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notesSlides/notesSlide5.xml" ContentType="application/vnd.openxmlformats-officedocument.presentationml.notesSlide+xml"/>
  <Override PartName="/ppt/tags/tag57.xml" ContentType="application/vnd.openxmlformats-officedocument.presentationml.tags+xml"/>
  <Override PartName="/ppt/notesSlides/notesSlide6.xml" ContentType="application/vnd.openxmlformats-officedocument.presentationml.notesSlide+xml"/>
  <Override PartName="/ppt/tags/tag58.xml" ContentType="application/vnd.openxmlformats-officedocument.presentationml.tags+xml"/>
  <Override PartName="/ppt/notesSlides/notesSlide7.xml" ContentType="application/vnd.openxmlformats-officedocument.presentationml.notesSlide+xml"/>
  <Override PartName="/ppt/tags/tag59.xml" ContentType="application/vnd.openxmlformats-officedocument.presentationml.tags+xml"/>
  <Override PartName="/ppt/notesSlides/notesSlide8.xml" ContentType="application/vnd.openxmlformats-officedocument.presentationml.notesSlide+xml"/>
  <Override PartName="/ppt/tags/tag60.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notesSlides/notesSlide10.xml" ContentType="application/vnd.openxmlformats-officedocument.presentationml.notesSlide+xml"/>
  <Override PartName="/ppt/tags/tag62.xml" ContentType="application/vnd.openxmlformats-officedocument.presentationml.tags+xml"/>
  <Override PartName="/ppt/notesSlides/notesSlide11.xml" ContentType="application/vnd.openxmlformats-officedocument.presentationml.notesSlide+xml"/>
  <Override PartName="/ppt/tags/tag63.xml" ContentType="application/vnd.openxmlformats-officedocument.presentationml.tags+xml"/>
  <Override PartName="/ppt/notesSlides/notesSlide12.xml" ContentType="application/vnd.openxmlformats-officedocument.presentationml.notesSlide+xml"/>
  <Override PartName="/ppt/tags/tag64.xml" ContentType="application/vnd.openxmlformats-officedocument.presentationml.tags+xml"/>
  <Override PartName="/ppt/notesSlides/notesSlide13.xml" ContentType="application/vnd.openxmlformats-officedocument.presentationml.notesSlide+xml"/>
  <Override PartName="/ppt/tags/tag65.xml" ContentType="application/vnd.openxmlformats-officedocument.presentationml.tags+xml"/>
  <Override PartName="/ppt/notesSlides/notesSlide14.xml" ContentType="application/vnd.openxmlformats-officedocument.presentationml.notesSlide+xml"/>
  <Override PartName="/ppt/tags/tag66.xml" ContentType="application/vnd.openxmlformats-officedocument.presentationml.tags+xml"/>
  <Override PartName="/ppt/notesSlides/notesSlide15.xml" ContentType="application/vnd.openxmlformats-officedocument.presentationml.notesSlide+xml"/>
  <Override PartName="/ppt/tags/tag67.xml" ContentType="application/vnd.openxmlformats-officedocument.presentationml.tags+xml"/>
  <Override PartName="/ppt/notesSlides/notesSlide16.xml" ContentType="application/vnd.openxmlformats-officedocument.presentationml.notesSlide+xml"/>
  <Override PartName="/ppt/tags/tag68.xml" ContentType="application/vnd.openxmlformats-officedocument.presentationml.tags+xml"/>
  <Override PartName="/ppt/notesSlides/notesSlide17.xml" ContentType="application/vnd.openxmlformats-officedocument.presentationml.notesSlide+xml"/>
  <Override PartName="/ppt/tags/tag69.xml" ContentType="application/vnd.openxmlformats-officedocument.presentationml.tags+xml"/>
  <Override PartName="/ppt/notesSlides/notesSlide18.xml" ContentType="application/vnd.openxmlformats-officedocument.presentationml.notesSlide+xml"/>
  <Override PartName="/ppt/tags/tag70.xml" ContentType="application/vnd.openxmlformats-officedocument.presentationml.tags+xml"/>
  <Override PartName="/ppt/notesSlides/notesSlide19.xml" ContentType="application/vnd.openxmlformats-officedocument.presentationml.notesSlide+xml"/>
  <Override PartName="/ppt/tags/tag71.xml" ContentType="application/vnd.openxmlformats-officedocument.presentationml.tags+xml"/>
  <Override PartName="/ppt/notesSlides/notesSlide20.xml" ContentType="application/vnd.openxmlformats-officedocument.presentationml.notesSlide+xml"/>
  <Override PartName="/ppt/tags/tag72.xml" ContentType="application/vnd.openxmlformats-officedocument.presentationml.tags+xml"/>
  <Override PartName="/ppt/notesSlides/notesSlide21.xml" ContentType="application/vnd.openxmlformats-officedocument.presentationml.notesSlide+xml"/>
  <Override PartName="/ppt/tags/tag73.xml" ContentType="application/vnd.openxmlformats-officedocument.presentationml.tags+xml"/>
  <Override PartName="/ppt/notesSlides/notesSlide22.xml" ContentType="application/vnd.openxmlformats-officedocument.presentationml.notesSlide+xml"/>
  <Override PartName="/ppt/tags/tag74.xml" ContentType="application/vnd.openxmlformats-officedocument.presentationml.tags+xml"/>
  <Override PartName="/ppt/notesSlides/notesSlide23.xml" ContentType="application/vnd.openxmlformats-officedocument.presentationml.notesSlide+xml"/>
  <Override PartName="/ppt/tags/tag75.xml" ContentType="application/vnd.openxmlformats-officedocument.presentationml.tags+xml"/>
  <Override PartName="/ppt/notesSlides/notesSlide24.xml" ContentType="application/vnd.openxmlformats-officedocument.presentationml.notesSlide+xml"/>
  <Override PartName="/ppt/tags/tag76.xml" ContentType="application/vnd.openxmlformats-officedocument.presentationml.tags+xml"/>
  <Override PartName="/ppt/notesSlides/notesSlide25.xml" ContentType="application/vnd.openxmlformats-officedocument.presentationml.notesSlide+xml"/>
  <Override PartName="/ppt/tags/tag77.xml" ContentType="application/vnd.openxmlformats-officedocument.presentationml.tags+xml"/>
  <Override PartName="/ppt/notesSlides/notesSlide26.xml" ContentType="application/vnd.openxmlformats-officedocument.presentationml.notesSlide+xml"/>
  <Override PartName="/ppt/tags/tag78.xml" ContentType="application/vnd.openxmlformats-officedocument.presentationml.tags+xml"/>
  <Override PartName="/ppt/notesSlides/notesSlide27.xml" ContentType="application/vnd.openxmlformats-officedocument.presentationml.notesSlide+xml"/>
  <Override PartName="/ppt/tags/tag79.xml" ContentType="application/vnd.openxmlformats-officedocument.presentationml.tags+xml"/>
  <Override PartName="/ppt/notesSlides/notesSlide28.xml" ContentType="application/vnd.openxmlformats-officedocument.presentationml.notesSlide+xml"/>
  <Override PartName="/ppt/tags/tag80.xml" ContentType="application/vnd.openxmlformats-officedocument.presentationml.tags+xml"/>
  <Override PartName="/ppt/notesSlides/notesSlide29.xml" ContentType="application/vnd.openxmlformats-officedocument.presentationml.notesSlide+xml"/>
  <Override PartName="/ppt/tags/tag81.xml" ContentType="application/vnd.openxmlformats-officedocument.presentationml.tags+xml"/>
  <Override PartName="/ppt/notesSlides/notesSlide30.xml" ContentType="application/vnd.openxmlformats-officedocument.presentationml.notesSlide+xml"/>
  <Override PartName="/ppt/tags/tag82.xml" ContentType="application/vnd.openxmlformats-officedocument.presentationml.tags+xml"/>
  <Override PartName="/ppt/notesSlides/notesSlide31.xml" ContentType="application/vnd.openxmlformats-officedocument.presentationml.notesSlide+xml"/>
  <Override PartName="/ppt/tags/tag83.xml" ContentType="application/vnd.openxmlformats-officedocument.presentationml.tags+xml"/>
  <Override PartName="/ppt/notesSlides/notesSlide32.xml" ContentType="application/vnd.openxmlformats-officedocument.presentationml.notesSlide+xml"/>
  <Override PartName="/ppt/tags/tag84.xml" ContentType="application/vnd.openxmlformats-officedocument.presentationml.tags+xml"/>
  <Override PartName="/ppt/notesSlides/notesSlide33.xml" ContentType="application/vnd.openxmlformats-officedocument.presentationml.notesSlide+xml"/>
  <Override PartName="/ppt/tags/tag85.xml" ContentType="application/vnd.openxmlformats-officedocument.presentationml.tags+xml"/>
  <Override PartName="/ppt/notesSlides/notesSlide34.xml" ContentType="application/vnd.openxmlformats-officedocument.presentationml.notesSlide+xml"/>
  <Override PartName="/ppt/tags/tag86.xml" ContentType="application/vnd.openxmlformats-officedocument.presentationml.tags+xml"/>
  <Override PartName="/ppt/notesSlides/notesSlide35.xml" ContentType="application/vnd.openxmlformats-officedocument.presentationml.notesSlide+xml"/>
  <Override PartName="/ppt/tags/tag87.xml" ContentType="application/vnd.openxmlformats-officedocument.presentationml.tags+xml"/>
  <Override PartName="/ppt/notesSlides/notesSlide36.xml" ContentType="application/vnd.openxmlformats-officedocument.presentationml.notesSlide+xml"/>
  <Override PartName="/ppt/tags/tag88.xml" ContentType="application/vnd.openxmlformats-officedocument.presentationml.tags+xml"/>
  <Override PartName="/ppt/notesSlides/notesSlide37.xml" ContentType="application/vnd.openxmlformats-officedocument.presentationml.notesSlide+xml"/>
  <Override PartName="/ppt/tags/tag89.xml" ContentType="application/vnd.openxmlformats-officedocument.presentationml.tags+xml"/>
  <Override PartName="/ppt/notesSlides/notesSlide38.xml" ContentType="application/vnd.openxmlformats-officedocument.presentationml.notesSlide+xml"/>
  <Override PartName="/ppt/tags/tag90.xml" ContentType="application/vnd.openxmlformats-officedocument.presentationml.tags+xml"/>
  <Override PartName="/ppt/notesSlides/notesSlide39.xml" ContentType="application/vnd.openxmlformats-officedocument.presentationml.notesSlide+xml"/>
  <Override PartName="/ppt/tags/tag91.xml" ContentType="application/vnd.openxmlformats-officedocument.presentationml.tags+xml"/>
  <Override PartName="/ppt/notesSlides/notesSlide40.xml" ContentType="application/vnd.openxmlformats-officedocument.presentationml.notesSlide+xml"/>
  <Override PartName="/ppt/tags/tag92.xml" ContentType="application/vnd.openxmlformats-officedocument.presentationml.tags+xml"/>
  <Override PartName="/ppt/notesSlides/notesSlide41.xml" ContentType="application/vnd.openxmlformats-officedocument.presentationml.notesSlide+xml"/>
  <Override PartName="/ppt/tags/tag93.xml" ContentType="application/vnd.openxmlformats-officedocument.presentationml.tags+xml"/>
  <Override PartName="/ppt/notesSlides/notesSlide42.xml" ContentType="application/vnd.openxmlformats-officedocument.presentationml.notesSlide+xml"/>
  <Override PartName="/ppt/tags/tag94.xml" ContentType="application/vnd.openxmlformats-officedocument.presentationml.tags+xml"/>
  <Override PartName="/ppt/notesSlides/notesSlide43.xml" ContentType="application/vnd.openxmlformats-officedocument.presentationml.notesSlide+xml"/>
  <Override PartName="/ppt/tags/tag95.xml" ContentType="application/vnd.openxmlformats-officedocument.presentationml.tags+xml"/>
  <Override PartName="/ppt/notesSlides/notesSlide44.xml" ContentType="application/vnd.openxmlformats-officedocument.presentationml.notesSlide+xml"/>
  <Override PartName="/ppt/tags/tag96.xml" ContentType="application/vnd.openxmlformats-officedocument.presentationml.tags+xml"/>
  <Override PartName="/ppt/notesSlides/notesSlide45.xml" ContentType="application/vnd.openxmlformats-officedocument.presentationml.notesSlide+xml"/>
  <Override PartName="/ppt/tags/tag97.xml" ContentType="application/vnd.openxmlformats-officedocument.presentationml.tags+xml"/>
  <Override PartName="/ppt/notesSlides/notesSlide46.xml" ContentType="application/vnd.openxmlformats-officedocument.presentationml.notesSlide+xml"/>
  <Override PartName="/ppt/tags/tag98.xml" ContentType="application/vnd.openxmlformats-officedocument.presentationml.tags+xml"/>
  <Override PartName="/ppt/notesSlides/notesSlide47.xml" ContentType="application/vnd.openxmlformats-officedocument.presentationml.notesSlide+xml"/>
  <Override PartName="/ppt/tags/tag99.xml" ContentType="application/vnd.openxmlformats-officedocument.presentationml.tags+xml"/>
  <Override PartName="/ppt/notesSlides/notesSlide48.xml" ContentType="application/vnd.openxmlformats-officedocument.presentationml.notesSlide+xml"/>
  <Override PartName="/ppt/tags/tag100.xml" ContentType="application/vnd.openxmlformats-officedocument.presentationml.tags+xml"/>
  <Override PartName="/ppt/notesSlides/notesSlide49.xml" ContentType="application/vnd.openxmlformats-officedocument.presentationml.notesSlide+xml"/>
  <Override PartName="/ppt/tags/tag101.xml" ContentType="application/vnd.openxmlformats-officedocument.presentationml.tags+xml"/>
  <Override PartName="/ppt/notesSlides/notesSlide50.xml" ContentType="application/vnd.openxmlformats-officedocument.presentationml.notesSlide+xml"/>
  <Override PartName="/ppt/tags/tag102.xml" ContentType="application/vnd.openxmlformats-officedocument.presentationml.tags+xml"/>
  <Override PartName="/ppt/notesSlides/notesSlide51.xml" ContentType="application/vnd.openxmlformats-officedocument.presentationml.notesSlide+xml"/>
  <Override PartName="/ppt/tags/tag103.xml" ContentType="application/vnd.openxmlformats-officedocument.presentationml.tags+xml"/>
  <Override PartName="/ppt/notesSlides/notesSlide52.xml" ContentType="application/vnd.openxmlformats-officedocument.presentationml.notesSlide+xml"/>
  <Override PartName="/ppt/tags/tag104.xml" ContentType="application/vnd.openxmlformats-officedocument.presentationml.tags+xml"/>
  <Override PartName="/ppt/notesSlides/notesSlide53.xml" ContentType="application/vnd.openxmlformats-officedocument.presentationml.notesSlide+xml"/>
  <Override PartName="/ppt/tags/tag105.xml" ContentType="application/vnd.openxmlformats-officedocument.presentationml.tags+xml"/>
  <Override PartName="/ppt/notesSlides/notesSlide54.xml" ContentType="application/vnd.openxmlformats-officedocument.presentationml.notesSlide+xml"/>
  <Override PartName="/ppt/tags/tag106.xml" ContentType="application/vnd.openxmlformats-officedocument.presentationml.tags+xml"/>
  <Override PartName="/ppt/notesSlides/notesSlide55.xml" ContentType="application/vnd.openxmlformats-officedocument.presentationml.notesSlide+xml"/>
  <Override PartName="/ppt/tags/tag107.xml" ContentType="application/vnd.openxmlformats-officedocument.presentationml.tags+xml"/>
  <Override PartName="/ppt/notesSlides/notesSlide56.xml" ContentType="application/vnd.openxmlformats-officedocument.presentationml.notesSlide+xml"/>
  <Override PartName="/ppt/tags/tag108.xml" ContentType="application/vnd.openxmlformats-officedocument.presentationml.tags+xml"/>
  <Override PartName="/ppt/notesSlides/notesSlide57.xml" ContentType="application/vnd.openxmlformats-officedocument.presentationml.notesSlide+xml"/>
  <Override PartName="/ppt/tags/tag109.xml" ContentType="application/vnd.openxmlformats-officedocument.presentationml.tags+xml"/>
  <Override PartName="/ppt/notesSlides/notesSlide58.xml" ContentType="application/vnd.openxmlformats-officedocument.presentationml.notesSlide+xml"/>
  <Override PartName="/ppt/tags/tag110.xml" ContentType="application/vnd.openxmlformats-officedocument.presentationml.tags+xml"/>
  <Override PartName="/ppt/notesSlides/notesSlide59.xml" ContentType="application/vnd.openxmlformats-officedocument.presentationml.notesSlide+xml"/>
  <Override PartName="/ppt/tags/tag111.xml" ContentType="application/vnd.openxmlformats-officedocument.presentationml.tags+xml"/>
  <Override PartName="/ppt/notesSlides/notesSlide60.xml" ContentType="application/vnd.openxmlformats-officedocument.presentationml.notesSlide+xml"/>
  <Override PartName="/ppt/tags/tag112.xml" ContentType="application/vnd.openxmlformats-officedocument.presentationml.tags+xml"/>
  <Override PartName="/ppt/notesSlides/notesSlide61.xml" ContentType="application/vnd.openxmlformats-officedocument.presentationml.notesSlide+xml"/>
  <Override PartName="/ppt/tags/tag113.xml" ContentType="application/vnd.openxmlformats-officedocument.presentationml.tags+xml"/>
  <Override PartName="/ppt/notesSlides/notesSlide62.xml" ContentType="application/vnd.openxmlformats-officedocument.presentationml.notesSlide+xml"/>
  <Override PartName="/ppt/tags/tag114.xml" ContentType="application/vnd.openxmlformats-officedocument.presentationml.tags+xml"/>
  <Override PartName="/ppt/notesSlides/notesSlide63.xml" ContentType="application/vnd.openxmlformats-officedocument.presentationml.notesSlide+xml"/>
  <Override PartName="/ppt/tags/tag115.xml" ContentType="application/vnd.openxmlformats-officedocument.presentationml.tags+xml"/>
  <Override PartName="/ppt/notesSlides/notesSlide64.xml" ContentType="application/vnd.openxmlformats-officedocument.presentationml.notesSlide+xml"/>
  <Override PartName="/ppt/tags/tag116.xml" ContentType="application/vnd.openxmlformats-officedocument.presentationml.tags+xml"/>
  <Override PartName="/ppt/notesSlides/notesSlide65.xml" ContentType="application/vnd.openxmlformats-officedocument.presentationml.notesSlide+xml"/>
  <Override PartName="/ppt/tags/tag117.xml" ContentType="application/vnd.openxmlformats-officedocument.presentationml.tags+xml"/>
  <Override PartName="/ppt/notesSlides/notesSlide66.xml" ContentType="application/vnd.openxmlformats-officedocument.presentationml.notesSlide+xml"/>
  <Override PartName="/ppt/tags/tag118.xml" ContentType="application/vnd.openxmlformats-officedocument.presentationml.tags+xml"/>
  <Override PartName="/ppt/notesSlides/notesSlide67.xml" ContentType="application/vnd.openxmlformats-officedocument.presentationml.notesSlide+xml"/>
  <Override PartName="/ppt/tags/tag119.xml" ContentType="application/vnd.openxmlformats-officedocument.presentationml.tags+xml"/>
  <Override PartName="/ppt/notesSlides/notesSlide68.xml" ContentType="application/vnd.openxmlformats-officedocument.presentationml.notesSlide+xml"/>
  <Override PartName="/ppt/tags/tag120.xml" ContentType="application/vnd.openxmlformats-officedocument.presentationml.tags+xml"/>
  <Override PartName="/ppt/notesSlides/notesSlide69.xml" ContentType="application/vnd.openxmlformats-officedocument.presentationml.notesSlide+xml"/>
  <Override PartName="/ppt/tags/tag121.xml" ContentType="application/vnd.openxmlformats-officedocument.presentationml.tags+xml"/>
  <Override PartName="/ppt/notesSlides/notesSlide70.xml" ContentType="application/vnd.openxmlformats-officedocument.presentationml.notesSlide+xml"/>
  <Override PartName="/ppt/tags/tag122.xml" ContentType="application/vnd.openxmlformats-officedocument.presentationml.tags+xml"/>
  <Override PartName="/ppt/notesSlides/notesSlide71.xml" ContentType="application/vnd.openxmlformats-officedocument.presentationml.notesSlide+xml"/>
  <Override PartName="/ppt/tags/tag123.xml" ContentType="application/vnd.openxmlformats-officedocument.presentationml.tags+xml"/>
  <Override PartName="/ppt/notesSlides/notesSlide72.xml" ContentType="application/vnd.openxmlformats-officedocument.presentationml.notesSlide+xml"/>
  <Override PartName="/ppt/tags/tag124.xml" ContentType="application/vnd.openxmlformats-officedocument.presentationml.tags+xml"/>
  <Override PartName="/ppt/notesSlides/notesSlide73.xml" ContentType="application/vnd.openxmlformats-officedocument.presentationml.notesSlide+xml"/>
  <Override PartName="/ppt/tags/tag125.xml" ContentType="application/vnd.openxmlformats-officedocument.presentationml.tags+xml"/>
  <Override PartName="/ppt/notesSlides/notesSlide74.xml" ContentType="application/vnd.openxmlformats-officedocument.presentationml.notesSlide+xml"/>
  <Override PartName="/ppt/tags/tag126.xml" ContentType="application/vnd.openxmlformats-officedocument.presentationml.tags+xml"/>
  <Override PartName="/ppt/notesSlides/notesSlide75.xml" ContentType="application/vnd.openxmlformats-officedocument.presentationml.notesSlide+xml"/>
  <Override PartName="/ppt/tags/tag127.xml" ContentType="application/vnd.openxmlformats-officedocument.presentationml.tags+xml"/>
  <Override PartName="/ppt/notesSlides/notesSlide76.xml" ContentType="application/vnd.openxmlformats-officedocument.presentationml.notesSlide+xml"/>
  <Override PartName="/ppt/tags/tag128.xml" ContentType="application/vnd.openxmlformats-officedocument.presentationml.tags+xml"/>
  <Override PartName="/ppt/notesSlides/notesSlide77.xml" ContentType="application/vnd.openxmlformats-officedocument.presentationml.notesSlide+xml"/>
  <Override PartName="/ppt/tags/tag129.xml" ContentType="application/vnd.openxmlformats-officedocument.presentationml.tags+xml"/>
  <Override PartName="/ppt/notesSlides/notesSlide78.xml" ContentType="application/vnd.openxmlformats-officedocument.presentationml.notesSlide+xml"/>
  <Override PartName="/ppt/tags/tag130.xml" ContentType="application/vnd.openxmlformats-officedocument.presentationml.tags+xml"/>
  <Override PartName="/ppt/notesSlides/notesSlide79.xml" ContentType="application/vnd.openxmlformats-officedocument.presentationml.notesSlide+xml"/>
  <Override PartName="/ppt/tags/tag131.xml" ContentType="application/vnd.openxmlformats-officedocument.presentationml.tags+xml"/>
  <Override PartName="/ppt/notesSlides/notesSlide80.xml" ContentType="application/vnd.openxmlformats-officedocument.presentationml.notesSlide+xml"/>
  <Override PartName="/ppt/tags/tag132.xml" ContentType="application/vnd.openxmlformats-officedocument.presentationml.tags+xml"/>
  <Override PartName="/ppt/notesSlides/notesSlide81.xml" ContentType="application/vnd.openxmlformats-officedocument.presentationml.notesSlide+xml"/>
  <Override PartName="/ppt/tags/tag133.xml" ContentType="application/vnd.openxmlformats-officedocument.presentationml.tags+xml"/>
  <Override PartName="/ppt/notesSlides/notesSlide82.xml" ContentType="application/vnd.openxmlformats-officedocument.presentationml.notesSlide+xml"/>
  <Override PartName="/ppt/tags/tag134.xml" ContentType="application/vnd.openxmlformats-officedocument.presentationml.tags+xml"/>
  <Override PartName="/ppt/notesSlides/notesSlide83.xml" ContentType="application/vnd.openxmlformats-officedocument.presentationml.notesSlide+xml"/>
  <Override PartName="/ppt/tags/tag135.xml" ContentType="application/vnd.openxmlformats-officedocument.presentationml.tags+xml"/>
  <Override PartName="/ppt/notesSlides/notesSlide84.xml" ContentType="application/vnd.openxmlformats-officedocument.presentationml.notesSlide+xml"/>
  <Override PartName="/ppt/tags/tag136.xml" ContentType="application/vnd.openxmlformats-officedocument.presentationml.tags+xml"/>
  <Override PartName="/ppt/notesSlides/notesSlide85.xml" ContentType="application/vnd.openxmlformats-officedocument.presentationml.notesSlide+xml"/>
  <Override PartName="/ppt/tags/tag137.xml" ContentType="application/vnd.openxmlformats-officedocument.presentationml.tags+xml"/>
  <Override PartName="/ppt/notesSlides/notesSlide86.xml" ContentType="application/vnd.openxmlformats-officedocument.presentationml.notesSlide+xml"/>
  <Override PartName="/ppt/tags/tag138.xml" ContentType="application/vnd.openxmlformats-officedocument.presentationml.tags+xml"/>
  <Override PartName="/ppt/notesSlides/notesSlide87.xml" ContentType="application/vnd.openxmlformats-officedocument.presentationml.notesSlide+xml"/>
  <Override PartName="/ppt/tags/tag139.xml" ContentType="application/vnd.openxmlformats-officedocument.presentationml.tags+xml"/>
  <Override PartName="/ppt/notesSlides/notesSlide88.xml" ContentType="application/vnd.openxmlformats-officedocument.presentationml.notesSlide+xml"/>
  <Override PartName="/ppt/tags/tag140.xml" ContentType="application/vnd.openxmlformats-officedocument.presentationml.tags+xml"/>
  <Override PartName="/ppt/notesSlides/notesSlide89.xml" ContentType="application/vnd.openxmlformats-officedocument.presentationml.notesSlide+xml"/>
  <Override PartName="/ppt/tags/tag141.xml" ContentType="application/vnd.openxmlformats-officedocument.presentationml.tags+xml"/>
  <Override PartName="/ppt/notesSlides/notesSlide90.xml" ContentType="application/vnd.openxmlformats-officedocument.presentationml.notesSlide+xml"/>
  <Override PartName="/ppt/tags/tag142.xml" ContentType="application/vnd.openxmlformats-officedocument.presentationml.tags+xml"/>
  <Override PartName="/ppt/notesSlides/notesSlide91.xml" ContentType="application/vnd.openxmlformats-officedocument.presentationml.notesSlide+xml"/>
  <Override PartName="/ppt/tags/tag143.xml" ContentType="application/vnd.openxmlformats-officedocument.presentationml.tags+xml"/>
  <Override PartName="/ppt/notesSlides/notesSlide92.xml" ContentType="application/vnd.openxmlformats-officedocument.presentationml.notesSlide+xml"/>
  <Override PartName="/ppt/tags/tag144.xml" ContentType="application/vnd.openxmlformats-officedocument.presentationml.tags+xml"/>
  <Override PartName="/ppt/notesSlides/notesSlide93.xml" ContentType="application/vnd.openxmlformats-officedocument.presentationml.notesSlide+xml"/>
  <Override PartName="/ppt/tags/tag145.xml" ContentType="application/vnd.openxmlformats-officedocument.presentationml.tags+xml"/>
  <Override PartName="/ppt/notesSlides/notesSlide94.xml" ContentType="application/vnd.openxmlformats-officedocument.presentationml.notesSlide+xml"/>
  <Override PartName="/ppt/tags/tag146.xml" ContentType="application/vnd.openxmlformats-officedocument.presentationml.tags+xml"/>
  <Override PartName="/ppt/notesSlides/notesSlide95.xml" ContentType="application/vnd.openxmlformats-officedocument.presentationml.notesSlide+xml"/>
  <Override PartName="/ppt/tags/tag147.xml" ContentType="application/vnd.openxmlformats-officedocument.presentationml.tags+xml"/>
  <Override PartName="/ppt/notesSlides/notesSlide96.xml" ContentType="application/vnd.openxmlformats-officedocument.presentationml.notesSlide+xml"/>
  <Override PartName="/ppt/tags/tag148.xml" ContentType="application/vnd.openxmlformats-officedocument.presentationml.tags+xml"/>
  <Override PartName="/ppt/notesSlides/notesSlide97.xml" ContentType="application/vnd.openxmlformats-officedocument.presentationml.notesSlide+xml"/>
  <Override PartName="/ppt/tags/tag149.xml" ContentType="application/vnd.openxmlformats-officedocument.presentationml.tags+xml"/>
  <Override PartName="/ppt/notesSlides/notesSlide98.xml" ContentType="application/vnd.openxmlformats-officedocument.presentationml.notesSlide+xml"/>
  <Override PartName="/ppt/tags/tag150.xml" ContentType="application/vnd.openxmlformats-officedocument.presentationml.tags+xml"/>
  <Override PartName="/ppt/notesSlides/notesSlide99.xml" ContentType="application/vnd.openxmlformats-officedocument.presentationml.notesSlide+xml"/>
  <Override PartName="/ppt/tags/tag151.xml" ContentType="application/vnd.openxmlformats-officedocument.presentationml.tags+xml"/>
  <Override PartName="/ppt/notesSlides/notesSlide100.xml" ContentType="application/vnd.openxmlformats-officedocument.presentationml.notesSlide+xml"/>
  <Override PartName="/ppt/tags/tag152.xml" ContentType="application/vnd.openxmlformats-officedocument.presentationml.tags+xml"/>
  <Override PartName="/ppt/notesSlides/notesSlide101.xml" ContentType="application/vnd.openxmlformats-officedocument.presentationml.notesSlide+xml"/>
  <Override PartName="/ppt/tags/tag153.xml" ContentType="application/vnd.openxmlformats-officedocument.presentationml.tags+xml"/>
  <Override PartName="/ppt/notesSlides/notesSlide102.xml" ContentType="application/vnd.openxmlformats-officedocument.presentationml.notesSlide+xml"/>
  <Override PartName="/ppt/tags/tag154.xml" ContentType="application/vnd.openxmlformats-officedocument.presentationml.tags+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7" r:id="rId4"/>
    <p:sldMasterId id="2147483771" r:id="rId5"/>
    <p:sldMasterId id="2147483729" r:id="rId6"/>
  </p:sldMasterIdLst>
  <p:notesMasterIdLst>
    <p:notesMasterId r:id="rId110"/>
  </p:notesMasterIdLst>
  <p:handoutMasterIdLst>
    <p:handoutMasterId r:id="rId111"/>
  </p:handoutMasterIdLst>
  <p:sldIdLst>
    <p:sldId id="359" r:id="rId7"/>
    <p:sldId id="360" r:id="rId8"/>
    <p:sldId id="483" r:id="rId9"/>
    <p:sldId id="484" r:id="rId10"/>
    <p:sldId id="498" r:id="rId11"/>
    <p:sldId id="389" r:id="rId12"/>
    <p:sldId id="390" r:id="rId13"/>
    <p:sldId id="391" r:id="rId14"/>
    <p:sldId id="392" r:id="rId15"/>
    <p:sldId id="550" r:id="rId16"/>
    <p:sldId id="294" r:id="rId17"/>
    <p:sldId id="548" r:id="rId18"/>
    <p:sldId id="544" r:id="rId19"/>
    <p:sldId id="482" r:id="rId20"/>
    <p:sldId id="394" r:id="rId21"/>
    <p:sldId id="395" r:id="rId22"/>
    <p:sldId id="549" r:id="rId23"/>
    <p:sldId id="499" r:id="rId24"/>
    <p:sldId id="534" r:id="rId25"/>
    <p:sldId id="397" r:id="rId26"/>
    <p:sldId id="538" r:id="rId27"/>
    <p:sldId id="539" r:id="rId28"/>
    <p:sldId id="512" r:id="rId29"/>
    <p:sldId id="540" r:id="rId30"/>
    <p:sldId id="513" r:id="rId31"/>
    <p:sldId id="403" r:id="rId32"/>
    <p:sldId id="404" r:id="rId33"/>
    <p:sldId id="410" r:id="rId34"/>
    <p:sldId id="412" r:id="rId35"/>
    <p:sldId id="477" r:id="rId36"/>
    <p:sldId id="500" r:id="rId37"/>
    <p:sldId id="406" r:id="rId38"/>
    <p:sldId id="514" r:id="rId39"/>
    <p:sldId id="408" r:id="rId40"/>
    <p:sldId id="517" r:id="rId41"/>
    <p:sldId id="413" r:id="rId42"/>
    <p:sldId id="414" r:id="rId43"/>
    <p:sldId id="519" r:id="rId44"/>
    <p:sldId id="546" r:id="rId45"/>
    <p:sldId id="552" r:id="rId46"/>
    <p:sldId id="416" r:id="rId47"/>
    <p:sldId id="417" r:id="rId48"/>
    <p:sldId id="418" r:id="rId49"/>
    <p:sldId id="419" r:id="rId50"/>
    <p:sldId id="423" r:id="rId51"/>
    <p:sldId id="494" r:id="rId52"/>
    <p:sldId id="545" r:id="rId53"/>
    <p:sldId id="421" r:id="rId54"/>
    <p:sldId id="422" r:id="rId55"/>
    <p:sldId id="520" r:id="rId56"/>
    <p:sldId id="424" r:id="rId57"/>
    <p:sldId id="478" r:id="rId58"/>
    <p:sldId id="501" r:id="rId59"/>
    <p:sldId id="521" r:id="rId60"/>
    <p:sldId id="427" r:id="rId61"/>
    <p:sldId id="428" r:id="rId62"/>
    <p:sldId id="429" r:id="rId63"/>
    <p:sldId id="511" r:id="rId64"/>
    <p:sldId id="553" r:id="rId65"/>
    <p:sldId id="535" r:id="rId66"/>
    <p:sldId id="528" r:id="rId67"/>
    <p:sldId id="524" r:id="rId68"/>
    <p:sldId id="432" r:id="rId69"/>
    <p:sldId id="433" r:id="rId70"/>
    <p:sldId id="435" r:id="rId71"/>
    <p:sldId id="436" r:id="rId72"/>
    <p:sldId id="492" r:id="rId73"/>
    <p:sldId id="532" r:id="rId74"/>
    <p:sldId id="495" r:id="rId75"/>
    <p:sldId id="531" r:id="rId76"/>
    <p:sldId id="437" r:id="rId77"/>
    <p:sldId id="438" r:id="rId78"/>
    <p:sldId id="439" r:id="rId79"/>
    <p:sldId id="442" r:id="rId80"/>
    <p:sldId id="479" r:id="rId81"/>
    <p:sldId id="502" r:id="rId82"/>
    <p:sldId id="526" r:id="rId83"/>
    <p:sldId id="510" r:id="rId84"/>
    <p:sldId id="446" r:id="rId85"/>
    <p:sldId id="541" r:id="rId86"/>
    <p:sldId id="448" r:id="rId87"/>
    <p:sldId id="537" r:id="rId88"/>
    <p:sldId id="449" r:id="rId89"/>
    <p:sldId id="451" r:id="rId90"/>
    <p:sldId id="452" r:id="rId91"/>
    <p:sldId id="542" r:id="rId92"/>
    <p:sldId id="453" r:id="rId93"/>
    <p:sldId id="454" r:id="rId94"/>
    <p:sldId id="371" r:id="rId95"/>
    <p:sldId id="455" r:id="rId96"/>
    <p:sldId id="481" r:id="rId97"/>
    <p:sldId id="503" r:id="rId98"/>
    <p:sldId id="465" r:id="rId99"/>
    <p:sldId id="466" r:id="rId100"/>
    <p:sldId id="536" r:id="rId101"/>
    <p:sldId id="469" r:id="rId102"/>
    <p:sldId id="375" r:id="rId103"/>
    <p:sldId id="384" r:id="rId104"/>
    <p:sldId id="470" r:id="rId105"/>
    <p:sldId id="471" r:id="rId106"/>
    <p:sldId id="376" r:id="rId107"/>
    <p:sldId id="472" r:id="rId108"/>
    <p:sldId id="362" r:id="rId109"/>
  </p:sldIdLst>
  <p:sldSz cx="12192000" cy="6858000"/>
  <p:notesSz cx="7315200" cy="9601200"/>
  <p:custDataLst>
    <p:tags r:id="rId1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hamad Al-Issa" initials="MA" lastIdx="118" clrIdx="6">
    <p:extLst>
      <p:ext uri="{19B8F6BF-5375-455C-9EA6-DF929625EA0E}">
        <p15:presenceInfo xmlns:p15="http://schemas.microsoft.com/office/powerpoint/2012/main" userId="S-1-5-21-4095628063-3556742122-3606576086-234970" providerId="AD"/>
      </p:ext>
    </p:extLst>
  </p:cmAuthor>
  <p:cmAuthor id="1" name="Kim Lare" initials="KL" lastIdx="176" clrIdx="0">
    <p:extLst>
      <p:ext uri="{19B8F6BF-5375-455C-9EA6-DF929625EA0E}">
        <p15:presenceInfo xmlns:p15="http://schemas.microsoft.com/office/powerpoint/2012/main" userId="S-1-5-21-4095628063-3556742122-3606576086-10900" providerId="AD"/>
      </p:ext>
    </p:extLst>
  </p:cmAuthor>
  <p:cmAuthor id="8" name="Alicia Lew" initials="AL" lastIdx="18" clrIdx="7">
    <p:extLst>
      <p:ext uri="{19B8F6BF-5375-455C-9EA6-DF929625EA0E}">
        <p15:presenceInfo xmlns:p15="http://schemas.microsoft.com/office/powerpoint/2012/main" userId="S-1-5-21-4095628063-3556742122-3606576086-224763" providerId="AD"/>
      </p:ext>
    </p:extLst>
  </p:cmAuthor>
  <p:cmAuthor id="2" name="Doria Diacogiannis" initials="DD" lastIdx="195" clrIdx="1">
    <p:extLst>
      <p:ext uri="{19B8F6BF-5375-455C-9EA6-DF929625EA0E}">
        <p15:presenceInfo xmlns:p15="http://schemas.microsoft.com/office/powerpoint/2012/main" userId="S-1-5-21-4095628063-3556742122-3606576086-197501" providerId="AD"/>
      </p:ext>
    </p:extLst>
  </p:cmAuthor>
  <p:cmAuthor id="9" name="Santana, David P. (CMS/OC)" initials="SDP(" lastIdx="3" clrIdx="8">
    <p:extLst>
      <p:ext uri="{19B8F6BF-5375-455C-9EA6-DF929625EA0E}">
        <p15:presenceInfo xmlns:p15="http://schemas.microsoft.com/office/powerpoint/2012/main" userId="S-1-5-21-4095628063-3556742122-3606576086-6751" providerId="AD"/>
      </p:ext>
    </p:extLst>
  </p:cmAuthor>
  <p:cmAuthor id="3" name="Leslie Long" initials="LL" lastIdx="108" clrIdx="2">
    <p:extLst>
      <p:ext uri="{19B8F6BF-5375-455C-9EA6-DF929625EA0E}">
        <p15:presenceInfo xmlns:p15="http://schemas.microsoft.com/office/powerpoint/2012/main" userId="S-1-5-21-4095628063-3556742122-3606576086-120535" providerId="AD"/>
      </p:ext>
    </p:extLst>
  </p:cmAuthor>
  <p:cmAuthor id="4" name="Carla McClure" initials="CM" lastIdx="109" clrIdx="3">
    <p:extLst>
      <p:ext uri="{19B8F6BF-5375-455C-9EA6-DF929625EA0E}">
        <p15:presenceInfo xmlns:p15="http://schemas.microsoft.com/office/powerpoint/2012/main" userId="Carla McClure" providerId="None"/>
      </p:ext>
    </p:extLst>
  </p:cmAuthor>
  <p:cmAuthor id="5" name="Chelsea Heffernan" initials="CH" lastIdx="19" clrIdx="4">
    <p:extLst>
      <p:ext uri="{19B8F6BF-5375-455C-9EA6-DF929625EA0E}">
        <p15:presenceInfo xmlns:p15="http://schemas.microsoft.com/office/powerpoint/2012/main" userId="S::CHeffernan@seiservices.com::7050c5c2-1bd2-4717-9519-2d7b917433fa" providerId="AD"/>
      </p:ext>
    </p:extLst>
  </p:cmAuthor>
  <p:cmAuthor id="6" name="Carla McClure" initials="CM [2]" lastIdx="11" clrIdx="5">
    <p:extLst>
      <p:ext uri="{19B8F6BF-5375-455C-9EA6-DF929625EA0E}">
        <p15:presenceInfo xmlns:p15="http://schemas.microsoft.com/office/powerpoint/2012/main" userId="S::cmcclure@seiservices.com::fde6e194-4821-4e48-b273-ef3313c9dc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529B"/>
    <a:srgbClr val="FFD966"/>
    <a:srgbClr val="259CFF"/>
    <a:srgbClr val="FED87A"/>
    <a:srgbClr val="0099CC"/>
    <a:srgbClr val="57B3FF"/>
    <a:srgbClr val="71BFFF"/>
    <a:srgbClr val="0990FF"/>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40" autoAdjust="0"/>
    <p:restoredTop sz="67405" autoAdjust="0"/>
  </p:normalViewPr>
  <p:slideViewPr>
    <p:cSldViewPr snapToGrid="0">
      <p:cViewPr varScale="1">
        <p:scale>
          <a:sx n="69" d="100"/>
          <a:sy n="69" d="100"/>
        </p:scale>
        <p:origin x="942" y="72"/>
      </p:cViewPr>
      <p:guideLst>
        <p:guide orient="horz" pos="3816"/>
        <p:guide pos="384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p:scale>
          <a:sx n="100" d="100"/>
          <a:sy n="100" d="100"/>
        </p:scale>
        <p:origin x="332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ableStyles" Target="tableStyle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ags" Target="tags/tag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commentAuthors" Target="commentAuthor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notesMaster" Target="notesMasters/notesMaster1.xml"/><Relationship Id="rId115"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handoutMaster" Target="handoutMasters/handout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CCB6EDC4-4B3F-6948-B71B-1CB10AB2DC17}" type="datetimeFigureOut">
              <a:rPr lang="en-US" smtClean="0"/>
              <a:t>08/29/2023</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6288" y="341313"/>
            <a:ext cx="5762625" cy="3241675"/>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53" tIns="48327" rIns="96653" bIns="48327"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ms.gov/partbid-provider"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5"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4" Type="http://schemas.openxmlformats.org/officeDocument/2006/relationships/hyperlink" Target="https://www.medicare.gov/basics/end-stage-renal-disease#:~:text=Beginning%20January%201%2C%202.023%2C%20Medicare,substitute%20for%20full%20health%20coverage"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ms.gov/newsroom/press-releases/hhs-releases-initial-guidance-medicare-prescription-drug-inflation-rebate-progra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s.gov/newsroom/fact-sheets/inflation-reduction-act-lowers-health-care-costs-millions-american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ongress.gov/bill/117th-congress/house-bill/5376/tex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Kim.Lare%40cms.hhs.gov%7Cc5cef31f8a26467748a108da0c0e0526%7Cd58addea50534a808499ba4d944910df%7C0%7C0%7C637835551601058392%7CUnknown%7CTWFpbGZsb3d8eyJWIjoiMC4wLjAwMDAiLCJQIjoiV2luMzIiLCJBTiI6Ik1haWwiLCJXVCI6Mn0%3D%7C3000&amp;sdata=9CGIH3SkExCcc%2FqULhTqoNyIslSCPa7DoaRhFcjtMFU%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sign-upchange-plans/types-of-medicare-health-plans/other-medicare-health-plan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costs-in-the-coverage-gap"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es.medicare.gov/claims-appeals/how-do-i-file-an-appea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ncoa.org/article/medicare-part-d-cost-sharing-chart" TargetMode="External"/><Relationship Id="rId4" Type="http://schemas.openxmlformats.org/officeDocument/2006/relationships/hyperlink" Target="https://www.shiptacenter.org/"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cfr.gov/cgi-bin/text-idx?SID=69b9803f5e5373236924daa0bc6f4c5f&amp;mc=true&amp;node=se42.3.423_1100&amp;rgn=div8"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medicare.gov/plan-compare/#/pharmaceutical-assistance-program/states/?year=2023&amp;lang=en" TargetMode="External"/><Relationship Id="rId4" Type="http://schemas.openxmlformats.org/officeDocument/2006/relationships/hyperlink" Target="https://www.medicare.gov/plan-compare/#/pharmaceutical-assistance-program?year=2023&amp;lang=e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Exceptions#:~:text=Exceptions%20requests%20are%20granted%20when,plan%20sponsor%20supporting%20the%20reques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dc.gov/vaccines/hcp/acip-recs/index.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cms.gov/Medicare/Prescription-Drug-Coverage/PrescriptionDrugCovContra/Downloads/Part-D-Benefits-Manual-Chapter-6.pdf" TargetMode="External"/><Relationship Id="rId4" Type="http://schemas.openxmlformats.org/officeDocument/2006/relationships/hyperlink" Target="https://www.cms.gov/newsroom/fact-sheets/inflation-reduction-act-lowers-health-care-costs-millions-americans"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Part-D-Benefits-Manual-Chapter-6.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ms.gov/newsroom/news-alert/cms-names-e-prescribing-standard-reduce-provider-burden-and-expedite-patient-access-needed"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ederalregister.gov/documents/2022/01/12/2022-00117/medicare-program-contract-year-2023-policy-and-technical-changes-to-the-medicare-advantage-and"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cfr.gov/cgi-bin/text-idx?SID=2d3b7366dd3d10f6be658cc29e27eff9&amp;mc=true&amp;node=pt42.3.423&amp;rgn=div5#se42.3.423_112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ms.gov/inflation-reduction-act-and-medicare/medicare-drug-price-negotiatio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cms.gov/newsroom/press-releases/hhs-releases-initial-guidance-historic-medicare-drug-price-negotiation-program-price-applicabilit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ms.gov/files/document/drug-price-negotiation-timeline-2026.pdf"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cms.gov/files/document/fact-sheet-medicare-drug-price-negotiation-program-initial-guidance.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ederalregister.gov/documents/2021/01/19/2021-00538/medicare-and-medicaid-programs-contract-year-2022-policy-and-technical-changes-to-the-medicar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congress.gov/115/bills/s2553/BILLS-115s2553enr.pdf"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ongress.gov/bill/117th-congress/house-bill/5376/text"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shiphelp.org/" TargetMode="External"/><Relationship Id="rId5" Type="http://schemas.openxmlformats.org/officeDocument/2006/relationships/hyperlink" Target="https://www.cms.gov/newsroom/fact-sheets/inflation-reduction-act-lowers-health-care-costs-millions-americans" TargetMode="External"/><Relationship Id="rId4" Type="http://schemas.openxmlformats.org/officeDocument/2006/relationships/hyperlink" Target="https://www.cms.gov/files/document/irainsulinvaccinesmemo09262022.pdf"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innovation.cms.gov/innovation-models/part-d-savings-mode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s.medicare.gov/drug-coverage-part-d/what-medicare-part-d-drug-plans-cover/medication-therapy-management-programs-for-complex-health-needs"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cms.gov/files/document/memo-contract-year-2023-medication-therapy-management-mtm-program-submission-v041522.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QsInVyaSI6ImJwMjpjbGljayIsInVybCI6Imh0dHBzOi8vd3d3LmZlZGVyYWxyZWdpc3Rlci5nb3YvcHVibGljLWluc3BlY3Rpb24vMjAyMy0wNzExNS9tZWRpY2FyZS1wcm9ncmFtLWNvbnRyYWN0LXllYXItMjAyNC1wb2xpY3ktYW5kLXRlY2huaWNhbC1jaGFuZ2VzLXRvLXRoZS1tZWRpY2FyZS1hZHZhbnRhZ2UtcHJvZ3JhbSIsImJ1bGxldGluX2lkIjoiMjAyMzA0MDUuNzQ3MDExOTEifQ.-yQtk1pqHd4dllbKshtVoXFI0ami_j7CNqXlmL_A09w%2Fs%2F1097953252%2Fbr%2F157464748445-l&amp;data=05%7C01%7Cdavid.santana%40cms.hhs.gov%7C199c667879c545614eca08db361bcfd1%7Cfbdcedc170a9414bbfa5c3063fc3395e%7C0%7C0%7C638163265298991914%7CUnknown%7CTWFpbGZsb3d8eyJWIjoiMC4wLjAwMDAiLCJQIjoiV2luMzIiLCJBTiI6Ik1haWwiLCJXVCI6Mn0%3D%7C3000%7C%7C%7C&amp;sdata=dWWztpxDovbxmUCpI8cXy4YNyv6zCulVmXpFTsQYiBo%3D&amp;reserved=0"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cms.gov/files/document/cy2021-pdp-enrollment-and-disenrollment-guidance.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ms.gov/newsroom/fact-sheets/cms-finalizes-policy-changes-and-updates-medicare-advantage-and-prescription-drug-benefit-program"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11627.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medicare.gov/drug-coverage-part-d/how-part-d-works-with-other-insurance"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es.medicare.gov/publications" TargetMode="External"/><Relationship Id="rId4" Type="http://schemas.openxmlformats.org/officeDocument/2006/relationships/hyperlink" Target="https://www.shiphelp.org/"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Regulations-and-Guidance/Guidance/Manuals/Downloads/bp102c08pdf.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cms.gov/files/document/cy2023partdchangesformmpsandmsho090622g.pdf"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ssa.gov/benefits/medicare/prescriptionhelp.html"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cms.gov/files/document/lis-memo.pdf" TargetMode="External"/><Relationship Id="rId2" Type="http://schemas.openxmlformats.org/officeDocument/2006/relationships/slide" Target="../slides/slide79.xml"/><Relationship Id="rId1" Type="http://schemas.openxmlformats.org/officeDocument/2006/relationships/notesMaster" Target="../notesMasters/notesMaster1.xml"/><Relationship Id="rId5" Type="http://schemas.openxmlformats.org/officeDocument/2006/relationships/hyperlink" Target="https://aspe.hhs.gov/topics/poverty-economic-mobility/poverty-guidelines" TargetMode="External"/><Relationship Id="rId4" Type="http://schemas.openxmlformats.org/officeDocument/2006/relationships/hyperlink" Target="https://www.federalregister.gov/documents/2022/12/27/2022-26956/medicare-program-contract-year-2024-policy-and-technical-changes-to-the-medicare-advantage-progra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medical-equipment-supplier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cms.gov/Regulations-and-Guidance/Guidance/Manuals/downloads/clm104c17.pdf" TargetMode="Externa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cms.gov/files/document/2023-announcement.pdf"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matically-qualify-automatically-enroll"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enrollment-future-coverage"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reminder-join-drug-plan"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humana.com/member/medicare-linet-advocate-resources"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s://www.humana.com/provider/pharmacy-resources/medicare-limited-income-net-program" TargetMode="External"/><Relationship Id="rId4" Type="http://schemas.openxmlformats.org/officeDocument/2006/relationships/hyperlink" Target="mailto:linetoutreach@humana.com"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GenIn" TargetMode="External"/><Relationship Id="rId7" Type="http://schemas.openxmlformats.org/officeDocument/2006/relationships/hyperlink" Target="https://www.shiphelp.org/"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www.medicare.gov/plan-compare/#/?year=2022&amp;lang=en" TargetMode="External"/><Relationship Id="rId5" Type="http://schemas.openxmlformats.org/officeDocument/2006/relationships/hyperlink" Target="https://www.cms.gov/medicare/prescription-drug-coverage/prescriptiondrugcovgenin" TargetMode="External"/><Relationship Id="rId4" Type="http://schemas.openxmlformats.org/officeDocument/2006/relationships/hyperlink" Target="https://www.medicare.gov/basics/forms-publications-mailings/mailings/help-with-costs/drug-plan-changing-premium-increase"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drug-plan-changing-plan-termination" TargetMode="External"/><Relationship Id="rId7"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www.cms.gov/Outreach-and-Education/Outreach/Partnerships/Downloads/11221-P.pdf" TargetMode="External"/><Relationship Id="rId5" Type="http://schemas.openxmlformats.org/officeDocument/2006/relationships/hyperlink" Target="https://www.medicare.gov/basics/forms-publications-mailings/mailings/help-with-costs/drug-plan-changing-premium-increase" TargetMode="External"/><Relationship Id="rId4" Type="http://schemas.openxmlformats.org/officeDocument/2006/relationships/hyperlink" Target="https://www.medicare.gov/basics/forms-publications-mailings/mailings/help-with-costs/drug-plan-changing-medicare-advantage-plan-termination"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11198.pdf"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cms.gov/Medicare/Prescription-Drug-Coverage/LimitedIncomeandResources/downloads/11199.pdf"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vaccines/hcp/acip-recs/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Downloads/ModCovDetReqForm-and-Instrctns-Feb-2019-508-.zip"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https://www.cms.gov/Medicare/Appeals-and-Grievances/MedPrescriptDrugApplGriev/Reconsiderations"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Exceptions" TargetMode="External"/><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hyperlink" Target="https://www.cms.gov/medicare/cms-forms/cms-forms/downloads/cms1696.pdf"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66496" y="3830118"/>
            <a:ext cx="5982208" cy="5505267"/>
          </a:xfrm>
        </p:spPr>
        <p:txBody>
          <a:bodyPr/>
          <a:lstStyle/>
          <a:p>
            <a:pPr marL="0" indent="0" algn="l" rtl="0" fontAlgn="base">
              <a:spcAft>
                <a:spcPts val="600"/>
              </a:spcAft>
              <a:buNone/>
            </a:pPr>
            <a:r>
              <a:rPr lang="es-US" b="1" i="0" u="none" strike="noStrike" dirty="0">
                <a:solidFill>
                  <a:srgbClr val="000000"/>
                </a:solidFill>
                <a:effectLst/>
                <a:cs typeface="Arial"/>
              </a:rPr>
              <a:t>Instrucciones al presentador/a</a:t>
            </a:r>
            <a:r>
              <a:rPr lang="es-US" b="0" i="0" dirty="0">
                <a:solidFill>
                  <a:srgbClr val="444444"/>
                </a:solidFill>
                <a:effectLst/>
                <a:cs typeface="Arial"/>
              </a:rPr>
              <a:t>​</a:t>
            </a:r>
          </a:p>
          <a:p>
            <a:pPr marL="0" indent="0" algn="l" rtl="0" fontAlgn="base">
              <a:spcAft>
                <a:spcPts val="600"/>
              </a:spcAft>
              <a:buNone/>
            </a:pPr>
            <a:r>
              <a:rPr lang="es-US" b="0" i="0" u="none" strike="noStrike" dirty="0">
                <a:effectLst/>
                <a:cs typeface="Arial"/>
              </a:rPr>
              <a:t>Puede utilizar la vista de presentador de Microsoft PowerPoint para ver su presentación con notas del ponente en una computadora (su laptop, por ejemplo), mientras que sólo las diapositivas aparecen en la pantalla que ve su audiencia (como una pantalla más grande en la que está proyectando).</a:t>
            </a:r>
            <a:r>
              <a:rPr lang="es-US" b="0" i="0" u="none" strike="noStrike" dirty="0">
                <a:solidFill>
                  <a:srgbClr val="1E1E1E"/>
                </a:solidFill>
                <a:effectLst/>
                <a:cs typeface="Arial"/>
              </a:rPr>
              <a:t> Consulte este vínculo para instrucciones: </a:t>
            </a:r>
            <a:r>
              <a:rPr lang="es-US" b="0" i="0" u="sng" strike="noStrike" dirty="0">
                <a:solidFill>
                  <a:srgbClr val="0563C1"/>
                </a:solidFill>
                <a:effectLst/>
                <a:cs typeface="Arial"/>
                <a:hlinkClick r:id="rId3"/>
              </a:rPr>
              <a:t>support.microsoft.com/en-</a:t>
            </a:r>
            <a:r>
              <a:rPr lang="es-US" b="0" i="0" u="sng" strike="noStrike" dirty="0" err="1">
                <a:solidFill>
                  <a:srgbClr val="0563C1"/>
                </a:solidFill>
                <a:effectLst/>
                <a:cs typeface="Arial"/>
                <a:hlinkClick r:id="rId3"/>
              </a:rPr>
              <a:t>us</a:t>
            </a:r>
            <a:r>
              <a:rPr lang="es-US" b="0" i="0" u="sng" strike="noStrike" dirty="0">
                <a:solidFill>
                  <a:srgbClr val="0563C1"/>
                </a:solidFill>
                <a:effectLst/>
                <a:cs typeface="Arial"/>
                <a:hlinkClick r:id="rId3"/>
              </a:rPr>
              <a:t>/office/start-the-presentation-and-see-your-notes-in-presenter-view-4de90e28-487e-435c-9401-eb49a3801257</a:t>
            </a:r>
            <a:r>
              <a:rPr lang="es-US" b="0" i="0" dirty="0">
                <a:solidFill>
                  <a:srgbClr val="444444"/>
                </a:solidFill>
                <a:effectLst/>
                <a:cs typeface="Arial"/>
              </a:rPr>
              <a:t>​.</a:t>
            </a:r>
          </a:p>
          <a:p>
            <a:pPr marL="0" indent="0" algn="l" rtl="0" fontAlgn="base">
              <a:spcAft>
                <a:spcPts val="600"/>
              </a:spcAft>
              <a:buNone/>
            </a:pPr>
            <a:r>
              <a:rPr lang="es-US" b="1" i="0" u="none" strike="noStrike" dirty="0">
                <a:solidFill>
                  <a:srgbClr val="000000"/>
                </a:solidFill>
                <a:effectLst/>
                <a:cs typeface="Arial"/>
              </a:rPr>
              <a:t>Notas del presentador </a:t>
            </a:r>
            <a:r>
              <a:rPr lang="es-US" b="0" i="0" dirty="0">
                <a:solidFill>
                  <a:srgbClr val="444444"/>
                </a:solidFill>
                <a:effectLst/>
                <a:cs typeface="Arial"/>
              </a:rPr>
              <a:t>​</a:t>
            </a:r>
          </a:p>
          <a:p>
            <a:pPr marL="0" indent="0" algn="l" rtl="0" fontAlgn="base">
              <a:spcAft>
                <a:spcPts val="600"/>
              </a:spcAft>
              <a:buNone/>
            </a:pPr>
            <a:r>
              <a:rPr lang="es-US" b="0" i="0" u="none" strike="noStrike" dirty="0">
                <a:solidFill>
                  <a:srgbClr val="000000"/>
                </a:solidFill>
                <a:effectLst/>
                <a:cs typeface="Arial"/>
              </a:rPr>
              <a:t>Este módulo de capacitación explica la cobertura de medicamentos para los beneficiarios de Medicare.</a:t>
            </a:r>
            <a:r>
              <a:rPr lang="es-US" b="0" i="0" dirty="0">
                <a:solidFill>
                  <a:srgbClr val="444444"/>
                </a:solidFill>
                <a:effectLst/>
                <a:cs typeface="Arial"/>
              </a:rPr>
              <a:t>​</a:t>
            </a:r>
          </a:p>
          <a:p>
            <a:pPr marL="0" indent="0" algn="l" rtl="0" fontAlgn="base">
              <a:spcAft>
                <a:spcPts val="600"/>
              </a:spcAft>
              <a:buNone/>
            </a:pPr>
            <a:r>
              <a:rPr lang="es-US" b="1" i="0" u="none" strike="noStrike" dirty="0">
                <a:solidFill>
                  <a:srgbClr val="000000"/>
                </a:solidFill>
                <a:effectLst/>
                <a:cs typeface="Arial"/>
              </a:rPr>
              <a:t>Exención de responsabilidad</a:t>
            </a:r>
            <a:r>
              <a:rPr lang="es-US" b="0" i="0" dirty="0">
                <a:solidFill>
                  <a:srgbClr val="444444"/>
                </a:solidFill>
                <a:effectLst/>
                <a:cs typeface="Arial"/>
              </a:rPr>
              <a:t>​</a:t>
            </a:r>
          </a:p>
          <a:p>
            <a:pPr marL="0" indent="0" defTabSz="905591">
              <a:spcAft>
                <a:spcPts val="600"/>
              </a:spcAft>
              <a:buNone/>
              <a:defRPr/>
            </a:pPr>
            <a:r>
              <a:rPr lang="es-US" dirty="0">
                <a:solidFill>
                  <a:prstClr val="black"/>
                </a:solidFill>
                <a:cs typeface="Arial"/>
              </a:rPr>
              <a:t>Este módulo de capacitación ha sido desarrollado y aprobado por los Centros de Servicios de Medicare y Medicaid (CMS), la agencia federal que administra Medicare, Medicaid, el Programa de Seguro Médico para Niños (CHIP) y el Mercado de Seguros Médicos®. </a:t>
            </a:r>
          </a:p>
          <a:p>
            <a:pPr marL="0" indent="0" defTabSz="905591">
              <a:spcAft>
                <a:spcPts val="600"/>
              </a:spcAft>
              <a:buNone/>
              <a:defRPr/>
            </a:pPr>
            <a:r>
              <a:rPr lang="es-US" dirty="0">
                <a:solidFill>
                  <a:prstClr val="black"/>
                </a:solidFill>
                <a:cs typeface="Arial"/>
              </a:rPr>
              <a:t>La información en este módulo era correcta al mes de abril de 2023. Para consultar una versión actualizada, visite </a:t>
            </a:r>
            <a:r>
              <a:rPr lang="es-US" dirty="0">
                <a:solidFill>
                  <a:prstClr val="black"/>
                </a:solidFill>
                <a:cs typeface="Arial"/>
                <a:hlinkClick r:id="rId4"/>
              </a:rPr>
              <a:t>CMSnationaltrainingprogram.cms.gov</a:t>
            </a:r>
            <a:r>
              <a:rPr lang="es-US" dirty="0">
                <a:solidFill>
                  <a:prstClr val="black"/>
                </a:solidFill>
                <a:cs typeface="Arial"/>
              </a:rPr>
              <a:t>.</a:t>
            </a:r>
            <a:r>
              <a:rPr lang="es-US" u="sng" dirty="0">
                <a:solidFill>
                  <a:srgbClr val="0000FF"/>
                </a:solidFill>
                <a:cs typeface="Arial"/>
              </a:rPr>
              <a:t> </a:t>
            </a:r>
          </a:p>
          <a:p>
            <a:pPr marL="0" indent="0" defTabSz="905591">
              <a:spcAft>
                <a:spcPts val="600"/>
              </a:spcAft>
              <a:buNone/>
              <a:defRPr/>
            </a:pPr>
            <a:r>
              <a:rPr lang="es-US" dirty="0">
                <a:solidFill>
                  <a:prstClr val="black"/>
                </a:solidFill>
                <a:cs typeface="Arial"/>
              </a:rPr>
              <a:t>El Programa de Capacitación Nacional de los CMS proporciona esta información como un recurso para nuestros colaboradores. El presente no es un documento legal, ni tiene fines de prensa. La prensa puede comunicarse con la oficina de prensa de CMS en </a:t>
            </a:r>
            <a:r>
              <a:rPr lang="es-US" u="sng" dirty="0">
                <a:solidFill>
                  <a:prstClr val="black"/>
                </a:solidFill>
                <a:cs typeface="Arial"/>
                <a:hlinkClick r:id="rId5"/>
              </a:rPr>
              <a:t>press@cms.hhs.gov</a:t>
            </a:r>
            <a:r>
              <a:rPr lang="es-US" dirty="0">
                <a:solidFill>
                  <a:prstClr val="black"/>
                </a:solidFill>
                <a:cs typeface="Arial"/>
              </a:rPr>
              <a:t>. La guía legal oficial del Programa Medicare está contenida en los estatutos, reglamentos y resoluciones pertinentes.</a:t>
            </a:r>
          </a:p>
          <a:p>
            <a:pPr marL="0" indent="0" defTabSz="905591">
              <a:spcAft>
                <a:spcPts val="600"/>
              </a:spcAft>
              <a:buNone/>
              <a:defRPr/>
            </a:pPr>
            <a:r>
              <a:rPr lang="es-US" dirty="0">
                <a:solidFill>
                  <a:prstClr val="black"/>
                </a:solidFill>
                <a:cs typeface="Arial"/>
              </a:rPr>
              <a:t>Esta comunicación fue impresa, publicada o producida y difundida a expensas de los contribuyentes de los EE.UU.</a:t>
            </a:r>
          </a:p>
          <a:p>
            <a:pPr marL="0" indent="0" defTabSz="905591">
              <a:spcAft>
                <a:spcPts val="600"/>
              </a:spcAft>
              <a:buNone/>
              <a:defRPr/>
            </a:pPr>
            <a:r>
              <a:rPr lang="es-US" dirty="0" err="1"/>
              <a:t>Health</a:t>
            </a:r>
            <a:r>
              <a:rPr lang="es-US" dirty="0"/>
              <a:t> </a:t>
            </a:r>
            <a:r>
              <a:rPr lang="es-US" dirty="0" err="1"/>
              <a:t>Insurance</a:t>
            </a:r>
            <a:r>
              <a:rPr lang="es-US" dirty="0"/>
              <a:t> Mercado® es una marca de servicio registrada del Departamento de Salud y Servicios Humanos de los Estados Unidos (HHS).</a:t>
            </a:r>
          </a:p>
          <a:p>
            <a:pPr marL="0" indent="0" defTabSz="966529">
              <a:spcAft>
                <a:spcPts val="600"/>
              </a:spcAft>
              <a:buNone/>
              <a:defRPr/>
            </a:pPr>
            <a:endParaRPr lang="en-US" dirty="0">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716371"/>
          </a:xfrm>
        </p:spPr>
        <p:txBody>
          <a:bodyPr/>
          <a:lstStyle/>
          <a:p>
            <a:r>
              <a:rPr lang="es-US" dirty="0"/>
              <a:t>La Ley de Asignaciones Consolidadas (CAA) de 2021 se promulgó el 27 de diciembre de 2020. La Sección 402 de la Ley amplió la cobertura de los medicamentos inmunosupresores para los pacientes con trasplante de riñón.</a:t>
            </a:r>
          </a:p>
          <a:p>
            <a:r>
              <a:rPr lang="es-US" dirty="0"/>
              <a:t>La mayoría de las personas con insuficiencia renal terminal tienen derecho a Medicare, independientemente de su edad. Cuando una persona con ESRD recibe un trasplante de riñón, la cobertura de Medicare finaliza 36 meses después del trasplante (a menos que la persona siga teniendo derecho a Medicare por motivos de edad o discapacidad). Dados los cambios promulgados por la CAA, una persona que pierda su cobertura de la Parte A 36 meses después de un trasplante de riñón y que no tenga otros tipos determinados de cobertura sanitaria podrá inscribirse en la cobertura de medicamentos inmunosupresores de la Parte B. Esta prestación sólo cubre los medicamentos inmunosupresores y ningún otro artículo o servicio. No sustituye a la cobertura médica completa. Los CMS denominan a esta prestación </a:t>
            </a:r>
            <a:r>
              <a:rPr lang="es-US" dirty="0" err="1"/>
              <a:t>prestación</a:t>
            </a:r>
            <a:r>
              <a:rPr lang="es-US" dirty="0"/>
              <a:t> de medicamentos inmunosupresores o prestación de la Parte B-ID. Las personas que reúnan los requisitos para acogerse al nuevo beneficio pueden inscribirse en cualquier momento una vez finalizada su cobertura de la Parte A. Para inscribirse, llame al Seguro Social al 1-877-465-0355; TTY: 1-800-325-0788.</a:t>
            </a:r>
          </a:p>
          <a:p>
            <a:r>
              <a:rPr lang="es-US" dirty="0"/>
              <a:t>La información sobre la Parte B-ID para proveedores está disponible en </a:t>
            </a:r>
            <a:r>
              <a:rPr lang="es-US" dirty="0">
                <a:hlinkClick r:id="rId3"/>
              </a:rPr>
              <a:t>CMS.gov/</a:t>
            </a:r>
            <a:r>
              <a:rPr lang="es-US" dirty="0" err="1">
                <a:hlinkClick r:id="rId3"/>
              </a:rPr>
              <a:t>partbid-provider</a:t>
            </a:r>
            <a:r>
              <a:rPr lang="es-US" dirty="0"/>
              <a:t>. </a:t>
            </a:r>
          </a:p>
          <a:p>
            <a:r>
              <a:rPr lang="es-US" dirty="0"/>
              <a:t>Si tiene Medicare por padecer una ESRD, visite </a:t>
            </a:r>
            <a:r>
              <a:rPr lang="es-US" dirty="0">
                <a:hlinkClick r:id="rId4"/>
              </a:rPr>
              <a:t>Medicare.gov/</a:t>
            </a:r>
            <a:r>
              <a:rPr lang="es-US" dirty="0" err="1">
                <a:hlinkClick r:id="rId4"/>
              </a:rPr>
              <a:t>basics</a:t>
            </a:r>
            <a:r>
              <a:rPr lang="es-US" dirty="0">
                <a:hlinkClick r:id="rId4"/>
              </a:rPr>
              <a:t>/</a:t>
            </a:r>
            <a:r>
              <a:rPr lang="es-US" dirty="0" err="1">
                <a:hlinkClick r:id="rId4"/>
              </a:rPr>
              <a:t>end</a:t>
            </a:r>
            <a:r>
              <a:rPr lang="es-US" dirty="0">
                <a:hlinkClick r:id="rId4"/>
              </a:rPr>
              <a:t>-</a:t>
            </a:r>
            <a:r>
              <a:rPr lang="es-US" dirty="0" err="1">
                <a:hlinkClick r:id="rId4"/>
              </a:rPr>
              <a:t>stage</a:t>
            </a:r>
            <a:r>
              <a:rPr lang="es-US" dirty="0">
                <a:hlinkClick r:id="rId4"/>
              </a:rPr>
              <a:t>-renal-</a:t>
            </a:r>
            <a:r>
              <a:rPr lang="es-US" dirty="0" err="1">
                <a:hlinkClick r:id="rId4"/>
              </a:rPr>
              <a:t>disease</a:t>
            </a:r>
            <a:r>
              <a:rPr lang="es-US" dirty="0">
                <a:hlinkClick r:id="rId4"/>
              </a:rPr>
              <a:t>#</a:t>
            </a:r>
            <a:r>
              <a:rPr lang="es-US" dirty="0"/>
              <a:t>.</a:t>
            </a:r>
          </a:p>
          <a:p>
            <a:r>
              <a:rPr lang="es-US" dirty="0"/>
              <a:t>Para consultar la hoja informativa sobre la norma final, visite </a:t>
            </a:r>
            <a:r>
              <a:rPr lang="es-US" u="sng" dirty="0">
                <a:hlinkClick r:id="rId5"/>
              </a:rPr>
              <a:t>CMS.gov/</a:t>
            </a:r>
            <a:r>
              <a:rPr lang="es-US" u="sng" dirty="0" err="1">
                <a:hlinkClick r:id="rId5"/>
              </a:rPr>
              <a:t>newsroom</a:t>
            </a:r>
            <a:r>
              <a:rPr lang="es-US" u="sng" dirty="0">
                <a:hlinkClick r:id="rId5"/>
              </a:rPr>
              <a:t>/</a:t>
            </a:r>
            <a:r>
              <a:rPr lang="es-US" u="sng" dirty="0" err="1">
                <a:hlinkClick r:id="rId5"/>
              </a:rPr>
              <a:t>fact-sheets</a:t>
            </a:r>
            <a:r>
              <a:rPr lang="es-US" u="sng" dirty="0">
                <a:hlinkClick r:id="rId5"/>
              </a:rPr>
              <a:t>/implementing-certain-provisions-consolidated-appropriations-act-2021-and-other-revisions-medicare-2</a:t>
            </a:r>
            <a:r>
              <a:rPr lang="es-US" dirty="0">
                <a:solidFill>
                  <a:prstClr val="black"/>
                </a:solidFill>
              </a:rPr>
              <a:t>.</a:t>
            </a:r>
          </a:p>
          <a:p>
            <a:r>
              <a:rPr lang="es-US" dirty="0"/>
              <a:t>Para consultar la normativa final, visite </a:t>
            </a:r>
            <a:r>
              <a:rPr lang="es-US" u="sng" dirty="0">
                <a:hlinkClick r:id="rId6"/>
              </a:rPr>
              <a:t>federalregister.gov/</a:t>
            </a:r>
            <a:r>
              <a:rPr lang="es-US" u="sng" dirty="0" err="1">
                <a:hlinkClick r:id="rId6"/>
              </a:rPr>
              <a:t>public-inspection</a:t>
            </a:r>
            <a:r>
              <a:rPr lang="es-US" u="sng" dirty="0">
                <a:hlinkClick r:id="rId6"/>
              </a:rPr>
              <a:t>/2022-23407/medicare-program-implementing-certain-provisions-of-the-consolidated-appropriations-act-2021-and</a:t>
            </a:r>
            <a:r>
              <a:rPr lang="es-US" dirty="0">
                <a:solidFill>
                  <a:prstClr val="black"/>
                </a:solidFill>
              </a:rPr>
              <a:t>.</a:t>
            </a:r>
          </a:p>
        </p:txBody>
      </p:sp>
    </p:spTree>
    <p:extLst>
      <p:ext uri="{BB962C8B-B14F-4D97-AF65-F5344CB8AC3E}">
        <p14:creationId xmlns:p14="http://schemas.microsoft.com/office/powerpoint/2010/main" val="1974358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68815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29879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48507">
              <a:spcAft>
                <a:spcPts val="600"/>
              </a:spcAft>
              <a:buFont typeface="Wingdings" panose="05000000000000000000" pitchFamily="2" charset="2"/>
              <a:buNone/>
              <a:defRPr/>
            </a:pPr>
            <a:r>
              <a:rPr lang="es-US" b="1" dirty="0"/>
              <a:t>Notas del presentador/a</a:t>
            </a:r>
          </a:p>
          <a:p>
            <a:pPr marL="0" indent="0" defTabSz="948507">
              <a:spcAft>
                <a:spcPts val="600"/>
              </a:spcAft>
              <a:buFont typeface="Wingdings" panose="05000000000000000000" pitchFamily="2" charset="2"/>
              <a:buNone/>
              <a:defRPr/>
            </a:pPr>
            <a:r>
              <a:rPr lang="es-US" dirty="0"/>
              <a:t>Siga en contacto. Visite </a:t>
            </a:r>
            <a:r>
              <a:rPr lang="es-US" dirty="0">
                <a:hlinkClick r:id="rId3"/>
              </a:rPr>
              <a:t>CMSnationaltrainingprogram.cms.gov</a:t>
            </a:r>
            <a:r>
              <a:rPr lang="es-US" dirty="0"/>
              <a:t> </a:t>
            </a:r>
            <a:r>
              <a:rPr lang="en-US" baseline="0" dirty="0">
                <a:cs typeface="Arial" panose="020B0604020202020204" pitchFamily="34" charset="0"/>
              </a:rPr>
              <a:t>para </a:t>
            </a:r>
            <a:r>
              <a:rPr lang="en-US" baseline="0" dirty="0" err="1">
                <a:cs typeface="Arial" panose="020B0604020202020204" pitchFamily="34" charset="0"/>
              </a:rPr>
              <a:t>visualizar</a:t>
            </a:r>
            <a:r>
              <a:rPr lang="en-US" baseline="0" dirty="0">
                <a:cs typeface="Arial" panose="020B0604020202020204" pitchFamily="34" charset="0"/>
              </a:rPr>
              <a:t> </a:t>
            </a:r>
            <a:r>
              <a:rPr lang="en-US" baseline="0" dirty="0" err="1">
                <a:cs typeface="Arial" panose="020B0604020202020204" pitchFamily="34" charset="0"/>
              </a:rPr>
              <a:t>los</a:t>
            </a:r>
            <a:r>
              <a:rPr lang="en-US" baseline="0" dirty="0">
                <a:cs typeface="Arial" panose="020B0604020202020204" pitchFamily="34" charset="0"/>
              </a:rPr>
              <a:t> </a:t>
            </a:r>
            <a:r>
              <a:rPr lang="en-US" baseline="0" dirty="0" err="1">
                <a:cs typeface="Arial" panose="020B0604020202020204" pitchFamily="34" charset="0"/>
              </a:rPr>
              <a:t>materiales</a:t>
            </a:r>
            <a:r>
              <a:rPr lang="en-US" baseline="0" dirty="0">
                <a:cs typeface="Arial" panose="020B0604020202020204" pitchFamily="34" charset="0"/>
              </a:rPr>
              <a:t> de </a:t>
            </a:r>
            <a:r>
              <a:rPr lang="en-US" baseline="0" dirty="0" err="1">
                <a:cs typeface="Arial" panose="020B0604020202020204" pitchFamily="34" charset="0"/>
              </a:rPr>
              <a:t>capacitación</a:t>
            </a:r>
            <a:r>
              <a:rPr lang="en-US" baseline="0" dirty="0">
                <a:cs typeface="Arial" panose="020B0604020202020204" pitchFamily="34" charset="0"/>
              </a:rPr>
              <a:t> de</a:t>
            </a:r>
            <a:r>
              <a:rPr lang="es-US" baseline="0" dirty="0"/>
              <a:t> NTP y suscribirse a nuestra lista de correo electrónico. </a:t>
            </a:r>
            <a:r>
              <a:rPr lang="es-US" dirty="0"/>
              <a:t>Contáctenos en </a:t>
            </a:r>
            <a:r>
              <a:rPr lang="es-US" dirty="0">
                <a:hlinkClick r:id="rId4"/>
              </a:rPr>
              <a:t>training@cms.hhs.gov</a:t>
            </a:r>
            <a:r>
              <a:rPr lang="es-US" dirty="0"/>
              <a:t>. </a:t>
            </a:r>
          </a:p>
          <a:p>
            <a:pPr>
              <a:spcBef>
                <a:spcPts val="622"/>
              </a:spcBef>
              <a:spcAft>
                <a:spcPts val="600"/>
              </a:spcAft>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33388"/>
            <a:ext cx="5575300" cy="3136900"/>
          </a:xfrm>
        </p:spPr>
      </p:sp>
      <p:sp>
        <p:nvSpPr>
          <p:cNvPr id="3" name="Notes Placeholder 2"/>
          <p:cNvSpPr>
            <a:spLocks noGrp="1"/>
          </p:cNvSpPr>
          <p:nvPr>
            <p:ph type="body" idx="1"/>
          </p:nvPr>
        </p:nvSpPr>
        <p:spPr>
          <a:xfrm>
            <a:off x="238125" y="3805647"/>
            <a:ext cx="6877050" cy="5521233"/>
          </a:xfrm>
        </p:spPr>
        <p:txBody>
          <a:bodyPr>
            <a:noAutofit/>
          </a:bodyPr>
          <a:lstStyle/>
          <a:p>
            <a:pPr marL="0" indent="0">
              <a:spcAft>
                <a:spcPts val="611"/>
              </a:spcAft>
              <a:buNone/>
            </a:pPr>
            <a:r>
              <a:rPr lang="es-US" sz="1100" dirty="0"/>
              <a:t>Parte B-ID:</a:t>
            </a:r>
          </a:p>
          <a:p>
            <a:pPr marL="174708" indent="-174708">
              <a:spcAft>
                <a:spcPts val="611"/>
              </a:spcAft>
              <a:buFont typeface="Wingdings" panose="05000000000000000000" pitchFamily="2" charset="2"/>
              <a:buChar char="§"/>
            </a:pPr>
            <a:r>
              <a:rPr lang="es-US" sz="1100" dirty="0"/>
              <a:t>No tiene periodos de inscripción específicos. Si una persona cumple los requisitos, puede inscribirse, darse de baja o volver a inscribirse en cualquier momento de forma mensual. La cobertura comenzará (o finalizará) el mes siguiente al que el interesado se ponga en contacto con el Seguro Social.</a:t>
            </a:r>
          </a:p>
          <a:p>
            <a:pPr marL="174708" indent="-174708">
              <a:spcAft>
                <a:spcPts val="611"/>
              </a:spcAft>
              <a:buFont typeface="Wingdings" panose="05000000000000000000" pitchFamily="2" charset="2"/>
              <a:buChar char="§"/>
            </a:pPr>
            <a:r>
              <a:rPr lang="es-US" sz="1100" dirty="0"/>
              <a:t>Sólo cubre los medicamentos inmunosupresores y no incluye la cobertura de ninguna otra prestación o servicio de la Parte B.</a:t>
            </a:r>
          </a:p>
          <a:p>
            <a:pPr marL="174708" indent="-174708">
              <a:spcAft>
                <a:spcPts val="611"/>
              </a:spcAft>
              <a:buFont typeface="Wingdings" panose="05000000000000000000" pitchFamily="2" charset="2"/>
              <a:buChar char="§"/>
            </a:pPr>
            <a:r>
              <a:rPr lang="es-US" sz="1100" dirty="0"/>
              <a:t>Requiere que una persona declare que no tiene ni espera obtener otros tipos de cobertura médica (como un plan de salud de grupo (GHP), TRICARE o Medicaid que cubra medicamentos inmunosupresores) y que notificará al Seguro Social en un plazo de 60 días si se inscribe en ese otro tipo de cobertura (finalizando así su inscripción en Medicare). </a:t>
            </a:r>
          </a:p>
          <a:p>
            <a:pPr marL="174708" indent="-174708">
              <a:spcAft>
                <a:spcPts val="611"/>
              </a:spcAft>
              <a:buFont typeface="Wingdings" panose="05000000000000000000" pitchFamily="2" charset="2"/>
              <a:buChar char="§"/>
            </a:pPr>
            <a:r>
              <a:rPr lang="es-US" sz="1100" dirty="0"/>
              <a:t>Tiene una prima más baja que la prima estándar de la Parte B y no tiene penalizaciones por inscripción tardía. La prima para el 2023 es de $97.10 dólares.</a:t>
            </a:r>
          </a:p>
          <a:p>
            <a:pPr marL="0" indent="0" defTabSz="931774">
              <a:spcAft>
                <a:spcPts val="611"/>
              </a:spcAft>
              <a:buNone/>
              <a:defRPr/>
            </a:pPr>
            <a:r>
              <a:rPr lang="es-US" sz="1100" b="1" dirty="0">
                <a:ea typeface="Calibri" panose="020F0502020204030204" pitchFamily="34" charset="0"/>
              </a:rPr>
              <a:t>Nota</a:t>
            </a:r>
            <a:r>
              <a:rPr lang="es-US" sz="1100" dirty="0"/>
              <a:t>: En virtud de la CAA, los Programas de Ahorro de Medicare (MSP) pueden ahora pagar las primas de la prestación de medicamentos inmunosupresores y, en algunos casos, los importes de la franquicia y el </a:t>
            </a:r>
            <a:r>
              <a:rPr lang="es-US" sz="1100" dirty="0" err="1"/>
              <a:t>coseguro</a:t>
            </a:r>
            <a:r>
              <a:rPr lang="es-US" sz="1100" dirty="0"/>
              <a:t> para determinadas personas con bajos ingresos. Estos cambios significan que las personas con bajos ingresos que tienen Medicare a través del beneficio de medicamentos inmunosupresores de la Parte B también pueden calificar para el programa de Beneficiario Calificado de Medicare (QMB), el programa de Beneficiario Específico de Medicare de Bajos Ingresos (SLMB) o el programa de Individuos Calificados (QI) Estos programas ayudan a pagar una parte o la totalidad de las primas y los gastos compartidos de las prestaciones de la Parte B-ID. </a:t>
            </a:r>
          </a:p>
          <a:p>
            <a:pPr marL="0" indent="0">
              <a:buNone/>
            </a:pPr>
            <a:r>
              <a:rPr lang="es-US" sz="1100" dirty="0"/>
              <a:t>Para consultar la hoja informativa sobre la normativa final, visite </a:t>
            </a:r>
            <a:r>
              <a:rPr lang="es-US" sz="1100" u="sng" dirty="0">
                <a:hlinkClick r:id="rId3"/>
              </a:rPr>
              <a:t>CMS.gov/</a:t>
            </a:r>
            <a:r>
              <a:rPr lang="es-US" sz="1100" u="sng" dirty="0" err="1">
                <a:hlinkClick r:id="rId3"/>
              </a:rPr>
              <a:t>newsroom</a:t>
            </a:r>
            <a:r>
              <a:rPr lang="es-US" sz="1100" u="sng" dirty="0">
                <a:hlinkClick r:id="rId3"/>
              </a:rPr>
              <a:t>/</a:t>
            </a:r>
            <a:r>
              <a:rPr lang="es-US" sz="1100" u="sng" dirty="0" err="1">
                <a:hlinkClick r:id="rId3"/>
              </a:rPr>
              <a:t>fact-sheets</a:t>
            </a:r>
            <a:r>
              <a:rPr lang="es-US" sz="1100" u="sng" dirty="0">
                <a:hlinkClick r:id="rId3"/>
              </a:rPr>
              <a:t>/implementing-certain-provisions-consolidated-appropriations-act-2021-and-other-revisions-medicare-2</a:t>
            </a:r>
          </a:p>
          <a:p>
            <a:endParaRPr lang="en-US" sz="1100" dirty="0"/>
          </a:p>
          <a:p>
            <a:pPr marL="0" indent="0">
              <a:buNone/>
            </a:pPr>
            <a:r>
              <a:rPr lang="es-US" sz="1100" dirty="0"/>
              <a:t>Para consultar la normativa final, visite: </a:t>
            </a:r>
            <a:r>
              <a:rPr lang="es-US" sz="1100" u="sng" dirty="0">
                <a:hlinkClick r:id="rId4"/>
              </a:rPr>
              <a:t>federalregister.gov/</a:t>
            </a:r>
            <a:r>
              <a:rPr lang="es-US" sz="1100" u="sng" dirty="0" err="1">
                <a:hlinkClick r:id="rId4"/>
              </a:rPr>
              <a:t>public-inspection</a:t>
            </a:r>
            <a:r>
              <a:rPr lang="es-US" sz="1100" u="sng" dirty="0">
                <a:hlinkClick r:id="rId4"/>
              </a:rPr>
              <a:t>/2022-23407/medicare-program-implementing-certain-provisions-of-the-consolidated-appropriations-act-2021-and</a:t>
            </a:r>
            <a:br>
              <a:rPr lang="es-US" sz="1100" dirty="0"/>
            </a:br>
            <a:endParaRPr lang="es-US" sz="1100" dirty="0"/>
          </a:p>
        </p:txBody>
      </p:sp>
    </p:spTree>
    <p:extLst>
      <p:ext uri="{BB962C8B-B14F-4D97-AF65-F5344CB8AC3E}">
        <p14:creationId xmlns:p14="http://schemas.microsoft.com/office/powerpoint/2010/main" val="371874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s-US" sz="1200" b="1" i="0" dirty="0">
                <a:solidFill>
                  <a:schemeClr val="tx1"/>
                </a:solidFill>
                <a:effectLst/>
                <a:latin typeface="+mn-lt"/>
                <a:ea typeface="+mn-ea"/>
                <a:cs typeface="+mn-cs"/>
              </a:rPr>
              <a:t>Notas del presentador/a</a:t>
            </a:r>
          </a:p>
          <a:p>
            <a:pPr marL="0" lvl="0" indent="0">
              <a:spcAft>
                <a:spcPts val="600"/>
              </a:spcAft>
              <a:buNone/>
              <a:defRPr/>
            </a:pPr>
            <a:r>
              <a:rPr lang="es-US" sz="1200" b="0" i="0" dirty="0">
                <a:solidFill>
                  <a:schemeClr val="tx1"/>
                </a:solidFill>
                <a:effectLst/>
                <a:latin typeface="+mn-lt"/>
                <a:ea typeface="+mn-ea"/>
                <a:cs typeface="+mn-cs"/>
              </a:rPr>
              <a:t>Diversas disposiciones de la Ley de Reducción de la Inflación (IRA) abordan el precio de los medicamentos, entre ellas permitir al Secretario del Departamento de Salud y Servicios Humanos (HHS) de los EE.UU, negociar los precios en Medicare Parte B y Parte D para determinados medicamentos e introducir reembolsos de Medicare para los precios de los medicamentos que aumenten más rápido que la inflación. </a:t>
            </a:r>
            <a:r>
              <a:rPr lang="es-US" dirty="0"/>
              <a:t>Para mayor información, visite </a:t>
            </a:r>
            <a:r>
              <a:rPr lang="es-US" dirty="0">
                <a:hlinkClick r:id="rId3"/>
              </a:rPr>
              <a:t>CMS.gov/</a:t>
            </a:r>
            <a:r>
              <a:rPr lang="es-US" dirty="0" err="1">
                <a:hlinkClick r:id="rId3"/>
              </a:rPr>
              <a:t>newsroom</a:t>
            </a:r>
            <a:r>
              <a:rPr lang="es-US" dirty="0">
                <a:hlinkClick r:id="rId3"/>
              </a:rPr>
              <a:t>/</a:t>
            </a:r>
            <a:r>
              <a:rPr lang="es-US" dirty="0" err="1">
                <a:hlinkClick r:id="rId3"/>
              </a:rPr>
              <a:t>press-releases</a:t>
            </a:r>
            <a:r>
              <a:rPr lang="es-US" dirty="0">
                <a:hlinkClick r:id="rId3"/>
              </a:rPr>
              <a:t>/hhs-releases-initial-guidance-medicare-prescription-drug-inflation-rebate-program</a:t>
            </a:r>
            <a:r>
              <a:rPr lang="es-US" dirty="0"/>
              <a:t>.</a:t>
            </a:r>
          </a:p>
          <a:p>
            <a:pPr marL="0" lvl="0" indent="0">
              <a:spcAft>
                <a:spcPts val="600"/>
              </a:spcAft>
              <a:buNone/>
              <a:defRPr/>
            </a:pPr>
            <a:r>
              <a:rPr lang="es-US" dirty="0"/>
              <a:t>.</a:t>
            </a:r>
          </a:p>
          <a:p>
            <a:pPr marL="0" indent="0">
              <a:spcAft>
                <a:spcPts val="600"/>
              </a:spcAft>
              <a:buNone/>
            </a:pPr>
            <a:endParaRPr lang="en-US" dirty="0"/>
          </a:p>
        </p:txBody>
      </p:sp>
    </p:spTree>
    <p:extLst>
      <p:ext uri="{BB962C8B-B14F-4D97-AF65-F5344CB8AC3E}">
        <p14:creationId xmlns:p14="http://schemas.microsoft.com/office/powerpoint/2010/main" val="2904949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11480" y="3703320"/>
            <a:ext cx="6217920" cy="3600450"/>
          </a:xfrm>
        </p:spPr>
        <p:txBody>
          <a:bodyPr/>
          <a:lstStyle/>
          <a:p>
            <a:pPr marL="0" indent="0">
              <a:spcAft>
                <a:spcPts val="600"/>
              </a:spcAft>
              <a:buNone/>
            </a:pPr>
            <a:r>
              <a:rPr lang="es-US" b="1"/>
              <a:t>Notas del presentador/a</a:t>
            </a:r>
          </a:p>
          <a:p>
            <a:pPr marL="114300" indent="-114300">
              <a:spcAft>
                <a:spcPts val="600"/>
              </a:spcAft>
            </a:pPr>
            <a:r>
              <a:rPr lang="es-US"/>
              <a:t>Si un médico certifica que usted debe recibir insulina a través de una bomba, Medicare Parte B paga por la insulina y la bomba como DME</a:t>
            </a:r>
          </a:p>
          <a:p>
            <a:pPr marL="114300" indent="-114300">
              <a:spcAft>
                <a:spcPts val="600"/>
              </a:spcAft>
            </a:pPr>
            <a:r>
              <a:rPr lang="es-US"/>
              <a:t>El límite de precio de la insulina de $35 dólares para un suministro de un mes y la protección del deducible para la insulina cubierta por la Parte B entra en vigor a partir del 1 de julio de 2023</a:t>
            </a:r>
          </a:p>
          <a:p>
            <a:pPr marL="114300" indent="-114300">
              <a:spcAft>
                <a:spcPts val="600"/>
              </a:spcAft>
            </a:pPr>
            <a:r>
              <a:rPr lang="es-US"/>
              <a:t>Para mayor información sobre la insulina cubierta por la Parte B y la IRA, visite </a:t>
            </a:r>
            <a:r>
              <a:rPr lang="es-US">
                <a:hlinkClick r:id="rId3"/>
              </a:rPr>
              <a:t>CMS.gov/newsroom/fact-sheets/inflation-reduction-act-lowers-health-care-costs-millions-americans</a:t>
            </a:r>
            <a:r>
              <a:rPr lang="es-US"/>
              <a:t> y revise la Sección 11407 de la legislación en </a:t>
            </a:r>
            <a:r>
              <a:rPr lang="es-US" u="sng">
                <a:hlinkClick r:id="rId4"/>
              </a:rPr>
              <a:t>Congress.gov/bill/117th-congress/house-bill/5376/text</a:t>
            </a:r>
            <a:r>
              <a:rPr lang="es-US" u="sng"/>
              <a:t>.</a:t>
            </a:r>
          </a:p>
          <a:p>
            <a:pPr marL="114300" indent="-114300">
              <a:spcAft>
                <a:spcPts val="600"/>
              </a:spcAft>
            </a:pPr>
            <a:endParaRPr lang="en-US" dirty="0"/>
          </a:p>
          <a:p>
            <a:pPr marL="0" indent="0">
              <a:spcAft>
                <a:spcPts val="600"/>
              </a:spcAft>
              <a:buNone/>
            </a:pPr>
            <a:endParaRPr lang="en-US" dirty="0"/>
          </a:p>
          <a:p>
            <a:pPr marL="0" indent="0">
              <a:spcAft>
                <a:spcPts val="600"/>
              </a:spcAft>
              <a:buNone/>
            </a:pPr>
            <a:endParaRPr lang="en-US" dirty="0"/>
          </a:p>
        </p:txBody>
      </p:sp>
    </p:spTree>
    <p:extLst>
      <p:ext uri="{BB962C8B-B14F-4D97-AF65-F5344CB8AC3E}">
        <p14:creationId xmlns:p14="http://schemas.microsoft.com/office/powerpoint/2010/main" val="115128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17713" y="3757507"/>
            <a:ext cx="6862355" cy="5386494"/>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a:rPr>
              <a:t>Notas del presentador/a</a:t>
            </a:r>
            <a:r>
              <a:rPr lang="es-US" sz="1100" b="0" i="0" dirty="0">
                <a:solidFill>
                  <a:srgbClr val="444444"/>
                </a:solidFill>
                <a:effectLst/>
                <a:cs typeface="Arial"/>
              </a:rPr>
              <a:t>​</a:t>
            </a:r>
          </a:p>
          <a:p>
            <a:pPr marL="0" indent="0" defTabSz="966529">
              <a:spcAft>
                <a:spcPts val="600"/>
              </a:spcAft>
              <a:buNone/>
              <a:defRPr/>
            </a:pPr>
            <a:r>
              <a:rPr lang="es-US" sz="1100" b="1" dirty="0">
                <a:solidFill>
                  <a:prstClr val="black"/>
                </a:solidFill>
                <a:cs typeface="Arial"/>
              </a:rPr>
              <a:t>Puede ser necesario autoadministrarse medicamentos (medicamentos que normalmente se toma uno mismo) en el ámbito hospitalario ambulatorio </a:t>
            </a:r>
            <a:r>
              <a:rPr lang="es-US" sz="1100" dirty="0">
                <a:solidFill>
                  <a:prstClr val="black"/>
                </a:solidFill>
                <a:cs typeface="Arial"/>
              </a:rPr>
              <a:t>como en urgencias, unidades de observación, centros quirúrgicos o clínicas contra el dolor. </a:t>
            </a:r>
          </a:p>
          <a:p>
            <a:pPr marL="0" indent="0" defTabSz="966529">
              <a:spcAft>
                <a:spcPts val="600"/>
              </a:spcAft>
              <a:buNone/>
              <a:defRPr/>
            </a:pPr>
            <a:r>
              <a:rPr lang="es-US" sz="1100" dirty="0">
                <a:solidFill>
                  <a:prstClr val="black"/>
                </a:solidFill>
                <a:cs typeface="Arial"/>
              </a:rPr>
              <a:t>Es posible que necesite, por ejemplo, la toma diaria de medicamentos para la presión arterial mientras se encuentra en la sala de emergencias por un esguince de tobillo.</a:t>
            </a:r>
            <a:r>
              <a:rPr lang="es-US" sz="1100" b="1" dirty="0">
                <a:solidFill>
                  <a:prstClr val="black"/>
                </a:solidFill>
                <a:cs typeface="Arial"/>
              </a:rPr>
              <a:t> </a:t>
            </a:r>
          </a:p>
          <a:p>
            <a:pPr marL="0" indent="0" defTabSz="966529">
              <a:spcAft>
                <a:spcPts val="600"/>
              </a:spcAft>
              <a:buNone/>
              <a:defRPr/>
            </a:pPr>
            <a:r>
              <a:rPr lang="es-US" sz="1100" b="1" dirty="0">
                <a:solidFill>
                  <a:prstClr val="black"/>
                </a:solidFill>
                <a:cs typeface="Arial"/>
              </a:rPr>
              <a:t>La Parte A y la Parte B no cubrirían el medicamento </a:t>
            </a:r>
            <a:r>
              <a:rPr lang="es-US" sz="1100" dirty="0">
                <a:solidFill>
                  <a:prstClr val="black"/>
                </a:solidFill>
                <a:cs typeface="Arial"/>
              </a:rPr>
              <a:t>porque no está relacionado con los servicios ambulatorios que está recibiendo para tratar tu tobillo. Si usted recibe medicamentos autoadministrados no cubiertos por la Parte A o la Parte B mientras se encuentra como paciente ambulatorio, el hospital puede facturarle el medicamento. </a:t>
            </a:r>
          </a:p>
          <a:p>
            <a:pPr marL="0" indent="0" defTabSz="966529">
              <a:spcAft>
                <a:spcPts val="600"/>
              </a:spcAft>
              <a:buNone/>
              <a:defRPr/>
            </a:pPr>
            <a:r>
              <a:rPr lang="es-US" sz="1100" b="1" dirty="0">
                <a:solidFill>
                  <a:prstClr val="black"/>
                </a:solidFill>
                <a:cs typeface="Arial"/>
              </a:rPr>
              <a:t>Sin embargo, si está inscrito en la cobertura de medicamentos de Medicare (Parte D), esos medicamentos pudieran estar cubiertos.</a:t>
            </a:r>
            <a:r>
              <a:rPr lang="es-US" sz="1100" dirty="0">
                <a:solidFill>
                  <a:prstClr val="black"/>
                </a:solidFill>
                <a:cs typeface="Arial"/>
              </a:rPr>
              <a:t> Es probable que deba pagar estos medicamentos como gastos de bolsillo y enviar un reclamo a su plan de medicamentos para recibir un reembolso. </a:t>
            </a:r>
          </a:p>
          <a:p>
            <a:pPr marL="121920" lvl="1" indent="-121920" defTabSz="966529">
              <a:spcBef>
                <a:spcPts val="0"/>
              </a:spcBef>
              <a:spcAft>
                <a:spcPts val="600"/>
              </a:spcAft>
              <a:buFont typeface="Wingdings" panose="05000000000000000000" pitchFamily="2" charset="2"/>
              <a:buChar char="§"/>
              <a:defRPr/>
            </a:pPr>
            <a:r>
              <a:rPr lang="es-US" sz="1100" dirty="0">
                <a:solidFill>
                  <a:prstClr val="black"/>
                </a:solidFill>
                <a:cs typeface="Arial"/>
              </a:rPr>
              <a:t>En general, su cobertura de medicamentos de Medicare no pagará los medicamentos de venta libre, como </a:t>
            </a:r>
            <a:r>
              <a:rPr lang="es-US" sz="1100" dirty="0" err="1">
                <a:solidFill>
                  <a:prstClr val="black"/>
                </a:solidFill>
                <a:cs typeface="Arial"/>
              </a:rPr>
              <a:t>Tylenol</a:t>
            </a:r>
            <a:r>
              <a:rPr lang="es-US" sz="1100" dirty="0">
                <a:solidFill>
                  <a:prstClr val="black"/>
                </a:solidFill>
                <a:cs typeface="Arial"/>
              </a:rPr>
              <a:t>®</a:t>
            </a:r>
          </a:p>
          <a:p>
            <a:pPr marL="121920" lvl="1" indent="-121920" defTabSz="966529">
              <a:spcBef>
                <a:spcPts val="0"/>
              </a:spcBef>
              <a:spcAft>
                <a:spcPts val="600"/>
              </a:spcAft>
              <a:buFont typeface="Wingdings" panose="05000000000000000000" pitchFamily="2" charset="2"/>
              <a:buChar char="§"/>
              <a:defRPr/>
            </a:pPr>
            <a:r>
              <a:rPr lang="es-US" sz="1100" dirty="0">
                <a:solidFill>
                  <a:prstClr val="black"/>
                </a:solidFill>
                <a:cs typeface="Arial"/>
              </a:rPr>
              <a:t>El medicamento que necesita debe estar en el formulario de su plan de medicamentos (lista de medicamentos cubiertos) o puede solicitar una excepción.</a:t>
            </a:r>
          </a:p>
          <a:p>
            <a:pPr marL="121920" lvl="1" indent="-121920" defTabSz="966529">
              <a:spcBef>
                <a:spcPts val="0"/>
              </a:spcBef>
              <a:spcAft>
                <a:spcPts val="600"/>
              </a:spcAft>
              <a:buFont typeface="Wingdings" panose="05000000000000000000" pitchFamily="2" charset="2"/>
              <a:buChar char="§"/>
              <a:defRPr/>
            </a:pPr>
            <a:r>
              <a:rPr lang="es-US" sz="1100" dirty="0">
                <a:solidFill>
                  <a:prstClr val="black"/>
                </a:solidFill>
                <a:cs typeface="Arial"/>
              </a:rPr>
              <a:t>Usted no puede recibir medicamentos autoadministrados en un entorno de paciente ambulatorio o en el departamento de emergencia de manera habitual</a:t>
            </a:r>
          </a:p>
          <a:p>
            <a:pPr marL="121920" lvl="1" indent="-121920" defTabSz="966529">
              <a:spcBef>
                <a:spcPts val="0"/>
              </a:spcBef>
              <a:spcAft>
                <a:spcPts val="600"/>
              </a:spcAft>
              <a:buFont typeface="Wingdings" panose="05000000000000000000" pitchFamily="2" charset="2"/>
              <a:buChar char="§"/>
              <a:defRPr/>
            </a:pPr>
            <a:r>
              <a:rPr lang="es-US" sz="1100" dirty="0">
                <a:solidFill>
                  <a:prstClr val="black"/>
                </a:solidFill>
                <a:cs typeface="Arial"/>
              </a:rPr>
              <a:t>Su plan de medicamentos comprobará si usted podría haber obtenido estos medicamentos autoadministrados en una farmacia de la red</a:t>
            </a:r>
          </a:p>
          <a:p>
            <a:pPr marL="121920" lvl="1" indent="-121920" defTabSz="966529">
              <a:spcBef>
                <a:spcPts val="0"/>
              </a:spcBef>
              <a:spcAft>
                <a:spcPts val="600"/>
              </a:spcAft>
              <a:buFont typeface="Wingdings" panose="05000000000000000000" pitchFamily="2" charset="2"/>
              <a:buChar char="§"/>
              <a:defRPr/>
            </a:pPr>
            <a:r>
              <a:rPr lang="es-US" sz="1100" dirty="0">
                <a:solidFill>
                  <a:schemeClr val="tx1"/>
                </a:solidFill>
                <a:effectLst/>
                <a:latin typeface="+mn-lt"/>
                <a:ea typeface="+mn-ea"/>
                <a:cs typeface="+mn-cs"/>
              </a:rPr>
              <a:t>Si la farmacia del hospital no pertenece a la red de su plan de medicamentos, es posible que tenga que pagar de su bolsillo estos medicamentos y presentar la solicitud de reembolso a su plan de medicamentos.</a:t>
            </a:r>
          </a:p>
          <a:p>
            <a:pPr marL="0" lvl="1" defTabSz="966529">
              <a:spcBef>
                <a:spcPts val="0"/>
              </a:spcBef>
              <a:spcAft>
                <a:spcPts val="600"/>
              </a:spcAft>
              <a:defRPr/>
            </a:pPr>
            <a:r>
              <a:rPr lang="es-US" sz="1100" b="1" dirty="0">
                <a:solidFill>
                  <a:prstClr val="black"/>
                </a:solidFill>
                <a:cs typeface="Arial"/>
              </a:rPr>
              <a:t>NOTA</a:t>
            </a:r>
            <a:r>
              <a:rPr lang="es-US" sz="1100" dirty="0">
                <a:solidFill>
                  <a:prstClr val="black"/>
                </a:solidFill>
                <a:cs typeface="Arial"/>
              </a:rPr>
              <a:t>: Para más información, visite </a:t>
            </a:r>
            <a:r>
              <a:rPr lang="es-US" sz="1100" u="sng" dirty="0">
                <a:hlinkClick r:id="rId3"/>
              </a:rPr>
              <a:t>Medicare.gov/</a:t>
            </a:r>
            <a:r>
              <a:rPr lang="es-US" sz="1100" u="sng" dirty="0" err="1">
                <a:hlinkClick r:id="rId3"/>
              </a:rPr>
              <a:t>publications</a:t>
            </a:r>
            <a:r>
              <a:rPr lang="es-US" sz="1100" dirty="0">
                <a:solidFill>
                  <a:prstClr val="black"/>
                </a:solidFill>
                <a:cs typeface="Arial"/>
              </a:rPr>
              <a:t> para consultar "Cómo cubre Medicare los medicamentos autoadministrados en régimen ambulatorio" ( Producto CMS No. 11333) y "¿Es usted paciente hospitalizado o ambulatorio? Si tiene Medicare – ¡Pregunte!” (Producto CMS No. 11435).</a:t>
            </a:r>
          </a:p>
          <a:p>
            <a:pPr marL="0" indent="0" defTabSz="966529">
              <a:spcAft>
                <a:spcPts val="600"/>
              </a:spcAft>
              <a:buNone/>
              <a:defRPr/>
            </a:pPr>
            <a:endParaRPr lang="en-US" sz="1100" dirty="0">
              <a:solidFill>
                <a:prstClr val="black"/>
              </a:solidFill>
              <a:cs typeface="Arial"/>
            </a:endParaRPr>
          </a:p>
        </p:txBody>
      </p:sp>
    </p:spTree>
    <p:extLst>
      <p:ext uri="{BB962C8B-B14F-4D97-AF65-F5344CB8AC3E}">
        <p14:creationId xmlns:p14="http://schemas.microsoft.com/office/powerpoint/2010/main" val="97301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Verifique sus conocimientos: Pregunta 1</a:t>
            </a:r>
          </a:p>
          <a:p>
            <a:pPr marL="0" indent="0" defTabSz="966529">
              <a:spcAft>
                <a:spcPts val="600"/>
              </a:spcAft>
              <a:buNone/>
              <a:defRPr/>
            </a:pPr>
            <a:r>
              <a:rPr lang="es-US" b="1" dirty="0">
                <a:solidFill>
                  <a:prstClr val="black"/>
                </a:solidFill>
                <a:cs typeface="Arial"/>
              </a:rPr>
              <a:t>¿Qué parte de Medicare paga medicamentos utilizados en centros de cuidados paliativos para el control de síntomas y el alivio del dolor?</a:t>
            </a:r>
          </a:p>
          <a:p>
            <a:pPr marL="241300" indent="-241300" defTabSz="966529">
              <a:spcAft>
                <a:spcPts val="600"/>
              </a:spcAft>
              <a:buFont typeface="+mj-lt"/>
              <a:buAutoNum type="alphaLcPeriod"/>
              <a:defRPr/>
            </a:pPr>
            <a:r>
              <a:rPr lang="es-US" dirty="0">
                <a:solidFill>
                  <a:prstClr val="black"/>
                </a:solidFill>
                <a:cs typeface="Arial"/>
              </a:rPr>
              <a:t>Parte A (Seguro Hospitalario)</a:t>
            </a:r>
          </a:p>
          <a:p>
            <a:pPr marL="241300" indent="-241300" defTabSz="966529">
              <a:spcAft>
                <a:spcPts val="600"/>
              </a:spcAft>
              <a:buFont typeface="+mj-lt"/>
              <a:buAutoNum type="alphaLcPeriod"/>
              <a:defRPr/>
            </a:pPr>
            <a:r>
              <a:rPr lang="es-US" dirty="0">
                <a:solidFill>
                  <a:prstClr val="black"/>
                </a:solidFill>
                <a:cs typeface="Arial"/>
              </a:rPr>
              <a:t>Parte B (Seguro Médico)</a:t>
            </a:r>
          </a:p>
          <a:p>
            <a:pPr marL="241300" indent="-241300" defTabSz="966529">
              <a:spcAft>
                <a:spcPts val="600"/>
              </a:spcAft>
              <a:buFont typeface="+mj-lt"/>
              <a:buAutoNum type="alphaLcPeriod"/>
              <a:defRPr/>
            </a:pPr>
            <a:r>
              <a:rPr lang="es-US" dirty="0">
                <a:solidFill>
                  <a:prstClr val="black"/>
                </a:solidFill>
                <a:cs typeface="Arial"/>
              </a:rPr>
              <a:t>Parte D (Cobertura de medicamentos Medicare)</a:t>
            </a:r>
          </a:p>
          <a:p>
            <a:pPr marL="241300" indent="-241300" defTabSz="966529">
              <a:spcAft>
                <a:spcPts val="600"/>
              </a:spcAft>
              <a:buFont typeface="+mj-lt"/>
              <a:buAutoNum type="alphaLcPeriod"/>
              <a:defRPr/>
            </a:pPr>
            <a:r>
              <a:rPr lang="es-US" dirty="0">
                <a:solidFill>
                  <a:prstClr val="black"/>
                </a:solidFill>
                <a:cs typeface="Arial"/>
              </a:rPr>
              <a:t>Ninguna de las anteriores</a:t>
            </a:r>
          </a:p>
          <a:p>
            <a:pPr marL="0" indent="0" defTabSz="966529">
              <a:spcAft>
                <a:spcPts val="600"/>
              </a:spcAft>
              <a:buNone/>
              <a:defRPr/>
            </a:pPr>
            <a:r>
              <a:rPr lang="es-US" b="1" dirty="0">
                <a:solidFill>
                  <a:prstClr val="black"/>
                </a:solidFill>
                <a:cs typeface="Arial"/>
              </a:rPr>
              <a:t>RESPUESTA</a:t>
            </a:r>
            <a:r>
              <a:rPr lang="es-US" dirty="0">
                <a:solidFill>
                  <a:prstClr val="black"/>
                </a:solidFill>
                <a:cs typeface="Arial"/>
              </a:rPr>
              <a:t>: </a:t>
            </a:r>
            <a:r>
              <a:rPr lang="es-US" b="1" dirty="0">
                <a:solidFill>
                  <a:prstClr val="black"/>
                </a:solidFill>
                <a:cs typeface="Arial"/>
              </a:rPr>
              <a:t>a. Parte A</a:t>
            </a:r>
          </a:p>
          <a:p>
            <a:pPr marL="0" indent="0" defTabSz="966529">
              <a:spcAft>
                <a:spcPts val="600"/>
              </a:spcAft>
              <a:buNone/>
              <a:defRPr/>
            </a:pPr>
            <a:r>
              <a:rPr lang="es-US" dirty="0">
                <a:solidFill>
                  <a:prstClr val="black"/>
                </a:solidFill>
                <a:cs typeface="Arial"/>
              </a:rPr>
              <a:t>Puede recibir medicamentos para el control de síntomas o el alivio del dolor mientras recibe cuidados paliativos cubiertos por la Parte A. Se le puede cobrar hasta $5 dólares por cada medicamento recetado para pacientes ambulatorios u otro producto similar para el alivio del dolor y el control de los síntomas. </a:t>
            </a:r>
          </a:p>
          <a:p>
            <a:pPr marL="0" indent="0" defTabSz="966529">
              <a:spcAft>
                <a:spcPts val="600"/>
              </a:spcAft>
              <a:buNone/>
              <a:defRPr/>
            </a:pPr>
            <a:r>
              <a:rPr lang="es-US" dirty="0">
                <a:solidFill>
                  <a:prstClr val="black"/>
                </a:solidFill>
                <a:cs typeface="Arial"/>
              </a:rPr>
              <a:t>Los centros de cuidados paliativos deben prestar prácticamente toda la atención necesaria para personas con enfermedades terminales. Puesto que los cuidados paliativos están incluidos como beneficio en la Parte A, la Parte D no paga los medicamentos que la Parte A cubre mediante el pago diario que realiza al centro correspondiente. Para que un medicamento esté cubierto por la Parte D (a diferencia de la Parte A) para una persona con Medicare en un hospicio, el medicamento debe ser para un tratamiento no relacionado con la enfermedad terminal o afecciones relacionadas.</a:t>
            </a:r>
          </a:p>
          <a:p>
            <a:pPr marL="0" indent="0" defTabSz="966529">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815958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Verifique sus conocimientos: Pregunta 2</a:t>
            </a:r>
          </a:p>
          <a:p>
            <a:pPr marL="0" indent="0" defTabSz="966529">
              <a:spcAft>
                <a:spcPts val="600"/>
              </a:spcAft>
              <a:buNone/>
              <a:defRPr/>
            </a:pPr>
            <a:r>
              <a:rPr lang="es-US" b="1" dirty="0">
                <a:solidFill>
                  <a:prstClr val="black"/>
                </a:solidFill>
                <a:cs typeface="Arial"/>
              </a:rPr>
              <a:t>Cobertura de medicamentos de Medicare (Parte D) no cubre el costo de la vacuna contra la gripe/influenza, un servicio preventivo de inmunización.</a:t>
            </a:r>
          </a:p>
          <a:p>
            <a:pPr marL="241300" indent="-241300" defTabSz="966529">
              <a:spcAft>
                <a:spcPts val="600"/>
              </a:spcAft>
              <a:buFont typeface="+mj-lt"/>
              <a:buAutoNum type="alphaLcPeriod"/>
              <a:defRPr/>
            </a:pPr>
            <a:r>
              <a:rPr lang="es-US" dirty="0">
                <a:solidFill>
                  <a:prstClr val="black"/>
                </a:solidFill>
                <a:cs typeface="Arial"/>
              </a:rPr>
              <a:t>Verdadero</a:t>
            </a:r>
          </a:p>
          <a:p>
            <a:pPr marL="241300" indent="-241300" defTabSz="966529">
              <a:spcAft>
                <a:spcPts val="600"/>
              </a:spcAft>
              <a:buFont typeface="+mj-lt"/>
              <a:buAutoNum type="alphaLcPeriod"/>
              <a:defRPr/>
            </a:pPr>
            <a:r>
              <a:rPr lang="es-US" dirty="0">
                <a:solidFill>
                  <a:prstClr val="black"/>
                </a:solidFill>
                <a:cs typeface="Arial"/>
              </a:rPr>
              <a:t>Falso</a:t>
            </a:r>
          </a:p>
          <a:p>
            <a:pPr marL="0" indent="0" defTabSz="966529">
              <a:spcAft>
                <a:spcPts val="600"/>
              </a:spcAft>
              <a:buNone/>
              <a:defRPr/>
            </a:pPr>
            <a:r>
              <a:rPr lang="es-US" b="1" dirty="0">
                <a:solidFill>
                  <a:prstClr val="black"/>
                </a:solidFill>
                <a:cs typeface="Arial"/>
              </a:rPr>
              <a:t>RESPUESTA</a:t>
            </a:r>
            <a:r>
              <a:rPr lang="es-US" dirty="0">
                <a:solidFill>
                  <a:prstClr val="black"/>
                </a:solidFill>
                <a:cs typeface="Arial"/>
              </a:rPr>
              <a:t>: </a:t>
            </a:r>
            <a:r>
              <a:rPr lang="es-US" b="1" dirty="0">
                <a:solidFill>
                  <a:prstClr val="black"/>
                </a:solidFill>
                <a:cs typeface="Arial"/>
              </a:rPr>
              <a:t>a. Verdadero </a:t>
            </a:r>
          </a:p>
          <a:p>
            <a:pPr marL="0" indent="0" defTabSz="966529">
              <a:spcAft>
                <a:spcPts val="600"/>
              </a:spcAft>
              <a:buNone/>
              <a:defRPr/>
            </a:pPr>
            <a:r>
              <a:rPr lang="es-US" dirty="0">
                <a:solidFill>
                  <a:prstClr val="black"/>
                </a:solidFill>
                <a:cs typeface="Arial"/>
              </a:rPr>
              <a:t>La Parte B cubre ciertas vacunas como parte de los servicios preventivos cubiertos de Medicare. Si cumple con los criterios, la Parte B cubre la vacuna contra la gripe/influenza, una vacuna contra el neumococo (para prevenir ciertos tipos de neumonía), una vacuna contra la Hepatitis B (para personas con riesgo alto o intermedio) y otras vacunas (como la vacuna contra el tétanos) cuando la reciba para tratar una lesión o si ha estado expuesto directamente a una enfermedad o afección. </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86881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a:t>
            </a:r>
            <a:r>
              <a:rPr lang="es-US" sz="1200" b="0" i="0">
                <a:solidFill>
                  <a:srgbClr val="444444"/>
                </a:solidFill>
                <a:effectLst/>
                <a:cs typeface="Arial"/>
              </a:rPr>
              <a:t>​</a:t>
            </a:r>
          </a:p>
          <a:p>
            <a:pPr marL="0" indent="0" defTabSz="966529">
              <a:spcAft>
                <a:spcPts val="600"/>
              </a:spcAft>
              <a:buNone/>
              <a:defRPr/>
            </a:pPr>
            <a:r>
              <a:rPr lang="es-US">
                <a:solidFill>
                  <a:prstClr val="black"/>
                </a:solidFill>
                <a:cs typeface="Arial"/>
              </a:rPr>
              <a:t>La Lección 2</a:t>
            </a:r>
            <a:r>
              <a:rPr lang="es-US" baseline="0">
                <a:solidFill>
                  <a:prstClr val="black"/>
                </a:solidFill>
                <a:cs typeface="Arial"/>
              </a:rPr>
              <a:t> </a:t>
            </a:r>
            <a:r>
              <a:rPr lang="es-US">
                <a:solidFill>
                  <a:prstClr val="black"/>
                </a:solidFill>
                <a:cs typeface="Arial"/>
              </a:rPr>
              <a:t>explica las prestaciones y los costos de la cobertura de medicamentos de Medicare (Parte D). </a:t>
            </a:r>
          </a:p>
          <a:p>
            <a:pPr marL="0" indent="0">
              <a:buNone/>
            </a:pPr>
            <a:endParaRPr lang="en-US" dirty="0"/>
          </a:p>
        </p:txBody>
      </p:sp>
    </p:spTree>
    <p:extLst>
      <p:ext uri="{BB962C8B-B14F-4D97-AF65-F5344CB8AC3E}">
        <p14:creationId xmlns:p14="http://schemas.microsoft.com/office/powerpoint/2010/main" val="1517599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a:effectLst/>
                <a:cs typeface="Arial"/>
              </a:rPr>
              <a:t>Notas del presentador/a</a:t>
            </a:r>
            <a:r>
              <a:rPr lang="es-US" b="0" i="0">
                <a:effectLst/>
                <a:cs typeface="Arial"/>
              </a:rPr>
              <a:t>​</a:t>
            </a:r>
          </a:p>
          <a:p>
            <a:pPr marL="0" indent="0" defTabSz="685800">
              <a:spcBef>
                <a:spcPts val="0"/>
              </a:spcBef>
              <a:spcAft>
                <a:spcPts val="600"/>
              </a:spcAft>
              <a:buNone/>
            </a:pPr>
            <a:r>
              <a:rPr lang="es-US" b="1">
                <a:cs typeface="Arial"/>
              </a:rPr>
              <a:t>Al final de esta lección, usted podrá: </a:t>
            </a:r>
          </a:p>
          <a:p>
            <a:pPr marL="121920" lvl="1" indent="-121920" defTabSz="966529">
              <a:spcBef>
                <a:spcPts val="0"/>
              </a:spcBef>
              <a:spcAft>
                <a:spcPts val="600"/>
              </a:spcAft>
              <a:buFont typeface="Wingdings" panose="05000000000000000000" pitchFamily="2" charset="2"/>
              <a:buChar char="§"/>
              <a:defRPr/>
            </a:pPr>
            <a:r>
              <a:rPr lang="es-US"/>
              <a:t>Describir las opciones y prestaciones de la cobertura de medicamentos de Medicare (Parte D)</a:t>
            </a:r>
          </a:p>
          <a:p>
            <a:pPr marL="121920" lvl="1" indent="-121920" defTabSz="966529">
              <a:spcBef>
                <a:spcPts val="0"/>
              </a:spcBef>
              <a:spcAft>
                <a:spcPts val="600"/>
              </a:spcAft>
              <a:buFont typeface="Wingdings" panose="05000000000000000000" pitchFamily="2" charset="2"/>
              <a:buChar char="§"/>
              <a:defRPr/>
            </a:pPr>
            <a:r>
              <a:rPr lang="es-US"/>
              <a:t>Explicar los costos de la cobertura de medicamentos de Medicare</a:t>
            </a:r>
          </a:p>
        </p:txBody>
      </p:sp>
    </p:spTree>
    <p:extLst>
      <p:ext uri="{BB962C8B-B14F-4D97-AF65-F5344CB8AC3E}">
        <p14:creationId xmlns:p14="http://schemas.microsoft.com/office/powerpoint/2010/main" val="2846357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74171" y="3757507"/>
            <a:ext cx="6966858" cy="5403910"/>
          </a:xfrm>
        </p:spPr>
        <p:txBody>
          <a:bodyPr/>
          <a:lstStyle/>
          <a:p>
            <a:pPr marL="0" lvl="1" defTabSz="966529">
              <a:spcBef>
                <a:spcPts val="634"/>
              </a:spcBef>
              <a:spcAft>
                <a:spcPts val="600"/>
              </a:spcAft>
              <a:defRPr/>
            </a:pPr>
            <a:r>
              <a:rPr lang="es-US" b="1" dirty="0">
                <a:solidFill>
                  <a:prstClr val="black"/>
                </a:solidFill>
              </a:rPr>
              <a:t>Esta diapositiva tiene animación.</a:t>
            </a:r>
          </a:p>
          <a:p>
            <a:pPr marL="0" marR="0" lvl="1" indent="0" algn="l" defTabSz="966529" rtl="0" eaLnBrk="1" fontAlgn="auto" latinLnBrk="0" hangingPunct="1">
              <a:spcBef>
                <a:spcPts val="0"/>
              </a:spcBef>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La cobertura de medicamentos de Medicare se agrega a su cobertura de cuidado de la salud de Medicare. Ayuda a pagar medicamentos recetados necesarios por razones médicas, tanto de marca como genéricos. Las compañías de seguros y otras compañías privadas aprobadas por Medicare ofrecen planes de medicamentos de Medicare y planes de salud de Medicare</a:t>
            </a:r>
            <a:r>
              <a:rPr lang="es-US" baseline="0" dirty="0">
                <a:solidFill>
                  <a:prstClr val="black"/>
                </a:solidFill>
                <a:cs typeface="Arial"/>
              </a:rPr>
              <a:t> con cobertura de medicamentos</a:t>
            </a:r>
            <a:r>
              <a:rPr lang="es-US" dirty="0">
                <a:solidFill>
                  <a:prstClr val="black"/>
                </a:solidFill>
                <a:cs typeface="Arial"/>
              </a:rPr>
              <a:t>. Todas las personas con Medicare son elegibles para inscribirse en un plan de medicamentos de Medicare. Para obtener cobertura, debe afiliarse a un plan; la afiliación no es automática para la mayoría de las personas. </a:t>
            </a:r>
          </a:p>
          <a:p>
            <a:pPr marL="122495" lvl="1" indent="-122495" defTabSz="966529">
              <a:spcBef>
                <a:spcPts val="0"/>
              </a:spcBef>
              <a:spcAft>
                <a:spcPts val="600"/>
              </a:spcAft>
              <a:buFont typeface="Wingdings" panose="05000000000000000000" pitchFamily="2" charset="2"/>
              <a:buChar char="§"/>
              <a:defRPr/>
            </a:pPr>
            <a:r>
              <a:rPr lang="es-US" dirty="0">
                <a:solidFill>
                  <a:prstClr val="black"/>
                </a:solidFill>
                <a:cs typeface="Arial"/>
              </a:rPr>
              <a:t>Existen 2 formas principales de obtener la cobertura de medicamentos de Medicare:</a:t>
            </a:r>
          </a:p>
          <a:p>
            <a:pPr marL="287338" lvl="2" indent="-120650" defTabSz="966529">
              <a:spcBef>
                <a:spcPts val="0"/>
              </a:spcBef>
              <a:spcAft>
                <a:spcPts val="600"/>
              </a:spcAft>
              <a:buSzTx/>
              <a:buFont typeface="Arial" panose="020B0604020202020204" pitchFamily="34" charset="0"/>
              <a:buChar char="•"/>
              <a:defRPr/>
            </a:pPr>
            <a:r>
              <a:rPr lang="es-US" dirty="0">
                <a:solidFill>
                  <a:prstClr val="black"/>
                </a:solidFill>
                <a:cs typeface="Arial"/>
              </a:rPr>
              <a:t>Inscribirse en un plan de medicamentos Medicare. Estos planes agregan cobertura de medicamentos a Original Medicare, algunos planes de costos de Medicare, algunos planes privados de pago por servicio (PFFS) de Medicare y planes de cuentas de ahorros médicos de Medicare (MSA).</a:t>
            </a:r>
          </a:p>
          <a:p>
            <a:pPr marL="287338" lvl="2" indent="-120650" defTabSz="966529">
              <a:spcBef>
                <a:spcPts val="0"/>
              </a:spcBef>
              <a:spcAft>
                <a:spcPts val="600"/>
              </a:spcAft>
              <a:buSzTx/>
              <a:buFont typeface="Arial" panose="020B0604020202020204" pitchFamily="34" charset="0"/>
              <a:buChar char="•"/>
              <a:defRPr/>
            </a:pPr>
            <a:r>
              <a:rPr lang="es-US" dirty="0">
                <a:solidFill>
                  <a:prstClr val="black"/>
                </a:solidFill>
                <a:cs typeface="Arial"/>
              </a:rPr>
              <a:t>Inscríbase a un plan Medicare </a:t>
            </a:r>
            <a:r>
              <a:rPr lang="es-US" dirty="0" err="1">
                <a:solidFill>
                  <a:prstClr val="black"/>
                </a:solidFill>
                <a:cs typeface="Arial"/>
              </a:rPr>
              <a:t>Advantage</a:t>
            </a:r>
            <a:r>
              <a:rPr lang="es-US" dirty="0">
                <a:solidFill>
                  <a:prstClr val="black"/>
                </a:solidFill>
                <a:cs typeface="Arial"/>
              </a:rPr>
              <a:t> con cobertura de medicamentos u otro plan de salud de Medicare que incluya cobertura de medicamentos de Medicare. A través de estos planes obtendrá toda la cobertura de Medicare: la Parte A (Seguro Hospitalario), la Parte B (Seguro Médico) y la cobertura de medicamentos de Medicare (Parte D).</a:t>
            </a:r>
          </a:p>
          <a:p>
            <a:pPr>
              <a:spcAft>
                <a:spcPts val="600"/>
              </a:spcAft>
            </a:pPr>
            <a:r>
              <a:rPr lang="es-US" dirty="0"/>
              <a:t>Algunos tipos de planes de salud de Medicare que proporcionan cobertura médica no son Planes Medicare </a:t>
            </a:r>
            <a:r>
              <a:rPr lang="es-US" dirty="0" err="1"/>
              <a:t>Advantage</a:t>
            </a:r>
            <a:r>
              <a:rPr lang="es-US" dirty="0"/>
              <a:t>, pero son parte de Medicare. Algunos de estos planes ofrecen cobertura de la Parte A y la Parte B, y la mayoría de los demás sólo ofrecen cobertura de la Parte B. Algunos también ofrecen cobertura de medicamentos de Medicare (Parte D). Estos planes tienen algunas de las mismas reglas que los planes Medicare </a:t>
            </a:r>
            <a:r>
              <a:rPr lang="es-US" dirty="0" err="1"/>
              <a:t>Advantage</a:t>
            </a:r>
            <a:r>
              <a:rPr lang="es-US" dirty="0"/>
              <a:t>. Sin embargo, cada tipo de plan tiene normas y excepciones especiales, así que póngase en contacto con los planes que le interesen para obtener más detalles. Para más información, visite </a:t>
            </a:r>
            <a:r>
              <a:rPr lang="es-US" dirty="0">
                <a:hlinkClick r:id="rId3"/>
              </a:rPr>
              <a:t>Medicare.gov/</a:t>
            </a:r>
            <a:r>
              <a:rPr lang="es-US" dirty="0" err="1">
                <a:hlinkClick r:id="rId3"/>
              </a:rPr>
              <a:t>sign-upchange-plans</a:t>
            </a:r>
            <a:r>
              <a:rPr lang="es-US" dirty="0">
                <a:hlinkClick r:id="rId3"/>
              </a:rPr>
              <a:t>/</a:t>
            </a:r>
            <a:r>
              <a:rPr lang="es-US" dirty="0" err="1">
                <a:hlinkClick r:id="rId3"/>
              </a:rPr>
              <a:t>types</a:t>
            </a:r>
            <a:r>
              <a:rPr lang="es-US" dirty="0">
                <a:hlinkClick r:id="rId3"/>
              </a:rPr>
              <a:t>-</a:t>
            </a:r>
            <a:r>
              <a:rPr lang="es-US" dirty="0" err="1">
                <a:hlinkClick r:id="rId3"/>
              </a:rPr>
              <a:t>of</a:t>
            </a:r>
            <a:r>
              <a:rPr lang="es-US" dirty="0">
                <a:hlinkClick r:id="rId3"/>
              </a:rPr>
              <a:t>-medicare-</a:t>
            </a:r>
            <a:r>
              <a:rPr lang="es-US" dirty="0" err="1">
                <a:hlinkClick r:id="rId3"/>
              </a:rPr>
              <a:t>health</a:t>
            </a:r>
            <a:r>
              <a:rPr lang="es-US" dirty="0">
                <a:hlinkClick r:id="rId3"/>
              </a:rPr>
              <a:t>-</a:t>
            </a:r>
            <a:r>
              <a:rPr lang="es-US" dirty="0" err="1">
                <a:hlinkClick r:id="rId3"/>
              </a:rPr>
              <a:t>plans</a:t>
            </a:r>
            <a:r>
              <a:rPr lang="es-US" dirty="0">
                <a:hlinkClick r:id="rId3"/>
              </a:rPr>
              <a:t>/</a:t>
            </a:r>
            <a:r>
              <a:rPr lang="es-US" dirty="0" err="1">
                <a:hlinkClick r:id="rId3"/>
              </a:rPr>
              <a:t>other</a:t>
            </a:r>
            <a:r>
              <a:rPr lang="es-US" dirty="0">
                <a:hlinkClick r:id="rId3"/>
              </a:rPr>
              <a:t>-medicare-</a:t>
            </a:r>
            <a:r>
              <a:rPr lang="es-US" dirty="0" err="1">
                <a:hlinkClick r:id="rId3"/>
              </a:rPr>
              <a:t>health</a:t>
            </a:r>
            <a:r>
              <a:rPr lang="es-US" dirty="0">
                <a:hlinkClick r:id="rId3"/>
              </a:rPr>
              <a:t>-</a:t>
            </a:r>
            <a:r>
              <a:rPr lang="es-US" dirty="0" err="1">
                <a:hlinkClick r:id="rId3"/>
              </a:rPr>
              <a:t>plans</a:t>
            </a:r>
            <a:endParaRPr lang="es-US" dirty="0">
              <a:hlinkClick r:id="rId3"/>
            </a:endParaRPr>
          </a:p>
          <a:p>
            <a:pPr marL="0" indent="0" defTabSz="966529">
              <a:spcAft>
                <a:spcPts val="600"/>
              </a:spcAft>
              <a:buNone/>
              <a:defRPr/>
            </a:pPr>
            <a:r>
              <a:rPr lang="es-US" b="1" dirty="0">
                <a:solidFill>
                  <a:prstClr val="black"/>
                </a:solidFill>
                <a:cs typeface="Arial"/>
              </a:rPr>
              <a:t>NOTA</a:t>
            </a:r>
            <a:r>
              <a:rPr lang="es-US" dirty="0">
                <a:solidFill>
                  <a:prstClr val="black"/>
                </a:solidFill>
                <a:cs typeface="Arial"/>
              </a:rPr>
              <a:t>: </a:t>
            </a:r>
            <a:r>
              <a:rPr lang="es-US" sz="1200" dirty="0">
                <a:solidFill>
                  <a:schemeClr val="tx1"/>
                </a:solidFill>
                <a:effectLst/>
                <a:latin typeface="+mn-lt"/>
                <a:ea typeface="+mn-ea"/>
                <a:cs typeface="+mn-cs"/>
              </a:rPr>
              <a:t>Algunas pólizas </a:t>
            </a:r>
            <a:r>
              <a:rPr lang="es-US" sz="1200" dirty="0" err="1">
                <a:solidFill>
                  <a:schemeClr val="tx1"/>
                </a:solidFill>
                <a:effectLst/>
                <a:latin typeface="+mn-lt"/>
                <a:ea typeface="+mn-ea"/>
                <a:cs typeface="+mn-cs"/>
              </a:rPr>
              <a:t>Medigap</a:t>
            </a:r>
            <a:r>
              <a:rPr lang="es-US" sz="1200" dirty="0">
                <a:solidFill>
                  <a:schemeClr val="tx1"/>
                </a:solidFill>
                <a:effectLst/>
                <a:latin typeface="+mn-lt"/>
                <a:ea typeface="+mn-ea"/>
                <a:cs typeface="+mn-cs"/>
              </a:rPr>
              <a:t> </a:t>
            </a:r>
            <a:r>
              <a:rPr lang="es-US" dirty="0">
                <a:solidFill>
                  <a:prstClr val="black"/>
                </a:solidFill>
                <a:cs typeface="Arial"/>
              </a:rPr>
              <a:t>antes del 2006 pueden incluir la cobertura de medicamentos. Esto no se considera cobertura de medicamentos de Medicare.</a:t>
            </a:r>
          </a:p>
          <a:p>
            <a:pPr marL="0" indent="0">
              <a:spcAft>
                <a:spcPts val="600"/>
              </a:spcAft>
              <a:buNone/>
            </a:pPr>
            <a:endParaRPr lang="en-US" dirty="0">
              <a:cs typeface="Arial" panose="020B0604020202020204" pitchFamily="34" charset="0"/>
            </a:endParaRP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352975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Aft>
                <a:spcPts val="600"/>
              </a:spcAft>
              <a:buClrTx/>
              <a:buSzTx/>
              <a:buFontTx/>
              <a:buNone/>
              <a:tabLst/>
              <a:defRPr/>
            </a:pPr>
            <a:r>
              <a:rPr lang="es-US" sz="1200" b="1" i="0" u="none" strike="noStrike" dirty="0">
                <a:solidFill>
                  <a:srgbClr val="000000"/>
                </a:solidFill>
                <a:effectLst/>
                <a:cs typeface="Arial" panose="020B0604020202020204" pitchFamily="34" charset="0"/>
              </a:rPr>
              <a:t>Notas del presentador/a</a:t>
            </a:r>
            <a:r>
              <a:rPr lang="es-US" sz="1200" b="0" i="0" dirty="0">
                <a:solidFill>
                  <a:srgbClr val="444444"/>
                </a:solidFill>
                <a:effectLst/>
                <a:cs typeface="Arial" panose="020B0604020202020204" pitchFamily="34" charset="0"/>
              </a:rPr>
              <a:t>​</a:t>
            </a:r>
          </a:p>
          <a:p>
            <a:pPr marL="0" marR="0" lvl="0" indent="0" algn="l" defTabSz="914400" rtl="0" eaLnBrk="1" fontAlgn="auto" latinLnBrk="0" hangingPunct="1">
              <a:lnSpc>
                <a:spcPct val="100000"/>
              </a:lnSpc>
              <a:spcAft>
                <a:spcPts val="600"/>
              </a:spcAft>
              <a:buClrTx/>
              <a:buSzTx/>
              <a:buFont typeface="Wingdings" panose="05000000000000000000" pitchFamily="2" charset="2"/>
              <a:buNone/>
              <a:tabLst/>
              <a:defRPr/>
            </a:pPr>
            <a:r>
              <a:rPr kumimoji="0" lang="es-US" sz="1200" b="0" i="0" u="none" strike="noStrike" cap="none" normalizeH="0" baseline="0" noProof="0" dirty="0">
                <a:ln>
                  <a:noFill/>
                </a:ln>
                <a:solidFill>
                  <a:prstClr val="black"/>
                </a:solidFill>
                <a:effectLst/>
                <a:uLnTx/>
                <a:uFillTx/>
                <a:ea typeface="+mn-ea"/>
                <a:cs typeface="Arial" panose="020B0604020202020204" pitchFamily="34" charset="0"/>
              </a:rPr>
              <a:t>Este material está destinado a los instructores familiarizados con el Programa Medicare, que utilizan la información para sus presentaciones.  </a:t>
            </a:r>
          </a:p>
          <a:p>
            <a:pPr marL="0" marR="0" lvl="0" indent="0" algn="l" defTabSz="914400" rtl="0" eaLnBrk="1" fontAlgn="auto" latinLnBrk="0" hangingPunct="1">
              <a:lnSpc>
                <a:spcPct val="100000"/>
              </a:lnSpc>
              <a:spcAft>
                <a:spcPts val="600"/>
              </a:spcAft>
              <a:buClrTx/>
              <a:buSzTx/>
              <a:buFont typeface="Wingdings" panose="05000000000000000000" pitchFamily="2" charset="2"/>
              <a:buNone/>
              <a:tabLst/>
              <a:defRPr/>
            </a:pPr>
            <a:r>
              <a:rPr kumimoji="0" lang="es-US" sz="1200" b="0" i="0" u="none" strike="noStrike" cap="none" normalizeH="0" baseline="0" noProof="0" dirty="0">
                <a:ln>
                  <a:noFill/>
                </a:ln>
                <a:solidFill>
                  <a:prstClr val="black"/>
                </a:solidFill>
                <a:effectLst/>
                <a:uLnTx/>
                <a:uFillTx/>
                <a:ea typeface="+mn-ea"/>
                <a:cs typeface="Arial" panose="020B0604020202020204" pitchFamily="34" charset="0"/>
              </a:rPr>
              <a:t>Este módulo incluye 103 diapositivas </a:t>
            </a:r>
            <a:r>
              <a:rPr lang="es-US" dirty="0">
                <a:solidFill>
                  <a:prstClr val="black"/>
                </a:solidFill>
                <a:ea typeface="+mn-ea"/>
                <a:cs typeface="Arial" panose="020B0604020202020204" pitchFamily="34" charset="0"/>
              </a:rPr>
              <a:t>y </a:t>
            </a:r>
            <a:r>
              <a:rPr kumimoji="0" lang="es-US" sz="1200" b="0" i="0" u="none" strike="noStrike" cap="none" normalizeH="0" baseline="0" noProof="0" dirty="0">
                <a:ln>
                  <a:noFill/>
                </a:ln>
                <a:solidFill>
                  <a:prstClr val="black"/>
                </a:solidFill>
                <a:effectLst/>
                <a:uLnTx/>
                <a:uFillTx/>
                <a:ea typeface="+mn-ea"/>
                <a:cs typeface="Arial" panose="020B0604020202020204" pitchFamily="34" charset="0"/>
              </a:rPr>
              <a:t>notas del presentador e incluye preguntas de comprobación de conocimientos. La presentación dura 75 minutos. Permita de </a:t>
            </a:r>
            <a:r>
              <a:rPr lang="es-US" dirty="0">
                <a:solidFill>
                  <a:prstClr val="black"/>
                </a:solidFill>
                <a:ea typeface="+mn-ea"/>
                <a:cs typeface="Arial" panose="020B0604020202020204" pitchFamily="34" charset="0"/>
              </a:rPr>
              <a:t>15 </a:t>
            </a:r>
            <a:r>
              <a:rPr lang="es-US" sz="1200" dirty="0">
                <a:cs typeface="Arial" panose="020B0604020202020204" pitchFamily="34" charset="0"/>
              </a:rPr>
              <a:t>a </a:t>
            </a:r>
            <a:r>
              <a:rPr lang="es-US" dirty="0">
                <a:solidFill>
                  <a:prstClr val="black"/>
                </a:solidFill>
                <a:ea typeface="+mn-ea"/>
                <a:cs typeface="Arial" panose="020B0604020202020204" pitchFamily="34" charset="0"/>
              </a:rPr>
              <a:t>30</a:t>
            </a:r>
            <a:r>
              <a:rPr kumimoji="0" lang="es-US" sz="1200" b="0" i="0" u="none" strike="noStrike" cap="none" normalizeH="0" baseline="0" noProof="0" dirty="0">
                <a:ln>
                  <a:noFill/>
                </a:ln>
                <a:solidFill>
                  <a:prstClr val="black"/>
                </a:solidFill>
                <a:effectLst/>
                <a:uLnTx/>
                <a:uFillTx/>
                <a:ea typeface="+mn-ea"/>
                <a:cs typeface="Arial" panose="020B0604020202020204" pitchFamily="34" charset="0"/>
              </a:rPr>
              <a:t> minutos más para comentar, hacer preguntas y dar respuestas. Es posible que tenga que dar más tiempo para las actividades adicionales que desee incluir. </a:t>
            </a: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s-US" b="1">
                <a:solidFill>
                  <a:prstClr val="black"/>
                </a:solidFill>
              </a:rPr>
              <a:t>Esta diapositiva tiene animación.</a:t>
            </a: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a:t>
            </a:r>
            <a:r>
              <a:rPr lang="es-US" sz="1200" b="0" i="0">
                <a:solidFill>
                  <a:srgbClr val="444444"/>
                </a:solidFill>
                <a:effectLst/>
                <a:cs typeface="Arial"/>
              </a:rPr>
              <a:t>​</a:t>
            </a:r>
          </a:p>
          <a:p>
            <a:pPr marL="0" indent="0" defTabSz="966529">
              <a:spcBef>
                <a:spcPts val="634"/>
              </a:spcBef>
              <a:spcAft>
                <a:spcPts val="600"/>
              </a:spcAft>
              <a:buNone/>
              <a:defRPr/>
            </a:pPr>
            <a:r>
              <a:rPr lang="es-US">
                <a:solidFill>
                  <a:prstClr val="black"/>
                </a:solidFill>
                <a:cs typeface="Arial"/>
              </a:rPr>
              <a:t>Los planes que ofrecen cobertura de medicamentos de Medicare pueden diferir entre sí en cuanto a los medicamentos que cubren, la cantidad que tiene que pagar y las farmacias que puede utilizar. Toda la cobertura de medicamentos de Medicare debe brindar al menos un nivel estándar de cobertura establecido por Medicare. Sin embargo, los planes ofrecen distintas combinaciones de cobertura y gastos compartidos. La mayoría de los planes continúan ofreciendo diferentes estructuras de beneficios, que incluyen “categorías” de copagos (pago de un monto determinado para todos los medicamentos de una categoría) o de coseguros (pago de un porcentaje del costo del medicamento), con diferentes costos para diferentes tipos de medicamentos. Los beneficios del plan y sus costos pueden cambiar cada año, por eso es importante que revise y compare sus opciones de plan una vez al año. </a:t>
            </a:r>
          </a:p>
          <a:p>
            <a:pPr marL="0" indent="0">
              <a:spcAft>
                <a:spcPts val="600"/>
              </a:spcAft>
              <a:buNone/>
            </a:pPr>
            <a:endParaRPr lang="en-US" dirty="0"/>
          </a:p>
          <a:p>
            <a:pPr marL="0" indent="0">
              <a:spcAft>
                <a:spcPts val="600"/>
              </a:spcAft>
              <a:buNone/>
            </a:pPr>
            <a:endParaRPr lang="en-US" b="0" dirty="0"/>
          </a:p>
        </p:txBody>
      </p:sp>
    </p:spTree>
    <p:extLst>
      <p:ext uri="{BB962C8B-B14F-4D97-AF65-F5344CB8AC3E}">
        <p14:creationId xmlns:p14="http://schemas.microsoft.com/office/powerpoint/2010/main" val="3993707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95794" y="3582988"/>
            <a:ext cx="7105106" cy="5676899"/>
          </a:xfrm>
        </p:spPr>
        <p:txBody>
          <a:bodyPr/>
          <a:lstStyle/>
          <a:p>
            <a:pPr marL="0" indent="0" defTabSz="966529">
              <a:buNone/>
              <a:defRPr/>
            </a:pPr>
            <a:r>
              <a:rPr lang="es-US" sz="900" b="1" dirty="0">
                <a:solidFill>
                  <a:prstClr val="black"/>
                </a:solidFill>
              </a:rPr>
              <a:t>Esta diapositiva tiene animación. </a:t>
            </a:r>
          </a:p>
          <a:p>
            <a:pPr marL="0" indent="0" defTabSz="966529">
              <a:buNone/>
              <a:defRPr/>
            </a:pPr>
            <a:r>
              <a:rPr lang="es-US" sz="900" b="1" i="0" u="none" strike="noStrike" dirty="0">
                <a:solidFill>
                  <a:srgbClr val="000000"/>
                </a:solidFill>
                <a:effectLst/>
                <a:cs typeface="Arial"/>
              </a:rPr>
              <a:t>Notas del presentador/a</a:t>
            </a:r>
            <a:r>
              <a:rPr lang="es-US" sz="900" b="0" i="0" dirty="0">
                <a:solidFill>
                  <a:srgbClr val="444444"/>
                </a:solidFill>
                <a:effectLst/>
                <a:cs typeface="Arial"/>
              </a:rPr>
              <a:t>​</a:t>
            </a:r>
          </a:p>
          <a:p>
            <a:pPr marL="112395" indent="-112395" defTabSz="966529">
              <a:defRPr/>
            </a:pPr>
            <a:r>
              <a:rPr lang="es-US" sz="900" b="1" dirty="0">
                <a:solidFill>
                  <a:prstClr val="black"/>
                </a:solidFill>
                <a:cs typeface="Arial"/>
              </a:rPr>
              <a:t>Los costos de la cobertura de medicamentos dependerán del</a:t>
            </a:r>
            <a:r>
              <a:rPr lang="es-US" sz="900" dirty="0">
                <a:solidFill>
                  <a:prstClr val="black"/>
                </a:solidFill>
                <a:cs typeface="Arial"/>
              </a:rPr>
              <a:t> </a:t>
            </a:r>
            <a:r>
              <a:rPr lang="es-US" sz="900" b="1" dirty="0">
                <a:solidFill>
                  <a:prstClr val="black"/>
                </a:solidFill>
                <a:cs typeface="Arial"/>
              </a:rPr>
              <a:t>plan que usted elija y algunos otros factores, </a:t>
            </a:r>
            <a:r>
              <a:rPr lang="es-US" sz="900" dirty="0">
                <a:solidFill>
                  <a:prstClr val="black"/>
                </a:solidFill>
                <a:cs typeface="Arial"/>
              </a:rPr>
              <a:t>como qué medicamentos utiliza, si acude a una farmacia de la red de su plan y si recibe Ayuda Adicional para pagar los costos de sus medicamentos. </a:t>
            </a:r>
          </a:p>
          <a:p>
            <a:pPr marL="112395" indent="-112395" defTabSz="966529">
              <a:buFont typeface="Wingdings" panose="05000000000000000000" pitchFamily="2" charset="2"/>
              <a:buChar char="§"/>
              <a:defRPr/>
            </a:pPr>
            <a:r>
              <a:rPr lang="es-US" sz="900" b="1" dirty="0">
                <a:solidFill>
                  <a:prstClr val="black"/>
                </a:solidFill>
                <a:cs typeface="Arial"/>
              </a:rPr>
              <a:t>La mayoría de las personas pagarán una prima mensual por la cobertura de medicamentos de Medicare.</a:t>
            </a:r>
            <a:r>
              <a:rPr lang="es-US" sz="900" dirty="0">
                <a:solidFill>
                  <a:prstClr val="black"/>
                </a:solidFill>
                <a:cs typeface="Arial"/>
              </a:rPr>
              <a:t> También pagará una parte de sus costos de receta, lo que incluye un deducible (si correspondiese), copagos y/o </a:t>
            </a:r>
            <a:r>
              <a:rPr lang="es-US" sz="900" dirty="0" err="1">
                <a:solidFill>
                  <a:prstClr val="black"/>
                </a:solidFill>
                <a:cs typeface="Arial"/>
              </a:rPr>
              <a:t>coseguro</a:t>
            </a:r>
            <a:r>
              <a:rPr lang="es-US" sz="900" dirty="0">
                <a:solidFill>
                  <a:prstClr val="black"/>
                </a:solidFill>
                <a:cs typeface="Arial"/>
              </a:rPr>
              <a:t>. </a:t>
            </a:r>
          </a:p>
          <a:p>
            <a:pPr defTabSz="966529">
              <a:defRPr/>
            </a:pPr>
            <a:r>
              <a:rPr lang="es-US" sz="900" b="1" dirty="0">
                <a:solidFill>
                  <a:prstClr val="black"/>
                </a:solidFill>
                <a:cs typeface="Arial"/>
              </a:rPr>
              <a:t>Puede elegir cómo desea que se le facture cuando se inscriba en el plan</a:t>
            </a:r>
            <a:r>
              <a:rPr lang="es-US" sz="900" dirty="0">
                <a:solidFill>
                  <a:prstClr val="black"/>
                </a:solidFill>
                <a:cs typeface="Arial"/>
              </a:rPr>
              <a:t>. </a:t>
            </a:r>
            <a:r>
              <a:rPr lang="es-US" sz="900" dirty="0"/>
              <a:t>Puede elegir una de estas opciones para pagar la prima: </a:t>
            </a:r>
          </a:p>
          <a:p>
            <a:pPr marL="285750" lvl="1" indent="-114300" defTabSz="966529">
              <a:spcBef>
                <a:spcPts val="0"/>
              </a:spcBef>
              <a:buFont typeface="Arial" panose="020B0604020202020204" pitchFamily="34" charset="0"/>
              <a:buChar char="•"/>
              <a:defRPr/>
            </a:pPr>
            <a:r>
              <a:rPr lang="es-US" sz="900" dirty="0"/>
              <a:t>Inscribirse para que su plan se lo deduzca de su cuenta corriente o de ahorro. </a:t>
            </a:r>
          </a:p>
          <a:p>
            <a:pPr marL="285750" lvl="1" indent="-114300" defTabSz="966529">
              <a:spcBef>
                <a:spcPts val="0"/>
              </a:spcBef>
              <a:buFont typeface="Arial" panose="020B0604020202020204" pitchFamily="34" charset="0"/>
              <a:buChar char="•"/>
              <a:defRPr/>
            </a:pPr>
            <a:r>
              <a:rPr lang="es-US" sz="900" dirty="0"/>
              <a:t>Cargo a tarjeta de crédito o débito. </a:t>
            </a:r>
          </a:p>
          <a:p>
            <a:pPr marL="285750" lvl="1" indent="-114300" defTabSz="966529">
              <a:spcBef>
                <a:spcPts val="0"/>
              </a:spcBef>
              <a:buFont typeface="Arial" panose="020B0604020202020204" pitchFamily="34" charset="0"/>
              <a:buChar char="•"/>
              <a:defRPr/>
            </a:pPr>
            <a:r>
              <a:rPr lang="es-US" sz="900" dirty="0"/>
              <a:t>Hacer que su plan le facture directamente cada mes. Algunos planes facturan por adelantado la cobertura del mes siguiente. Enviar el pago al plan, no a Medicare. Contactar con su plan para conocer el domicilio de pago. </a:t>
            </a:r>
          </a:p>
          <a:p>
            <a:pPr marL="285750" lvl="1" indent="-114300" defTabSz="966529">
              <a:spcBef>
                <a:spcPts val="0"/>
              </a:spcBef>
              <a:buFont typeface="Arial" panose="020B0604020202020204" pitchFamily="34" charset="0"/>
              <a:buChar char="•"/>
              <a:defRPr/>
            </a:pPr>
            <a:r>
              <a:rPr lang="es-US" sz="900" dirty="0"/>
              <a:t>Que le retengan fondos del Seguro Social. Póngase en contacto con su plan, no con el Seguro Social, para solicitar esta opción de pago. Puede tomar más de 3 meses para que inicie. </a:t>
            </a:r>
            <a:r>
              <a:rPr lang="es-US" sz="900" dirty="0">
                <a:solidFill>
                  <a:prstClr val="black"/>
                </a:solidFill>
                <a:cs typeface="Arial"/>
              </a:rPr>
              <a:t> </a:t>
            </a:r>
          </a:p>
          <a:p>
            <a:pPr marL="285750" lvl="1" indent="-114300" defTabSz="966529">
              <a:spcBef>
                <a:spcPts val="0"/>
              </a:spcBef>
              <a:buFont typeface="Arial" panose="020B0604020202020204" pitchFamily="34" charset="0"/>
              <a:buChar char="•"/>
              <a:defRPr/>
            </a:pPr>
            <a:r>
              <a:rPr lang="es-US" sz="900" b="0" dirty="0">
                <a:solidFill>
                  <a:prstClr val="black"/>
                </a:solidFill>
                <a:cs typeface="Arial"/>
              </a:rPr>
              <a:t>Si cambia de planes, </a:t>
            </a:r>
            <a:r>
              <a:rPr lang="es-US" sz="900" dirty="0">
                <a:solidFill>
                  <a:prstClr val="black"/>
                </a:solidFill>
                <a:cs typeface="Arial"/>
              </a:rPr>
              <a:t>es posible que se retrase la retención de las primas. Si ya no quiere que le deduzcan las primas y prefiere que se las facturen directamente, contacte a su plan de medicamentos. </a:t>
            </a:r>
          </a:p>
          <a:p>
            <a:pPr marL="118745" lvl="1" indent="-118745" defTabSz="966529">
              <a:spcBef>
                <a:spcPts val="0"/>
              </a:spcBef>
              <a:buFont typeface="Wingdings" panose="05000000000000000000" pitchFamily="2" charset="2"/>
              <a:buChar char="§"/>
              <a:defRPr/>
            </a:pPr>
            <a:r>
              <a:rPr lang="es-US" sz="900" b="1" dirty="0">
                <a:solidFill>
                  <a:prstClr val="black"/>
                </a:solidFill>
                <a:cs typeface="Arial"/>
              </a:rPr>
              <a:t>En el 2023,</a:t>
            </a:r>
            <a:r>
              <a:rPr lang="es-US" sz="900" dirty="0">
                <a:solidFill>
                  <a:prstClr val="black"/>
                </a:solidFill>
                <a:cs typeface="Arial"/>
              </a:rPr>
              <a:t> una vez que usted y su plan hayan desembolsado $4,660 en medicamentos cubiertos, se encontrará en el periodo sin cobertura (también llamado "agujero de la dona"). No todos entrarían a un periodo sin cobertura. El periodo sin cobertura es un límite temporal sobre lo que cubrirá el plan de medicamentos. Si abandona el periodo sin cobertura cuando haya gastado $7,400 obtendrá automáticamente la cobertura catastrófica. Si recibe Ayuda Adicional, no entrará en el período sin cobertura.</a:t>
            </a:r>
            <a:r>
              <a:rPr lang="es-US" sz="900" baseline="0" dirty="0">
                <a:solidFill>
                  <a:prstClr val="black"/>
                </a:solidFill>
                <a:cs typeface="Arial"/>
              </a:rPr>
              <a:t> </a:t>
            </a:r>
          </a:p>
          <a:p>
            <a:pPr marL="0" lvl="1" defTabSz="966529">
              <a:spcBef>
                <a:spcPts val="0"/>
              </a:spcBef>
              <a:defRPr/>
            </a:pPr>
            <a:r>
              <a:rPr lang="es-US" sz="900" b="1" baseline="0" dirty="0">
                <a:solidFill>
                  <a:prstClr val="black"/>
                </a:solidFill>
                <a:cs typeface="Arial"/>
              </a:rPr>
              <a:t>NOTA</a:t>
            </a:r>
            <a:r>
              <a:rPr lang="es-US" sz="900" baseline="0" dirty="0">
                <a:solidFill>
                  <a:prstClr val="black"/>
                </a:solidFill>
                <a:cs typeface="Arial"/>
              </a:rPr>
              <a:t>: Debido a la IRA, a partir del 1 de enero de 2024, usted </a:t>
            </a:r>
            <a:r>
              <a:rPr lang="es-US" sz="900" dirty="0"/>
              <a:t>no tendrá que pagar ningún coaseguro ni copago durante la fase de cobertura catastrófica por los medicamentos con receta cubiertos por Medicare.</a:t>
            </a:r>
          </a:p>
          <a:p>
            <a:pPr marL="0" indent="0" defTabSz="966529">
              <a:buNone/>
              <a:defRPr/>
            </a:pPr>
            <a:r>
              <a:rPr lang="es-US" sz="900" b="1" dirty="0">
                <a:solidFill>
                  <a:prstClr val="black"/>
                </a:solidFill>
                <a:cs typeface="Arial" panose="020B0604020202020204" pitchFamily="34" charset="0"/>
              </a:rPr>
              <a:t>Cuánto paga por los medicamentos de marca cubiertos durante el periodo sin cobertura</a:t>
            </a:r>
            <a:r>
              <a:rPr lang="es-US" sz="900" dirty="0">
                <a:solidFill>
                  <a:prstClr val="black"/>
                </a:solidFill>
                <a:cs typeface="Arial" panose="020B0604020202020204" pitchFamily="34" charset="0"/>
              </a:rPr>
              <a:t>: Pagará el 25% del costo del plan por los medicamentos de prescripción de marca cubiertos. Tendrá acceso a estos ahorros si compra los medicamentos recetados en una farmacia o los pide por correo. El descuento se hará sobre el precio que su plan haya establecido con la farmacia para ese medicamento específico. En el 2023, el 95% del precio, el 25% que usted paga más el 70% de descuento del fabricante, contará como gastos de su bolsillo, lo que le ayudará a salir del periodo sin cobertura. Lo que el plan de Medicare paga por el costo del medicamento (5% del precio) y lo que el plan de medicamentos paga por la tarifa de dispensación (75% de la tarifa) no se tienen en cuenta para sus gastos de su bolsillo.</a:t>
            </a:r>
          </a:p>
          <a:p>
            <a:pPr marL="0" indent="0" defTabSz="966529">
              <a:buNone/>
              <a:defRPr/>
            </a:pPr>
            <a:r>
              <a:rPr lang="es-US" sz="900" b="1" dirty="0">
                <a:solidFill>
                  <a:prstClr val="black"/>
                </a:solidFill>
                <a:cs typeface="Arial" panose="020B0604020202020204" pitchFamily="34" charset="0"/>
              </a:rPr>
              <a:t>Cuánto paga por los medicamentos genéricos cubiertos en el periodo sin cobertura</a:t>
            </a:r>
            <a:r>
              <a:rPr lang="es-US" sz="900" dirty="0">
                <a:solidFill>
                  <a:prstClr val="black"/>
                </a:solidFill>
                <a:cs typeface="Arial" panose="020B0604020202020204" pitchFamily="34" charset="0"/>
              </a:rPr>
              <a:t>: Usted pagará 25% por medicamentos en el 2023. La cobertura de medicamentos genéricos funciona distinta del descuento para medicamentos de marca. Para los medicamentos genéricos, solo el monto que paga usted contará para ayudarlo a salir de la brecha de cobertura. </a:t>
            </a:r>
          </a:p>
          <a:p>
            <a:pPr marL="118745" indent="-118745" defTabSz="966529">
              <a:buFont typeface="Wingdings" panose="05000000000000000000" pitchFamily="2" charset="2"/>
              <a:buChar char="§"/>
              <a:defRPr/>
            </a:pPr>
            <a:r>
              <a:rPr lang="es-US" sz="900" dirty="0">
                <a:solidFill>
                  <a:prstClr val="black"/>
                </a:solidFill>
                <a:cs typeface="Arial" panose="020B0604020202020204" pitchFamily="34" charset="0"/>
              </a:rPr>
              <a:t>Visite </a:t>
            </a:r>
            <a:r>
              <a:rPr lang="es-US" sz="900" dirty="0">
                <a:solidFill>
                  <a:prstClr val="black"/>
                </a:solidFill>
                <a:cs typeface="Arial" panose="020B0604020202020204" pitchFamily="34" charset="0"/>
                <a:hlinkClick r:id="rId3"/>
              </a:rPr>
              <a:t>Medicare.gov/</a:t>
            </a:r>
            <a:r>
              <a:rPr lang="es-US" sz="900" dirty="0" err="1">
                <a:solidFill>
                  <a:prstClr val="black"/>
                </a:solidFill>
                <a:cs typeface="Arial" panose="020B0604020202020204" pitchFamily="34" charset="0"/>
                <a:hlinkClick r:id="rId3"/>
              </a:rPr>
              <a:t>drug</a:t>
            </a:r>
            <a:r>
              <a:rPr lang="es-US" sz="900" dirty="0">
                <a:solidFill>
                  <a:prstClr val="black"/>
                </a:solidFill>
                <a:cs typeface="Arial" panose="020B0604020202020204" pitchFamily="34" charset="0"/>
                <a:hlinkClick r:id="rId3"/>
              </a:rPr>
              <a:t>-</a:t>
            </a:r>
            <a:r>
              <a:rPr lang="es-US" sz="900" dirty="0" err="1">
                <a:solidFill>
                  <a:prstClr val="black"/>
                </a:solidFill>
                <a:cs typeface="Arial" panose="020B0604020202020204" pitchFamily="34" charset="0"/>
                <a:hlinkClick r:id="rId3"/>
              </a:rPr>
              <a:t>coverage</a:t>
            </a:r>
            <a:r>
              <a:rPr lang="es-US" sz="900" dirty="0">
                <a:solidFill>
                  <a:prstClr val="black"/>
                </a:solidFill>
                <a:cs typeface="Arial" panose="020B0604020202020204" pitchFamily="34" charset="0"/>
                <a:hlinkClick r:id="rId3"/>
              </a:rPr>
              <a:t>-</a:t>
            </a:r>
            <a:r>
              <a:rPr lang="es-US" sz="900" dirty="0" err="1">
                <a:solidFill>
                  <a:prstClr val="black"/>
                </a:solidFill>
                <a:cs typeface="Arial" panose="020B0604020202020204" pitchFamily="34" charset="0"/>
                <a:hlinkClick r:id="rId3"/>
              </a:rPr>
              <a:t>part</a:t>
            </a:r>
            <a:r>
              <a:rPr lang="es-US" sz="900" dirty="0">
                <a:solidFill>
                  <a:prstClr val="black"/>
                </a:solidFill>
                <a:cs typeface="Arial" panose="020B0604020202020204" pitchFamily="34" charset="0"/>
                <a:hlinkClick r:id="rId3"/>
              </a:rPr>
              <a:t>-d/</a:t>
            </a:r>
            <a:r>
              <a:rPr lang="es-US" sz="900" dirty="0" err="1">
                <a:solidFill>
                  <a:prstClr val="black"/>
                </a:solidFill>
                <a:cs typeface="Arial" panose="020B0604020202020204" pitchFamily="34" charset="0"/>
                <a:hlinkClick r:id="rId3"/>
              </a:rPr>
              <a:t>costs</a:t>
            </a:r>
            <a:r>
              <a:rPr lang="es-US" sz="900" dirty="0">
                <a:solidFill>
                  <a:prstClr val="black"/>
                </a:solidFill>
                <a:cs typeface="Arial" panose="020B0604020202020204" pitchFamily="34" charset="0"/>
                <a:hlinkClick r:id="rId3"/>
              </a:rPr>
              <a:t>-</a:t>
            </a:r>
            <a:r>
              <a:rPr lang="es-US" sz="900" dirty="0" err="1">
                <a:solidFill>
                  <a:prstClr val="black"/>
                </a:solidFill>
                <a:cs typeface="Arial" panose="020B0604020202020204" pitchFamily="34" charset="0"/>
                <a:hlinkClick r:id="rId3"/>
              </a:rPr>
              <a:t>for</a:t>
            </a:r>
            <a:r>
              <a:rPr lang="es-US" sz="900" dirty="0">
                <a:solidFill>
                  <a:prstClr val="black"/>
                </a:solidFill>
                <a:cs typeface="Arial" panose="020B0604020202020204" pitchFamily="34" charset="0"/>
                <a:hlinkClick r:id="rId3"/>
              </a:rPr>
              <a:t>-medicare-</a:t>
            </a:r>
            <a:r>
              <a:rPr lang="es-US" sz="900" dirty="0" err="1">
                <a:solidFill>
                  <a:prstClr val="black"/>
                </a:solidFill>
                <a:cs typeface="Arial" panose="020B0604020202020204" pitchFamily="34" charset="0"/>
                <a:hlinkClick r:id="rId3"/>
              </a:rPr>
              <a:t>drug</a:t>
            </a:r>
            <a:r>
              <a:rPr lang="es-US" sz="900" dirty="0">
                <a:solidFill>
                  <a:prstClr val="black"/>
                </a:solidFill>
                <a:cs typeface="Arial" panose="020B0604020202020204" pitchFamily="34" charset="0"/>
                <a:hlinkClick r:id="rId3"/>
              </a:rPr>
              <a:t>-</a:t>
            </a:r>
            <a:r>
              <a:rPr lang="es-US" sz="900" dirty="0" err="1">
                <a:solidFill>
                  <a:prstClr val="black"/>
                </a:solidFill>
                <a:cs typeface="Arial" panose="020B0604020202020204" pitchFamily="34" charset="0"/>
                <a:hlinkClick r:id="rId3"/>
              </a:rPr>
              <a:t>coverage</a:t>
            </a:r>
            <a:r>
              <a:rPr lang="es-US" sz="900" dirty="0">
                <a:solidFill>
                  <a:prstClr val="black"/>
                </a:solidFill>
                <a:cs typeface="Arial" panose="020B0604020202020204" pitchFamily="34" charset="0"/>
                <a:hlinkClick r:id="rId3"/>
              </a:rPr>
              <a:t>/</a:t>
            </a:r>
            <a:r>
              <a:rPr lang="es-US" sz="900" dirty="0" err="1">
                <a:solidFill>
                  <a:prstClr val="black"/>
                </a:solidFill>
                <a:cs typeface="Arial" panose="020B0604020202020204" pitchFamily="34" charset="0"/>
                <a:hlinkClick r:id="rId3"/>
              </a:rPr>
              <a:t>costs</a:t>
            </a:r>
            <a:r>
              <a:rPr lang="es-US" sz="900" dirty="0">
                <a:solidFill>
                  <a:prstClr val="black"/>
                </a:solidFill>
                <a:cs typeface="Arial" panose="020B0604020202020204" pitchFamily="34" charset="0"/>
                <a:hlinkClick r:id="rId3"/>
              </a:rPr>
              <a:t>-</a:t>
            </a:r>
            <a:r>
              <a:rPr lang="es-US" sz="900" dirty="0" err="1">
                <a:solidFill>
                  <a:prstClr val="black"/>
                </a:solidFill>
                <a:cs typeface="Arial" panose="020B0604020202020204" pitchFamily="34" charset="0"/>
                <a:hlinkClick r:id="rId3"/>
              </a:rPr>
              <a:t>in-the-coverage-gap</a:t>
            </a:r>
            <a:r>
              <a:rPr lang="es-US" sz="900" dirty="0">
                <a:solidFill>
                  <a:prstClr val="black"/>
                </a:solidFill>
                <a:cs typeface="Arial" panose="020B0604020202020204" pitchFamily="34" charset="0"/>
              </a:rPr>
              <a:t> para obtener ejemplos de lo que paga por medicamentos genéricos y de marca.</a:t>
            </a:r>
          </a:p>
          <a:p>
            <a:pPr marL="118745" indent="-118745" defTabSz="966529">
              <a:buFont typeface="Wingdings" panose="05000000000000000000" pitchFamily="2" charset="2"/>
              <a:buChar char="§"/>
              <a:defRPr/>
            </a:pPr>
            <a:r>
              <a:rPr lang="es-US" sz="900" dirty="0">
                <a:solidFill>
                  <a:prstClr val="black"/>
                </a:solidFill>
                <a:cs typeface="Arial" panose="020B0604020202020204" pitchFamily="34" charset="0"/>
              </a:rPr>
              <a:t>Si tiene un plan Medicare que ya incluye cobertura de medicamentos en la brecha, es posible que obtenga un descuento después de que la cobertura de su plan se haya aplicado al precio del medicamento. El descuento en medicamentos de marca se aplicará al monto restante que deba. Si cree que ha alcanzado la brecha de cobertura y no obtiene un descuento cuando paga su receta de marca, revise su próxima Explicación de Beneficios (EOB). Si el descuento no aparece en la EOB, comuníquese con su plan de medicamentos para asegurarse de que sus registros de recetas estén correctos y actualizados.</a:t>
            </a:r>
          </a:p>
          <a:p>
            <a:pPr marL="118745" indent="-118745" defTabSz="966529">
              <a:buFont typeface="Wingdings" panose="05000000000000000000" pitchFamily="2" charset="2"/>
              <a:buChar char="§"/>
              <a:defRPr/>
            </a:pPr>
            <a:r>
              <a:rPr lang="es-US" sz="900" dirty="0">
                <a:solidFill>
                  <a:prstClr val="black"/>
                </a:solidFill>
                <a:cs typeface="Arial" panose="020B0604020202020204" pitchFamily="34" charset="0"/>
              </a:rPr>
              <a:t>Si su plan no acepta que se le debe un descuento, puede presentar una apelación. Visite </a:t>
            </a:r>
            <a:r>
              <a:rPr lang="es-US" sz="900" dirty="0">
                <a:solidFill>
                  <a:prstClr val="black"/>
                </a:solidFill>
                <a:cs typeface="Arial" panose="020B0604020202020204" pitchFamily="34" charset="0"/>
                <a:hlinkClick r:id="rId4"/>
              </a:rPr>
              <a:t>Medicare.gov/</a:t>
            </a:r>
            <a:r>
              <a:rPr lang="es-US" sz="900" dirty="0" err="1">
                <a:solidFill>
                  <a:prstClr val="black"/>
                </a:solidFill>
                <a:cs typeface="Arial" panose="020B0604020202020204" pitchFamily="34" charset="0"/>
                <a:hlinkClick r:id="rId4"/>
              </a:rPr>
              <a:t>claims</a:t>
            </a:r>
            <a:r>
              <a:rPr lang="es-US" sz="900" dirty="0">
                <a:solidFill>
                  <a:prstClr val="black"/>
                </a:solidFill>
                <a:cs typeface="Arial" panose="020B0604020202020204" pitchFamily="34" charset="0"/>
                <a:hlinkClick r:id="rId4"/>
              </a:rPr>
              <a:t>-appeals/</a:t>
            </a:r>
            <a:r>
              <a:rPr lang="es-US" sz="900" dirty="0" err="1">
                <a:solidFill>
                  <a:prstClr val="black"/>
                </a:solidFill>
                <a:cs typeface="Arial" panose="020B0604020202020204" pitchFamily="34" charset="0"/>
                <a:hlinkClick r:id="rId4"/>
              </a:rPr>
              <a:t>how</a:t>
            </a:r>
            <a:r>
              <a:rPr lang="es-US" sz="900" dirty="0">
                <a:solidFill>
                  <a:prstClr val="black"/>
                </a:solidFill>
                <a:cs typeface="Arial" panose="020B0604020202020204" pitchFamily="34" charset="0"/>
                <a:hlinkClick r:id="rId4"/>
              </a:rPr>
              <a:t>-do-i-file-</a:t>
            </a:r>
            <a:r>
              <a:rPr lang="es-US" sz="900" dirty="0" err="1">
                <a:solidFill>
                  <a:prstClr val="black"/>
                </a:solidFill>
                <a:cs typeface="Arial" panose="020B0604020202020204" pitchFamily="34" charset="0"/>
                <a:hlinkClick r:id="rId4"/>
              </a:rPr>
              <a:t>an</a:t>
            </a:r>
            <a:r>
              <a:rPr lang="es-US" sz="900" dirty="0">
                <a:solidFill>
                  <a:prstClr val="black"/>
                </a:solidFill>
                <a:cs typeface="Arial" panose="020B0604020202020204" pitchFamily="34" charset="0"/>
                <a:hlinkClick r:id="rId4"/>
              </a:rPr>
              <a:t>-appeal</a:t>
            </a:r>
            <a:r>
              <a:rPr lang="es-US" sz="900" dirty="0">
                <a:solidFill>
                  <a:prstClr val="black"/>
                </a:solidFill>
                <a:cs typeface="Arial" panose="020B0604020202020204" pitchFamily="34" charset="0"/>
              </a:rPr>
              <a:t>.</a:t>
            </a:r>
          </a:p>
          <a:p>
            <a:pPr marL="0" lvl="1" indent="0" defTabSz="966529">
              <a:spcBef>
                <a:spcPts val="0"/>
              </a:spcBef>
              <a:buFont typeface="Wingdings" panose="05000000000000000000" pitchFamily="2" charset="2"/>
              <a:buNone/>
              <a:defRPr/>
            </a:pPr>
            <a:endParaRPr lang="en-US" sz="900" dirty="0"/>
          </a:p>
          <a:p>
            <a:pPr marL="0" indent="0">
              <a:buNone/>
            </a:pPr>
            <a:endParaRPr lang="en-US" sz="900" dirty="0"/>
          </a:p>
        </p:txBody>
      </p:sp>
    </p:spTree>
    <p:extLst>
      <p:ext uri="{BB962C8B-B14F-4D97-AF65-F5344CB8AC3E}">
        <p14:creationId xmlns:p14="http://schemas.microsoft.com/office/powerpoint/2010/main" val="3935094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30629" y="3757507"/>
            <a:ext cx="7062651" cy="5264573"/>
          </a:xfrm>
        </p:spPr>
        <p:txBody>
          <a:bodyPr/>
          <a:lstStyle/>
          <a:p>
            <a:pPr marL="0" marR="0" lvl="0" indent="0" algn="l" defTabSz="966529" rtl="0" eaLnBrk="1" fontAlgn="auto" latinLnBrk="0" hangingPunct="1">
              <a:spcBef>
                <a:spcPts val="300"/>
              </a:spcBef>
              <a:spcAft>
                <a:spcPts val="600"/>
              </a:spcAft>
              <a:buClrTx/>
              <a:buSzTx/>
              <a:buFont typeface="Wingdings" panose="05000000000000000000" pitchFamily="2" charset="2"/>
              <a:buNone/>
              <a:tabLst/>
              <a:defRPr/>
            </a:pPr>
            <a:r>
              <a:rPr lang="es-US" sz="900" b="1" i="0" u="none" strike="noStrike" dirty="0">
                <a:solidFill>
                  <a:srgbClr val="000000"/>
                </a:solidFill>
                <a:effectLst/>
                <a:cs typeface="Arial" panose="020B0604020202020204" pitchFamily="34" charset="0"/>
              </a:rPr>
              <a:t>Notas del presentador/a</a:t>
            </a:r>
            <a:r>
              <a:rPr lang="es-US" sz="900" b="0" i="0" dirty="0">
                <a:solidFill>
                  <a:srgbClr val="444444"/>
                </a:solidFill>
                <a:effectLst/>
                <a:cs typeface="Arial" panose="020B0604020202020204" pitchFamily="34" charset="0"/>
              </a:rPr>
              <a:t>​</a:t>
            </a:r>
          </a:p>
          <a:p>
            <a:pPr marL="118872" indent="-118872" defTabSz="966529">
              <a:spcBef>
                <a:spcPts val="0"/>
              </a:spcBef>
              <a:spcAft>
                <a:spcPts val="600"/>
              </a:spcAft>
              <a:buFont typeface="Wingdings" panose="05000000000000000000" pitchFamily="2" charset="2"/>
              <a:buChar char="§"/>
              <a:defRPr/>
            </a:pPr>
            <a:r>
              <a:rPr lang="es-US" sz="900" dirty="0">
                <a:solidFill>
                  <a:prstClr val="black"/>
                </a:solidFill>
                <a:cs typeface="Arial" panose="020B0604020202020204" pitchFamily="34" charset="0"/>
              </a:rPr>
              <a:t>Este es un ejemplo que muestra lo que pagaría cada año en un plan Medicare para medicamentos. No todos los planes tienen este mismo diseño. Los costos de su plan de medicamentos pueden variar. </a:t>
            </a:r>
          </a:p>
          <a:p>
            <a:pPr marL="118872" indent="-118872" defTabSz="966529">
              <a:spcBef>
                <a:spcPts val="300"/>
              </a:spcBef>
              <a:spcAft>
                <a:spcPts val="600"/>
              </a:spcAft>
              <a:buFont typeface="Wingdings" panose="05000000000000000000" pitchFamily="2" charset="2"/>
              <a:buChar char="§"/>
              <a:defRPr/>
            </a:pPr>
            <a:r>
              <a:rPr lang="es-US" sz="900" dirty="0">
                <a:solidFill>
                  <a:prstClr val="black"/>
                </a:solidFill>
                <a:cs typeface="Arial" panose="020B0604020202020204" pitchFamily="34" charset="0"/>
              </a:rPr>
              <a:t>Prima mensual: La mayoría de los planes para medicamentos cobran una tarifa mensual que varía de un plan a otro. Usted paga esto además de la prima de la Parte B (si tiene Parte B). Si pertenece a un Plan Medicare </a:t>
            </a:r>
            <a:r>
              <a:rPr lang="es-US" sz="900" dirty="0" err="1">
                <a:solidFill>
                  <a:prstClr val="black"/>
                </a:solidFill>
                <a:cs typeface="Arial" panose="020B0604020202020204" pitchFamily="34" charset="0"/>
              </a:rPr>
              <a:t>Advantage</a:t>
            </a:r>
            <a:r>
              <a:rPr lang="es-US" sz="900" dirty="0">
                <a:solidFill>
                  <a:prstClr val="black"/>
                </a:solidFill>
                <a:cs typeface="Arial" panose="020B0604020202020204" pitchFamily="34" charset="0"/>
              </a:rPr>
              <a:t> con cobertura de medicamentos (MA-PD), la prima mensual del plan puede incluir un importe para la cobertura de medicamentos. </a:t>
            </a:r>
          </a:p>
          <a:p>
            <a:pPr marL="118872" indent="-118872" defTabSz="966529">
              <a:spcBef>
                <a:spcPts val="300"/>
              </a:spcBef>
              <a:spcAft>
                <a:spcPts val="600"/>
              </a:spcAft>
              <a:buFont typeface="Wingdings" panose="05000000000000000000" pitchFamily="2" charset="2"/>
              <a:buChar char="§"/>
              <a:defRPr/>
            </a:pPr>
            <a:r>
              <a:rPr lang="es-US" sz="900" dirty="0">
                <a:solidFill>
                  <a:prstClr val="black"/>
                </a:solidFill>
                <a:cs typeface="Arial" panose="020B0604020202020204" pitchFamily="34" charset="0"/>
              </a:rPr>
              <a:t>Deducible anual (usted paga hasta $505 en 2023) - Es la cantidad que usted paga cada año por sus medicamentos antes de que su plan empiece a pagar. Las cantidades deducibles son diferentes para cada plan, pero los planes de medicamentos de Medicare no pueden tener un deducible de más de $505 dólares para el 2023. En el 2023, los deducibles de la mayoría de los planes son inferiores al máximo de $505 y algunos planes de medicamentos no tienen deducible. </a:t>
            </a:r>
          </a:p>
          <a:p>
            <a:pPr marL="118872" indent="-118872" defTabSz="966529">
              <a:spcBef>
                <a:spcPts val="300"/>
              </a:spcBef>
              <a:spcAft>
                <a:spcPts val="600"/>
              </a:spcAft>
              <a:buFont typeface="Wingdings" panose="05000000000000000000" pitchFamily="2" charset="2"/>
              <a:buChar char="§"/>
              <a:defRPr/>
            </a:pPr>
            <a:r>
              <a:rPr lang="es-US" sz="900" dirty="0">
                <a:solidFill>
                  <a:prstClr val="black"/>
                </a:solidFill>
                <a:cs typeface="Arial" panose="020B0604020202020204" pitchFamily="34" charset="0"/>
              </a:rPr>
              <a:t>Fase de cobertura inicial: los copagos o </a:t>
            </a:r>
            <a:r>
              <a:rPr lang="es-US" sz="900" dirty="0" err="1">
                <a:solidFill>
                  <a:prstClr val="black"/>
                </a:solidFill>
                <a:cs typeface="Arial" panose="020B0604020202020204" pitchFamily="34" charset="0"/>
              </a:rPr>
              <a:t>coseguro</a:t>
            </a:r>
            <a:r>
              <a:rPr lang="es-US" sz="900" dirty="0">
                <a:solidFill>
                  <a:prstClr val="black"/>
                </a:solidFill>
                <a:cs typeface="Arial" panose="020B0604020202020204" pitchFamily="34" charset="0"/>
              </a:rPr>
              <a:t> son los montos que paga por sus recetas cubiertas después de pagar el deducible (si el plan tiene uno). Usted paga su parte y el plan para medicamentos paga su parte por los medicamentos cubiertos.</a:t>
            </a:r>
          </a:p>
          <a:p>
            <a:pPr marL="118872" indent="-118872" defTabSz="966529">
              <a:spcBef>
                <a:spcPts val="300"/>
              </a:spcBef>
              <a:spcAft>
                <a:spcPts val="600"/>
              </a:spcAft>
              <a:buFont typeface="Wingdings" panose="05000000000000000000" pitchFamily="2" charset="2"/>
              <a:buChar char="§"/>
              <a:defRPr/>
            </a:pPr>
            <a:r>
              <a:rPr lang="es-US" sz="900" dirty="0">
                <a:solidFill>
                  <a:prstClr val="black"/>
                </a:solidFill>
                <a:cs typeface="Arial" panose="020B0604020202020204" pitchFamily="34" charset="0"/>
              </a:rPr>
              <a:t>Periodo sin cobertura: entra en el periodo sin cobertura después de que usted y su plan de medicamentos hayan desembolsado una determinada cantidad de dinero por los medicamentos cubiertos ($4,660 para el 2023). En el 2023, una vez que entra en el periodo sin cobertura, paga el 25% del costo del plan por sus medicamentos de marca cubiertos y el 25% del costo del plan por los medicamentos genéricos cubiertos (puede incluir una tasa de dispensación) hasta el final del periodo sin cobertura. Ciertos costos cuentan para que logre salir del periodo sin cobertura, incluso su deducible anual, los </a:t>
            </a:r>
            <a:r>
              <a:rPr lang="es-US" sz="900" dirty="0" err="1">
                <a:solidFill>
                  <a:prstClr val="black"/>
                </a:solidFill>
                <a:cs typeface="Arial" panose="020B0604020202020204" pitchFamily="34" charset="0"/>
              </a:rPr>
              <a:t>coseguros</a:t>
            </a:r>
            <a:r>
              <a:rPr lang="es-US" sz="900" dirty="0">
                <a:solidFill>
                  <a:prstClr val="black"/>
                </a:solidFill>
                <a:cs typeface="Arial" panose="020B0604020202020204" pitchFamily="34" charset="0"/>
              </a:rPr>
              <a:t> y copagos, el descuento que le hacen sobre medicamentos de marca cubiertos en este periodo y lo que paga en el mismo. Sin embargo, la prima del plan de medicamentos, lo que usted paga por los medicamentos que no están cubiertos, lo que el plan de medicamentos paga por el costo de los medicamentos (5% en 2023 por los medicamentos de marca cubiertos y 75% por los medicamentos genéricos cubiertos mientras esté en el periodo sin cobertura) y cualquier parte de la tarifa de dispensación pagada por el plan no cuentan para salir del periodo sin cobertura. </a:t>
            </a:r>
          </a:p>
          <a:p>
            <a:pPr marL="118872" indent="-118872" defTabSz="966529">
              <a:spcBef>
                <a:spcPts val="0"/>
              </a:spcBef>
              <a:spcAft>
                <a:spcPts val="600"/>
              </a:spcAft>
              <a:buFont typeface="Wingdings" panose="05000000000000000000" pitchFamily="2" charset="2"/>
              <a:buChar char="§"/>
              <a:defRPr/>
            </a:pPr>
            <a:r>
              <a:rPr lang="es-US" sz="900" dirty="0">
                <a:solidFill>
                  <a:prstClr val="black"/>
                </a:solidFill>
                <a:cs typeface="Arial" panose="020B0604020202020204" pitchFamily="34" charset="0"/>
              </a:rPr>
              <a:t>Cobertura catastrófica: una vez que alcanza el límite de gastos de su bolsillo ($7,400 dólares para el 2023), sale del periodo sin cobertura y obtiene automáticamente la cobertura catastrófica, en la que sólo paga un pequeño coaseguro o copago por los medicamentos cubiertos durante el resto del año. </a:t>
            </a:r>
          </a:p>
          <a:p>
            <a:pPr marL="0" indent="0" defTabSz="966529">
              <a:spcBef>
                <a:spcPts val="0"/>
              </a:spcBef>
              <a:spcAft>
                <a:spcPts val="600"/>
              </a:spcAft>
              <a:buNone/>
              <a:defRPr/>
            </a:pPr>
            <a:r>
              <a:rPr lang="es-US" sz="900" b="1" dirty="0">
                <a:solidFill>
                  <a:prstClr val="black"/>
                </a:solidFill>
                <a:cs typeface="Arial" panose="020B0604020202020204" pitchFamily="34" charset="0"/>
              </a:rPr>
              <a:t>NOTA</a:t>
            </a:r>
            <a:r>
              <a:rPr lang="es-US" sz="900" dirty="0">
                <a:solidFill>
                  <a:prstClr val="black"/>
                </a:solidFill>
                <a:cs typeface="Arial" panose="020B0604020202020204" pitchFamily="34" charset="0"/>
              </a:rPr>
              <a:t>: Si recibe Ayuda Adicional, no tendrá algunos de estos costos.</a:t>
            </a:r>
          </a:p>
          <a:p>
            <a:pPr marL="0" indent="0" defTabSz="966529">
              <a:spcBef>
                <a:spcPts val="0"/>
              </a:spcBef>
              <a:spcAft>
                <a:spcPts val="600"/>
              </a:spcAft>
              <a:buNone/>
              <a:defRPr/>
            </a:pPr>
            <a:r>
              <a:rPr lang="es-US" sz="900" dirty="0">
                <a:solidFill>
                  <a:prstClr val="black"/>
                </a:solidFill>
                <a:cs typeface="Arial" panose="020B0604020202020204" pitchFamily="34" charset="0"/>
              </a:rPr>
              <a:t>Puede visitar el Buscador de planes de Medicare en </a:t>
            </a:r>
            <a:r>
              <a:rPr lang="es-US" sz="900" dirty="0">
                <a:cs typeface="Arial" panose="020B0604020202020204" pitchFamily="34" charset="0"/>
                <a:hlinkClick r:id="rId3"/>
              </a:rPr>
              <a:t>Medicare.gov/plan-compare</a:t>
            </a:r>
            <a:r>
              <a:rPr lang="es-US" sz="900" dirty="0">
                <a:solidFill>
                  <a:prstClr val="black"/>
                </a:solidFill>
                <a:cs typeface="Arial" panose="020B0604020202020204" pitchFamily="34" charset="0"/>
              </a:rPr>
              <a:t> para comparar el costo de los planes en su área. Para ayuda en la comparación de costos de los planes, contacte a su Programa Estatal de Asistencia sobre Seguros de Salud (SHIP) en </a:t>
            </a:r>
            <a:r>
              <a:rPr lang="es-US" sz="900" dirty="0">
                <a:solidFill>
                  <a:prstClr val="black"/>
                </a:solidFill>
                <a:cs typeface="Arial" panose="020B0604020202020204" pitchFamily="34" charset="0"/>
                <a:hlinkClick r:id="rId4"/>
              </a:rPr>
              <a:t>shiphelp.org</a:t>
            </a:r>
            <a:r>
              <a:rPr lang="es-US" sz="900" dirty="0">
                <a:solidFill>
                  <a:prstClr val="black"/>
                </a:solidFill>
                <a:cs typeface="Arial" panose="020B0604020202020204" pitchFamily="34" charset="0"/>
              </a:rPr>
              <a:t>.</a:t>
            </a:r>
          </a:p>
          <a:p>
            <a:pPr marL="0" indent="0" defTabSz="966529">
              <a:spcBef>
                <a:spcPts val="634"/>
              </a:spcBef>
              <a:spcAft>
                <a:spcPts val="600"/>
              </a:spcAft>
              <a:buNone/>
              <a:defRPr/>
            </a:pPr>
            <a:r>
              <a:rPr lang="es-US" sz="900" dirty="0">
                <a:solidFill>
                  <a:prstClr val="black"/>
                </a:solidFill>
                <a:cs typeface="Arial" panose="020B0604020202020204" pitchFamily="34" charset="0"/>
              </a:rPr>
              <a:t>El Consejo Nacional para Adultos Mayores (NCOA) tiene una infografía para mostrar quién paga por la cobertura de medicamentos de Medicare en 2023 en </a:t>
            </a:r>
            <a:r>
              <a:rPr lang="es-US" sz="900" dirty="0">
                <a:solidFill>
                  <a:prstClr val="black"/>
                </a:solidFill>
                <a:cs typeface="Arial" panose="020B0604020202020204" pitchFamily="34" charset="0"/>
                <a:hlinkClick r:id="rId5"/>
              </a:rPr>
              <a:t>ncoa.org/</a:t>
            </a:r>
            <a:r>
              <a:rPr lang="es-US" sz="900" dirty="0" err="1">
                <a:solidFill>
                  <a:prstClr val="black"/>
                </a:solidFill>
                <a:cs typeface="Arial" panose="020B0604020202020204" pitchFamily="34" charset="0"/>
                <a:hlinkClick r:id="rId5"/>
              </a:rPr>
              <a:t>article</a:t>
            </a:r>
            <a:r>
              <a:rPr lang="es-US" sz="900" dirty="0">
                <a:solidFill>
                  <a:prstClr val="black"/>
                </a:solidFill>
                <a:cs typeface="Arial" panose="020B0604020202020204" pitchFamily="34" charset="0"/>
                <a:hlinkClick r:id="rId5"/>
              </a:rPr>
              <a:t>/medicare-</a:t>
            </a:r>
            <a:r>
              <a:rPr lang="es-US" sz="900" dirty="0" err="1">
                <a:solidFill>
                  <a:prstClr val="black"/>
                </a:solidFill>
                <a:cs typeface="Arial" panose="020B0604020202020204" pitchFamily="34" charset="0"/>
                <a:hlinkClick r:id="rId5"/>
              </a:rPr>
              <a:t>part</a:t>
            </a:r>
            <a:r>
              <a:rPr lang="es-US" sz="900" dirty="0">
                <a:solidFill>
                  <a:prstClr val="black"/>
                </a:solidFill>
                <a:cs typeface="Arial" panose="020B0604020202020204" pitchFamily="34" charset="0"/>
                <a:hlinkClick r:id="rId5"/>
              </a:rPr>
              <a:t>-d-</a:t>
            </a:r>
            <a:r>
              <a:rPr lang="es-US" sz="900" dirty="0" err="1">
                <a:solidFill>
                  <a:prstClr val="black"/>
                </a:solidFill>
                <a:cs typeface="Arial" panose="020B0604020202020204" pitchFamily="34" charset="0"/>
                <a:hlinkClick r:id="rId5"/>
              </a:rPr>
              <a:t>cost</a:t>
            </a:r>
            <a:r>
              <a:rPr lang="es-US" sz="900" dirty="0">
                <a:solidFill>
                  <a:prstClr val="black"/>
                </a:solidFill>
                <a:cs typeface="Arial" panose="020B0604020202020204" pitchFamily="34" charset="0"/>
                <a:hlinkClick r:id="rId5"/>
              </a:rPr>
              <a:t>-</a:t>
            </a:r>
            <a:r>
              <a:rPr lang="es-US" sz="900" dirty="0" err="1">
                <a:solidFill>
                  <a:prstClr val="black"/>
                </a:solidFill>
                <a:cs typeface="Arial" panose="020B0604020202020204" pitchFamily="34" charset="0"/>
                <a:hlinkClick r:id="rId5"/>
              </a:rPr>
              <a:t>sharing</a:t>
            </a:r>
            <a:r>
              <a:rPr lang="es-US" sz="900" dirty="0">
                <a:solidFill>
                  <a:prstClr val="black"/>
                </a:solidFill>
                <a:cs typeface="Arial" panose="020B0604020202020204" pitchFamily="34" charset="0"/>
                <a:hlinkClick r:id="rId5"/>
              </a:rPr>
              <a:t>-chart</a:t>
            </a:r>
            <a:r>
              <a:rPr lang="es-US" sz="900" dirty="0">
                <a:solidFill>
                  <a:prstClr val="black"/>
                </a:solidFill>
                <a:cs typeface="Arial" panose="020B0604020202020204" pitchFamily="34" charset="0"/>
              </a:rPr>
              <a:t>.</a:t>
            </a:r>
          </a:p>
          <a:p>
            <a:pPr marL="0" indent="0" defTabSz="966529">
              <a:spcBef>
                <a:spcPts val="634"/>
              </a:spcBef>
              <a:spcAft>
                <a:spcPts val="600"/>
              </a:spcAft>
              <a:buNone/>
              <a:defRPr/>
            </a:pPr>
            <a:endParaRPr lang="en-US" sz="900" dirty="0">
              <a:cs typeface="Arial" panose="020B0604020202020204" pitchFamily="34" charset="0"/>
            </a:endParaRPr>
          </a:p>
          <a:p>
            <a:pPr marL="0" indent="0" defTabSz="966529">
              <a:spcBef>
                <a:spcPts val="634"/>
              </a:spcBef>
              <a:spcAft>
                <a:spcPts val="600"/>
              </a:spcAft>
              <a:buNone/>
              <a:defRPr/>
            </a:pPr>
            <a:endParaRPr lang="en-US" sz="900" dirty="0">
              <a:solidFill>
                <a:prstClr val="black"/>
              </a:solidFill>
            </a:endParaRPr>
          </a:p>
          <a:p>
            <a:pPr>
              <a:spcAft>
                <a:spcPts val="600"/>
              </a:spcAft>
            </a:pPr>
            <a:endParaRPr lang="en-US" sz="1100" dirty="0"/>
          </a:p>
        </p:txBody>
      </p:sp>
    </p:spTree>
    <p:extLst>
      <p:ext uri="{BB962C8B-B14F-4D97-AF65-F5344CB8AC3E}">
        <p14:creationId xmlns:p14="http://schemas.microsoft.com/office/powerpoint/2010/main" val="1138558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48641" y="3757507"/>
            <a:ext cx="6374674" cy="5144347"/>
          </a:xfrm>
        </p:spPr>
        <p:txBody>
          <a:bodyPr/>
          <a:lstStyle/>
          <a:p>
            <a:pPr marL="0" indent="0" defTabSz="966529">
              <a:spcBef>
                <a:spcPts val="634"/>
              </a:spcBef>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118745" indent="-118745" defTabSz="966529">
              <a:spcBef>
                <a:spcPts val="0"/>
              </a:spcBef>
              <a:spcAft>
                <a:spcPts val="600"/>
              </a:spcAft>
              <a:buFont typeface="Wingdings" panose="05000000000000000000" pitchFamily="2" charset="2"/>
              <a:buChar char="§"/>
              <a:defRPr/>
            </a:pPr>
            <a:r>
              <a:rPr lang="es-US" dirty="0">
                <a:solidFill>
                  <a:prstClr val="black"/>
                </a:solidFill>
                <a:cs typeface="Arial"/>
              </a:rPr>
              <a:t>Un grupo pequeño, menos del 7% de todas las personas con Medicare, puede pagar una prima mensual más elevada en función de sus ingresos (según la declaración de impuestos del Servicio de Impuestos Internos (IRS) de hace 2 años). Si sus ingresos superan un determinado límite, pagará este importe adicional, denominado Cantidad de Ajuste Mensual Relacionado con el Ingreso (IRMAA) de la Parte D, además de la prima de su plan. El Seguro Social usa los datos de ingresos provenientes del IRS para averiguar si usted debe pagar una prima más elevada. Los límites de ingresos son los mismos como aquellos de la Parte B de IRMAA. Por lo general, el monto adicional se tomará de su cheque del Seguro Social. Si no tiene suficiente dinero en su cheque del Seguro Social, o no recibe un cheque del Seguro Social, Medicare (o </a:t>
            </a:r>
            <a:r>
              <a:rPr lang="es-US" baseline="0" dirty="0">
                <a:solidFill>
                  <a:prstClr val="black"/>
                </a:solidFill>
                <a:cs typeface="Arial"/>
              </a:rPr>
              <a:t>la Junta de Retiro Ferroviario (RRB), si procede) le facturará cada mes el importe adicional. </a:t>
            </a:r>
            <a:r>
              <a:rPr lang="es-US" dirty="0">
                <a:solidFill>
                  <a:prstClr val="black"/>
                </a:solidFill>
                <a:cs typeface="Arial"/>
              </a:rPr>
              <a:t>Esto significa que cada mes pagará a su plan la prima mensual y cada mes pagará a Medicare o RRB el importe de su IRMAA. En otras palabras, pagaría el importe del IRMAA de la Parte D directamente al gobierno y no a su plan. Esto también se aplica si obtiene cobertura de medicamentos a través de su empresa (pero no a través de un subsidio de medicamentos para jubilados u otra cobertura acreditable).</a:t>
            </a:r>
          </a:p>
          <a:p>
            <a:pPr marL="118745" indent="-118745" defTabSz="966529">
              <a:spcBef>
                <a:spcPts val="0"/>
              </a:spcBef>
              <a:spcAft>
                <a:spcPts val="600"/>
              </a:spcAft>
              <a:defRPr/>
            </a:pPr>
            <a:r>
              <a:rPr lang="es-US" dirty="0">
                <a:solidFill>
                  <a:prstClr val="black"/>
                </a:solidFill>
                <a:cs typeface="Arial"/>
              </a:rPr>
              <a:t>Si no paga la IRMAA de la Parte D, su plan de medicamentos le dará de baja, incluso si obtiene su cobertura de la Parte D a través de un plan Medicare </a:t>
            </a:r>
            <a:r>
              <a:rPr lang="es-US" dirty="0" err="1">
                <a:solidFill>
                  <a:prstClr val="black"/>
                </a:solidFill>
                <a:cs typeface="Arial"/>
              </a:rPr>
              <a:t>Advantage</a:t>
            </a:r>
            <a:r>
              <a:rPr lang="es-US" dirty="0">
                <a:solidFill>
                  <a:prstClr val="black"/>
                </a:solidFill>
                <a:cs typeface="Arial"/>
              </a:rPr>
              <a:t> o a través de un empleador. </a:t>
            </a:r>
          </a:p>
          <a:p>
            <a:pPr marL="118745" indent="-118745" defTabSz="966529">
              <a:spcBef>
                <a:spcPts val="0"/>
              </a:spcBef>
              <a:spcAft>
                <a:spcPts val="600"/>
              </a:spcAft>
              <a:buFont typeface="Wingdings" panose="05000000000000000000" pitchFamily="2" charset="2"/>
              <a:buChar char="§"/>
              <a:defRPr/>
            </a:pPr>
            <a:r>
              <a:rPr lang="es-US" dirty="0">
                <a:solidFill>
                  <a:prstClr val="black"/>
                </a:solidFill>
                <a:cs typeface="Arial"/>
              </a:rPr>
              <a:t>Si no paga el IRMAA de la Parte D, su plan de medicamentos de Medicare cancelará su inscripción, incluso si obtiene su cobertura de la Parte D a través de un Plan Medicare </a:t>
            </a:r>
            <a:r>
              <a:rPr lang="es-US" dirty="0" err="1">
                <a:solidFill>
                  <a:prstClr val="black"/>
                </a:solidFill>
                <a:cs typeface="Arial"/>
              </a:rPr>
              <a:t>Advantage</a:t>
            </a:r>
            <a:r>
              <a:rPr lang="es-US" dirty="0">
                <a:solidFill>
                  <a:prstClr val="black"/>
                </a:solidFill>
                <a:cs typeface="Arial"/>
              </a:rPr>
              <a:t> o de un empleador.</a:t>
            </a:r>
          </a:p>
        </p:txBody>
      </p:sp>
    </p:spTree>
    <p:extLst>
      <p:ext uri="{BB962C8B-B14F-4D97-AF65-F5344CB8AC3E}">
        <p14:creationId xmlns:p14="http://schemas.microsoft.com/office/powerpoint/2010/main" val="2402789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59557" y="3670078"/>
            <a:ext cx="6398592" cy="5794927"/>
          </a:xfrm>
        </p:spPr>
        <p:txBody>
          <a:bodyPr/>
          <a:lstStyle/>
          <a:p>
            <a:pPr marL="0" indent="0">
              <a:spcBef>
                <a:spcPts val="600"/>
              </a:spcBef>
              <a:spcAft>
                <a:spcPts val="0"/>
              </a:spcAft>
              <a:buNone/>
              <a:defRPr/>
            </a:pPr>
            <a:r>
              <a:rPr lang="es-US" sz="1100" b="1" dirty="0">
                <a:cs typeface="Arial" panose="020B0604020202020204" pitchFamily="34" charset="0"/>
              </a:rPr>
              <a:t>Notas del presentador/a</a:t>
            </a:r>
          </a:p>
          <a:p>
            <a:pPr marL="0" indent="0">
              <a:spcBef>
                <a:spcPts val="600"/>
              </a:spcBef>
              <a:spcAft>
                <a:spcPts val="0"/>
              </a:spcAft>
              <a:buNone/>
              <a:defRPr/>
            </a:pPr>
            <a:r>
              <a:rPr lang="es-US" sz="1100" dirty="0">
                <a:cs typeface="Arial" panose="020B0604020202020204" pitchFamily="34" charset="0"/>
              </a:rPr>
              <a:t>La mayoría de las personas pagarán la prima estándar por la cobertura de medicamentos de Medicare. Si sus ingresos brutos ajustados modificados superan un determinado importe, también puede pagar una IRMAA. </a:t>
            </a:r>
            <a:r>
              <a:rPr lang="es-US" sz="1100" dirty="0">
                <a:solidFill>
                  <a:prstClr val="black"/>
                </a:solidFill>
                <a:cs typeface="Arial" panose="020B0604020202020204" pitchFamily="34" charset="0"/>
              </a:rPr>
              <a:t>A continuación se muestra el total de primas de la Parte D de 2023 para las personas con ingresos más elevados. </a:t>
            </a:r>
            <a:r>
              <a:rPr lang="es-US" sz="1100" dirty="0">
                <a:solidFill>
                  <a:prstClr val="black"/>
                </a:solidFill>
                <a:cs typeface="Arial"/>
              </a:rPr>
              <a:t>La Ley Presupuestaria Bipartidista de 2018, modificó la política de primas en función de los ingresos y ajustó los umbrales de ingresos para determinar la IRMAA.</a:t>
            </a:r>
            <a:r>
              <a:rPr lang="es-US" sz="1100" dirty="0">
                <a:solidFill>
                  <a:srgbClr val="FF0000"/>
                </a:solidFill>
                <a:cs typeface="Arial"/>
              </a:rPr>
              <a:t> </a:t>
            </a:r>
            <a:r>
              <a:rPr lang="es-US" sz="1100" dirty="0">
                <a:cs typeface="Arial"/>
              </a:rPr>
              <a:t>La IRMAA se ajusta todos los años. Se calcula sobre la base de la prima del beneficiario nacional.</a:t>
            </a:r>
          </a:p>
          <a:p>
            <a:pPr marL="0" indent="0" defTabSz="1041131">
              <a:spcBef>
                <a:spcPts val="600"/>
              </a:spcBef>
              <a:spcAft>
                <a:spcPts val="0"/>
              </a:spcAft>
              <a:buNone/>
              <a:defRPr/>
            </a:pPr>
            <a:r>
              <a:rPr lang="es-US" sz="1100" b="1" dirty="0">
                <a:solidFill>
                  <a:prstClr val="black"/>
                </a:solidFill>
                <a:cs typeface="Arial" panose="020B0604020202020204" pitchFamily="34" charset="0"/>
              </a:rPr>
              <a:t>Para el 2023:</a:t>
            </a:r>
          </a:p>
          <a:p>
            <a:pPr marL="174708" indent="-174708" defTabSz="1041131">
              <a:spcBef>
                <a:spcPts val="600"/>
              </a:spcBef>
              <a:spcAft>
                <a:spcPts val="0"/>
              </a:spcAft>
              <a:buFont typeface="Wingdings" panose="05000000000000000000" pitchFamily="2" charset="2"/>
              <a:buChar char="§"/>
              <a:defRPr/>
            </a:pPr>
            <a:r>
              <a:rPr lang="es-US" sz="1100" dirty="0">
                <a:solidFill>
                  <a:prstClr val="black"/>
                </a:solidFill>
                <a:cs typeface="Arial" panose="020B0604020202020204" pitchFamily="34" charset="0"/>
              </a:rPr>
              <a:t>Usted sólo paga la prima del plan si sus ingresos anuales en 2021 eran iguales o inferiores a $97,000 en el caso de un individuo, o iguales o inferiores a $194,000 en el caso de un matrimonio.</a:t>
            </a:r>
          </a:p>
          <a:p>
            <a:pPr marL="174708" indent="-174708" defTabSz="1041131">
              <a:spcBef>
                <a:spcPts val="600"/>
              </a:spcBef>
              <a:spcAft>
                <a:spcPts val="0"/>
              </a:spcAft>
              <a:buFont typeface="Wingdings" panose="05000000000000000000" pitchFamily="2" charset="2"/>
              <a:buChar char="§"/>
              <a:defRPr/>
            </a:pPr>
            <a:r>
              <a:rPr lang="es-US" sz="1100" dirty="0">
                <a:solidFill>
                  <a:prstClr val="black"/>
                </a:solidFill>
                <a:cs typeface="Arial" panose="020B0604020202020204" pitchFamily="34" charset="0"/>
              </a:rPr>
              <a:t>Si declaró Ingresos Brutos Ajustados Modificados (MAGI) superiores a $97,000 $ (persona física) o $194,000 (personas casadas que presentan declaración conjunta) en su declaración de impuestos del 2021 (la información más reciente de la declaración de impuestos que el IRS facilitó al Seguro Social), tendrá que pagar la IRMAA de la Parte D además de la prima de su plan (YPP). </a:t>
            </a:r>
          </a:p>
          <a:p>
            <a:pPr marL="174708" indent="-174708" defTabSz="1041131">
              <a:spcBef>
                <a:spcPts val="600"/>
              </a:spcBef>
              <a:defRPr/>
            </a:pPr>
            <a:r>
              <a:rPr lang="es-US" sz="1100" dirty="0">
                <a:solidFill>
                  <a:prstClr val="black"/>
                </a:solidFill>
                <a:cs typeface="Arial" panose="020B0604020202020204" pitchFamily="34" charset="0"/>
              </a:rPr>
              <a:t>Si declaró MAGI superiores a $183,000 y hasta $500,000, y presenta una declaración de impuestos individual, o presenta una declaración de impuestos conjunta con ingresos superiores a $366,000 y hasta $750,000, paga la prima de su plan y su IRMAA de $70 dólares por mes.</a:t>
            </a:r>
          </a:p>
          <a:p>
            <a:pPr marL="0" indent="0">
              <a:spcBef>
                <a:spcPts val="600"/>
              </a:spcBef>
              <a:buNone/>
              <a:defRPr/>
            </a:pPr>
            <a:r>
              <a:rPr lang="es-US" sz="1100" b="1" dirty="0"/>
              <a:t>NOTA: </a:t>
            </a:r>
            <a:r>
              <a:rPr lang="es-US" sz="1100" dirty="0"/>
              <a:t>Si está casado y presenta una declaración por separado, pero ha vivido con su cónyuge en algún momento del ejercicio fiscal y sus ingresos oscilan entre $97,000 y $403,000 dólares pagará un YPP y una IRMAA de $70.00 cada mes.</a:t>
            </a:r>
          </a:p>
          <a:p>
            <a:pPr marL="0" indent="0">
              <a:spcBef>
                <a:spcPts val="600"/>
              </a:spcBef>
              <a:spcAft>
                <a:spcPts val="0"/>
              </a:spcAft>
              <a:buNone/>
              <a:defRPr/>
            </a:pPr>
            <a:r>
              <a:rPr lang="es-US" sz="1100" dirty="0">
                <a:solidFill>
                  <a:prstClr val="black"/>
                </a:solidFill>
                <a:cs typeface="Arial"/>
              </a:rPr>
              <a:t>Si sus ingresos cambian por ciertas razones, como el divorcio o la jubilación, es posible que pueda reducir su IRMAA. Visite </a:t>
            </a:r>
            <a:r>
              <a:rPr lang="es-US" sz="1100" dirty="0">
                <a:solidFill>
                  <a:prstClr val="black"/>
                </a:solidFill>
                <a:cs typeface="Arial"/>
                <a:hlinkClick r:id="rId3"/>
              </a:rPr>
              <a:t>SSA.gov/</a:t>
            </a:r>
            <a:r>
              <a:rPr lang="es-US" sz="1100" dirty="0" err="1">
                <a:solidFill>
                  <a:prstClr val="black"/>
                </a:solidFill>
                <a:cs typeface="Arial"/>
                <a:hlinkClick r:id="rId3"/>
              </a:rPr>
              <a:t>forms</a:t>
            </a:r>
            <a:r>
              <a:rPr lang="es-US" sz="1100" dirty="0">
                <a:solidFill>
                  <a:prstClr val="black"/>
                </a:solidFill>
                <a:cs typeface="Arial"/>
                <a:hlinkClick r:id="rId3"/>
              </a:rPr>
              <a:t>/ssa-44.pdf</a:t>
            </a:r>
            <a:r>
              <a:rPr lang="es-US" sz="1100" dirty="0">
                <a:cs typeface="Arial"/>
              </a:rPr>
              <a:t> </a:t>
            </a:r>
            <a:r>
              <a:rPr lang="es-US" sz="1100" dirty="0">
                <a:solidFill>
                  <a:prstClr val="black"/>
                </a:solidFill>
                <a:cs typeface="Arial"/>
              </a:rPr>
              <a:t>para visualizar e imprimir una copia del formulario "Cantidad de Ajuste Mensual por Ingresos de Medicare - Evento que Cambia la Vida".</a:t>
            </a:r>
          </a:p>
          <a:p>
            <a:pPr marL="0" indent="0">
              <a:buNone/>
            </a:pPr>
            <a:endParaRPr lang="en-US" sz="1100" dirty="0"/>
          </a:p>
        </p:txBody>
      </p:sp>
    </p:spTree>
    <p:extLst>
      <p:ext uri="{BB962C8B-B14F-4D97-AF65-F5344CB8AC3E}">
        <p14:creationId xmlns:p14="http://schemas.microsoft.com/office/powerpoint/2010/main" val="3170768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23825" y="3757508"/>
            <a:ext cx="7077075" cy="5281718"/>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a:rPr>
              <a:t>Notas del presentador/a</a:t>
            </a:r>
            <a:r>
              <a:rPr lang="es-US" b="0" i="0" dirty="0">
                <a:solidFill>
                  <a:srgbClr val="444444"/>
                </a:solidFill>
                <a:effectLst/>
                <a:cs typeface="Arial"/>
              </a:rPr>
              <a:t>​</a:t>
            </a:r>
          </a:p>
          <a:p>
            <a:pPr marL="112395" indent="-112395" defTabSz="966529">
              <a:spcAft>
                <a:spcPts val="600"/>
              </a:spcAft>
              <a:defRPr/>
            </a:pPr>
            <a:r>
              <a:rPr lang="es-US" b="1" dirty="0">
                <a:solidFill>
                  <a:prstClr val="black"/>
                </a:solidFill>
                <a:cs typeface="Arial"/>
              </a:rPr>
              <a:t>Los costos reales de su bolsillo (</a:t>
            </a:r>
            <a:r>
              <a:rPr lang="es-US" b="1" dirty="0" err="1">
                <a:solidFill>
                  <a:prstClr val="black"/>
                </a:solidFill>
                <a:cs typeface="Arial"/>
              </a:rPr>
              <a:t>TrOOP</a:t>
            </a:r>
            <a:r>
              <a:rPr lang="es-US" b="1" dirty="0">
                <a:solidFill>
                  <a:prstClr val="black"/>
                </a:solidFill>
                <a:cs typeface="Arial"/>
              </a:rPr>
              <a:t>)</a:t>
            </a:r>
            <a:r>
              <a:rPr lang="es-US" dirty="0">
                <a:solidFill>
                  <a:prstClr val="black"/>
                </a:solidFill>
                <a:cs typeface="Arial"/>
              </a:rPr>
              <a:t> son las cantidades que usted paga por los medicamentos cubiertos de la Parte D que cuentan para el umbral de gastos de bolsillo de su plan de medicamentos de $7,400 dólares (para 2023). Los costos </a:t>
            </a:r>
            <a:r>
              <a:rPr lang="es-US" dirty="0" err="1">
                <a:solidFill>
                  <a:prstClr val="black"/>
                </a:solidFill>
                <a:cs typeface="Arial"/>
              </a:rPr>
              <a:t>TrOOP</a:t>
            </a:r>
            <a:r>
              <a:rPr lang="es-US" dirty="0">
                <a:solidFill>
                  <a:prstClr val="black"/>
                </a:solidFill>
                <a:cs typeface="Arial"/>
              </a:rPr>
              <a:t> determinan en qué momento comienza su cobertura de catástrofe. Su deducible, </a:t>
            </a:r>
            <a:r>
              <a:rPr lang="es-US" dirty="0" err="1">
                <a:solidFill>
                  <a:prstClr val="black"/>
                </a:solidFill>
                <a:cs typeface="Arial"/>
              </a:rPr>
              <a:t>coseguro</a:t>
            </a:r>
            <a:r>
              <a:rPr lang="es-US" dirty="0">
                <a:solidFill>
                  <a:prstClr val="black"/>
                </a:solidFill>
                <a:cs typeface="Arial"/>
              </a:rPr>
              <a:t> o copagos anuales y lo que usted paga en la brecha de cobertura, todo cuenta para el límite de gastos de su bolsillo. Las primas mensuales del plan de medicamentos que paga no cuentan para el límite de gastos de bolsillo. Su plan de medicamentos llevará la cuenta de sus costos </a:t>
            </a:r>
            <a:r>
              <a:rPr lang="es-US" dirty="0" err="1">
                <a:solidFill>
                  <a:prstClr val="black"/>
                </a:solidFill>
                <a:cs typeface="Arial"/>
              </a:rPr>
              <a:t>TrOOP</a:t>
            </a:r>
            <a:r>
              <a:rPr lang="es-US" dirty="0">
                <a:solidFill>
                  <a:prstClr val="black"/>
                </a:solidFill>
                <a:cs typeface="Arial"/>
              </a:rPr>
              <a:t>. Cada mes que adquiera recetas cubiertas por su plan, su plan de medicamentos le enviará una Explicación de Beneficios (EOB) por correo postal en la que aparecerán los costos </a:t>
            </a:r>
            <a:r>
              <a:rPr lang="es-US" dirty="0" err="1">
                <a:solidFill>
                  <a:prstClr val="black"/>
                </a:solidFill>
                <a:cs typeface="Arial"/>
              </a:rPr>
              <a:t>TrOOP</a:t>
            </a:r>
            <a:r>
              <a:rPr lang="es-US" dirty="0">
                <a:solidFill>
                  <a:prstClr val="black"/>
                </a:solidFill>
                <a:cs typeface="Arial"/>
              </a:rPr>
              <a:t> actualizados. </a:t>
            </a:r>
          </a:p>
          <a:p>
            <a:pPr marL="112395" indent="-112395" defTabSz="966529">
              <a:spcAft>
                <a:spcPts val="600"/>
              </a:spcAft>
              <a:buFont typeface="Wingdings" panose="05000000000000000000" pitchFamily="2" charset="2"/>
              <a:buChar char="§"/>
              <a:defRPr/>
            </a:pPr>
            <a:r>
              <a:rPr lang="es-US" b="1" dirty="0">
                <a:solidFill>
                  <a:prstClr val="black"/>
                </a:solidFill>
                <a:cs typeface="Arial"/>
              </a:rPr>
              <a:t>Para que los pagos cuenten para sus gastos </a:t>
            </a:r>
            <a:r>
              <a:rPr lang="es-US" b="1" dirty="0" err="1">
                <a:solidFill>
                  <a:prstClr val="black"/>
                </a:solidFill>
                <a:cs typeface="Arial"/>
              </a:rPr>
              <a:t>TrOOP</a:t>
            </a:r>
            <a:r>
              <a:rPr lang="es-US" b="1" dirty="0">
                <a:solidFill>
                  <a:prstClr val="black"/>
                </a:solidFill>
                <a:cs typeface="Arial"/>
              </a:rPr>
              <a:t>,</a:t>
            </a:r>
            <a:r>
              <a:rPr lang="es-US" dirty="0">
                <a:solidFill>
                  <a:prstClr val="black"/>
                </a:solidFill>
                <a:cs typeface="Arial"/>
              </a:rPr>
              <a:t> debe hacerlas usted o deben hacerlas en su nombre. No pueden estar cubiertos por otro seguro y deben corresponder a determinados tipos de gastos según las normas de su plan (por ejemplo, sólo pueden incluir medicamentos del formulario del plan o dispensados en una farmacia de la red del plan). Puede preguntar a su farmacéutico si existe alguna opción menos costosa, pero si utiliza su plan para cada receta, el plan puede realizar las comprobaciones de seguridad adecuadas y las revisiones del uso simultáneo de medicamentos. Gracias a la Ley "Conozca el Precio Más Bajo", su farmacéutico puede decirle si le sale más barato pagar el medicamento de su bolsillo. También puede enviar sus recibos a su plan para que estos costos se consideren en su saldo </a:t>
            </a:r>
            <a:r>
              <a:rPr lang="es-US" dirty="0" err="1">
                <a:solidFill>
                  <a:prstClr val="black"/>
                </a:solidFill>
                <a:cs typeface="Arial"/>
              </a:rPr>
              <a:t>TrOOP</a:t>
            </a:r>
            <a:r>
              <a:rPr lang="es-US" dirty="0">
                <a:solidFill>
                  <a:prstClr val="black"/>
                </a:solidFill>
                <a:cs typeface="Arial"/>
              </a:rPr>
              <a:t> anual. Consulte con su plan para averiguar cómo. Para obtener información adicional sobre qué reclamos pueden ser reembolsables, visite </a:t>
            </a:r>
            <a:r>
              <a:rPr lang="es-US" dirty="0">
                <a:solidFill>
                  <a:prstClr val="black"/>
                </a:solidFill>
                <a:cs typeface="Arial"/>
                <a:hlinkClick r:id="rId3"/>
              </a:rPr>
              <a:t>CMS.gov/Medicare/</a:t>
            </a:r>
            <a:r>
              <a:rPr lang="es-US" dirty="0" err="1">
                <a:solidFill>
                  <a:prstClr val="black"/>
                </a:solidFill>
                <a:cs typeface="Arial"/>
                <a:hlinkClick r:id="rId3"/>
              </a:rPr>
              <a:t>Prescription-Drug-Coverage</a:t>
            </a:r>
            <a:r>
              <a:rPr lang="es-US" dirty="0">
                <a:solidFill>
                  <a:prstClr val="black"/>
                </a:solidFill>
                <a:cs typeface="Arial"/>
                <a:hlinkClick r:id="rId3"/>
              </a:rPr>
              <a:t>/</a:t>
            </a:r>
            <a:r>
              <a:rPr lang="es-US" dirty="0" err="1">
                <a:solidFill>
                  <a:prstClr val="black"/>
                </a:solidFill>
                <a:cs typeface="Arial"/>
                <a:hlinkClick r:id="rId3"/>
              </a:rPr>
              <a:t>PrescriptionDrugCovContra</a:t>
            </a:r>
            <a:r>
              <a:rPr lang="es-US" dirty="0">
                <a:solidFill>
                  <a:prstClr val="black"/>
                </a:solidFill>
                <a:cs typeface="Arial"/>
                <a:hlinkClick r:id="rId3"/>
              </a:rPr>
              <a:t>/</a:t>
            </a:r>
            <a:r>
              <a:rPr lang="es-US" dirty="0" err="1">
                <a:solidFill>
                  <a:prstClr val="black"/>
                </a:solidFill>
                <a:cs typeface="Arial"/>
                <a:hlinkClick r:id="rId3"/>
              </a:rPr>
              <a:t>Downloads</a:t>
            </a:r>
            <a:r>
              <a:rPr lang="es-US" dirty="0">
                <a:solidFill>
                  <a:prstClr val="black"/>
                </a:solidFill>
                <a:cs typeface="Arial"/>
                <a:hlinkClick r:id="rId3"/>
              </a:rPr>
              <a:t>/Chapter-14-Coordination-of-Benefits-v09-17-2018.pdf</a:t>
            </a:r>
            <a:r>
              <a:rPr lang="es-US" dirty="0">
                <a:solidFill>
                  <a:prstClr val="black"/>
                </a:solidFill>
                <a:cs typeface="Arial"/>
              </a:rPr>
              <a:t>.</a:t>
            </a:r>
          </a:p>
          <a:p>
            <a:pPr marL="112395" indent="-112395" defTabSz="966529">
              <a:spcAft>
                <a:spcPts val="600"/>
              </a:spcAft>
              <a:defRPr/>
            </a:pPr>
            <a:r>
              <a:rPr lang="es-US" b="1" dirty="0">
                <a:solidFill>
                  <a:prstClr val="black"/>
                </a:solidFill>
                <a:cs typeface="Arial"/>
              </a:rPr>
              <a:t>Si cambia de planes durante el año,</a:t>
            </a:r>
            <a:r>
              <a:rPr lang="es-US" dirty="0">
                <a:solidFill>
                  <a:prstClr val="black"/>
                </a:solidFill>
                <a:cs typeface="Arial"/>
              </a:rPr>
              <a:t> su saldo </a:t>
            </a:r>
            <a:r>
              <a:rPr lang="es-US" dirty="0" err="1">
                <a:solidFill>
                  <a:prstClr val="black"/>
                </a:solidFill>
                <a:cs typeface="Arial"/>
              </a:rPr>
              <a:t>TrOOP</a:t>
            </a:r>
            <a:r>
              <a:rPr lang="es-US" dirty="0">
                <a:solidFill>
                  <a:prstClr val="black"/>
                </a:solidFill>
                <a:cs typeface="Arial"/>
              </a:rPr>
              <a:t> se transfiere al nuevo plan de medicamentos. Medicare ha establecido procesos para la transferencia de los saldos </a:t>
            </a:r>
            <a:r>
              <a:rPr lang="es-US" dirty="0" err="1">
                <a:solidFill>
                  <a:prstClr val="black"/>
                </a:solidFill>
                <a:cs typeface="Arial"/>
              </a:rPr>
              <a:t>TrOOP</a:t>
            </a:r>
            <a:r>
              <a:rPr lang="es-US" dirty="0">
                <a:solidFill>
                  <a:prstClr val="black"/>
                </a:solidFill>
                <a:cs typeface="Arial"/>
              </a:rPr>
              <a:t>. La transferencia comienza cuando usted se da de baja y se une a un nuevo plan. Si considera que existe un error en el saldo </a:t>
            </a:r>
            <a:r>
              <a:rPr lang="es-US" dirty="0" err="1">
                <a:solidFill>
                  <a:prstClr val="black"/>
                </a:solidFill>
                <a:cs typeface="Arial"/>
              </a:rPr>
              <a:t>TrOOP</a:t>
            </a:r>
            <a:r>
              <a:rPr lang="es-US" dirty="0">
                <a:solidFill>
                  <a:prstClr val="black"/>
                </a:solidFill>
                <a:cs typeface="Arial"/>
              </a:rPr>
              <a:t> transferido, puede que deba entregar una copia de su EOB más reciente al nuevo plan para demostrar su saldo actual de </a:t>
            </a:r>
            <a:r>
              <a:rPr lang="es-US" dirty="0" err="1">
                <a:solidFill>
                  <a:prstClr val="black"/>
                </a:solidFill>
                <a:cs typeface="Arial"/>
              </a:rPr>
              <a:t>TrOOP</a:t>
            </a:r>
            <a:r>
              <a:rPr lang="es-US" dirty="0">
                <a:solidFill>
                  <a:prstClr val="black"/>
                </a:solidFill>
                <a:cs typeface="Arial"/>
              </a:rPr>
              <a:t>. </a:t>
            </a:r>
          </a:p>
          <a:p>
            <a:pPr marL="0" indent="0">
              <a:spcAft>
                <a:spcPts val="600"/>
              </a:spcAft>
              <a:buNone/>
            </a:pPr>
            <a:endParaRPr lang="en-US" dirty="0">
              <a:cs typeface="Calibri" panose="020F0502020204030204"/>
            </a:endParaRPr>
          </a:p>
        </p:txBody>
      </p:sp>
    </p:spTree>
    <p:extLst>
      <p:ext uri="{BB962C8B-B14F-4D97-AF65-F5344CB8AC3E}">
        <p14:creationId xmlns:p14="http://schemas.microsoft.com/office/powerpoint/2010/main" val="3673424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27017" y="3582988"/>
            <a:ext cx="6061165" cy="5890621"/>
          </a:xfrm>
        </p:spPr>
        <p:txBody>
          <a:bodyPr/>
          <a:lstStyle/>
          <a:p>
            <a:pPr marL="0" indent="0" defTabSz="966529">
              <a:spcBef>
                <a:spcPts val="634"/>
              </a:spcBef>
              <a:spcAft>
                <a:spcPts val="600"/>
              </a:spcAft>
              <a:buNone/>
              <a:defRPr/>
            </a:pPr>
            <a:r>
              <a:rPr lang="es-US" sz="1100"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a:solidFill>
                  <a:srgbClr val="000000"/>
                </a:solidFill>
                <a:effectLst/>
                <a:cs typeface="Arial" panose="020B0604020202020204" pitchFamily="34" charset="0"/>
              </a:rPr>
              <a:t>Notas del presentador/a</a:t>
            </a:r>
            <a:r>
              <a:rPr lang="es-US" sz="1100" b="0" i="0">
                <a:solidFill>
                  <a:srgbClr val="444444"/>
                </a:solidFill>
                <a:effectLst/>
                <a:cs typeface="Arial" panose="020B0604020202020204" pitchFamily="34" charset="0"/>
              </a:rPr>
              <a:t>​</a:t>
            </a:r>
          </a:p>
          <a:p>
            <a:pPr marL="0" indent="0" defTabSz="966529">
              <a:spcBef>
                <a:spcPts val="0"/>
              </a:spcBef>
              <a:spcAft>
                <a:spcPts val="600"/>
              </a:spcAft>
              <a:buNone/>
              <a:defRPr/>
            </a:pPr>
            <a:r>
              <a:rPr lang="es-US" sz="1100" b="1">
                <a:solidFill>
                  <a:prstClr val="black"/>
                </a:solidFill>
                <a:cs typeface="Arial" panose="020B0604020202020204" pitchFamily="34" charset="0"/>
              </a:rPr>
              <a:t>Pagos que cuentan para los TrOOP si los realizan algunas de las siguientes personas/entidades:</a:t>
            </a:r>
          </a:p>
          <a:p>
            <a:pPr marL="118745" indent="-118745" defTabSz="966529">
              <a:spcBef>
                <a:spcPts val="0"/>
              </a:spcBef>
              <a:spcAft>
                <a:spcPts val="600"/>
              </a:spcAft>
              <a:defRPr/>
            </a:pPr>
            <a:r>
              <a:rPr lang="es-US" sz="1100">
                <a:solidFill>
                  <a:prstClr val="black"/>
                </a:solidFill>
                <a:cs typeface="Arial" panose="020B0604020202020204" pitchFamily="34" charset="0"/>
              </a:rPr>
              <a:t>Usted (incluyendo los pagos de su Cuenta de Ahorros Médicos (MSA), Cuenta de Ahorros para la Salud (HSA) o Cuenta de Gastos Flexibles (FSA), si corresponde)</a:t>
            </a:r>
          </a:p>
          <a:p>
            <a:pPr marL="118745" indent="-118745" defTabSz="966529">
              <a:spcAft>
                <a:spcPts val="600"/>
              </a:spcAft>
              <a:defRPr/>
            </a:pPr>
            <a:r>
              <a:rPr lang="es-US" sz="1100">
                <a:solidFill>
                  <a:prstClr val="black"/>
                </a:solidFill>
                <a:cs typeface="Arial" panose="020B0604020202020204" pitchFamily="34" charset="0"/>
              </a:rPr>
              <a:t>Familiares o amigos </a:t>
            </a:r>
          </a:p>
          <a:p>
            <a:pPr marL="118745" indent="-118745" defTabSz="966529">
              <a:spcAft>
                <a:spcPts val="600"/>
              </a:spcAft>
              <a:defRPr/>
            </a:pPr>
            <a:r>
              <a:rPr lang="es-US" sz="1100">
                <a:solidFill>
                  <a:prstClr val="black"/>
                </a:solidFill>
                <a:cs typeface="Arial" panose="020B0604020202020204" pitchFamily="34" charset="0"/>
              </a:rPr>
              <a:t>Programas Estatales de Asistencia Farmacéutica Calificada (SPAPs) </a:t>
            </a:r>
          </a:p>
          <a:p>
            <a:pPr marL="118745" indent="-118745" defTabSz="966529">
              <a:spcAft>
                <a:spcPts val="600"/>
              </a:spcAft>
              <a:defRPr/>
            </a:pPr>
            <a:r>
              <a:rPr lang="es-US" sz="1100">
                <a:solidFill>
                  <a:prstClr val="black"/>
                </a:solidFill>
                <a:cs typeface="Arial" panose="020B0604020202020204" pitchFamily="34" charset="0"/>
              </a:rPr>
              <a:t>Ayuda Adicional de Medicare (LIS) </a:t>
            </a:r>
          </a:p>
          <a:p>
            <a:pPr marL="118745" indent="-118745" defTabSz="966529">
              <a:spcAft>
                <a:spcPts val="600"/>
              </a:spcAft>
              <a:defRPr/>
            </a:pPr>
            <a:r>
              <a:rPr lang="es-US" sz="1100">
                <a:solidFill>
                  <a:prstClr val="black"/>
                </a:solidFill>
                <a:cs typeface="Arial" panose="020B0604020202020204" pitchFamily="34" charset="0"/>
              </a:rPr>
              <a:t>Servicio de Salud Indígena (IHS) </a:t>
            </a:r>
          </a:p>
          <a:p>
            <a:pPr marL="118745" indent="-118745" defTabSz="966529">
              <a:spcAft>
                <a:spcPts val="600"/>
              </a:spcAft>
              <a:defRPr/>
            </a:pPr>
            <a:r>
              <a:rPr lang="es-US" sz="1100">
                <a:solidFill>
                  <a:prstClr val="black"/>
                </a:solidFill>
                <a:cs typeface="Arial" panose="020B0604020202020204" pitchFamily="34" charset="0"/>
              </a:rPr>
              <a:t>La mayoría de las organizaciones benéficas (a menos que estén establecidas, dirigidas o controladas por el empleador o sindicato actual o anterior de la persona, o por el Programa de Asistencia al Paciente de un fabricante de medicamentos que opere fuera de la Parte D).</a:t>
            </a:r>
          </a:p>
          <a:p>
            <a:pPr marL="118745" indent="-118745" defTabSz="966529">
              <a:spcAft>
                <a:spcPts val="600"/>
              </a:spcAft>
              <a:defRPr/>
            </a:pPr>
            <a:r>
              <a:rPr lang="es-US" sz="1100">
                <a:solidFill>
                  <a:prstClr val="black"/>
                </a:solidFill>
                <a:cs typeface="Arial" panose="020B0604020202020204" pitchFamily="34" charset="0"/>
              </a:rPr>
              <a:t>Los fabricantes de medicamentos que ofrecen descuentos en medicamentos de marca en el marco del programa de descuentos por período sin cobertura de Medicare </a:t>
            </a:r>
          </a:p>
          <a:p>
            <a:pPr marL="118745" indent="-118745" defTabSz="966529">
              <a:spcAft>
                <a:spcPts val="600"/>
              </a:spcAft>
              <a:defRPr/>
            </a:pPr>
            <a:r>
              <a:rPr lang="es-US" sz="1100">
                <a:solidFill>
                  <a:prstClr val="black"/>
                </a:solidFill>
                <a:cs typeface="Arial" panose="020B0604020202020204" pitchFamily="34" charset="0"/>
              </a:rPr>
              <a:t>Programas de Asistencia para Medicamentos contra el SIDA (ADAP) </a:t>
            </a:r>
          </a:p>
          <a:p>
            <a:pPr marL="0" indent="0" defTabSz="966529">
              <a:spcAft>
                <a:spcPts val="600"/>
              </a:spcAft>
              <a:buNone/>
              <a:defRPr/>
            </a:pPr>
            <a:r>
              <a:rPr lang="es-US" sz="1100" b="1">
                <a:solidFill>
                  <a:prstClr val="black"/>
                </a:solidFill>
                <a:cs typeface="Arial" panose="020B0604020202020204" pitchFamily="34" charset="0"/>
              </a:rPr>
              <a:t>Los pagos que cuentan para los costos de TrOOP incluyen los destinados a recetas cubiertas:</a:t>
            </a:r>
          </a:p>
          <a:p>
            <a:pPr marL="118745" indent="-118745" defTabSz="966529">
              <a:spcAft>
                <a:spcPts val="600"/>
              </a:spcAft>
              <a:defRPr/>
            </a:pPr>
            <a:r>
              <a:rPr lang="es-US" sz="1100">
                <a:solidFill>
                  <a:prstClr val="black"/>
                </a:solidFill>
                <a:cs typeface="Arial" panose="020B0604020202020204" pitchFamily="34" charset="0"/>
              </a:rPr>
              <a:t>Antes de que su plan de Medicare comience a pagar (deducible anual, si lo hay)</a:t>
            </a:r>
          </a:p>
          <a:p>
            <a:pPr marL="118745" indent="-118745" defTabSz="966529">
              <a:spcAft>
                <a:spcPts val="600"/>
              </a:spcAft>
              <a:defRPr/>
            </a:pPr>
            <a:r>
              <a:rPr lang="es-US" sz="1100">
                <a:solidFill>
                  <a:prstClr val="black"/>
                </a:solidFill>
                <a:cs typeface="Arial" panose="020B0604020202020204" pitchFamily="34" charset="0"/>
              </a:rPr>
              <a:t>Después de que su plan comience a pagar (copagos o coseguro durante su período de cobertura inicial)</a:t>
            </a:r>
          </a:p>
          <a:p>
            <a:pPr marL="118745" indent="-118745" defTabSz="966529">
              <a:spcAft>
                <a:spcPts val="600"/>
              </a:spcAft>
              <a:defRPr/>
            </a:pPr>
            <a:r>
              <a:rPr lang="es-US" sz="1100">
                <a:solidFill>
                  <a:prstClr val="black"/>
                </a:solidFill>
                <a:cs typeface="Arial" panose="020B0604020202020204" pitchFamily="34" charset="0"/>
              </a:rPr>
              <a:t>Durante su brecha de cobertura, si el plan cuenta con un periodo sin cobertura</a:t>
            </a:r>
          </a:p>
          <a:p>
            <a:pPr marL="0" indent="0" defTabSz="966529">
              <a:spcAft>
                <a:spcPts val="600"/>
              </a:spcAft>
              <a:buNone/>
              <a:defRPr/>
            </a:pPr>
            <a:r>
              <a:rPr lang="es-US" sz="1100" b="1">
                <a:solidFill>
                  <a:prstClr val="black"/>
                </a:solidFill>
                <a:cs typeface="Arial" panose="020B0604020202020204" pitchFamily="34" charset="0"/>
              </a:rPr>
              <a:t>Fuente</a:t>
            </a:r>
            <a:r>
              <a:rPr lang="es-US" sz="1100">
                <a:solidFill>
                  <a:prstClr val="black"/>
                </a:solidFill>
                <a:cs typeface="Arial" panose="020B0604020202020204" pitchFamily="34" charset="0"/>
              </a:rPr>
              <a:t>: Título 42. Salud Pública; Parte 423-Beneficio Voluntario de Medicare para Medicamentos bajo prescripción; Subparte C-Beneficios y Protecciones del Beneficiario (</a:t>
            </a:r>
            <a:r>
              <a:rPr lang="es-US" sz="1100">
                <a:solidFill>
                  <a:prstClr val="black"/>
                </a:solidFill>
                <a:cs typeface="Arial" panose="020B0604020202020204" pitchFamily="34" charset="0"/>
                <a:hlinkClick r:id="rId3"/>
              </a:rPr>
              <a:t>ecfr.gov/cgi-bin/text-idx?SID=69b9803f5e5373236924daa0bc6f4c5f&amp;mc=true&amp;node=se42.3.423_1100&amp;rgn=div8</a:t>
            </a:r>
            <a:r>
              <a:rPr lang="es-US" sz="1100">
                <a:solidFill>
                  <a:prstClr val="black"/>
                </a:solidFill>
                <a:cs typeface="Arial" panose="020B0604020202020204" pitchFamily="34" charset="0"/>
              </a:rPr>
              <a:t>).</a:t>
            </a:r>
          </a:p>
          <a:p>
            <a:pPr marL="0" indent="0" defTabSz="966529">
              <a:spcAft>
                <a:spcPts val="600"/>
              </a:spcAft>
              <a:buNone/>
              <a:defRPr/>
            </a:pPr>
            <a:r>
              <a:rPr lang="es-US" sz="1100">
                <a:solidFill>
                  <a:prstClr val="black"/>
                </a:solidFill>
                <a:cs typeface="Arial" panose="020B0604020202020204" pitchFamily="34" charset="0"/>
              </a:rPr>
              <a:t>Para buscar programas de asistencia farmacéutica, visite </a:t>
            </a:r>
            <a:r>
              <a:rPr lang="es-US" sz="1100">
                <a:solidFill>
                  <a:prstClr val="black"/>
                </a:solidFill>
                <a:cs typeface="Arial" panose="020B0604020202020204" pitchFamily="34" charset="0"/>
                <a:hlinkClick r:id="rId4"/>
              </a:rPr>
              <a:t>Medicare.gov/plan-compare/#/pharmaceutical-assistance-program</a:t>
            </a:r>
            <a:r>
              <a:rPr lang="es-US" sz="1100">
                <a:solidFill>
                  <a:prstClr val="black"/>
                </a:solidFill>
                <a:cs typeface="Arial" panose="020B0604020202020204" pitchFamily="34" charset="0"/>
              </a:rPr>
              <a:t> y </a:t>
            </a:r>
            <a:r>
              <a:rPr lang="es-US" sz="1100">
                <a:solidFill>
                  <a:prstClr val="black"/>
                </a:solidFill>
                <a:cs typeface="Arial" panose="020B0604020202020204" pitchFamily="34" charset="0"/>
                <a:hlinkClick r:id="rId5"/>
              </a:rPr>
              <a:t>Medicare.gov/plan-compare/#/pharmaceutical-assistance-program/states</a:t>
            </a:r>
            <a:r>
              <a:rPr lang="es-US" sz="1100">
                <a:solidFill>
                  <a:prstClr val="black"/>
                </a:solidFill>
                <a:cs typeface="Arial" panose="020B0604020202020204" pitchFamily="34" charset="0"/>
              </a:rPr>
              <a:t>.</a:t>
            </a:r>
          </a:p>
          <a:p>
            <a:pPr>
              <a:spcAft>
                <a:spcPts val="600"/>
              </a:spcAft>
            </a:pPr>
            <a:endParaRPr lang="en-US" sz="1100" dirty="0">
              <a:cs typeface="Arial" panose="020B0604020202020204" pitchFamily="34" charset="0"/>
            </a:endParaRPr>
          </a:p>
        </p:txBody>
      </p:sp>
    </p:spTree>
    <p:extLst>
      <p:ext uri="{BB962C8B-B14F-4D97-AF65-F5344CB8AC3E}">
        <p14:creationId xmlns:p14="http://schemas.microsoft.com/office/powerpoint/2010/main" val="80846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23825" y="3582988"/>
            <a:ext cx="7067550" cy="5818187"/>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a:t>
            </a:r>
            <a:r>
              <a:rPr lang="es-US" b="0" i="0" dirty="0">
                <a:solidFill>
                  <a:srgbClr val="444444"/>
                </a:solidFill>
                <a:effectLst/>
                <a:cs typeface="Arial" panose="020B0604020202020204" pitchFamily="34" charset="0"/>
              </a:rPr>
              <a:t>​</a:t>
            </a:r>
          </a:p>
          <a:p>
            <a:pPr marL="0" indent="0" defTabSz="966529">
              <a:spcAft>
                <a:spcPts val="600"/>
              </a:spcAft>
              <a:buNone/>
              <a:defRPr/>
            </a:pPr>
            <a:r>
              <a:rPr lang="es-US" b="1" dirty="0">
                <a:solidFill>
                  <a:prstClr val="black"/>
                </a:solidFill>
                <a:cs typeface="Arial" panose="020B0604020202020204" pitchFamily="34" charset="0"/>
              </a:rPr>
              <a:t>Estos pagos no cuentan para los costos reales de su bolsillo (</a:t>
            </a:r>
            <a:r>
              <a:rPr lang="es-US" b="1" dirty="0" err="1">
                <a:solidFill>
                  <a:prstClr val="black"/>
                </a:solidFill>
                <a:cs typeface="Arial" panose="020B0604020202020204" pitchFamily="34" charset="0"/>
              </a:rPr>
              <a:t>TrOOP</a:t>
            </a:r>
            <a:r>
              <a:rPr lang="es-US" b="1" dirty="0">
                <a:solidFill>
                  <a:prstClr val="black"/>
                </a:solidFill>
                <a:cs typeface="Arial" panose="020B0604020202020204" pitchFamily="34" charset="0"/>
              </a:rPr>
              <a:t>): </a:t>
            </a:r>
          </a:p>
          <a:p>
            <a:pPr marL="118745" indent="-118745" defTabSz="966529">
              <a:spcAft>
                <a:spcPts val="600"/>
              </a:spcAft>
              <a:defRPr/>
            </a:pPr>
            <a:r>
              <a:rPr lang="es-US" dirty="0">
                <a:solidFill>
                  <a:prstClr val="black"/>
                </a:solidFill>
                <a:cs typeface="Arial" panose="020B0604020202020204" pitchFamily="34" charset="0"/>
              </a:rPr>
              <a:t>La parte del costo del medicamento que paga un plan de Medicare (para 2023, el 5% para los medicamentos de marca y el 75% para los genéricos). </a:t>
            </a:r>
          </a:p>
          <a:p>
            <a:pPr marL="118745" indent="-118745" defTabSz="966529">
              <a:spcAft>
                <a:spcPts val="600"/>
              </a:spcAft>
              <a:defRPr/>
            </a:pPr>
            <a:r>
              <a:rPr lang="es-US" dirty="0">
                <a:solidFill>
                  <a:prstClr val="black"/>
                </a:solidFill>
                <a:cs typeface="Arial" panose="020B0604020202020204" pitchFamily="34" charset="0"/>
              </a:rPr>
              <a:t>Prima del plan mensual </a:t>
            </a:r>
          </a:p>
          <a:p>
            <a:pPr marL="118745" indent="-118745" defTabSz="966529">
              <a:spcAft>
                <a:spcPts val="600"/>
              </a:spcAft>
              <a:defRPr/>
            </a:pPr>
            <a:r>
              <a:rPr lang="es-US" dirty="0">
                <a:solidFill>
                  <a:prstClr val="black"/>
                </a:solidFill>
                <a:cs typeface="Arial" panose="020B0604020202020204" pitchFamily="34" charset="0"/>
              </a:rPr>
              <a:t>Medicamentos adquiridos fuera de EE.UU. y sus territorios (Puerto Rico, Islas Vírgenes de EE.UU., Guam, Islas Marianas del Norte y Samoa Americana).</a:t>
            </a:r>
          </a:p>
          <a:p>
            <a:pPr marL="118745" indent="-118745" defTabSz="966529">
              <a:spcAft>
                <a:spcPts val="600"/>
              </a:spcAft>
              <a:defRPr/>
            </a:pPr>
            <a:r>
              <a:rPr lang="es-US" dirty="0">
                <a:solidFill>
                  <a:prstClr val="black"/>
                </a:solidFill>
                <a:cs typeface="Arial" panose="020B0604020202020204" pitchFamily="34" charset="0"/>
              </a:rPr>
              <a:t>Medicamentos que el plan no cubre </a:t>
            </a:r>
          </a:p>
          <a:p>
            <a:pPr marL="118745" indent="-118745" defTabSz="966529">
              <a:spcAft>
                <a:spcPts val="600"/>
              </a:spcAft>
              <a:defRPr/>
            </a:pPr>
            <a:r>
              <a:rPr lang="es-US" dirty="0">
                <a:solidFill>
                  <a:prstClr val="black"/>
                </a:solidFill>
                <a:cs typeface="Arial" panose="020B0604020202020204" pitchFamily="34" charset="0"/>
              </a:rPr>
              <a:t>Medicamentos excluidos de la definición de medicamento de la Parte D, incluso en los casos en que el plan opte por cubrirlos como prestación complementaria (como los medicamentos para el crecimiento del cabello).</a:t>
            </a:r>
          </a:p>
          <a:p>
            <a:pPr marL="118745" indent="-118745" defTabSz="966529">
              <a:spcAft>
                <a:spcPts val="600"/>
              </a:spcAft>
              <a:defRPr/>
            </a:pPr>
            <a:r>
              <a:rPr lang="es-US" dirty="0">
                <a:solidFill>
                  <a:prstClr val="black"/>
                </a:solidFill>
                <a:cs typeface="Arial" panose="020B0604020202020204" pitchFamily="34" charset="0"/>
              </a:rPr>
              <a:t>Si son hechos por (o reembolsados por usted) cualquiera de estos:</a:t>
            </a:r>
          </a:p>
          <a:p>
            <a:pPr marL="237490" lvl="2" indent="-118745" defTabSz="966529">
              <a:spcBef>
                <a:spcPts val="0"/>
              </a:spcBef>
              <a:spcAft>
                <a:spcPts val="600"/>
              </a:spcAft>
              <a:buSzTx/>
              <a:buFont typeface="Arial" panose="020B0604020202020204" pitchFamily="34" charset="0"/>
              <a:buChar char="•"/>
              <a:defRPr/>
            </a:pPr>
            <a:r>
              <a:rPr lang="es-US" dirty="0">
                <a:solidFill>
                  <a:prstClr val="black"/>
                </a:solidFill>
                <a:cs typeface="Arial" panose="020B0604020202020204" pitchFamily="34" charset="0"/>
              </a:rPr>
              <a:t>Planes de salud grupal (GHP) como el Programa de Beneficios de Salud para Empleados Federales (FEHB) o la cobertura para jubilados de la empresa o el sindicato. </a:t>
            </a:r>
          </a:p>
          <a:p>
            <a:pPr marL="237490" lvl="2" indent="-118745" defTabSz="966529">
              <a:spcBef>
                <a:spcPts val="0"/>
              </a:spcBef>
              <a:spcAft>
                <a:spcPts val="600"/>
              </a:spcAft>
              <a:buSzTx/>
              <a:buFont typeface="Arial" panose="020B0604020202020204" pitchFamily="34" charset="0"/>
              <a:buChar char="•"/>
              <a:defRPr/>
            </a:pPr>
            <a:r>
              <a:rPr lang="es-US" dirty="0">
                <a:solidFill>
                  <a:prstClr val="black"/>
                </a:solidFill>
                <a:cs typeface="Arial" panose="020B0604020202020204" pitchFamily="34" charset="0"/>
              </a:rPr>
              <a:t>Programas de salud financiados por el gobierno, como Medicaid, TRICARE, Compensación por Accidentes de Trabajo, programas del Departamento de Asuntos de Veteranos (VA), Centros Médicos con Calificación Federal (FQHC), Clínicas de Salud Rurales (RHC), Programa de Seguro Médico para Niños (CHIP) y los Beneficios por Enfermedad Pulmonar Minera. </a:t>
            </a:r>
          </a:p>
          <a:p>
            <a:pPr marL="237490" lvl="2" indent="-118745" defTabSz="966529">
              <a:spcBef>
                <a:spcPts val="0"/>
              </a:spcBef>
              <a:spcAft>
                <a:spcPts val="600"/>
              </a:spcAft>
              <a:buSzTx/>
              <a:buFont typeface="Arial" panose="020B0604020202020204" pitchFamily="34" charset="0"/>
              <a:buChar char="•"/>
              <a:defRPr/>
            </a:pPr>
            <a:r>
              <a:rPr lang="es-US" dirty="0">
                <a:solidFill>
                  <a:prstClr val="black"/>
                </a:solidFill>
                <a:cs typeface="Arial" panose="020B0604020202020204" pitchFamily="34" charset="0"/>
              </a:rPr>
              <a:t>Otros grupos de terceros con obligación legal de pagar los costos de medicamentos de la persona </a:t>
            </a:r>
          </a:p>
          <a:p>
            <a:pPr marL="237490" lvl="2" indent="-118745" defTabSz="966529">
              <a:spcBef>
                <a:spcPts val="0"/>
              </a:spcBef>
              <a:spcAft>
                <a:spcPts val="600"/>
              </a:spcAft>
              <a:buSzTx/>
              <a:buFont typeface="Arial" panose="020B0604020202020204" pitchFamily="34" charset="0"/>
              <a:buChar char="•"/>
              <a:defRPr/>
            </a:pPr>
            <a:r>
              <a:rPr lang="es-US" dirty="0">
                <a:solidFill>
                  <a:prstClr val="black"/>
                </a:solidFill>
                <a:cs typeface="Arial" panose="020B0604020202020204" pitchFamily="34" charset="0"/>
              </a:rPr>
              <a:t>Programas de asistencia para pacientes (PAP) que operan fuera de los beneficios de la Parte D </a:t>
            </a:r>
          </a:p>
          <a:p>
            <a:pPr marL="237490" lvl="2" indent="-118745" defTabSz="966529">
              <a:spcBef>
                <a:spcPts val="0"/>
              </a:spcBef>
              <a:spcAft>
                <a:spcPts val="600"/>
              </a:spcAft>
              <a:buSzTx/>
              <a:buFont typeface="Arial" panose="020B0604020202020204" pitchFamily="34" charset="0"/>
              <a:buChar char="•"/>
              <a:defRPr/>
            </a:pPr>
            <a:r>
              <a:rPr lang="es-US" dirty="0">
                <a:solidFill>
                  <a:prstClr val="black"/>
                </a:solidFill>
                <a:cs typeface="Arial" panose="020B0604020202020204" pitchFamily="34" charset="0"/>
              </a:rPr>
              <a:t>Otros tipos de seguro </a:t>
            </a:r>
          </a:p>
          <a:p>
            <a:pPr marL="118745" lvl="1" indent="-118745" defTabSz="966529">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Medicamentos sin receta o la mayoría de las vitaminas (incluso si el plan los exige como parte de la terapia escalonada).</a:t>
            </a:r>
          </a:p>
          <a:p>
            <a:pPr marL="0" lvl="1" defTabSz="966529">
              <a:spcBef>
                <a:spcPts val="0"/>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18897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801049"/>
            <a:ext cx="5852160" cy="5144347"/>
          </a:xfrm>
        </p:spPr>
        <p:txBody>
          <a:bodyPr/>
          <a:lstStyle/>
          <a:p>
            <a:pPr marL="0" indent="-224155">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Verifique sus conocimientos: Pregunta 3</a:t>
            </a:r>
          </a:p>
          <a:p>
            <a:pPr marL="0" indent="0" defTabSz="966529">
              <a:spcAft>
                <a:spcPts val="600"/>
              </a:spcAft>
              <a:buNone/>
              <a:defRPr/>
            </a:pPr>
            <a:r>
              <a:rPr lang="es-US" b="1" dirty="0">
                <a:solidFill>
                  <a:prstClr val="black"/>
                </a:solidFill>
                <a:cs typeface="Arial"/>
              </a:rPr>
              <a:t>¿Cuál de los siguientes cuentas para sus verdaderos costos de bolsillo (</a:t>
            </a:r>
            <a:r>
              <a:rPr lang="es-US" b="1" dirty="0" err="1">
                <a:solidFill>
                  <a:prstClr val="black"/>
                </a:solidFill>
                <a:cs typeface="Arial"/>
              </a:rPr>
              <a:t>TrOOP</a:t>
            </a:r>
            <a:r>
              <a:rPr lang="es-US" b="1" dirty="0">
                <a:solidFill>
                  <a:prstClr val="black"/>
                </a:solidFill>
                <a:cs typeface="Arial"/>
              </a:rPr>
              <a:t>)?</a:t>
            </a:r>
          </a:p>
          <a:p>
            <a:pPr marL="241300" indent="-241300" defTabSz="966529">
              <a:spcAft>
                <a:spcPts val="600"/>
              </a:spcAft>
              <a:buFont typeface="+mj-lt"/>
              <a:buAutoNum type="alphaLcPeriod"/>
              <a:defRPr/>
            </a:pPr>
            <a:r>
              <a:rPr lang="es-US" dirty="0">
                <a:solidFill>
                  <a:prstClr val="black"/>
                </a:solidFill>
                <a:cs typeface="Arial"/>
              </a:rPr>
              <a:t>El monto que usted paga por los medicamentos cubiertos por su plan</a:t>
            </a:r>
          </a:p>
          <a:p>
            <a:pPr marL="241300" indent="-241300" defTabSz="966529">
              <a:spcAft>
                <a:spcPts val="600"/>
              </a:spcAft>
              <a:buFont typeface="+mj-lt"/>
              <a:buAutoNum type="alphaLcPeriod"/>
              <a:defRPr/>
            </a:pPr>
            <a:r>
              <a:rPr lang="es-US" dirty="0">
                <a:solidFill>
                  <a:prstClr val="black"/>
                </a:solidFill>
                <a:cs typeface="Arial"/>
              </a:rPr>
              <a:t>La prima mensual de su plan de medicamentos</a:t>
            </a:r>
          </a:p>
          <a:p>
            <a:pPr marL="241300" indent="-241300" defTabSz="966529">
              <a:spcAft>
                <a:spcPts val="600"/>
              </a:spcAft>
              <a:buFont typeface="+mj-lt"/>
              <a:buAutoNum type="alphaLcPeriod"/>
              <a:defRPr/>
            </a:pPr>
            <a:r>
              <a:rPr lang="es-US" dirty="0">
                <a:solidFill>
                  <a:prstClr val="black"/>
                </a:solidFill>
                <a:cs typeface="Arial"/>
              </a:rPr>
              <a:t>Los medicamentos de venta libre y la mayoría de las vitaminas</a:t>
            </a:r>
          </a:p>
          <a:p>
            <a:pPr marL="241300" indent="-241300" defTabSz="966529">
              <a:spcAft>
                <a:spcPts val="600"/>
              </a:spcAft>
              <a:buFont typeface="+mj-lt"/>
              <a:buAutoNum type="alphaLcPeriod"/>
              <a:defRPr/>
            </a:pPr>
            <a:r>
              <a:rPr lang="es-US" dirty="0">
                <a:solidFill>
                  <a:prstClr val="black"/>
                </a:solidFill>
                <a:cs typeface="Arial"/>
              </a:rPr>
              <a:t>El monto pagado por su plan de medicamentos de Medicare</a:t>
            </a:r>
          </a:p>
          <a:p>
            <a:pPr marL="0" indent="0" defTabSz="966529">
              <a:spcAft>
                <a:spcPts val="600"/>
              </a:spcAft>
              <a:buNone/>
              <a:defRPr/>
            </a:pPr>
            <a:r>
              <a:rPr lang="es-US" b="1" dirty="0">
                <a:solidFill>
                  <a:prstClr val="black"/>
                </a:solidFill>
                <a:cs typeface="Arial"/>
              </a:rPr>
              <a:t>REPUESTA</a:t>
            </a:r>
            <a:r>
              <a:rPr lang="es-US" dirty="0">
                <a:solidFill>
                  <a:prstClr val="black"/>
                </a:solidFill>
                <a:cs typeface="Arial"/>
              </a:rPr>
              <a:t>: </a:t>
            </a:r>
            <a:r>
              <a:rPr lang="es-US" b="1" dirty="0">
                <a:solidFill>
                  <a:prstClr val="black"/>
                </a:solidFill>
                <a:cs typeface="Arial"/>
              </a:rPr>
              <a:t>a.</a:t>
            </a:r>
            <a:r>
              <a:rPr lang="es-US" dirty="0">
                <a:solidFill>
                  <a:prstClr val="black"/>
                </a:solidFill>
                <a:cs typeface="Arial"/>
              </a:rPr>
              <a:t> </a:t>
            </a:r>
            <a:r>
              <a:rPr lang="es-US" b="1" dirty="0">
                <a:solidFill>
                  <a:prstClr val="black"/>
                </a:solidFill>
                <a:cs typeface="Arial"/>
              </a:rPr>
              <a:t>El monto que usted paga por los medicamentos cubiertos por su plan</a:t>
            </a:r>
          </a:p>
          <a:p>
            <a:pPr marL="0" indent="0" defTabSz="966529">
              <a:spcAft>
                <a:spcPts val="600"/>
              </a:spcAft>
              <a:buNone/>
              <a:defRPr/>
            </a:pPr>
            <a:r>
              <a:rPr lang="es-US" dirty="0">
                <a:solidFill>
                  <a:prstClr val="black"/>
                </a:solidFill>
                <a:cs typeface="Arial"/>
              </a:rPr>
              <a:t>Para que los pagos cuenten para sus gastos </a:t>
            </a:r>
            <a:r>
              <a:rPr lang="es-US" dirty="0" err="1">
                <a:solidFill>
                  <a:prstClr val="black"/>
                </a:solidFill>
                <a:cs typeface="Arial"/>
              </a:rPr>
              <a:t>TrOOP</a:t>
            </a:r>
            <a:r>
              <a:rPr lang="es-US" dirty="0">
                <a:solidFill>
                  <a:prstClr val="black"/>
                </a:solidFill>
                <a:cs typeface="Arial"/>
              </a:rPr>
              <a:t>, debe hacerlos usted o el</a:t>
            </a:r>
            <a:r>
              <a:rPr lang="es-US" baseline="0" dirty="0">
                <a:solidFill>
                  <a:prstClr val="black"/>
                </a:solidFill>
                <a:cs typeface="Arial"/>
              </a:rPr>
              <a:t> pago ser</a:t>
            </a:r>
            <a:r>
              <a:rPr lang="es-US" dirty="0">
                <a:solidFill>
                  <a:prstClr val="black"/>
                </a:solidFill>
                <a:cs typeface="Arial"/>
              </a:rPr>
              <a:t> hecho a su nombre. No deben estar cubiertos por otro seguro y deben ser costos de ciertos tipos según las normas de su plan (por ejemplo, medicamentos que están en el formulario del plan o aquellos que se surten en una farmacia dentro de la red del plan). </a:t>
            </a:r>
          </a:p>
          <a:p>
            <a:pPr marL="0" indent="0" defTabSz="966529">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909407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47649" y="3757507"/>
            <a:ext cx="6848475" cy="5144347"/>
          </a:xfrm>
        </p:spPr>
        <p:txBody>
          <a:bodyPr/>
          <a:lstStyle/>
          <a:p>
            <a:pPr marL="0" indent="-224155">
              <a:spcBef>
                <a:spcPts val="613"/>
              </a:spcBef>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Verifique sus conocimientos: Pregunta 4</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dirty="0">
                <a:solidFill>
                  <a:schemeClr val="tx1"/>
                </a:solidFill>
                <a:effectLst/>
                <a:latin typeface="+mn-lt"/>
                <a:ea typeface="+mn-ea"/>
                <a:cs typeface="+mn-cs"/>
              </a:rPr>
              <a:t>Si el Seguro Social le notifica que debe pagar un importe más elevado por su cobertura de la Parte D (notificación IRMAA), ¿qué ocurre si no paga dicho importe?</a:t>
            </a:r>
          </a:p>
          <a:p>
            <a:pPr marL="228600" lvl="0" indent="-228600">
              <a:spcAft>
                <a:spcPts val="600"/>
              </a:spcAft>
              <a:buAutoNum type="alphaLcPeriod"/>
            </a:pPr>
            <a:r>
              <a:rPr lang="es-US" sz="1200" dirty="0">
                <a:solidFill>
                  <a:schemeClr val="tx1"/>
                </a:solidFill>
                <a:effectLst/>
                <a:latin typeface="+mn-lt"/>
                <a:ea typeface="+mn-ea"/>
                <a:cs typeface="+mn-cs"/>
              </a:rPr>
              <a:t>El Seguro Social presentará automáticamente una solicitud de reconsideración por usted.</a:t>
            </a:r>
          </a:p>
          <a:p>
            <a:pPr marL="228600" lvl="0" indent="-228600">
              <a:spcAft>
                <a:spcPts val="600"/>
              </a:spcAft>
              <a:buAutoNum type="alphaLcPeriod"/>
            </a:pPr>
            <a:r>
              <a:rPr lang="es-US" sz="1200" dirty="0">
                <a:solidFill>
                  <a:schemeClr val="tx1"/>
                </a:solidFill>
                <a:effectLst/>
                <a:latin typeface="+mn-lt"/>
                <a:ea typeface="+mn-ea"/>
                <a:cs typeface="+mn-cs"/>
              </a:rPr>
              <a:t>Le cobrarán un importe adicional de penalización por no haber pagado a tiempo.</a:t>
            </a:r>
          </a:p>
          <a:p>
            <a:pPr marL="228600" lvl="0" indent="-228600">
              <a:spcAft>
                <a:spcPts val="600"/>
              </a:spcAft>
              <a:buAutoNum type="alphaLcPeriod"/>
            </a:pPr>
            <a:r>
              <a:rPr lang="es-US" sz="1200" dirty="0">
                <a:solidFill>
                  <a:schemeClr val="tx1"/>
                </a:solidFill>
                <a:effectLst/>
                <a:latin typeface="+mn-lt"/>
                <a:ea typeface="+mn-ea"/>
                <a:cs typeface="+mn-cs"/>
              </a:rPr>
              <a:t>Perderá su cobertura de la Parte D.</a:t>
            </a:r>
          </a:p>
          <a:p>
            <a:pPr marL="228600" lvl="0" indent="-228600">
              <a:spcAft>
                <a:spcPts val="600"/>
              </a:spcAft>
              <a:buAutoNum type="alphaLcPeriod"/>
            </a:pPr>
            <a:r>
              <a:rPr lang="es-US" sz="1200" dirty="0">
                <a:solidFill>
                  <a:schemeClr val="tx1"/>
                </a:solidFill>
                <a:effectLst/>
                <a:latin typeface="+mn-lt"/>
                <a:ea typeface="+mn-ea"/>
                <a:cs typeface="+mn-cs"/>
              </a:rPr>
              <a:t>El IRS toma la cantidad adeudada de sus declaraciones de impuestos.</a:t>
            </a:r>
          </a:p>
          <a:p>
            <a:pPr marL="0" indent="0" defTabSz="966529">
              <a:spcBef>
                <a:spcPts val="634"/>
              </a:spcBef>
              <a:spcAft>
                <a:spcPts val="600"/>
              </a:spcAft>
              <a:buNone/>
              <a:defRPr/>
            </a:pPr>
            <a:r>
              <a:rPr lang="es-US" b="1" dirty="0">
                <a:solidFill>
                  <a:prstClr val="black"/>
                </a:solidFill>
                <a:cs typeface="Arial"/>
              </a:rPr>
              <a:t>RESPUESTA</a:t>
            </a:r>
            <a:r>
              <a:rPr lang="es-US" dirty="0">
                <a:solidFill>
                  <a:prstClr val="black"/>
                </a:solidFill>
                <a:cs typeface="Arial"/>
              </a:rPr>
              <a:t>: </a:t>
            </a:r>
            <a:r>
              <a:rPr lang="es-US" b="1" dirty="0">
                <a:solidFill>
                  <a:prstClr val="black"/>
                </a:solidFill>
                <a:cs typeface="Arial"/>
              </a:rPr>
              <a:t>c. Perderá </a:t>
            </a:r>
            <a:r>
              <a:rPr lang="es-US" sz="1200" b="1" dirty="0">
                <a:solidFill>
                  <a:schemeClr val="tx1"/>
                </a:solidFill>
                <a:effectLst/>
                <a:latin typeface="+mn-lt"/>
                <a:ea typeface="+mn-ea"/>
                <a:cs typeface="+mn-cs"/>
              </a:rPr>
              <a:t>su</a:t>
            </a:r>
            <a:r>
              <a:rPr lang="es-US" b="1" dirty="0">
                <a:solidFill>
                  <a:prstClr val="black"/>
                </a:solidFill>
                <a:cs typeface="Arial"/>
              </a:rPr>
              <a:t> cobertura de la Parte D. </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dirty="0">
                <a:solidFill>
                  <a:prstClr val="black"/>
                </a:solidFill>
                <a:cs typeface="Arial"/>
              </a:rPr>
              <a:t>Un pequeño </a:t>
            </a:r>
            <a:r>
              <a:rPr lang="es-US" dirty="0" err="1">
                <a:solidFill>
                  <a:prstClr val="black"/>
                </a:solidFill>
                <a:cs typeface="Arial"/>
              </a:rPr>
              <a:t>grupo,alrededor</a:t>
            </a:r>
            <a:r>
              <a:rPr lang="es-US" dirty="0">
                <a:solidFill>
                  <a:prstClr val="black"/>
                </a:solidFill>
                <a:cs typeface="Arial"/>
              </a:rPr>
              <a:t> del 7% de todas las personas con Medicare, pagará una Cantidad de Ajuste Mensual Relacionada con el Ingreso (IRMAA) de la Parte D más elevada en función de sus ingresos declarados en su declaración de impuestos del IRS de hace 2 años. Si sus ingresos están por encima de cierto límite, pagará un monto adicional además de la prima de su plan. El Seguro Social usa los datos de ingresos provenientes del IRS para averiguar si usted debe pagar una prima más elevada o no. Los límites de ingresos son los mismos como aquellos de la Parte B de IRMAA. </a:t>
            </a:r>
            <a:r>
              <a:rPr lang="es-US" b="1" dirty="0">
                <a:solidFill>
                  <a:prstClr val="black"/>
                </a:solidFill>
                <a:cs typeface="Arial" panose="020B0604020202020204" pitchFamily="34" charset="0"/>
              </a:rPr>
              <a:t>La IRMAA se ajusta todos los años. </a:t>
            </a:r>
            <a:r>
              <a:rPr lang="es-US" dirty="0">
                <a:solidFill>
                  <a:prstClr val="black"/>
                </a:solidFill>
                <a:cs typeface="Arial" panose="020B0604020202020204" pitchFamily="34" charset="0"/>
              </a:rPr>
              <a:t>Se calcula sobre la prima anual básica del beneficiario. </a:t>
            </a:r>
            <a:r>
              <a:rPr lang="es-US" sz="1200" b="0" i="0" dirty="0">
                <a:solidFill>
                  <a:schemeClr val="tx1"/>
                </a:solidFill>
                <a:effectLst/>
                <a:latin typeface="+mn-lt"/>
                <a:ea typeface="+mn-ea"/>
                <a:cs typeface="+mn-cs"/>
              </a:rPr>
              <a:t>Si el Seguro Social le notifica el pago de una cantidad superior por su cobertura de la Parte D, la ley le obliga a pagar la IRMAA de la Parte D. Si no paga el IRMAA de la Parte D, perderá su cobertura de la Parte D. </a:t>
            </a:r>
            <a:r>
              <a:rPr lang="es-US" dirty="0">
                <a:solidFill>
                  <a:prstClr val="black"/>
                </a:solidFill>
                <a:cs typeface="Arial" panose="020B0604020202020204" pitchFamily="34" charset="0"/>
              </a:rPr>
              <a:t>U</a:t>
            </a:r>
            <a:r>
              <a:rPr lang="es-US" sz="1200" b="0" i="0" dirty="0">
                <a:solidFill>
                  <a:schemeClr val="tx1"/>
                </a:solidFill>
                <a:effectLst/>
                <a:latin typeface="+mn-lt"/>
                <a:ea typeface="+mn-ea"/>
                <a:cs typeface="+mn-cs"/>
              </a:rPr>
              <a:t>sted está obligado a pagar la IRMAA de la Parte D, incluso si su empresa o un tercero (como un sindicato de profesores o un sistema de jubilación) paga las primas de su plan de la Parte D. Si no paga la IRMAA de la Parte D y le dan de baja, también puede perder su cobertura de jubilación y es posible que no pueda recuperarla.</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67696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a:t>
            </a:r>
            <a:r>
              <a:rPr lang="es-US" sz="1200" b="0" i="0">
                <a:solidFill>
                  <a:srgbClr val="444444"/>
                </a:solidFill>
                <a:effectLst/>
                <a:cs typeface="Arial"/>
              </a:rPr>
              <a:t>​</a:t>
            </a:r>
          </a:p>
          <a:p>
            <a:pPr marL="0" indent="0" defTabSz="966529">
              <a:spcAft>
                <a:spcPts val="600"/>
              </a:spcAft>
              <a:buNone/>
              <a:defRPr/>
            </a:pPr>
            <a:r>
              <a:rPr lang="es-US">
                <a:solidFill>
                  <a:prstClr val="black"/>
                </a:solidFill>
                <a:cs typeface="Arial"/>
              </a:rPr>
              <a:t>Al final de esta sesión, usted podrá</a:t>
            </a:r>
            <a:r>
              <a:rPr lang="es-US" baseline="0">
                <a:solidFill>
                  <a:prstClr val="black"/>
                </a:solidFill>
                <a:cs typeface="Arial"/>
              </a:rPr>
              <a:t>:</a:t>
            </a:r>
          </a:p>
          <a:p>
            <a:pPr marL="121920" lvl="1" indent="-121920" defTabSz="966529">
              <a:spcBef>
                <a:spcPts val="0"/>
              </a:spcBef>
              <a:spcAft>
                <a:spcPts val="600"/>
              </a:spcAft>
              <a:buFont typeface="Wingdings" panose="05000000000000000000" pitchFamily="2" charset="2"/>
              <a:buChar char="§"/>
              <a:defRPr/>
            </a:pPr>
            <a:r>
              <a:rPr lang="es-US">
                <a:solidFill>
                  <a:prstClr val="black"/>
                </a:solidFill>
                <a:cs typeface="Arial"/>
              </a:rPr>
              <a:t>Entender la cobertura de medicamentos en las distintas partes de Medicare.</a:t>
            </a:r>
          </a:p>
          <a:p>
            <a:pPr marL="121920" lvl="1" indent="-121920" defTabSz="966529">
              <a:spcBef>
                <a:spcPts val="0"/>
              </a:spcBef>
              <a:spcAft>
                <a:spcPts val="600"/>
              </a:spcAft>
              <a:buFont typeface="Wingdings" panose="05000000000000000000" pitchFamily="2" charset="2"/>
              <a:buChar char="§"/>
              <a:defRPr/>
            </a:pPr>
            <a:r>
              <a:rPr lang="es-US">
                <a:solidFill>
                  <a:prstClr val="black"/>
                </a:solidFill>
                <a:cs typeface="Arial"/>
              </a:rPr>
              <a:t>Describir cómo funciona la cobertura de medicamentos de Medicare (Parte D)</a:t>
            </a:r>
          </a:p>
          <a:p>
            <a:pPr marL="625475" lvl="2" indent="-171450" defTabSz="966529">
              <a:spcBef>
                <a:spcPts val="0"/>
              </a:spcBef>
              <a:spcAft>
                <a:spcPts val="600"/>
              </a:spcAft>
              <a:buFont typeface="Arial" panose="020B0604020202020204" pitchFamily="34" charset="0"/>
              <a:buChar char="•"/>
              <a:defRPr/>
            </a:pPr>
            <a:r>
              <a:rPr lang="es-US">
                <a:solidFill>
                  <a:prstClr val="black"/>
                </a:solidFill>
                <a:cs typeface="Arial"/>
              </a:rPr>
              <a:t>Resumir los requisitos de elegibilidad e inscripción para la cobertura de medicamentos</a:t>
            </a:r>
          </a:p>
          <a:p>
            <a:pPr marL="625475" lvl="2" indent="-171450" defTabSz="966529">
              <a:spcBef>
                <a:spcPts val="0"/>
              </a:spcBef>
              <a:spcAft>
                <a:spcPts val="600"/>
              </a:spcAft>
              <a:buFont typeface="Arial" panose="020B0604020202020204" pitchFamily="34" charset="0"/>
              <a:buChar char="•"/>
              <a:defRPr/>
            </a:pPr>
            <a:r>
              <a:rPr lang="es-US">
                <a:solidFill>
                  <a:prstClr val="black"/>
                </a:solidFill>
                <a:cs typeface="Arial"/>
              </a:rPr>
              <a:t>Analizar las consideraciones a tener en cuenta al comparar y elegir la cobertura de medicamentos</a:t>
            </a:r>
          </a:p>
          <a:p>
            <a:pPr marL="625475" lvl="2" indent="-171450" defTabSz="966529">
              <a:spcBef>
                <a:spcPts val="0"/>
              </a:spcBef>
              <a:spcAft>
                <a:spcPts val="600"/>
              </a:spcAft>
              <a:buFont typeface="Arial" panose="020B0604020202020204" pitchFamily="34" charset="0"/>
              <a:buChar char="•"/>
              <a:defRPr/>
            </a:pPr>
            <a:r>
              <a:rPr lang="es-US">
                <a:solidFill>
                  <a:prstClr val="black"/>
                </a:solidFill>
                <a:cs typeface="Arial"/>
              </a:rPr>
              <a:t>Describe la Ayuda Adicional (también conocida como subvención por bajos ingresos, o LIS) con los costos de la cobertura de medicamentos</a:t>
            </a:r>
          </a:p>
          <a:p>
            <a:pPr marL="625475" lvl="2" indent="-171450" defTabSz="966529">
              <a:spcBef>
                <a:spcPts val="0"/>
              </a:spcBef>
              <a:spcAft>
                <a:spcPts val="600"/>
              </a:spcAft>
              <a:buFont typeface="Arial" panose="020B0604020202020204" pitchFamily="34" charset="0"/>
              <a:buChar char="•"/>
              <a:defRPr/>
            </a:pPr>
            <a:r>
              <a:rPr lang="es-US">
                <a:solidFill>
                  <a:prstClr val="black"/>
                </a:solidFill>
                <a:cs typeface="Arial"/>
              </a:rPr>
              <a:t>Explicar las determinaciones de cobertura de la Parte D y el proceso de apelación</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602534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La Lección 3 discute las reglas de cobertura de Medicamentos de Medicare. Le</a:t>
            </a:r>
            <a:r>
              <a:rPr lang="es-US" baseline="0">
                <a:solidFill>
                  <a:prstClr val="black"/>
                </a:solidFill>
                <a:cs typeface="Arial" panose="020B0604020202020204" pitchFamily="34" charset="0"/>
              </a:rPr>
              <a:t> explica:</a:t>
            </a:r>
          </a:p>
          <a:p>
            <a:pPr marL="118872" indent="-118872" defTabSz="966529">
              <a:spcAft>
                <a:spcPts val="600"/>
              </a:spcAft>
              <a:defRPr/>
            </a:pPr>
            <a:r>
              <a:rPr lang="es-US">
                <a:solidFill>
                  <a:prstClr val="black"/>
                </a:solidFill>
                <a:cs typeface="Arial" panose="020B0604020202020204" pitchFamily="34" charset="0"/>
              </a:rPr>
              <a:t>Medicamentos cubiertos y no cubiertos </a:t>
            </a:r>
          </a:p>
          <a:p>
            <a:pPr marL="118872" indent="-118872" defTabSz="966529">
              <a:spcAft>
                <a:spcPts val="600"/>
              </a:spcAft>
              <a:defRPr/>
            </a:pPr>
            <a:r>
              <a:rPr lang="es-US">
                <a:solidFill>
                  <a:prstClr val="black"/>
                </a:solidFill>
                <a:cs typeface="Arial" panose="020B0604020202020204" pitchFamily="34" charset="0"/>
              </a:rPr>
              <a:t>Acceso a medicamentos cubiertos</a:t>
            </a:r>
          </a:p>
          <a:p>
            <a:pPr marL="118872" indent="-118872" defTabSz="966334">
              <a:spcAft>
                <a:spcPts val="600"/>
              </a:spcAft>
              <a:defRPr/>
            </a:pPr>
            <a:r>
              <a:rPr lang="es-US">
                <a:solidFill>
                  <a:prstClr val="black"/>
                </a:solidFill>
                <a:cs typeface="Arial" panose="020B0604020202020204" pitchFamily="34" charset="0"/>
              </a:rPr>
              <a:t>Cambios en el Formulario</a:t>
            </a:r>
          </a:p>
          <a:p>
            <a:pPr marL="118872" indent="-118872" defTabSz="966529">
              <a:spcAft>
                <a:spcPts val="600"/>
              </a:spcAft>
              <a:defRPr/>
            </a:pPr>
            <a:r>
              <a:rPr lang="es-US">
                <a:solidFill>
                  <a:prstClr val="black"/>
                </a:solidFill>
                <a:cs typeface="Arial" panose="020B0604020202020204" pitchFamily="34" charset="0"/>
              </a:rPr>
              <a:t>Requisitos para planes y prescriptores</a:t>
            </a:r>
          </a:p>
          <a:p>
            <a:pPr marL="118872" indent="-118872" defTabSz="966529">
              <a:spcAft>
                <a:spcPts val="600"/>
              </a:spcAft>
              <a:defRPr/>
            </a:pPr>
            <a:r>
              <a:rPr lang="es-US">
                <a:solidFill>
                  <a:prstClr val="black"/>
                </a:solidFill>
                <a:cs typeface="Arial" panose="020B0604020202020204" pitchFamily="34" charset="0"/>
              </a:rPr>
              <a:t>Administración de Terapia de Medicamentos (MTM)</a:t>
            </a:r>
          </a:p>
          <a:p>
            <a:pPr marL="0" indent="0" defTabSz="966529">
              <a:spcBef>
                <a:spcPts val="634"/>
              </a:spcBef>
              <a:spcAft>
                <a:spcPts val="600"/>
              </a:spcAft>
              <a:buNone/>
              <a:defRPr/>
            </a:pPr>
            <a:endParaRPr lang="en-US" dirty="0">
              <a:solidFill>
                <a:prstClr val="black"/>
              </a:solidFill>
            </a:endParaRPr>
          </a:p>
          <a:p>
            <a:pPr marL="119139" indent="-119139" defTabSz="96652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967355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Al final de esta lección, usted podrá:</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Describir las normas de Medicare para cubrir o excluir medicamentos</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por qué y cómo los planes gestionan el acceso a los medicamentos cubiertos</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por qué y cuándo los planes pueden cambiar los formularios (listado de medicamentos), y qué ocurre cuando lo hacen.  </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Discutir cómo las normas de Medicare para planes y prescriptores protegen a Medicare y a las personas con Medicare. </a:t>
            </a: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1767491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a:t>
            </a:r>
            <a:r>
              <a:rPr lang="es-US" b="0" i="0" dirty="0">
                <a:solidFill>
                  <a:srgbClr val="444444"/>
                </a:solidFill>
                <a:effectLst/>
                <a:cs typeface="Arial" panose="020B0604020202020204" pitchFamily="34" charset="0"/>
              </a:rPr>
              <a:t>​</a:t>
            </a:r>
          </a:p>
          <a:p>
            <a:pPr marL="118745" indent="-11874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Los planes Medicare cubren medicamentos genéricos y de marca. </a:t>
            </a:r>
            <a:r>
              <a:rPr lang="es-US" dirty="0">
                <a:solidFill>
                  <a:prstClr val="black"/>
                </a:solidFill>
                <a:cs typeface="Arial" panose="020B0604020202020204" pitchFamily="34" charset="0"/>
              </a:rPr>
              <a:t>Para que Medicare cubra un medicamento, éste debe estar disponible sólo con receta médica, aprobado por la Administración de Medicamentos y Alimentos de EE.UU. (FDA), utilizado y vendido en EE.UU. y utilizado para una indicación médicamente aceptada.</a:t>
            </a:r>
          </a:p>
          <a:p>
            <a:pPr marL="118745" indent="-118745" defTabSz="966529">
              <a:spcAft>
                <a:spcPts val="600"/>
              </a:spcAft>
              <a:defRPr/>
            </a:pPr>
            <a:r>
              <a:rPr lang="es-US" b="1" dirty="0">
                <a:solidFill>
                  <a:prstClr val="black"/>
                </a:solidFill>
                <a:cs typeface="Arial" panose="020B0604020202020204" pitchFamily="34" charset="0"/>
              </a:rPr>
              <a:t>Medicare cubre </a:t>
            </a:r>
            <a:r>
              <a:rPr lang="es-US" dirty="0">
                <a:solidFill>
                  <a:prstClr val="black"/>
                </a:solidFill>
                <a:cs typeface="Arial" panose="020B0604020202020204" pitchFamily="34" charset="0"/>
              </a:rPr>
              <a:t>medicamentos con receta, insulina y productos biológicos (anticuerpos, proteínas, células, etc.). Medicare también cubre los suministros médicos asociados con la inyección de insulina, como las jeringas, las agujas, algodón y gasa. </a:t>
            </a:r>
          </a:p>
          <a:p>
            <a:pPr>
              <a:spcAft>
                <a:spcPts val="600"/>
              </a:spcAft>
            </a:pPr>
            <a:r>
              <a:rPr lang="es-US" b="1" dirty="0">
                <a:solidFill>
                  <a:prstClr val="black"/>
                </a:solidFill>
                <a:cs typeface="Arial" panose="020B0604020202020204" pitchFamily="34" charset="0"/>
              </a:rPr>
              <a:t>Para garantizar que las personas con diferentes problemas de salud puedan obtener las recetas que necesitan,</a:t>
            </a:r>
            <a:r>
              <a:rPr lang="es-US" dirty="0">
                <a:solidFill>
                  <a:prstClr val="black"/>
                </a:solidFill>
                <a:cs typeface="Arial" panose="020B0604020202020204" pitchFamily="34" charset="0"/>
              </a:rPr>
              <a:t> el formulario de cada plan debe incluir una gama de medicamentos de cada categoría prescrita. Generalmente, todos los planes Medicare deben cubrir al menos 2 medicamentos por categoría de fármacos, pero los planes pueden elegir qué medicamentos específicos cubren.</a:t>
            </a:r>
            <a:r>
              <a:rPr lang="es-US" dirty="0">
                <a:solidFill>
                  <a:prstClr val="black"/>
                </a:solidFill>
                <a:cs typeface="Arial"/>
              </a:rPr>
              <a:t> Cada formulario debe incluir una gama de medicamentos en las categorías y clases recetadas.</a:t>
            </a:r>
            <a:r>
              <a:rPr lang="es-US" dirty="0"/>
              <a:t> </a:t>
            </a:r>
            <a:r>
              <a:rPr lang="es-US" dirty="0">
                <a:solidFill>
                  <a:prstClr val="black"/>
                </a:solidFill>
                <a:cs typeface="Arial" panose="020B0604020202020204" pitchFamily="34" charset="0"/>
              </a:rPr>
              <a:t>La cobertura y las reglas varían de un plan a otro, lo que puede afectar lo que usted paga. </a:t>
            </a:r>
          </a:p>
          <a:p>
            <a:pPr marL="118745" indent="-118745" defTabSz="966529">
              <a:spcAft>
                <a:spcPts val="600"/>
              </a:spcAft>
              <a:defRPr/>
            </a:pPr>
            <a:r>
              <a:rPr lang="es-US" b="1" dirty="0">
                <a:solidFill>
                  <a:prstClr val="black"/>
                </a:solidFill>
                <a:cs typeface="Arial" panose="020B0604020202020204" pitchFamily="34" charset="0"/>
              </a:rPr>
              <a:t>Aunque el formulario de un plan no incluya su medicamento específico, en la mayoría de los casos debería haber disponible un medicamento similar.</a:t>
            </a:r>
            <a:r>
              <a:rPr lang="es-US" dirty="0">
                <a:solidFill>
                  <a:prstClr val="black"/>
                </a:solidFill>
                <a:cs typeface="Arial" panose="020B0604020202020204" pitchFamily="34" charset="0"/>
              </a:rPr>
              <a:t> Si usted o el médico que le receta medicamentos (su médico u otro proveedor del cuidado de la salud que está autorizado legalmente a elaborar recetas) creen que ninguno de los medicamentos dentro de la lista de su plan para medicamentos funcionará para su afección, puede pedir que se haga una excepción. Consulte </a:t>
            </a:r>
            <a:r>
              <a:rPr lang="es-US" dirty="0">
                <a:solidFill>
                  <a:prstClr val="black"/>
                </a:solidFill>
                <a:cs typeface="Arial" panose="020B0604020202020204" pitchFamily="34" charset="0"/>
                <a:hlinkClick r:id="rId3"/>
              </a:rPr>
              <a:t>CMS.gov/Medicare/Appeals-and-</a:t>
            </a:r>
            <a:r>
              <a:rPr lang="es-US" dirty="0" err="1">
                <a:solidFill>
                  <a:prstClr val="black"/>
                </a:solidFill>
                <a:cs typeface="Arial" panose="020B0604020202020204" pitchFamily="34" charset="0"/>
                <a:hlinkClick r:id="rId3"/>
              </a:rPr>
              <a:t>Grievances</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MedPrescriptDrugApplGriev</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Exceptions</a:t>
            </a:r>
            <a:r>
              <a:rPr lang="es-US" dirty="0">
                <a:solidFill>
                  <a:prstClr val="black"/>
                </a:solidFill>
                <a:cs typeface="Arial" panose="020B0604020202020204" pitchFamily="34" charset="0"/>
                <a:hlinkClick r:id="rId3"/>
              </a:rPr>
              <a:t>#:~:text=Exceptions%20requests%20are%20granted%20when,plan%20sponsor%20supporting%20the%20request</a:t>
            </a:r>
            <a:r>
              <a:rPr lang="es-US" dirty="0">
                <a:solidFill>
                  <a:prstClr val="black"/>
                </a:solidFill>
                <a:cs typeface="Arial" panose="020B0604020202020204" pitchFamily="34" charset="0"/>
              </a:rPr>
              <a:t> para más información sobre los tipos de excepciones y cómo presentarlas.</a:t>
            </a:r>
          </a:p>
          <a:p>
            <a:pPr marL="118745" indent="-118745" defTabSz="966529">
              <a:spcAft>
                <a:spcPts val="600"/>
              </a:spcAft>
              <a:defRPr/>
            </a:pPr>
            <a:endParaRPr lang="en-US" dirty="0">
              <a:solidFill>
                <a:prstClr val="black"/>
              </a:solidFill>
              <a:cs typeface="Arial" panose="020B0604020202020204" pitchFamily="34" charset="0"/>
            </a:endParaRPr>
          </a:p>
          <a:p>
            <a:pPr marL="0" indent="0" defTabSz="966529">
              <a:spcAft>
                <a:spcPts val="600"/>
              </a:spcAft>
              <a:buFont typeface="Wingdings" panose="05000000000000000000" pitchFamily="2" charset="2"/>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444525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61924" y="3676650"/>
            <a:ext cx="7058025" cy="5762625"/>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indent="0" defTabSz="966529">
              <a:spcAft>
                <a:spcPts val="600"/>
              </a:spcAft>
              <a:buNone/>
              <a:defRPr/>
            </a:pPr>
            <a:r>
              <a:rPr lang="es-US" b="1" dirty="0">
                <a:solidFill>
                  <a:prstClr val="black"/>
                </a:solidFill>
                <a:cs typeface="Arial"/>
              </a:rPr>
              <a:t>Los planes de Medicare deben cubrir todos los medicamentos dentro de 6 categorías protegidas, para tratar determinadas condiciones médicas: </a:t>
            </a:r>
          </a:p>
          <a:p>
            <a:pPr marL="118745" lvl="1" indent="-118745" defTabSz="966529">
              <a:spcBef>
                <a:spcPts val="0"/>
              </a:spcBef>
              <a:spcAft>
                <a:spcPts val="600"/>
              </a:spcAft>
              <a:buFont typeface="Calibri Light" panose="020F0302020204030204"/>
              <a:buAutoNum type="arabicPeriod"/>
              <a:defRPr/>
            </a:pPr>
            <a:r>
              <a:rPr lang="es-US" dirty="0">
                <a:solidFill>
                  <a:prstClr val="black"/>
                </a:solidFill>
                <a:cs typeface="Arial"/>
              </a:rPr>
              <a:t> </a:t>
            </a:r>
            <a:r>
              <a:rPr lang="es-US" dirty="0"/>
              <a:t>Medicamentos contra el </a:t>
            </a:r>
            <a:r>
              <a:rPr lang="es-US" dirty="0">
                <a:solidFill>
                  <a:prstClr val="black"/>
                </a:solidFill>
                <a:cs typeface="Arial"/>
              </a:rPr>
              <a:t>cáncer (</a:t>
            </a:r>
            <a:r>
              <a:rPr lang="es-US" dirty="0"/>
              <a:t>antineoplásicos)</a:t>
            </a:r>
          </a:p>
          <a:p>
            <a:pPr marL="118745" lvl="1" indent="-118745" defTabSz="966529">
              <a:spcBef>
                <a:spcPts val="0"/>
              </a:spcBef>
              <a:spcAft>
                <a:spcPts val="600"/>
              </a:spcAft>
              <a:buFont typeface="+mj-lt"/>
              <a:buAutoNum type="arabicPeriod"/>
              <a:defRPr/>
            </a:pPr>
            <a:r>
              <a:rPr lang="es-US" dirty="0">
                <a:solidFill>
                  <a:prstClr val="black"/>
                </a:solidFill>
                <a:cs typeface="Arial"/>
              </a:rPr>
              <a:t> </a:t>
            </a:r>
            <a:r>
              <a:rPr lang="es-US" dirty="0"/>
              <a:t>Medicamentos contra el VIH</a:t>
            </a:r>
            <a:r>
              <a:rPr lang="es-US" dirty="0">
                <a:solidFill>
                  <a:prstClr val="black"/>
                </a:solidFill>
                <a:cs typeface="Arial"/>
              </a:rPr>
              <a:t>/SIDA (</a:t>
            </a:r>
            <a:r>
              <a:rPr lang="es-US" dirty="0"/>
              <a:t>antirretrovirales)</a:t>
            </a:r>
          </a:p>
          <a:p>
            <a:pPr marL="118745" lvl="1" indent="-118745" defTabSz="966529">
              <a:spcBef>
                <a:spcPts val="0"/>
              </a:spcBef>
              <a:spcAft>
                <a:spcPts val="600"/>
              </a:spcAft>
              <a:buFont typeface="+mj-lt"/>
              <a:buAutoNum type="arabicPeriod"/>
              <a:defRPr/>
            </a:pPr>
            <a:r>
              <a:rPr lang="es-US" dirty="0">
                <a:solidFill>
                  <a:prstClr val="black"/>
                </a:solidFill>
                <a:cs typeface="Arial"/>
              </a:rPr>
              <a:t> Antidepresivos</a:t>
            </a:r>
          </a:p>
          <a:p>
            <a:pPr marL="118745" lvl="1" indent="-118745" defTabSz="966529">
              <a:spcBef>
                <a:spcPts val="0"/>
              </a:spcBef>
              <a:spcAft>
                <a:spcPts val="600"/>
              </a:spcAft>
              <a:buFont typeface="+mj-lt"/>
              <a:buAutoNum type="arabicPeriod"/>
              <a:defRPr/>
            </a:pPr>
            <a:r>
              <a:rPr lang="es-US" dirty="0">
                <a:solidFill>
                  <a:prstClr val="black"/>
                </a:solidFill>
                <a:cs typeface="Arial"/>
              </a:rPr>
              <a:t> Antipsicóticos </a:t>
            </a:r>
          </a:p>
          <a:p>
            <a:pPr marL="118745" lvl="1" indent="-118745" defTabSz="966529">
              <a:spcBef>
                <a:spcPts val="0"/>
              </a:spcBef>
              <a:spcAft>
                <a:spcPts val="600"/>
              </a:spcAft>
              <a:buFont typeface="+mj-lt"/>
              <a:buAutoNum type="arabicPeriod"/>
              <a:defRPr/>
            </a:pPr>
            <a:r>
              <a:rPr lang="es-US" dirty="0">
                <a:solidFill>
                  <a:prstClr val="black"/>
                </a:solidFill>
                <a:cs typeface="Arial"/>
              </a:rPr>
              <a:t> Anticonvulsivos </a:t>
            </a:r>
          </a:p>
          <a:p>
            <a:pPr marL="118745" lvl="1" indent="-118745" defTabSz="966529">
              <a:spcBef>
                <a:spcPts val="0"/>
              </a:spcBef>
              <a:spcAft>
                <a:spcPts val="600"/>
              </a:spcAft>
              <a:buFont typeface="+mj-lt"/>
              <a:buAutoNum type="arabicPeriod"/>
              <a:defRPr/>
            </a:pPr>
            <a:r>
              <a:rPr lang="es-US" dirty="0">
                <a:solidFill>
                  <a:prstClr val="black"/>
                </a:solidFill>
                <a:cs typeface="Arial"/>
              </a:rPr>
              <a:t> Inmunosupresores</a:t>
            </a:r>
          </a:p>
          <a:p>
            <a:pPr marL="0" lvl="0" indent="0" defTabSz="966529">
              <a:spcAft>
                <a:spcPts val="600"/>
              </a:spcAft>
              <a:buNone/>
              <a:defRPr/>
            </a:pPr>
            <a:r>
              <a:rPr lang="es-US" b="1" dirty="0">
                <a:solidFill>
                  <a:prstClr val="black"/>
                </a:solidFill>
                <a:cs typeface="Arial"/>
              </a:rPr>
              <a:t>Además, los planes de la Parte D deben cubrir todas las vacunas disponibles en el mercado,</a:t>
            </a:r>
            <a:r>
              <a:rPr lang="es-US" dirty="0">
                <a:solidFill>
                  <a:prstClr val="black"/>
                </a:solidFill>
                <a:cs typeface="Arial"/>
              </a:rPr>
              <a:t> incluida la vacuna contra el herpes zóster, pero no las vacunas cubiertas por la Parte B de Medicare (Seguro Médico), como la vacuna COVID-19 y las vacunas contra la gripe y el neumococo. Algunos medicamentos de estas clases protegidas</a:t>
            </a:r>
            <a:r>
              <a:rPr lang="es-US" baseline="0" dirty="0">
                <a:solidFill>
                  <a:prstClr val="black"/>
                </a:solidFill>
                <a:cs typeface="Arial"/>
              </a:rPr>
              <a:t> pueden estar cubiertos por la Parte B en algunos casos. Por ejemplo, inmunosupresores tras un trasplante de órganos cubierto por Medicare o medicamentos utilizados con equipos médicos duraderos elegibles (DME).</a:t>
            </a:r>
            <a:r>
              <a:rPr lang="es-US" dirty="0">
                <a:solidFill>
                  <a:prstClr val="black"/>
                </a:solidFill>
                <a:cs typeface="Arial"/>
              </a:rPr>
              <a:t> Usted o su proveedor pueden comunicarse con su plan de medicamentos de Medicare para solicitar más información acerca de la cobertura de vacunas y cualquier otra información adicional que puedan necesitar. A partir del 2023, </a:t>
            </a:r>
            <a:r>
              <a:rPr lang="es-US" sz="1200" b="0" i="0" dirty="0">
                <a:solidFill>
                  <a:schemeClr val="tx1"/>
                </a:solidFill>
                <a:effectLst/>
                <a:latin typeface="+mn-lt"/>
                <a:ea typeface="+mn-ea"/>
                <a:cs typeface="+mn-cs"/>
              </a:rPr>
              <a:t>las personas con cobertura de medicamentos de Medicare (Parte D) no pagarán nada de su bolsillo por vacunas </a:t>
            </a:r>
            <a:r>
              <a:rPr lang="es-US" sz="1200" b="0" i="0" dirty="0" err="1">
                <a:solidFill>
                  <a:schemeClr val="tx1"/>
                </a:solidFill>
                <a:effectLst/>
                <a:latin typeface="+mn-lt"/>
                <a:ea typeface="+mn-ea"/>
                <a:cs typeface="+mn-cs"/>
              </a:rPr>
              <a:t>para</a:t>
            </a:r>
            <a:r>
              <a:rPr lang="es-US" dirty="0" err="1"/>
              <a:t>adulto</a:t>
            </a:r>
            <a:r>
              <a:rPr lang="es-US" dirty="0"/>
              <a:t> </a:t>
            </a:r>
            <a:r>
              <a:rPr lang="es-US" sz="1200" b="0" i="0" dirty="0">
                <a:solidFill>
                  <a:schemeClr val="tx1"/>
                </a:solidFill>
                <a:effectLst/>
                <a:latin typeface="+mn-lt"/>
                <a:ea typeface="+mn-ea"/>
                <a:cs typeface="+mn-cs"/>
              </a:rPr>
              <a:t>(incluida la vacuna contra el herpes zóster) que recomienda el Comité Asesor sobre Prácticas de Inmunización (ACIP). Para visualizar las recomendaciones de la ACIP</a:t>
            </a:r>
            <a:r>
              <a:rPr lang="es-US" dirty="0"/>
              <a:t>, consulte </a:t>
            </a:r>
            <a:r>
              <a:rPr lang="es-US" dirty="0">
                <a:hlinkClick r:id="rId3"/>
              </a:rPr>
              <a:t>CDC.gov/</a:t>
            </a:r>
            <a:r>
              <a:rPr lang="es-US" dirty="0" err="1">
                <a:hlinkClick r:id="rId3"/>
              </a:rPr>
              <a:t>vaccines</a:t>
            </a:r>
            <a:r>
              <a:rPr lang="es-US" dirty="0">
                <a:hlinkClick r:id="rId3"/>
              </a:rPr>
              <a:t>/</a:t>
            </a:r>
            <a:r>
              <a:rPr lang="es-US" dirty="0" err="1">
                <a:hlinkClick r:id="rId3"/>
              </a:rPr>
              <a:t>hcp</a:t>
            </a:r>
            <a:r>
              <a:rPr lang="es-US" dirty="0">
                <a:hlinkClick r:id="rId3"/>
              </a:rPr>
              <a:t>/</a:t>
            </a:r>
            <a:r>
              <a:rPr lang="es-US" dirty="0" err="1">
                <a:hlinkClick r:id="rId3"/>
              </a:rPr>
              <a:t>acip-recs</a:t>
            </a:r>
            <a:r>
              <a:rPr lang="es-US" dirty="0">
                <a:hlinkClick r:id="rId3"/>
              </a:rPr>
              <a:t>/index.html</a:t>
            </a:r>
            <a:r>
              <a:rPr lang="es-US" dirty="0"/>
              <a:t>.</a:t>
            </a:r>
          </a:p>
          <a:p>
            <a:pPr marL="0" lvl="0" indent="0" defTabSz="966529">
              <a:spcAft>
                <a:spcPts val="600"/>
              </a:spcAft>
              <a:buNone/>
              <a:defRPr/>
            </a:pPr>
            <a:r>
              <a:rPr lang="es-US" dirty="0"/>
              <a:t>Para más información sobre la Ley de Reducción de la Inflación (IRA), visite, </a:t>
            </a:r>
            <a:r>
              <a:rPr lang="es-US" dirty="0">
                <a:hlinkClick r:id="rId4"/>
              </a:rPr>
              <a:t>CMS.gov/</a:t>
            </a:r>
            <a:r>
              <a:rPr lang="es-US" dirty="0" err="1">
                <a:hlinkClick r:id="rId4"/>
              </a:rPr>
              <a:t>newsroom</a:t>
            </a:r>
            <a:r>
              <a:rPr lang="es-US" dirty="0">
                <a:hlinkClick r:id="rId4"/>
              </a:rPr>
              <a:t>/</a:t>
            </a:r>
            <a:r>
              <a:rPr lang="es-US" dirty="0" err="1">
                <a:hlinkClick r:id="rId4"/>
              </a:rPr>
              <a:t>fact-sheets</a:t>
            </a:r>
            <a:r>
              <a:rPr lang="es-US" dirty="0">
                <a:hlinkClick r:id="rId4"/>
              </a:rPr>
              <a:t>/inflation-reduction-act-lowers-health-care-costs-millions-americans</a:t>
            </a:r>
            <a:r>
              <a:rPr lang="es-US" dirty="0"/>
              <a:t>.</a:t>
            </a:r>
          </a:p>
          <a:p>
            <a:pPr marL="0" indent="0" defTabSz="966529">
              <a:spcAft>
                <a:spcPts val="600"/>
              </a:spcAft>
              <a:buNone/>
              <a:defRPr/>
            </a:pPr>
            <a:r>
              <a:rPr lang="es-US" b="1" dirty="0">
                <a:solidFill>
                  <a:prstClr val="black"/>
                </a:solidFill>
                <a:cs typeface="Arial"/>
              </a:rPr>
              <a:t>Para mayor información sobre las clases protegidas,</a:t>
            </a:r>
            <a:r>
              <a:rPr lang="es-US" dirty="0">
                <a:solidFill>
                  <a:prstClr val="black"/>
                </a:solidFill>
                <a:cs typeface="Arial"/>
              </a:rPr>
              <a:t> consulte </a:t>
            </a:r>
            <a:r>
              <a:rPr lang="es-US" dirty="0">
                <a:cs typeface="Arial"/>
                <a:hlinkClick r:id="rId5"/>
              </a:rPr>
              <a:t>CMS.gov/Medicare/</a:t>
            </a:r>
            <a:r>
              <a:rPr lang="es-US" dirty="0" err="1">
                <a:cs typeface="Arial"/>
                <a:hlinkClick r:id="rId5"/>
              </a:rPr>
              <a:t>Prescription-Drug-Coverage</a:t>
            </a:r>
            <a:r>
              <a:rPr lang="es-US" dirty="0">
                <a:cs typeface="Arial"/>
                <a:hlinkClick r:id="rId5"/>
              </a:rPr>
              <a:t>/</a:t>
            </a:r>
            <a:r>
              <a:rPr lang="es-US" dirty="0" err="1">
                <a:cs typeface="Arial"/>
                <a:hlinkClick r:id="rId5"/>
              </a:rPr>
              <a:t>PrescriptionDrugCovContra</a:t>
            </a:r>
            <a:r>
              <a:rPr lang="es-US" dirty="0">
                <a:cs typeface="Arial"/>
                <a:hlinkClick r:id="rId5"/>
              </a:rPr>
              <a:t>/</a:t>
            </a:r>
            <a:r>
              <a:rPr lang="es-US" dirty="0" err="1">
                <a:cs typeface="Arial"/>
                <a:hlinkClick r:id="rId5"/>
              </a:rPr>
              <a:t>Downloads</a:t>
            </a:r>
            <a:r>
              <a:rPr lang="es-US" dirty="0">
                <a:cs typeface="Arial"/>
                <a:hlinkClick r:id="rId5"/>
              </a:rPr>
              <a:t>/Part-D-Benefits-Manual-Chapter-6.pdf</a:t>
            </a:r>
            <a:r>
              <a:rPr lang="es-US" dirty="0"/>
              <a:t>.</a:t>
            </a:r>
          </a:p>
          <a:p>
            <a:pPr marL="0" indent="0" defTabSz="966529">
              <a:spcAft>
                <a:spcPts val="600"/>
              </a:spcAft>
              <a:buNone/>
              <a:defRPr/>
            </a:pPr>
            <a:endParaRPr lang="en-US" dirty="0">
              <a:solidFill>
                <a:prstClr val="black"/>
              </a:solidFill>
            </a:endParaRPr>
          </a:p>
          <a:p>
            <a:pPr marL="0" indent="0" defTabSz="966529">
              <a:spcAft>
                <a:spcPts val="600"/>
              </a:spcAft>
              <a:buNone/>
              <a:defRPr/>
            </a:pPr>
            <a:endParaRPr lang="en-US" b="1" dirty="0">
              <a:solidFill>
                <a:prstClr val="black"/>
              </a:solidFill>
              <a:cs typeface="Calibri" panose="020F0502020204030204"/>
            </a:endParaRPr>
          </a:p>
        </p:txBody>
      </p:sp>
    </p:spTree>
    <p:extLst>
      <p:ext uri="{BB962C8B-B14F-4D97-AF65-F5344CB8AC3E}">
        <p14:creationId xmlns:p14="http://schemas.microsoft.com/office/powerpoint/2010/main" val="3827913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23849" y="3757507"/>
            <a:ext cx="6677025" cy="5144347"/>
          </a:xfrm>
        </p:spPr>
        <p:txBody>
          <a:bodyPr/>
          <a:lstStyle/>
          <a:p>
            <a:pPr marL="0" lvl="1" defTabSz="966529">
              <a:spcBef>
                <a:spcPts val="0"/>
              </a:spcBef>
              <a:spcAft>
                <a:spcPts val="600"/>
              </a:spcAft>
              <a:defRPr/>
            </a:pPr>
            <a:r>
              <a:rPr lang="es-US" b="1" dirty="0">
                <a:solidFill>
                  <a:prstClr val="black"/>
                </a:solidFill>
              </a:rPr>
              <a:t>Esta diapositiva tiene animación.</a:t>
            </a:r>
          </a:p>
          <a:p>
            <a:pPr marL="0" marR="0" lvl="1" indent="0" algn="l" defTabSz="966529" rtl="0" eaLnBrk="1" fontAlgn="auto" latinLnBrk="0" hangingPunct="1">
              <a:lnSpc>
                <a:spcPct val="100000"/>
              </a:lnSpc>
              <a:spcBef>
                <a:spcPts val="0"/>
              </a:spcBef>
              <a:spcAft>
                <a:spcPts val="600"/>
              </a:spcAft>
              <a:buClrTx/>
              <a:buSzTx/>
              <a:buFont typeface="Arial" panose="020B0604020202020204" pitchFamily="34" charset="0"/>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lvl="1" defTabSz="966529">
              <a:spcBef>
                <a:spcPts val="0"/>
              </a:spcBef>
              <a:spcAft>
                <a:spcPts val="600"/>
              </a:spcAft>
              <a:defRPr/>
            </a:pPr>
            <a:r>
              <a:rPr lang="es-US" b="1" dirty="0">
                <a:solidFill>
                  <a:prstClr val="black"/>
                </a:solidFill>
                <a:cs typeface="Arial"/>
              </a:rPr>
              <a:t>Por ley, la cobertura de medicamentos de Medicare no cubre los siguientes medicamentos:</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para la anorexia, pérdida de peso o aumento de peso (incluso si se usa para fines no cosméticos, como la obesidad mórbida).</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para la disfunción eréctil cuando se usan para tratar la disfunción sexual o eréctil, a menos que los use para tratar una afección que no sea la disfunción sexual o eréctil, para la cual la FDA aprobó los medicamentos. Por ejemplo, un plan de medicamentos puede cubrir un fármaco para la disfunción eréctil cuando se utiliza para tratar un agrandamiento de próstata (también conocido como hiperplasia prostática benigna o BPH). </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para la fertilidad.</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para fines cosméticos o de estilo de vida (por ejemplo, crecimiento del cabello).</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para el alivio sintomático de tos y resfrío.</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Productos recetados vitamínicos y minerales (excepto vitaminas prenatales y preparaciones fluoradas).</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a:rPr>
              <a:t>Medicamentos de venta libre</a:t>
            </a:r>
          </a:p>
          <a:p>
            <a:pPr marL="0" lvl="1" defTabSz="966529">
              <a:spcBef>
                <a:spcPts val="0"/>
              </a:spcBef>
              <a:spcAft>
                <a:spcPts val="600"/>
              </a:spcAft>
              <a:defRPr/>
            </a:pPr>
            <a:r>
              <a:rPr lang="es-US" dirty="0">
                <a:solidFill>
                  <a:prstClr val="black"/>
                </a:solidFill>
                <a:cs typeface="Arial"/>
              </a:rPr>
              <a:t>Los planes pueden elegir cubrir medicamentos excluidos a su propio costo o compartir el costo con usted. </a:t>
            </a:r>
          </a:p>
          <a:p>
            <a:pPr marL="0" lvl="1" defTabSz="966529">
              <a:spcBef>
                <a:spcPts val="0"/>
              </a:spcBef>
              <a:spcAft>
                <a:spcPts val="600"/>
              </a:spcAft>
              <a:defRPr/>
            </a:pPr>
            <a:r>
              <a:rPr lang="es-US" dirty="0">
                <a:solidFill>
                  <a:prstClr val="black"/>
                </a:solidFill>
                <a:cs typeface="Arial"/>
              </a:rPr>
              <a:t>Consulte </a:t>
            </a:r>
            <a:r>
              <a:rPr lang="es-US" dirty="0">
                <a:cs typeface="Arial"/>
                <a:hlinkClick r:id="rId3"/>
              </a:rPr>
              <a:t>CMS.gov/Medicare/</a:t>
            </a:r>
            <a:r>
              <a:rPr lang="es-US" dirty="0" err="1">
                <a:cs typeface="Arial"/>
                <a:hlinkClick r:id="rId3"/>
              </a:rPr>
              <a:t>Prescription-Drug-Coverage</a:t>
            </a:r>
            <a:r>
              <a:rPr lang="es-US" dirty="0">
                <a:cs typeface="Arial"/>
                <a:hlinkClick r:id="rId3"/>
              </a:rPr>
              <a:t>/</a:t>
            </a:r>
            <a:r>
              <a:rPr lang="es-US" dirty="0" err="1">
                <a:cs typeface="Arial"/>
                <a:hlinkClick r:id="rId3"/>
              </a:rPr>
              <a:t>PrescriptionDrugCovContra</a:t>
            </a:r>
            <a:r>
              <a:rPr lang="es-US" dirty="0">
                <a:cs typeface="Arial"/>
                <a:hlinkClick r:id="rId3"/>
              </a:rPr>
              <a:t>/</a:t>
            </a:r>
            <a:r>
              <a:rPr lang="es-US" dirty="0" err="1">
                <a:cs typeface="Arial"/>
                <a:hlinkClick r:id="rId3"/>
              </a:rPr>
              <a:t>Downloads</a:t>
            </a:r>
            <a:r>
              <a:rPr lang="es-US" dirty="0">
                <a:cs typeface="Arial"/>
                <a:hlinkClick r:id="rId3"/>
              </a:rPr>
              <a:t>/Part-D-Benefits-Manual-Chapter-6.pdf</a:t>
            </a:r>
            <a:r>
              <a:rPr lang="es-US" dirty="0">
                <a:solidFill>
                  <a:prstClr val="black"/>
                </a:solidFill>
                <a:cs typeface="Arial"/>
              </a:rPr>
              <a:t> (CFR 42 § 423.100) para más información sobre los medicamentos excluidos.</a:t>
            </a:r>
          </a:p>
          <a:p>
            <a:pPr>
              <a:spcAft>
                <a:spcPts val="600"/>
              </a:spcAft>
            </a:pPr>
            <a:endParaRPr lang="en-US" dirty="0"/>
          </a:p>
        </p:txBody>
      </p:sp>
    </p:spTree>
    <p:extLst>
      <p:ext uri="{BB962C8B-B14F-4D97-AF65-F5344CB8AC3E}">
        <p14:creationId xmlns:p14="http://schemas.microsoft.com/office/powerpoint/2010/main" val="2252833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23825" y="3757507"/>
            <a:ext cx="7086600" cy="5586518"/>
          </a:xfrm>
        </p:spPr>
        <p:txBody>
          <a:bodyPr/>
          <a:lstStyle/>
          <a:p>
            <a:pPr marL="0" indent="0" defTabSz="966529">
              <a:spcAft>
                <a:spcPts val="600"/>
              </a:spcAft>
              <a:buNone/>
              <a:defRPr/>
            </a:pPr>
            <a:r>
              <a:rPr lang="es-US" sz="105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050" b="1" i="0" u="none" strike="noStrike" dirty="0">
                <a:solidFill>
                  <a:srgbClr val="000000"/>
                </a:solidFill>
                <a:effectLst/>
                <a:cs typeface="Arial" panose="020B0604020202020204" pitchFamily="34" charset="0"/>
              </a:rPr>
              <a:t>Notas del presentador/a</a:t>
            </a:r>
            <a:r>
              <a:rPr lang="es-US" sz="1050" b="0" i="0" dirty="0">
                <a:solidFill>
                  <a:srgbClr val="444444"/>
                </a:solidFill>
                <a:effectLst/>
                <a:cs typeface="Arial" panose="020B0604020202020204" pitchFamily="34" charset="0"/>
              </a:rPr>
              <a:t>​</a:t>
            </a:r>
          </a:p>
          <a:p>
            <a:pPr marL="0" indent="0" defTabSz="966529">
              <a:spcAft>
                <a:spcPts val="600"/>
              </a:spcAft>
              <a:buNone/>
              <a:defRPr/>
            </a:pPr>
            <a:r>
              <a:rPr lang="es-US" sz="1050" b="0" dirty="0">
                <a:solidFill>
                  <a:prstClr val="black"/>
                </a:solidFill>
                <a:cs typeface="Arial" panose="020B0604020202020204" pitchFamily="34" charset="0"/>
              </a:rPr>
              <a:t>Los planes de Medicare gestionan el acceso a los medicamentos cubiertos de varias maneras, </a:t>
            </a:r>
            <a:r>
              <a:rPr lang="es-US" sz="1050" dirty="0">
                <a:solidFill>
                  <a:prstClr val="black"/>
                </a:solidFill>
                <a:cs typeface="Arial" panose="020B0604020202020204" pitchFamily="34" charset="0"/>
              </a:rPr>
              <a:t>incluidos los formularios, la autorización previa, la terapia escalonada y los límites de cantidad. </a:t>
            </a:r>
          </a:p>
          <a:p>
            <a:pPr marL="112395" indent="-112395" defTabSz="966529">
              <a:spcAft>
                <a:spcPts val="600"/>
              </a:spcAft>
              <a:buFont typeface="Wingdings" panose="05000000000000000000" pitchFamily="2" charset="2"/>
              <a:buChar char="§"/>
              <a:defRPr/>
            </a:pPr>
            <a:r>
              <a:rPr lang="es-US" sz="1050" b="1" dirty="0">
                <a:solidFill>
                  <a:prstClr val="black"/>
                </a:solidFill>
                <a:cs typeface="Arial" panose="020B0604020202020204" pitchFamily="34" charset="0"/>
              </a:rPr>
              <a:t>El formulario del plan es la lista de medicamentos cubiertos.</a:t>
            </a:r>
            <a:r>
              <a:rPr lang="es-US" sz="1050" dirty="0">
                <a:solidFill>
                  <a:prstClr val="black"/>
                </a:solidFill>
                <a:cs typeface="Arial" panose="020B0604020202020204" pitchFamily="34" charset="0"/>
              </a:rPr>
              <a:t> Se puede organizar en niveles. Más información sobre el formulario se encuentra en la siguiente diapositiva.</a:t>
            </a:r>
          </a:p>
          <a:p>
            <a:pPr marL="112395" indent="-112395" defTabSz="966529">
              <a:spcAft>
                <a:spcPts val="600"/>
              </a:spcAft>
              <a:buFont typeface="Wingdings" panose="05000000000000000000" pitchFamily="2" charset="2"/>
              <a:buChar char="§"/>
              <a:defRPr/>
            </a:pPr>
            <a:r>
              <a:rPr lang="es-US" sz="1050" b="1" dirty="0">
                <a:solidFill>
                  <a:prstClr val="black"/>
                </a:solidFill>
                <a:cs typeface="Arial" panose="020B0604020202020204" pitchFamily="34" charset="0"/>
              </a:rPr>
              <a:t>Podría necesitar medicamentos que requieren autorización previa. </a:t>
            </a:r>
            <a:r>
              <a:rPr lang="es-US" sz="1050" dirty="0">
                <a:solidFill>
                  <a:prstClr val="black"/>
                </a:solidFill>
                <a:cs typeface="Arial" panose="020B0604020202020204" pitchFamily="34" charset="0"/>
              </a:rPr>
              <a:t>Esto significa que antes de que el plan cubra un medicamento en particular, su médico debe mostrarle al plan que un medicamento en particular es médicamente necesario para usted. Los planes también hacen esto para asegurarse de que esté usando estos medicamentos correctamente. Comuníquese con su plan acerca de sus requisitos de autorización previa y hable con su encargado de recetas autorizado. Puede solicitar una excepción a estos requisitos poniéndose en contacto con el plan. Es posible que su plan le exija una declaración de la persona que le ha recetado el medicamento que apoye su solicitud. Si se aprueba la solicitud, el plan cubrirá el medicamento recetado originalmente sin que usted tenga que cumplir los requisitos de autorización previa. Los Centros</a:t>
            </a:r>
            <a:r>
              <a:rPr lang="es-US" sz="1050" baseline="0" dirty="0">
                <a:solidFill>
                  <a:prstClr val="black"/>
                </a:solidFill>
                <a:cs typeface="Arial" panose="020B0604020202020204" pitchFamily="34" charset="0"/>
              </a:rPr>
              <a:t> para Servicios Medicare y Medicaid (</a:t>
            </a:r>
            <a:r>
              <a:rPr lang="es-US" sz="1050" dirty="0">
                <a:solidFill>
                  <a:prstClr val="black"/>
                </a:solidFill>
                <a:cs typeface="Arial" panose="020B0604020202020204" pitchFamily="34" charset="0"/>
              </a:rPr>
              <a:t>CMS) emitió requisitos para la prescripción electrónica que agilizan las autorizaciones previas en la Regla Final 4189 de los CMS. Los CMS empezaron a aplicar los requisitos de las normas en enero de 2022. Visite </a:t>
            </a:r>
            <a:r>
              <a:rPr lang="es-US" sz="1050" dirty="0">
                <a:solidFill>
                  <a:prstClr val="black"/>
                </a:solidFill>
                <a:cs typeface="Arial" panose="020B0604020202020204" pitchFamily="34" charset="0"/>
                <a:hlinkClick r:id="rId3"/>
              </a:rPr>
              <a:t>CMS.gov/</a:t>
            </a:r>
            <a:r>
              <a:rPr lang="es-US" sz="1050" dirty="0" err="1">
                <a:solidFill>
                  <a:prstClr val="black"/>
                </a:solidFill>
                <a:cs typeface="Arial" panose="020B0604020202020204" pitchFamily="34" charset="0"/>
                <a:hlinkClick r:id="rId3"/>
              </a:rPr>
              <a:t>newsroom</a:t>
            </a:r>
            <a:r>
              <a:rPr lang="es-US" sz="1050" dirty="0">
                <a:solidFill>
                  <a:prstClr val="black"/>
                </a:solidFill>
                <a:cs typeface="Arial" panose="020B0604020202020204" pitchFamily="34" charset="0"/>
                <a:hlinkClick r:id="rId3"/>
              </a:rPr>
              <a:t>/</a:t>
            </a:r>
            <a:r>
              <a:rPr lang="es-US" sz="1050" dirty="0" err="1">
                <a:solidFill>
                  <a:prstClr val="black"/>
                </a:solidFill>
                <a:cs typeface="Arial" panose="020B0604020202020204" pitchFamily="34" charset="0"/>
                <a:hlinkClick r:id="rId3"/>
              </a:rPr>
              <a:t>news-alert</a:t>
            </a:r>
            <a:r>
              <a:rPr lang="es-US" sz="1050" dirty="0">
                <a:solidFill>
                  <a:prstClr val="black"/>
                </a:solidFill>
                <a:cs typeface="Arial" panose="020B0604020202020204" pitchFamily="34" charset="0"/>
                <a:hlinkClick r:id="rId3"/>
              </a:rPr>
              <a:t>/cms-names-e-prescribing-standard-reduce-provider-burden-and-expedite-patient-access-needed</a:t>
            </a:r>
            <a:r>
              <a:rPr lang="es-US" sz="1050" dirty="0">
                <a:solidFill>
                  <a:prstClr val="black"/>
                </a:solidFill>
                <a:cs typeface="Arial" panose="020B0604020202020204" pitchFamily="34" charset="0"/>
              </a:rPr>
              <a:t> para más información.</a:t>
            </a:r>
          </a:p>
          <a:p>
            <a:pPr marL="112395" indent="-112395" defTabSz="966529">
              <a:spcAft>
                <a:spcPts val="600"/>
              </a:spcAft>
              <a:defRPr/>
            </a:pPr>
            <a:r>
              <a:rPr lang="es-US" sz="1050" b="1" dirty="0">
                <a:solidFill>
                  <a:prstClr val="black"/>
                </a:solidFill>
                <a:cs typeface="Arial" panose="020B0604020202020204" pitchFamily="34" charset="0"/>
              </a:rPr>
              <a:t>La terapia escalonada le obliga a probar primero un determinado medicamento menos caro del formulario </a:t>
            </a:r>
            <a:r>
              <a:rPr lang="es-US" sz="1050" dirty="0">
                <a:solidFill>
                  <a:prstClr val="black"/>
                </a:solidFill>
                <a:cs typeface="Arial" panose="020B0604020202020204" pitchFamily="34" charset="0"/>
              </a:rPr>
              <a:t>del plan que haya demostrado ser eficaz para la mayoría de las personas con su enfermedad antes de que pueda subir un escalón y pasar a un medicamento más caro. Por ejemplo, algunos planes requieren que primero pruebe un medicamento genérico (si está disponible) y luego un medicamento más económico de marca de su lista de medicamentos, antes de que su plan cubra un medicamento similar de marca comercial más caro. </a:t>
            </a:r>
            <a:r>
              <a:rPr lang="es-US" sz="1050" b="0" dirty="0">
                <a:solidFill>
                  <a:prstClr val="black"/>
                </a:solidFill>
                <a:cs typeface="Arial" panose="020B0604020202020204" pitchFamily="34" charset="0"/>
              </a:rPr>
              <a:t>Sin embargo, si ya ha probado un medicamento similar y menos caro que no funcionó, </a:t>
            </a:r>
            <a:r>
              <a:rPr lang="es-US" sz="1050" dirty="0">
                <a:solidFill>
                  <a:prstClr val="black"/>
                </a:solidFill>
                <a:cs typeface="Arial" panose="020B0604020202020204" pitchFamily="34" charset="0"/>
              </a:rPr>
              <a:t>o si considera que, debido a su estado de salud, es médicamente necesario tomar un medicamento de terapia escalonada (el medicamento que el médico le recetó originalmente), puede ponerse en contacto con el plan para solicitar una excepción. Es posible que su plan le exija una declaración de la persona que le ha recetado el medicamento que apoye su solicitud. Si aprueban su solicitud, el plan cubrirá el medicamento que le recetó su médico originalmente.</a:t>
            </a:r>
          </a:p>
          <a:p>
            <a:pPr marL="112395" indent="-112395" defTabSz="966529">
              <a:spcAft>
                <a:spcPts val="600"/>
              </a:spcAft>
              <a:buFont typeface="Wingdings" panose="05000000000000000000" pitchFamily="2" charset="2"/>
              <a:buChar char="§"/>
              <a:defRPr/>
            </a:pPr>
            <a:r>
              <a:rPr lang="es-US" sz="1050" b="1" dirty="0">
                <a:solidFill>
                  <a:prstClr val="black"/>
                </a:solidFill>
                <a:cs typeface="Arial" panose="020B0604020202020204" pitchFamily="34" charset="0"/>
              </a:rPr>
              <a:t>Por razones de seguridad y costos, los planes pueden limitar la cantidad de medicamentos que cubren durante un cierto período de tiempo.</a:t>
            </a:r>
            <a:r>
              <a:rPr lang="es-US" sz="1050" dirty="0">
                <a:solidFill>
                  <a:prstClr val="black"/>
                </a:solidFill>
                <a:cs typeface="Arial" panose="020B0604020202020204" pitchFamily="34" charset="0"/>
              </a:rPr>
              <a:t> Si la persona que le hace la receta considera que, debido a su condición médica, no es adecuado un límite de cantidad por razones médicas, usted o la persona encargada de la receta pueden contactar al plan para pedir una excepción. Si el plan aprueba su solicitud, el límite de cantidad no se aplicará a su receta.</a:t>
            </a:r>
          </a:p>
          <a:p>
            <a:pPr>
              <a:spcAft>
                <a:spcPts val="600"/>
              </a:spcAft>
            </a:pPr>
            <a:endParaRPr lang="en-US" sz="1050" dirty="0">
              <a:cs typeface="Arial" panose="020B0604020202020204" pitchFamily="34" charset="0"/>
            </a:endParaRPr>
          </a:p>
        </p:txBody>
      </p:sp>
    </p:spTree>
    <p:extLst>
      <p:ext uri="{BB962C8B-B14F-4D97-AF65-F5344CB8AC3E}">
        <p14:creationId xmlns:p14="http://schemas.microsoft.com/office/powerpoint/2010/main" val="3321858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23825" y="3681305"/>
            <a:ext cx="7067550" cy="5641675"/>
          </a:xfrm>
        </p:spPr>
        <p:txBody>
          <a:bodyPr/>
          <a:lstStyle/>
          <a:p>
            <a:pPr marL="0" indent="0" defTabSz="966529">
              <a:spcBef>
                <a:spcPts val="634"/>
              </a:spcBef>
              <a:spcAft>
                <a:spcPts val="600"/>
              </a:spcAft>
              <a:buNone/>
              <a:defRPr/>
            </a:pPr>
            <a:r>
              <a:rPr lang="es-US" sz="1050" b="1" dirty="0">
                <a:solidFill>
                  <a:prstClr val="black"/>
                </a:solidFill>
              </a:rPr>
              <a:t>Esta diapositiva tiene animación.</a:t>
            </a:r>
            <a:r>
              <a:rPr lang="es-US" sz="1050" dirty="0">
                <a:solidFill>
                  <a:srgbClr val="000000"/>
                </a:solidFill>
                <a:cs typeface="Arial"/>
              </a:rPr>
              <a:t> </a:t>
            </a: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050" b="1" i="0" u="none" strike="noStrike" dirty="0">
                <a:solidFill>
                  <a:srgbClr val="000000"/>
                </a:solidFill>
                <a:effectLst/>
                <a:cs typeface="Arial"/>
              </a:rPr>
              <a:t>Notas del presentador/a</a:t>
            </a:r>
            <a:r>
              <a:rPr lang="es-US" sz="1050" b="0" i="0" dirty="0">
                <a:solidFill>
                  <a:srgbClr val="444444"/>
                </a:solidFill>
                <a:effectLst/>
                <a:cs typeface="Arial"/>
              </a:rPr>
              <a:t>​</a:t>
            </a:r>
          </a:p>
          <a:p>
            <a:pPr marL="0" indent="0" defTabSz="966529">
              <a:spcBef>
                <a:spcPts val="0"/>
              </a:spcBef>
              <a:spcAft>
                <a:spcPts val="600"/>
              </a:spcAft>
              <a:buNone/>
              <a:defRPr/>
            </a:pPr>
            <a:r>
              <a:rPr lang="es-US" sz="1050" dirty="0">
                <a:solidFill>
                  <a:prstClr val="black"/>
                </a:solidFill>
                <a:cs typeface="Arial"/>
              </a:rPr>
              <a:t>Cada formulario debe incluir una gama de medicamentos en las categorías y clases recetadas. Para ofrecer costos bajos, muchos planes colocan a los medicamentos en niveles diferentes, con distintos precios. Cada plan forma sus niveles de maneras diferentes. </a:t>
            </a:r>
          </a:p>
          <a:p>
            <a:pPr marL="0" indent="0" defTabSz="966529">
              <a:spcAft>
                <a:spcPts val="600"/>
              </a:spcAft>
              <a:buNone/>
              <a:defRPr/>
            </a:pPr>
            <a:r>
              <a:rPr lang="es-US" sz="1050" dirty="0">
                <a:solidFill>
                  <a:prstClr val="black"/>
                </a:solidFill>
                <a:cs typeface="Arial"/>
              </a:rPr>
              <a:t>Este es un ejemplo de cómo un plan </a:t>
            </a:r>
            <a:r>
              <a:rPr lang="es-US" sz="1050" b="1" dirty="0">
                <a:solidFill>
                  <a:prstClr val="black"/>
                </a:solidFill>
                <a:cs typeface="Arial"/>
              </a:rPr>
              <a:t>forma </a:t>
            </a:r>
            <a:r>
              <a:rPr lang="es-US" sz="1050" dirty="0">
                <a:solidFill>
                  <a:prstClr val="black"/>
                </a:solidFill>
                <a:cs typeface="Arial"/>
              </a:rPr>
              <a:t>sus categorías:</a:t>
            </a:r>
          </a:p>
          <a:p>
            <a:pPr marL="121920" lvl="1" indent="-121920" defTabSz="966529">
              <a:spcBef>
                <a:spcPts val="0"/>
              </a:spcBef>
              <a:spcAft>
                <a:spcPts val="600"/>
              </a:spcAft>
              <a:buFont typeface="Wingdings" panose="05000000000000000000" pitchFamily="2" charset="2"/>
              <a:buChar char="§"/>
              <a:defRPr/>
            </a:pPr>
            <a:r>
              <a:rPr lang="es-US" sz="1050" b="1" dirty="0">
                <a:solidFill>
                  <a:prstClr val="black"/>
                </a:solidFill>
                <a:cs typeface="Arial"/>
              </a:rPr>
              <a:t>Niveles 1 y 2 </a:t>
            </a:r>
            <a:r>
              <a:rPr lang="es-US" sz="1050" dirty="0">
                <a:solidFill>
                  <a:prstClr val="black"/>
                </a:solidFill>
                <a:cs typeface="Arial"/>
              </a:rPr>
              <a:t>(medicamentos genéricos y medicamentos genéricos preferentes, los menos caros): Los medicamentos genéricos que son iguales que su contraparte de marca comercial en cuanto a seguridad, concentración, calidad, la manera en que funciona, la forma de administración y la manera en que debe usarse. Los medicamentos genéricos usan los mismos principios activos que los de marca comercial. Los fabricantes de medicamentos genéricos deben demostrar que sus productos funcionan de la misma manera que los medicamentos de marca comercial correspondientes. Son más económicos debido a la competencia del mercado. En algunos casos, podría no haber disponible un medicamento genérico para reemplazar el medicamento de marca comercial que usted toma. Consulte al encargado de elaborar la receta autorizada. </a:t>
            </a:r>
          </a:p>
          <a:p>
            <a:pPr marL="121920" lvl="1" indent="-121920" defTabSz="966529">
              <a:spcBef>
                <a:spcPts val="0"/>
              </a:spcBef>
              <a:spcAft>
                <a:spcPts val="600"/>
              </a:spcAft>
              <a:buFont typeface="Wingdings" panose="05000000000000000000" pitchFamily="2" charset="2"/>
              <a:buChar char="§"/>
              <a:defRPr/>
            </a:pPr>
            <a:r>
              <a:rPr lang="es-US" sz="1050" b="1" dirty="0">
                <a:solidFill>
                  <a:prstClr val="black"/>
                </a:solidFill>
                <a:cs typeface="Arial"/>
              </a:rPr>
              <a:t>Nivel 3 </a:t>
            </a:r>
            <a:r>
              <a:rPr lang="es-US" sz="1050" dirty="0">
                <a:solidFill>
                  <a:prstClr val="black"/>
                </a:solidFill>
                <a:cs typeface="Arial"/>
              </a:rPr>
              <a:t>(Medicamentos de marca preferidos): Los medicamentos del nivel 3 de este plan (medicamentos de marca) cuestan más que los de los niveles 1 y 2. </a:t>
            </a:r>
          </a:p>
          <a:p>
            <a:pPr marL="121920" lvl="1" indent="-121920" defTabSz="966529">
              <a:spcBef>
                <a:spcPts val="0"/>
              </a:spcBef>
              <a:spcAft>
                <a:spcPts val="600"/>
              </a:spcAft>
              <a:buFont typeface="Wingdings" panose="05000000000000000000" pitchFamily="2" charset="2"/>
              <a:buChar char="§"/>
              <a:defRPr/>
            </a:pPr>
            <a:r>
              <a:rPr lang="es-US" sz="1050" b="1" dirty="0">
                <a:solidFill>
                  <a:prstClr val="black"/>
                </a:solidFill>
                <a:cs typeface="Arial"/>
              </a:rPr>
              <a:t>Nivel 4 </a:t>
            </a:r>
            <a:r>
              <a:rPr lang="es-US" sz="1050" dirty="0">
                <a:solidFill>
                  <a:prstClr val="black"/>
                </a:solidFill>
                <a:cs typeface="Arial"/>
              </a:rPr>
              <a:t>(Medicamentos de marca no preferidos): Los medicamentos del nivel 4 de este plan (medicamentos de marca no preferidos) cuestan más que sus medicamentos del nivel 3.</a:t>
            </a:r>
          </a:p>
          <a:p>
            <a:pPr marL="121920" lvl="1" indent="-121920" defTabSz="966529">
              <a:spcBef>
                <a:spcPts val="0"/>
              </a:spcBef>
              <a:spcAft>
                <a:spcPts val="600"/>
              </a:spcAft>
              <a:buFont typeface="Wingdings" panose="05000000000000000000" pitchFamily="2" charset="2"/>
              <a:buChar char="§"/>
              <a:defRPr/>
            </a:pPr>
            <a:r>
              <a:rPr lang="es-US" sz="1050" b="1" dirty="0">
                <a:solidFill>
                  <a:prstClr val="black"/>
                </a:solidFill>
                <a:cs typeface="Arial"/>
              </a:rPr>
              <a:t>Nivel 5 </a:t>
            </a:r>
            <a:r>
              <a:rPr lang="es-US" sz="1050" dirty="0">
                <a:solidFill>
                  <a:prstClr val="black"/>
                </a:solidFill>
                <a:cs typeface="Arial"/>
              </a:rPr>
              <a:t>(Nivel de especialidad): Estos medicamentos son únicos y tienen un costo muy elevado. El umbral del nivel especializado del año contractual 2023 es de $830 para el costo total de un suministro para 30 días. </a:t>
            </a:r>
            <a:r>
              <a:rPr lang="es-US" sz="1050" dirty="0"/>
              <a:t>La metodología para el umbral del nivel de especialidad se revisó para el año natural 2023 como parte de la regulación finalizada. Consulte </a:t>
            </a:r>
            <a:r>
              <a:rPr lang="es-US" sz="1050" dirty="0">
                <a:cs typeface="Arial"/>
                <a:hlinkClick r:id="rId3"/>
              </a:rPr>
              <a:t>federalregister.gov/</a:t>
            </a:r>
            <a:r>
              <a:rPr lang="es-US" sz="1050" dirty="0" err="1">
                <a:cs typeface="Arial"/>
                <a:hlinkClick r:id="rId3"/>
              </a:rPr>
              <a:t>documents</a:t>
            </a:r>
            <a:r>
              <a:rPr lang="es-US" sz="1050" dirty="0">
                <a:cs typeface="Arial"/>
                <a:hlinkClick r:id="rId3"/>
              </a:rPr>
              <a:t>/2022/01/12/2022-00117/medicare-program-contract-year-2023-policy-and-technical-changes-to-the-medicare-advantage-and</a:t>
            </a:r>
            <a:r>
              <a:rPr lang="es-US" sz="1050" dirty="0"/>
              <a:t> para mayor información. </a:t>
            </a:r>
          </a:p>
          <a:p>
            <a:pPr marL="118745" lvl="2" indent="0" defTabSz="966529">
              <a:spcBef>
                <a:spcPts val="0"/>
              </a:spcBef>
              <a:spcAft>
                <a:spcPts val="600"/>
              </a:spcAft>
              <a:buNone/>
              <a:defRPr/>
            </a:pPr>
            <a:r>
              <a:rPr lang="es-US" sz="1050" b="1" dirty="0">
                <a:solidFill>
                  <a:prstClr val="black"/>
                </a:solidFill>
                <a:cs typeface="Arial"/>
              </a:rPr>
              <a:t>NOTA</a:t>
            </a:r>
            <a:r>
              <a:rPr lang="es-US" sz="1050" dirty="0">
                <a:solidFill>
                  <a:prstClr val="black"/>
                </a:solidFill>
                <a:cs typeface="Arial"/>
              </a:rPr>
              <a:t>: En algunos casos, si su medicamento está en el nivel más elevado y el médico considera que necesita ese medicamento específico, en lugar de un medicamento similar de un nivel más económico, usted puede solicitar una excepción y pedir un copago menor a su plan. También puede solicitar una excepción para obtener un medicamento que no esté en el formulario poniéndose en contacto con el plan. Su plan puede exigir una declaración del médico que le prescribe el medicamento en la que explique por qué los medicamentos del formulario no satisfacen sus necesidades médicas. La lección 6 de esta presentación describe el proceso de apelaciones y excepciones.</a:t>
            </a:r>
          </a:p>
          <a:p>
            <a:pPr marL="0" indent="0" defTabSz="966529">
              <a:spcBef>
                <a:spcPts val="634"/>
              </a:spcBef>
              <a:spcAft>
                <a:spcPts val="600"/>
              </a:spcAft>
              <a:buNone/>
              <a:defRPr/>
            </a:pPr>
            <a:endParaRPr lang="en-US" sz="1050" dirty="0">
              <a:solidFill>
                <a:prstClr val="black"/>
              </a:solidFill>
              <a:cs typeface="Arial" panose="020B0604020202020204" pitchFamily="34" charset="0"/>
            </a:endParaRPr>
          </a:p>
        </p:txBody>
      </p:sp>
    </p:spTree>
    <p:extLst>
      <p:ext uri="{BB962C8B-B14F-4D97-AF65-F5344CB8AC3E}">
        <p14:creationId xmlns:p14="http://schemas.microsoft.com/office/powerpoint/2010/main" val="2134977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33350" y="3757507"/>
            <a:ext cx="7086600" cy="5610331"/>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a:t>
            </a:r>
            <a:r>
              <a:rPr lang="es-US" sz="1100" b="0" i="0" dirty="0">
                <a:solidFill>
                  <a:srgbClr val="444444"/>
                </a:solidFill>
                <a:effectLst/>
                <a:cs typeface="Arial" panose="020B0604020202020204" pitchFamily="34" charset="0"/>
              </a:rPr>
              <a:t>​</a:t>
            </a:r>
          </a:p>
          <a:p>
            <a:pPr marL="118745" indent="-118745" defTabSz="966529">
              <a:spcAft>
                <a:spcPts val="600"/>
              </a:spcAft>
              <a:defRPr/>
            </a:pPr>
            <a:r>
              <a:rPr lang="es-US" sz="1100" b="1" dirty="0">
                <a:solidFill>
                  <a:prstClr val="black"/>
                </a:solidFill>
                <a:cs typeface="Arial" panose="020B0604020202020204" pitchFamily="34" charset="0"/>
              </a:rPr>
              <a:t>Los planes de Medicare pueden cambiar su formulario de un año a otro, </a:t>
            </a:r>
            <a:r>
              <a:rPr lang="es-US" sz="1100" dirty="0">
                <a:solidFill>
                  <a:prstClr val="black"/>
                </a:solidFill>
                <a:cs typeface="Arial" panose="020B0604020202020204" pitchFamily="34" charset="0"/>
              </a:rPr>
              <a:t>por eso es importante revisar su cobertura cada año.</a:t>
            </a:r>
          </a:p>
          <a:p>
            <a:pPr marL="118745" indent="-118745" defTabSz="966529">
              <a:spcAft>
                <a:spcPts val="600"/>
              </a:spcAft>
              <a:defRPr/>
            </a:pPr>
            <a:r>
              <a:rPr lang="es-US" sz="1100" b="1" dirty="0">
                <a:solidFill>
                  <a:prstClr val="black"/>
                </a:solidFill>
                <a:cs typeface="Arial" panose="020B0604020202020204" pitchFamily="34" charset="0"/>
              </a:rPr>
              <a:t>Por lo general, los planes no pueden introducir cambios innecesarios en sus formularios durante el año del plan. </a:t>
            </a:r>
            <a:r>
              <a:rPr lang="es-US" sz="1100" dirty="0">
                <a:solidFill>
                  <a:prstClr val="black"/>
                </a:solidFill>
                <a:cs typeface="Arial" panose="020B0604020202020204" pitchFamily="34" charset="0"/>
              </a:rPr>
              <a:t>Sin embargo, los CMS permiten algunos tipos de cambios.</a:t>
            </a:r>
          </a:p>
          <a:p>
            <a:pPr marL="118745" indent="-118745" defTabSz="966529">
              <a:spcAft>
                <a:spcPts val="600"/>
              </a:spcAft>
              <a:defRPr/>
            </a:pPr>
            <a:r>
              <a:rPr lang="es-US" sz="1100" b="1" dirty="0">
                <a:solidFill>
                  <a:prstClr val="black"/>
                </a:solidFill>
                <a:cs typeface="Arial" panose="020B0604020202020204" pitchFamily="34" charset="0"/>
              </a:rPr>
              <a:t>Los planes de Medicare sólo pueden cambiar sus categorías y clases terapéuticas </a:t>
            </a:r>
            <a:r>
              <a:rPr lang="es-US" sz="1100" dirty="0">
                <a:solidFill>
                  <a:prstClr val="black"/>
                </a:solidFill>
                <a:cs typeface="Arial" panose="020B0604020202020204" pitchFamily="34" charset="0"/>
              </a:rPr>
              <a:t>en un formulario al principio de cada año del plan, o para tener en cuenta los nuevos usos terapéuticos y los nuevos medicamentos cubiertos por la Parte D aprobados por la FDA. Un año del plan es un año natural, de enero a diciembre.</a:t>
            </a:r>
          </a:p>
          <a:p>
            <a:pPr marL="118745" lvl="1" indent="-118745" defTabSz="966529">
              <a:spcBef>
                <a:spcPts val="0"/>
              </a:spcBef>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Los planes de Medicare pueden hacer cambios de mantenimiento en sus formularios, </a:t>
            </a:r>
            <a:r>
              <a:rPr lang="es-US" sz="1100" dirty="0">
                <a:solidFill>
                  <a:prstClr val="black"/>
                </a:solidFill>
                <a:cs typeface="Arial" panose="020B0604020202020204" pitchFamily="34" charset="0"/>
              </a:rPr>
              <a:t>como sustituir los medicamentos de marca por nuevos genéricos, o cambiar sus formularios a raíz de nueva información sobre la seguridad o eficacia de los medicamentos. Un plan de Medicare que cumpla con ciertos requisitos puede eliminar inmediatamente un medicamento de marca de su formulario de la Parte D o cambiar al costo compartido preferido o escalonado del medicamento de marca al agregar un nuevo medicamento genérico equivalente (consulte la siguiente diapositiva). Los demás cambios deben realizarse de acuerdo con los procedimientos de aprobación prescritos, y los planes deben notificarlo con 30 días de antelación a los CMS, a los Programa Estatal de Ayuda para Farmacias (</a:t>
            </a:r>
            <a:r>
              <a:rPr lang="es-US" sz="1100" dirty="0" err="1">
                <a:solidFill>
                  <a:prstClr val="black"/>
                </a:solidFill>
                <a:cs typeface="Arial" panose="020B0604020202020204" pitchFamily="34" charset="0"/>
              </a:rPr>
              <a:t>SPAPs</a:t>
            </a:r>
            <a:r>
              <a:rPr lang="es-US" sz="1100" dirty="0">
                <a:solidFill>
                  <a:prstClr val="black"/>
                </a:solidFill>
                <a:cs typeface="Arial" panose="020B0604020202020204" pitchFamily="34" charset="0"/>
              </a:rPr>
              <a:t>), a los prescriptores, a las farmacias de la red, a los farmacéuticos y a los miembros del plan afectados. Como alternativa a la notificación de un cambio con 30 días de antelación, los planes de la Parte D pueden notificárselo a los afiliados en el momento en que soliciten una reposición y proporcionarles la reposición de un mes del medicamento afectado. Los planes que realicen cambios a mediados del año también deben actualizar los materiales de comunicación aplicables de los miembros, como revisar sus formularios en línea para que estén al día mensualmente. Usted puede continuar utilizando su medicamento cubierto hasta la finalización del año calendario. Puede solicitar una excepción si otros medicamentos no funcionan. </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Bajo la Parte D,</a:t>
            </a:r>
            <a:r>
              <a:rPr lang="es-US" sz="1100" dirty="0">
                <a:solidFill>
                  <a:prstClr val="black"/>
                </a:solidFill>
                <a:cs typeface="Arial" panose="020B0604020202020204" pitchFamily="34" charset="0"/>
              </a:rPr>
              <a:t> ningún miembro del plan debe ver interrumpida o reducida su cobertura de medicamentos durante el resto del año del plan. Sin embargo, este no es el caso cuando un medicamento es considerado inseguro por la FDA o cuando el fabricante lo saca del mercado. En esos casos, los planes de Medicare no están obligados a obtener la aprobación de CMS ni a dar aviso con 30 días de anticipación.</a:t>
            </a:r>
          </a:p>
          <a:p>
            <a:pPr marL="0" indent="0" defTabSz="966529">
              <a:spcAft>
                <a:spcPts val="600"/>
              </a:spcAft>
              <a:buFont typeface="Wingdings" panose="05000000000000000000" pitchFamily="2" charset="2"/>
              <a:buNone/>
              <a:defRPr/>
            </a:pPr>
            <a:endParaRPr lang="en-US" sz="1100" b="0" dirty="0">
              <a:solidFill>
                <a:prstClr val="black"/>
              </a:solidFill>
              <a:cs typeface="Arial" panose="020B0604020202020204" pitchFamily="34" charset="0"/>
            </a:endParaRPr>
          </a:p>
          <a:p>
            <a:pPr marL="0" indent="0" defTabSz="966529">
              <a:spcAft>
                <a:spcPts val="600"/>
              </a:spcAft>
              <a:buFont typeface="Wingdings" panose="05000000000000000000" pitchFamily="2" charset="2"/>
              <a:buNone/>
              <a:defRPr/>
            </a:pPr>
            <a:endParaRPr lang="en-US" sz="1100" b="0" dirty="0">
              <a:solidFill>
                <a:prstClr val="black"/>
              </a:solidFill>
              <a:cs typeface="Arial" panose="020B0604020202020204" pitchFamily="34" charset="0"/>
            </a:endParaRPr>
          </a:p>
        </p:txBody>
      </p:sp>
    </p:spTree>
    <p:extLst>
      <p:ext uri="{BB962C8B-B14F-4D97-AF65-F5344CB8AC3E}">
        <p14:creationId xmlns:p14="http://schemas.microsoft.com/office/powerpoint/2010/main" val="887844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6675" y="3582989"/>
            <a:ext cx="7143750" cy="5879988"/>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a:t>
            </a:r>
            <a:r>
              <a:rPr lang="es-US" sz="1100" b="0" i="0" dirty="0">
                <a:solidFill>
                  <a:srgbClr val="444444"/>
                </a:solidFill>
                <a:effectLst/>
                <a:cs typeface="Arial" panose="020B0604020202020204" pitchFamily="34" charset="0"/>
              </a:rPr>
              <a:t>​</a:t>
            </a:r>
          </a:p>
          <a:p>
            <a:pPr marL="0" indent="0" defTabSz="966529">
              <a:spcAft>
                <a:spcPts val="600"/>
              </a:spcAft>
              <a:buNone/>
              <a:defRPr/>
            </a:pPr>
            <a:r>
              <a:rPr lang="es-US" sz="1100" b="1" dirty="0">
                <a:solidFill>
                  <a:prstClr val="black"/>
                </a:solidFill>
                <a:cs typeface="Arial" panose="020B0604020202020204" pitchFamily="34" charset="0"/>
              </a:rPr>
              <a:t>Un plan de Medicare puede retirar inmediatamente un medicamento de marca de su formulario de la Parte D o cambiar el costo compartido preferente o escalonado del medicamento de marca sin cumplir los plazos y los requisitos de reposición cuando el plan haga todo lo siguiente:</a:t>
            </a:r>
          </a:p>
          <a:p>
            <a:pPr marL="118745" indent="-118745" defTabSz="966529">
              <a:spcAft>
                <a:spcPts val="600"/>
              </a:spcAft>
              <a:defRPr/>
            </a:pPr>
            <a:r>
              <a:rPr lang="es-US" sz="1100" dirty="0">
                <a:solidFill>
                  <a:prstClr val="black"/>
                </a:solidFill>
                <a:cs typeface="Arial" panose="020B0604020202020204" pitchFamily="34" charset="0"/>
              </a:rPr>
              <a:t>Al mismo tiempo que elimina dicho medicamento de marca o cambia su costo compartido preferido o escalonado, agrega un medicamento genérico terapéuticamente equivalente a su formulario en el mismo nivel de costo compartido o uno más bajo y con la misma o menos administración de utilización restrictiva criterios</a:t>
            </a:r>
          </a:p>
          <a:p>
            <a:pPr marL="118745" indent="-118745" defTabSz="966529">
              <a:spcAft>
                <a:spcPts val="600"/>
              </a:spcAft>
              <a:defRPr/>
            </a:pPr>
            <a:r>
              <a:rPr lang="es-US" sz="1100" dirty="0">
                <a:solidFill>
                  <a:prstClr val="black"/>
                </a:solidFill>
                <a:cs typeface="Arial" panose="020B0604020202020204" pitchFamily="34" charset="0"/>
              </a:rPr>
              <a:t>Anteriormente, el plan no podía haber incluido un medicamento genérico terapéuticamente equivalente en su formulario cuando presentó su formulario inicial para la aprobación de CMS porque dicho medicamento genérico aún no estaba disponible en el mercado.</a:t>
            </a:r>
          </a:p>
          <a:p>
            <a:pPr marL="118745" indent="-118745" defTabSz="966529">
              <a:spcAft>
                <a:spcPts val="600"/>
              </a:spcAft>
              <a:defRPr/>
            </a:pPr>
            <a:r>
              <a:rPr lang="es-US" sz="1100" dirty="0">
                <a:solidFill>
                  <a:prstClr val="black"/>
                </a:solidFill>
                <a:cs typeface="Arial" panose="020B0604020202020204" pitchFamily="34" charset="0"/>
              </a:rPr>
              <a:t>Antes de realizar cualquier sustitución de genéricos permitida, el plan de medicamentos proporciona un aviso general a todos los afiliados actuales y potenciales en su formulario y otros materiales de comunicación aplicables a los afiliados informándoles de que:</a:t>
            </a:r>
          </a:p>
          <a:p>
            <a:pPr marL="237490" lvl="1" indent="-118745" defTabSz="966529">
              <a:spcBef>
                <a:spcPts val="0"/>
              </a:spcBef>
              <a:spcAft>
                <a:spcPts val="600"/>
              </a:spcAft>
              <a:buFont typeface="Arial" panose="020B0604020202020204" pitchFamily="34" charset="0"/>
              <a:buChar char="•"/>
              <a:defRPr/>
            </a:pPr>
            <a:r>
              <a:rPr lang="es-US" sz="1100" dirty="0">
                <a:solidFill>
                  <a:prstClr val="black"/>
                </a:solidFill>
                <a:cs typeface="Arial" panose="020B0604020202020204" pitchFamily="34" charset="0"/>
              </a:rPr>
              <a:t>Dichos cambios se pueden hacer en cualquier momento cuando se agregue un nuevo genérico en lugar de un medicamento de marca, y es posible que no haya un aviso directo por adelantado a los afiliados afectados;</a:t>
            </a:r>
          </a:p>
          <a:p>
            <a:pPr marL="245110" lvl="1" indent="-129540" defTabSz="966529">
              <a:spcBef>
                <a:spcPts val="0"/>
              </a:spcBef>
              <a:spcAft>
                <a:spcPts val="600"/>
              </a:spcAft>
              <a:buFont typeface="Arial" panose="020B0604020202020204" pitchFamily="34" charset="0"/>
              <a:buChar char="•"/>
              <a:defRPr/>
            </a:pPr>
            <a:r>
              <a:rPr lang="es-US" sz="1100" dirty="0">
                <a:solidFill>
                  <a:prstClr val="black"/>
                </a:solidFill>
                <a:cs typeface="Arial" panose="020B0604020202020204" pitchFamily="34" charset="0"/>
              </a:rPr>
              <a:t>Si se produce tal sustitución, los afiliados afectados recibirán una notificación directa que incluirá información sobre los medicamentos concretos implicados y los pasos que pueden dar para solicitar determinaciones de cobertura y excepciones.</a:t>
            </a:r>
          </a:p>
          <a:p>
            <a:pPr marL="118745" indent="-118745" defTabSz="966529">
              <a:spcAft>
                <a:spcPts val="600"/>
              </a:spcAft>
              <a:defRPr/>
            </a:pPr>
            <a:r>
              <a:rPr lang="es-US" sz="1100" dirty="0">
                <a:solidFill>
                  <a:prstClr val="black"/>
                </a:solidFill>
                <a:cs typeface="Arial" panose="020B0604020202020204" pitchFamily="34" charset="0"/>
              </a:rPr>
              <a:t>Antes de realizar cualquier sustitución genérica permitida, el plan de medicamentos avisa con antelación a los CMS y a otras entidades especificadas.</a:t>
            </a:r>
          </a:p>
          <a:p>
            <a:pPr marL="118745" indent="-118745" defTabSz="966529">
              <a:spcAft>
                <a:spcPts val="600"/>
              </a:spcAft>
              <a:defRPr/>
            </a:pPr>
            <a:r>
              <a:rPr lang="es-US" sz="1100" dirty="0">
                <a:solidFill>
                  <a:prstClr val="black"/>
                </a:solidFill>
                <a:cs typeface="Arial" panose="020B0604020202020204" pitchFamily="34" charset="0"/>
              </a:rPr>
              <a:t>El plan notifica cualquier cambio en el formulario a los afiliados afectados, a los CMS y a otras entidades especificadas de acuerdo con los requisitos existentes. Esto incluiría un aviso directo a los afiliados afectados.</a:t>
            </a:r>
          </a:p>
          <a:p>
            <a:pPr marL="0" indent="0" defTabSz="966529">
              <a:spcAft>
                <a:spcPts val="600"/>
              </a:spcAft>
              <a:buNone/>
              <a:defRPr/>
            </a:pPr>
            <a:r>
              <a:rPr lang="es-US" sz="1100" dirty="0">
                <a:solidFill>
                  <a:prstClr val="black"/>
                </a:solidFill>
                <a:cs typeface="Arial" panose="020B0604020202020204" pitchFamily="34" charset="0"/>
              </a:rPr>
              <a:t>Consulte </a:t>
            </a:r>
            <a:r>
              <a:rPr lang="es-US" sz="1100" dirty="0">
                <a:solidFill>
                  <a:prstClr val="black"/>
                </a:solidFill>
                <a:cs typeface="Arial" panose="020B0604020202020204" pitchFamily="34" charset="0"/>
                <a:hlinkClick r:id="rId3"/>
              </a:rPr>
              <a:t>ecfr.gov/</a:t>
            </a:r>
            <a:r>
              <a:rPr lang="es-US" sz="1100" dirty="0" err="1">
                <a:solidFill>
                  <a:prstClr val="black"/>
                </a:solidFill>
                <a:cs typeface="Arial" panose="020B0604020202020204" pitchFamily="34" charset="0"/>
                <a:hlinkClick r:id="rId3"/>
              </a:rPr>
              <a:t>cgi-bin</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text-idx?SID</a:t>
            </a:r>
            <a:r>
              <a:rPr lang="es-US" sz="1100" dirty="0">
                <a:solidFill>
                  <a:prstClr val="black"/>
                </a:solidFill>
                <a:cs typeface="Arial" panose="020B0604020202020204" pitchFamily="34" charset="0"/>
                <a:hlinkClick r:id="rId3"/>
              </a:rPr>
              <a:t>=2d3b7366dd3d10f6be658cc29e27eff9&amp;mc=</a:t>
            </a:r>
            <a:r>
              <a:rPr lang="es-US" sz="1100" dirty="0" err="1">
                <a:solidFill>
                  <a:prstClr val="black"/>
                </a:solidFill>
                <a:cs typeface="Arial" panose="020B0604020202020204" pitchFamily="34" charset="0"/>
                <a:hlinkClick r:id="rId3"/>
              </a:rPr>
              <a:t>true&amp;node</a:t>
            </a:r>
            <a:r>
              <a:rPr lang="es-US" sz="1100" dirty="0">
                <a:solidFill>
                  <a:prstClr val="black"/>
                </a:solidFill>
                <a:cs typeface="Arial" panose="020B0604020202020204" pitchFamily="34" charset="0"/>
                <a:hlinkClick r:id="rId3"/>
              </a:rPr>
              <a:t>=pt42.3.423&amp;rgn=div5#se42.3.423_1120</a:t>
            </a:r>
            <a:r>
              <a:rPr lang="es-US" sz="1100" dirty="0">
                <a:solidFill>
                  <a:prstClr val="black"/>
                </a:solidFill>
                <a:cs typeface="Arial" panose="020B0604020202020204" pitchFamily="34" charset="0"/>
              </a:rPr>
              <a:t> (42 CFR </a:t>
            </a:r>
            <a:r>
              <a:rPr lang="es-US" sz="1100" dirty="0"/>
              <a:t>§ </a:t>
            </a:r>
            <a:r>
              <a:rPr lang="es-US" sz="1100" dirty="0">
                <a:solidFill>
                  <a:prstClr val="black"/>
                </a:solidFill>
                <a:cs typeface="Arial" panose="020B0604020202020204" pitchFamily="34" charset="0"/>
              </a:rPr>
              <a:t>423,120) para revisar los cambios en el formulario.</a:t>
            </a:r>
          </a:p>
          <a:p>
            <a:pPr marL="0" indent="0" defTabSz="966529">
              <a:spcAft>
                <a:spcPts val="600"/>
              </a:spcAft>
              <a:buNone/>
              <a:defRPr/>
            </a:pPr>
            <a:endParaRPr lang="en-US" sz="1100" dirty="0">
              <a:solidFill>
                <a:prstClr val="black"/>
              </a:solidFill>
              <a:cs typeface="Arial" panose="020B0604020202020204" pitchFamily="34" charset="0"/>
            </a:endParaRPr>
          </a:p>
          <a:p>
            <a:pPr marL="0" indent="0" defTabSz="966529">
              <a:spcAft>
                <a:spcPts val="600"/>
              </a:spcAft>
              <a:buNone/>
              <a:defRPr/>
            </a:pPr>
            <a:endParaRPr lang="en-US" sz="1100" b="0" dirty="0">
              <a:solidFill>
                <a:prstClr val="black"/>
              </a:solidFill>
              <a:cs typeface="Arial" panose="020B0604020202020204" pitchFamily="34" charset="0"/>
            </a:endParaRPr>
          </a:p>
        </p:txBody>
      </p:sp>
    </p:spTree>
    <p:extLst>
      <p:ext uri="{BB962C8B-B14F-4D97-AF65-F5344CB8AC3E}">
        <p14:creationId xmlns:p14="http://schemas.microsoft.com/office/powerpoint/2010/main" val="2635019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0975" y="3757507"/>
            <a:ext cx="7000875" cy="5144347"/>
          </a:xfrm>
        </p:spPr>
        <p:txBody>
          <a:bodyPr/>
          <a:lstStyle/>
          <a:p>
            <a:pPr marL="0" indent="0">
              <a:spcAft>
                <a:spcPts val="1200"/>
              </a:spcAft>
              <a:buNone/>
            </a:pPr>
            <a:r>
              <a:rPr lang="es-US" b="1" dirty="0"/>
              <a:t>Notas del presentador/a</a:t>
            </a:r>
          </a:p>
          <a:p>
            <a:pPr marL="0" indent="0">
              <a:spcAft>
                <a:spcPts val="1200"/>
              </a:spcAft>
              <a:buNone/>
            </a:pPr>
            <a:r>
              <a:rPr lang="es-US" dirty="0"/>
              <a:t>La IRA introduce mejoras en Medicare que ampliarán las prestaciones, reducirán los costos de los medicamentos, mantendrán estables las primas de los medicamentos recetados y mejorarán la solidez del programa Medicare. Gracias a esta ley, Medicare podrá negociar directamente con los fabricantes de medicamentos para reducir el precio de algunos de los medicamentos de marca más caros de la Parte B y la Parte D de Medicare. Esto significa que los beneficiarios de Medicare pagarán menos por estos medicamentos porque su participación en los gastos se basará en el precio negociado por Medicare. Además, si las compañías farmacéuticas aumentan los precios de sus medicamentos a un ritmo superior al de la inflación, deben pagar a Medicare un descuento por inflación.</a:t>
            </a:r>
          </a:p>
          <a:p>
            <a:pPr marL="0" indent="0">
              <a:spcAft>
                <a:spcPts val="1200"/>
              </a:spcAft>
              <a:buNone/>
            </a:pPr>
            <a:r>
              <a:rPr lang="es-US" dirty="0"/>
              <a:t>Medicare podrá negociar directamente con los fabricantes de medicamentos el precio de algunos medicamentos de marca de Medicare Parte B y Parte D de elevado gasto que no tienen competencia. Esto significa que los beneficiarios de Medicare pagarán menos por estos medicamentos, ya que su participación en los gastos se basará en el precio negociado por Medicare. En 2023, Medicare publicará los 10 primeros medicamentos seleccionados para la negociación de precios a partir de una lista de los medicamentos con mayor gasto de la Parte D que no tienen competencia genérica o biosimilar. Algunos medicamentos, como los medicamentos huérfanos, están excluidos de la negociación. Los precios negociados de este primer grupo de 10 medicamentos entrarán en vigor en 2026. Los fabricantes que no cumplan los requisitos de negociación tendrán que pagar un impuesto, y tendrán que pagar sanciones si no cumplen otros requisitos de fabricante.</a:t>
            </a:r>
          </a:p>
          <a:p>
            <a:pPr marL="0" indent="0">
              <a:spcAft>
                <a:spcPts val="1200"/>
              </a:spcAft>
              <a:buNone/>
            </a:pPr>
            <a:r>
              <a:rPr lang="es-US" dirty="0"/>
              <a:t>Para más información sobre el Programa de Negociación de Precios de Medicamentos, visite </a:t>
            </a:r>
            <a:r>
              <a:rPr lang="es-US" dirty="0">
                <a:hlinkClick r:id="rId3"/>
              </a:rPr>
              <a:t>CMS.gov/</a:t>
            </a:r>
            <a:r>
              <a:rPr lang="es-US" dirty="0" err="1">
                <a:hlinkClick r:id="rId3"/>
              </a:rPr>
              <a:t>inflation</a:t>
            </a:r>
            <a:r>
              <a:rPr lang="es-US" dirty="0">
                <a:hlinkClick r:id="rId3"/>
              </a:rPr>
              <a:t>-</a:t>
            </a:r>
            <a:r>
              <a:rPr lang="es-US" dirty="0" err="1">
                <a:hlinkClick r:id="rId3"/>
              </a:rPr>
              <a:t>reduction</a:t>
            </a:r>
            <a:r>
              <a:rPr lang="es-US" dirty="0">
                <a:hlinkClick r:id="rId3"/>
              </a:rPr>
              <a:t>-</a:t>
            </a:r>
            <a:r>
              <a:rPr lang="es-US" dirty="0" err="1">
                <a:hlinkClick r:id="rId3"/>
              </a:rPr>
              <a:t>act</a:t>
            </a:r>
            <a:r>
              <a:rPr lang="es-US" dirty="0">
                <a:hlinkClick r:id="rId3"/>
              </a:rPr>
              <a:t>-and-medicare/medicare-</a:t>
            </a:r>
            <a:r>
              <a:rPr lang="es-US" dirty="0" err="1">
                <a:hlinkClick r:id="rId3"/>
              </a:rPr>
              <a:t>drug</a:t>
            </a:r>
            <a:r>
              <a:rPr lang="es-US" dirty="0">
                <a:hlinkClick r:id="rId3"/>
              </a:rPr>
              <a:t>-</a:t>
            </a:r>
            <a:r>
              <a:rPr lang="es-US" dirty="0" err="1">
                <a:hlinkClick r:id="rId3"/>
              </a:rPr>
              <a:t>price-negotiation</a:t>
            </a:r>
            <a:r>
              <a:rPr lang="es-US" dirty="0"/>
              <a:t> y consulte el comunicado de prensa sobre las directrices iniciales en </a:t>
            </a:r>
            <a:r>
              <a:rPr lang="es-US" dirty="0">
                <a:hlinkClick r:id="rId4"/>
              </a:rPr>
              <a:t>CMS.gov/</a:t>
            </a:r>
            <a:r>
              <a:rPr lang="es-US" dirty="0" err="1">
                <a:hlinkClick r:id="rId4"/>
              </a:rPr>
              <a:t>newsroom</a:t>
            </a:r>
            <a:r>
              <a:rPr lang="es-US" dirty="0">
                <a:hlinkClick r:id="rId4"/>
              </a:rPr>
              <a:t>/</a:t>
            </a:r>
            <a:r>
              <a:rPr lang="es-US" dirty="0" err="1">
                <a:hlinkClick r:id="rId4"/>
              </a:rPr>
              <a:t>press-releases</a:t>
            </a:r>
            <a:r>
              <a:rPr lang="es-US" dirty="0">
                <a:hlinkClick r:id="rId4"/>
              </a:rPr>
              <a:t>/hhs-releases-initial-guidance-historic-medicare-drug-price-negotiation-program-price-applicability</a:t>
            </a:r>
            <a:r>
              <a:rPr lang="es-US" dirty="0"/>
              <a:t>.</a:t>
            </a:r>
          </a:p>
          <a:p>
            <a:pPr marL="0" indent="0">
              <a:spcAft>
                <a:spcPts val="1200"/>
              </a:spcAft>
              <a:buNone/>
            </a:pPr>
            <a:endParaRPr lang="es-US" dirty="0"/>
          </a:p>
          <a:p>
            <a:pPr marL="0" indent="0">
              <a:spcAft>
                <a:spcPts val="1200"/>
              </a:spcAft>
              <a:buNone/>
            </a:pPr>
            <a:endParaRPr lang="en-US" dirty="0"/>
          </a:p>
          <a:p>
            <a:pPr marL="0" indent="0">
              <a:spcAft>
                <a:spcPts val="1200"/>
              </a:spcAft>
              <a:buNone/>
            </a:pPr>
            <a:endParaRPr lang="en-US" dirty="0"/>
          </a:p>
        </p:txBody>
      </p:sp>
    </p:spTree>
    <p:extLst>
      <p:ext uri="{BB962C8B-B14F-4D97-AF65-F5344CB8AC3E}">
        <p14:creationId xmlns:p14="http://schemas.microsoft.com/office/powerpoint/2010/main" val="252992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La lección 1 explica la cobertura para medicamentos conforme a las partes de </a:t>
            </a:r>
            <a:r>
              <a:rPr lang="es-US" baseline="0">
                <a:solidFill>
                  <a:prstClr val="black"/>
                </a:solidFill>
                <a:cs typeface="Arial" panose="020B0604020202020204" pitchFamily="34" charset="0"/>
              </a:rPr>
              <a:t>Medicare</a:t>
            </a:r>
            <a:r>
              <a:rPr lang="es-US">
                <a:solidFill>
                  <a:prstClr val="black"/>
                </a:solidFill>
                <a:cs typeface="Arial" panose="020B0604020202020204" pitchFamily="34" charset="0"/>
              </a:rPr>
              <a:t>.</a:t>
            </a:r>
          </a:p>
          <a:p>
            <a:pPr marL="0" indent="0" defTabSz="966529">
              <a:spcAft>
                <a:spcPts val="600"/>
              </a:spcAft>
              <a:buNone/>
              <a:defRPr/>
            </a:pPr>
            <a:endParaRPr lang="en-US" baseline="0" dirty="0">
              <a:solidFill>
                <a:prstClr val="black"/>
              </a:solidFill>
              <a:cs typeface="Arial" panose="020B0604020202020204" pitchFamily="34" charset="0"/>
            </a:endParaRPr>
          </a:p>
          <a:p>
            <a:pPr marL="0" indent="0" defTabSz="966529">
              <a:spcAft>
                <a:spcPts val="600"/>
              </a:spcAft>
              <a:buNone/>
              <a:defRPr/>
            </a:pPr>
            <a:endParaRPr lang="en-US" dirty="0"/>
          </a:p>
        </p:txBody>
      </p:sp>
    </p:spTree>
    <p:extLst>
      <p:ext uri="{BB962C8B-B14F-4D97-AF65-F5344CB8AC3E}">
        <p14:creationId xmlns:p14="http://schemas.microsoft.com/office/powerpoint/2010/main" val="2630798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250" y="3582989"/>
            <a:ext cx="7143749" cy="5676898"/>
          </a:xfrm>
        </p:spPr>
        <p:txBody>
          <a:bodyPr/>
          <a:lstStyle/>
          <a:p>
            <a:pPr marL="0" indent="0">
              <a:buNone/>
            </a:pPr>
            <a:r>
              <a:rPr lang="es-US" sz="900" dirty="0"/>
              <a:t>El Programa de Negociación de Precios de Medicamentos de Medicare consta de varias fases. Los CMS seguirán publicando orientaciones a medida que avancen las fases. La primera ronda de negociaciones tendrá lugar en 2023 y 2024 y dará lugar a precios efectivos en 2026. </a:t>
            </a:r>
          </a:p>
          <a:p>
            <a:pPr marL="0" indent="0">
              <a:buNone/>
            </a:pPr>
            <a:r>
              <a:rPr lang="es-US" sz="900" u="sng" dirty="0"/>
              <a:t>Entre los hitos de la 2023 se incluyen:</a:t>
            </a:r>
          </a:p>
          <a:p>
            <a:r>
              <a:rPr lang="es-US" sz="900" b="1" dirty="0"/>
              <a:t>Primavera del 2023 </a:t>
            </a:r>
            <a:r>
              <a:rPr lang="es-US" sz="900" dirty="0"/>
              <a:t>Los CMS publicarán directrices para el proceso de negociación de 2026 e invitarán al público a hacer comentarios sobre elementos clave, como el proceso de oferta y contraoferta entre Medicare y las compañías de medicamentos recetados, y la metodología para aplicar precios máximos justos. Además, los CMS propondrán sus procesos de recopilación de datos e invitarán al público a hacer comentarios sobre las propuestas que solicitarán aportaciones sobre los datos y la información que el gobierno federal debe recopilar para su consideración a la hora de negociar los precios máximos justos, así como la información que debe incluirse en el proceso de oferta y contraoferta. </a:t>
            </a:r>
          </a:p>
          <a:p>
            <a:r>
              <a:rPr lang="es-US" sz="900" b="1" dirty="0"/>
              <a:t>1 de junio de 2022 al 31 de mayo de 2023 </a:t>
            </a:r>
            <a:r>
              <a:rPr lang="es-US" sz="900" dirty="0"/>
              <a:t>Periodo de tiempo para el que se utilizarán los datos sobre los gastos totales de la Parte D de Medicare para determinar los medicamentos elegibles para la negociación de la Parte D de Medicare para 2.026 (el primer año de negociación).</a:t>
            </a:r>
          </a:p>
          <a:p>
            <a:r>
              <a:rPr lang="es-US" sz="900" b="1" dirty="0"/>
              <a:t>Verano 2023 </a:t>
            </a:r>
            <a:r>
              <a:rPr lang="es-US" sz="900" dirty="0"/>
              <a:t>Durante décadas, los líderes han intentado y fracasado en su intento de aprobar una legislación que permita a Medicare negociar los precios de los medicamentos recetados. La Administración </a:t>
            </a:r>
            <a:r>
              <a:rPr lang="es-US" sz="900" dirty="0" err="1"/>
              <a:t>Biden</a:t>
            </a:r>
            <a:r>
              <a:rPr lang="es-US" sz="900" dirty="0"/>
              <a:t>-Harris finalmente lo consiguió al promulgar la Ley de Reducción de Inflación. A partir de este año, el Secretario del Departamento de Salud y Servicios Humanos iniciará el proceso de negociación de los precios de los medicamentos con receta de Medicare. La ley esboza múltiples pasos en el proceso de negociación, entre ellos: Identificación de los medicamentos de Medicare aptos para la negociación. Selección de los medicamentos de Medicare cuyos precios se negociarán. Recopilación de información para la negociación. Proceso de oferta y contraoferta entre Medicare y las compañías farmacéuticas. Tal y como exige la Ley de Reducción de Inflación, los 10 primeros medicamentos seleccionados serán medicamentos de la Parte D de Medicare y se anunciarán en 2023, lo que permitirá continuar con el proceso de negociación. Los precios justos negociados para estos medicamentos de la Parte D se aplicarán a partir de 2026. Encontrará más detalles en la nota adjunta. Los CMS actualizarán sus directrices según sea necesario para el proceso de negociación de 2026 y las solicitudes de recopilación de datos. Los CMS solicitarán comentarios adicionales sobre las propuestas de recopilación de datos e información. </a:t>
            </a:r>
          </a:p>
          <a:p>
            <a:r>
              <a:rPr lang="es-US" sz="900" b="1" dirty="0"/>
              <a:t>1 de septiembre del 2023 </a:t>
            </a:r>
            <a:r>
              <a:rPr lang="es-US" sz="900" dirty="0"/>
              <a:t>Los CMS publicarán una lista de 10 medicamentos de la Parte D de Medicare seleccionados para su negociación para 2026 </a:t>
            </a:r>
          </a:p>
          <a:p>
            <a:r>
              <a:rPr lang="es-US" sz="900" b="1" dirty="0"/>
              <a:t>1 de octubre del 2023</a:t>
            </a:r>
            <a:r>
              <a:rPr lang="es-US" sz="900" dirty="0"/>
              <a:t> Fecha límite para que las empresas de medicamentos seleccionadas para el Programa de Negociación firmen acuerdos para participar en el proceso de negociación del 2026. </a:t>
            </a:r>
          </a:p>
          <a:p>
            <a:r>
              <a:rPr lang="es-US" sz="900" b="1" dirty="0"/>
              <a:t>2 de octubre de 2023 </a:t>
            </a:r>
            <a:r>
              <a:rPr lang="es-US" sz="900" dirty="0"/>
              <a:t>Fecha límite para que las empresas de medicamentos seleccionadas para el Programa de Negociación presenten datos específicos del fabricante a CMS para tenerlos en cuenta en la negociación del precio máximo justo. </a:t>
            </a:r>
          </a:p>
          <a:p>
            <a:pPr marL="0" indent="0">
              <a:buNone/>
            </a:pPr>
            <a:r>
              <a:rPr lang="es-US" sz="900" u="sng" dirty="0"/>
              <a:t>Entre los hitos de la 2024 se incluyen:</a:t>
            </a:r>
          </a:p>
          <a:p>
            <a:r>
              <a:rPr lang="es-US" sz="900" b="1" dirty="0"/>
              <a:t>1 de febrero del 2024 </a:t>
            </a:r>
            <a:r>
              <a:rPr lang="es-US" sz="900" dirty="0"/>
              <a:t>Los CMS envían ofertas iniciales de un precio máximo justo con una justificación para un medicamento seleccionado a cada empresa que participa en el Programa de Negociación. Inicia el periodo de negociación. </a:t>
            </a:r>
          </a:p>
          <a:p>
            <a:r>
              <a:rPr lang="es-US" sz="900" b="1" dirty="0"/>
              <a:t>2 de marzo de 2024 </a:t>
            </a:r>
            <a:r>
              <a:rPr lang="es-US" sz="900" dirty="0"/>
              <a:t>Las empresas disponen de 30 días a partir de la recepción de ofertas de un precio máximo justo por un medicamento para aceptar la oferta o proponer una contraoferta, si lo desean. </a:t>
            </a:r>
          </a:p>
          <a:p>
            <a:r>
              <a:rPr lang="es-US" sz="900" b="1" dirty="0"/>
              <a:t>1 de agosto de 2024 </a:t>
            </a:r>
            <a:r>
              <a:rPr lang="es-US" sz="900" dirty="0"/>
              <a:t>Termina el periodo de negociación. </a:t>
            </a:r>
          </a:p>
          <a:p>
            <a:r>
              <a:rPr lang="es-US" sz="900" b="1" dirty="0"/>
              <a:t>1 de septiembre de 2024 </a:t>
            </a:r>
            <a:r>
              <a:rPr lang="es-US" sz="900" dirty="0"/>
              <a:t>Los CMS publicarán los precios máximos justos de los medicamentos seleccionados para la negociación de 2.026</a:t>
            </a:r>
          </a:p>
          <a:p>
            <a:pPr marL="0" indent="0">
              <a:buNone/>
            </a:pPr>
            <a:r>
              <a:rPr lang="es-US" sz="900" dirty="0"/>
              <a:t>Para consultar el Calendario de Negociación de Precios de Medicamentos para 2026 y una Hoja Informativa sobre la Orientación Inicial, visite </a:t>
            </a:r>
            <a:r>
              <a:rPr lang="es-US" sz="900" dirty="0">
                <a:hlinkClick r:id="rId3"/>
              </a:rPr>
              <a:t>CMS.gov/files/</a:t>
            </a:r>
            <a:r>
              <a:rPr lang="es-US" sz="900" dirty="0" err="1">
                <a:hlinkClick r:id="rId3"/>
              </a:rPr>
              <a:t>document</a:t>
            </a:r>
            <a:r>
              <a:rPr lang="es-US" sz="900" dirty="0">
                <a:hlinkClick r:id="rId3"/>
              </a:rPr>
              <a:t>/drug-price-negotiation-timeline-2026.pdf</a:t>
            </a:r>
            <a:r>
              <a:rPr lang="es-US" sz="900" dirty="0"/>
              <a:t> y </a:t>
            </a:r>
            <a:r>
              <a:rPr lang="es-US" sz="900" dirty="0">
                <a:hlinkClick r:id="rId4"/>
              </a:rPr>
              <a:t>CMS.gov/files/</a:t>
            </a:r>
            <a:r>
              <a:rPr lang="es-US" sz="900" dirty="0" err="1">
                <a:hlinkClick r:id="rId4"/>
              </a:rPr>
              <a:t>document</a:t>
            </a:r>
            <a:r>
              <a:rPr lang="es-US" sz="900" dirty="0">
                <a:hlinkClick r:id="rId4"/>
              </a:rPr>
              <a:t>/fact-sheet-medicare-drug-price-negotiation-program-initial-guidance.pdf</a:t>
            </a:r>
            <a:r>
              <a:rPr lang="es-US" sz="900" dirty="0"/>
              <a:t>.</a:t>
            </a:r>
          </a:p>
          <a:p>
            <a:pPr marL="0" indent="0">
              <a:spcAft>
                <a:spcPts val="1200"/>
              </a:spcAft>
              <a:buNone/>
            </a:pPr>
            <a:r>
              <a:rPr lang="es-US" sz="900" dirty="0"/>
              <a:t>En fechas posteriores, se publicarán más directrices.</a:t>
            </a:r>
          </a:p>
          <a:p>
            <a:pPr marL="0" indent="0">
              <a:spcAft>
                <a:spcPts val="1200"/>
              </a:spcAft>
              <a:buNone/>
            </a:pPr>
            <a:endParaRPr lang="en-US" sz="900" dirty="0"/>
          </a:p>
        </p:txBody>
      </p:sp>
    </p:spTree>
    <p:extLst>
      <p:ext uri="{BB962C8B-B14F-4D97-AF65-F5344CB8AC3E}">
        <p14:creationId xmlns:p14="http://schemas.microsoft.com/office/powerpoint/2010/main" val="2929081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85725" y="3757507"/>
            <a:ext cx="7010400" cy="5662337"/>
          </a:xfrm>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000" b="1" i="0" u="none" strike="noStrike" dirty="0">
                <a:solidFill>
                  <a:srgbClr val="000000"/>
                </a:solidFill>
                <a:effectLst/>
                <a:cs typeface="Arial"/>
              </a:rPr>
              <a:t>Notas del presentador/a</a:t>
            </a:r>
            <a:r>
              <a:rPr lang="es-US" sz="1000" b="0" i="0" dirty="0">
                <a:solidFill>
                  <a:srgbClr val="444444"/>
                </a:solidFill>
                <a:effectLst/>
                <a:cs typeface="Arial"/>
              </a:rPr>
              <a:t>​</a:t>
            </a:r>
          </a:p>
          <a:p>
            <a:pPr marL="112395" indent="-112395" defTabSz="966529">
              <a:spcAft>
                <a:spcPts val="600"/>
              </a:spcAft>
              <a:buFont typeface="Wingdings" panose="05000000000000000000" pitchFamily="2" charset="2"/>
              <a:buChar char="§"/>
              <a:defRPr/>
            </a:pPr>
            <a:r>
              <a:rPr lang="es-US" sz="1000" b="1" dirty="0">
                <a:solidFill>
                  <a:prstClr val="black"/>
                </a:solidFill>
                <a:cs typeface="Arial"/>
              </a:rPr>
              <a:t>Los planes de medicamentos de Medicare verifican el uso seguro y eficaz de los medicamentos recetados, incluso de los opioides y benzodiacepinas.</a:t>
            </a:r>
            <a:r>
              <a:rPr lang="es-US" sz="1000" dirty="0">
                <a:solidFill>
                  <a:prstClr val="black"/>
                </a:solidFill>
                <a:cs typeface="Arial"/>
              </a:rPr>
              <a:t> Los analgésicos opioides, como la oxicodona y la hidrocodona, pueden ayudar a tratar el dolor después de una cirugía o después de una lesión, pero conllevan riesgos graves, como adicción, sobredosis y muerte. Estos riesgos aumentan cuanto mayor es la dosis que toma o cuanto más tiempo usa estos medicamentos, incluso si los toma según lo prescrito. Sus riesgos también aumentan si toma ciertos otros medicamentos, como las benzodiazepinas, que se usan comúnmente para la ansiedad y el sueño.</a:t>
            </a:r>
          </a:p>
          <a:p>
            <a:pPr marL="112395" indent="-112395" defTabSz="966529">
              <a:spcAft>
                <a:spcPts val="600"/>
              </a:spcAft>
              <a:defRPr/>
            </a:pPr>
            <a:r>
              <a:rPr lang="es-US" sz="1000" b="1" dirty="0">
                <a:solidFill>
                  <a:prstClr val="black"/>
                </a:solidFill>
                <a:cs typeface="Arial"/>
              </a:rPr>
              <a:t>Todos los planes de Medicare disponen de un programa de gestión de medicamentos (DMP) para ayudar a los pacientes a utilizar los opiáceos de forma segura.</a:t>
            </a:r>
            <a:r>
              <a:rPr lang="es-US" sz="1000" dirty="0">
                <a:solidFill>
                  <a:prstClr val="black"/>
                </a:solidFill>
                <a:cs typeface="Arial"/>
              </a:rPr>
              <a:t> Si recibe opiáceos de varios médicos o farmacias, o si ha sufrido una sobredosis de opiáceos recientemente, su plan puede hablar con sus médicos para asegurarse de que necesita estos medicamentos y de que los está utilizando de forma segura. Si su plan decide que su uso de opioides y benzodiacepinas recetados no es seguro, el plan puede limitar su cobertura de estos medicamentos. Por ejemplo, en virtud de su DMP, su plan puede exigirle que obtenga estos medicamentos solo de ciertos médicos o farmacias para coordinar mejor su atención médica. </a:t>
            </a:r>
          </a:p>
          <a:p>
            <a:pPr marL="112395" indent="-112395" defTabSz="966529">
              <a:spcAft>
                <a:spcPts val="600"/>
              </a:spcAft>
              <a:defRPr/>
            </a:pPr>
            <a:r>
              <a:rPr lang="es-US" sz="1000" b="1" dirty="0">
                <a:solidFill>
                  <a:prstClr val="black"/>
                </a:solidFill>
                <a:cs typeface="Arial"/>
              </a:rPr>
              <a:t>Antes de que su plan de medicamentos de Medicare le incluya en su DMP, le enviará una carta. </a:t>
            </a:r>
            <a:r>
              <a:rPr lang="es-US" sz="1000" dirty="0">
                <a:solidFill>
                  <a:prstClr val="black"/>
                </a:solidFill>
                <a:cs typeface="Arial"/>
              </a:rPr>
              <a:t>Podrá indicar al plan qué médicos o farmacias prefiere utilizar para obtener sus opiáceos y/o benzodiacepinas con receta. Si su plan decide limitar la cobertura de estos medicamentos, le enviará otra carta confirmando su decisión e incluirá información sobre cómo apelar. Usted o su médico pueden apelar si no están de acuerdo con la decisión del plan o creen que éste ha cometido un error. </a:t>
            </a:r>
          </a:p>
          <a:p>
            <a:pPr marL="112395" indent="-112395" defTabSz="966529">
              <a:spcAft>
                <a:spcPts val="600"/>
              </a:spcAft>
              <a:defRPr/>
            </a:pPr>
            <a:r>
              <a:rPr lang="es-US" sz="1000" b="1" dirty="0">
                <a:solidFill>
                  <a:prstClr val="black"/>
                </a:solidFill>
                <a:cs typeface="Arial"/>
              </a:rPr>
              <a:t>Su plan de medicamentos de Medicare y su farmacéutico harán revisiones de seguridad de sus medicamentos opioides para el dolor cuando surta una receta. </a:t>
            </a:r>
            <a:r>
              <a:rPr lang="es-US" sz="1000" dirty="0">
                <a:solidFill>
                  <a:prstClr val="black"/>
                </a:solidFill>
                <a:cs typeface="Arial"/>
              </a:rPr>
              <a:t>Revisarán las cantidades potencialmente peligrosas, el consumo de opiáceos con benzodiacepinas como alprazolam (</a:t>
            </a:r>
            <a:r>
              <a:rPr lang="es-US" sz="1000" dirty="0" err="1">
                <a:solidFill>
                  <a:prstClr val="black"/>
                </a:solidFill>
                <a:cs typeface="Arial"/>
              </a:rPr>
              <a:t>Xanax</a:t>
            </a:r>
            <a:r>
              <a:rPr lang="es-US" sz="1000" dirty="0">
                <a:solidFill>
                  <a:prstClr val="black"/>
                </a:solidFill>
                <a:cs typeface="Arial"/>
              </a:rPr>
              <a:t>®), diazepam (Valium®) y clonazepam (</a:t>
            </a:r>
            <a:r>
              <a:rPr lang="es-US" sz="1000" dirty="0" err="1">
                <a:solidFill>
                  <a:prstClr val="black"/>
                </a:solidFill>
                <a:cs typeface="Arial"/>
              </a:rPr>
              <a:t>Klonopin</a:t>
            </a:r>
            <a:r>
              <a:rPr lang="es-US" sz="1000" dirty="0">
                <a:solidFill>
                  <a:prstClr val="black"/>
                </a:solidFill>
                <a:cs typeface="Arial"/>
              </a:rPr>
              <a:t>®), y el nuevo consumo de opiáceos (puede que se limite a un suministro inicial de 7 días o menos). Estas revisiones son especialmente importantes si tiene más de un médico que prescribe estos medicamentos. En algunos casos, es posible que el plan o el farmacéutico deba hablar con su médico antes de surtir la receta. </a:t>
            </a:r>
          </a:p>
          <a:p>
            <a:pPr marL="112395" indent="-112395" defTabSz="966529">
              <a:spcAft>
                <a:spcPts val="600"/>
              </a:spcAft>
              <a:buFont typeface="Wingdings" panose="05000000000000000000" pitchFamily="2" charset="2"/>
              <a:buChar char="§"/>
              <a:defRPr/>
            </a:pPr>
            <a:r>
              <a:rPr lang="es-US" sz="1000" b="1" dirty="0">
                <a:solidFill>
                  <a:prstClr val="black"/>
                </a:solidFill>
                <a:cs typeface="Arial"/>
              </a:rPr>
              <a:t>Si su farmacia no puede surtir su receta tal como está escrita, </a:t>
            </a:r>
            <a:r>
              <a:rPr lang="es-US" sz="1000" dirty="0">
                <a:solidFill>
                  <a:prstClr val="black"/>
                </a:solidFill>
                <a:cs typeface="Arial"/>
              </a:rPr>
              <a:t>incluido el importe total de la receta, el farmacéutico le entregará un aviso en el que se explica cómo usted o su médico pueden ponerse en contacto con el plan para solicitar una decisión de cobertura. Si su salud lo requiere, puede solicitarle al plan una decisión de cobertura rápida. También puede solicitar a su plan una excepción a sus reglas antes de ir a la farmacia, para que sepa si su plan cubrirá el medicamento.</a:t>
            </a:r>
          </a:p>
          <a:p>
            <a:pPr marL="0" indent="0" defTabSz="966529">
              <a:spcAft>
                <a:spcPts val="600"/>
              </a:spcAft>
              <a:buNone/>
              <a:defRPr/>
            </a:pPr>
            <a:r>
              <a:rPr lang="es-US" sz="1000" b="1" dirty="0">
                <a:solidFill>
                  <a:prstClr val="black"/>
                </a:solidFill>
                <a:cs typeface="Arial"/>
              </a:rPr>
              <a:t>NOTA</a:t>
            </a:r>
            <a:r>
              <a:rPr lang="es-US" sz="1000" dirty="0">
                <a:solidFill>
                  <a:prstClr val="black"/>
                </a:solidFill>
                <a:cs typeface="Arial"/>
              </a:rPr>
              <a:t>: Por lo general, los DMP y las revisiones de seguridad de los opiáceos no se aplican en su caso si padece cáncer o anemia falciforme, recibe cuidados paliativos o al final de la vida, o si vive en un centro de cuidados a largo plazo. Consulte la normativa final 4190-F2 de los CMS, sección § 423.100 </a:t>
            </a:r>
            <a:r>
              <a:rPr lang="es-US" sz="1000" dirty="0">
                <a:solidFill>
                  <a:prstClr val="black"/>
                </a:solidFill>
                <a:cs typeface="Arial"/>
                <a:hlinkClick r:id="rId3"/>
              </a:rPr>
              <a:t>federalregister.gov/</a:t>
            </a:r>
            <a:r>
              <a:rPr lang="es-US" sz="1000" dirty="0" err="1">
                <a:solidFill>
                  <a:prstClr val="black"/>
                </a:solidFill>
                <a:cs typeface="Arial"/>
                <a:hlinkClick r:id="rId3"/>
              </a:rPr>
              <a:t>documents</a:t>
            </a:r>
            <a:r>
              <a:rPr lang="es-US" sz="1000" dirty="0">
                <a:solidFill>
                  <a:prstClr val="black"/>
                </a:solidFill>
                <a:cs typeface="Arial"/>
                <a:hlinkClick r:id="rId3"/>
              </a:rPr>
              <a:t>/2021/01/19/2021-00538/medicare-and-medicaid-programs-contract-year-2022-policy-and-technical-changes-to-the-medicare</a:t>
            </a:r>
            <a:r>
              <a:rPr lang="es-US" sz="1000" dirty="0">
                <a:solidFill>
                  <a:prstClr val="black"/>
                </a:solidFill>
                <a:cs typeface="Arial"/>
              </a:rPr>
              <a:t>.</a:t>
            </a:r>
          </a:p>
          <a:p>
            <a:pPr marL="0" indent="0" defTabSz="966529">
              <a:spcAft>
                <a:spcPts val="600"/>
              </a:spcAft>
              <a:buNone/>
              <a:defRPr/>
            </a:pPr>
            <a:endParaRPr lang="en-US" sz="1000" b="1" cap="all" dirty="0"/>
          </a:p>
          <a:p>
            <a:pPr marL="0" indent="0" defTabSz="966529">
              <a:spcAft>
                <a:spcPts val="600"/>
              </a:spcAft>
              <a:buNone/>
              <a:defRPr/>
            </a:pPr>
            <a:endParaRPr lang="en-US" sz="1000" dirty="0">
              <a:solidFill>
                <a:prstClr val="black"/>
              </a:solidFill>
            </a:endParaRPr>
          </a:p>
          <a:p>
            <a:pPr>
              <a:spcAft>
                <a:spcPts val="600"/>
              </a:spcAft>
            </a:pPr>
            <a:endParaRPr lang="en-US" sz="1000" dirty="0"/>
          </a:p>
        </p:txBody>
      </p:sp>
    </p:spTree>
    <p:extLst>
      <p:ext uri="{BB962C8B-B14F-4D97-AF65-F5344CB8AC3E}">
        <p14:creationId xmlns:p14="http://schemas.microsoft.com/office/powerpoint/2010/main" val="3842570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defTabSz="966529">
              <a:lnSpc>
                <a:spcPct val="100000"/>
              </a:lnSpc>
              <a:spcBef>
                <a:spcPts val="0"/>
              </a:spcBef>
              <a:spcAft>
                <a:spcPts val="600"/>
              </a:spcAft>
              <a:defRPr/>
            </a:pPr>
            <a:r>
              <a:rPr lang="es-US" dirty="0">
                <a:solidFill>
                  <a:prstClr val="black"/>
                </a:solidFill>
                <a:cs typeface="Arial"/>
              </a:rPr>
              <a:t>La lista de exclusión es una lista de proveedores y prescriptores que no están autorizados a recibir pagos por artículos y servicios del Plan Medicare </a:t>
            </a:r>
            <a:r>
              <a:rPr lang="es-US" dirty="0" err="1">
                <a:solidFill>
                  <a:prstClr val="black"/>
                </a:solidFill>
                <a:cs typeface="Arial"/>
              </a:rPr>
              <a:t>Advantage</a:t>
            </a:r>
            <a:r>
              <a:rPr lang="es-US" dirty="0">
                <a:solidFill>
                  <a:prstClr val="black"/>
                </a:solidFill>
                <a:cs typeface="Arial"/>
              </a:rPr>
              <a:t> y que tienen prohibido recetar medicamentos de la Parte D a los beneficiarios de Medicare.</a:t>
            </a:r>
          </a:p>
          <a:p>
            <a:pPr defTabSz="966529">
              <a:lnSpc>
                <a:spcPct val="100000"/>
              </a:lnSpc>
              <a:spcBef>
                <a:spcPts val="0"/>
              </a:spcBef>
              <a:spcAft>
                <a:spcPts val="600"/>
              </a:spcAft>
              <a:defRPr/>
            </a:pPr>
            <a:r>
              <a:rPr lang="es-US" dirty="0">
                <a:solidFill>
                  <a:prstClr val="black"/>
                </a:solidFill>
                <a:cs typeface="Arial"/>
              </a:rPr>
              <a:t>Garantiza la seguridad de los pacientes y protege los fondos fiduciarios de prescriptores y proveedores fraudulentos.</a:t>
            </a:r>
          </a:p>
          <a:p>
            <a:pPr marL="118745" indent="-118745" defTabSz="966529">
              <a:spcAft>
                <a:spcPts val="600"/>
              </a:spcAft>
              <a:defRPr/>
            </a:pPr>
            <a:r>
              <a:rPr lang="es-US" dirty="0">
                <a:solidFill>
                  <a:prstClr val="black"/>
                </a:solidFill>
                <a:cs typeface="Arial"/>
              </a:rPr>
              <a:t>Los planes de Medicare deben rechazar un reclamo de farmacia (o denegar una solicitud de reembolso de un afiliado) por un medicamento de la Parte D recetado por una persona en la lista de exclusión, y los planes de Medicare </a:t>
            </a:r>
            <a:r>
              <a:rPr lang="es-US" dirty="0" err="1">
                <a:solidFill>
                  <a:prstClr val="black"/>
                </a:solidFill>
                <a:cs typeface="Arial"/>
              </a:rPr>
              <a:t>Advantage</a:t>
            </a:r>
            <a:r>
              <a:rPr lang="es-US" dirty="0">
                <a:solidFill>
                  <a:prstClr val="black"/>
                </a:solidFill>
                <a:cs typeface="Arial"/>
              </a:rPr>
              <a:t> con cobertura de medicamentos deben denegar el pago de una atención médica o artículo o servicio proporcionado por una persona o entidad en la lista de exclusión. </a:t>
            </a:r>
          </a:p>
          <a:p>
            <a:pPr marL="118872" indent="-118872" defTabSz="966529">
              <a:spcAft>
                <a:spcPts val="600"/>
              </a:spcAft>
              <a:defRPr/>
            </a:pPr>
            <a:r>
              <a:rPr lang="es-US" b="1" dirty="0">
                <a:solidFill>
                  <a:prstClr val="black"/>
                </a:solidFill>
                <a:cs typeface="Arial"/>
              </a:rPr>
              <a:t>La Lista de Exclusión es una lista de personas y entidades que entran dentro de estas categorías: </a:t>
            </a:r>
            <a:r>
              <a:rPr lang="es-US" dirty="0">
                <a:solidFill>
                  <a:prstClr val="black"/>
                </a:solidFill>
                <a:cs typeface="Arial"/>
              </a:rPr>
              <a:t>(1) Están actualmente revocados de Medicare, están bajo una prohibición activa de reinscripción, y los CMS determinan que la conducta subyacente que llevó a la revocación es perjudicial para los mejores intereses del Programa de Medicare; o (2) Han participado en una conducta por la cual los CMS podrían haber revocado al individuo o entidad en la medida aplicable si hubieran estado inscritos en Medicare, y los CMS determinan que la conducta subyacente que habría llevado a la revocación es perjudicial para los mejores intereses del Programa de Medicare; o (3) </a:t>
            </a:r>
            <a:r>
              <a:rPr lang="es-US" dirty="0"/>
              <a:t>Haber sido condenado por un delito grave en virtud de la ley federal o estatal en los 10 años anteriores que los CMS consideren perjudicial para los intereses del Programa Medicare.</a:t>
            </a:r>
            <a:r>
              <a:rPr lang="es-US" dirty="0">
                <a:solidFill>
                  <a:prstClr val="black"/>
                </a:solidFill>
                <a:cs typeface="Arial"/>
              </a:rPr>
              <a:t>.</a:t>
            </a:r>
          </a:p>
          <a:p>
            <a:pPr marL="118745" indent="-118745" defTabSz="966529">
              <a:spcAft>
                <a:spcPts val="600"/>
              </a:spcAft>
              <a:defRPr/>
            </a:pPr>
            <a:r>
              <a:rPr lang="es-US" dirty="0">
                <a:solidFill>
                  <a:prstClr val="black"/>
                </a:solidFill>
                <a:cs typeface="Arial"/>
              </a:rPr>
              <a:t>Para obtener más información, visite </a:t>
            </a:r>
            <a:r>
              <a:rPr lang="es-US" dirty="0">
                <a:solidFill>
                  <a:prstClr val="black"/>
                </a:solidFill>
                <a:cs typeface="Arial"/>
                <a:hlinkClick r:id="rId3"/>
              </a:rPr>
              <a:t>cms.gov/Medicare/</a:t>
            </a:r>
            <a:r>
              <a:rPr lang="es-US" dirty="0" err="1">
                <a:solidFill>
                  <a:prstClr val="black"/>
                </a:solidFill>
                <a:cs typeface="Arial"/>
                <a:hlinkClick r:id="rId3"/>
              </a:rPr>
              <a:t>Provider</a:t>
            </a:r>
            <a:r>
              <a:rPr lang="es-US" dirty="0">
                <a:solidFill>
                  <a:prstClr val="black"/>
                </a:solidFill>
                <a:cs typeface="Arial"/>
                <a:hlinkClick r:id="rId3"/>
              </a:rPr>
              <a:t>-</a:t>
            </a:r>
            <a:r>
              <a:rPr lang="es-US" dirty="0" err="1">
                <a:solidFill>
                  <a:prstClr val="black"/>
                </a:solidFill>
                <a:cs typeface="Arial"/>
                <a:hlinkClick r:id="rId3"/>
              </a:rPr>
              <a:t>Enrollment</a:t>
            </a:r>
            <a:r>
              <a:rPr lang="es-US" dirty="0">
                <a:solidFill>
                  <a:prstClr val="black"/>
                </a:solidFill>
                <a:cs typeface="Arial"/>
                <a:hlinkClick r:id="rId3"/>
              </a:rPr>
              <a:t>-and-</a:t>
            </a:r>
            <a:r>
              <a:rPr lang="es-US" dirty="0" err="1">
                <a:solidFill>
                  <a:prstClr val="black"/>
                </a:solidFill>
                <a:cs typeface="Arial"/>
                <a:hlinkClick r:id="rId3"/>
              </a:rPr>
              <a:t>Certification</a:t>
            </a:r>
            <a:r>
              <a:rPr lang="es-US" dirty="0">
                <a:solidFill>
                  <a:prstClr val="black"/>
                </a:solidFill>
                <a:cs typeface="Arial"/>
                <a:hlinkClick r:id="rId3"/>
              </a:rPr>
              <a:t>/</a:t>
            </a:r>
            <a:r>
              <a:rPr lang="es-US" dirty="0" err="1">
                <a:solidFill>
                  <a:prstClr val="black"/>
                </a:solidFill>
                <a:cs typeface="Arial"/>
                <a:hlinkClick r:id="rId3"/>
              </a:rPr>
              <a:t>MedicareProviderSupEnroll</a:t>
            </a:r>
            <a:r>
              <a:rPr lang="es-US" dirty="0">
                <a:solidFill>
                  <a:prstClr val="black"/>
                </a:solidFill>
                <a:cs typeface="Arial"/>
                <a:hlinkClick r:id="rId3"/>
              </a:rPr>
              <a:t>/Prescriber-Enrollment-Information.html</a:t>
            </a:r>
            <a:r>
              <a:rPr lang="es-US" dirty="0">
                <a:solidFill>
                  <a:prstClr val="black"/>
                </a:solidFill>
                <a:cs typeface="Arial"/>
              </a:rPr>
              <a:t>. </a:t>
            </a:r>
          </a:p>
          <a:p>
            <a:pPr marL="0" indent="0">
              <a:spcAft>
                <a:spcPts val="600"/>
              </a:spcAft>
              <a:buNone/>
            </a:pPr>
            <a:endParaRPr lang="en-US" dirty="0"/>
          </a:p>
          <a:p>
            <a:pPr marL="0" indent="0">
              <a:spcAft>
                <a:spcPts val="600"/>
              </a:spcAft>
              <a:buNone/>
            </a:pPr>
            <a:endParaRPr lang="en-US" sz="1200" dirty="0">
              <a:solidFill>
                <a:schemeClr val="tx1"/>
              </a:solidFill>
              <a:cs typeface="Calibri"/>
            </a:endParaRPr>
          </a:p>
          <a:p>
            <a:pPr marL="0" indent="0">
              <a:spcAft>
                <a:spcPts val="600"/>
              </a:spcAft>
              <a:buNone/>
            </a:pPr>
            <a:endParaRPr lang="en-US" b="0" dirty="0"/>
          </a:p>
        </p:txBody>
      </p:sp>
    </p:spTree>
    <p:extLst>
      <p:ext uri="{BB962C8B-B14F-4D97-AF65-F5344CB8AC3E}">
        <p14:creationId xmlns:p14="http://schemas.microsoft.com/office/powerpoint/2010/main" val="327979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02380"/>
          </a:xfrm>
        </p:spPr>
        <p:txBody>
          <a:bodyPr/>
          <a:lstStyle/>
          <a:p>
            <a:pPr marL="0" indent="0" defTabSz="966529">
              <a:spcBef>
                <a:spcPts val="634"/>
              </a:spcBef>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a:t>
            </a:r>
            <a:r>
              <a:rPr lang="es-US" b="0" i="0" dirty="0">
                <a:solidFill>
                  <a:srgbClr val="444444"/>
                </a:solidFill>
                <a:effectLst/>
                <a:cs typeface="Arial" panose="020B0604020202020204" pitchFamily="34" charset="0"/>
              </a:rPr>
              <a:t>​</a:t>
            </a:r>
          </a:p>
          <a:p>
            <a:pPr marL="112395" indent="-112395" defTabSz="966529">
              <a:spcAft>
                <a:spcPts val="600"/>
              </a:spcAft>
              <a:defRPr/>
            </a:pPr>
            <a:r>
              <a:rPr lang="es-US" b="1" dirty="0">
                <a:solidFill>
                  <a:prstClr val="black"/>
                </a:solidFill>
                <a:cs typeface="Arial" panose="020B0604020202020204" pitchFamily="34" charset="0"/>
              </a:rPr>
              <a:t>Antes de que los CMS añadan un proveedor a la lista de exclusión,</a:t>
            </a:r>
            <a:r>
              <a:rPr lang="es-US" dirty="0">
                <a:solidFill>
                  <a:prstClr val="black"/>
                </a:solidFill>
                <a:cs typeface="Arial" panose="020B0604020202020204" pitchFamily="34" charset="0"/>
              </a:rPr>
              <a:t> notificarán al proveedor su posible inclusión en la lista de exclusión y sus derechos de apelación aplicables. Los CMS agregarán un proveedor a la lista de exclusión solamente si se rechaza la apelación del proveedor a nivel de CMS o si se ha agotado el plazo para que el proveedor solicite una apelación de nivel de los CMS. </a:t>
            </a:r>
            <a:r>
              <a:rPr lang="es-US" dirty="0"/>
              <a:t>Los proveedores obtienen una carta de los Contratistas Administrativos de Medicare (MAC) de los CMS antes de ser añadidos a la lista de exclusión. La carta contendrá el motivo de la exclusión, la fecha de entrada en vigor y los derechos de recurso aplicables.</a:t>
            </a:r>
          </a:p>
          <a:p>
            <a:pPr marL="112395" indent="-11239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Una lista de exclusión con actualizaciones posteriores.</a:t>
            </a:r>
            <a:r>
              <a:rPr lang="es-US" dirty="0">
                <a:solidFill>
                  <a:prstClr val="black"/>
                </a:solidFill>
                <a:cs typeface="Arial" panose="020B0604020202020204" pitchFamily="34" charset="0"/>
              </a:rPr>
              <a:t> Las actualizaciones de la lista de exclusión se realizan cada 30 días, aproximadamente el primer día hábil de cada mes. Visite </a:t>
            </a:r>
            <a:r>
              <a:rPr lang="es-US" dirty="0">
                <a:solidFill>
                  <a:prstClr val="black"/>
                </a:solidFill>
                <a:cs typeface="Arial" panose="020B0604020202020204" pitchFamily="34" charset="0"/>
                <a:hlinkClick r:id="rId3"/>
              </a:rPr>
              <a:t>CMS.gov/Medicare/</a:t>
            </a:r>
            <a:r>
              <a:rPr lang="es-US" dirty="0" err="1">
                <a:solidFill>
                  <a:prstClr val="black"/>
                </a:solidFill>
                <a:cs typeface="Arial" panose="020B0604020202020204" pitchFamily="34" charset="0"/>
                <a:hlinkClick r:id="rId3"/>
              </a:rPr>
              <a:t>Provider</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Enrollment</a:t>
            </a:r>
            <a:r>
              <a:rPr lang="es-US" dirty="0">
                <a:solidFill>
                  <a:prstClr val="black"/>
                </a:solidFill>
                <a:cs typeface="Arial" panose="020B0604020202020204" pitchFamily="34" charset="0"/>
                <a:hlinkClick r:id="rId3"/>
              </a:rPr>
              <a:t>-and-</a:t>
            </a:r>
            <a:r>
              <a:rPr lang="es-US" dirty="0" err="1">
                <a:solidFill>
                  <a:prstClr val="black"/>
                </a:solidFill>
                <a:cs typeface="Arial" panose="020B0604020202020204" pitchFamily="34" charset="0"/>
                <a:hlinkClick r:id="rId3"/>
              </a:rPr>
              <a:t>Certification</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MedicareProviderSupEnroll</a:t>
            </a:r>
            <a:r>
              <a:rPr lang="es-US" dirty="0">
                <a:solidFill>
                  <a:prstClr val="black"/>
                </a:solidFill>
                <a:cs typeface="Arial" panose="020B0604020202020204" pitchFamily="34" charset="0"/>
                <a:hlinkClick r:id="rId3"/>
              </a:rPr>
              <a:t>/PreclusionList.html</a:t>
            </a:r>
            <a:r>
              <a:rPr lang="es-US" dirty="0">
                <a:solidFill>
                  <a:prstClr val="black"/>
                </a:solidFill>
                <a:cs typeface="Arial" panose="020B0604020202020204" pitchFamily="34" charset="0"/>
              </a:rPr>
              <a:t> para revisar la “Guía de referencia del usuario para la lista de exclusión de CMS” para obtener instrucciones sobre cómo acceder a la lista. Los recursos adicionales que se encuentran en este sitio incluyen, preguntas frecuentes sobre listas de exclusión, un diseño de archivo de lista de exclusión de CMS y un archivo de muestra de lista de CMS.</a:t>
            </a:r>
          </a:p>
          <a:p>
            <a:pPr marL="112395" indent="-112395" defTabSz="966529">
              <a:spcAft>
                <a:spcPts val="600"/>
              </a:spcAft>
              <a:defRPr/>
            </a:pPr>
            <a:r>
              <a:rPr lang="es-US" b="1" dirty="0">
                <a:solidFill>
                  <a:prstClr val="black"/>
                </a:solidFill>
                <a:cs typeface="Arial" panose="020B0604020202020204" pitchFamily="34" charset="0"/>
              </a:rPr>
              <a:t>Los planes de salud y medicamentos de Medicare deben eliminar de su red a cualquier proveedor contratado que esté incluido en la Lista de exclusión lo antes posible. </a:t>
            </a:r>
            <a:r>
              <a:rPr lang="es-US" dirty="0">
                <a:solidFill>
                  <a:prstClr val="black"/>
                </a:solidFill>
                <a:cs typeface="Arial" panose="020B0604020202020204" pitchFamily="34" charset="0"/>
              </a:rPr>
              <a:t>Los planes de salud y medicamentos de Medicare deben revisar la lista de exclusión para este propósito de manera regular. </a:t>
            </a:r>
          </a:p>
          <a:p>
            <a:pPr marL="112395" indent="-11239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Los planes de salud y de medicamentos de Medicare deben notificar a los afiliados</a:t>
            </a:r>
            <a:r>
              <a:rPr lang="es-US" dirty="0">
                <a:solidFill>
                  <a:prstClr val="black"/>
                </a:solidFill>
                <a:cs typeface="Arial" panose="020B0604020202020204" pitchFamily="34" charset="0"/>
              </a:rPr>
              <a:t> que en los últimos 12 meses hayan recibido atención de un proveedor contratado o una receta de un proveedor incluido en la lista de exclusión. El beneficiario debe ser notificado lo antes posible y, a más tardar, 30 días después de la publicación de la lista.</a:t>
            </a:r>
          </a:p>
          <a:p>
            <a:pPr>
              <a:spcAft>
                <a:spcPts val="600"/>
              </a:spcAft>
            </a:pPr>
            <a:endParaRPr lang="en-US"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2096540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19100" y="3757507"/>
            <a:ext cx="6375400" cy="5726345"/>
          </a:xfrm>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a:solidFill>
                  <a:srgbClr val="000000"/>
                </a:solidFill>
                <a:effectLst/>
                <a:cs typeface="Arial" panose="020B0604020202020204" pitchFamily="34" charset="0"/>
              </a:rPr>
              <a:t>Notas del presentador/a</a:t>
            </a:r>
            <a:r>
              <a:rPr lang="es-US" b="0" i="0">
                <a:solidFill>
                  <a:srgbClr val="444444"/>
                </a:solidFill>
                <a:effectLst/>
                <a:cs typeface="Arial" panose="020B0604020202020204" pitchFamily="34" charset="0"/>
              </a:rPr>
              <a:t>​</a:t>
            </a:r>
          </a:p>
          <a:p>
            <a:pPr marL="118745" indent="-118745" defTabSz="966529">
              <a:spcAft>
                <a:spcPts val="600"/>
              </a:spcAft>
              <a:defRPr/>
            </a:pPr>
            <a:r>
              <a:rPr lang="es-US">
                <a:solidFill>
                  <a:prstClr val="black"/>
                </a:solidFill>
                <a:cs typeface="Arial" panose="020B0604020202020204" pitchFamily="34" charset="0"/>
              </a:rPr>
              <a:t>Los planes disponen de 30 días para revisar la actualización mensual de la lista de exclusión y notificarlo a sus afiliados a Medicare lo antes posible, pero a más tardar 30 días después de la publicación de la misma. Los beneficiarios de Medicare disponen de al menos 60 días para encontrar un nuevo proveedor u obtener una nueva receta. Los planes rechazarán las reclamaciones y denegarán el pago de cualquier servicio o medicamento del proveedor excluido en el 91</a:t>
            </a:r>
            <a:r>
              <a:rPr lang="es-US" baseline="30000">
                <a:solidFill>
                  <a:prstClr val="black"/>
                </a:solidFill>
                <a:cs typeface="Arial" panose="020B0604020202020204" pitchFamily="34" charset="0"/>
              </a:rPr>
              <a:t>vo</a:t>
            </a:r>
            <a:r>
              <a:rPr lang="es-US">
                <a:solidFill>
                  <a:prstClr val="black"/>
                </a:solidFill>
                <a:cs typeface="Arial" panose="020B0604020202020204" pitchFamily="34" charset="0"/>
              </a:rPr>
              <a:t> día siguiente a la fecha de exclusión del proveedor.  </a:t>
            </a:r>
          </a:p>
          <a:p>
            <a:pPr marL="118745" indent="-118745" defTabSz="966529">
              <a:spcAft>
                <a:spcPts val="600"/>
              </a:spcAft>
              <a:defRPr/>
            </a:pPr>
            <a:r>
              <a:rPr lang="es-US" b="1">
                <a:solidFill>
                  <a:prstClr val="black"/>
                </a:solidFill>
                <a:cs typeface="Arial" panose="020B0604020202020204" pitchFamily="34" charset="0"/>
              </a:rPr>
              <a:t>Los planes de salud y los planes de medicamentos de Medicare pueden notificar a los proveedores incluidos en la lista de exclusión </a:t>
            </a:r>
            <a:r>
              <a:rPr lang="es-US">
                <a:solidFill>
                  <a:prstClr val="black"/>
                </a:solidFill>
                <a:cs typeface="Arial" panose="020B0604020202020204" pitchFamily="34" charset="0"/>
              </a:rPr>
              <a:t>mediante copia al proveedor en la notificación enviada al afiliado o por otros medios. Esto notificará a los proveedores sobre sus pacientes que se ven afectados por su exclusión del programa Medicare. </a:t>
            </a:r>
          </a:p>
          <a:p>
            <a:pPr marL="118745" indent="-118745" defTabSz="966529">
              <a:spcAft>
                <a:spcPts val="600"/>
              </a:spcAft>
              <a:buFont typeface="Wingdings" panose="05000000000000000000" pitchFamily="2" charset="2"/>
              <a:buChar char="§"/>
              <a:defRPr/>
            </a:pPr>
            <a:r>
              <a:rPr lang="es-US" b="1">
                <a:solidFill>
                  <a:prstClr val="black"/>
                </a:solidFill>
                <a:cs typeface="Arial" panose="020B0604020202020204" pitchFamily="34" charset="0"/>
              </a:rPr>
              <a:t>Para mayor información de la lista de exclusión,</a:t>
            </a:r>
            <a:r>
              <a:rPr lang="es-US">
                <a:solidFill>
                  <a:prstClr val="black"/>
                </a:solidFill>
                <a:cs typeface="Arial" panose="020B0604020202020204" pitchFamily="34" charset="0"/>
              </a:rPr>
              <a:t> visite </a:t>
            </a:r>
            <a:r>
              <a:rPr lang="es-US">
                <a:cs typeface="Arial" panose="020B0604020202020204" pitchFamily="34" charset="0"/>
                <a:hlinkClick r:id="rId3"/>
              </a:rPr>
              <a:t>CMS.gov/Medicare/Provider-Enrollment-and-Certification/MedicareProviderSupEnroll/PreclusionList</a:t>
            </a:r>
            <a:r>
              <a:rPr lang="es-US"/>
              <a:t>.</a:t>
            </a:r>
          </a:p>
          <a:p>
            <a:pPr marL="0" indent="0" defTabSz="966529">
              <a:spcAft>
                <a:spcPts val="600"/>
              </a:spcAft>
              <a:buNone/>
              <a:defRPr/>
            </a:pPr>
            <a:endParaRPr lang="en-US" dirty="0">
              <a:solidFill>
                <a:prstClr val="black"/>
              </a:solidFill>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035793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06400" y="3768238"/>
            <a:ext cx="6502400" cy="5004287"/>
          </a:xfrm>
        </p:spPr>
        <p:txBody>
          <a:bodyPr/>
          <a:lstStyle/>
          <a:p>
            <a:pPr marL="0" indent="0" defTabSz="966529">
              <a:spcBef>
                <a:spcPts val="634"/>
              </a:spcBef>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a:t>
            </a:r>
            <a:r>
              <a:rPr lang="es-US" sz="1100" b="0" i="0" dirty="0">
                <a:solidFill>
                  <a:srgbClr val="444444"/>
                </a:solidFill>
                <a:effectLst/>
                <a:cs typeface="Arial" panose="020B0604020202020204" pitchFamily="34" charset="0"/>
              </a:rPr>
              <a:t>​</a:t>
            </a:r>
          </a:p>
          <a:p>
            <a:pPr marL="112395" indent="-112395" defTabSz="966529">
              <a:spcBef>
                <a:spcPts val="0"/>
              </a:spcBef>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Cláusulas de restricción </a:t>
            </a:r>
            <a:r>
              <a:rPr lang="es-US" sz="1100" dirty="0">
                <a:solidFill>
                  <a:prstClr val="black"/>
                </a:solidFill>
                <a:cs typeface="Arial" panose="020B0604020202020204" pitchFamily="34" charset="0"/>
              </a:rPr>
              <a:t>son disposiciones de los contratos que las farmacias suscriben con los planes de seguros y sus gestores de prestaciones farmacéuticas. Estas cláusulas evitan que los farmacéuticos informen a los clientes cuándo podrían pagar menos por un medicamento al pagar en efectivo, en lugar de facturar a su seguro y pagar el copago o deducible requerido. </a:t>
            </a:r>
          </a:p>
          <a:p>
            <a:pPr marL="112395" indent="-112395" defTabSz="966529">
              <a:spcAft>
                <a:spcPts val="600"/>
              </a:spcAft>
              <a:defRPr/>
            </a:pPr>
            <a:r>
              <a:rPr lang="es-US" sz="1100" b="1" dirty="0">
                <a:solidFill>
                  <a:prstClr val="black"/>
                </a:solidFill>
                <a:cs typeface="Arial" panose="020B0604020202020204" pitchFamily="34" charset="0"/>
              </a:rPr>
              <a:t>La Ley “Conozca el Precio Más Bajo” de 2018 prohíbe limitar determinada información sobre los precios de los medicamentos.</a:t>
            </a:r>
            <a:r>
              <a:rPr lang="es-US" sz="1100" dirty="0">
                <a:solidFill>
                  <a:prstClr val="black"/>
                </a:solidFill>
                <a:cs typeface="Arial" panose="020B0604020202020204" pitchFamily="34" charset="0"/>
              </a:rPr>
              <a:t> Los planes de medicamentos de Medicare y los planes de salud de Medicare con cobertura de medicamentos no pueden impedir que una farmacia comunique a un afiliado información sobre precios, como por ejemplo si pagaría de su bolsillo un precio inferior por un medicamento, ni penalizar a una farmacia por ello.</a:t>
            </a:r>
          </a:p>
          <a:p>
            <a:pPr marL="112395" indent="-11239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Una ventaja de utilizar su plan para cada receta</a:t>
            </a:r>
            <a:r>
              <a:rPr lang="es-US" sz="1100" dirty="0">
                <a:solidFill>
                  <a:prstClr val="black"/>
                </a:solidFill>
                <a:cs typeface="Arial" panose="020B0604020202020204" pitchFamily="34" charset="0"/>
              </a:rPr>
              <a:t> es que el plan pueda llevar a cabo las comprobaciones de seguridad adecuadas y las revisiones del consumo simultáneo de medicamentos. Puede preguntarle a su farmacéutico si hay una opción menos costosa disponible. Gracias a la Ley “Conozca el Precio más Bajo”, su farmacéutico puede decirle si le sale más barato pagar el medicamento de su bolsillo. También puede presentar los recibos a su plan para que estos gastos se tengan en cuenta en su saldo anual de gastos de bolsillo reales (</a:t>
            </a:r>
            <a:r>
              <a:rPr lang="es-US" sz="1100" dirty="0" err="1">
                <a:solidFill>
                  <a:prstClr val="black"/>
                </a:solidFill>
                <a:cs typeface="Arial" panose="020B0604020202020204" pitchFamily="34" charset="0"/>
              </a:rPr>
              <a:t>TrOOP</a:t>
            </a:r>
            <a:r>
              <a:rPr lang="es-US" sz="1100" dirty="0">
                <a:solidFill>
                  <a:prstClr val="black"/>
                </a:solidFill>
                <a:cs typeface="Arial" panose="020B0604020202020204" pitchFamily="34" charset="0"/>
              </a:rPr>
              <a:t>). Consulte con su plan para averiguar cómo. Para obtener información adicional sobre qué reclamos pueden ser reembolsables, visite </a:t>
            </a:r>
            <a:r>
              <a:rPr lang="es-US" sz="1100" dirty="0">
                <a:solidFill>
                  <a:prstClr val="black"/>
                </a:solidFill>
                <a:cs typeface="Arial" panose="020B0604020202020204" pitchFamily="34" charset="0"/>
                <a:hlinkClick r:id="rId3"/>
              </a:rPr>
              <a:t>CMS.gov/Medicare/</a:t>
            </a:r>
            <a:r>
              <a:rPr lang="es-US" sz="1100" dirty="0" err="1">
                <a:solidFill>
                  <a:prstClr val="black"/>
                </a:solidFill>
                <a:cs typeface="Arial" panose="020B0604020202020204" pitchFamily="34" charset="0"/>
                <a:hlinkClick r:id="rId3"/>
              </a:rPr>
              <a:t>Prescription-Drug-Coverage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PrescriptionDrugCovContra</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Downloads</a:t>
            </a:r>
            <a:r>
              <a:rPr lang="es-US" sz="1100" dirty="0">
                <a:solidFill>
                  <a:prstClr val="black"/>
                </a:solidFill>
                <a:cs typeface="Arial" panose="020B0604020202020204" pitchFamily="34" charset="0"/>
                <a:hlinkClick r:id="rId3"/>
              </a:rPr>
              <a:t>/Chapter-14-Coordination-of-Benefits-v09-17-2018.pdf</a:t>
            </a:r>
            <a:r>
              <a:rPr lang="es-US" sz="1100" dirty="0">
                <a:solidFill>
                  <a:prstClr val="black"/>
                </a:solidFill>
                <a:cs typeface="Arial" panose="020B0604020202020204" pitchFamily="34" charset="0"/>
              </a:rPr>
              <a:t>.</a:t>
            </a:r>
          </a:p>
          <a:p>
            <a:pPr marL="0" indent="0" defTabSz="966529">
              <a:spcAft>
                <a:spcPts val="600"/>
              </a:spcAft>
              <a:buNone/>
              <a:defRPr/>
            </a:pPr>
            <a:r>
              <a:rPr lang="es-US" sz="1100" b="1" dirty="0">
                <a:solidFill>
                  <a:prstClr val="black"/>
                </a:solidFill>
                <a:cs typeface="Arial" panose="020B0604020202020204" pitchFamily="34" charset="0"/>
              </a:rPr>
              <a:t>Fuentes:</a:t>
            </a:r>
            <a:r>
              <a:rPr lang="es-US" sz="1100" dirty="0">
                <a:solidFill>
                  <a:prstClr val="black"/>
                </a:solidFill>
                <a:cs typeface="Arial" panose="020B0604020202020204" pitchFamily="34" charset="0"/>
              </a:rPr>
              <a:t> </a:t>
            </a:r>
          </a:p>
          <a:p>
            <a:pPr defTabSz="966529">
              <a:spcAft>
                <a:spcPts val="600"/>
              </a:spcAft>
              <a:defRPr/>
            </a:pPr>
            <a:r>
              <a:rPr lang="es-US" sz="1100" dirty="0">
                <a:solidFill>
                  <a:prstClr val="black"/>
                </a:solidFill>
                <a:cs typeface="Arial" panose="020B0604020202020204" pitchFamily="34" charset="0"/>
                <a:hlinkClick r:id="rId4"/>
              </a:rPr>
              <a:t>Congress.gov/115/</a:t>
            </a:r>
            <a:r>
              <a:rPr lang="es-US" sz="1100" dirty="0" err="1">
                <a:solidFill>
                  <a:prstClr val="black"/>
                </a:solidFill>
                <a:cs typeface="Arial" panose="020B0604020202020204" pitchFamily="34" charset="0"/>
                <a:hlinkClick r:id="rId4"/>
              </a:rPr>
              <a:t>bills</a:t>
            </a:r>
            <a:r>
              <a:rPr lang="es-US" sz="1100" dirty="0">
                <a:solidFill>
                  <a:prstClr val="black"/>
                </a:solidFill>
                <a:cs typeface="Arial" panose="020B0604020202020204" pitchFamily="34" charset="0"/>
                <a:hlinkClick r:id="rId4"/>
              </a:rPr>
              <a:t>/s2553/BILLS-115s2553enr.pdf</a:t>
            </a:r>
            <a:r>
              <a:rPr lang="es-US" sz="1100" dirty="0">
                <a:solidFill>
                  <a:prstClr val="black"/>
                </a:solidFill>
                <a:cs typeface="Arial" panose="020B0604020202020204" pitchFamily="34" charset="0"/>
              </a:rPr>
              <a:t> </a:t>
            </a:r>
          </a:p>
          <a:p>
            <a:pPr defTabSz="966529">
              <a:spcAft>
                <a:spcPts val="600"/>
              </a:spcAft>
              <a:defRPr/>
            </a:pPr>
            <a:r>
              <a:rPr lang="es-US" sz="1100" dirty="0">
                <a:solidFill>
                  <a:prstClr val="black"/>
                </a:solidFill>
                <a:cs typeface="Arial" panose="020B0604020202020204" pitchFamily="34" charset="0"/>
              </a:rPr>
              <a:t>Manual de Beneficios de Medicamentos Recetados de Medicare Capítulo 14 - Coordinación de Beneficios - Sección 50.4 - Procesamiento de Reclamaciones y Seguimiento de </a:t>
            </a:r>
            <a:r>
              <a:rPr lang="es-US" sz="1100" dirty="0" err="1">
                <a:solidFill>
                  <a:prstClr val="black"/>
                </a:solidFill>
                <a:cs typeface="Arial" panose="020B0604020202020204" pitchFamily="34" charset="0"/>
              </a:rPr>
              <a:t>TrOOP</a:t>
            </a:r>
            <a:r>
              <a:rPr lang="es-US" sz="1100" dirty="0">
                <a:solidFill>
                  <a:prstClr val="black"/>
                </a:solidFill>
                <a:cs typeface="Arial" panose="020B0604020202020204" pitchFamily="34" charset="0"/>
              </a:rPr>
              <a:t> (</a:t>
            </a:r>
            <a:r>
              <a:rPr lang="es-US" sz="1100" dirty="0">
                <a:solidFill>
                  <a:prstClr val="black"/>
                </a:solidFill>
                <a:cs typeface="Arial" panose="020B0604020202020204" pitchFamily="34" charset="0"/>
                <a:hlinkClick r:id="rId3"/>
              </a:rPr>
              <a:t>CMS.gov/Medicare/</a:t>
            </a:r>
            <a:r>
              <a:rPr lang="es-US" sz="1100" dirty="0" err="1">
                <a:solidFill>
                  <a:prstClr val="black"/>
                </a:solidFill>
                <a:cs typeface="Arial" panose="020B0604020202020204" pitchFamily="34" charset="0"/>
                <a:hlinkClick r:id="rId3"/>
              </a:rPr>
              <a:t>Prescription-Drug-Coverage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PrescriptionDrugCovContra</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Downloads</a:t>
            </a:r>
            <a:r>
              <a:rPr lang="es-US" sz="1100" dirty="0">
                <a:solidFill>
                  <a:prstClr val="black"/>
                </a:solidFill>
                <a:cs typeface="Arial" panose="020B0604020202020204" pitchFamily="34" charset="0"/>
                <a:hlinkClick r:id="rId3"/>
              </a:rPr>
              <a:t>/Chapter-14-Coordination-of-Benefits-v09-17-2018.pdf</a:t>
            </a:r>
            <a:r>
              <a:rPr lang="es-US" sz="1100" dirty="0">
                <a:solidFill>
                  <a:prstClr val="black"/>
                </a:solidFill>
                <a:cs typeface="Arial" panose="020B0604020202020204" pitchFamily="34" charset="0"/>
              </a:rPr>
              <a:t>)</a:t>
            </a:r>
          </a:p>
          <a:p>
            <a:pPr marL="0" indent="0">
              <a:spcAft>
                <a:spcPts val="600"/>
              </a:spcAft>
              <a:buNone/>
            </a:pPr>
            <a:endParaRPr lang="en-US" sz="1100" dirty="0">
              <a:cs typeface="Arial" panose="020B0604020202020204" pitchFamily="34" charset="0"/>
            </a:endParaRPr>
          </a:p>
          <a:p>
            <a:pPr marL="0" indent="0">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2690810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0975" y="3757507"/>
            <a:ext cx="6991350" cy="5148368"/>
          </a:xfrm>
        </p:spPr>
        <p:txBody>
          <a:bodyPr/>
          <a:lstStyle/>
          <a:p>
            <a:pPr marL="0" indent="0">
              <a:spcAft>
                <a:spcPts val="600"/>
              </a:spcAft>
              <a:buNone/>
              <a:defRPr/>
            </a:pPr>
            <a:r>
              <a:rPr lang="es-US" sz="1100" b="1" dirty="0">
                <a:solidFill>
                  <a:prstClr val="black"/>
                </a:solidFill>
              </a:rPr>
              <a:t>Esta diapositiva tiene animación.</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a:t>
            </a:r>
            <a:r>
              <a:rPr lang="es-US" sz="1100" b="0" i="0" dirty="0">
                <a:solidFill>
                  <a:srgbClr val="444444"/>
                </a:solidFill>
                <a:effectLst/>
                <a:cs typeface="Arial" panose="020B0604020202020204" pitchFamily="34" charset="0"/>
              </a:rPr>
              <a:t>​</a:t>
            </a:r>
          </a:p>
          <a:p>
            <a:pPr marL="0" indent="0">
              <a:spcAft>
                <a:spcPts val="600"/>
              </a:spcAft>
              <a:buNone/>
            </a:pPr>
            <a:r>
              <a:rPr lang="es-US" sz="1100" dirty="0"/>
              <a:t>La IRA de 2022 (</a:t>
            </a:r>
            <a:r>
              <a:rPr lang="es-US" sz="1100" dirty="0">
                <a:cs typeface="Arial" panose="020B0604020202020204" pitchFamily="34" charset="0"/>
                <a:hlinkClick r:id="rId3"/>
              </a:rPr>
              <a:t>Congress.gov/</a:t>
            </a:r>
            <a:r>
              <a:rPr lang="es-US" sz="1100" dirty="0" err="1">
                <a:cs typeface="Arial" panose="020B0604020202020204" pitchFamily="34" charset="0"/>
                <a:hlinkClick r:id="rId3"/>
              </a:rPr>
              <a:t>bill</a:t>
            </a:r>
            <a:r>
              <a:rPr lang="es-US" sz="1100" dirty="0">
                <a:cs typeface="Arial" panose="020B0604020202020204" pitchFamily="34" charset="0"/>
                <a:hlinkClick r:id="rId3"/>
              </a:rPr>
              <a:t>/117th-congress/</a:t>
            </a:r>
            <a:r>
              <a:rPr lang="es-US" sz="1100" dirty="0" err="1">
                <a:cs typeface="Arial" panose="020B0604020202020204" pitchFamily="34" charset="0"/>
                <a:hlinkClick r:id="rId3"/>
              </a:rPr>
              <a:t>house-bill</a:t>
            </a:r>
            <a:r>
              <a:rPr lang="es-US" sz="1100" dirty="0">
                <a:cs typeface="Arial" panose="020B0604020202020204" pitchFamily="34" charset="0"/>
                <a:hlinkClick r:id="rId3"/>
              </a:rPr>
              <a:t>/5376/</a:t>
            </a:r>
            <a:r>
              <a:rPr lang="es-US" sz="1100" dirty="0" err="1">
                <a:cs typeface="Arial" panose="020B0604020202020204" pitchFamily="34" charset="0"/>
                <a:hlinkClick r:id="rId3"/>
              </a:rPr>
              <a:t>text</a:t>
            </a:r>
            <a:r>
              <a:rPr lang="es-US" sz="1100" dirty="0"/>
              <a:t>) introdujo cambios en la cobertura de medicamentos de Medicare, incluidos los gastos de bolsillo de los productos de insulina.</a:t>
            </a:r>
          </a:p>
          <a:p>
            <a:pPr marL="0" indent="0">
              <a:spcAft>
                <a:spcPts val="600"/>
              </a:spcAft>
              <a:buNone/>
            </a:pPr>
            <a:r>
              <a:rPr lang="es-US" sz="1100" dirty="0"/>
              <a:t>Los planes no pueden cobrarle más de $35 por un suministro para un mes de cada insulina cubierta por la Parte D de Medicare que tome, y no pueden cobrarle un deducible por insulina. Si adquiere un suministro de insulina para 60 </a:t>
            </a:r>
            <a:r>
              <a:rPr lang="es-US" sz="1100" dirty="0" err="1"/>
              <a:t>ó</a:t>
            </a:r>
            <a:r>
              <a:rPr lang="es-US" sz="1100" dirty="0"/>
              <a:t> 90 días, sus costos serán los siguientes</a:t>
            </a:r>
            <a:r>
              <a:rPr lang="es-US" sz="1100" b="1" dirty="0"/>
              <a:t> </a:t>
            </a:r>
            <a:r>
              <a:rPr lang="es-US" sz="1100" dirty="0"/>
              <a:t>no puede ser mayores a $35 dólares por cada mes de suministro de cada insulina cubierta. Por ejemplo, si adquiere un suministro para 60 días de una insulina cubierta por la Parte D, por lo general no pagará más de 70 dólares.</a:t>
            </a:r>
          </a:p>
          <a:p>
            <a:pPr marL="0" indent="0">
              <a:spcAft>
                <a:spcPts val="600"/>
              </a:spcAft>
              <a:buNone/>
            </a:pPr>
            <a:r>
              <a:rPr lang="es-US" sz="1100" dirty="0"/>
              <a:t>Dado que se trata de una prestación totalmente nueva, es posible que el nuevo tope de $35 no se refleje en sus costos totales estimados cuando revise y compare planes a través de la herramienta Buscador de Planes Medicare para planes con cobertura en 2023. </a:t>
            </a:r>
          </a:p>
          <a:p>
            <a:pPr marL="0" indent="0">
              <a:spcAft>
                <a:spcPts val="600"/>
              </a:spcAft>
              <a:buNone/>
            </a:pPr>
            <a:r>
              <a:rPr lang="es-US" sz="1100" dirty="0"/>
              <a:t>Si utiliza un producto de insulina cubierto, puede añadir, cancelar o cambiar su cobertura de la Parte D una vez desde ahora hasta el 31 de diciembre de 2023. Si cambia de plan a mitad de año, sus gastos </a:t>
            </a:r>
            <a:r>
              <a:rPr lang="es-US" sz="1100" dirty="0" err="1"/>
              <a:t>TrOOP</a:t>
            </a:r>
            <a:r>
              <a:rPr lang="es-US" sz="1100" dirty="0"/>
              <a:t> se trasladarán de un plan al siguiente. Llame al 1-800-MEDICARE si toma insulina y desea cambiar de plan. Para más información, visite </a:t>
            </a:r>
            <a:r>
              <a:rPr lang="es-US" sz="1100" u="sng" dirty="0">
                <a:hlinkClick r:id="rId4"/>
              </a:rPr>
              <a:t>CMS.gov/files/</a:t>
            </a:r>
            <a:r>
              <a:rPr lang="es-US" sz="1100" u="sng" dirty="0" err="1">
                <a:hlinkClick r:id="rId4"/>
              </a:rPr>
              <a:t>document</a:t>
            </a:r>
            <a:r>
              <a:rPr lang="es-US" sz="1100" u="sng" dirty="0">
                <a:hlinkClick r:id="rId4"/>
              </a:rPr>
              <a:t>/irainsulinvaccinesmemo09262022.pdf</a:t>
            </a:r>
            <a:r>
              <a:rPr lang="es-US" sz="1100" u="sng" dirty="0"/>
              <a:t>.</a:t>
            </a:r>
          </a:p>
          <a:p>
            <a:pPr marL="0" indent="0">
              <a:spcAft>
                <a:spcPts val="600"/>
              </a:spcAft>
              <a:buNone/>
            </a:pPr>
            <a:r>
              <a:rPr lang="es-US" sz="1100" dirty="0"/>
              <a:t>Para más información sobre la Ley de Reducción de Inflación (IRA), visite, </a:t>
            </a:r>
            <a:r>
              <a:rPr lang="es-US" sz="1100" dirty="0">
                <a:hlinkClick r:id="rId5"/>
              </a:rPr>
              <a:t>CMS.gov/</a:t>
            </a:r>
            <a:r>
              <a:rPr lang="es-US" sz="1100" dirty="0" err="1">
                <a:hlinkClick r:id="rId5"/>
              </a:rPr>
              <a:t>newsroom</a:t>
            </a:r>
            <a:r>
              <a:rPr lang="es-US" sz="1100" dirty="0">
                <a:hlinkClick r:id="rId5"/>
              </a:rPr>
              <a:t>/</a:t>
            </a:r>
            <a:r>
              <a:rPr lang="es-US" sz="1100" dirty="0" err="1">
                <a:hlinkClick r:id="rId5"/>
              </a:rPr>
              <a:t>fact-sheets</a:t>
            </a:r>
            <a:r>
              <a:rPr lang="es-US" sz="1100" dirty="0">
                <a:hlinkClick r:id="rId5"/>
              </a:rPr>
              <a:t>/inflation-reduction-act-lowers-health-care-costs-millions-americans</a:t>
            </a:r>
            <a:r>
              <a:rPr lang="es-US" sz="1100" dirty="0"/>
              <a:t>.</a:t>
            </a:r>
          </a:p>
          <a:p>
            <a:pPr marL="0" indent="0">
              <a:spcAft>
                <a:spcPts val="600"/>
              </a:spcAft>
              <a:buNone/>
            </a:pPr>
            <a:r>
              <a:rPr lang="es-US" sz="1100" b="1" dirty="0"/>
              <a:t>Si toma insulina, debería obtener ayuda para comparar planes y costos para 2023:</a:t>
            </a:r>
          </a:p>
          <a:p>
            <a:pPr>
              <a:spcAft>
                <a:spcPts val="600"/>
              </a:spcAft>
            </a:pPr>
            <a:r>
              <a:rPr lang="es-US" sz="1100" dirty="0"/>
              <a:t>Llame al 1-800-MEDICARE (1-800-633-4227). Los usuarios de TTY pueden llamar al 1-877-486-2048.</a:t>
            </a:r>
          </a:p>
          <a:p>
            <a:pPr>
              <a:spcAft>
                <a:spcPts val="600"/>
              </a:spcAft>
            </a:pPr>
            <a:r>
              <a:rPr lang="es-US" sz="1100" dirty="0"/>
              <a:t>Póngase en contacto con el Programa Estatal de Asistencia sobre Seguros de Salud (SHIP) de su localidad para obtener asesoramiento gratuito y personalizado sobre seguros de salud. Encuentre su SHIP local en </a:t>
            </a:r>
            <a:r>
              <a:rPr lang="es-US" sz="1100" dirty="0">
                <a:hlinkClick r:id="rId6"/>
              </a:rPr>
              <a:t>shiphelp.org</a:t>
            </a:r>
            <a:r>
              <a:rPr lang="es-US" sz="1100" dirty="0"/>
              <a:t>. </a:t>
            </a:r>
          </a:p>
          <a:p>
            <a:pPr marL="0" indent="0">
              <a:spcAft>
                <a:spcPts val="600"/>
              </a:spcAft>
              <a:buNone/>
            </a:pPr>
            <a:r>
              <a:rPr lang="es-US" sz="1100" b="1" dirty="0"/>
              <a:t>NOTA:</a:t>
            </a:r>
            <a:r>
              <a:rPr lang="es-US" sz="1100" dirty="0"/>
              <a:t> A partir del 1 de julio de 2023, se aplicarán límites similares a los costos de la insulina utilizada en las bombas de insulina tradicionales (cubiertas como EMD en la Parte B).</a:t>
            </a:r>
          </a:p>
          <a:p>
            <a:pPr marL="0" indent="0">
              <a:spcAft>
                <a:spcPts val="600"/>
              </a:spcAft>
              <a:buNone/>
            </a:pPr>
            <a:endParaRPr lang="en-US" sz="1100" b="0" dirty="0">
              <a:cs typeface="Arial" panose="020B0604020202020204" pitchFamily="34" charset="0"/>
            </a:endParaRPr>
          </a:p>
          <a:p>
            <a:pPr marL="0" indent="0">
              <a:spcAft>
                <a:spcPts val="600"/>
              </a:spcAft>
              <a:buNone/>
            </a:pPr>
            <a:endParaRPr lang="en-US" sz="1100" b="0" dirty="0">
              <a:cs typeface="Arial" panose="020B0604020202020204" pitchFamily="34" charset="0"/>
            </a:endParaRPr>
          </a:p>
        </p:txBody>
      </p:sp>
    </p:spTree>
    <p:extLst>
      <p:ext uri="{BB962C8B-B14F-4D97-AF65-F5344CB8AC3E}">
        <p14:creationId xmlns:p14="http://schemas.microsoft.com/office/powerpoint/2010/main" val="3369365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20"/>
            <a:ext cx="5486400" cy="5337810"/>
          </a:xfrm>
        </p:spPr>
        <p:txBody>
          <a:bodyPr/>
          <a:lstStyle/>
          <a:p>
            <a:pPr marL="0" indent="0">
              <a:spcAft>
                <a:spcPts val="600"/>
              </a:spcAft>
              <a:buNone/>
              <a:defRPr/>
            </a:pPr>
            <a:r>
              <a:rPr lang="es-US" b="1">
                <a:solidFill>
                  <a:prstClr val="black"/>
                </a:solidFill>
              </a:rPr>
              <a:t>Esta diapositiva tiene animación.</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s-US" b="1" i="0" u="none" strike="noStrike">
                <a:solidFill>
                  <a:srgbClr val="000000"/>
                </a:solidFill>
                <a:effectLst/>
                <a:cs typeface="Arial" panose="020B0604020202020204" pitchFamily="34" charset="0"/>
              </a:rPr>
              <a:t>Notas del presentador/a</a:t>
            </a:r>
            <a:r>
              <a:rPr lang="es-US" b="0" i="0">
                <a:solidFill>
                  <a:srgbClr val="444444"/>
                </a:solidFill>
                <a:effectLst/>
                <a:cs typeface="Arial" panose="020B0604020202020204" pitchFamily="34" charset="0"/>
              </a:rPr>
              <a:t>​</a:t>
            </a:r>
          </a:p>
          <a:p>
            <a:pPr marL="0" indent="0">
              <a:spcAft>
                <a:spcPts val="600"/>
              </a:spcAft>
              <a:buNone/>
            </a:pPr>
            <a:r>
              <a:rPr lang="es-US"/>
              <a:t>El modelo voluntario de Ahorro para Mayores de la Parte D comenzó el 1 de enero de 2021 (antes de la aprobación de la IRA). Prueba el impacto de ofrecer a las personas con Medicare una mayor variedad de </a:t>
            </a:r>
            <a:r>
              <a:rPr lang="es-US" baseline="0">
                <a:cs typeface="Arial" panose="020B0604020202020204" pitchFamily="34" charset="0"/>
              </a:rPr>
              <a:t> </a:t>
            </a:r>
            <a:r>
              <a:rPr lang="es-US"/>
              <a:t>opciones de planes de medicamentos alternativos mejorados que ofrecen menores costos de desembolso para la insulina. Ahora, todos los planes de la Parte D de Medicare están limitados al copago máximo de $35 por el suministro de un mes de cada insulina. </a:t>
            </a:r>
          </a:p>
          <a:p>
            <a:pPr marL="0" indent="0">
              <a:spcAft>
                <a:spcPts val="600"/>
              </a:spcAft>
              <a:buNone/>
            </a:pPr>
            <a:r>
              <a:rPr lang="es-US"/>
              <a:t>El modelo PDSS, que probó por primera vez una prestación similar en los planes participantes en el Modelo, finalizará el 31 de diciembre de 2023</a:t>
            </a:r>
          </a:p>
          <a:p>
            <a:pPr marL="0" indent="0">
              <a:spcAft>
                <a:spcPts val="600"/>
              </a:spcAft>
              <a:buNone/>
            </a:pPr>
            <a:r>
              <a:rPr lang="es-US"/>
              <a:t>Para más información, visite </a:t>
            </a:r>
            <a:r>
              <a:rPr lang="es-US">
                <a:cs typeface="Arial" panose="020B0604020202020204" pitchFamily="34" charset="0"/>
                <a:hlinkClick r:id="rId3"/>
              </a:rPr>
              <a:t>Innovation.cms.gov/innovation-models/part-d-savings-model</a:t>
            </a:r>
            <a:r>
              <a:rPr lang="es-US"/>
              <a:t>.</a:t>
            </a:r>
          </a:p>
          <a:p>
            <a:pPr marL="0" lvl="0" indent="0">
              <a:spcAft>
                <a:spcPts val="600"/>
              </a:spcAft>
              <a:buNone/>
            </a:pPr>
            <a:endParaRPr lang="en-US" b="0"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339618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Los planes con cobertura de medicamentos de Medicare deben ofrecer </a:t>
            </a:r>
            <a:r>
              <a:rPr lang="es-US" baseline="0" dirty="0">
                <a:solidFill>
                  <a:prstClr val="black"/>
                </a:solidFill>
                <a:cs typeface="Arial"/>
              </a:rPr>
              <a:t>servicios gratuitos de Administración de Terapia de Medicamentos (</a:t>
            </a:r>
            <a:r>
              <a:rPr lang="es-US" dirty="0">
                <a:solidFill>
                  <a:prstClr val="black"/>
                </a:solidFill>
                <a:cs typeface="Arial"/>
              </a:rPr>
              <a:t>MTM) si usted cumple ciertos requisitos (que se comentan en la siguiente diapositiva) o está en un DMP. Los miembros que califican pueden obtener servicios de MTM para ayudarlos a entender de qué manera administrar sus medicamentos y utilizarlos en forma segura. </a:t>
            </a:r>
          </a:p>
          <a:p>
            <a:pPr marL="0" indent="0" defTabSz="966529">
              <a:spcAft>
                <a:spcPts val="600"/>
              </a:spcAft>
              <a:buNone/>
              <a:defRPr/>
            </a:pPr>
            <a:r>
              <a:rPr lang="es-US" baseline="0" dirty="0">
                <a:solidFill>
                  <a:prstClr val="black"/>
                </a:solidFill>
                <a:cs typeface="Arial"/>
              </a:rPr>
              <a:t>Los servicios de MTM pueden variar</a:t>
            </a:r>
            <a:r>
              <a:rPr lang="es-US" dirty="0">
                <a:solidFill>
                  <a:prstClr val="black"/>
                </a:solidFill>
                <a:cs typeface="Arial"/>
              </a:rPr>
              <a:t> según el plan. Los servicios de MTM suelen incluir una conversación con un farmacéutico u otro profesional de la salud para revisar sus medicamentos. </a:t>
            </a:r>
          </a:p>
          <a:p>
            <a:pPr marL="0" indent="0" defTabSz="966529">
              <a:spcAft>
                <a:spcPts val="600"/>
              </a:spcAft>
              <a:buNone/>
              <a:defRPr/>
            </a:pPr>
            <a:r>
              <a:rPr lang="es-US" b="1" dirty="0">
                <a:solidFill>
                  <a:prstClr val="black"/>
                </a:solidFill>
                <a:cs typeface="Arial"/>
              </a:rPr>
              <a:t>El farmacéutico u otro proveedor de atención médica puede comentar con usted lo siguiente:</a:t>
            </a:r>
          </a:p>
          <a:p>
            <a:pPr marL="118745" indent="-118745" defTabSz="966529">
              <a:spcAft>
                <a:spcPts val="600"/>
              </a:spcAft>
              <a:defRPr/>
            </a:pPr>
            <a:r>
              <a:rPr lang="es-US" dirty="0">
                <a:solidFill>
                  <a:prstClr val="black"/>
                </a:solidFill>
                <a:cs typeface="Arial"/>
              </a:rPr>
              <a:t>Cómo funcionan sus medicamentos</a:t>
            </a:r>
          </a:p>
          <a:p>
            <a:pPr marL="118745" indent="-118745" defTabSz="966529">
              <a:spcAft>
                <a:spcPts val="600"/>
              </a:spcAft>
              <a:defRPr/>
            </a:pPr>
            <a:r>
              <a:rPr lang="es-US" dirty="0">
                <a:solidFill>
                  <a:prstClr val="black"/>
                </a:solidFill>
                <a:cs typeface="Arial"/>
              </a:rPr>
              <a:t>Si sus medicamentos tienen efectos secundarios</a:t>
            </a:r>
          </a:p>
          <a:p>
            <a:pPr marL="118745" indent="-118745" defTabSz="966529">
              <a:spcAft>
                <a:spcPts val="600"/>
              </a:spcAft>
              <a:defRPr/>
            </a:pPr>
            <a:r>
              <a:rPr lang="es-US" dirty="0">
                <a:solidFill>
                  <a:prstClr val="black"/>
                </a:solidFill>
                <a:cs typeface="Arial"/>
              </a:rPr>
              <a:t>Si podría haber interacciones entre los distintos medicamentos que toma</a:t>
            </a:r>
          </a:p>
          <a:p>
            <a:pPr marL="118745" indent="-118745" defTabSz="966529">
              <a:spcAft>
                <a:spcPts val="600"/>
              </a:spcAft>
              <a:defRPr/>
            </a:pPr>
            <a:r>
              <a:rPr lang="es-US" dirty="0">
                <a:solidFill>
                  <a:prstClr val="black"/>
                </a:solidFill>
                <a:cs typeface="Arial"/>
              </a:rPr>
              <a:t>Si puede disminuir sus costos</a:t>
            </a:r>
          </a:p>
          <a:p>
            <a:pPr marL="118745" indent="-118745" defTabSz="966529">
              <a:spcAft>
                <a:spcPts val="600"/>
              </a:spcAft>
              <a:defRPr/>
            </a:pPr>
            <a:r>
              <a:rPr lang="es-US" dirty="0">
                <a:solidFill>
                  <a:prstClr val="black"/>
                </a:solidFill>
                <a:cs typeface="Arial"/>
              </a:rPr>
              <a:t>Cómo deshacerse de forma segura de los medicamentos no utilizados</a:t>
            </a:r>
          </a:p>
          <a:p>
            <a:pPr marL="0" indent="0" defTabSz="966529">
              <a:spcBef>
                <a:spcPts val="634"/>
              </a:spcBef>
              <a:buNone/>
              <a:defRPr/>
            </a:pPr>
            <a:endParaRPr lang="en-US" dirty="0">
              <a:solidFill>
                <a:prstClr val="black"/>
              </a:solidFill>
            </a:endParaRPr>
          </a:p>
        </p:txBody>
      </p:sp>
    </p:spTree>
    <p:extLst>
      <p:ext uri="{BB962C8B-B14F-4D97-AF65-F5344CB8AC3E}">
        <p14:creationId xmlns:p14="http://schemas.microsoft.com/office/powerpoint/2010/main" val="3892736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44500" y="3757507"/>
            <a:ext cx="6362700" cy="5148368"/>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a:t>
            </a:r>
            <a:r>
              <a:rPr lang="es-US" sz="1100" b="0" i="0" dirty="0">
                <a:solidFill>
                  <a:srgbClr val="444444"/>
                </a:solidFill>
                <a:effectLst/>
                <a:cs typeface="Arial" panose="020B0604020202020204" pitchFamily="34" charset="0"/>
              </a:rPr>
              <a:t>​</a:t>
            </a:r>
          </a:p>
          <a:p>
            <a:pPr marL="0" indent="0" defTabSz="966529">
              <a:spcBef>
                <a:spcPts val="0"/>
              </a:spcBef>
              <a:spcAft>
                <a:spcPts val="600"/>
              </a:spcAft>
              <a:buNone/>
              <a:defRPr/>
            </a:pPr>
            <a:r>
              <a:rPr lang="es-US" sz="1100" b="1" dirty="0">
                <a:solidFill>
                  <a:prstClr val="black"/>
                </a:solidFill>
                <a:cs typeface="Arial" panose="020B0604020202020204" pitchFamily="34" charset="0"/>
              </a:rPr>
              <a:t>Su plan puede inscribirle en un programa de MTM si está en un DMP o si cumple todas estas condiciones:</a:t>
            </a:r>
          </a:p>
          <a:p>
            <a:pPr marL="118745" indent="-118745" defTabSz="966529">
              <a:spcBef>
                <a:spcPts val="0"/>
              </a:spcBef>
              <a:spcAft>
                <a:spcPts val="600"/>
              </a:spcAft>
              <a:defRPr/>
            </a:pPr>
            <a:r>
              <a:rPr lang="es-US" sz="1100" dirty="0">
                <a:solidFill>
                  <a:prstClr val="black"/>
                </a:solidFill>
                <a:cs typeface="Arial" panose="020B0604020202020204" pitchFamily="34" charset="0"/>
              </a:rPr>
              <a:t>Usted tiene más de una condición crónica de salud. </a:t>
            </a:r>
          </a:p>
          <a:p>
            <a:pPr marL="118745" indent="-118745" defTabSz="966529">
              <a:spcBef>
                <a:spcPts val="634"/>
              </a:spcBef>
              <a:spcAft>
                <a:spcPts val="600"/>
              </a:spcAft>
              <a:defRPr/>
            </a:pPr>
            <a:r>
              <a:rPr lang="es-US" sz="1100" dirty="0">
                <a:solidFill>
                  <a:prstClr val="black"/>
                </a:solidFill>
                <a:cs typeface="Arial" panose="020B0604020202020204" pitchFamily="34" charset="0"/>
              </a:rPr>
              <a:t>Toma varios medicamentos diferentes.</a:t>
            </a:r>
          </a:p>
          <a:p>
            <a:pPr marL="118745" indent="-118745" defTabSz="966529">
              <a:spcBef>
                <a:spcPts val="634"/>
              </a:spcBef>
              <a:spcAft>
                <a:spcPts val="600"/>
              </a:spcAft>
              <a:defRPr/>
            </a:pPr>
            <a:r>
              <a:rPr lang="es-US" sz="1100" dirty="0">
                <a:solidFill>
                  <a:prstClr val="black"/>
                </a:solidFill>
                <a:cs typeface="Arial" panose="020B0604020202020204" pitchFamily="34" charset="0"/>
              </a:rPr>
              <a:t>Sus medicamentos tienen un costo combinado estimado de más de $4,935 dólares (para 2023) al año. Este monto en dólares (que puede cambiar todos los años) se calcula en función de los costos de su bolsillo y el costo que su plan paga por estos medicamentos durante el año calendario. Su plan puede ayudarlo a averiguar si usted puede alcanzar este límite en dólares.</a:t>
            </a:r>
          </a:p>
          <a:p>
            <a:pPr marL="0" indent="0" defTabSz="966529">
              <a:spcBef>
                <a:spcPts val="634"/>
              </a:spcBef>
              <a:spcAft>
                <a:spcPts val="600"/>
              </a:spcAft>
              <a:buNone/>
              <a:defRPr/>
            </a:pPr>
            <a:r>
              <a:rPr lang="es-US" sz="1100" dirty="0">
                <a:solidFill>
                  <a:prstClr val="black"/>
                </a:solidFill>
                <a:cs typeface="Arial" panose="020B0604020202020204" pitchFamily="34" charset="0"/>
              </a:rPr>
              <a:t>Estas condiciones lo califican para servicios de MTM adicionales. NO son requisitos para afiliarse al plan de medicamentos de Medicare en sí. </a:t>
            </a:r>
          </a:p>
          <a:p>
            <a:pPr marL="0" indent="0" defTabSz="966529">
              <a:spcBef>
                <a:spcPts val="634"/>
              </a:spcBef>
              <a:spcAft>
                <a:spcPts val="600"/>
              </a:spcAft>
              <a:buNone/>
              <a:defRPr/>
            </a:pPr>
            <a:r>
              <a:rPr lang="es-US" sz="1100" dirty="0">
                <a:solidFill>
                  <a:prstClr val="black"/>
                </a:solidFill>
                <a:cs typeface="Arial" panose="020B0604020202020204" pitchFamily="34" charset="0"/>
              </a:rPr>
              <a:t>Póngase en contacto directamente con el plan para obtener más información sobre sus servicios de MTM y los requisitos necesarios para obtenerlos. Los requisitos específicos varían según el programa de MTM de cada plan.</a:t>
            </a:r>
          </a:p>
          <a:p>
            <a:pPr marL="0" indent="0">
              <a:spcBef>
                <a:spcPts val="634"/>
              </a:spcBef>
              <a:spcAft>
                <a:spcPts val="600"/>
              </a:spcAft>
              <a:buNone/>
              <a:defRPr/>
            </a:pPr>
            <a:r>
              <a:rPr lang="es-US" sz="1100" b="1" dirty="0">
                <a:solidFill>
                  <a:prstClr val="black"/>
                </a:solidFill>
                <a:cs typeface="Arial" panose="020B0604020202020204" pitchFamily="34" charset="0"/>
              </a:rPr>
              <a:t>Para más información, visite:</a:t>
            </a:r>
          </a:p>
          <a:p>
            <a:pPr marL="112395" indent="-112395">
              <a:spcBef>
                <a:spcPts val="634"/>
              </a:spcBef>
              <a:spcAft>
                <a:spcPts val="600"/>
              </a:spcAft>
              <a:defRPr/>
            </a:pPr>
            <a:r>
              <a:rPr lang="es-US" sz="1100" dirty="0">
                <a:solidFill>
                  <a:prstClr val="black"/>
                </a:solidFill>
                <a:cs typeface="Arial" panose="020B0604020202020204" pitchFamily="34" charset="0"/>
                <a:hlinkClick r:id="rId3"/>
              </a:rPr>
              <a:t>Medicare.gov/</a:t>
            </a:r>
            <a:r>
              <a:rPr lang="es-US" sz="1100" dirty="0" err="1">
                <a:solidFill>
                  <a:prstClr val="black"/>
                </a:solidFill>
                <a:cs typeface="Arial" panose="020B0604020202020204" pitchFamily="34" charset="0"/>
                <a:hlinkClick r:id="rId3"/>
              </a:rPr>
              <a:t>drug</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coverage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part</a:t>
            </a:r>
            <a:r>
              <a:rPr lang="es-US" sz="1100" dirty="0">
                <a:solidFill>
                  <a:prstClr val="black"/>
                </a:solidFill>
                <a:cs typeface="Arial" panose="020B0604020202020204" pitchFamily="34" charset="0"/>
                <a:hlinkClick r:id="rId3"/>
              </a:rPr>
              <a:t>-d/</a:t>
            </a:r>
            <a:r>
              <a:rPr lang="es-US" sz="1100" dirty="0" err="1">
                <a:solidFill>
                  <a:prstClr val="black"/>
                </a:solidFill>
                <a:cs typeface="Arial" panose="020B0604020202020204" pitchFamily="34" charset="0"/>
                <a:hlinkClick r:id="rId3"/>
              </a:rPr>
              <a:t>what</a:t>
            </a:r>
            <a:r>
              <a:rPr lang="es-US" sz="1100" dirty="0">
                <a:solidFill>
                  <a:prstClr val="black"/>
                </a:solidFill>
                <a:cs typeface="Arial" panose="020B0604020202020204" pitchFamily="34" charset="0"/>
                <a:hlinkClick r:id="rId3"/>
              </a:rPr>
              <a:t>-medicare-</a:t>
            </a:r>
            <a:r>
              <a:rPr lang="es-US" sz="1100" dirty="0" err="1">
                <a:solidFill>
                  <a:prstClr val="black"/>
                </a:solidFill>
                <a:cs typeface="Arial" panose="020B0604020202020204" pitchFamily="34" charset="0"/>
                <a:hlinkClick r:id="rId3"/>
              </a:rPr>
              <a:t>part</a:t>
            </a:r>
            <a:r>
              <a:rPr lang="es-US" sz="1100" dirty="0">
                <a:solidFill>
                  <a:prstClr val="black"/>
                </a:solidFill>
                <a:cs typeface="Arial" panose="020B0604020202020204" pitchFamily="34" charset="0"/>
                <a:hlinkClick r:id="rId3"/>
              </a:rPr>
              <a:t>-d-</a:t>
            </a:r>
            <a:r>
              <a:rPr lang="es-US" sz="1100" dirty="0" err="1">
                <a:solidFill>
                  <a:prstClr val="black"/>
                </a:solidFill>
                <a:cs typeface="Arial" panose="020B0604020202020204" pitchFamily="34" charset="0"/>
                <a:hlinkClick r:id="rId3"/>
              </a:rPr>
              <a:t>drug</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plans-cover</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medication-therapy-management-programs-for-complex-health-needs</a:t>
            </a:r>
            <a:endParaRPr lang="es-US" sz="1100" dirty="0">
              <a:solidFill>
                <a:prstClr val="black"/>
              </a:solidFill>
              <a:cs typeface="Arial" panose="020B0604020202020204" pitchFamily="34" charset="0"/>
              <a:hlinkClick r:id="rId3"/>
            </a:endParaRPr>
          </a:p>
          <a:p>
            <a:pPr marL="112395" indent="-112395">
              <a:spcBef>
                <a:spcPts val="634"/>
              </a:spcBef>
              <a:spcAft>
                <a:spcPts val="600"/>
              </a:spcAft>
              <a:defRPr/>
            </a:pPr>
            <a:r>
              <a:rPr lang="es-US" sz="1100" dirty="0">
                <a:solidFill>
                  <a:prstClr val="black"/>
                </a:solidFill>
                <a:cs typeface="Arial" panose="020B0604020202020204" pitchFamily="34" charset="0"/>
              </a:rPr>
              <a:t>“Guía e instrucciones de presentación del Programa de Administración de Terapias con Medicamentos CY 2023” en </a:t>
            </a:r>
            <a:r>
              <a:rPr lang="es-US" sz="1100" dirty="0">
                <a:solidFill>
                  <a:prstClr val="black"/>
                </a:solidFill>
                <a:cs typeface="Arial" panose="020B0604020202020204" pitchFamily="34" charset="0"/>
                <a:hlinkClick r:id="rId4"/>
              </a:rPr>
              <a:t>CMS.gov/files/</a:t>
            </a:r>
            <a:r>
              <a:rPr lang="es-US" sz="1100" dirty="0" err="1">
                <a:solidFill>
                  <a:prstClr val="black"/>
                </a:solidFill>
                <a:cs typeface="Arial" panose="020B0604020202020204" pitchFamily="34" charset="0"/>
                <a:hlinkClick r:id="rId4"/>
              </a:rPr>
              <a:t>document</a:t>
            </a:r>
            <a:r>
              <a:rPr lang="es-US" sz="1100" dirty="0">
                <a:solidFill>
                  <a:prstClr val="black"/>
                </a:solidFill>
                <a:cs typeface="Arial" panose="020B0604020202020204" pitchFamily="34" charset="0"/>
                <a:hlinkClick r:id="rId4"/>
              </a:rPr>
              <a:t>/memo-contract-year-2023-medication-therapy-management-mtm-program-submission-v041522.pdf</a:t>
            </a:r>
          </a:p>
          <a:p>
            <a:pPr marL="112395" indent="-112395">
              <a:spcBef>
                <a:spcPts val="634"/>
              </a:spcBef>
              <a:spcAft>
                <a:spcPts val="600"/>
              </a:spcAft>
              <a:defRPr/>
            </a:pPr>
            <a:endParaRPr lang="en-US" sz="1100" dirty="0">
              <a:cs typeface="Arial" panose="020B0604020202020204" pitchFamily="34" charset="0"/>
            </a:endParaRPr>
          </a:p>
        </p:txBody>
      </p:sp>
    </p:spTree>
    <p:extLst>
      <p:ext uri="{BB962C8B-B14F-4D97-AF65-F5344CB8AC3E}">
        <p14:creationId xmlns:p14="http://schemas.microsoft.com/office/powerpoint/2010/main" val="264341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t>
            </a:r>
            <a:r>
              <a:rPr lang="es-US" sz="1200" b="0" i="0">
                <a:solidFill>
                  <a:srgbClr val="444444"/>
                </a:solidFill>
                <a:effectLst/>
                <a:cs typeface="Arial"/>
              </a:rPr>
              <a:t>​</a:t>
            </a:r>
          </a:p>
          <a:p>
            <a:pPr marL="0" indent="0" defTabSz="966529">
              <a:spcAft>
                <a:spcPts val="600"/>
              </a:spcAft>
              <a:buNone/>
              <a:defRPr/>
            </a:pPr>
            <a:r>
              <a:rPr lang="es-US">
                <a:solidFill>
                  <a:prstClr val="black"/>
                </a:solidFill>
                <a:cs typeface="Arial"/>
              </a:rPr>
              <a:t>Al final de esta lección, usted podrá:</a:t>
            </a:r>
          </a:p>
          <a:p>
            <a:pPr marL="118745" lvl="1" indent="-118745">
              <a:spcBef>
                <a:spcPts val="0"/>
              </a:spcBef>
              <a:spcAft>
                <a:spcPts val="600"/>
              </a:spcAft>
              <a:buFont typeface="Wingdings" panose="05000000000000000000" pitchFamily="2" charset="2"/>
              <a:buChar char="§"/>
            </a:pPr>
            <a:r>
              <a:rPr lang="es-US" sz="1200">
                <a:cs typeface="Arial"/>
              </a:rPr>
              <a:t>Describir los criterios en los que las distintas partes de Medicare cubren determinados medicamentos</a:t>
            </a:r>
            <a:r>
              <a:rPr lang="es-US"/>
              <a:t> </a:t>
            </a:r>
          </a:p>
          <a:p>
            <a:pPr marL="118745" lvl="1" indent="-118745" defTabSz="685800">
              <a:spcBef>
                <a:spcPts val="0"/>
              </a:spcBef>
              <a:spcAft>
                <a:spcPts val="600"/>
              </a:spcAft>
              <a:buFont typeface="Wingdings" panose="05000000000000000000" pitchFamily="2" charset="2"/>
              <a:buChar char="§"/>
            </a:pPr>
            <a:r>
              <a:rPr lang="es-US" sz="1200">
                <a:cs typeface="Arial"/>
              </a:rPr>
              <a:t>Explicar la cobertura de medicamentos de Medicare Parte A (Seguro Hospitalario) y Parte B (Seguro </a:t>
            </a:r>
            <a:r>
              <a:rPr lang="es-US"/>
              <a:t>Médico)</a:t>
            </a:r>
          </a:p>
          <a:p>
            <a:pPr marL="0" lvl="1" indent="0" defTabSz="966529">
              <a:spcBef>
                <a:spcPts val="634"/>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1199785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a:solidFill>
                  <a:srgbClr val="000000"/>
                </a:solidFill>
                <a:effectLst/>
                <a:cs typeface="Arial" panose="020B0604020202020204" pitchFamily="34" charset="0"/>
              </a:rPr>
              <a:t>Notas del presentador/a</a:t>
            </a:r>
            <a:r>
              <a:rPr lang="es-US" b="0" i="0">
                <a:solidFill>
                  <a:srgbClr val="444444"/>
                </a:solidFill>
                <a:effectLst/>
                <a:cs typeface="Arial" panose="020B0604020202020204" pitchFamily="34" charset="0"/>
              </a:rPr>
              <a:t>​</a:t>
            </a:r>
          </a:p>
          <a:p>
            <a:pPr marL="118745" indent="-118745" defTabSz="966529">
              <a:spcAft>
                <a:spcPts val="600"/>
              </a:spcAft>
              <a:buFont typeface="Wingdings" panose="05000000000000000000" pitchFamily="2" charset="2"/>
              <a:buChar char="§"/>
              <a:defRPr/>
            </a:pPr>
            <a:r>
              <a:rPr lang="es-US" b="1">
                <a:solidFill>
                  <a:prstClr val="black"/>
                </a:solidFill>
                <a:cs typeface="Arial" panose="020B0604020202020204" pitchFamily="34" charset="0"/>
              </a:rPr>
              <a:t>Los planes pueden cambiar su lista de medicamentos y sus precios.</a:t>
            </a:r>
            <a:r>
              <a:rPr lang="es-US">
                <a:solidFill>
                  <a:prstClr val="black"/>
                </a:solidFill>
                <a:cs typeface="Arial" panose="020B0604020202020204" pitchFamily="34" charset="0"/>
              </a:rPr>
              <a:t> Llame al centro de servicios al cliente de su plan o busque en el sitio web de su plan la lista de medicamentos y precios más actualizada de Medicare.</a:t>
            </a:r>
          </a:p>
          <a:p>
            <a:pPr marL="118745" indent="-118745" defTabSz="966529">
              <a:spcAft>
                <a:spcPts val="600"/>
              </a:spcAft>
              <a:defRPr/>
            </a:pPr>
            <a:r>
              <a:rPr lang="es-US" b="1" baseline="0">
                <a:solidFill>
                  <a:prstClr val="black"/>
                </a:solidFill>
                <a:cs typeface="Arial" panose="020B0604020202020204" pitchFamily="34" charset="0"/>
              </a:rPr>
              <a:t>Su médico puede necesitar cambiar la receta,</a:t>
            </a:r>
            <a:r>
              <a:rPr lang="es-US" b="1">
                <a:solidFill>
                  <a:prstClr val="black"/>
                </a:solidFill>
                <a:cs typeface="Arial" panose="020B0604020202020204" pitchFamily="34" charset="0"/>
              </a:rPr>
              <a:t> recetar un nuevo medicamento o puede recomendar una alternativa terapéutica. </a:t>
            </a:r>
            <a:r>
              <a:rPr lang="es-US">
                <a:solidFill>
                  <a:prstClr val="black"/>
                </a:solidFill>
                <a:cs typeface="Arial" panose="020B0604020202020204" pitchFamily="34" charset="0"/>
              </a:rPr>
              <a:t>Si su médico emite recetas electrónicas, puede verificar qué medicamentos cubre su plan a través del sistema electrónico de recetas. Si su médico no receta electrónicamente, entréguele una copia del formulario actual de su plan de Medicare. </a:t>
            </a:r>
          </a:p>
          <a:p>
            <a:pPr marL="118745" indent="-118745" defTabSz="966529">
              <a:spcAft>
                <a:spcPts val="600"/>
              </a:spcAft>
              <a:defRPr/>
            </a:pPr>
            <a:r>
              <a:rPr lang="es-US" b="1">
                <a:solidFill>
                  <a:prstClr val="black"/>
                </a:solidFill>
                <a:cs typeface="Arial" panose="020B0604020202020204" pitchFamily="34" charset="0"/>
              </a:rPr>
              <a:t>Si su médico necesita recetarle un medicamento que no está en el formulario de su plan de Medicare </a:t>
            </a:r>
            <a:r>
              <a:rPr lang="es-US">
                <a:solidFill>
                  <a:prstClr val="black"/>
                </a:solidFill>
                <a:cs typeface="Arial" panose="020B0604020202020204" pitchFamily="34" charset="0"/>
              </a:rPr>
              <a:t>y no tiene ningún otro seguro médico que cubra los medicamentos ambulatorios, usted o su médico pueden solicitar al plan una excepción. </a:t>
            </a:r>
          </a:p>
          <a:p>
            <a:pPr marL="118745" indent="-118745" defTabSz="966529">
              <a:spcAft>
                <a:spcPts val="600"/>
              </a:spcAft>
              <a:defRPr/>
            </a:pPr>
            <a:r>
              <a:rPr lang="es-US" b="1">
                <a:solidFill>
                  <a:prstClr val="black"/>
                </a:solidFill>
                <a:cs typeface="Arial" panose="020B0604020202020204" pitchFamily="34" charset="0"/>
              </a:rPr>
              <a:t>Si su plan sigue sin cubrir un medicamento específico que usted necesita,</a:t>
            </a:r>
            <a:r>
              <a:rPr lang="es-US">
                <a:solidFill>
                  <a:prstClr val="black"/>
                </a:solidFill>
                <a:cs typeface="Arial" panose="020B0604020202020204" pitchFamily="34" charset="0"/>
              </a:rPr>
              <a:t> usted puede apelar. Si desea obtener un medicamento antes de que se tome una decisión sobre la apelación, tal vez deba pagar la receta de su bolsillo. Conserve la receta y entregue una copia a la persona que debe decidir sobre su apelación. Si gana la apelación, el plan le devolverá el dinero. Puede considerar la posibilidad de cambiar su cobertura de medicamentos de Medicare por uno que sí cubra el medicamento recetado específico cuando esté permitido. </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3076167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52399" y="3757507"/>
            <a:ext cx="6981825" cy="5300768"/>
          </a:xfrm>
        </p:spPr>
        <p:txBody>
          <a:bodyPr/>
          <a:lstStyle/>
          <a:p>
            <a:pPr marL="0" indent="-224155">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Verifique sus conocimientos: Pregunta 5</a:t>
            </a:r>
          </a:p>
          <a:p>
            <a:pPr marL="0" indent="0" defTabSz="966529">
              <a:spcAft>
                <a:spcPts val="600"/>
              </a:spcAft>
              <a:buNone/>
              <a:defRPr/>
            </a:pPr>
            <a:r>
              <a:rPr lang="es-US" b="1" dirty="0">
                <a:solidFill>
                  <a:prstClr val="black"/>
                </a:solidFill>
                <a:cs typeface="Arial"/>
              </a:rPr>
              <a:t>¿Qué es la “lista de exclusión"? </a:t>
            </a:r>
          </a:p>
          <a:p>
            <a:pPr marL="228600" indent="-228600" defTabSz="966529">
              <a:spcAft>
                <a:spcPts val="600"/>
              </a:spcAft>
              <a:buFont typeface="+mj-lt"/>
              <a:buAutoNum type="alphaLcPeriod"/>
              <a:defRPr/>
            </a:pPr>
            <a:r>
              <a:rPr lang="es-US" dirty="0">
                <a:solidFill>
                  <a:srgbClr val="000000"/>
                </a:solidFill>
                <a:ea typeface="Times New Roman"/>
                <a:cs typeface="Arial"/>
              </a:rPr>
              <a:t>Una lista de planes de Medicare de bajo rendimiento</a:t>
            </a:r>
          </a:p>
          <a:p>
            <a:pPr marL="228600" indent="-228600" defTabSz="966529">
              <a:spcAft>
                <a:spcPts val="600"/>
              </a:spcAft>
              <a:buFont typeface="+mj-lt"/>
              <a:buAutoNum type="alphaLcPeriod"/>
              <a:defRPr/>
            </a:pPr>
            <a:r>
              <a:rPr lang="es-US" dirty="0">
                <a:solidFill>
                  <a:srgbClr val="000000"/>
                </a:solidFill>
                <a:ea typeface="Times New Roman"/>
                <a:cs typeface="Arial"/>
              </a:rPr>
              <a:t>Una lista de los servicios que no están permitidos para una persona con Medicare</a:t>
            </a:r>
          </a:p>
          <a:p>
            <a:pPr marL="228600" indent="-228600" defTabSz="966529">
              <a:spcAft>
                <a:spcPts val="600"/>
              </a:spcAft>
              <a:buFont typeface="+mj-lt"/>
              <a:buAutoNum type="alphaLcPeriod"/>
              <a:defRPr/>
            </a:pPr>
            <a:r>
              <a:rPr lang="es-US" dirty="0">
                <a:solidFill>
                  <a:srgbClr val="000000"/>
                </a:solidFill>
                <a:cs typeface="Arial"/>
              </a:rPr>
              <a:t>Una lista de proveedores y prescriptores que no están autorizados a recibir pagos por artículos y servicios del Plan Medicare </a:t>
            </a:r>
            <a:r>
              <a:rPr lang="es-US" dirty="0" err="1">
                <a:solidFill>
                  <a:srgbClr val="000000"/>
                </a:solidFill>
                <a:cs typeface="Arial"/>
              </a:rPr>
              <a:t>Advantage</a:t>
            </a:r>
            <a:r>
              <a:rPr lang="es-US" dirty="0">
                <a:solidFill>
                  <a:srgbClr val="000000"/>
                </a:solidFill>
                <a:cs typeface="Arial"/>
              </a:rPr>
              <a:t> y que tienen prohibido recetar medicamentos de la Parte D a los beneficiarios de Medicare.</a:t>
            </a:r>
          </a:p>
          <a:p>
            <a:pPr marL="228600" indent="-228600" defTabSz="966529">
              <a:spcAft>
                <a:spcPts val="600"/>
              </a:spcAft>
              <a:buFont typeface="+mj-lt"/>
              <a:buAutoNum type="alphaLcPeriod"/>
              <a:defRPr/>
            </a:pPr>
            <a:r>
              <a:rPr lang="es-US" dirty="0">
                <a:solidFill>
                  <a:srgbClr val="000000"/>
                </a:solidFill>
                <a:cs typeface="Arial"/>
              </a:rPr>
              <a:t>Una lista de los medicamentos recetados que no están permitidos para una persona con Medicare</a:t>
            </a:r>
          </a:p>
          <a:p>
            <a:pPr marL="0" indent="0" defTabSz="966281">
              <a:spcAft>
                <a:spcPts val="600"/>
              </a:spcAft>
              <a:buNone/>
              <a:defRPr/>
            </a:pPr>
            <a:r>
              <a:rPr lang="es-US" b="1" dirty="0">
                <a:solidFill>
                  <a:prstClr val="black"/>
                </a:solidFill>
                <a:cs typeface="Arial"/>
              </a:rPr>
              <a:t>RESPUESTA</a:t>
            </a:r>
            <a:r>
              <a:rPr lang="es-US" dirty="0">
                <a:solidFill>
                  <a:prstClr val="black"/>
                </a:solidFill>
                <a:cs typeface="Arial"/>
              </a:rPr>
              <a:t>: </a:t>
            </a:r>
            <a:r>
              <a:rPr lang="es-US" b="1" dirty="0">
                <a:solidFill>
                  <a:prstClr val="black"/>
                </a:solidFill>
                <a:cs typeface="Arial"/>
              </a:rPr>
              <a:t>c. </a:t>
            </a:r>
            <a:r>
              <a:rPr lang="es-US" b="1" dirty="0">
                <a:solidFill>
                  <a:srgbClr val="000000"/>
                </a:solidFill>
                <a:cs typeface="Arial"/>
              </a:rPr>
              <a:t>Una lista de proveedores y prescriptores que no están autorizados a recibir pagos por artículos y servicios del Plan Medicare </a:t>
            </a:r>
            <a:r>
              <a:rPr lang="es-US" b="1" dirty="0" err="1">
                <a:solidFill>
                  <a:srgbClr val="000000"/>
                </a:solidFill>
                <a:cs typeface="Arial"/>
              </a:rPr>
              <a:t>Advantage</a:t>
            </a:r>
            <a:r>
              <a:rPr lang="es-US" b="1" dirty="0">
                <a:solidFill>
                  <a:srgbClr val="000000"/>
                </a:solidFill>
                <a:cs typeface="Arial"/>
              </a:rPr>
              <a:t> y que tienen prohibido recetar medicamentos de la Parte D a los beneficiarios de Medicare.</a:t>
            </a:r>
          </a:p>
          <a:p>
            <a:pPr marL="0" indent="0" defTabSz="966529">
              <a:spcAft>
                <a:spcPts val="600"/>
              </a:spcAft>
              <a:buNone/>
              <a:defRPr/>
            </a:pPr>
            <a:r>
              <a:rPr lang="es-US" dirty="0">
                <a:solidFill>
                  <a:prstClr val="black"/>
                </a:solidFill>
                <a:cs typeface="Arial"/>
              </a:rPr>
              <a:t>Los CMS publican una "lista de exclusión" cada 30 días. La lista de exclusión es una lista de personas que se encuentran en cualquiera de las siguientes categorías: (1) Actualmente están revocados de Medicare, están bajo una barra de reinscripción activa, y CMS determina que la conducta subyacente que llevó a la revocación es perjudicial para los mejores intereses del Programa Medicare; o (2) se ha involucrado en un comportamiento por el cual CMS podría haber revocado a la persona o entidad en la medida aplicable si hubiera estado inscrito en Medicare, y CMS determina que la conducta subyacente que hubiera conducido a la revocación es perjudicial para los mejores intereses del Programa Medicare. Los planes de Medicare deben rechazar, o exigir que un administrador de beneficios de farmacia rechace un reclamo de farmacia para un medicamento de la Parte D o rechace el pago de un servicio o artículo de un Plan de Medicare </a:t>
            </a:r>
            <a:r>
              <a:rPr lang="es-US" dirty="0" err="1">
                <a:solidFill>
                  <a:prstClr val="black"/>
                </a:solidFill>
                <a:cs typeface="Arial"/>
              </a:rPr>
              <a:t>Advantage</a:t>
            </a:r>
            <a:r>
              <a:rPr lang="es-US" dirty="0">
                <a:solidFill>
                  <a:prstClr val="black"/>
                </a:solidFill>
                <a:cs typeface="Arial"/>
              </a:rPr>
              <a:t> si el recetador o el proveedor están en la Lista de Exclusión. </a:t>
            </a:r>
          </a:p>
          <a:p>
            <a:pPr>
              <a:spcAft>
                <a:spcPts val="600"/>
              </a:spcAft>
            </a:pPr>
            <a:endParaRPr lang="en-US" dirty="0"/>
          </a:p>
        </p:txBody>
      </p:sp>
    </p:spTree>
    <p:extLst>
      <p:ext uri="{BB962C8B-B14F-4D97-AF65-F5344CB8AC3E}">
        <p14:creationId xmlns:p14="http://schemas.microsoft.com/office/powerpoint/2010/main" val="4890308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La Lección 4</a:t>
            </a:r>
            <a:r>
              <a:rPr lang="es-US" baseline="0">
                <a:solidFill>
                  <a:prstClr val="black"/>
                </a:solidFill>
                <a:cs typeface="Arial" panose="020B0604020202020204" pitchFamily="34" charset="0"/>
              </a:rPr>
              <a:t> ofrece información sobre la elegibilidad e inscripción</a:t>
            </a:r>
            <a:r>
              <a:rPr lang="es-US">
                <a:solidFill>
                  <a:prstClr val="black"/>
                </a:solidFill>
                <a:cs typeface="Arial" panose="020B0604020202020204" pitchFamily="34" charset="0"/>
              </a:rPr>
              <a:t> en la cobertura de medicamentos de Medicare. Explica:</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Requisitos de elegibilidad</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Cobertura acreditable</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Periodos de elección para inscribirse</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Cuando se puede inscribir o cambiar de plan </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Inscribirse a un plan y que esperar</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Multa de inscripción tardía</a:t>
            </a:r>
          </a:p>
          <a:p>
            <a:pPr marL="0" lvl="1" indent="0" defTabSz="966529">
              <a:spcBef>
                <a:spcPts val="634"/>
              </a:spcBef>
              <a:spcAft>
                <a:spcPts val="600"/>
              </a:spcAft>
              <a:buFont typeface="Wingdings" panose="05000000000000000000" pitchFamily="2" charset="2"/>
              <a:buNone/>
              <a:defRPr/>
            </a:pPr>
            <a:endParaRPr lang="en-US" dirty="0">
              <a:solidFill>
                <a:prstClr val="black"/>
              </a:solidFill>
            </a:endParaRPr>
          </a:p>
          <a:p>
            <a:pPr marL="119139" indent="-119139" defTabSz="96652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1110577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Al final de esta lección, usted podrá:</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Describir los requisitos de acceso a la cobertura de medicamentos de Medicare</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cuándo puede inscribirse, afiliarse o cambiar de plan para obtener la cobertura de sus medicamentos.</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Analizar las consideraciones a tener en cuenta al decidir inscribirse o cambiar de plan</a:t>
            </a:r>
          </a:p>
          <a:p>
            <a:pPr marL="122495" marR="0" lvl="1" indent="-122495" algn="l" defTabSz="966529" rtl="0" eaLnBrk="1" fontAlgn="auto" latinLnBrk="0" hangingPunct="1">
              <a:spcBef>
                <a:spcPts val="0"/>
              </a:spcBef>
              <a:spcAft>
                <a:spcPts val="600"/>
              </a:spcAft>
              <a:buClrTx/>
              <a:buSzTx/>
              <a:buFont typeface="Wingdings" panose="05000000000000000000" pitchFamily="2" charset="2"/>
              <a:buChar char="§"/>
              <a:tabLst/>
              <a:defRPr/>
            </a:pPr>
            <a:r>
              <a:rPr lang="es-US">
                <a:solidFill>
                  <a:prstClr val="black"/>
                </a:solidFill>
                <a:cs typeface="Arial" panose="020B0604020202020204" pitchFamily="34" charset="0"/>
              </a:rPr>
              <a:t>Explicar la cobertura de medicamentos acreditable y por qué es importante</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Describir lo que puede esperar cuando se afilie o cambie de plan</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9808939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118745" indent="-118745" defTabSz="966529">
              <a:spcAft>
                <a:spcPts val="600"/>
              </a:spcAft>
              <a:defRPr/>
            </a:pPr>
            <a:r>
              <a:rPr lang="es-US" b="1" dirty="0">
                <a:solidFill>
                  <a:prstClr val="black"/>
                </a:solidFill>
                <a:cs typeface="Arial"/>
              </a:rPr>
              <a:t>Para inscribirse en un plan de medicamentos de Medicare (Parte D), </a:t>
            </a:r>
            <a:r>
              <a:rPr lang="es-US" dirty="0">
                <a:solidFill>
                  <a:prstClr val="black"/>
                </a:solidFill>
                <a:cs typeface="Arial"/>
              </a:rPr>
              <a:t>debe tener Medicare Parte A (Seguro Hospitalario) y/o Medicare Parte B (Seguro Médico). Para inscribirse en un plan Medicare </a:t>
            </a:r>
            <a:r>
              <a:rPr lang="es-US" dirty="0" err="1">
                <a:solidFill>
                  <a:prstClr val="black"/>
                </a:solidFill>
                <a:cs typeface="Arial"/>
              </a:rPr>
              <a:t>Advantage</a:t>
            </a:r>
            <a:r>
              <a:rPr lang="es-US" dirty="0">
                <a:solidFill>
                  <a:prstClr val="black"/>
                </a:solidFill>
                <a:cs typeface="Arial"/>
              </a:rPr>
              <a:t> con </a:t>
            </a:r>
            <a:r>
              <a:rPr lang="es-US" baseline="0" dirty="0">
                <a:solidFill>
                  <a:prstClr val="black"/>
                </a:solidFill>
                <a:cs typeface="Arial"/>
              </a:rPr>
              <a:t>cobertura de medicamentos, debe tener tanto la Parte A como la B.</a:t>
            </a:r>
            <a:r>
              <a:rPr lang="es-US" dirty="0">
                <a:solidFill>
                  <a:prstClr val="black"/>
                </a:solidFill>
                <a:cs typeface="Arial"/>
              </a:rPr>
              <a:t> Un plan de costos Medicare es un tipo de plan de salud de Medicare disponible en determinadas zonas limitadas del país. En general, puede inscribirse aunque sólo tenga la Parte B. Si recibe servicios fuera de la red del plan sin una remisión, los servicios cubiertos por Medicare los pagará Medicare Original (su Plan de Costos de Medicare paga los servicios de urgencia o de emergencia). </a:t>
            </a:r>
            <a:r>
              <a:rPr lang="es-US" sz="1200" dirty="0">
                <a:solidFill>
                  <a:schemeClr val="tx1"/>
                </a:solidFill>
                <a:effectLst/>
                <a:latin typeface="+mn-lt"/>
                <a:ea typeface="+mn-ea"/>
                <a:cs typeface="+mn-cs"/>
              </a:rPr>
              <a:t>Puede inscribirse en un plan de medicamentos de Medicare aparte o puede obtener cobertura de medicamentos del Plan de Costos (si se le ofrece). Incluso si el plan de costo ofrece cobertura de medicamentos recetados, puede elegir obtener la cobertura de medicamentos de un plan de medicamentos de Medicare por separado.</a:t>
            </a:r>
          </a:p>
          <a:p>
            <a:pPr marL="118745" indent="-118745" defTabSz="966529">
              <a:spcAft>
                <a:spcPts val="600"/>
              </a:spcAft>
              <a:buFont typeface="Wingdings" panose="05000000000000000000" pitchFamily="2" charset="2"/>
              <a:buChar char="§"/>
              <a:defRPr/>
            </a:pPr>
            <a:r>
              <a:rPr lang="es-US" b="1" dirty="0">
                <a:solidFill>
                  <a:prstClr val="black"/>
                </a:solidFill>
                <a:cs typeface="Arial"/>
              </a:rPr>
              <a:t>Cada plan tiene su propia área de servicio dentro de EE.UU. y sus territorios</a:t>
            </a:r>
            <a:r>
              <a:rPr lang="es-US" dirty="0">
                <a:solidFill>
                  <a:prstClr val="black"/>
                </a:solidFill>
                <a:cs typeface="Arial"/>
              </a:rPr>
              <a:t>, en la que usted debe vivir para inscribirse. Si vive fuera de Estados Unidos y sus territorios, está presente de forma ilegal, o si está en la cárcel, no es elegible para inscribirse en un plan y no puede tener cobertura de Medicare. Debe estar presente en los Estados Unidos en forma legal para ser elegible para inscribirse en un plan.</a:t>
            </a:r>
          </a:p>
          <a:p>
            <a:pPr marL="118745" indent="-118745" defTabSz="966529">
              <a:spcAft>
                <a:spcPts val="600"/>
              </a:spcAft>
              <a:buFont typeface="Wingdings" panose="05000000000000000000" pitchFamily="2" charset="2"/>
              <a:buChar char="§"/>
              <a:defRPr/>
            </a:pPr>
            <a:r>
              <a:rPr lang="es-US" b="1" dirty="0">
                <a:solidFill>
                  <a:prstClr val="black"/>
                </a:solidFill>
                <a:cs typeface="Arial"/>
              </a:rPr>
              <a:t>Para que Medicare cubra sus medicamentos,</a:t>
            </a:r>
            <a:r>
              <a:rPr lang="es-US" dirty="0">
                <a:solidFill>
                  <a:prstClr val="black"/>
                </a:solidFill>
                <a:cs typeface="Arial"/>
              </a:rPr>
              <a:t> usted debe inscribirse a un plan con cobertura de medicamentos Medicare</a:t>
            </a:r>
            <a:r>
              <a:rPr lang="es-US" baseline="0" dirty="0">
                <a:solidFill>
                  <a:prstClr val="black"/>
                </a:solidFill>
                <a:cs typeface="Arial"/>
              </a:rPr>
              <a:t> </a:t>
            </a:r>
            <a:r>
              <a:rPr lang="es-US" dirty="0">
                <a:solidFill>
                  <a:prstClr val="black"/>
                </a:solidFill>
                <a:cs typeface="Arial"/>
              </a:rPr>
              <a:t>o bien a un Plan </a:t>
            </a:r>
            <a:r>
              <a:rPr lang="es-US" dirty="0" err="1">
                <a:solidFill>
                  <a:prstClr val="black"/>
                </a:solidFill>
                <a:cs typeface="Arial"/>
              </a:rPr>
              <a:t>Advantage</a:t>
            </a:r>
            <a:r>
              <a:rPr lang="es-US" dirty="0">
                <a:solidFill>
                  <a:prstClr val="black"/>
                </a:solidFill>
                <a:cs typeface="Arial"/>
              </a:rPr>
              <a:t> Medicare</a:t>
            </a:r>
            <a:r>
              <a:rPr lang="es-US" baseline="0" dirty="0">
                <a:solidFill>
                  <a:prstClr val="black"/>
                </a:solidFill>
                <a:cs typeface="Arial"/>
              </a:rPr>
              <a:t> con cobertura de medicamentos (también conocido como MA-</a:t>
            </a:r>
            <a:r>
              <a:rPr lang="es-US" baseline="0" dirty="0" err="1">
                <a:solidFill>
                  <a:prstClr val="black"/>
                </a:solidFill>
                <a:cs typeface="Arial"/>
              </a:rPr>
              <a:t>PDs</a:t>
            </a:r>
            <a:r>
              <a:rPr lang="es-US" baseline="0" dirty="0">
                <a:solidFill>
                  <a:prstClr val="black"/>
                </a:solidFill>
                <a:cs typeface="Arial"/>
              </a:rPr>
              <a:t>)</a:t>
            </a:r>
            <a:r>
              <a:rPr lang="es-US" dirty="0">
                <a:solidFill>
                  <a:prstClr val="black"/>
                </a:solidFill>
                <a:cs typeface="Arial"/>
              </a:rPr>
              <a:t>. Si califica para recibir Ayuda Adicional para pagar sus medicamentos recetados, Medicare lo inscribirá en un plan de medicamentos de Medicare, a menos que renuncie a la cobertura o se una a un plan usted mismo. Sólo puede estar afiliado a un plan de medicamentos a la vez.</a:t>
            </a:r>
          </a:p>
          <a:p>
            <a:pPr marL="0" indent="0">
              <a:spcAft>
                <a:spcPts val="600"/>
              </a:spcAft>
              <a:buNone/>
            </a:pPr>
            <a:endParaRPr lang="en-US" dirty="0">
              <a:cs typeface="Calibri" panose="020F0502020204030204"/>
            </a:endParaRPr>
          </a:p>
          <a:p>
            <a:pPr marL="0" indent="0">
              <a:spcAft>
                <a:spcPts val="600"/>
              </a:spcAft>
              <a:buNone/>
            </a:pPr>
            <a:endParaRPr lang="en-US" dirty="0">
              <a:cs typeface="Calibri" panose="020F0502020204030204"/>
            </a:endParaRPr>
          </a:p>
        </p:txBody>
      </p:sp>
    </p:spTree>
    <p:extLst>
      <p:ext uri="{BB962C8B-B14F-4D97-AF65-F5344CB8AC3E}">
        <p14:creationId xmlns:p14="http://schemas.microsoft.com/office/powerpoint/2010/main" val="135629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02380"/>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118745" indent="-118745" defTabSz="966529">
              <a:spcAft>
                <a:spcPts val="600"/>
              </a:spcAft>
              <a:defRPr/>
            </a:pPr>
            <a:r>
              <a:rPr lang="es-US" b="1" dirty="0">
                <a:solidFill>
                  <a:prstClr val="black"/>
                </a:solidFill>
                <a:cs typeface="Arial"/>
              </a:rPr>
              <a:t>Para evitar pagar penalizaciones </a:t>
            </a:r>
            <a:r>
              <a:rPr lang="es-US" dirty="0">
                <a:solidFill>
                  <a:prstClr val="black"/>
                </a:solidFill>
                <a:cs typeface="Arial"/>
              </a:rPr>
              <a:t>si reúne los requisitos para Medicare y no se inscribe en la cobertura de medicamentos de Medicare, deberá tener otra cobertura de medicamentos acreditable: una cobertura que se espera que pague, de media, al menos lo mismo que la cobertura de medicamentos estándar de Medicare. Una cobertura acreditable para medicamentos recetados podría incluir la cobertura de medicamentos de un empleador o sindicato anterior, TRICARE, Asuntos de Veteranos (VA), el Programa de Beneficios de Salud para Empleados Federales (FEHB) o el Servicio de Salud Indígena (IHS). Si tiene otra cobertura de medicamentos, cada año recibirá información de su plan que le indicará si su cobertura es "acreditable" o "no acreditable". Su plan debe enviarle esta información por escrito antes del 15 de octubre de cada año, o en otro momento del año si se produce algún cambio. Conserve esta información porque puede necesitarla si se une a un plan de medicamentos de Medicare con posterioridad. </a:t>
            </a:r>
          </a:p>
          <a:p>
            <a:pPr marL="118745" indent="-118745" defTabSz="966529">
              <a:spcAft>
                <a:spcPts val="600"/>
              </a:spcAft>
              <a:defRPr/>
            </a:pPr>
            <a:r>
              <a:rPr lang="es-US" b="1" dirty="0">
                <a:solidFill>
                  <a:prstClr val="black"/>
                </a:solidFill>
                <a:cs typeface="Arial"/>
              </a:rPr>
              <a:t>Si usted tiene cobertura acreditable, </a:t>
            </a:r>
            <a:r>
              <a:rPr lang="es-US" dirty="0">
                <a:solidFill>
                  <a:prstClr val="black"/>
                </a:solidFill>
                <a:cs typeface="Arial"/>
              </a:rPr>
              <a:t>por lo general, puede mantener esa cobertura y no tendrá que pagar una multa si decide inscribirse en la cobertura de medicamentos de Medicare más adelante, siempre y cuando se inscriba dentro de los 63 días posteriores a la finalización de su otra cobertura de medicamentos. </a:t>
            </a:r>
          </a:p>
          <a:p>
            <a:pPr marL="0" indent="0" defTabSz="966529">
              <a:spcAft>
                <a:spcPts val="600"/>
              </a:spcAft>
              <a:buNone/>
              <a:defRPr/>
            </a:pPr>
            <a:r>
              <a:rPr lang="es-US" b="1" dirty="0">
                <a:solidFill>
                  <a:prstClr val="black"/>
                </a:solidFill>
                <a:cs typeface="Arial"/>
              </a:rPr>
              <a:t>NOTA</a:t>
            </a:r>
            <a:r>
              <a:rPr lang="es-US" dirty="0">
                <a:solidFill>
                  <a:prstClr val="black"/>
                </a:solidFill>
                <a:cs typeface="Arial"/>
              </a:rPr>
              <a:t>: Algunas pólizas de seguro complementario de Medicare (</a:t>
            </a:r>
            <a:r>
              <a:rPr lang="es-US" dirty="0" err="1">
                <a:solidFill>
                  <a:prstClr val="black"/>
                </a:solidFill>
                <a:cs typeface="Arial"/>
              </a:rPr>
              <a:t>Medigap</a:t>
            </a:r>
            <a:r>
              <a:rPr lang="es-US" dirty="0">
                <a:solidFill>
                  <a:prstClr val="black"/>
                </a:solidFill>
                <a:cs typeface="Arial"/>
              </a:rPr>
              <a:t>) vendidas antes del 1 de enero de 2006 siguen incluyendo la cobertura de medicamentos. No cumplen las normas mínimas de Medicare, es decir, su cobertura de medicamentos no se considera acreditable. Si tiene una póliza </a:t>
            </a:r>
            <a:r>
              <a:rPr lang="es-US" dirty="0" err="1">
                <a:solidFill>
                  <a:prstClr val="black"/>
                </a:solidFill>
                <a:cs typeface="Arial"/>
              </a:rPr>
              <a:t>Medigap</a:t>
            </a:r>
            <a:r>
              <a:rPr lang="es-US" dirty="0">
                <a:solidFill>
                  <a:prstClr val="black"/>
                </a:solidFill>
                <a:cs typeface="Arial"/>
              </a:rPr>
              <a:t> que cubre los medicamentos, puede conservarla, pero es posible que tenga que pagar una multa por inscripción tardía si se inscribe en un plan Medicare con medicamentos. Si decide inscribirse en un plan con medicamentos de Medicare, tendrá que informar a su aseguradora </a:t>
            </a:r>
            <a:r>
              <a:rPr lang="es-US" dirty="0" err="1">
                <a:solidFill>
                  <a:prstClr val="black"/>
                </a:solidFill>
                <a:cs typeface="Arial"/>
              </a:rPr>
              <a:t>Medigap</a:t>
            </a:r>
            <a:r>
              <a:rPr lang="es-US" dirty="0">
                <a:solidFill>
                  <a:prstClr val="black"/>
                </a:solidFill>
                <a:cs typeface="Arial"/>
              </a:rPr>
              <a:t> cuando comience su cobertura, para que ésta pueda eliminar la cobertura de medicamentos de su póliza </a:t>
            </a:r>
            <a:r>
              <a:rPr lang="es-US" dirty="0" err="1">
                <a:solidFill>
                  <a:prstClr val="black"/>
                </a:solidFill>
                <a:cs typeface="Arial"/>
              </a:rPr>
              <a:t>Medigap</a:t>
            </a:r>
            <a:r>
              <a:rPr lang="es-US" dirty="0">
                <a:solidFill>
                  <a:prstClr val="black"/>
                </a:solidFill>
                <a:cs typeface="Arial"/>
              </a:rPr>
              <a:t>. </a:t>
            </a:r>
          </a:p>
          <a:p>
            <a:pPr marL="0" indent="0">
              <a:spcAft>
                <a:spcPts val="600"/>
              </a:spcAft>
              <a:buNone/>
            </a:pPr>
            <a:endParaRPr lang="en-US" b="0" dirty="0"/>
          </a:p>
        </p:txBody>
      </p:sp>
    </p:spTree>
    <p:extLst>
      <p:ext uri="{BB962C8B-B14F-4D97-AF65-F5344CB8AC3E}">
        <p14:creationId xmlns:p14="http://schemas.microsoft.com/office/powerpoint/2010/main" val="3447305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a:t>
            </a:r>
            <a:r>
              <a:rPr lang="es-US" sz="1200" b="0" i="0">
                <a:solidFill>
                  <a:srgbClr val="444444"/>
                </a:solidFill>
                <a:effectLst/>
                <a:cs typeface="Arial"/>
              </a:rPr>
              <a:t>​</a:t>
            </a:r>
          </a:p>
          <a:p>
            <a:pPr marL="112395" indent="-112395" defTabSz="966529">
              <a:spcAft>
                <a:spcPts val="600"/>
              </a:spcAft>
              <a:defRPr/>
            </a:pPr>
            <a:r>
              <a:rPr lang="es-US">
                <a:solidFill>
                  <a:prstClr val="black"/>
                </a:solidFill>
                <a:cs typeface="Arial"/>
              </a:rPr>
              <a:t>Hable con el administrador de beneficios de su plan antes de inscribirse en un plan de Medicare. En algunos planes para jubilados, si se inscribe en un plan de Medicare, usted y las personas a su cargo podrían perder la cobertura médica y medicamentos para jubilados. Por lo general, una vez que esto sucede, no puede recuperar estos beneficios. </a:t>
            </a:r>
          </a:p>
          <a:p>
            <a:pPr marL="112395" indent="-112395" defTabSz="966529">
              <a:spcAft>
                <a:spcPts val="600"/>
              </a:spcAft>
              <a:defRPr/>
            </a:pPr>
            <a:r>
              <a:rPr lang="es-US">
                <a:solidFill>
                  <a:prstClr val="black"/>
                </a:solidFill>
                <a:cs typeface="Arial"/>
              </a:rPr>
              <a:t>Si se inscribe en un Programa de Atención Integral a las Personas Mayores (PACE), recibirá del programa PACE los medicamentos cubiertos por la Parte D y cualquier otra medicación necesaria. No necesita inscribirse en un plan de medicamentos de Medicare por separado. Si lo hace, será dado de baja de sus beneficios de salud y medicamentos recetados de PACE. </a:t>
            </a:r>
          </a:p>
          <a:p>
            <a:pPr marL="112395" indent="-112395" defTabSz="966529">
              <a:spcAft>
                <a:spcPts val="600"/>
              </a:spcAft>
              <a:buFont typeface="Wingdings" panose="05000000000000000000" pitchFamily="2" charset="2"/>
              <a:buChar char="§"/>
              <a:defRPr/>
            </a:pPr>
            <a:r>
              <a:rPr lang="es-US">
                <a:solidFill>
                  <a:prstClr val="black"/>
                </a:solidFill>
                <a:cs typeface="Arial"/>
              </a:rPr>
              <a:t>Si está inscrito en un plan Medicare Advantage con cobertura de medicamentos y se inscribe en un plan Medicare de medicamentos de Medicare independiente, en la mayoría de los casos se le dará de baja de su plan Medicare Advantage y regresará al Medicare Original. No perderá Medicare, pero perderá cualquier beneficio adicional que haya proporcionado </a:t>
            </a:r>
            <a:r>
              <a:rPr lang="es-US" baseline="0">
                <a:solidFill>
                  <a:prstClr val="black"/>
                </a:solidFill>
                <a:cs typeface="Arial"/>
              </a:rPr>
              <a:t>su plan de Medicare Advantage.</a:t>
            </a:r>
          </a:p>
        </p:txBody>
      </p:sp>
    </p:spTree>
    <p:extLst>
      <p:ext uri="{BB962C8B-B14F-4D97-AF65-F5344CB8AC3E}">
        <p14:creationId xmlns:p14="http://schemas.microsoft.com/office/powerpoint/2010/main" val="750772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43907" y="3766216"/>
            <a:ext cx="6427385" cy="5144347"/>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a:t>
            </a:r>
            <a:r>
              <a:rPr lang="es-US" b="0" i="0" dirty="0">
                <a:solidFill>
                  <a:srgbClr val="444444"/>
                </a:solidFill>
                <a:effectLst/>
                <a:cs typeface="Arial" panose="020B0604020202020204" pitchFamily="34" charset="0"/>
              </a:rPr>
              <a:t>​</a:t>
            </a:r>
          </a:p>
          <a:p>
            <a:pPr marL="0" indent="0" defTabSz="966529">
              <a:spcAft>
                <a:spcPts val="600"/>
              </a:spcAft>
              <a:buNone/>
              <a:defRPr/>
            </a:pPr>
            <a:r>
              <a:rPr lang="es-US" dirty="0">
                <a:solidFill>
                  <a:prstClr val="black"/>
                </a:solidFill>
                <a:cs typeface="Arial" panose="020B0604020202020204" pitchFamily="34" charset="0"/>
              </a:rPr>
              <a:t>Cuando cumple los requisitos para obtener Medicare por primera vez, dispone de un Periodo de Inscripción Inicial (IEP) de 7 meses y puede utilizarlo para elegir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(si tiene tanto la Parte A como la Parte B) o inscribirse en un plan Medicare con medicamentos (si está inscrito en la Parte A y/o en la Parte B):</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Puede afiliarse a partir de los 3 meses anteriores a su mes de derecho a Medicare. La cobertura comenzará el primer día del mes en que cumpla los requisitos para acogerse a Medicare.</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Si se inscribe durante el mes en que cumple los requisitos, la cobertura de medicamentos de Medicare comienza el primer día del mes siguiente.</a:t>
            </a:r>
          </a:p>
          <a:p>
            <a:pPr marL="121920" lvl="1" indent="-121920" defTabSz="966529">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Puede afiliarse durante los 3 meses siguientes a su mes de elegibilidad. Su cobertura de la Parte A (si tiene que comprarla) y de la Parte B comenzará el primer día del mes siguiente a su inscripción.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dirty="0"/>
              <a:t>Las personas con derecho a Medicare antes de los 65 años (por ejemplo, por discapacidad) tendrán otro IEP para la Parte D cuando cumplan 65 años.</a:t>
            </a:r>
          </a:p>
          <a:p>
            <a:pPr marL="0" indent="0" defTabSz="966529">
              <a:spcAft>
                <a:spcPts val="600"/>
              </a:spcAft>
              <a:buNone/>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Si recibe prestaciones del Seguro Social o de Retiro Ferroviario (RRB) cuando cumpla los 65 años, se le inscribirá automáticamente en la Parte A y en la Parte B. Sin embargo, tendrá que elegir e inscribirse en un plan de medicamentos durante su IEP si desea tener la cobertura de medicamentos de Medicare. Si se afilia más tarde, es posible que pague una penalización por afiliación tardía a la Parte D y que tenga una interrupción en la cobertura de medicamentos.</a:t>
            </a:r>
          </a:p>
          <a:p>
            <a:pPr marL="0" indent="0" defTabSz="966529">
              <a:spcAft>
                <a:spcPts val="600"/>
              </a:spcAft>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3519140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35266" y="3757507"/>
            <a:ext cx="6318985" cy="5144347"/>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a:t>
            </a:r>
            <a:r>
              <a:rPr lang="es-US" b="0" i="0" dirty="0">
                <a:solidFill>
                  <a:srgbClr val="444444"/>
                </a:solidFill>
                <a:effectLst/>
                <a:cs typeface="Arial" panose="020B0604020202020204" pitchFamily="34" charset="0"/>
              </a:rPr>
              <a:t>​</a:t>
            </a:r>
          </a:p>
          <a:p>
            <a:pPr marL="0" lvl="0" indent="0" defTabSz="966529">
              <a:spcAft>
                <a:spcPts val="600"/>
              </a:spcAft>
              <a:buNone/>
              <a:defRPr/>
            </a:pPr>
            <a:r>
              <a:rPr lang="es-US" dirty="0">
                <a:solidFill>
                  <a:prstClr val="black"/>
                </a:solidFill>
                <a:cs typeface="Arial"/>
              </a:rPr>
              <a:t>Veamos un ejemplo </a:t>
            </a:r>
            <a:r>
              <a:rPr lang="es-US" b="0" dirty="0">
                <a:solidFill>
                  <a:prstClr val="black"/>
                </a:solidFill>
                <a:cs typeface="Arial"/>
              </a:rPr>
              <a:t>de que alguien nuevo en Medicare se afilie a la cobertura de medicamentos durante su IEP. </a:t>
            </a:r>
          </a:p>
          <a:p>
            <a:pPr marL="0" lvl="0" indent="0" defTabSz="966529">
              <a:spcAft>
                <a:spcPts val="600"/>
              </a:spcAft>
              <a:buNone/>
              <a:defRPr/>
            </a:pPr>
            <a:r>
              <a:rPr lang="es-US" b="0" dirty="0">
                <a:solidFill>
                  <a:prstClr val="black"/>
                </a:solidFill>
                <a:cs typeface="Arial"/>
              </a:rPr>
              <a:t>Mary cumple 65 el día 5 de mayo</a:t>
            </a:r>
            <a:r>
              <a:rPr lang="es-US" dirty="0">
                <a:solidFill>
                  <a:prstClr val="black"/>
                </a:solidFill>
                <a:cs typeface="Arial"/>
              </a:rPr>
              <a:t>. Su IEP de Medicare comienza en febrero y continúa durante 7 meses, terminando en agosto.</a:t>
            </a:r>
          </a:p>
          <a:p>
            <a:pPr marL="0" lvl="0" indent="0" defTabSz="966529">
              <a:spcAft>
                <a:spcPts val="600"/>
              </a:spcAft>
              <a:buNone/>
              <a:defRPr/>
            </a:pPr>
            <a:r>
              <a:rPr lang="es-US" dirty="0">
                <a:solidFill>
                  <a:prstClr val="black"/>
                </a:solidFill>
                <a:cs typeface="Arial"/>
              </a:rPr>
              <a:t>María puede inscribirse en la cobertura de medicamentos durante el mismo período en que se inscribe en la Parte A y/o la Parte B. Si se pone en contacto con el plan para inscribirse en la cobertura de medicamentos durante febrero, marzo o abril, su cobertura de medicamentos comenzará el 1</a:t>
            </a:r>
            <a:r>
              <a:rPr lang="es-US" baseline="30000" dirty="0">
                <a:solidFill>
                  <a:prstClr val="black"/>
                </a:solidFill>
                <a:cs typeface="Arial"/>
              </a:rPr>
              <a:t>er</a:t>
            </a:r>
            <a:r>
              <a:rPr lang="es-US" dirty="0">
                <a:solidFill>
                  <a:prstClr val="black"/>
                </a:solidFill>
                <a:cs typeface="Arial"/>
              </a:rPr>
              <a:t> día de Mayo (mes en que es elegible para Medicare debido a su cumpleaños 65). </a:t>
            </a:r>
          </a:p>
          <a:p>
            <a:pPr marL="0" lvl="0" indent="0" defTabSz="966529">
              <a:spcAft>
                <a:spcPts val="600"/>
              </a:spcAft>
              <a:buNone/>
              <a:defRPr/>
            </a:pPr>
            <a:r>
              <a:rPr lang="es-US" dirty="0">
                <a:solidFill>
                  <a:prstClr val="black"/>
                </a:solidFill>
                <a:cs typeface="Arial"/>
              </a:rPr>
              <a:t>Si se afilia en mayo, su cobertura de medicamentos empezará el 1</a:t>
            </a:r>
            <a:r>
              <a:rPr lang="es-US" baseline="30000" dirty="0">
                <a:solidFill>
                  <a:prstClr val="black"/>
                </a:solidFill>
                <a:cs typeface="Arial"/>
              </a:rPr>
              <a:t>ro</a:t>
            </a:r>
            <a:r>
              <a:rPr lang="es-US" dirty="0">
                <a:solidFill>
                  <a:prstClr val="black"/>
                </a:solidFill>
                <a:cs typeface="Arial"/>
              </a:rPr>
              <a:t> de junio.</a:t>
            </a:r>
          </a:p>
          <a:p>
            <a:pPr marL="0" lvl="0" indent="0" defTabSz="966529">
              <a:spcAft>
                <a:spcPts val="600"/>
              </a:spcAft>
              <a:buNone/>
              <a:defRPr/>
            </a:pPr>
            <a:r>
              <a:rPr lang="es-US" dirty="0">
                <a:solidFill>
                  <a:prstClr val="black"/>
                </a:solidFill>
                <a:cs typeface="Arial"/>
              </a:rPr>
              <a:t>Si se pone en contacto con el plan para afiliarse durante los 3 últimos meses de su IEP (durante junio, julio o agosto), su cobertura comenzará el primer día del mes siguiente.</a:t>
            </a:r>
          </a:p>
          <a:p>
            <a:pPr marL="0" lvl="0" indent="0" defTabSz="966529">
              <a:spcAft>
                <a:spcPts val="600"/>
              </a:spcAft>
              <a:buNone/>
              <a:defRPr/>
            </a:pPr>
            <a:r>
              <a:rPr lang="es-US" b="1" dirty="0">
                <a:solidFill>
                  <a:prstClr val="black"/>
                </a:solidFill>
                <a:cs typeface="Arial"/>
              </a:rPr>
              <a:t>NOTA</a:t>
            </a:r>
            <a:r>
              <a:rPr lang="es-US" dirty="0">
                <a:solidFill>
                  <a:prstClr val="black"/>
                </a:solidFill>
                <a:cs typeface="Arial"/>
              </a:rPr>
              <a:t>: Si el cumpleaños de Mary fuese el 1</a:t>
            </a:r>
            <a:r>
              <a:rPr lang="es-US" baseline="30000" dirty="0">
                <a:solidFill>
                  <a:prstClr val="black"/>
                </a:solidFill>
                <a:cs typeface="Arial"/>
              </a:rPr>
              <a:t>ro  </a:t>
            </a:r>
            <a:r>
              <a:rPr lang="es-US" dirty="0">
                <a:solidFill>
                  <a:prstClr val="black"/>
                </a:solidFill>
                <a:cs typeface="Arial"/>
              </a:rPr>
              <a:t>de mayo su IEP se desplaza un mes, de enero a julio. Ella puede afiliarse en enero, febrero o marzo para que su cobertura comience el 1</a:t>
            </a:r>
            <a:r>
              <a:rPr lang="es-US" baseline="30000" dirty="0">
                <a:solidFill>
                  <a:prstClr val="black"/>
                </a:solidFill>
                <a:cs typeface="Arial"/>
              </a:rPr>
              <a:t>ro  </a:t>
            </a:r>
            <a:r>
              <a:rPr lang="es-US" dirty="0">
                <a:solidFill>
                  <a:prstClr val="black"/>
                </a:solidFill>
                <a:cs typeface="Arial"/>
              </a:rPr>
              <a:t>de abril </a:t>
            </a:r>
          </a:p>
        </p:txBody>
      </p:sp>
    </p:spTree>
    <p:extLst>
      <p:ext uri="{BB962C8B-B14F-4D97-AF65-F5344CB8AC3E}">
        <p14:creationId xmlns:p14="http://schemas.microsoft.com/office/powerpoint/2010/main" val="664042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93700"/>
            <a:ext cx="5762625" cy="3241675"/>
          </a:xfrm>
        </p:spPr>
      </p:sp>
      <p:sp>
        <p:nvSpPr>
          <p:cNvPr id="3" name="Notes Placeholder 2"/>
          <p:cNvSpPr>
            <a:spLocks noGrp="1"/>
          </p:cNvSpPr>
          <p:nvPr>
            <p:ph type="body" idx="1"/>
          </p:nvPr>
        </p:nvSpPr>
        <p:spPr>
          <a:xfrm>
            <a:off x="559729" y="3757507"/>
            <a:ext cx="6195741" cy="5369076"/>
          </a:xfrm>
        </p:spPr>
        <p:txBody>
          <a:bodyPr/>
          <a:lstStyle/>
          <a:p>
            <a:pPr marL="0" indent="0" defTabSz="966529">
              <a:spcAft>
                <a:spcPts val="600"/>
              </a:spcAft>
              <a:buNone/>
              <a:defRPr/>
            </a:pPr>
            <a:r>
              <a:rPr lang="es-US" sz="105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050" b="1" i="0" u="none" strike="noStrike" dirty="0">
                <a:solidFill>
                  <a:srgbClr val="000000"/>
                </a:solidFill>
                <a:effectLst/>
                <a:cs typeface="Arial"/>
              </a:rPr>
              <a:t>Notas del presentador/a</a:t>
            </a:r>
            <a:r>
              <a:rPr lang="es-US" sz="1050" b="0" i="0" dirty="0">
                <a:solidFill>
                  <a:srgbClr val="444444"/>
                </a:solidFill>
                <a:effectLst/>
                <a:cs typeface="Arial"/>
              </a:rPr>
              <a:t>​</a:t>
            </a:r>
          </a:p>
          <a:p>
            <a:pPr marL="0" lvl="1" defTabSz="966529">
              <a:spcBef>
                <a:spcPts val="0"/>
              </a:spcBef>
              <a:spcAft>
                <a:spcPts val="600"/>
              </a:spcAft>
              <a:defRPr/>
            </a:pPr>
            <a:r>
              <a:rPr lang="es-US" sz="1050" dirty="0">
                <a:solidFill>
                  <a:prstClr val="black"/>
                </a:solidFill>
                <a:cs typeface="Arial"/>
              </a:rPr>
              <a:t>Para el 2023, si no tiene cobertura de la Parte A sin prima y se inscribe en la Parte B durante el Periodo General de Inscripción (GEP) (del 1 de enero al 31 de marzo), puede inscribirse en un plan de medicamentos de Medicare del 1 de abril al 30 de junio. Su cobertura comienza el 1 de julio. Si tenía la Parte A y se inscribe en la Parte B durante el GEP, puede inscribirse en un plan Medicare </a:t>
            </a:r>
            <a:r>
              <a:rPr lang="es-US" sz="1050" dirty="0" err="1">
                <a:solidFill>
                  <a:prstClr val="black"/>
                </a:solidFill>
                <a:cs typeface="Arial"/>
              </a:rPr>
              <a:t>Advantage</a:t>
            </a:r>
            <a:r>
              <a:rPr lang="es-US" sz="1050" dirty="0">
                <a:solidFill>
                  <a:prstClr val="black"/>
                </a:solidFill>
                <a:cs typeface="Arial"/>
              </a:rPr>
              <a:t> del 1 de abril al 30 de junio. Su cobertura comienza el 1 julio. </a:t>
            </a:r>
            <a:r>
              <a:rPr lang="es-US" sz="1050" dirty="0">
                <a:cs typeface="Arial"/>
              </a:rPr>
              <a:t>Si utiliza el GEP en lugar de su IEP para inscribirse en la Parte B, podría tener una penalización por inscripción tardía en la Parte B. Si no se inscribe en la Parte D cuando cumple los requisitos por primera vez, también podría tener que pagar una multa por inscripción tardía en la Parte D, a menos que tuviera una cobertura de medicamentos acreditable.</a:t>
            </a:r>
          </a:p>
          <a:p>
            <a:pPr marL="0" indent="0">
              <a:spcAft>
                <a:spcPts val="600"/>
              </a:spcAft>
              <a:buNone/>
            </a:pPr>
            <a:r>
              <a:rPr lang="es-US" sz="1050" b="1" dirty="0">
                <a:solidFill>
                  <a:prstClr val="black"/>
                </a:solidFill>
                <a:cs typeface="Arial"/>
              </a:rPr>
              <a:t>NOTA</a:t>
            </a:r>
            <a:r>
              <a:rPr lang="es-US" sz="1050" dirty="0">
                <a:solidFill>
                  <a:prstClr val="black"/>
                </a:solidFill>
                <a:cs typeface="Arial"/>
              </a:rPr>
              <a:t>: La Norma Final CMS-4201, (publicada en el Registro Federal el 12 de abril de 2023 y en vigor para 2024), modifica las normas actuales de inscripción en Medicare para Medicare Parte A (si tiene que comprarla), Parte B, Parte D y Medicare </a:t>
            </a:r>
            <a:r>
              <a:rPr lang="es-US" sz="1050" dirty="0" err="1">
                <a:solidFill>
                  <a:prstClr val="black"/>
                </a:solidFill>
                <a:cs typeface="Arial"/>
              </a:rPr>
              <a:t>Advantage</a:t>
            </a:r>
            <a:r>
              <a:rPr lang="es-US" sz="1050" dirty="0">
                <a:solidFill>
                  <a:prstClr val="black"/>
                </a:solidFill>
                <a:cs typeface="Arial"/>
              </a:rPr>
              <a:t> (también llamada Parte C) durante el GEP. Después del 1 de enero de 2024, s</a:t>
            </a:r>
            <a:r>
              <a:rPr lang="es-US" sz="1050" dirty="0"/>
              <a:t>i se inscribe en la Parte B durante el GEP, podrá utilizar el SEP para personas que se inscriben en la Parte B durante el GEP de la Parte B para solicitar la inscripción en un plan de la Parte D o en un plan Medicare </a:t>
            </a:r>
            <a:r>
              <a:rPr lang="es-US" sz="1050" dirty="0" err="1"/>
              <a:t>Advantage</a:t>
            </a:r>
            <a:r>
              <a:rPr lang="es-US" sz="1050" dirty="0"/>
              <a:t>. Ese SEP comenzará cuando presente la solicitud para la Parte B y continuará durante los 2 primeros meses de afiliación a la Parte B. </a:t>
            </a:r>
            <a:r>
              <a:rPr lang="es-US" sz="1050" dirty="0">
                <a:solidFill>
                  <a:prstClr val="black"/>
                </a:solidFill>
                <a:cs typeface="Arial"/>
              </a:rPr>
              <a:t>Para más información sobre los plazos de inscripción en la Parte D y Medicare </a:t>
            </a:r>
            <a:r>
              <a:rPr lang="es-US" sz="1050" dirty="0" err="1">
                <a:solidFill>
                  <a:prstClr val="black"/>
                </a:solidFill>
                <a:cs typeface="Arial"/>
              </a:rPr>
              <a:t>Advantage</a:t>
            </a:r>
            <a:r>
              <a:rPr lang="es-US" sz="1050" dirty="0">
                <a:solidFill>
                  <a:prstClr val="black"/>
                </a:solidFill>
                <a:cs typeface="Arial"/>
              </a:rPr>
              <a:t> durante el GEP (SEP para condiciones excepcionales), visite</a:t>
            </a:r>
            <a:r>
              <a:rPr lang="es-US" sz="1050" dirty="0"/>
              <a:t>: </a:t>
            </a:r>
            <a:r>
              <a:rPr lang="es-US" sz="1050" u="sng" dirty="0">
                <a:hlinkClick r:id="rId3"/>
              </a:rPr>
              <a:t>Federalregister.gov/</a:t>
            </a:r>
            <a:r>
              <a:rPr lang="es-US" sz="1050" u="sng" dirty="0" err="1">
                <a:hlinkClick r:id="rId3"/>
              </a:rPr>
              <a:t>public-inspection</a:t>
            </a:r>
            <a:r>
              <a:rPr lang="es-US" sz="1050" u="sng" dirty="0">
                <a:hlinkClick r:id="rId3"/>
              </a:rPr>
              <a:t>/2023-07115/medicare-program-contract-year-2024-policy-and-technical-changes-to-the-medicare-advantage-program</a:t>
            </a:r>
            <a:r>
              <a:rPr lang="es-US" sz="1050" dirty="0"/>
              <a:t>.</a:t>
            </a:r>
          </a:p>
          <a:p>
            <a:pPr marL="0" indent="0">
              <a:spcAft>
                <a:spcPts val="600"/>
              </a:spcAft>
              <a:buNone/>
            </a:pPr>
            <a:endParaRPr lang="en-US" sz="1050" b="1" dirty="0">
              <a:cs typeface="Arial" panose="020B0604020202020204" pitchFamily="34" charset="0"/>
            </a:endParaRPr>
          </a:p>
        </p:txBody>
      </p:sp>
    </p:spTree>
    <p:extLst>
      <p:ext uri="{BB962C8B-B14F-4D97-AF65-F5344CB8AC3E}">
        <p14:creationId xmlns:p14="http://schemas.microsoft.com/office/powerpoint/2010/main" val="920285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02380"/>
          </a:xfrm>
        </p:spPr>
        <p:txBody>
          <a:bodyPr/>
          <a:lstStyle/>
          <a:p>
            <a:pPr marL="0" indent="0" defTabSz="966529">
              <a:spcAft>
                <a:spcPts val="600"/>
              </a:spcAft>
              <a:buNone/>
              <a:defRPr/>
            </a:pPr>
            <a:r>
              <a:rPr lang="es-US" sz="10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000" b="1" i="0" u="none" strike="noStrike" dirty="0">
                <a:solidFill>
                  <a:srgbClr val="000000"/>
                </a:solidFill>
                <a:effectLst/>
                <a:cs typeface="Arial"/>
              </a:rPr>
              <a:t>Notas del presentador/a</a:t>
            </a:r>
            <a:r>
              <a:rPr lang="es-US" sz="1000" b="0" i="0" dirty="0">
                <a:solidFill>
                  <a:srgbClr val="444444"/>
                </a:solidFill>
                <a:effectLst/>
                <a:cs typeface="Arial"/>
              </a:rPr>
              <a:t>​</a:t>
            </a:r>
          </a:p>
          <a:p>
            <a:pPr marL="0" marR="0" lvl="0" indent="0" algn="l" defTabSz="966529"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s-US" sz="1000" dirty="0">
                <a:solidFill>
                  <a:prstClr val="black"/>
                </a:solidFill>
                <a:cs typeface="Arial"/>
              </a:rPr>
              <a:t>Algunos de sus medicamentos recetados están cubiertos por la Parte A o la Parte B, y puede inscribirse en un plan de medicamentos de Medicare (Parte D</a:t>
            </a:r>
            <a:r>
              <a:rPr lang="es-US" sz="1000" b="0" baseline="0" dirty="0">
                <a:solidFill>
                  <a:prstClr val="black"/>
                </a:solidFill>
                <a:cs typeface="Arial"/>
              </a:rPr>
              <a:t>)</a:t>
            </a:r>
            <a:r>
              <a:rPr lang="es-US" sz="1000" b="0" dirty="0">
                <a:solidFill>
                  <a:prstClr val="black"/>
                </a:solidFill>
                <a:cs typeface="Arial"/>
              </a:rPr>
              <a:t>. Si tiene un plan de salud de Medicare con cobertura de medicamentos,</a:t>
            </a:r>
            <a:r>
              <a:rPr lang="es-US" sz="1000" b="1" dirty="0">
                <a:solidFill>
                  <a:prstClr val="black"/>
                </a:solidFill>
                <a:cs typeface="Arial"/>
              </a:rPr>
              <a:t> </a:t>
            </a:r>
            <a:r>
              <a:rPr lang="es-US" sz="1000" dirty="0">
                <a:solidFill>
                  <a:prstClr val="black"/>
                </a:solidFill>
                <a:cs typeface="Arial"/>
              </a:rPr>
              <a:t>usted recibe </a:t>
            </a:r>
            <a:r>
              <a:rPr lang="es-US" sz="1000" b="1" dirty="0">
                <a:solidFill>
                  <a:prstClr val="black"/>
                </a:solidFill>
                <a:cs typeface="Arial"/>
              </a:rPr>
              <a:t>todo</a:t>
            </a:r>
            <a:r>
              <a:rPr lang="es-US" sz="1000" dirty="0">
                <a:solidFill>
                  <a:prstClr val="black"/>
                </a:solidFill>
                <a:cs typeface="Arial"/>
              </a:rPr>
              <a:t> el plan toda la asistencia médica cubierta por Medicare incluidos los medicamentos bajo prescripción cubiertos. La mayoría de los Planes Medicare </a:t>
            </a:r>
            <a:r>
              <a:rPr lang="es-US" sz="1000" dirty="0" err="1">
                <a:solidFill>
                  <a:prstClr val="black"/>
                </a:solidFill>
                <a:cs typeface="Arial"/>
              </a:rPr>
              <a:t>Advantage</a:t>
            </a:r>
            <a:r>
              <a:rPr lang="es-US" sz="1000" dirty="0">
                <a:solidFill>
                  <a:prstClr val="black"/>
                </a:solidFill>
                <a:cs typeface="Arial"/>
              </a:rPr>
              <a:t> ofrecen cobertura para medicamentos bajo prescripción.</a:t>
            </a:r>
          </a:p>
          <a:p>
            <a:pPr marL="0" indent="0" defTabSz="966529">
              <a:spcAft>
                <a:spcPts val="600"/>
              </a:spcAft>
              <a:buNone/>
              <a:defRPr/>
            </a:pPr>
            <a:r>
              <a:rPr lang="es-US" sz="1000" b="1" dirty="0">
                <a:solidFill>
                  <a:prstClr val="black"/>
                </a:solidFill>
                <a:cs typeface="Arial"/>
              </a:rPr>
              <a:t>Qué parte de Medicare cubre los medicamentos recetados, depende de:</a:t>
            </a:r>
          </a:p>
          <a:p>
            <a:pPr marL="118745" indent="-118745" defTabSz="966529">
              <a:spcAft>
                <a:spcPts val="600"/>
              </a:spcAft>
              <a:defRPr/>
            </a:pPr>
            <a:r>
              <a:rPr lang="es-US" sz="1000" dirty="0">
                <a:solidFill>
                  <a:prstClr val="black"/>
                </a:solidFill>
                <a:cs typeface="Arial"/>
              </a:rPr>
              <a:t>Necesidad médica (¿este medicamento forma parte del estándar de atención clínica</a:t>
            </a:r>
            <a:r>
              <a:rPr lang="es-US" sz="1000" baseline="0" dirty="0">
                <a:solidFill>
                  <a:prstClr val="black"/>
                </a:solidFill>
                <a:cs typeface="Arial"/>
              </a:rPr>
              <a:t>?)</a:t>
            </a:r>
          </a:p>
          <a:p>
            <a:pPr marL="118745" indent="-118745" defTabSz="966529">
              <a:spcAft>
                <a:spcPts val="600"/>
              </a:spcAft>
              <a:defRPr/>
            </a:pPr>
            <a:r>
              <a:rPr lang="es-US" sz="1000" dirty="0">
                <a:solidFill>
                  <a:prstClr val="black"/>
                </a:solidFill>
                <a:cs typeface="Arial"/>
              </a:rPr>
              <a:t>Establecimiento del lugar donde se brinda la atención médica (por ejemplo, el hogar, el hospital (como paciente interno o externo) o el centro de cirugía)</a:t>
            </a:r>
          </a:p>
          <a:p>
            <a:pPr marL="118745" indent="-118745" defTabSz="966529">
              <a:spcAft>
                <a:spcPts val="600"/>
              </a:spcAft>
              <a:defRPr/>
            </a:pPr>
            <a:r>
              <a:rPr lang="es-US" sz="1000" dirty="0">
                <a:solidFill>
                  <a:prstClr val="black"/>
                </a:solidFill>
                <a:cs typeface="Arial"/>
              </a:rPr>
              <a:t>Indicación médica o razón por la que necesita medicamentos (por ejemplo, tratamiento contra el cáncer)</a:t>
            </a:r>
          </a:p>
          <a:p>
            <a:pPr marL="118745" indent="-118745" defTabSz="966529">
              <a:spcAft>
                <a:spcPts val="600"/>
              </a:spcAft>
              <a:defRPr/>
            </a:pPr>
            <a:r>
              <a:rPr lang="es-US" sz="1000" dirty="0">
                <a:solidFill>
                  <a:prstClr val="black"/>
                </a:solidFill>
                <a:cs typeface="Arial"/>
              </a:rPr>
              <a:t>Estatuto legal</a:t>
            </a:r>
            <a:r>
              <a:rPr lang="es-US" sz="1000" baseline="0" dirty="0">
                <a:solidFill>
                  <a:prstClr val="black"/>
                </a:solidFill>
                <a:cs typeface="Arial"/>
              </a:rPr>
              <a:t> que determina si Medicare cubre determinados medicamentos y qué parte de Medicare debe pagarlos</a:t>
            </a:r>
          </a:p>
          <a:p>
            <a:pPr marL="118745" indent="-118745" defTabSz="966529">
              <a:spcAft>
                <a:spcPts val="600"/>
              </a:spcAft>
              <a:defRPr/>
            </a:pPr>
            <a:r>
              <a:rPr lang="es-US" sz="1000" dirty="0">
                <a:solidFill>
                  <a:prstClr val="black"/>
                </a:solidFill>
                <a:cs typeface="Arial"/>
              </a:rPr>
              <a:t>Cualquier requisito especial de cobertura de medicamentos, como los inmunosupresores que se utilizarían después de un trasplante de órganos subvencionable por Medicare.</a:t>
            </a:r>
          </a:p>
        </p:txBody>
      </p:sp>
    </p:spTree>
    <p:extLst>
      <p:ext uri="{BB962C8B-B14F-4D97-AF65-F5344CB8AC3E}">
        <p14:creationId xmlns:p14="http://schemas.microsoft.com/office/powerpoint/2010/main" val="327399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a:t>
            </a:r>
            <a:r>
              <a:rPr lang="es-US" sz="1200" b="0" i="0">
                <a:solidFill>
                  <a:srgbClr val="444444"/>
                </a:solidFill>
                <a:effectLst/>
                <a:cs typeface="Arial"/>
              </a:rPr>
              <a:t>​</a:t>
            </a:r>
          </a:p>
          <a:p>
            <a:pPr marL="0" indent="0" defTabSz="966529">
              <a:spcAft>
                <a:spcPts val="600"/>
              </a:spcAft>
              <a:buFont typeface="Wingdings" panose="05000000000000000000" pitchFamily="2" charset="2"/>
              <a:buNone/>
              <a:defRPr/>
            </a:pPr>
            <a:r>
              <a:rPr lang="es-US" sz="1200">
                <a:solidFill>
                  <a:prstClr val="black"/>
                </a:solidFill>
                <a:cs typeface="Arial"/>
              </a:rPr>
              <a:t>El Período de Inscripción Abierta (OEP) de Medicare abarca del 15 de octubre al 7 de diciembre de cada año y los cambios entran en vigor el 1 de enero del año siguiente. Durante este tiempo, puede realizar cambios en su cobertura de Medicare.</a:t>
            </a:r>
          </a:p>
          <a:p>
            <a:pPr marL="0" lvl="1" defTabSz="966529">
              <a:spcBef>
                <a:spcPts val="0"/>
              </a:spcBef>
              <a:spcAft>
                <a:spcPts val="600"/>
              </a:spcAft>
              <a:defRPr/>
            </a:pPr>
            <a:endParaRPr lang="en-US" sz="1200" dirty="0">
              <a:solidFill>
                <a:prstClr val="black"/>
              </a:solidFill>
              <a:cs typeface="Arial" panose="020B0604020202020204" pitchFamily="34" charset="0"/>
            </a:endParaRPr>
          </a:p>
          <a:p>
            <a:pPr marL="0" indent="0">
              <a:spcAft>
                <a:spcPts val="600"/>
              </a:spcAft>
              <a:buNone/>
            </a:pPr>
            <a:endParaRPr lang="en-US" sz="1200" b="1" dirty="0">
              <a:cs typeface="Arial" panose="020B0604020202020204" pitchFamily="34" charset="0"/>
            </a:endParaRPr>
          </a:p>
        </p:txBody>
      </p:sp>
    </p:spTree>
    <p:extLst>
      <p:ext uri="{BB962C8B-B14F-4D97-AF65-F5344CB8AC3E}">
        <p14:creationId xmlns:p14="http://schemas.microsoft.com/office/powerpoint/2010/main" val="6563283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2881" y="3582988"/>
            <a:ext cx="6940730" cy="5399087"/>
          </a:xfrm>
        </p:spPr>
        <p:txBody>
          <a:bodyPr/>
          <a:lstStyle/>
          <a:p>
            <a:pPr marL="0" indent="0" defTabSz="966529">
              <a:buNone/>
              <a:defRPr/>
            </a:pPr>
            <a:r>
              <a:rPr lang="es-US" sz="1000" b="1" dirty="0">
                <a:solidFill>
                  <a:prstClr val="black"/>
                </a:solidFill>
              </a:rPr>
              <a:t>Esta diapositiva tiene animación.</a:t>
            </a:r>
            <a:r>
              <a:rPr lang="es-US" sz="1000" dirty="0">
                <a:solidFill>
                  <a:srgbClr val="000000"/>
                </a:solidFill>
                <a:cs typeface="Arial" panose="020B0604020202020204" pitchFamily="34" charset="0"/>
              </a:rPr>
              <a:t> </a:t>
            </a:r>
          </a:p>
          <a:p>
            <a:pPr marL="0" indent="0" defTabSz="966529">
              <a:buNone/>
              <a:defRPr/>
            </a:pPr>
            <a:r>
              <a:rPr lang="es-US" sz="1000" b="1" i="0" u="none" strike="noStrike" dirty="0">
                <a:solidFill>
                  <a:srgbClr val="000000"/>
                </a:solidFill>
                <a:effectLst/>
                <a:cs typeface="Arial" panose="020B0604020202020204" pitchFamily="34" charset="0"/>
              </a:rPr>
              <a:t>Notas del presentador/a</a:t>
            </a:r>
            <a:r>
              <a:rPr lang="es-US" sz="1000" b="0" i="0" dirty="0">
                <a:solidFill>
                  <a:srgbClr val="444444"/>
                </a:solidFill>
                <a:effectLst/>
                <a:cs typeface="Arial" panose="020B0604020202020204" pitchFamily="34" charset="0"/>
              </a:rPr>
              <a:t>​</a:t>
            </a:r>
          </a:p>
          <a:p>
            <a:pPr marL="0" indent="0" defTabSz="966529">
              <a:buNone/>
              <a:defRPr/>
            </a:pPr>
            <a:r>
              <a:rPr lang="es-US" sz="1000" b="1" dirty="0">
                <a:solidFill>
                  <a:prstClr val="black"/>
                </a:solidFill>
                <a:cs typeface="Arial" panose="020B0604020202020204" pitchFamily="34" charset="0"/>
              </a:rPr>
              <a:t>El periodo anual de inscripción abierta de Medicare </a:t>
            </a:r>
            <a:r>
              <a:rPr lang="es-US" sz="1000" b="1" dirty="0" err="1">
                <a:solidFill>
                  <a:prstClr val="black"/>
                </a:solidFill>
                <a:cs typeface="Arial" panose="020B0604020202020204" pitchFamily="34" charset="0"/>
              </a:rPr>
              <a:t>Advantage</a:t>
            </a:r>
            <a:r>
              <a:rPr lang="es-US" sz="1000" b="1" dirty="0">
                <a:solidFill>
                  <a:prstClr val="black"/>
                </a:solidFill>
                <a:cs typeface="Arial" panose="020B0604020202020204" pitchFamily="34" charset="0"/>
              </a:rPr>
              <a:t> (MA OEP) va del 1 de enero al 31 de marzo</a:t>
            </a:r>
            <a:r>
              <a:rPr lang="es-US" sz="1000" dirty="0">
                <a:solidFill>
                  <a:prstClr val="black"/>
                </a:solidFill>
                <a:cs typeface="Arial" panose="020B0604020202020204" pitchFamily="34" charset="0"/>
              </a:rPr>
              <a:t> de cada año. Su cobertura comienza el primer día del mes después de haberse inscrito en el plan. Usted debe estar inscrito en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(en cualquier momento) durante los primeros 3 meses del año para usar este período de inscripción. Si está cambiando de plan, no cancele su inscripción en su plan actual. En su lugar, llame para inscribirse en el nuevo plan y se le dará de baja automáticamente del plan anterior.</a:t>
            </a:r>
          </a:p>
          <a:p>
            <a:pPr marL="0" lvl="1" defTabSz="966529">
              <a:spcBef>
                <a:spcPts val="0"/>
              </a:spcBef>
              <a:defRPr/>
            </a:pPr>
            <a:r>
              <a:rPr lang="es-US" sz="1000" b="1" dirty="0">
                <a:cs typeface="Arial" panose="020B0604020202020204" pitchFamily="34" charset="0"/>
              </a:rPr>
              <a:t>Si se inscribió en un plan Medicare </a:t>
            </a:r>
            <a:r>
              <a:rPr lang="es-US" sz="1000" b="1" dirty="0" err="1">
                <a:cs typeface="Arial" panose="020B0604020202020204" pitchFamily="34" charset="0"/>
              </a:rPr>
              <a:t>Advantage</a:t>
            </a:r>
            <a:r>
              <a:rPr lang="es-US" sz="1000" b="1" dirty="0">
                <a:cs typeface="Arial" panose="020B0604020202020204" pitchFamily="34" charset="0"/>
              </a:rPr>
              <a:t> durante los 3 primeros meses de tener Medicare Parte A y Parte B, </a:t>
            </a:r>
            <a:r>
              <a:rPr lang="es-US" sz="1000" dirty="0">
                <a:cs typeface="Arial" panose="020B0604020202020204" pitchFamily="34" charset="0"/>
              </a:rPr>
              <a:t>usted reúne los requisitos para el MA OEP Individual y puede cambiar a otro plan Medicare </a:t>
            </a:r>
            <a:r>
              <a:rPr lang="es-US" sz="1000" dirty="0" err="1">
                <a:cs typeface="Arial" panose="020B0604020202020204" pitchFamily="34" charset="0"/>
              </a:rPr>
              <a:t>Advantage</a:t>
            </a:r>
            <a:r>
              <a:rPr lang="es-US" sz="1000" dirty="0">
                <a:cs typeface="Arial" panose="020B0604020202020204" pitchFamily="34" charset="0"/>
              </a:rPr>
              <a:t> (con o sin cobertura de medicamentos) o volver a Medicare Original (con o sin plan de medicamentos de Medicare) dentro de los 3 primeros meses en que tenga tanto la Parte A como la Parte B de Medicare. </a:t>
            </a:r>
          </a:p>
          <a:p>
            <a:pPr marL="0" lvl="1" defTabSz="966529">
              <a:spcBef>
                <a:spcPts val="0"/>
              </a:spcBef>
              <a:defRPr/>
            </a:pPr>
            <a:r>
              <a:rPr lang="es-US" sz="1000" b="1" dirty="0">
                <a:cs typeface="Arial" panose="020B0604020202020204" pitchFamily="34" charset="0"/>
              </a:rPr>
              <a:t>NOTA</a:t>
            </a:r>
            <a:r>
              <a:rPr lang="es-US" sz="1000" dirty="0">
                <a:cs typeface="Arial" panose="020B0604020202020204" pitchFamily="34" charset="0"/>
              </a:rPr>
              <a:t>: He aquí un ejemplo: si su IEP es del 1 de marzo al 30 de septiembre y tiene:</a:t>
            </a:r>
          </a:p>
          <a:p>
            <a:pPr marL="171450" lvl="1" indent="-171450" defTabSz="966529">
              <a:spcBef>
                <a:spcPts val="0"/>
              </a:spcBef>
              <a:buFont typeface="Wingdings" panose="05000000000000000000" pitchFamily="2" charset="2"/>
              <a:buChar char="§"/>
              <a:defRPr/>
            </a:pPr>
            <a:r>
              <a:rPr lang="es-US" sz="1000" dirty="0">
                <a:solidFill>
                  <a:prstClr val="black"/>
                </a:solidFill>
                <a:cs typeface="Arial" panose="020B0604020202020204" pitchFamily="34" charset="0"/>
              </a:rPr>
              <a:t>Parte A </a:t>
            </a:r>
            <a:r>
              <a:rPr lang="es-US" sz="1000" dirty="0" err="1">
                <a:solidFill>
                  <a:prstClr val="black"/>
                </a:solidFill>
                <a:cs typeface="Arial" panose="020B0604020202020204" pitchFamily="34" charset="0"/>
              </a:rPr>
              <a:t>a</a:t>
            </a:r>
            <a:r>
              <a:rPr lang="es-US" sz="1000" dirty="0">
                <a:solidFill>
                  <a:prstClr val="black"/>
                </a:solidFill>
                <a:cs typeface="Arial" panose="020B0604020202020204" pitchFamily="34" charset="0"/>
              </a:rPr>
              <a:t> partir del 1 de junio, pero esperar a inscribirse en la Parte B y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a partir del 1 de septiembre, su MA OEP es del 1 de septiembre </a:t>
            </a:r>
            <a:r>
              <a:rPr lang="es-US" sz="1000" dirty="0">
                <a:cs typeface="Arial" panose="020B0604020202020204" pitchFamily="34" charset="0"/>
              </a:rPr>
              <a:t>al </a:t>
            </a:r>
            <a:r>
              <a:rPr lang="es-US" sz="1000" dirty="0">
                <a:solidFill>
                  <a:prstClr val="black"/>
                </a:solidFill>
                <a:cs typeface="Arial" panose="020B0604020202020204" pitchFamily="34" charset="0"/>
              </a:rPr>
              <a:t>30 de noviembre.</a:t>
            </a:r>
          </a:p>
          <a:p>
            <a:pPr marL="171450" lvl="1" indent="-171450" defTabSz="966529">
              <a:spcBef>
                <a:spcPts val="0"/>
              </a:spcBef>
              <a:buFont typeface="Wingdings" panose="05000000000000000000" pitchFamily="2" charset="2"/>
              <a:buChar char="§"/>
              <a:defRPr/>
            </a:pPr>
            <a:r>
              <a:rPr lang="es-US" sz="1000" dirty="0">
                <a:solidFill>
                  <a:prstClr val="black"/>
                </a:solidFill>
                <a:cs typeface="Arial" panose="020B0604020202020204" pitchFamily="34" charset="0"/>
              </a:rPr>
              <a:t>Parte A y Parte B a partir del 1 de junio y también se inscribe en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a partir del 1 de junio, su MA OEP es del 1 de junio </a:t>
            </a:r>
            <a:r>
              <a:rPr lang="es-US" sz="1000" dirty="0">
                <a:cs typeface="Arial" panose="020B0604020202020204" pitchFamily="34" charset="0"/>
              </a:rPr>
              <a:t>al </a:t>
            </a:r>
            <a:r>
              <a:rPr lang="es-US" sz="1000" dirty="0">
                <a:solidFill>
                  <a:prstClr val="black"/>
                </a:solidFill>
                <a:cs typeface="Arial" panose="020B0604020202020204" pitchFamily="34" charset="0"/>
              </a:rPr>
              <a:t>31 de agosto.</a:t>
            </a:r>
          </a:p>
          <a:p>
            <a:pPr marL="171450" lvl="1" indent="-171450" defTabSz="966529">
              <a:spcBef>
                <a:spcPts val="0"/>
              </a:spcBef>
              <a:buFont typeface="Wingdings" panose="05000000000000000000" pitchFamily="2" charset="2"/>
              <a:buChar char="§"/>
              <a:defRPr/>
            </a:pPr>
            <a:r>
              <a:rPr lang="es-US" sz="1000" dirty="0">
                <a:solidFill>
                  <a:prstClr val="black"/>
                </a:solidFill>
                <a:cs typeface="Arial" panose="020B0604020202020204" pitchFamily="34" charset="0"/>
              </a:rPr>
              <a:t>Parte A y Parte B a partir del 1 de junio, pero no se inscribe en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hasta el 1 de septiembre, su MA OEP sigue siendo del 1 de junio </a:t>
            </a:r>
            <a:r>
              <a:rPr lang="es-US" sz="1000" dirty="0">
                <a:cs typeface="Arial" panose="020B0604020202020204" pitchFamily="34" charset="0"/>
              </a:rPr>
              <a:t>al </a:t>
            </a:r>
            <a:r>
              <a:rPr lang="es-US" sz="1000" dirty="0">
                <a:solidFill>
                  <a:prstClr val="black"/>
                </a:solidFill>
                <a:cs typeface="Arial" panose="020B0604020202020204" pitchFamily="34" charset="0"/>
              </a:rPr>
              <a:t>31 de agosto. No se inscribió en su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con tiempo suficiente para utilizar su MA OEP.</a:t>
            </a:r>
          </a:p>
          <a:p>
            <a:pPr marL="0" indent="0" defTabSz="966529">
              <a:buNone/>
              <a:defRPr/>
            </a:pPr>
            <a:r>
              <a:rPr lang="es-US" sz="1000" b="1" dirty="0">
                <a:solidFill>
                  <a:prstClr val="black"/>
                </a:solidFill>
                <a:cs typeface="Arial" panose="020B0604020202020204" pitchFamily="34" charset="0"/>
              </a:rPr>
              <a:t>Si está en un plan de Medicare </a:t>
            </a:r>
            <a:r>
              <a:rPr lang="es-US" sz="1000" b="1" dirty="0" err="1">
                <a:solidFill>
                  <a:prstClr val="black"/>
                </a:solidFill>
                <a:cs typeface="Arial" panose="020B0604020202020204" pitchFamily="34" charset="0"/>
              </a:rPr>
              <a:t>Advantage</a:t>
            </a:r>
            <a:r>
              <a:rPr lang="es-US" sz="1000" b="1" dirty="0">
                <a:solidFill>
                  <a:prstClr val="black"/>
                </a:solidFill>
                <a:cs typeface="Arial" panose="020B0604020202020204" pitchFamily="34" charset="0"/>
              </a:rPr>
              <a:t>, puede usar MA OEP para hacer lo siguiente:</a:t>
            </a:r>
          </a:p>
          <a:p>
            <a:pPr marL="121920" lvl="1" indent="-121920" defTabSz="966529">
              <a:spcBef>
                <a:spcPts val="0"/>
              </a:spcBef>
              <a:buFont typeface="Wingdings" panose="05000000000000000000" pitchFamily="2" charset="2"/>
              <a:buChar char="§"/>
              <a:defRPr/>
            </a:pPr>
            <a:r>
              <a:rPr lang="es-US" sz="1000" dirty="0">
                <a:solidFill>
                  <a:prstClr val="black"/>
                </a:solidFill>
                <a:cs typeface="Arial" panose="020B0604020202020204" pitchFamily="34" charset="0"/>
              </a:rPr>
              <a:t>Cambiar de plan Medicare </a:t>
            </a:r>
            <a:r>
              <a:rPr lang="es-US" sz="1000" dirty="0" err="1">
                <a:solidFill>
                  <a:prstClr val="black"/>
                </a:solidFill>
                <a:cs typeface="Arial" panose="020B0604020202020204" pitchFamily="34" charset="0"/>
              </a:rPr>
              <a:t>Advantage</a:t>
            </a:r>
            <a:endParaRPr lang="es-US" sz="1000" dirty="0">
              <a:solidFill>
                <a:prstClr val="black"/>
              </a:solidFill>
              <a:cs typeface="Arial" panose="020B0604020202020204" pitchFamily="34" charset="0"/>
            </a:endParaRPr>
          </a:p>
          <a:p>
            <a:pPr marL="121920" lvl="1" indent="-121920" defTabSz="966529">
              <a:spcBef>
                <a:spcPts val="0"/>
              </a:spcBef>
              <a:buFont typeface="Wingdings" panose="05000000000000000000" pitchFamily="2" charset="2"/>
              <a:buChar char="§"/>
              <a:defRPr/>
            </a:pPr>
            <a:r>
              <a:rPr lang="es-US" sz="1000" dirty="0">
                <a:solidFill>
                  <a:prstClr val="black"/>
                </a:solidFill>
                <a:cs typeface="Arial" panose="020B0604020202020204" pitchFamily="34" charset="0"/>
              </a:rPr>
              <a:t>Dejar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para inscribirse en el Medicare Original (existe un Periodo Especial de Inscripción (IEP) del plan para coordinación de medicamentos). </a:t>
            </a:r>
          </a:p>
          <a:p>
            <a:pPr marL="120650" indent="-120650" defTabSz="966529">
              <a:defRPr/>
            </a:pPr>
            <a:r>
              <a:rPr lang="es-US" sz="1000" dirty="0">
                <a:solidFill>
                  <a:prstClr val="black"/>
                </a:solidFill>
                <a:cs typeface="Arial" panose="020B0604020202020204" pitchFamily="34" charset="0"/>
              </a:rPr>
              <a:t>Agregar o cancelar la cobertura de medicamentos de Medicare al cambiar de plan</a:t>
            </a:r>
          </a:p>
          <a:p>
            <a:pPr marL="0" indent="0" defTabSz="966529">
              <a:buNone/>
              <a:defRPr/>
            </a:pPr>
            <a:r>
              <a:rPr lang="es-US" sz="1000" b="1" dirty="0">
                <a:solidFill>
                  <a:prstClr val="black"/>
                </a:solidFill>
                <a:cs typeface="Arial" panose="020B0604020202020204" pitchFamily="34" charset="0"/>
              </a:rPr>
              <a:t>Sin embargo, la obtención de un plan de medicamentos no está garantizada, a no ser que esté inscrito en un plan Medicare </a:t>
            </a:r>
            <a:r>
              <a:rPr lang="es-US" sz="1000" b="1" dirty="0" err="1">
                <a:solidFill>
                  <a:prstClr val="black"/>
                </a:solidFill>
                <a:cs typeface="Arial" panose="020B0604020202020204" pitchFamily="34" charset="0"/>
              </a:rPr>
              <a:t>Advantage</a:t>
            </a:r>
            <a:r>
              <a:rPr lang="es-US" sz="1000" b="1" dirty="0">
                <a:solidFill>
                  <a:prstClr val="black"/>
                </a:solidFill>
                <a:cs typeface="Arial" panose="020B0604020202020204" pitchFamily="34" charset="0"/>
              </a:rPr>
              <a:t>. No puede usar el MA OEP para hacer lo siguiente:</a:t>
            </a:r>
          </a:p>
          <a:p>
            <a:pPr marL="120650" indent="-120650" defTabSz="966529">
              <a:defRPr/>
            </a:pPr>
            <a:r>
              <a:rPr lang="es-US" sz="1000" dirty="0">
                <a:solidFill>
                  <a:prstClr val="black"/>
                </a:solidFill>
                <a:cs typeface="Arial" panose="020B0604020202020204" pitchFamily="34" charset="0"/>
              </a:rPr>
              <a:t>Cambiar de un plan de medicamentos de Medicare independiente a otro plan de medicamentos de Medicare independiente</a:t>
            </a:r>
          </a:p>
          <a:p>
            <a:pPr marL="120650" indent="-120650" defTabSz="966529">
              <a:defRPr/>
            </a:pPr>
            <a:r>
              <a:rPr lang="es-US" sz="1000" dirty="0">
                <a:solidFill>
                  <a:prstClr val="black"/>
                </a:solidFill>
                <a:cs typeface="Arial" panose="020B0604020202020204" pitchFamily="34" charset="0"/>
              </a:rPr>
              <a:t>Inscríbase en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si tiene Medicare Original</a:t>
            </a:r>
          </a:p>
          <a:p>
            <a:pPr marL="120650" indent="-120650" defTabSz="966529">
              <a:defRPr/>
            </a:pPr>
            <a:r>
              <a:rPr lang="es-US" sz="1000" dirty="0">
                <a:solidFill>
                  <a:prstClr val="black"/>
                </a:solidFill>
                <a:cs typeface="Arial" panose="020B0604020202020204" pitchFamily="34" charset="0"/>
              </a:rPr>
              <a:t>Cambiar los planes de medicamentos de Medicare si está en Medicare Original</a:t>
            </a:r>
          </a:p>
          <a:p>
            <a:pPr marL="120650" indent="-120650" defTabSz="966529">
              <a:defRPr/>
            </a:pPr>
            <a:r>
              <a:rPr lang="es-US" sz="1000" dirty="0">
                <a:solidFill>
                  <a:prstClr val="black"/>
                </a:solidFill>
                <a:cs typeface="Arial" panose="020B0604020202020204" pitchFamily="34" charset="0"/>
              </a:rPr>
              <a:t>Realizar cambios en la inscripción si tiene una Cuenta de Ahorros de Medicare (MSA), un Plan de Costos de Medicare o un plan PACE.</a:t>
            </a:r>
          </a:p>
          <a:p>
            <a:pPr marL="171450" lvl="1" indent="-171450" defTabSz="966529">
              <a:spcBef>
                <a:spcPts val="0"/>
              </a:spcBef>
              <a:buFont typeface="Wingdings" panose="05000000000000000000" pitchFamily="2" charset="2"/>
              <a:buChar char="§"/>
              <a:defRPr/>
            </a:pPr>
            <a:endParaRPr lang="en-US" sz="1000" dirty="0">
              <a:solidFill>
                <a:prstClr val="black"/>
              </a:solidFill>
              <a:cs typeface="Arial" panose="020B0604020202020204" pitchFamily="34" charset="0"/>
            </a:endParaRPr>
          </a:p>
          <a:p>
            <a:pPr marL="0" indent="0">
              <a:buNone/>
            </a:pPr>
            <a:endParaRPr lang="en-US" sz="1050" b="0" dirty="0"/>
          </a:p>
        </p:txBody>
      </p:sp>
    </p:spTree>
    <p:extLst>
      <p:ext uri="{BB962C8B-B14F-4D97-AF65-F5344CB8AC3E}">
        <p14:creationId xmlns:p14="http://schemas.microsoft.com/office/powerpoint/2010/main" val="30392932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17500" y="3582989"/>
            <a:ext cx="6680200" cy="5427661"/>
          </a:xfrm>
        </p:spPr>
        <p:txBody>
          <a:bodyPr/>
          <a:lstStyle/>
          <a:p>
            <a:pPr marL="0" indent="0" defTabSz="966529">
              <a:buNone/>
              <a:defRPr/>
            </a:pPr>
            <a:r>
              <a:rPr lang="es-US" sz="1000" b="1" dirty="0">
                <a:solidFill>
                  <a:prstClr val="black"/>
                </a:solidFill>
              </a:rPr>
              <a:t>Esta diapositiva tiene animación. </a:t>
            </a:r>
          </a:p>
          <a:p>
            <a:pPr marL="0" indent="0" defTabSz="966529">
              <a:buNone/>
              <a:defRPr/>
            </a:pPr>
            <a:r>
              <a:rPr lang="es-US" sz="1000" b="1" i="0" u="none" strike="noStrike" dirty="0">
                <a:solidFill>
                  <a:srgbClr val="000000"/>
                </a:solidFill>
                <a:effectLst/>
                <a:cs typeface="Arial"/>
              </a:rPr>
              <a:t>Notas del presentador/a</a:t>
            </a:r>
            <a:r>
              <a:rPr lang="es-US" sz="1000" b="0" i="0" dirty="0">
                <a:solidFill>
                  <a:srgbClr val="444444"/>
                </a:solidFill>
                <a:effectLst/>
                <a:cs typeface="Arial"/>
              </a:rPr>
              <a:t>​</a:t>
            </a:r>
          </a:p>
          <a:p>
            <a:pPr marL="0" indent="0" defTabSz="966529">
              <a:buNone/>
              <a:defRPr/>
            </a:pPr>
            <a:r>
              <a:rPr lang="es-US" sz="1000" b="1" dirty="0">
                <a:solidFill>
                  <a:prstClr val="black"/>
                </a:solidFill>
                <a:cs typeface="Arial"/>
              </a:rPr>
              <a:t>Puede realizar cambios en su cobertura de medicamentos de Medicare cuando suceden ciertos eventos en la vida. </a:t>
            </a:r>
            <a:r>
              <a:rPr lang="es-US" sz="1000" b="0" dirty="0">
                <a:solidFill>
                  <a:prstClr val="black"/>
                </a:solidFill>
                <a:cs typeface="Arial"/>
              </a:rPr>
              <a:t>E</a:t>
            </a:r>
            <a:r>
              <a:rPr lang="es-US" sz="1000" dirty="0">
                <a:solidFill>
                  <a:prstClr val="black"/>
                </a:solidFill>
                <a:cs typeface="Arial"/>
              </a:rPr>
              <a:t>stas oportunidades para hacer cambios se llaman Periodos de Inscripción Especial (</a:t>
            </a:r>
            <a:r>
              <a:rPr lang="es-US" sz="1000" dirty="0" err="1">
                <a:solidFill>
                  <a:prstClr val="black"/>
                </a:solidFill>
                <a:cs typeface="Arial"/>
              </a:rPr>
              <a:t>SEPs</a:t>
            </a:r>
            <a:r>
              <a:rPr lang="es-US" sz="1000" dirty="0">
                <a:solidFill>
                  <a:prstClr val="black"/>
                </a:solidFill>
                <a:cs typeface="Arial"/>
              </a:rPr>
              <a:t>). Cada SEP tiene reglas distintas sobre cuándo puede hacer cambios y el tipo de cambios que puede hacer. Estas oportunidades de hacer cambios se agregan a los períodos de inscripción regulares que ocurren cada año. </a:t>
            </a:r>
          </a:p>
          <a:p>
            <a:pPr marL="0" indent="0" defTabSz="966529">
              <a:buNone/>
              <a:defRPr/>
            </a:pPr>
            <a:r>
              <a:rPr lang="es-US" sz="1000" b="1" dirty="0">
                <a:solidFill>
                  <a:prstClr val="black"/>
                </a:solidFill>
                <a:cs typeface="Arial"/>
              </a:rPr>
              <a:t>Los ejemplos de SEP que figuran a continuación no incluyen todas las situaciones: </a:t>
            </a:r>
          </a:p>
          <a:p>
            <a:pPr marL="118745" lvl="1" indent="-118745" defTabSz="966529">
              <a:spcBef>
                <a:spcPts val="0"/>
              </a:spcBef>
              <a:buFont typeface="Wingdings" panose="05000000000000000000" pitchFamily="2" charset="2"/>
              <a:buChar char="§"/>
              <a:defRPr/>
            </a:pPr>
            <a:r>
              <a:rPr lang="es-US" sz="1000" dirty="0">
                <a:solidFill>
                  <a:prstClr val="black"/>
                </a:solidFill>
                <a:cs typeface="Arial"/>
              </a:rPr>
              <a:t>Si se muda permanentemente del área de servicio de su plan.</a:t>
            </a:r>
          </a:p>
          <a:p>
            <a:pPr marL="118745" lvl="1" indent="-118745" defTabSz="966529">
              <a:spcBef>
                <a:spcPts val="0"/>
              </a:spcBef>
              <a:buFont typeface="Wingdings" panose="05000000000000000000" pitchFamily="2" charset="2"/>
              <a:buChar char="§"/>
              <a:defRPr/>
            </a:pPr>
            <a:r>
              <a:rPr lang="es-US" sz="1000" dirty="0">
                <a:solidFill>
                  <a:prstClr val="black"/>
                </a:solidFill>
                <a:cs typeface="Arial"/>
              </a:rPr>
              <a:t>Si pierde otra cobertura de medicamentos acreditable.</a:t>
            </a:r>
          </a:p>
          <a:p>
            <a:pPr marL="118745" lvl="1" indent="-118745" defTabSz="966529">
              <a:spcBef>
                <a:spcPts val="0"/>
              </a:spcBef>
              <a:buFont typeface="Wingdings" panose="05000000000000000000" pitchFamily="2" charset="2"/>
              <a:buChar char="§"/>
              <a:defRPr/>
            </a:pPr>
            <a:r>
              <a:rPr lang="es-US" sz="1000" dirty="0">
                <a:solidFill>
                  <a:prstClr val="black"/>
                </a:solidFill>
                <a:cs typeface="Arial"/>
              </a:rPr>
              <a:t>Si no le informaron correctamente que su otra cobertura no era acreditable, o que la otra cobertura se redujo para que ya no sea acreditable.</a:t>
            </a:r>
          </a:p>
          <a:p>
            <a:pPr marL="118745" lvl="1" indent="-118745" defTabSz="966529">
              <a:spcBef>
                <a:spcPts val="0"/>
              </a:spcBef>
              <a:buFont typeface="Wingdings" panose="05000000000000000000" pitchFamily="2" charset="2"/>
              <a:buChar char="§"/>
              <a:defRPr/>
            </a:pPr>
            <a:r>
              <a:rPr lang="es-US" sz="1000" dirty="0">
                <a:solidFill>
                  <a:prstClr val="black"/>
                </a:solidFill>
                <a:cs typeface="Arial"/>
              </a:rPr>
              <a:t>Si ingresa, vive o deja un centro de atención a largo plazo, como un asilo de ancianos.</a:t>
            </a:r>
          </a:p>
          <a:p>
            <a:pPr marL="118745" lvl="1" indent="-118745" defTabSz="966529">
              <a:spcBef>
                <a:spcPts val="0"/>
              </a:spcBef>
              <a:buFont typeface="Wingdings" panose="05000000000000000000" pitchFamily="2" charset="2"/>
              <a:buChar char="§"/>
              <a:defRPr/>
            </a:pPr>
            <a:r>
              <a:rPr lang="es-US" sz="1000" dirty="0">
                <a:solidFill>
                  <a:prstClr val="black"/>
                </a:solidFill>
                <a:cs typeface="Arial"/>
              </a:rPr>
              <a:t>Si pertenece a un Programa Estatal de Asistencia Farmacéutica (SPAP).</a:t>
            </a:r>
          </a:p>
          <a:p>
            <a:pPr marL="118745" lvl="1" indent="-118745" defTabSz="966529">
              <a:spcBef>
                <a:spcPts val="0"/>
              </a:spcBef>
              <a:buFont typeface="Wingdings" panose="05000000000000000000" pitchFamily="2" charset="2"/>
              <a:buChar char="§"/>
              <a:defRPr/>
            </a:pPr>
            <a:r>
              <a:rPr lang="es-US" sz="1000" dirty="0">
                <a:solidFill>
                  <a:prstClr val="black"/>
                </a:solidFill>
                <a:cs typeface="Arial"/>
              </a:rPr>
              <a:t>Si se afilia o cambia a un plan que tiene un índice de calidad de 5 estrellas.</a:t>
            </a:r>
          </a:p>
          <a:p>
            <a:pPr marL="118745" indent="-118745" defTabSz="966529">
              <a:defRPr/>
            </a:pPr>
            <a:r>
              <a:rPr lang="es-US" sz="1000" dirty="0">
                <a:solidFill>
                  <a:prstClr val="black"/>
                </a:solidFill>
                <a:cs typeface="Arial"/>
              </a:rPr>
              <a:t>Si tiene derecho tanto a Medicare como a Medicaid (parcial o totalmente), o si tiene derecho a la Ayuda Adicional puede cambiar de plan una vez por trimestre natural en los 3 primeros trimestres del año. Si se determina que está "potencialmente en riesgo" o "en riesgo" de consumo indebido de opiáceos, no puede utilizar este SEP. </a:t>
            </a:r>
          </a:p>
          <a:p>
            <a:pPr marL="118745" indent="-118745" defTabSz="966529">
              <a:defRPr/>
            </a:pPr>
            <a:r>
              <a:rPr lang="es-US" sz="1000" dirty="0">
                <a:solidFill>
                  <a:prstClr val="black"/>
                </a:solidFill>
                <a:cs typeface="Arial"/>
              </a:rPr>
              <a:t>Si se produce un cambio en su situación respecto a Medicaid o a la Ayuda Adicional (pérdida o ganancia), puede cambiar de plan en un plazo de 3 meses a partir del cambio o de la notificación de dicho cambio, lo que ocurra más tarde.</a:t>
            </a:r>
          </a:p>
          <a:p>
            <a:pPr marL="118745" indent="-118745" defTabSz="966529">
              <a:defRPr/>
            </a:pPr>
            <a:r>
              <a:rPr lang="es-US" sz="1000" dirty="0">
                <a:solidFill>
                  <a:prstClr val="black"/>
                </a:solidFill>
                <a:cs typeface="Arial"/>
              </a:rPr>
              <a:t>Si Medicare o su Estado le han asignado a un plan, por ejemplo, a través de la auto asignación, la reasignación y la afiliación pasiva. </a:t>
            </a:r>
          </a:p>
          <a:p>
            <a:pPr marL="118745" lvl="1" indent="-118745" defTabSz="966529">
              <a:spcBef>
                <a:spcPts val="0"/>
              </a:spcBef>
              <a:buFont typeface="Wingdings" panose="05000000000000000000" pitchFamily="2" charset="2"/>
              <a:buChar char="§"/>
              <a:defRPr/>
            </a:pPr>
            <a:r>
              <a:rPr lang="es-US" sz="1000" dirty="0">
                <a:solidFill>
                  <a:prstClr val="black"/>
                </a:solidFill>
                <a:cs typeface="Arial"/>
              </a:rPr>
              <a:t>Otras circunstancias excepcionales, por ejemplo, si se da de baja en relación con una sanción de los CMS, si el plan en el que se inscribió ha sido considerado deficiente por los CMS o si se ha visto afectado por una emergencia o catástrofe grave declarada por una entidad gubernamental.</a:t>
            </a:r>
          </a:p>
          <a:p>
            <a:pPr marL="0" lvl="1" defTabSz="966529">
              <a:spcBef>
                <a:spcPts val="0"/>
              </a:spcBef>
              <a:defRPr/>
            </a:pPr>
            <a:r>
              <a:rPr lang="es-US" sz="1000" b="1" dirty="0">
                <a:solidFill>
                  <a:prstClr val="black"/>
                </a:solidFill>
                <a:cs typeface="Arial"/>
              </a:rPr>
              <a:t>NOTA</a:t>
            </a:r>
            <a:r>
              <a:rPr lang="es-US" sz="1000" dirty="0">
                <a:solidFill>
                  <a:prstClr val="black"/>
                </a:solidFill>
                <a:cs typeface="Arial"/>
              </a:rPr>
              <a:t>: Si recibe un SEP por haber perdido otra cobertura, la Parte B y la Parte D tienen plazos diferentes para cuando tenga que inscribirse en la cobertura. Es posible que sea elegible para un SEP para la Parte B si tiene más de 65 años y usted (o su cónyuge) todavía están trabajando y tienen seguro médico a través de un empleo activo. Su SEP de la Parte B durará 8 meses y comienza el mes después de que termine su empleo. Sin embargo, su SEP de la Parte D dura solo 2 meses completos después del mes en el que finaliza su cobertura. </a:t>
            </a:r>
          </a:p>
          <a:p>
            <a:pPr marL="0" indent="0" defTabSz="966529">
              <a:buNone/>
              <a:defRPr/>
            </a:pPr>
            <a:r>
              <a:rPr lang="es-US" sz="1000" dirty="0">
                <a:solidFill>
                  <a:prstClr val="black"/>
                </a:solidFill>
                <a:cs typeface="Arial"/>
              </a:rPr>
              <a:t>El buscador de planes de Medicare en </a:t>
            </a:r>
            <a:r>
              <a:rPr lang="es-US" sz="1000" dirty="0">
                <a:cs typeface="Arial"/>
                <a:hlinkClick r:id="rId3"/>
              </a:rPr>
              <a:t>Medicare.gov/</a:t>
            </a:r>
            <a:r>
              <a:rPr lang="es-US" sz="1000" dirty="0" err="1">
                <a:cs typeface="Arial"/>
                <a:hlinkClick r:id="rId3"/>
              </a:rPr>
              <a:t>find</a:t>
            </a:r>
            <a:r>
              <a:rPr lang="es-US" sz="1000" dirty="0">
                <a:cs typeface="Arial"/>
                <a:hlinkClick r:id="rId3"/>
              </a:rPr>
              <a:t>-a-plan</a:t>
            </a:r>
            <a:r>
              <a:rPr lang="es-US" sz="1000" dirty="0">
                <a:cs typeface="Arial"/>
              </a:rPr>
              <a:t> </a:t>
            </a:r>
            <a:r>
              <a:rPr lang="es-US" sz="1000" dirty="0">
                <a:solidFill>
                  <a:prstClr val="black"/>
                </a:solidFill>
                <a:cs typeface="Arial"/>
              </a:rPr>
              <a:t> mostrará las opciones de SEP. Al verificar cualquiera de los SEP detallados usted certifica que, a su leal saber y entender, es elegible para un período de inscripción. Si después se determina que la información era incorrecta, es posible que cancelen su inscripción al plan.</a:t>
            </a:r>
          </a:p>
        </p:txBody>
      </p:sp>
    </p:spTree>
    <p:extLst>
      <p:ext uri="{BB962C8B-B14F-4D97-AF65-F5344CB8AC3E}">
        <p14:creationId xmlns:p14="http://schemas.microsoft.com/office/powerpoint/2010/main" val="35837854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12985"/>
          </a:xfrm>
        </p:spPr>
        <p:txBody>
          <a:bodyPr/>
          <a:lstStyle/>
          <a:p>
            <a:pPr marL="0" indent="0" defTabSz="966387">
              <a:spcAft>
                <a:spcPts val="600"/>
              </a:spcAft>
              <a:buNone/>
              <a:defRPr/>
            </a:pPr>
            <a:r>
              <a:rPr lang="es-US" b="1" dirty="0">
                <a:solidFill>
                  <a:prstClr val="black"/>
                </a:solidFill>
              </a:rPr>
              <a:t>Esta diapositiva tiene animación.</a:t>
            </a:r>
          </a:p>
          <a:p>
            <a:pPr marL="0" marR="0" lvl="0" indent="0" algn="l" defTabSz="966387"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indent="0" defTabSz="966387">
              <a:spcAft>
                <a:spcPts val="600"/>
              </a:spcAft>
              <a:buNone/>
              <a:defRPr/>
            </a:pPr>
            <a:r>
              <a:rPr lang="es-US" dirty="0">
                <a:solidFill>
                  <a:prstClr val="black"/>
                </a:solidFill>
                <a:cs typeface="Arial"/>
              </a:rPr>
              <a:t>Las personas que reúnen los requisitos tanto para Medicare como para Medicaid (también denominadas "personas con doble derecho" o "duales"), las personas que reciben ayuda para compartir los gastos de Medicaid a través de los Programas de Ahorro de Medicare (a veces denominados "duales parciales") y las personas que reciben Ayuda Adicional (también conocida como LIS) pueden cambiar de plan una vez por trimestre natural en los 3 primeros trimestres del año. El OEP puede utilizarse para hacer cambios en el cuarto trimestre. </a:t>
            </a:r>
          </a:p>
          <a:p>
            <a:pPr marL="0" indent="0" defTabSz="966387">
              <a:spcAft>
                <a:spcPts val="600"/>
              </a:spcAft>
              <a:buNone/>
              <a:defRPr/>
            </a:pPr>
            <a:r>
              <a:rPr lang="es-US" b="1" dirty="0">
                <a:solidFill>
                  <a:prstClr val="black"/>
                </a:solidFill>
                <a:cs typeface="Arial"/>
              </a:rPr>
              <a:t>Las personas con ayuda adicional, con doble derecho y con doble derecho parcial también tienen una SEP en los 3 meses siguientes:</a:t>
            </a:r>
          </a:p>
          <a:p>
            <a:pPr marL="118745" indent="-118745" defTabSz="966529">
              <a:spcAft>
                <a:spcPts val="600"/>
              </a:spcAft>
              <a:defRPr/>
            </a:pPr>
            <a:r>
              <a:rPr lang="es-US" dirty="0">
                <a:solidFill>
                  <a:prstClr val="black"/>
                </a:solidFill>
                <a:cs typeface="Arial"/>
              </a:rPr>
              <a:t>Una ganancia, pérdida o cambio al estado de Medicaid o Ayuda Adicional</a:t>
            </a:r>
          </a:p>
          <a:p>
            <a:pPr marL="118745" indent="-118745" defTabSz="966529">
              <a:spcAft>
                <a:spcPts val="600"/>
              </a:spcAft>
              <a:defRPr/>
            </a:pPr>
            <a:r>
              <a:rPr lang="es-US" dirty="0">
                <a:solidFill>
                  <a:prstClr val="black"/>
                </a:solidFill>
                <a:cs typeface="Arial"/>
              </a:rPr>
              <a:t>Una acción de inscripción iniciada por los CMS o el Estado</a:t>
            </a:r>
          </a:p>
          <a:p>
            <a:pPr marL="0" indent="0" defTabSz="966529">
              <a:spcAft>
                <a:spcPts val="600"/>
              </a:spcAft>
              <a:buNone/>
              <a:defRPr/>
            </a:pPr>
            <a:r>
              <a:rPr lang="es-US" b="1" dirty="0">
                <a:solidFill>
                  <a:prstClr val="black"/>
                </a:solidFill>
                <a:cs typeface="Arial"/>
              </a:rPr>
              <a:t>Las personas que reúnan los requisitos pueden hacer una elección en un plazo de 3 meses a partir de la notificación del cambio, o de la fecha de entrada en vigor del cambio, si ésta es posterior. </a:t>
            </a:r>
            <a:r>
              <a:rPr lang="es-US" dirty="0">
                <a:solidFill>
                  <a:prstClr val="black"/>
                </a:solidFill>
                <a:cs typeface="Arial"/>
              </a:rPr>
              <a:t>Las personas pueden inscribirse hasta el último día del SEP y la cobertura comienza el primer día del mes siguiente. </a:t>
            </a:r>
          </a:p>
          <a:p>
            <a:pPr marL="0" indent="0" defTabSz="966529">
              <a:spcAft>
                <a:spcPts val="600"/>
              </a:spcAft>
              <a:buNone/>
              <a:defRPr/>
            </a:pPr>
            <a:r>
              <a:rPr lang="es-US" dirty="0">
                <a:solidFill>
                  <a:prstClr val="black"/>
                </a:solidFill>
                <a:cs typeface="Arial"/>
              </a:rPr>
              <a:t>Si desea más información sobre estos SEP, consulte la Sección 30.3 del Capítulo 3 del Manual de prestaciones de Medicare para medicamentos bajo prescripción médica en </a:t>
            </a:r>
            <a:r>
              <a:rPr lang="es-US" dirty="0">
                <a:solidFill>
                  <a:prstClr val="black"/>
                </a:solidFill>
                <a:cs typeface="Arial"/>
                <a:hlinkClick r:id="rId3"/>
              </a:rPr>
              <a:t>CMS.gov/files/</a:t>
            </a:r>
            <a:r>
              <a:rPr lang="es-US" dirty="0" err="1">
                <a:solidFill>
                  <a:prstClr val="black"/>
                </a:solidFill>
                <a:cs typeface="Arial"/>
                <a:hlinkClick r:id="rId3"/>
              </a:rPr>
              <a:t>document</a:t>
            </a:r>
            <a:r>
              <a:rPr lang="es-US" dirty="0">
                <a:solidFill>
                  <a:prstClr val="black"/>
                </a:solidFill>
                <a:cs typeface="Arial"/>
                <a:hlinkClick r:id="rId3"/>
              </a:rPr>
              <a:t>/cy2021-pdp-enrollment-and-disenrollment-guidance.pdf</a:t>
            </a:r>
            <a:r>
              <a:rPr lang="es-US" dirty="0">
                <a:solidFill>
                  <a:prstClr val="black"/>
                </a:solidFill>
                <a:cs typeface="Arial"/>
              </a:rPr>
              <a:t>.</a:t>
            </a:r>
          </a:p>
          <a:p>
            <a:pPr marL="0" indent="0" defTabSz="966529">
              <a:spcAft>
                <a:spcPts val="600"/>
              </a:spcAft>
              <a:buNone/>
              <a:defRPr/>
            </a:pPr>
            <a:endParaRPr lang="en-US" dirty="0">
              <a:solidFill>
                <a:prstClr val="black"/>
              </a:solidFill>
            </a:endParaRP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4369071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79400" y="3605822"/>
            <a:ext cx="6680200" cy="5654065"/>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a:t>
            </a:r>
            <a:r>
              <a:rPr lang="es-US" b="0" i="0" dirty="0">
                <a:solidFill>
                  <a:srgbClr val="444444"/>
                </a:solidFill>
                <a:effectLst/>
                <a:cs typeface="Arial" panose="020B0604020202020204" pitchFamily="34" charset="0"/>
              </a:rPr>
              <a:t>​</a:t>
            </a:r>
          </a:p>
          <a:p>
            <a:pPr marL="112395" indent="-11239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Las personas con cobertura de medicamentos de Medicare que se consideren "en riesgo" de abuso de opiáceos serán inscritas en un programa de gestión de medicamentos (DMP).</a:t>
            </a:r>
            <a:r>
              <a:rPr lang="es-US" dirty="0">
                <a:solidFill>
                  <a:prstClr val="black"/>
                </a:solidFill>
                <a:cs typeface="Arial" panose="020B0604020202020204" pitchFamily="34" charset="0"/>
              </a:rPr>
              <a:t> Una vez que un individuo es identificado por un plan de Medicare como "potencialmente en riesgo" o "en riesgo", en virtud de un DMP, no puede utilizar la Ayuda Adicional, Dual y Dual Parcial ("trimestral") SEP para cambiar de plan. Pueden seguir utilizando otros periodos de inscripción siempre que cumplan los requisitos.</a:t>
            </a:r>
          </a:p>
          <a:p>
            <a:pPr marL="112395" indent="-112395" defTabSz="966529">
              <a:spcAft>
                <a:spcPts val="600"/>
              </a:spcAft>
              <a:defRPr/>
            </a:pPr>
            <a:r>
              <a:rPr lang="es-US" b="1" dirty="0">
                <a:solidFill>
                  <a:prstClr val="black"/>
                </a:solidFill>
                <a:cs typeface="Arial" panose="020B0604020202020204" pitchFamily="34" charset="0"/>
              </a:rPr>
              <a:t>Aviso inicial de limitantes</a:t>
            </a:r>
            <a:r>
              <a:rPr lang="es-US" dirty="0">
                <a:solidFill>
                  <a:prstClr val="black"/>
                </a:solidFill>
                <a:cs typeface="Arial" panose="020B0604020202020204" pitchFamily="34" charset="0"/>
              </a:rPr>
              <a:t> – Una vez que un plan identifica a una persona con Medicare como "potencialmente en riesgo", en virtud de un DMP, el plan está obligado a notificar a la persona que pueden limitar la cobertura de estos medicamentos. Este aviso también les informa de que ya no pueden utilizar la SEP. </a:t>
            </a:r>
          </a:p>
          <a:p>
            <a:pPr marL="112395" indent="-112395" defTabSz="966529">
              <a:spcAft>
                <a:spcPts val="600"/>
              </a:spcAft>
              <a:defRPr/>
            </a:pPr>
            <a:r>
              <a:rPr lang="es-US" b="1" dirty="0">
                <a:solidFill>
                  <a:prstClr val="black"/>
                </a:solidFill>
                <a:cs typeface="Arial" panose="020B0604020202020204" pitchFamily="34" charset="0"/>
              </a:rPr>
              <a:t>Segundo aviso (2 versiones)</a:t>
            </a:r>
          </a:p>
          <a:p>
            <a:pPr marL="346075" lvl="1" indent="-228600" defTabSz="966529">
              <a:spcAft>
                <a:spcPts val="600"/>
              </a:spcAft>
              <a:buFont typeface="Arial" panose="020B0604020202020204" pitchFamily="34" charset="0"/>
              <a:buChar char="•"/>
              <a:defRPr/>
            </a:pPr>
            <a:r>
              <a:rPr lang="es-US" dirty="0">
                <a:solidFill>
                  <a:prstClr val="black"/>
                </a:solidFill>
                <a:cs typeface="Arial" panose="020B0604020202020204" pitchFamily="34" charset="0"/>
              </a:rPr>
              <a:t>Si el plan determina que la persona </a:t>
            </a:r>
            <a:r>
              <a:rPr lang="es-US" u="sng" dirty="0">
                <a:solidFill>
                  <a:prstClr val="black"/>
                </a:solidFill>
                <a:cs typeface="Arial" panose="020B0604020202020204" pitchFamily="34" charset="0"/>
              </a:rPr>
              <a:t>no está</a:t>
            </a:r>
            <a:r>
              <a:rPr lang="es-US" dirty="0">
                <a:solidFill>
                  <a:prstClr val="black"/>
                </a:solidFill>
                <a:cs typeface="Arial" panose="020B0604020202020204" pitchFamily="34" charset="0"/>
              </a:rPr>
              <a:t> “en riesgo” en un plazo de 60 días a partir de la notificación inicial, el plan envía una segunda notificación en la que explica que no limitará el acceso y expira la limitación de la SEP. </a:t>
            </a:r>
          </a:p>
          <a:p>
            <a:pPr marL="346075" lvl="1" indent="-228600" defTabSz="966529">
              <a:spcAft>
                <a:spcPts val="600"/>
              </a:spcAft>
              <a:buFont typeface="Arial" panose="020B0604020202020204" pitchFamily="34" charset="0"/>
              <a:buChar char="•"/>
              <a:defRPr/>
            </a:pPr>
            <a:r>
              <a:rPr lang="es-US" dirty="0">
                <a:solidFill>
                  <a:prstClr val="black"/>
                </a:solidFill>
                <a:cs typeface="Arial" panose="020B0604020202020204" pitchFamily="34" charset="0"/>
              </a:rPr>
              <a:t>Si el plan determina que la persona está "en situación de riesgo", el segundo aviso explica la limitación de la cobertura DMP y reitera que no pueden utilizar el SEP. </a:t>
            </a:r>
          </a:p>
          <a:p>
            <a:pPr marL="112395" indent="-112395" defTabSz="966529">
              <a:spcAft>
                <a:spcPts val="600"/>
              </a:spcAft>
              <a:buFont typeface="Wingdings" panose="05000000000000000000" pitchFamily="2" charset="2"/>
              <a:buChar char="§"/>
              <a:defRPr/>
            </a:pPr>
            <a:r>
              <a:rPr lang="es-US" b="1" dirty="0">
                <a:solidFill>
                  <a:prstClr val="black"/>
                </a:solidFill>
                <a:cs typeface="Arial" panose="020B0604020202020204" pitchFamily="34" charset="0"/>
              </a:rPr>
              <a:t>Una vez identificada “en riesgo,”</a:t>
            </a:r>
            <a:r>
              <a:rPr lang="es-US" dirty="0">
                <a:solidFill>
                  <a:prstClr val="black"/>
                </a:solidFill>
                <a:cs typeface="Arial" panose="020B0604020202020204" pitchFamily="34" charset="0"/>
              </a:rPr>
              <a:t> </a:t>
            </a:r>
            <a:r>
              <a:rPr lang="es-US" b="1" dirty="0">
                <a:solidFill>
                  <a:prstClr val="black"/>
                </a:solidFill>
                <a:cs typeface="Arial" panose="020B0604020202020204" pitchFamily="34" charset="0"/>
              </a:rPr>
              <a:t>expirará la limitación de los duales SEP </a:t>
            </a:r>
            <a:r>
              <a:rPr lang="es-US" dirty="0">
                <a:solidFill>
                  <a:prstClr val="black"/>
                </a:solidFill>
                <a:cs typeface="Arial" panose="020B0604020202020204" pitchFamily="34" charset="0"/>
              </a:rPr>
              <a:t>tras un periodo de 12 meses o cuando se determine posteriormente que la persona ya no está en riesgo (incluido una apelación que prospere). El plan puede prorrogar la limitación de la cobertura DMP y la limitación SEP durante 12 meses más tras una revisión clínica adicional al finalizar el periodo inicial de 12 meses.</a:t>
            </a:r>
          </a:p>
          <a:p>
            <a:pPr marL="0" indent="0" defTabSz="966529">
              <a:spcAft>
                <a:spcPts val="600"/>
              </a:spcAft>
              <a:buNone/>
              <a:defRPr/>
            </a:pPr>
            <a:r>
              <a:rPr lang="es-US" b="1" dirty="0">
                <a:solidFill>
                  <a:prstClr val="black"/>
                </a:solidFill>
                <a:cs typeface="Arial" panose="020B0604020202020204" pitchFamily="34" charset="0"/>
              </a:rPr>
              <a:t>Para más información, </a:t>
            </a:r>
            <a:r>
              <a:rPr lang="es-US" dirty="0">
                <a:solidFill>
                  <a:prstClr val="black"/>
                </a:solidFill>
                <a:cs typeface="Arial" panose="020B0604020202020204" pitchFamily="34" charset="0"/>
              </a:rPr>
              <a:t>consulte </a:t>
            </a:r>
            <a:r>
              <a:rPr lang="es-US" dirty="0" err="1">
                <a:solidFill>
                  <a:prstClr val="black"/>
                </a:solidFill>
                <a:cs typeface="Arial" panose="020B0604020202020204" pitchFamily="34" charset="0"/>
              </a:rPr>
              <a:t>consulte</a:t>
            </a:r>
            <a:r>
              <a:rPr lang="es-US" dirty="0">
                <a:solidFill>
                  <a:prstClr val="black"/>
                </a:solidFill>
                <a:cs typeface="Arial" panose="020B0604020202020204" pitchFamily="34" charset="0"/>
              </a:rPr>
              <a:t> la ficha informativa en </a:t>
            </a:r>
            <a:r>
              <a:rPr lang="es-US" dirty="0">
                <a:solidFill>
                  <a:prstClr val="black"/>
                </a:solidFill>
                <a:cs typeface="Arial" panose="020B0604020202020204" pitchFamily="34" charset="0"/>
                <a:hlinkClick r:id="rId3"/>
              </a:rPr>
              <a:t>CMS.gov/</a:t>
            </a:r>
            <a:r>
              <a:rPr lang="es-US" dirty="0" err="1">
                <a:solidFill>
                  <a:prstClr val="black"/>
                </a:solidFill>
                <a:cs typeface="Arial" panose="020B0604020202020204" pitchFamily="34" charset="0"/>
                <a:hlinkClick r:id="rId3"/>
              </a:rPr>
              <a:t>newsroom</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fact-sheets</a:t>
            </a:r>
            <a:r>
              <a:rPr lang="es-US" dirty="0">
                <a:solidFill>
                  <a:prstClr val="black"/>
                </a:solidFill>
                <a:cs typeface="Arial" panose="020B0604020202020204" pitchFamily="34" charset="0"/>
                <a:hlinkClick r:id="rId3"/>
              </a:rPr>
              <a:t>/cms-finalizes-policy-changes-and-updates-medicare-advantage-and-prescription-drug-benefit-program</a:t>
            </a:r>
            <a:r>
              <a:rPr lang="es-US" dirty="0">
                <a:solidFill>
                  <a:prstClr val="black"/>
                </a:solidFill>
                <a:cs typeface="Arial" panose="020B0604020202020204" pitchFamily="34" charset="0"/>
              </a:rPr>
              <a:t>.</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921161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12634" y="3722672"/>
            <a:ext cx="6889932" cy="5352965"/>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a:t>
            </a:r>
            <a:r>
              <a:rPr lang="es-US" sz="1100" b="0" i="0" dirty="0">
                <a:solidFill>
                  <a:srgbClr val="444444"/>
                </a:solidFill>
                <a:effectLst/>
                <a:cs typeface="Arial" panose="020B0604020202020204" pitchFamily="34" charset="0"/>
              </a:rPr>
              <a:t>​</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Medicare utiliza la información de las encuestas de satisfacción de los afiliados, los planes y los proveedores de asistencia sanitaria para otorgar calificaciones por estrellas de calidad general a los planes.</a:t>
            </a:r>
            <a:r>
              <a:rPr lang="es-US" sz="1100" dirty="0">
                <a:solidFill>
                  <a:prstClr val="black"/>
                </a:solidFill>
                <a:cs typeface="Arial" panose="020B0604020202020204" pitchFamily="34" charset="0"/>
              </a:rPr>
              <a:t> Los planes se califican de 1 a 5 estrellas, y una calificación de calidad de 5 estrellas se considera excelente.</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La clasificación por estrellas de los planes se asigna cada mes de octubre</a:t>
            </a:r>
            <a:r>
              <a:rPr lang="es-US" sz="1100" dirty="0">
                <a:solidFill>
                  <a:prstClr val="black"/>
                </a:solidFill>
                <a:cs typeface="Arial" panose="020B0604020202020204" pitchFamily="34" charset="0"/>
              </a:rPr>
              <a:t> para el próximo año calendario.</a:t>
            </a:r>
            <a:r>
              <a:rPr lang="es-US" sz="1100" b="1" dirty="0">
                <a:solidFill>
                  <a:prstClr val="black"/>
                </a:solidFill>
                <a:cs typeface="Arial" panose="020B0604020202020204" pitchFamily="34" charset="0"/>
              </a:rPr>
              <a:t> </a:t>
            </a:r>
            <a:r>
              <a:rPr lang="es-US" sz="1100" dirty="0">
                <a:solidFill>
                  <a:prstClr val="black"/>
                </a:solidFill>
                <a:cs typeface="Arial" panose="020B0604020202020204" pitchFamily="34" charset="0"/>
              </a:rPr>
              <a:t>Para obtener información sobre la clasificación por estrellas de la calidad, visite el Buscador de planes de Medicare en </a:t>
            </a:r>
            <a:r>
              <a:rPr lang="es-US" sz="1100" dirty="0">
                <a:cs typeface="Arial" panose="020B0604020202020204" pitchFamily="34" charset="0"/>
                <a:hlinkClick r:id="rId3"/>
              </a:rPr>
              <a:t>Medicare.gov/plan-compare</a:t>
            </a:r>
            <a:r>
              <a:rPr lang="es-US" sz="1100" dirty="0">
                <a:solidFill>
                  <a:prstClr val="black"/>
                </a:solidFill>
                <a:cs typeface="Arial" panose="020B0604020202020204" pitchFamily="34" charset="0"/>
              </a:rPr>
              <a:t>. Busque la calificación general del plan para identificar los planes de 5 estrellas que puede cambiar durante este SEP. El manual “Medicare y usted” no tiene todas las calificaciones actualizadas para este SEP.</a:t>
            </a:r>
          </a:p>
          <a:p>
            <a:pPr marL="118745" indent="-118745" defTabSz="966529">
              <a:spcAft>
                <a:spcPts val="600"/>
              </a:spcAft>
              <a:defRPr/>
            </a:pPr>
            <a:r>
              <a:rPr lang="es-US" sz="1100" b="1" dirty="0">
                <a:cs typeface="Arial" panose="020B0604020202020204" pitchFamily="34" charset="0"/>
              </a:rPr>
              <a:t>Planes de alta calidad que obtienen la calificación de 5 estrellas </a:t>
            </a:r>
            <a:r>
              <a:rPr lang="es-US" sz="1100" dirty="0"/>
              <a:t>pueden aceptar nuevas afiliaciones utilizando este SEP. </a:t>
            </a:r>
            <a:r>
              <a:rPr lang="es-US" sz="1100" dirty="0">
                <a:solidFill>
                  <a:prstClr val="black"/>
                </a:solidFill>
                <a:cs typeface="Arial" panose="020B0604020202020204" pitchFamily="34" charset="0"/>
              </a:rPr>
              <a:t>Puede utilizar el SEP de 5 estrellas una vez entre el 8 de diciembre y el 30 de noviembre del año siguiente para inscribirse en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de 5 estrellas,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de 5 estrellas </a:t>
            </a:r>
            <a:r>
              <a:rPr lang="es-US" sz="1100" baseline="0" dirty="0">
                <a:solidFill>
                  <a:prstClr val="black"/>
                </a:solidFill>
                <a:cs typeface="Arial" panose="020B0604020202020204" pitchFamily="34" charset="0"/>
              </a:rPr>
              <a:t> con cobertura de medicamentos</a:t>
            </a:r>
            <a:r>
              <a:rPr lang="es-US" sz="1100" dirty="0">
                <a:solidFill>
                  <a:prstClr val="black"/>
                </a:solidFill>
                <a:cs typeface="Arial" panose="020B0604020202020204" pitchFamily="34" charset="0"/>
              </a:rPr>
              <a:t>, un plan con medicamentos de  5 estrellas , o un plan de costos de Medicare de 5 estrellas, siempre que cumpla los requisitos de inscripción del plan (por ejemplo, vivir dentro del área de servicio). Si actualmente está inscrito en un plan con un índice de calidad general de 5 estrellas, puede utilizar este SEP para cambiar a otro plan con un índice de calidad general de 5 estrellas. </a:t>
            </a:r>
          </a:p>
          <a:p>
            <a:pPr marL="118745" indent="-118745" defTabSz="966529">
              <a:spcAft>
                <a:spcPts val="600"/>
              </a:spcAft>
              <a:defRPr/>
            </a:pPr>
            <a:r>
              <a:rPr lang="es-US" sz="1100" b="1" dirty="0">
                <a:solidFill>
                  <a:prstClr val="black"/>
                </a:solidFill>
                <a:cs typeface="Arial" panose="020B0604020202020204" pitchFamily="34" charset="0"/>
              </a:rPr>
              <a:t>CMS también creó un SEP de coordinación para los planes de medicamentos de Medicare. </a:t>
            </a:r>
            <a:r>
              <a:rPr lang="es-US" sz="1100" dirty="0">
                <a:solidFill>
                  <a:prstClr val="black"/>
                </a:solidFill>
                <a:cs typeface="Arial" panose="020B0604020202020204" pitchFamily="34" charset="0"/>
              </a:rPr>
              <a:t>Este SEP permite que las personas que se inscriben en ciertos tipos de planes de 5 estrellas sin cobertura de medicamentos elijan un plan de Medicare, si la combinación está permitida por las normas de CMS. Las personas que utilizan el SEP de 5 estrellas para inscribirse en un plan privado de pago por servicio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de 5 estrellas o para darse de baja de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para inscribirse en un plan de costes de 5 estrellas tienen un SEP para inscribirse en un plan de medicamentos recetados o en el beneficio complementario opcional de la Parte D del plan de costes. Este SEP comienza el mes en que el individuo utiliza el SEP de 5 estrellas y continúa durante 2 meses adicionales. </a:t>
            </a:r>
          </a:p>
          <a:p>
            <a:pPr marL="118745" lvl="1" indent="-118745" defTabSz="966529">
              <a:spcBef>
                <a:spcPts val="0"/>
              </a:spcBef>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Usted pudiera perder cobertura si </a:t>
            </a:r>
            <a:r>
              <a:rPr lang="es-US" sz="1100" dirty="0">
                <a:solidFill>
                  <a:prstClr val="black"/>
                </a:solidFill>
                <a:cs typeface="Arial" panose="020B0604020202020204" pitchFamily="34" charset="0"/>
              </a:rPr>
              <a:t>utiliza esta SEP para pasar de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que tiene cobertura de medicamentos a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que no tiene cobertura de medicamentos. Tendrá que esperar al próximo período de inscripción aplicable para obtener cobertura de medicamentos y es posible que reciba una multa.</a:t>
            </a:r>
          </a:p>
          <a:p>
            <a:pPr marL="0" indent="0">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33276100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26721" y="3626709"/>
            <a:ext cx="6514010" cy="5460142"/>
          </a:xfrm>
        </p:spPr>
        <p:txBody>
          <a:bodyPr/>
          <a:lstStyle/>
          <a:p>
            <a:pPr marL="0" indent="0" defTabSz="966529">
              <a:spcAft>
                <a:spcPts val="600"/>
              </a:spcAft>
              <a:buNone/>
              <a:defRPr/>
            </a:pPr>
            <a:r>
              <a:rPr lang="es-US" sz="105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050" b="1" i="0" u="none" strike="noStrike" dirty="0">
                <a:solidFill>
                  <a:srgbClr val="000000"/>
                </a:solidFill>
                <a:effectLst/>
                <a:cs typeface="Arial"/>
              </a:rPr>
              <a:t>Notas del presentador/a</a:t>
            </a:r>
            <a:r>
              <a:rPr lang="es-US" sz="1050" b="0" i="0" dirty="0">
                <a:solidFill>
                  <a:srgbClr val="444444"/>
                </a:solidFill>
                <a:effectLst/>
                <a:cs typeface="Arial"/>
              </a:rPr>
              <a:t>​</a:t>
            </a: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s-US" sz="1050" dirty="0">
                <a:solidFill>
                  <a:prstClr val="black"/>
                </a:solidFill>
                <a:cs typeface="Arial"/>
              </a:rPr>
              <a:t>Si un plan obtiene menos de 3 estrellas en la calificación del resumen de su plan Medicare </a:t>
            </a:r>
            <a:r>
              <a:rPr lang="es-US" sz="1050" dirty="0" err="1">
                <a:solidFill>
                  <a:prstClr val="black"/>
                </a:solidFill>
                <a:cs typeface="Arial"/>
              </a:rPr>
              <a:t>Advantage</a:t>
            </a:r>
            <a:r>
              <a:rPr lang="es-US" sz="1050" dirty="0">
                <a:solidFill>
                  <a:prstClr val="black"/>
                </a:solidFill>
                <a:cs typeface="Arial"/>
              </a:rPr>
              <a:t> o de su plan de medicamentos durante al menos los últimos 3 años (es decir, con una calificación de 2.5 estrellas o menos en los años del plan 2020, 2021 y 2022 para los planes Medicare </a:t>
            </a:r>
            <a:r>
              <a:rPr lang="es-US" sz="1050" dirty="0" err="1">
                <a:solidFill>
                  <a:prstClr val="black"/>
                </a:solidFill>
                <a:cs typeface="Arial"/>
              </a:rPr>
              <a:t>Advantage</a:t>
            </a:r>
            <a:r>
              <a:rPr lang="es-US" sz="1050" dirty="0">
                <a:solidFill>
                  <a:prstClr val="black"/>
                </a:solidFill>
                <a:cs typeface="Arial"/>
              </a:rPr>
              <a:t> o de la Parte D) se marcará con el icono de bajo rendimiento (LPI) en el Buscador de planes de Medicare. Medicare puede enviar el aviso “Rendimiento pobre constante" (Producto CMS No. 11.627) a los miembros de estos planes. Este aviso aconseja a los ciudadanos que aprovechen el OEP </a:t>
            </a:r>
            <a:r>
              <a:rPr lang="es-US" sz="1050" baseline="0" dirty="0">
                <a:solidFill>
                  <a:prstClr val="black"/>
                </a:solidFill>
                <a:cs typeface="Arial"/>
              </a:rPr>
              <a:t>para examinar otros planes disponibles y considerar la posibilidad de inscribirse en un plan con una clasificación por estrellas de mayor calidad. También existe un SEP mientras la persona está inscrita en el plan de bajo rendimiento. </a:t>
            </a:r>
            <a:r>
              <a:rPr lang="es-US" sz="1050" dirty="0">
                <a:solidFill>
                  <a:prstClr val="black"/>
                </a:solidFill>
                <a:cs typeface="Arial"/>
              </a:rPr>
              <a:t>Para ver un ejemplo de este aviso visite </a:t>
            </a:r>
            <a:r>
              <a:rPr lang="es-US" sz="1050" dirty="0">
                <a:solidFill>
                  <a:prstClr val="black"/>
                </a:solidFill>
                <a:cs typeface="Arial"/>
                <a:hlinkClick r:id="rId3"/>
              </a:rPr>
              <a:t>CMS.gov/Medicare/</a:t>
            </a:r>
            <a:r>
              <a:rPr lang="es-US" sz="1050" dirty="0" err="1">
                <a:solidFill>
                  <a:prstClr val="black"/>
                </a:solidFill>
                <a:cs typeface="Arial"/>
                <a:hlinkClick r:id="rId3"/>
              </a:rPr>
              <a:t>Prescription-Drug-Coverage</a:t>
            </a:r>
            <a:r>
              <a:rPr lang="es-US" sz="1050" dirty="0">
                <a:solidFill>
                  <a:prstClr val="black"/>
                </a:solidFill>
                <a:cs typeface="Arial"/>
                <a:hlinkClick r:id="rId3"/>
              </a:rPr>
              <a:t>/</a:t>
            </a:r>
            <a:r>
              <a:rPr lang="es-US" sz="1050" dirty="0" err="1">
                <a:solidFill>
                  <a:prstClr val="black"/>
                </a:solidFill>
                <a:cs typeface="Arial"/>
                <a:hlinkClick r:id="rId3"/>
              </a:rPr>
              <a:t>LimitedIncomeandResources</a:t>
            </a:r>
            <a:r>
              <a:rPr lang="es-US" sz="1050" dirty="0">
                <a:solidFill>
                  <a:prstClr val="black"/>
                </a:solidFill>
                <a:cs typeface="Arial"/>
                <a:hlinkClick r:id="rId3"/>
              </a:rPr>
              <a:t>/</a:t>
            </a:r>
            <a:r>
              <a:rPr lang="es-US" sz="1050" dirty="0" err="1">
                <a:solidFill>
                  <a:prstClr val="black"/>
                </a:solidFill>
                <a:cs typeface="Arial"/>
                <a:hlinkClick r:id="rId3"/>
              </a:rPr>
              <a:t>Downloads</a:t>
            </a:r>
            <a:r>
              <a:rPr lang="es-US" sz="1050" dirty="0">
                <a:solidFill>
                  <a:prstClr val="black"/>
                </a:solidFill>
                <a:cs typeface="Arial"/>
                <a:hlinkClick r:id="rId3"/>
              </a:rPr>
              <a:t>/11627.pdf</a:t>
            </a:r>
            <a:r>
              <a:rPr lang="es-US" sz="1050" dirty="0">
                <a:solidFill>
                  <a:prstClr val="black"/>
                </a:solidFill>
                <a:cs typeface="Arial"/>
              </a:rPr>
              <a:t>. Durante algunos años, no hay planes de bajo rendimiento. Como resultado, no hay indicadores LPI en el Buscador de planes de Medicare y los CMS no envían ningún aviso por correo.</a:t>
            </a:r>
          </a:p>
          <a:p>
            <a:pPr marL="0" indent="0" defTabSz="966529">
              <a:spcAft>
                <a:spcPts val="600"/>
              </a:spcAft>
              <a:buNone/>
              <a:defRPr/>
            </a:pPr>
            <a:r>
              <a:rPr lang="es-US" sz="1050" dirty="0">
                <a:solidFill>
                  <a:prstClr val="black"/>
                </a:solidFill>
                <a:cs typeface="Arial"/>
              </a:rPr>
              <a:t>La calificación del resumen otorga una calificación general sobre la calidad y el rendimiento del plan de medicamentos en función de muchos temas organizados en 4 categorías: </a:t>
            </a:r>
          </a:p>
          <a:p>
            <a:pPr marL="241300" indent="-241300" defTabSz="966529">
              <a:spcAft>
                <a:spcPts val="600"/>
              </a:spcAft>
              <a:buFont typeface="+mj-lt"/>
              <a:buAutoNum type="arabicPeriod"/>
              <a:defRPr/>
            </a:pPr>
            <a:r>
              <a:rPr lang="es-US" sz="1050" dirty="0">
                <a:solidFill>
                  <a:prstClr val="black"/>
                </a:solidFill>
                <a:cs typeface="Arial"/>
              </a:rPr>
              <a:t>Servicio de atención al cliente de los planes de medicamentos: incluye los resultados de cada plan en cuanto al servicio de atención al cliente. Por ejemplo, muestra qué tan bien maneja el plan las apelaciones de los miembros.</a:t>
            </a:r>
          </a:p>
          <a:p>
            <a:pPr marL="241300" indent="-241300" defTabSz="966529">
              <a:spcAft>
                <a:spcPts val="600"/>
              </a:spcAft>
              <a:buFont typeface="+mj-lt"/>
              <a:buAutoNum type="arabicPeriod"/>
              <a:defRPr/>
            </a:pPr>
            <a:r>
              <a:rPr lang="es-US" sz="1050" dirty="0">
                <a:solidFill>
                  <a:prstClr val="black"/>
                </a:solidFill>
                <a:cs typeface="Arial"/>
              </a:rPr>
              <a:t>Reclamaciones de los afiliados y cambios en el rendimiento del plan: incluye la frecuencia con la que los afiliados tienen problemas y la frecuencia con la que deciden abandonar el plan. También incluye cuánto ha mejorado el desempeño del plan (si es que lo ha hecho) con el tiempo.</a:t>
            </a:r>
          </a:p>
          <a:p>
            <a:pPr marL="241300" indent="-241300" defTabSz="966529">
              <a:spcAft>
                <a:spcPts val="600"/>
              </a:spcAft>
              <a:buFont typeface="+mj-lt"/>
              <a:buAutoNum type="arabicPeriod"/>
              <a:defRPr/>
            </a:pPr>
            <a:r>
              <a:rPr lang="es-US" sz="1050" dirty="0">
                <a:solidFill>
                  <a:prstClr val="black"/>
                </a:solidFill>
                <a:cs typeface="Arial"/>
              </a:rPr>
              <a:t>Experiencia de los afiliados con el plan: incluye los resultados de cada plan en la encuesta de Medicare sobre la experiencia de los afiliados.</a:t>
            </a:r>
          </a:p>
          <a:p>
            <a:pPr marL="241300" indent="-241300" defTabSz="966529">
              <a:spcAft>
                <a:spcPts val="600"/>
              </a:spcAft>
              <a:buFont typeface="+mj-lt"/>
              <a:buAutoNum type="arabicPeriod"/>
              <a:defRPr/>
            </a:pPr>
            <a:r>
              <a:rPr lang="es-US" sz="1050" dirty="0">
                <a:solidFill>
                  <a:prstClr val="black"/>
                </a:solidFill>
                <a:cs typeface="Arial"/>
              </a:rPr>
              <a:t>Seguridad y exactitud de los precios de los medicamentos: incluye el grado de exactitud de la información sobre precios del plan y la frecuencia con la que a los afiliados con determinadas afecciones médicas se les recetan medicamentos de una forma considerada segura y recomendada clínicamente para su afección.</a:t>
            </a:r>
          </a:p>
          <a:p>
            <a:pPr marL="0" indent="0" defTabSz="966529">
              <a:spcAft>
                <a:spcPts val="600"/>
              </a:spcAft>
              <a:buNone/>
              <a:defRPr/>
            </a:pPr>
            <a:r>
              <a:rPr lang="es-US" sz="1050" dirty="0">
                <a:solidFill>
                  <a:prstClr val="black"/>
                </a:solidFill>
                <a:cs typeface="Arial"/>
              </a:rPr>
              <a:t>Medicare recopila la información de varias fuentes diferentes, incluidas las encuestas de los miembros, los planes de información de facturación enviados a Medicare y los resultados de las actividades de monitoreo regulares de Medicare.</a:t>
            </a:r>
          </a:p>
          <a:p>
            <a:pPr marL="0" indent="0" defTabSz="966529">
              <a:spcAft>
                <a:spcPts val="600"/>
              </a:spcAft>
              <a:buNone/>
              <a:defRPr/>
            </a:pPr>
            <a:endParaRPr lang="en-US" sz="1050" dirty="0">
              <a:solidFill>
                <a:prstClr val="black"/>
              </a:solidFill>
              <a:cs typeface="Arial"/>
            </a:endParaRPr>
          </a:p>
        </p:txBody>
      </p:sp>
    </p:spTree>
    <p:extLst>
      <p:ext uri="{BB962C8B-B14F-4D97-AF65-F5344CB8AC3E}">
        <p14:creationId xmlns:p14="http://schemas.microsoft.com/office/powerpoint/2010/main" val="32222157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09550" y="3757507"/>
            <a:ext cx="6781800" cy="5338868"/>
          </a:xfrm>
        </p:spPr>
        <p:txBody>
          <a:bodyPr/>
          <a:lstStyle/>
          <a:p>
            <a:pPr marL="0" indent="0" defTabSz="966529">
              <a:spcBef>
                <a:spcPts val="634"/>
              </a:spcBef>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118745" indent="-118745" defTabSz="966529">
              <a:spcBef>
                <a:spcPts val="0"/>
              </a:spcBef>
              <a:spcAft>
                <a:spcPts val="600"/>
              </a:spcAft>
              <a:defRPr/>
            </a:pPr>
            <a:r>
              <a:rPr lang="es-US" b="1" dirty="0">
                <a:solidFill>
                  <a:prstClr val="black"/>
                </a:solidFill>
                <a:cs typeface="Arial"/>
              </a:rPr>
              <a:t>Hay varias cosas a considerar antes de inscribirse en un plan de medicamentos de Medicare o en un plan de salud de Medicare con cobertura de medicamentos.</a:t>
            </a:r>
            <a:r>
              <a:rPr lang="es-US" dirty="0">
                <a:solidFill>
                  <a:prstClr val="black"/>
                </a:solidFill>
                <a:cs typeface="Arial"/>
              </a:rPr>
              <a:t> Cuando decida si la cobertura Medicare para medicamentos es correcta para usted, observe el tipo de seguro de salud que tiene en la actualidad y de qué manera afecta sus elecciones. </a:t>
            </a:r>
          </a:p>
          <a:p>
            <a:pPr marL="118745" indent="-118745" defTabSz="966529">
              <a:spcAft>
                <a:spcPts val="600"/>
              </a:spcAft>
              <a:buFont typeface="Wingdings" panose="05000000000000000000" pitchFamily="2" charset="2"/>
              <a:buChar char="§"/>
              <a:defRPr/>
            </a:pPr>
            <a:r>
              <a:rPr lang="es-US" b="1" dirty="0">
                <a:solidFill>
                  <a:prstClr val="black"/>
                </a:solidFill>
                <a:cs typeface="Arial"/>
              </a:rPr>
              <a:t>Si tiene cobertura de medicamentos,</a:t>
            </a:r>
            <a:r>
              <a:rPr lang="es-US" dirty="0">
                <a:solidFill>
                  <a:prstClr val="black"/>
                </a:solidFill>
                <a:cs typeface="Arial"/>
              </a:rPr>
              <a:t> tiene que averiguar si se trata de una cobertura de medicamentos acreditable, es decir, una cobertura que se espera que pague, de media, al menos lo mismo que la cobertura de medicamentos estándar de Medicare. Su asegurador actual o el proveedor del plan deben notificarle cada año si su cobertura para medicamentos recetados es acreditable o no. Si no le han enviado ninguna información, llame al asegurador, al proveedor o a su administrador de beneficios para conocer su situación. Además, es posible que desee mantener su cobertura para medicamentos acreditables en lugar de elegir un plan de Medicare. Es importante averiguar cómo afecta la cobertura de Medicare a su plan de seguro de salud actual para asegurarse de no perder la cobertura médica u hospitalaria para usted o sus familiares.</a:t>
            </a:r>
          </a:p>
          <a:p>
            <a:pPr marL="118745" indent="-118745" defTabSz="966529">
              <a:spcAft>
                <a:spcPts val="600"/>
              </a:spcAft>
              <a:buFont typeface="Wingdings" panose="05000000000000000000" pitchFamily="2" charset="2"/>
              <a:buChar char="§"/>
              <a:defRPr/>
            </a:pPr>
            <a:r>
              <a:rPr lang="es-US" b="1" dirty="0">
                <a:solidFill>
                  <a:prstClr val="black"/>
                </a:solidFill>
                <a:cs typeface="Arial"/>
              </a:rPr>
              <a:t>Si tiene cobertura patronal o sindical, </a:t>
            </a:r>
            <a:r>
              <a:rPr lang="es-US" dirty="0">
                <a:solidFill>
                  <a:prstClr val="black"/>
                </a:solidFill>
                <a:cs typeface="Arial"/>
              </a:rPr>
              <a:t>llame a su administrador de prestaciones antes de hacer cualquier cambio o suscribirse a cualquier otra cobertura. Si cancela la cobertura de su empleador o sindicato, no podrá recuperarla nuevamente. Además, es posible que no pueda cancelar la cobertura de medicamentos por parte de su empleador o sindicato sin perder también la cobertura de salud (médico y hospital) de su empleador o sindicato. Si cancela la cobertura para usted, también es posible que deba cancelar la cobertura para su cónyuge y dependientes.</a:t>
            </a:r>
          </a:p>
          <a:p>
            <a:pPr marL="118745" indent="-118745" defTabSz="966529">
              <a:spcAft>
                <a:spcPts val="600"/>
              </a:spcAft>
              <a:buFont typeface="Wingdings" panose="05000000000000000000" pitchFamily="2" charset="2"/>
              <a:buChar char="§"/>
              <a:defRPr/>
            </a:pPr>
            <a:r>
              <a:rPr lang="es-US" b="1" dirty="0">
                <a:solidFill>
                  <a:prstClr val="black"/>
                </a:solidFill>
                <a:cs typeface="Arial"/>
              </a:rPr>
              <a:t>Obtenga información sobre cómo funcionan los distintos tipos de cobertura actual con la cobertura de medicamentos de Medicare </a:t>
            </a:r>
            <a:r>
              <a:rPr lang="es-US" dirty="0">
                <a:solidFill>
                  <a:prstClr val="black"/>
                </a:solidFill>
                <a:cs typeface="Arial"/>
              </a:rPr>
              <a:t>visitando </a:t>
            </a:r>
            <a:r>
              <a:rPr lang="es-US" dirty="0">
                <a:solidFill>
                  <a:prstClr val="black"/>
                </a:solidFill>
                <a:cs typeface="Arial"/>
                <a:hlinkClick r:id="rId3"/>
              </a:rPr>
              <a:t>Medicare.gov/</a:t>
            </a:r>
            <a:r>
              <a:rPr lang="es-US" dirty="0" err="1">
                <a:solidFill>
                  <a:prstClr val="black"/>
                </a:solidFill>
                <a:cs typeface="Arial"/>
                <a:hlinkClick r:id="rId3"/>
              </a:rPr>
              <a:t>drug</a:t>
            </a:r>
            <a:r>
              <a:rPr lang="es-US" dirty="0">
                <a:solidFill>
                  <a:prstClr val="black"/>
                </a:solidFill>
                <a:cs typeface="Arial"/>
                <a:hlinkClick r:id="rId3"/>
              </a:rPr>
              <a:t>-</a:t>
            </a:r>
            <a:r>
              <a:rPr lang="es-US" dirty="0" err="1">
                <a:solidFill>
                  <a:prstClr val="black"/>
                </a:solidFill>
                <a:cs typeface="Arial"/>
                <a:hlinkClick r:id="rId3"/>
              </a:rPr>
              <a:t>coverage</a:t>
            </a:r>
            <a:r>
              <a:rPr lang="es-US" dirty="0">
                <a:solidFill>
                  <a:prstClr val="black"/>
                </a:solidFill>
                <a:cs typeface="Arial"/>
                <a:hlinkClick r:id="rId3"/>
              </a:rPr>
              <a:t>-</a:t>
            </a:r>
            <a:r>
              <a:rPr lang="es-US" dirty="0" err="1">
                <a:solidFill>
                  <a:prstClr val="black"/>
                </a:solidFill>
                <a:cs typeface="Arial"/>
                <a:hlinkClick r:id="rId3"/>
              </a:rPr>
              <a:t>part</a:t>
            </a:r>
            <a:r>
              <a:rPr lang="es-US" dirty="0">
                <a:solidFill>
                  <a:prstClr val="black"/>
                </a:solidFill>
                <a:cs typeface="Arial"/>
                <a:hlinkClick r:id="rId3"/>
              </a:rPr>
              <a:t>-d/</a:t>
            </a:r>
            <a:r>
              <a:rPr lang="es-US" dirty="0" err="1">
                <a:solidFill>
                  <a:prstClr val="black"/>
                </a:solidFill>
                <a:cs typeface="Arial"/>
                <a:hlinkClick r:id="rId3"/>
              </a:rPr>
              <a:t>how</a:t>
            </a:r>
            <a:r>
              <a:rPr lang="es-US" dirty="0">
                <a:solidFill>
                  <a:prstClr val="black"/>
                </a:solidFill>
                <a:cs typeface="Arial"/>
                <a:hlinkClick r:id="rId3"/>
              </a:rPr>
              <a:t>-</a:t>
            </a:r>
            <a:r>
              <a:rPr lang="es-US" dirty="0" err="1">
                <a:solidFill>
                  <a:prstClr val="black"/>
                </a:solidFill>
                <a:cs typeface="Arial"/>
                <a:hlinkClick r:id="rId3"/>
              </a:rPr>
              <a:t>part</a:t>
            </a:r>
            <a:r>
              <a:rPr lang="es-US" dirty="0">
                <a:solidFill>
                  <a:prstClr val="black"/>
                </a:solidFill>
                <a:cs typeface="Arial"/>
                <a:hlinkClick r:id="rId3"/>
              </a:rPr>
              <a:t>-d-</a:t>
            </a:r>
            <a:r>
              <a:rPr lang="es-US" dirty="0" err="1">
                <a:solidFill>
                  <a:prstClr val="black"/>
                </a:solidFill>
                <a:cs typeface="Arial"/>
                <a:hlinkClick r:id="rId3"/>
              </a:rPr>
              <a:t>works</a:t>
            </a:r>
            <a:r>
              <a:rPr lang="es-US" dirty="0">
                <a:solidFill>
                  <a:prstClr val="black"/>
                </a:solidFill>
                <a:cs typeface="Arial"/>
                <a:hlinkClick r:id="rId3"/>
              </a:rPr>
              <a:t>-</a:t>
            </a:r>
            <a:r>
              <a:rPr lang="es-US" dirty="0" err="1">
                <a:solidFill>
                  <a:prstClr val="black"/>
                </a:solidFill>
                <a:cs typeface="Arial"/>
                <a:hlinkClick r:id="rId3"/>
              </a:rPr>
              <a:t>with-other-insurance</a:t>
            </a:r>
            <a:r>
              <a:rPr lang="es-US" dirty="0">
                <a:solidFill>
                  <a:prstClr val="black"/>
                </a:solidFill>
                <a:cs typeface="Arial"/>
              </a:rPr>
              <a:t> </a:t>
            </a:r>
            <a:r>
              <a:rPr lang="es-US" dirty="0" err="1">
                <a:solidFill>
                  <a:prstClr val="black"/>
                </a:solidFill>
                <a:cs typeface="Arial"/>
              </a:rPr>
              <a:t>or</a:t>
            </a:r>
            <a:r>
              <a:rPr lang="es-US" dirty="0">
                <a:solidFill>
                  <a:prstClr val="black"/>
                </a:solidFill>
                <a:cs typeface="Arial"/>
              </a:rPr>
              <a:t> llamando al </a:t>
            </a:r>
            <a:r>
              <a:rPr lang="es-US" sz="1200" dirty="0">
                <a:solidFill>
                  <a:prstClr val="black"/>
                </a:solidFill>
                <a:cs typeface="Arial"/>
              </a:rPr>
              <a:t>1-800-MEDICARE (1-800-633-4227). Los usuarios de TTY pueden llamar al 1-877-486-2048. </a:t>
            </a:r>
          </a:p>
        </p:txBody>
      </p:sp>
    </p:spTree>
    <p:extLst>
      <p:ext uri="{BB962C8B-B14F-4D97-AF65-F5344CB8AC3E}">
        <p14:creationId xmlns:p14="http://schemas.microsoft.com/office/powerpoint/2010/main" val="26564420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70411" y="3696547"/>
            <a:ext cx="6174377" cy="5144347"/>
          </a:xfrm>
        </p:spPr>
        <p:txBody>
          <a:bodyPr/>
          <a:lstStyle/>
          <a:p>
            <a:pPr marL="0" indent="0" defTabSz="966529">
              <a:spcBef>
                <a:spcPts val="634"/>
              </a:spcBef>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a:t>
            </a:r>
            <a:r>
              <a:rPr lang="es-US" b="0" i="0" dirty="0">
                <a:solidFill>
                  <a:srgbClr val="444444"/>
                </a:solidFill>
                <a:effectLst/>
                <a:cs typeface="Arial" panose="020B0604020202020204" pitchFamily="34" charset="0"/>
              </a:rPr>
              <a:t>​</a:t>
            </a:r>
          </a:p>
          <a:p>
            <a:pPr marL="0" indent="0" defTabSz="966529">
              <a:spcBef>
                <a:spcPts val="0"/>
              </a:spcBef>
              <a:spcAft>
                <a:spcPts val="600"/>
              </a:spcAft>
              <a:buNone/>
              <a:defRPr/>
            </a:pPr>
            <a:r>
              <a:rPr lang="es-US" b="1" dirty="0">
                <a:solidFill>
                  <a:prstClr val="black"/>
                </a:solidFill>
                <a:cs typeface="Arial" panose="020B0604020202020204" pitchFamily="34" charset="0"/>
              </a:rPr>
              <a:t>Una vez que haya elegido un plan que satisfaga sus necesidades, llame a la compañía que se lo ofrece y solicite la inscripción. </a:t>
            </a:r>
            <a:r>
              <a:rPr lang="es-US" dirty="0">
                <a:solidFill>
                  <a:prstClr val="black"/>
                </a:solidFill>
                <a:cs typeface="Arial" panose="020B0604020202020204" pitchFamily="34" charset="0"/>
              </a:rPr>
              <a:t>Tendrá que proporcionar el número de su tarjeta Medicare al inscribirse. </a:t>
            </a:r>
          </a:p>
          <a:p>
            <a:pPr marL="0" indent="0" defTabSz="966529">
              <a:spcAft>
                <a:spcPts val="600"/>
              </a:spcAft>
              <a:buNone/>
              <a:defRPr/>
            </a:pPr>
            <a:r>
              <a:rPr lang="es-US" dirty="0">
                <a:solidFill>
                  <a:prstClr val="black"/>
                </a:solidFill>
                <a:cs typeface="Arial" panose="020B0604020202020204" pitchFamily="34" charset="0"/>
              </a:rPr>
              <a:t>Puede inscribirse al plan directamente. Todos los planes deben ofrecer solicitudes de inscripción en papel. Además, el plan puede permitirle que se inscriba a través del sitio web o por teléfono. La mayoría de los planes también participan y ofrecen inscripción a través del sitio web de Medicare en </a:t>
            </a:r>
            <a:r>
              <a:rPr lang="es-US" dirty="0">
                <a:cs typeface="Arial" panose="020B0604020202020204" pitchFamily="34" charset="0"/>
                <a:hlinkClick r:id="rId3"/>
              </a:rPr>
              <a:t>Medicare.gov/plan-compare</a:t>
            </a:r>
            <a:r>
              <a:rPr lang="es-US" dirty="0">
                <a:solidFill>
                  <a:prstClr val="black"/>
                </a:solidFill>
                <a:cs typeface="Arial" panose="020B0604020202020204" pitchFamily="34" charset="0"/>
              </a:rPr>
              <a:t>. También puede llamar a Medicare para inscribirse al 1-800-MEDICARE (1-800-633-4227); los usuarios de TTY pueden llamar al 1-877-486-2048. Si desea asistencia en persona, contacte al Programa Estatal de Asistencia sobre Seguros de Salud de su localidad (</a:t>
            </a:r>
            <a:r>
              <a:rPr lang="es-US" baseline="0" dirty="0">
                <a:solidFill>
                  <a:prstClr val="black"/>
                </a:solidFill>
                <a:cs typeface="Arial" panose="020B0604020202020204" pitchFamily="34" charset="0"/>
              </a:rPr>
              <a:t>SHIP) en </a:t>
            </a:r>
            <a:r>
              <a:rPr lang="es-US" dirty="0">
                <a:cs typeface="Arial" panose="020B0604020202020204" pitchFamily="34" charset="0"/>
                <a:hlinkClick r:id="rId4"/>
              </a:rPr>
              <a:t>shiphelp.org</a:t>
            </a:r>
            <a:r>
              <a:rPr lang="es-US" dirty="0"/>
              <a:t>.</a:t>
            </a:r>
          </a:p>
          <a:p>
            <a:pPr marL="0" lvl="1" defTabSz="966529">
              <a:spcBef>
                <a:spcPts val="0"/>
              </a:spcBef>
              <a:spcAft>
                <a:spcPts val="600"/>
              </a:spcAft>
              <a:defRPr/>
            </a:pPr>
            <a:r>
              <a:rPr lang="es-US" dirty="0">
                <a:solidFill>
                  <a:prstClr val="black"/>
                </a:solidFill>
                <a:cs typeface="Arial" panose="020B0604020202020204" pitchFamily="34" charset="0"/>
              </a:rPr>
              <a:t>Los planes deben procesar las solicitudes puntualmente y, después de hecha la solicitud, el plan debe notificarle si ha sido rechazada o aceptada.</a:t>
            </a:r>
          </a:p>
          <a:p>
            <a:pPr marL="0" lvl="1" defTabSz="966529">
              <a:spcBef>
                <a:spcPts val="0"/>
              </a:spcBef>
              <a:spcAft>
                <a:spcPts val="600"/>
              </a:spcAft>
              <a:defRPr/>
            </a:pPr>
            <a:r>
              <a:rPr lang="es-US" dirty="0">
                <a:solidFill>
                  <a:prstClr val="black"/>
                </a:solidFill>
                <a:cs typeface="Arial" panose="020B0604020202020204" pitchFamily="34" charset="0"/>
              </a:rPr>
              <a:t>Le recomendamos que conserve una copia de su formulario de inscripción, el número de confirmación, cualquier otro documento que firme y las cartas o los materiales recibidos.</a:t>
            </a:r>
          </a:p>
          <a:p>
            <a:pPr marL="0" indent="0" defTabSz="966529">
              <a:spcAft>
                <a:spcPts val="600"/>
              </a:spcAft>
              <a:buNone/>
              <a:defRPr/>
            </a:pPr>
            <a:r>
              <a:rPr lang="es-US" dirty="0">
                <a:solidFill>
                  <a:prstClr val="black"/>
                </a:solidFill>
                <a:cs typeface="Arial" panose="020B0604020202020204" pitchFamily="34" charset="0"/>
              </a:rPr>
              <a:t>Puede encontrar los pasos y las hojas de trabajo que le ayudarán en este proceso en "Su guía para la cobertura de medicamentos de prescripción de Medicare" (Producto CMS No. 11109) en </a:t>
            </a:r>
            <a:r>
              <a:rPr lang="es-US" dirty="0">
                <a:solidFill>
                  <a:prstClr val="black"/>
                </a:solidFill>
                <a:cs typeface="Arial" panose="020B0604020202020204" pitchFamily="34" charset="0"/>
                <a:hlinkClick r:id="rId5"/>
              </a:rPr>
              <a:t>Medicare.gov/</a:t>
            </a:r>
            <a:r>
              <a:rPr lang="es-US" dirty="0" err="1">
                <a:solidFill>
                  <a:prstClr val="black"/>
                </a:solidFill>
                <a:cs typeface="Arial" panose="020B0604020202020204" pitchFamily="34" charset="0"/>
                <a:hlinkClick r:id="rId5"/>
              </a:rPr>
              <a:t>publications</a:t>
            </a:r>
            <a:r>
              <a:rPr lang="es-US" dirty="0">
                <a:solidFill>
                  <a:prstClr val="black"/>
                </a:solidFill>
                <a:cs typeface="Arial" panose="020B0604020202020204" pitchFamily="34" charset="0"/>
              </a:rPr>
              <a:t>. </a:t>
            </a:r>
          </a:p>
          <a:p>
            <a:pPr marL="0" indent="0" defTabSz="966529">
              <a:spcBef>
                <a:spcPts val="0"/>
              </a:spcBef>
              <a:spcAft>
                <a:spcPts val="600"/>
              </a:spcAft>
              <a:buNone/>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Hay un pequeño número de planes que pueden tener opciones de inscripción más limitadas, incluidos algunos Planes de Necesidades Especiales (SNP), Planes de Costos de Medicare y planes de bajo rendimiento constante que han obtenido menos de una calificación de calidad de 3 estrellas durante 3 años consecutivos. En estos casos, es posible que no pueda inscribirse en línea. De todos modos, puede llamar directamente al plan para inscribirse. </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0263801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a:solidFill>
                  <a:srgbClr val="000000"/>
                </a:solidFill>
                <a:effectLst/>
                <a:cs typeface="Arial" panose="020B0604020202020204" pitchFamily="34" charset="0"/>
              </a:rPr>
              <a:t>Notas del presentador/a</a:t>
            </a:r>
            <a:r>
              <a:rPr lang="es-US" b="0" i="0">
                <a:solidFill>
                  <a:srgbClr val="444444"/>
                </a:solidFill>
                <a:effectLst/>
                <a:cs typeface="Arial" panose="020B0604020202020204" pitchFamily="34" charset="0"/>
              </a:rPr>
              <a:t>​</a:t>
            </a:r>
          </a:p>
          <a:p>
            <a:pPr marL="118745" indent="-118745" defTabSz="966529">
              <a:spcAft>
                <a:spcPts val="600"/>
              </a:spcAft>
              <a:buFont typeface="Wingdings" panose="05000000000000000000" pitchFamily="2" charset="2"/>
              <a:buChar char="§"/>
              <a:defRPr/>
            </a:pPr>
            <a:r>
              <a:rPr lang="es-US" b="1">
                <a:solidFill>
                  <a:prstClr val="black"/>
                </a:solidFill>
                <a:cs typeface="Arial" panose="020B0604020202020204" pitchFamily="34" charset="0"/>
              </a:rPr>
              <a:t>Cuando se inscriba en un plan de Medicare, o cuando Medicare le inscriba en un plan de medicamentos,</a:t>
            </a:r>
            <a:r>
              <a:rPr lang="es-US">
                <a:solidFill>
                  <a:prstClr val="black"/>
                </a:solidFill>
                <a:cs typeface="Arial" panose="020B0604020202020204" pitchFamily="34" charset="0"/>
              </a:rPr>
              <a:t> el plan le enviará una carta de inscripción y material de afiliación, incluida una tarjeta de identificación e información sobre el servicio de atención al cliente con un número de teléfono gratuito y la dirección de la página web.</a:t>
            </a:r>
          </a:p>
          <a:p>
            <a:pPr marL="118745" indent="-118745" defTabSz="966529">
              <a:spcAft>
                <a:spcPts val="600"/>
              </a:spcAft>
              <a:buFont typeface="Wingdings" panose="05000000000000000000" pitchFamily="2" charset="2"/>
              <a:buChar char="§"/>
              <a:defRPr/>
            </a:pPr>
            <a:r>
              <a:rPr lang="es-US" b="1">
                <a:solidFill>
                  <a:prstClr val="black"/>
                </a:solidFill>
                <a:cs typeface="Arial" panose="020B0604020202020204" pitchFamily="34" charset="0"/>
              </a:rPr>
              <a:t>Los planes también tendrán un proceso de transición para usted </a:t>
            </a:r>
            <a:r>
              <a:rPr lang="es-US" b="0">
                <a:solidFill>
                  <a:prstClr val="black"/>
                </a:solidFill>
                <a:cs typeface="Arial" panose="020B0604020202020204" pitchFamily="34" charset="0"/>
              </a:rPr>
              <a:t>si u</a:t>
            </a:r>
            <a:r>
              <a:rPr lang="es-US">
                <a:solidFill>
                  <a:prstClr val="black"/>
                </a:solidFill>
                <a:cs typeface="Arial" panose="020B0604020202020204" pitchFamily="34" charset="0"/>
              </a:rPr>
              <a:t>sted es nuevo en el plan y toma un medicamento que no está en el formulario del plan. del plan. El plan debe permitirle obtener un suministro temporal de 30 días de la receta. Esto le da tiempo para trabajar con su recetador para encontrar un medicamento diferente que esté en el formulario del plan y para enviar la documentación necesaria si existe una autorización previa u otra herramienta de administración del formulario. Si no hay disponible un medicamento alternativo aceptable, usted o su médico pueden solicitar una exención al plan, y usted puede apelar solicitudes denegadas.</a:t>
            </a:r>
          </a:p>
          <a:p>
            <a:pPr marL="0" indent="0">
              <a:spcAft>
                <a:spcPts val="600"/>
              </a:spcAft>
              <a:buNone/>
            </a:pPr>
            <a:endParaRPr lang="en-US"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1941505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43840" y="3757507"/>
            <a:ext cx="6792686" cy="5255864"/>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t>
            </a:r>
            <a:r>
              <a:rPr lang="es-US" sz="1200" b="0" i="0" dirty="0">
                <a:solidFill>
                  <a:srgbClr val="444444"/>
                </a:solidFill>
                <a:effectLst/>
                <a:cs typeface="Arial"/>
              </a:rPr>
              <a:t>​</a:t>
            </a:r>
          </a:p>
          <a:p>
            <a:pPr marL="112395" indent="-112395" defTabSz="966529">
              <a:spcAft>
                <a:spcPts val="600"/>
              </a:spcAft>
              <a:buFont typeface="Wingdings" panose="05000000000000000000" pitchFamily="2" charset="2"/>
              <a:buChar char="§"/>
              <a:defRPr/>
            </a:pPr>
            <a:r>
              <a:rPr lang="es-US" b="1" dirty="0">
                <a:solidFill>
                  <a:prstClr val="black"/>
                </a:solidFill>
                <a:cs typeface="Arial"/>
              </a:rPr>
              <a:t>Puede obtener medicamentos bajo la Parte A como parte de su tratamiento durante un período de internación cubierto en el hospital o en un Centro de Enfermería Especializada (SNF).</a:t>
            </a:r>
            <a:r>
              <a:rPr lang="es-US" dirty="0">
                <a:solidFill>
                  <a:prstClr val="black"/>
                </a:solidFill>
                <a:cs typeface="Arial"/>
              </a:rPr>
              <a:t> Los pagos que la Parte A realiza a los hospitales y los SNF suelen cubrir todos los medicamentos que usted recibe durante la internación. Existen algunas excepciones. Revisar el capítulo 8, secciones 10.2 y 70 del Manual de Políticas de Beneficios de Medicare en </a:t>
            </a:r>
            <a:r>
              <a:rPr lang="es-US" dirty="0">
                <a:solidFill>
                  <a:prstClr val="black"/>
                </a:solidFill>
                <a:cs typeface="Arial"/>
                <a:hlinkClick r:id="rId3"/>
              </a:rPr>
              <a:t>CMS.gov/</a:t>
            </a:r>
            <a:r>
              <a:rPr lang="es-US" dirty="0" err="1">
                <a:solidFill>
                  <a:prstClr val="black"/>
                </a:solidFill>
                <a:cs typeface="Arial"/>
                <a:hlinkClick r:id="rId3"/>
              </a:rPr>
              <a:t>RegulationsandGuidance</a:t>
            </a:r>
            <a:r>
              <a:rPr lang="es-US" dirty="0">
                <a:solidFill>
                  <a:prstClr val="black"/>
                </a:solidFill>
                <a:cs typeface="Arial"/>
                <a:hlinkClick r:id="rId3"/>
              </a:rPr>
              <a:t>/</a:t>
            </a:r>
            <a:r>
              <a:rPr lang="es-US" dirty="0" err="1">
                <a:solidFill>
                  <a:prstClr val="black"/>
                </a:solidFill>
                <a:cs typeface="Arial"/>
                <a:hlinkClick r:id="rId3"/>
              </a:rPr>
              <a:t>Guidance</a:t>
            </a:r>
            <a:r>
              <a:rPr lang="es-US" dirty="0">
                <a:solidFill>
                  <a:prstClr val="black"/>
                </a:solidFill>
                <a:cs typeface="Arial"/>
                <a:hlinkClick r:id="rId3"/>
              </a:rPr>
              <a:t>/</a:t>
            </a:r>
            <a:r>
              <a:rPr lang="es-US" dirty="0" err="1">
                <a:solidFill>
                  <a:prstClr val="black"/>
                </a:solidFill>
                <a:cs typeface="Arial"/>
                <a:hlinkClick r:id="rId3"/>
              </a:rPr>
              <a:t>Manuals</a:t>
            </a:r>
            <a:r>
              <a:rPr lang="es-US" dirty="0">
                <a:solidFill>
                  <a:prstClr val="black"/>
                </a:solidFill>
                <a:cs typeface="Arial"/>
                <a:hlinkClick r:id="rId3"/>
              </a:rPr>
              <a:t>/</a:t>
            </a:r>
            <a:r>
              <a:rPr lang="es-US" dirty="0" err="1">
                <a:solidFill>
                  <a:prstClr val="black"/>
                </a:solidFill>
                <a:cs typeface="Arial"/>
                <a:hlinkClick r:id="rId3"/>
              </a:rPr>
              <a:t>Downloads</a:t>
            </a:r>
            <a:r>
              <a:rPr lang="es-US" dirty="0">
                <a:solidFill>
                  <a:prstClr val="black"/>
                </a:solidFill>
                <a:cs typeface="Arial"/>
                <a:hlinkClick r:id="rId3"/>
              </a:rPr>
              <a:t>/bp102c08pdf.pdf</a:t>
            </a:r>
            <a:r>
              <a:rPr lang="es-US" dirty="0">
                <a:solidFill>
                  <a:prstClr val="black"/>
                </a:solidFill>
                <a:cs typeface="Arial"/>
              </a:rPr>
              <a:t>.</a:t>
            </a:r>
          </a:p>
          <a:p>
            <a:pPr marL="112395" indent="-112395" defTabSz="966529">
              <a:spcAft>
                <a:spcPts val="600"/>
              </a:spcAft>
              <a:defRPr/>
            </a:pPr>
            <a:r>
              <a:rPr lang="es-US" b="1" dirty="0">
                <a:solidFill>
                  <a:prstClr val="black"/>
                </a:solidFill>
                <a:cs typeface="Arial"/>
              </a:rPr>
              <a:t>Puede recibir medicamentos para controlar los síntomas o aliviar el dolor mientras utiliza el beneficio de cuidados paliativos de la Parte A. </a:t>
            </a:r>
            <a:r>
              <a:rPr lang="es-US" dirty="0">
                <a:solidFill>
                  <a:prstClr val="black"/>
                </a:solidFill>
                <a:cs typeface="Arial"/>
              </a:rPr>
              <a:t>Se le puede cobrar hasta $5 dólares por cada medicamento recetado para pacientes ambulatorios u otros productos similares para el alivio del dolor y el control de los síntomas. </a:t>
            </a:r>
          </a:p>
          <a:p>
            <a:pPr marL="112395" indent="-112395" defTabSz="966529">
              <a:spcAft>
                <a:spcPts val="600"/>
              </a:spcAft>
              <a:buFont typeface="Wingdings" panose="05000000000000000000" pitchFamily="2" charset="2"/>
              <a:buChar char="§"/>
              <a:defRPr/>
            </a:pPr>
            <a:r>
              <a:rPr lang="es-US" dirty="0">
                <a:solidFill>
                  <a:prstClr val="black"/>
                </a:solidFill>
                <a:cs typeface="Arial"/>
              </a:rPr>
              <a:t>Los centros de cuidados paliativos deben prestar prácticamente toda la atención necesaria para personas con enfermedades terminales.</a:t>
            </a:r>
            <a:r>
              <a:rPr lang="es-US" b="1" dirty="0">
                <a:solidFill>
                  <a:prstClr val="black"/>
                </a:solidFill>
                <a:cs typeface="Arial"/>
              </a:rPr>
              <a:t> Dado que los cuidados paliativos son una prestación de la Parte A, </a:t>
            </a:r>
            <a:r>
              <a:rPr lang="es-US" dirty="0">
                <a:solidFill>
                  <a:prstClr val="black"/>
                </a:solidFill>
                <a:cs typeface="Arial"/>
              </a:rPr>
              <a:t>la cobertura de medicamentos de Medicare (Parte D) no paga los medicamentos cubiertos por el pago diario de la Parte A al lugar para cuidados paliativos. Durante</a:t>
            </a:r>
            <a:r>
              <a:rPr lang="es-US" baseline="0" dirty="0">
                <a:solidFill>
                  <a:prstClr val="black"/>
                </a:solidFill>
                <a:cs typeface="Arial"/>
              </a:rPr>
              <a:t> los cuidados paliativos, la cobertura de medicamentos </a:t>
            </a:r>
            <a:r>
              <a:rPr lang="es-US" dirty="0">
                <a:solidFill>
                  <a:prstClr val="black"/>
                </a:solidFill>
                <a:cs typeface="Arial"/>
              </a:rPr>
              <a:t>solamente</a:t>
            </a:r>
            <a:r>
              <a:rPr lang="es-US" baseline="0" dirty="0">
                <a:solidFill>
                  <a:prstClr val="black"/>
                </a:solidFill>
                <a:cs typeface="Arial"/>
              </a:rPr>
              <a:t> cubre los medicamentos que no están relacionados con el diagnóstico del lugar para cuidados paliativos.</a:t>
            </a:r>
          </a:p>
          <a:p>
            <a:pPr marL="0" indent="0" defTabSz="966529">
              <a:spcAft>
                <a:spcPts val="600"/>
              </a:spcAft>
              <a:buNone/>
              <a:defRPr/>
            </a:pPr>
            <a:r>
              <a:rPr lang="es-US" b="1" dirty="0">
                <a:solidFill>
                  <a:prstClr val="black"/>
                </a:solidFill>
                <a:cs typeface="Arial"/>
              </a:rPr>
              <a:t>NOTA</a:t>
            </a:r>
            <a:r>
              <a:rPr lang="es-US" dirty="0">
                <a:solidFill>
                  <a:prstClr val="black"/>
                </a:solidFill>
                <a:cs typeface="Arial"/>
              </a:rPr>
              <a:t>: Si no tiene la Parte A, la Parte B puede pagar a los hospitales y SNF determinadas categorías de medicamentos como prestación de la Parte B. Si tiene la Parte A, la Parte B puede pagar si se ha agotado la prestación de la Parte A para su estancia, o si no está cubierta por la Parte A. </a:t>
            </a:r>
          </a:p>
          <a:p>
            <a:pPr marL="0" indent="0" defTabSz="966529">
              <a:spcAft>
                <a:spcPts val="600"/>
              </a:spcAft>
              <a:buNone/>
              <a:defRPr/>
            </a:pPr>
            <a:r>
              <a:rPr lang="es-US" dirty="0">
                <a:solidFill>
                  <a:prstClr val="black"/>
                </a:solidFill>
                <a:cs typeface="Arial"/>
              </a:rPr>
              <a:t>Además, cuando se recibe atención en un SNF como beneficio de la Parte A, el pago diario combinado del SNF excluye ciertos medicamentos de quimioterapia costosos e intensivos. Se facturan en forma separada dentro de la Parte B.</a:t>
            </a: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11228681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112395" indent="-112395" defTabSz="966529">
              <a:spcAft>
                <a:spcPts val="600"/>
              </a:spcAft>
              <a:defRPr/>
            </a:pPr>
            <a:r>
              <a:rPr lang="es-US" b="1" dirty="0">
                <a:solidFill>
                  <a:prstClr val="black"/>
                </a:solidFill>
                <a:cs typeface="Arial"/>
              </a:rPr>
              <a:t>Cada año, se requiere que los planes de medicamentos de Medicare envíen un Aviso Anual de Cambio (ANOC) a todos los miembros del plan a más tardar el 30 de septiembre. </a:t>
            </a:r>
            <a:r>
              <a:rPr lang="es-US" dirty="0">
                <a:solidFill>
                  <a:prstClr val="black"/>
                </a:solidFill>
                <a:cs typeface="Arial"/>
              </a:rPr>
              <a:t>Con el ANOC puede enviarse el siguiente material: un resumen de prestaciones, una notificación de disponibilidad de material electrónico, un directorio de proveedores, un directorio de farmacias, un formulario que permita "optar" por recibir futuros ANOC por correo electrónico y una copia del formulario para el año siguiente. Lea el ANOC con cuidado. La carta explicará todos los cambios realizados a su plan actual, que incluyen cambios en la prima mensual y en la información sobre los costos compartidos, como los copagos o </a:t>
            </a:r>
            <a:r>
              <a:rPr lang="es-US" dirty="0" err="1">
                <a:solidFill>
                  <a:prstClr val="black"/>
                </a:solidFill>
                <a:cs typeface="Arial"/>
              </a:rPr>
              <a:t>coseguros</a:t>
            </a:r>
            <a:r>
              <a:rPr lang="es-US" dirty="0">
                <a:solidFill>
                  <a:prstClr val="black"/>
                </a:solidFill>
                <a:cs typeface="Arial"/>
              </a:rPr>
              <a:t>. </a:t>
            </a:r>
          </a:p>
          <a:p>
            <a:pPr marL="112395" indent="-112395" defTabSz="966529">
              <a:spcAft>
                <a:spcPts val="600"/>
              </a:spcAft>
              <a:defRPr/>
            </a:pPr>
            <a:r>
              <a:rPr lang="es-US" b="1" dirty="0">
                <a:solidFill>
                  <a:prstClr val="black"/>
                </a:solidFill>
                <a:cs typeface="Arial"/>
              </a:rPr>
              <a:t>Los planes deben enviar una Evidencia de Cobertura (EOC) a todos los miembros en una fecha no posterior al 15 de octubre de cada año. </a:t>
            </a:r>
            <a:r>
              <a:rPr lang="es-US" dirty="0">
                <a:solidFill>
                  <a:prstClr val="black"/>
                </a:solidFill>
                <a:cs typeface="Arial"/>
              </a:rPr>
              <a:t>Proporciona información detallada sobre el área de servicio, las prestaciones y el formulario del plan; cómo obtener información, prestaciones y Ayuda Adicional (a veces denominada "cláusula LIS"); y cómo presentar un recurso. Revise el formulario del plan para ver si hay cambios en los medicamentos que toma para el próximo año.</a:t>
            </a:r>
          </a:p>
          <a:p>
            <a:pPr marL="0" indent="0" defTabSz="966529">
              <a:spcAft>
                <a:spcPts val="600"/>
              </a:spcAft>
              <a:buNone/>
              <a:defRPr/>
            </a:pPr>
            <a:r>
              <a:rPr lang="es-US" b="1" dirty="0">
                <a:solidFill>
                  <a:prstClr val="black"/>
                </a:solidFill>
                <a:cs typeface="Arial"/>
              </a:rPr>
              <a:t>NOTA</a:t>
            </a:r>
            <a:r>
              <a:rPr lang="es-US" dirty="0">
                <a:solidFill>
                  <a:prstClr val="black"/>
                </a:solidFill>
                <a:cs typeface="Arial"/>
              </a:rPr>
              <a:t>: Los planes de Medicare deben entregar el ANOC antes del 30 de septiembre, 15 días antes del inicio del OEP anual (15 de octubre), y los afiliados deben recibirlo antes de recibir el EOC. El plan Medicare </a:t>
            </a:r>
            <a:r>
              <a:rPr lang="es-US" dirty="0" err="1">
                <a:solidFill>
                  <a:prstClr val="black"/>
                </a:solidFill>
                <a:cs typeface="Arial"/>
              </a:rPr>
              <a:t>Advantage</a:t>
            </a:r>
            <a:r>
              <a:rPr lang="es-US" dirty="0">
                <a:solidFill>
                  <a:prstClr val="black"/>
                </a:solidFill>
                <a:cs typeface="Arial"/>
              </a:rPr>
              <a:t> y el EOC de la Parte D deben entregarse el 15 de octubre (el primer día del OEP), en lugar de los 15 días anteriores a esa fecha. Para mayor información, revise el memo “</a:t>
            </a:r>
            <a:r>
              <a:rPr lang="es-US" dirty="0"/>
              <a:t>Actualizaciones adicionales de la Parte D de los modelos de material para afiliados del año contractual 2023 para los planes Medicare-Medicaid y el plan Opciones de Salud para Mayores de Minnesota" </a:t>
            </a:r>
            <a:r>
              <a:rPr lang="es-US" dirty="0">
                <a:solidFill>
                  <a:prstClr val="black"/>
                </a:solidFill>
                <a:cs typeface="Arial"/>
              </a:rPr>
              <a:t> en </a:t>
            </a:r>
            <a:r>
              <a:rPr lang="es-US" dirty="0">
                <a:solidFill>
                  <a:prstClr val="black"/>
                </a:solidFill>
                <a:cs typeface="Arial"/>
                <a:hlinkClick r:id="rId3"/>
              </a:rPr>
              <a:t>CMS.gov/files/</a:t>
            </a:r>
            <a:r>
              <a:rPr lang="es-US" dirty="0" err="1">
                <a:solidFill>
                  <a:prstClr val="black"/>
                </a:solidFill>
                <a:cs typeface="Arial"/>
                <a:hlinkClick r:id="rId3"/>
              </a:rPr>
              <a:t>document</a:t>
            </a:r>
            <a:r>
              <a:rPr lang="es-US" dirty="0">
                <a:solidFill>
                  <a:prstClr val="black"/>
                </a:solidFill>
                <a:cs typeface="Arial"/>
                <a:hlinkClick r:id="rId3"/>
              </a:rPr>
              <a:t>/cy2023partdchangesformmpsandmsho090622g.pdf</a:t>
            </a:r>
            <a:r>
              <a:rPr lang="es-US" dirty="0"/>
              <a:t>.</a:t>
            </a:r>
          </a:p>
          <a:p>
            <a:pPr marL="0" indent="0" defTabSz="966529">
              <a:spcAft>
                <a:spcPts val="600"/>
              </a:spcAft>
              <a:buNone/>
              <a:defRPr/>
            </a:pPr>
            <a:endParaRPr lang="en-US" dirty="0">
              <a:solidFill>
                <a:prstClr val="black"/>
              </a:solidFill>
              <a:cs typeface="Arial"/>
            </a:endParaRPr>
          </a:p>
          <a:p>
            <a:pPr marL="0" indent="0">
              <a:spcAft>
                <a:spcPts val="600"/>
              </a:spcAft>
              <a:buNone/>
            </a:pPr>
            <a:endParaRPr lang="en-US" dirty="0"/>
          </a:p>
        </p:txBody>
      </p:sp>
    </p:spTree>
    <p:extLst>
      <p:ext uri="{BB962C8B-B14F-4D97-AF65-F5344CB8AC3E}">
        <p14:creationId xmlns:p14="http://schemas.microsoft.com/office/powerpoint/2010/main" val="40898724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00025" y="3757507"/>
            <a:ext cx="6877050" cy="5389491"/>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118745" indent="-118745" defTabSz="966529">
              <a:spcAft>
                <a:spcPts val="600"/>
              </a:spcAft>
              <a:defRPr/>
            </a:pPr>
            <a:r>
              <a:rPr lang="es-US" b="1" dirty="0">
                <a:solidFill>
                  <a:prstClr val="black"/>
                </a:solidFill>
                <a:cs typeface="Arial"/>
              </a:rPr>
              <a:t>Si decide no obtener la cobertura de medicamentos de Medicare a la primera oportunidad,</a:t>
            </a:r>
            <a:r>
              <a:rPr lang="es-US" dirty="0">
                <a:solidFill>
                  <a:prstClr val="black"/>
                </a:solidFill>
                <a:cs typeface="Arial"/>
              </a:rPr>
              <a:t> y no tiene otra cobertura de medicamentos acreditable, es posible que tenga que pagar una penalización por inscripción tardía, además de la prima mensual habitual, si se inscribe más tarde. Si tenía otra cobertura válida de medicamentos o si reúne los requisitos para recibir Ayuda Adicional cuando se inscribió en un plan de Medicare, no tendrá que pagar la multa por inscripción tardía. </a:t>
            </a:r>
          </a:p>
          <a:p>
            <a:pPr marL="118745" indent="-118745" defTabSz="966529">
              <a:spcAft>
                <a:spcPts val="600"/>
              </a:spcAft>
              <a:buFont typeface="Wingdings" panose="05000000000000000000" pitchFamily="2" charset="2"/>
              <a:buChar char="§"/>
              <a:defRPr/>
            </a:pPr>
            <a:r>
              <a:rPr lang="es-US" b="1" dirty="0">
                <a:solidFill>
                  <a:prstClr val="black"/>
                </a:solidFill>
                <a:cs typeface="Arial"/>
              </a:rPr>
              <a:t>Cuando se inscribe en un plan de Medicare, </a:t>
            </a:r>
            <a:r>
              <a:rPr lang="es-US" dirty="0">
                <a:solidFill>
                  <a:prstClr val="black"/>
                </a:solidFill>
                <a:cs typeface="Arial"/>
              </a:rPr>
              <a:t>el plan revisa su historial de cobertura para comprobar si ha tenido una interrupción en la cobertura acreditable de 63 días o más seguidos después de ser elegible por primera vez para la Parte D. Si es así, el plan le enviará un aviso solicitándole información sobre su cobertura de medicamentos anterior. Es importante que complete el formulario y lo devuelva antes de la fecha solicitada.</a:t>
            </a:r>
          </a:p>
          <a:p>
            <a:pPr marL="118745" indent="-118745" defTabSz="966529">
              <a:spcAft>
                <a:spcPts val="600"/>
              </a:spcAft>
              <a:defRPr/>
            </a:pPr>
            <a:r>
              <a:rPr lang="es-US" b="1" dirty="0">
                <a:solidFill>
                  <a:prstClr val="black"/>
                </a:solidFill>
                <a:cs typeface="Arial"/>
              </a:rPr>
              <a:t>El plan de Medicare debe informarle si adeuda una multa y cuál sería su pago. </a:t>
            </a:r>
            <a:r>
              <a:rPr lang="es-US" dirty="0">
                <a:solidFill>
                  <a:prstClr val="black"/>
                </a:solidFill>
                <a:cs typeface="Arial"/>
              </a:rPr>
              <a:t>La multa por inscripción tardía va al Fondo de Fideicomiso de Medicare, no al plan.</a:t>
            </a:r>
            <a:r>
              <a:rPr lang="es-US" dirty="0"/>
              <a:t> </a:t>
            </a:r>
            <a:r>
              <a:rPr lang="es-US" dirty="0">
                <a:solidFill>
                  <a:prstClr val="black"/>
                </a:solidFill>
                <a:cs typeface="Arial"/>
              </a:rPr>
              <a:t>Si el plan le notifica una sanción por inscripción tardía o un aumento de una sanción ya existente, puede solicitar una reconsideración de la sanción nueva o aumentada a una Entidad de Revisión Independiente (IRE). Usted debe completar y devolver a la IRE el formulario de solicitud de reconsideración (facilitado por el plan) en un plazo de 60 días a partir de la fecha que figura en la carta de notificación de sanción o incremento. Debe enviar cualquier prueba que respalde su caso, como información sobre la cobertura acreditable anterior. Medicare calcula la penalización por inscripción tardía multiplicando el 1% por el número de meses completos y sin cobertura que no tuvo cobertura de medicamentos (una vez que cumplió los requisitos) u otra cobertura de medicamentos acreditable por la "prima básica nacional para beneficiarios" actual ($32.74 en 2023). La cantidad final se redondea al $0.10 más cercano y se agrega a la prima mensual de su plan. La prima nacional de beneficiarios puede cambiar cada año, por lo que la cantidad de la multa también puede cambiar cada año. Por lo general, tendrá que pagar esta penalización por inscripción tardía mientras tenga la cobertura de medicamentos de Medicare. </a:t>
            </a:r>
          </a:p>
        </p:txBody>
      </p:sp>
    </p:spTree>
    <p:extLst>
      <p:ext uri="{BB962C8B-B14F-4D97-AF65-F5344CB8AC3E}">
        <p14:creationId xmlns:p14="http://schemas.microsoft.com/office/powerpoint/2010/main" val="38438383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76288" y="3757507"/>
            <a:ext cx="5807392" cy="5144347"/>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indent="0" defTabSz="966529">
              <a:spcAft>
                <a:spcPts val="600"/>
              </a:spcAft>
              <a:buNone/>
              <a:defRPr/>
            </a:pPr>
            <a:r>
              <a:rPr lang="es-US" b="1" dirty="0">
                <a:solidFill>
                  <a:prstClr val="black"/>
                </a:solidFill>
                <a:cs typeface="Arial"/>
              </a:rPr>
              <a:t>Veamos un ejemplo </a:t>
            </a:r>
            <a:r>
              <a:rPr lang="es-US" dirty="0">
                <a:solidFill>
                  <a:prstClr val="black"/>
                </a:solidFill>
                <a:cs typeface="Arial"/>
              </a:rPr>
              <a:t>a lo largo de 2 años naturales para ver cómo puede cambiar el cálculo. Ejemplo: Ann no se afilió cuando era elegible por primera vez el 31 de mayo de 2019. No tenía cobertura de medicamentos de ninguna otra fuente. Se afilió a un plan de medicamentos de Medicare durante el OEP del 2021 y su cobertura comenzó el 1 de enero de 2022.</a:t>
            </a:r>
          </a:p>
          <a:p>
            <a:pPr marL="0" indent="0" defTabSz="966529">
              <a:spcAft>
                <a:spcPts val="600"/>
              </a:spcAft>
              <a:buNone/>
              <a:defRPr/>
            </a:pPr>
            <a:r>
              <a:rPr lang="es-US" dirty="0">
                <a:solidFill>
                  <a:prstClr val="black"/>
                </a:solidFill>
                <a:cs typeface="Arial"/>
              </a:rPr>
              <a:t>Se encontró sin cobertura de medicamentos acreditable desde junio de 2019 hasta diciembre de 2021. Su penalización para el 2022 fue del 31% (1% por cada uno de los 31 meses) de $33.37 (prima de beneficiario base para el 2022), es decir, $10.34. La penalización mensual se redondea a los $.10 más próximos, por lo que se le cobraron $10.30 cada mes además de la prima mensual de su plan en 2022 </a:t>
            </a:r>
          </a:p>
          <a:p>
            <a:pPr marL="0" indent="0" defTabSz="966529">
              <a:spcAft>
                <a:spcPts val="600"/>
              </a:spcAft>
              <a:buNone/>
              <a:defRPr/>
            </a:pPr>
            <a:r>
              <a:rPr lang="es-US" b="1" dirty="0">
                <a:solidFill>
                  <a:prstClr val="black"/>
                </a:solidFill>
                <a:cs typeface="Arial"/>
              </a:rPr>
              <a:t>Este es el cálculo: </a:t>
            </a:r>
          </a:p>
          <a:p>
            <a:pPr marL="0" indent="0" defTabSz="966529">
              <a:spcAft>
                <a:spcPts val="600"/>
              </a:spcAft>
              <a:buNone/>
              <a:defRPr/>
            </a:pPr>
            <a:r>
              <a:rPr lang="es-US" dirty="0">
                <a:solidFill>
                  <a:prstClr val="black"/>
                </a:solidFill>
                <a:cs typeface="Arial"/>
              </a:rPr>
              <a:t>.31 (31% penalización) × $33,37 (prima básica del beneficiario 2022) = $10.34 </a:t>
            </a:r>
          </a:p>
          <a:p>
            <a:pPr marL="0" indent="0" defTabSz="966529">
              <a:spcAft>
                <a:spcPts val="600"/>
              </a:spcAft>
              <a:buNone/>
              <a:defRPr/>
            </a:pPr>
            <a:r>
              <a:rPr lang="es-US" dirty="0">
                <a:solidFill>
                  <a:prstClr val="black"/>
                </a:solidFill>
                <a:cs typeface="Arial"/>
              </a:rPr>
              <a:t>$10.34 (redondeada al $.10 más próximo) = $10.30</a:t>
            </a:r>
          </a:p>
          <a:p>
            <a:pPr marL="0" indent="0" defTabSz="966529">
              <a:spcAft>
                <a:spcPts val="600"/>
              </a:spcAft>
              <a:buNone/>
              <a:defRPr/>
            </a:pPr>
            <a:r>
              <a:rPr lang="es-US" dirty="0">
                <a:solidFill>
                  <a:prstClr val="black"/>
                </a:solidFill>
                <a:cs typeface="Arial"/>
              </a:rPr>
              <a:t>$10.30 = Multa mensual por inscripción tardía de Ann para 2022 	</a:t>
            </a:r>
          </a:p>
          <a:p>
            <a:pPr marL="0" indent="0" defTabSz="966529">
              <a:spcAft>
                <a:spcPts val="600"/>
              </a:spcAft>
              <a:buNone/>
              <a:defRPr/>
            </a:pPr>
            <a:r>
              <a:rPr lang="es-US" b="1" dirty="0">
                <a:solidFill>
                  <a:prstClr val="black"/>
                </a:solidFill>
                <a:cs typeface="Arial"/>
              </a:rPr>
              <a:t>La prima nacional para beneficiarios cambia todos los años. </a:t>
            </a:r>
            <a:r>
              <a:rPr lang="es-US" dirty="0">
                <a:solidFill>
                  <a:prstClr val="black"/>
                </a:solidFill>
                <a:cs typeface="Arial"/>
              </a:rPr>
              <a:t>Esto significa que una vez por año Medicare usará el monto del año de cobertura actual para calcular el monto nuevo de la multa para una persona (consulte la página siguiente para ver un ejemplo). Si Ann resulta elegible para Ayuda adicional, no deberá seguir pagando la multa.</a:t>
            </a:r>
          </a:p>
          <a:p>
            <a:pPr marL="0" indent="0">
              <a:spcAft>
                <a:spcPts val="600"/>
              </a:spcAft>
              <a:buNone/>
            </a:pPr>
            <a:endParaRPr lang="en-US" dirty="0"/>
          </a:p>
        </p:txBody>
      </p:sp>
    </p:spTree>
    <p:extLst>
      <p:ext uri="{BB962C8B-B14F-4D97-AF65-F5344CB8AC3E}">
        <p14:creationId xmlns:p14="http://schemas.microsoft.com/office/powerpoint/2010/main" val="13747914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a:t>
            </a:r>
            <a:r>
              <a:rPr lang="es-US" sz="1200" b="0" i="0">
                <a:solidFill>
                  <a:srgbClr val="444444"/>
                </a:solidFill>
                <a:effectLst/>
                <a:cs typeface="Arial"/>
              </a:rPr>
              <a:t>​</a:t>
            </a:r>
          </a:p>
          <a:p>
            <a:pPr marL="0" indent="0" defTabSz="966529">
              <a:spcAft>
                <a:spcPts val="600"/>
              </a:spcAft>
              <a:buNone/>
              <a:defRPr/>
            </a:pPr>
            <a:r>
              <a:rPr lang="es-US">
                <a:solidFill>
                  <a:prstClr val="black"/>
                </a:solidFill>
                <a:cs typeface="Arial"/>
              </a:rPr>
              <a:t>En el 2023, Medicare volverá a calcular la penalización de Ann utilizando la prima de beneficiario base de 2023 ( $32.74 dólares). La penalización asciende al 31% (1% por cada uno de los 31 meses) de $32.74 $ (prima básica de beneficiario para 2023), es decir, $10.15 dólares. La penalización mensual se redondea al $.10, más próximo, por lo que se le cobrarán $10.20 cada mes además de la prima mensual de su plan en 2023</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a:p>
            <a:pPr marL="0" indent="0" defTabSz="966529">
              <a:spcBef>
                <a:spcPts val="634"/>
              </a:spcBef>
              <a:spcAft>
                <a:spcPts val="600"/>
              </a:spcAft>
              <a:buNone/>
              <a:defRPr/>
            </a:pP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6029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42900" y="3757508"/>
            <a:ext cx="6692900" cy="5357918"/>
          </a:xfrm>
        </p:spPr>
        <p:txBody>
          <a:bodyPr/>
          <a:lstStyle/>
          <a:p>
            <a:pPr marL="0" indent="-224155">
              <a:spcBef>
                <a:spcPts val="613"/>
              </a:spcBef>
              <a:spcAft>
                <a:spcPts val="600"/>
              </a:spcAft>
              <a:buNone/>
              <a:defRPr/>
            </a:pPr>
            <a:r>
              <a:rPr lang="es-US" sz="1050"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050" b="1" i="0" u="none" strike="noStrike" dirty="0">
                <a:solidFill>
                  <a:srgbClr val="000000"/>
                </a:solidFill>
                <a:effectLst/>
                <a:cs typeface="Arial"/>
              </a:rPr>
              <a:t>Notas del presentador/a</a:t>
            </a:r>
            <a:r>
              <a:rPr lang="es-US" sz="1050" b="0" i="0" dirty="0">
                <a:solidFill>
                  <a:srgbClr val="444444"/>
                </a:solidFill>
                <a:effectLst/>
                <a:cs typeface="Arial"/>
              </a:rPr>
              <a:t>​</a:t>
            </a:r>
          </a:p>
          <a:p>
            <a:pPr marL="0" indent="0" defTabSz="966529">
              <a:spcAft>
                <a:spcPts val="600"/>
              </a:spcAft>
              <a:buNone/>
              <a:defRPr/>
            </a:pPr>
            <a:r>
              <a:rPr lang="es-US" sz="1050" dirty="0">
                <a:solidFill>
                  <a:prstClr val="black"/>
                </a:solidFill>
                <a:cs typeface="Arial"/>
              </a:rPr>
              <a:t>Verifique sus conocimientos: Pregunta 6</a:t>
            </a:r>
          </a:p>
          <a:p>
            <a:pPr marL="0" indent="0" defTabSz="995675">
              <a:spcAft>
                <a:spcPts val="600"/>
              </a:spcAft>
              <a:buNone/>
              <a:defRPr/>
            </a:pPr>
            <a:r>
              <a:rPr lang="es-US" sz="1050" b="1" dirty="0">
                <a:solidFill>
                  <a:prstClr val="black"/>
                </a:solidFill>
                <a:cs typeface="Arial"/>
              </a:rPr>
              <a:t>Los eventos de vida que permiten acceder a un Período de Inscripción Especial (SEP) </a:t>
            </a:r>
            <a:r>
              <a:rPr lang="es-US" sz="1050" b="1" i="1" dirty="0">
                <a:solidFill>
                  <a:prstClr val="black"/>
                </a:solidFill>
                <a:cs typeface="Arial"/>
              </a:rPr>
              <a:t>no</a:t>
            </a:r>
            <a:r>
              <a:rPr lang="es-US" sz="1050" b="1" dirty="0">
                <a:solidFill>
                  <a:prstClr val="black"/>
                </a:solidFill>
                <a:cs typeface="Arial"/>
              </a:rPr>
              <a:t> incluyen lo siguiente:</a:t>
            </a:r>
          </a:p>
          <a:p>
            <a:pPr marL="248285" indent="-248285" defTabSz="995675">
              <a:spcAft>
                <a:spcPts val="600"/>
              </a:spcAft>
              <a:buFont typeface="+mj-lt"/>
              <a:buAutoNum type="alphaLcPeriod"/>
              <a:defRPr/>
            </a:pPr>
            <a:r>
              <a:rPr lang="es-US" sz="1050" dirty="0">
                <a:solidFill>
                  <a:prstClr val="black"/>
                </a:solidFill>
                <a:cs typeface="Arial"/>
              </a:rPr>
              <a:t>Si se traslada permanentemente a un sitio distinto del área de servicio del plan</a:t>
            </a:r>
          </a:p>
          <a:p>
            <a:pPr marL="248285" indent="-248285" defTabSz="995675">
              <a:spcAft>
                <a:spcPts val="600"/>
              </a:spcAft>
              <a:buFont typeface="+mj-lt"/>
              <a:buAutoNum type="alphaLcPeriod"/>
              <a:defRPr/>
            </a:pPr>
            <a:r>
              <a:rPr lang="es-US" sz="1050" dirty="0">
                <a:solidFill>
                  <a:prstClr val="black"/>
                </a:solidFill>
                <a:cs typeface="Arial"/>
              </a:rPr>
              <a:t>Si no se le informó adecuadamente sobre que su otra cobertura no era acreditable, o que la cobertura se redujo, por lo que ya no es acreditable</a:t>
            </a:r>
          </a:p>
          <a:p>
            <a:pPr marL="248285" indent="-248285" defTabSz="995675">
              <a:spcAft>
                <a:spcPts val="600"/>
              </a:spcAft>
              <a:buFont typeface="+mj-lt"/>
              <a:buAutoNum type="alphaLcPeriod"/>
              <a:defRPr/>
            </a:pPr>
            <a:r>
              <a:rPr lang="es-US" sz="1050" dirty="0">
                <a:solidFill>
                  <a:prstClr val="black"/>
                </a:solidFill>
                <a:cs typeface="Arial"/>
              </a:rPr>
              <a:t>Si pierde otra cobertura de medicamentos acreditable</a:t>
            </a:r>
          </a:p>
          <a:p>
            <a:pPr marL="248285" indent="-248285" defTabSz="995675">
              <a:spcAft>
                <a:spcPts val="600"/>
              </a:spcAft>
              <a:buFont typeface="+mj-lt"/>
              <a:buAutoNum type="alphaLcPeriod"/>
              <a:defRPr/>
            </a:pPr>
            <a:r>
              <a:rPr lang="es-US" sz="1050" dirty="0">
                <a:solidFill>
                  <a:prstClr val="black"/>
                </a:solidFill>
                <a:cs typeface="Arial"/>
              </a:rPr>
              <a:t>Si ingresa a un centro de cuidados paliativos</a:t>
            </a:r>
          </a:p>
          <a:p>
            <a:pPr marL="0" indent="0" defTabSz="966529">
              <a:spcAft>
                <a:spcPts val="600"/>
              </a:spcAft>
              <a:buNone/>
              <a:defRPr/>
            </a:pPr>
            <a:r>
              <a:rPr lang="es-US" sz="1050" b="1" dirty="0">
                <a:solidFill>
                  <a:prstClr val="black"/>
                </a:solidFill>
                <a:cs typeface="Arial"/>
              </a:rPr>
              <a:t>RESPUESTA: d. Si ingresa a un centro de cuidados paliativos </a:t>
            </a:r>
          </a:p>
          <a:p>
            <a:pPr marL="0" indent="0" defTabSz="966529">
              <a:spcAft>
                <a:spcPts val="600"/>
              </a:spcAft>
              <a:buNone/>
              <a:defRPr/>
            </a:pPr>
            <a:r>
              <a:rPr lang="es-US" sz="1050" dirty="0">
                <a:solidFill>
                  <a:prstClr val="black"/>
                </a:solidFill>
                <a:cs typeface="Arial"/>
              </a:rPr>
              <a:t>Comenzando y terminando en un centro de cuidados paliativos no se considera un evento que cumpla los requisitos, a los fines de un SEP. Los eventos de vida que permiten un SEP incluyen:</a:t>
            </a:r>
          </a:p>
          <a:p>
            <a:pPr marL="187960" lvl="1" indent="-187960" defTabSz="966529">
              <a:spcBef>
                <a:spcPts val="0"/>
              </a:spcBef>
              <a:spcAft>
                <a:spcPts val="600"/>
              </a:spcAft>
              <a:buFont typeface="Wingdings" panose="05000000000000000000" pitchFamily="2" charset="2"/>
              <a:buChar char="§"/>
              <a:defRPr/>
            </a:pPr>
            <a:r>
              <a:rPr lang="es-US" sz="1050" dirty="0">
                <a:solidFill>
                  <a:prstClr val="black"/>
                </a:solidFill>
                <a:cs typeface="Arial"/>
              </a:rPr>
              <a:t>Si se muda permanentemente del área de servicio de su plan.</a:t>
            </a:r>
          </a:p>
          <a:p>
            <a:pPr marL="187960" lvl="1" indent="-187960" defTabSz="966529">
              <a:spcBef>
                <a:spcPts val="0"/>
              </a:spcBef>
              <a:spcAft>
                <a:spcPts val="600"/>
              </a:spcAft>
              <a:buFont typeface="Wingdings" panose="05000000000000000000" pitchFamily="2" charset="2"/>
              <a:buChar char="§"/>
              <a:defRPr/>
            </a:pPr>
            <a:r>
              <a:rPr lang="es-US" sz="1050" dirty="0">
                <a:solidFill>
                  <a:prstClr val="black"/>
                </a:solidFill>
                <a:cs typeface="Arial"/>
              </a:rPr>
              <a:t>Si pierde otra cobertura de medicamentos acreditable.</a:t>
            </a:r>
          </a:p>
          <a:p>
            <a:pPr marL="187960" lvl="1" indent="-187960" defTabSz="966529">
              <a:spcBef>
                <a:spcPts val="0"/>
              </a:spcBef>
              <a:spcAft>
                <a:spcPts val="600"/>
              </a:spcAft>
              <a:buFont typeface="Wingdings" panose="05000000000000000000" pitchFamily="2" charset="2"/>
              <a:buChar char="§"/>
              <a:defRPr/>
            </a:pPr>
            <a:r>
              <a:rPr lang="es-US" sz="1050" dirty="0">
                <a:solidFill>
                  <a:prstClr val="black"/>
                </a:solidFill>
                <a:cs typeface="Arial"/>
              </a:rPr>
              <a:t>Si no le informaron correctamente que su otra cobertura no era acreditable, o que la otra cobertura se redujo para que ya no sea acreditable.</a:t>
            </a:r>
          </a:p>
          <a:p>
            <a:pPr marL="187960" lvl="1" indent="-187960" defTabSz="966529">
              <a:spcBef>
                <a:spcPts val="0"/>
              </a:spcBef>
              <a:spcAft>
                <a:spcPts val="600"/>
              </a:spcAft>
              <a:buFont typeface="Wingdings" panose="05000000000000000000" pitchFamily="2" charset="2"/>
              <a:buChar char="§"/>
              <a:defRPr/>
            </a:pPr>
            <a:r>
              <a:rPr lang="es-US" sz="1050" dirty="0">
                <a:solidFill>
                  <a:prstClr val="black"/>
                </a:solidFill>
                <a:cs typeface="Arial"/>
              </a:rPr>
              <a:t>Si ingresa, vive o deja un centro de atención a largo plazo, como un asilo de ancianos.</a:t>
            </a:r>
          </a:p>
          <a:p>
            <a:pPr marL="187960" lvl="1" indent="-187960" defTabSz="966529">
              <a:spcBef>
                <a:spcPts val="0"/>
              </a:spcBef>
              <a:spcAft>
                <a:spcPts val="600"/>
              </a:spcAft>
              <a:buFont typeface="Wingdings" panose="05000000000000000000" pitchFamily="2" charset="2"/>
              <a:buChar char="§"/>
              <a:defRPr/>
            </a:pPr>
            <a:r>
              <a:rPr lang="es-US" sz="1050" dirty="0">
                <a:solidFill>
                  <a:prstClr val="black"/>
                </a:solidFill>
                <a:cs typeface="Arial"/>
              </a:rPr>
              <a:t>Si califica para recibir Ayuda Adicional, puede cambiar de plan una vez por trimestre en los primeros 3 trimestres del año. Si desea cambiar de plan en el cuarto trimestre, debe usar el Período de inscripción abierta (OEP). </a:t>
            </a:r>
          </a:p>
          <a:p>
            <a:pPr marL="187960" lvl="1" indent="-187960" defTabSz="966529">
              <a:spcBef>
                <a:spcPts val="0"/>
              </a:spcBef>
              <a:spcAft>
                <a:spcPts val="600"/>
              </a:spcAft>
              <a:buFont typeface="Wingdings" panose="05000000000000000000" pitchFamily="2" charset="2"/>
              <a:buChar char="§"/>
              <a:defRPr/>
            </a:pPr>
            <a:r>
              <a:rPr lang="es-US" sz="1050" dirty="0">
                <a:solidFill>
                  <a:prstClr val="black"/>
                </a:solidFill>
                <a:cs typeface="Arial"/>
              </a:rPr>
              <a:t>Si pertenece a un Programa Estatal de Asistencia Farmacéutica (SPAP).</a:t>
            </a:r>
          </a:p>
          <a:p>
            <a:pPr marL="187960" lvl="1" indent="-187960" defTabSz="966529">
              <a:spcBef>
                <a:spcPts val="0"/>
              </a:spcBef>
              <a:spcAft>
                <a:spcPts val="600"/>
              </a:spcAft>
              <a:buFont typeface="Wingdings" panose="05000000000000000000" pitchFamily="2" charset="2"/>
              <a:buChar char="§"/>
              <a:defRPr/>
            </a:pPr>
            <a:r>
              <a:rPr lang="es-US" sz="1050" dirty="0">
                <a:solidFill>
                  <a:prstClr val="black"/>
                </a:solidFill>
                <a:cs typeface="Arial"/>
              </a:rPr>
              <a:t>Si te unes o cambias a un plan que tiene una calificación de 5 estrellas.</a:t>
            </a:r>
          </a:p>
          <a:p>
            <a:pPr marL="187960" lvl="1" indent="-187960" defTabSz="966529">
              <a:spcBef>
                <a:spcPts val="0"/>
              </a:spcBef>
              <a:spcAft>
                <a:spcPts val="600"/>
              </a:spcAft>
              <a:buFont typeface="Wingdings" panose="05000000000000000000" pitchFamily="2" charset="2"/>
              <a:buChar char="§"/>
              <a:defRPr/>
            </a:pPr>
            <a:r>
              <a:rPr lang="es-US" sz="1050" dirty="0">
                <a:solidFill>
                  <a:prstClr val="black"/>
                </a:solidFill>
                <a:cs typeface="Arial"/>
              </a:rPr>
              <a:t>Otras ocasiones excepcionales, como, por ejemplo, si ya no clasifica para Ayuda adicional</a:t>
            </a:r>
          </a:p>
          <a:p>
            <a:pPr>
              <a:spcAft>
                <a:spcPts val="600"/>
              </a:spcAft>
            </a:pPr>
            <a:endParaRPr lang="en-US" sz="1000" dirty="0"/>
          </a:p>
        </p:txBody>
      </p:sp>
    </p:spTree>
    <p:extLst>
      <p:ext uri="{BB962C8B-B14F-4D97-AF65-F5344CB8AC3E}">
        <p14:creationId xmlns:p14="http://schemas.microsoft.com/office/powerpoint/2010/main" val="20640574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La Lección 5</a:t>
            </a:r>
            <a:r>
              <a:rPr lang="es-US" baseline="0">
                <a:solidFill>
                  <a:prstClr val="black"/>
                </a:solidFill>
                <a:cs typeface="Arial" panose="020B0604020202020204" pitchFamily="34" charset="0"/>
              </a:rPr>
              <a:t> ofrece información sobre </a:t>
            </a:r>
            <a:r>
              <a:rPr lang="es-US">
                <a:solidFill>
                  <a:prstClr val="black"/>
                </a:solidFill>
                <a:cs typeface="Arial" panose="020B0604020202020204" pitchFamily="34" charset="0"/>
              </a:rPr>
              <a:t>Ayuda Adicional (a veces llamada Subvención por Bajos Ingresos</a:t>
            </a:r>
            <a:r>
              <a:rPr lang="es-US" baseline="0">
                <a:solidFill>
                  <a:prstClr val="black"/>
                </a:solidFill>
                <a:cs typeface="Arial" panose="020B0604020202020204" pitchFamily="34" charset="0"/>
              </a:rPr>
              <a:t>, o LIS) con cobertura de medicamentos de Medicare (Parte D). Explica:</a:t>
            </a:r>
          </a:p>
          <a:p>
            <a:pPr marL="119114" indent="-119114" defTabSz="966529">
              <a:spcAft>
                <a:spcPts val="600"/>
              </a:spcAft>
              <a:defRPr/>
            </a:pPr>
            <a:r>
              <a:rPr lang="es-US">
                <a:solidFill>
                  <a:prstClr val="black"/>
                </a:solidFill>
                <a:cs typeface="Arial" panose="020B0604020202020204" pitchFamily="34" charset="0"/>
              </a:rPr>
              <a:t>¿Qué es la Ayuda Adicional?</a:t>
            </a:r>
          </a:p>
          <a:p>
            <a:pPr marL="119114" indent="-119114" defTabSz="966529">
              <a:spcAft>
                <a:spcPts val="600"/>
              </a:spcAft>
              <a:defRPr/>
            </a:pPr>
            <a:r>
              <a:rPr lang="es-US">
                <a:solidFill>
                  <a:prstClr val="black"/>
                </a:solidFill>
                <a:cs typeface="Arial" panose="020B0604020202020204" pitchFamily="34" charset="0"/>
              </a:rPr>
              <a:t>Cómo calificar (límites de ingreso y recursos)</a:t>
            </a:r>
          </a:p>
          <a:p>
            <a:pPr marL="119114" indent="-119114" defTabSz="966529">
              <a:spcAft>
                <a:spcPts val="600"/>
              </a:spcAft>
              <a:defRPr/>
            </a:pPr>
            <a:r>
              <a:rPr lang="es-US">
                <a:solidFill>
                  <a:prstClr val="black"/>
                </a:solidFill>
                <a:cs typeface="Arial" panose="020B0604020202020204" pitchFamily="34" charset="0"/>
              </a:rPr>
              <a:t>Inscripción</a:t>
            </a:r>
          </a:p>
          <a:p>
            <a:pPr marL="119114" indent="-119114" defTabSz="966529">
              <a:spcAft>
                <a:spcPts val="600"/>
              </a:spcAft>
              <a:defRPr/>
            </a:pPr>
            <a:r>
              <a:rPr lang="es-US">
                <a:solidFill>
                  <a:prstClr val="black"/>
                </a:solidFill>
                <a:cs typeface="Arial" panose="020B0604020202020204" pitchFamily="34" charset="0"/>
              </a:rPr>
              <a:t>Continuidad de la elegibilidad</a:t>
            </a:r>
          </a:p>
          <a:p>
            <a:pPr>
              <a:spcAft>
                <a:spcPts val="600"/>
              </a:spcAft>
            </a:pPr>
            <a:endParaRPr lang="en-US" dirty="0"/>
          </a:p>
        </p:txBody>
      </p:sp>
    </p:spTree>
    <p:extLst>
      <p:ext uri="{BB962C8B-B14F-4D97-AF65-F5344CB8AC3E}">
        <p14:creationId xmlns:p14="http://schemas.microsoft.com/office/powerpoint/2010/main" val="16735471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Al final de esta lección, usted podrá:</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Describir la Ayuda Adicional y qué gastos de medicamentos cubre  </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Describir cómo optar por la Ayuda Adicional</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la inscripción automática y facilitada en Ayuda Adicional</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cómo el Seguro Social determina el derecho continuo a la Ayuda Adicional</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32801850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spcAft>
                <a:spcPts val="600"/>
              </a:spcAft>
              <a:buNone/>
              <a:defRPr/>
            </a:pPr>
            <a:r>
              <a:rPr lang="es-US" b="1">
                <a:solidFill>
                  <a:prstClr val="black"/>
                </a:solidFill>
              </a:rPr>
              <a:t>Esta diapositiva tiene animación.</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s-US" b="1" i="0" u="none" strike="noStrike">
                <a:solidFill>
                  <a:srgbClr val="000000"/>
                </a:solidFill>
                <a:effectLst/>
                <a:cs typeface="Arial" panose="020B0604020202020204" pitchFamily="34" charset="0"/>
              </a:rPr>
              <a:t>Notas del presentador/a</a:t>
            </a:r>
            <a:r>
              <a:rPr lang="es-US" b="0" i="0">
                <a:solidFill>
                  <a:srgbClr val="444444"/>
                </a:solidFill>
                <a:effectLst/>
                <a:cs typeface="Arial" panose="020B0604020202020204" pitchFamily="34" charset="0"/>
              </a:rPr>
              <a:t>​</a:t>
            </a:r>
          </a:p>
          <a:p>
            <a:pPr marL="118745" indent="-118745">
              <a:spcAft>
                <a:spcPts val="600"/>
              </a:spcAft>
            </a:pPr>
            <a:r>
              <a:rPr lang="es-US" b="1">
                <a:solidFill>
                  <a:prstClr val="black"/>
                </a:solidFill>
                <a:cs typeface="Arial" panose="020B0604020202020204" pitchFamily="34" charset="0"/>
              </a:rPr>
              <a:t>Si tiene ingresos y recursos limitados, </a:t>
            </a:r>
            <a:r>
              <a:rPr lang="es-US">
                <a:solidFill>
                  <a:prstClr val="black"/>
                </a:solidFill>
                <a:cs typeface="Arial" panose="020B0604020202020204" pitchFamily="34" charset="0"/>
              </a:rPr>
              <a:t>puede recibir Ayuda Adicional para pagar los costos de sus medicamentos de Medicare. Ayuda adicional también se denomina subsidio por bajos ingresos (LIS). Obtener “Ayuda Adicional” significa que Medicare le ayuda a pagar su prima mensual por la cobertura de medicamentos de Medicare y cualquier deducible anual, coseguro y copagos. </a:t>
            </a:r>
          </a:p>
          <a:p>
            <a:pPr marL="118872" indent="-118872">
              <a:spcAft>
                <a:spcPts val="600"/>
              </a:spcAft>
              <a:buFont typeface="Wingdings" panose="05000000000000000000" pitchFamily="2" charset="2"/>
              <a:buChar char="§"/>
            </a:pPr>
            <a:r>
              <a:rPr lang="es-US" b="1">
                <a:solidFill>
                  <a:prstClr val="black"/>
                </a:solidFill>
                <a:cs typeface="Arial" panose="020B0604020202020204" pitchFamily="34" charset="0"/>
              </a:rPr>
              <a:t>Las personas con ingresos y recursos más bajos </a:t>
            </a:r>
            <a:r>
              <a:rPr lang="es-US">
                <a:solidFill>
                  <a:prstClr val="black"/>
                </a:solidFill>
                <a:cs typeface="Arial" panose="020B0604020202020204" pitchFamily="34" charset="0"/>
              </a:rPr>
              <a:t>no pagarán primas ni deducibles, y tendrán copagos reducidos o ninguno. Si tiene ingresos y recursos no tan bajos, tendrá un deducible reducido y pagará un poco más de su bolsillo.</a:t>
            </a:r>
          </a:p>
          <a:p>
            <a:pPr marL="118745" indent="-118745">
              <a:spcAft>
                <a:spcPts val="600"/>
              </a:spcAft>
            </a:pPr>
            <a:r>
              <a:rPr lang="es-US" b="1">
                <a:solidFill>
                  <a:prstClr val="black"/>
                </a:solidFill>
                <a:cs typeface="Arial" panose="020B0604020202020204" pitchFamily="34" charset="0"/>
              </a:rPr>
              <a:t>Si es elegible para Ayuda Adicional, </a:t>
            </a:r>
            <a:r>
              <a:rPr lang="es-US">
                <a:solidFill>
                  <a:prstClr val="black"/>
                </a:solidFill>
                <a:cs typeface="Arial" panose="020B0604020202020204" pitchFamily="34" charset="0"/>
              </a:rPr>
              <a:t>no entrará en el periodo sin cobertura ni pagará una penalización por inscripción tardía. Además, si recibe Ayuda Adicional y alcanza el límite de cobertura catastrófica ( $ 7,400 en 2023), por lo general no pagará nada por los medicamentos cubiertos durante el resto del año. También tendrá un Período de Inscripción Especial (SEP) y podrá cambiar de plan una vez por trimestre calendario durante los primeros 9 meses de cada año. El plan nuevo entrará en vigor el primer día del mes siguiente. </a:t>
            </a:r>
          </a:p>
          <a:p>
            <a:pPr marL="0" indent="0">
              <a:spcAft>
                <a:spcPts val="600"/>
              </a:spcAft>
              <a:buNone/>
            </a:pP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Los residentes de territorios estadounidenses no son elegibles para recibir Ayuda Adicional. Cada uno de los territorios ayuda a sus propios residentes con los costos de medicamentos de Medicare. Esta ayuda es en general para los residentes que califican para tener Medicaid y estén inscritos. Esta asistencia no es la misma que la Ayuda Adicional. </a:t>
            </a: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24438821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04800" y="3757507"/>
            <a:ext cx="6629400" cy="5523653"/>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panose="020B0604020202020204" pitchFamily="34" charset="0"/>
              </a:rPr>
              <a:t>Notas del presentador/a</a:t>
            </a:r>
            <a:r>
              <a:rPr lang="es-US" b="0" i="0" dirty="0">
                <a:solidFill>
                  <a:srgbClr val="444444"/>
                </a:solidFill>
                <a:effectLst/>
                <a:cs typeface="Arial" panose="020B0604020202020204" pitchFamily="34" charset="0"/>
              </a:rPr>
              <a:t>​</a:t>
            </a:r>
          </a:p>
          <a:p>
            <a:pPr marL="118745" indent="-118745" defTabSz="966529">
              <a:spcAft>
                <a:spcPts val="600"/>
              </a:spcAft>
              <a:defRPr/>
            </a:pPr>
            <a:r>
              <a:rPr lang="es-US" b="1" dirty="0">
                <a:solidFill>
                  <a:prstClr val="black"/>
                </a:solidFill>
                <a:cs typeface="Arial" panose="020B0604020202020204" pitchFamily="34" charset="0"/>
              </a:rPr>
              <a:t>Usted tiene derecho automáticamente a la Ayuda Adicional (y no necesita solicitarla) si </a:t>
            </a:r>
            <a:r>
              <a:rPr lang="es-US" dirty="0">
                <a:solidFill>
                  <a:prstClr val="black"/>
                </a:solidFill>
                <a:cs typeface="Arial" panose="020B0604020202020204" pitchFamily="34" charset="0"/>
              </a:rPr>
              <a:t>tiene Medicare y recibe cobertura completa de Medicaid (a estos beneficiarios se les llama a veces "duales completos"), prestaciones de la Seguridad de Ingreso Suplementario (SSI) o ayuda de Medicaid para pagar sus primas de Medicare de los Programas de Ahorro de Medicare (a estos beneficiarios se les llama a veces "duales parciales"). </a:t>
            </a:r>
          </a:p>
          <a:p>
            <a:pPr marL="118745" indent="-118745" defTabSz="966529">
              <a:spcAft>
                <a:spcPts val="600"/>
              </a:spcAft>
              <a:defRPr/>
            </a:pPr>
            <a:r>
              <a:rPr lang="es-US" b="1" dirty="0">
                <a:solidFill>
                  <a:prstClr val="black"/>
                </a:solidFill>
                <a:cs typeface="Arial" panose="020B0604020202020204" pitchFamily="34" charset="0"/>
              </a:rPr>
              <a:t>Si no cumple alguna de estas condiciones,</a:t>
            </a:r>
            <a:r>
              <a:rPr lang="es-US" dirty="0">
                <a:solidFill>
                  <a:prstClr val="black"/>
                </a:solidFill>
                <a:cs typeface="Arial" panose="020B0604020202020204" pitchFamily="34" charset="0"/>
              </a:rPr>
              <a:t> aún puede optar a la Ayuda Adicional, pero tendrá que solicitarla. Si piensa que califica, pero no está seguro, debería iniciar la solicitud de todas maneras. Puede solicitar Ayuda Adicional en cualquier momento y, si se le niega, puede volver a solicitarla si cambian las circunstancias. La elegibilidad para la Ayuda Adicional puede ser determinada por el Seguro Social o la oficina estatal de Asistencia Médica (Medicaid). </a:t>
            </a:r>
          </a:p>
          <a:p>
            <a:pPr marL="0" indent="0" defTabSz="966529">
              <a:spcAft>
                <a:spcPts val="600"/>
              </a:spcAft>
              <a:buNone/>
              <a:defRPr/>
            </a:pPr>
            <a:r>
              <a:rPr lang="es-US" b="1" dirty="0">
                <a:solidFill>
                  <a:prstClr val="black"/>
                </a:solidFill>
                <a:cs typeface="Arial" panose="020B0604020202020204" pitchFamily="34" charset="0"/>
              </a:rPr>
              <a:t>Puede solicitar la Ayuda Adicional de la siguiente manera:</a:t>
            </a:r>
          </a:p>
          <a:p>
            <a:pPr marL="118745" lvl="1" indent="-118745" defTabSz="966529">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Aplicando en línea en </a:t>
            </a:r>
            <a:r>
              <a:rPr lang="es-US" dirty="0">
                <a:solidFill>
                  <a:prstClr val="black"/>
                </a:solidFill>
                <a:cs typeface="Arial" panose="020B0604020202020204" pitchFamily="34" charset="0"/>
                <a:hlinkClick r:id="rId3"/>
              </a:rPr>
              <a:t>SSA.gov/</a:t>
            </a:r>
            <a:r>
              <a:rPr lang="es-US" dirty="0" err="1">
                <a:solidFill>
                  <a:prstClr val="black"/>
                </a:solidFill>
                <a:cs typeface="Arial" panose="020B0604020202020204" pitchFamily="34" charset="0"/>
                <a:hlinkClick r:id="rId3"/>
              </a:rPr>
              <a:t>benefits</a:t>
            </a:r>
            <a:r>
              <a:rPr lang="es-US" dirty="0">
                <a:solidFill>
                  <a:prstClr val="black"/>
                </a:solidFill>
                <a:cs typeface="Arial" panose="020B0604020202020204" pitchFamily="34" charset="0"/>
                <a:hlinkClick r:id="rId3"/>
              </a:rPr>
              <a:t>/medicare/prescriptionhelp.html</a:t>
            </a:r>
          </a:p>
          <a:p>
            <a:pPr marL="118745" lvl="1" indent="-118745" defTabSz="966529">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Llamando al Seguro Social en 1-800-772-1213 (TTY: 1-800-325-0778) para la </a:t>
            </a:r>
            <a:r>
              <a:rPr lang="es-US" dirty="0"/>
              <a:t>“Solicitud de Ayuda con los Costos de los Planes de Medicamentos bajo prescripción de Medicare” (SSA-1020)</a:t>
            </a:r>
          </a:p>
          <a:p>
            <a:pPr marL="118745" lvl="1" indent="-118745" defTabSz="966529">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Solicitud a través de su oficina estatal de Asistencia Médica (Medicaid)</a:t>
            </a:r>
          </a:p>
          <a:p>
            <a:pPr marL="118745" indent="-118745" defTabSz="966529">
              <a:spcAft>
                <a:spcPts val="600"/>
              </a:spcAft>
              <a:defRPr/>
            </a:pPr>
            <a:r>
              <a:rPr lang="es-US" dirty="0">
                <a:solidFill>
                  <a:prstClr val="black"/>
                </a:solidFill>
                <a:cs typeface="Arial" panose="020B0604020202020204" pitchFamily="34" charset="0"/>
              </a:rPr>
              <a:t>Trabajar con una organización local, como un Programa Estatal de Asistencia sobre Seguros de Salud (SHIP) </a:t>
            </a:r>
          </a:p>
          <a:p>
            <a:pPr marL="118872" indent="-118872" defTabSz="966529">
              <a:spcAft>
                <a:spcPts val="600"/>
              </a:spcAft>
              <a:defRPr/>
            </a:pPr>
            <a:r>
              <a:rPr lang="es-US" dirty="0">
                <a:solidFill>
                  <a:prstClr val="black"/>
                </a:solidFill>
                <a:cs typeface="Arial" panose="020B0604020202020204" pitchFamily="34" charset="0"/>
              </a:rPr>
              <a:t>Puede presentar la solicitud usted mismo, o alguien con autoridad para actuar en su nombre (como un poder notarial), o puede pedir a otra persona que le ayude a presentar la solicitud.</a:t>
            </a:r>
          </a:p>
          <a:p>
            <a:pPr marL="0" indent="0" defTabSz="966529">
              <a:spcAft>
                <a:spcPts val="600"/>
              </a:spcAft>
              <a:buNone/>
              <a:defRPr/>
            </a:pPr>
            <a:r>
              <a:rPr lang="es-US" dirty="0">
                <a:solidFill>
                  <a:prstClr val="black"/>
                </a:solidFill>
                <a:cs typeface="Arial" panose="020B0604020202020204" pitchFamily="34" charset="0"/>
              </a:rPr>
              <a:t>Si solicita Ayuda Adicional, el Seguro Social también transmitirá los datos de su solicitud a la oficina de Asistencia Médica Estatal (Medicaid) para iniciar una solicitud para un Programa de Ahorros de Medicare, que puede ayudarlo a pagar sus primas de Medicare. </a:t>
            </a:r>
          </a:p>
        </p:txBody>
      </p:sp>
    </p:spTree>
    <p:extLst>
      <p:ext uri="{BB962C8B-B14F-4D97-AF65-F5344CB8AC3E}">
        <p14:creationId xmlns:p14="http://schemas.microsoft.com/office/powerpoint/2010/main" val="29521091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71449" y="3582989"/>
            <a:ext cx="7019925" cy="5170486"/>
          </a:xfrm>
        </p:spPr>
        <p:txBody>
          <a:bodyPr/>
          <a:lstStyle/>
          <a:p>
            <a:pPr marL="0" marR="0" lvl="0" indent="0" algn="l" defTabSz="966529" rtl="0" eaLnBrk="1" fontAlgn="auto" latinLnBrk="0" hangingPunct="1">
              <a:buClrTx/>
              <a:buSzTx/>
              <a:buFont typeface="Wingdings" panose="05000000000000000000" pitchFamily="2" charset="2"/>
              <a:buNone/>
              <a:tabLst/>
              <a:defRPr/>
            </a:pPr>
            <a:r>
              <a:rPr lang="es-US" sz="950" b="1" i="0" u="none" strike="noStrike" dirty="0">
                <a:solidFill>
                  <a:srgbClr val="000000"/>
                </a:solidFill>
                <a:effectLst/>
                <a:cs typeface="Arial" panose="020B0604020202020204" pitchFamily="34" charset="0"/>
              </a:rPr>
              <a:t>Notas del presentador/a</a:t>
            </a:r>
            <a:r>
              <a:rPr lang="es-US" sz="950" b="0" i="0" dirty="0">
                <a:solidFill>
                  <a:srgbClr val="444444"/>
                </a:solidFill>
                <a:effectLst/>
                <a:cs typeface="Arial" panose="020B0604020202020204" pitchFamily="34" charset="0"/>
              </a:rPr>
              <a:t>​</a:t>
            </a:r>
          </a:p>
          <a:p>
            <a:pPr marL="0" indent="0" defTabSz="966529">
              <a:buNone/>
              <a:defRPr/>
            </a:pPr>
            <a:r>
              <a:rPr lang="es-US" sz="950" dirty="0">
                <a:cs typeface="Arial" panose="020B0604020202020204" pitchFamily="34" charset="0"/>
              </a:rPr>
              <a:t>Puede obtener la Ayuda Adicional si tiene Medicare, percibe unos ingresos inferiores al 150% del nivel federal de pobreza (FPL) (en función del tamaño de la familia) y dispone de recursos limitados para 2023 como se indica en la diapositiva. Si está casado y convive con su cónyuge, ambos ingresos y recursos cuentan, incluso si solo uno de los dos solicita la Ayuda adicional. Si está casado y no convive con su cónyuge cuando se postula, solo contarán sus ingresos y recursos propios. Los ingresos se comparan con el FPL para una persona sola o para una persona casada, según corresponda. Si usted o su cónyuge conviven con personas a cargo que dependen de usted(es) para por lo menos la mitad de su sustento, también se tendrá en cuenta. Esto significa que un abuelo que cría a sus nietos puede calificar, pero la misma persona podría no calificar como individuo que vive solo. </a:t>
            </a:r>
          </a:p>
          <a:p>
            <a:pPr marL="0" indent="0" defTabSz="966529">
              <a:buNone/>
              <a:defRPr/>
            </a:pPr>
            <a:r>
              <a:rPr lang="es-US" sz="950" b="1" dirty="0">
                <a:cs typeface="Arial" panose="020B0604020202020204" pitchFamily="34" charset="0"/>
              </a:rPr>
              <a:t>Sus recursos incluyen efectivo y otras cosas que normalmente puede convertir en efectivo en 20 días laborables. Hay 2 tipos de recursos que se utilizan para ver si tiene derecho a la Ayuda Adicional:</a:t>
            </a:r>
          </a:p>
          <a:p>
            <a:pPr marL="118745" indent="-118745" defTabSz="966529">
              <a:defRPr/>
            </a:pPr>
            <a:r>
              <a:rPr lang="es-US" sz="950" dirty="0">
                <a:cs typeface="Arial" panose="020B0604020202020204" pitchFamily="34" charset="0"/>
              </a:rPr>
              <a:t>Recursos líquidos (como dinero en efectivo en casa o en cualquier otro lugar, cuentas bancarias (corrientes, de ahorro y certificados de depósito), acciones, bonos, fondos de inversión, cuentas individuales de jubilación u otras inversiones similares, y </a:t>
            </a:r>
          </a:p>
          <a:p>
            <a:pPr marL="118745" indent="-118745" defTabSz="966529">
              <a:defRPr/>
            </a:pPr>
            <a:r>
              <a:rPr lang="es-US" sz="950" dirty="0">
                <a:cs typeface="Arial" panose="020B0604020202020204" pitchFamily="34" charset="0"/>
              </a:rPr>
              <a:t>Valor de los bienes inmuebles </a:t>
            </a:r>
            <a:r>
              <a:rPr lang="es-US" sz="950" b="1" dirty="0">
                <a:cs typeface="Arial" panose="020B0604020202020204" pitchFamily="34" charset="0"/>
              </a:rPr>
              <a:t>que no sean</a:t>
            </a:r>
            <a:r>
              <a:rPr lang="es-US" sz="950" dirty="0">
                <a:cs typeface="Arial" panose="020B0604020202020204" pitchFamily="34" charset="0"/>
              </a:rPr>
              <a:t> su residencia principal (la casa en la que vive)</a:t>
            </a:r>
          </a:p>
          <a:p>
            <a:pPr marL="0" indent="0" defTabSz="966529">
              <a:buNone/>
              <a:defRPr/>
            </a:pPr>
            <a:r>
              <a:rPr lang="es-US" sz="950" b="1" dirty="0">
                <a:cs typeface="Arial" panose="020B0604020202020204" pitchFamily="34" charset="0"/>
              </a:rPr>
              <a:t>Los recursos que </a:t>
            </a:r>
            <a:r>
              <a:rPr lang="es-US" sz="950" b="1" u="sng" dirty="0">
                <a:cs typeface="Arial" panose="020B0604020202020204" pitchFamily="34" charset="0"/>
              </a:rPr>
              <a:t>no son</a:t>
            </a:r>
            <a:r>
              <a:rPr lang="es-US" sz="950" b="1" dirty="0">
                <a:cs typeface="Arial" panose="020B0604020202020204" pitchFamily="34" charset="0"/>
              </a:rPr>
              <a:t> contabilizados para Ayuda Adicional son:</a:t>
            </a:r>
          </a:p>
          <a:p>
            <a:pPr marL="118745" indent="-118745" defTabSz="966529">
              <a:defRPr/>
            </a:pPr>
            <a:r>
              <a:rPr lang="es-US" sz="950" dirty="0">
                <a:cs typeface="Arial" panose="020B0604020202020204" pitchFamily="34" charset="0"/>
              </a:rPr>
              <a:t>Su residencia principal (la casa en la que vive) y el terreno en el que se encuentra </a:t>
            </a:r>
          </a:p>
          <a:p>
            <a:pPr marL="118745" indent="-118745" defTabSz="966529">
              <a:defRPr/>
            </a:pPr>
            <a:r>
              <a:rPr lang="es-US" sz="950" dirty="0">
                <a:cs typeface="Arial" panose="020B0604020202020204" pitchFamily="34" charset="0"/>
              </a:rPr>
              <a:t>Posesiones personales </a:t>
            </a:r>
          </a:p>
          <a:p>
            <a:pPr marL="118745" indent="-118745" defTabSz="966529">
              <a:defRPr/>
            </a:pPr>
            <a:r>
              <a:rPr lang="es-US" sz="950" dirty="0">
                <a:cs typeface="Arial" panose="020B0604020202020204" pitchFamily="34" charset="0"/>
              </a:rPr>
              <a:t>Automóvil o automóviles </a:t>
            </a:r>
          </a:p>
          <a:p>
            <a:pPr marL="118745" indent="-118745" defTabSz="966529">
              <a:defRPr/>
            </a:pPr>
            <a:r>
              <a:rPr lang="es-US" sz="950" dirty="0">
                <a:cs typeface="Arial" panose="020B0604020202020204" pitchFamily="34" charset="0"/>
              </a:rPr>
              <a:t>Bienes que no puede convertir en efectivo de manera fácil como joyas o muebles </a:t>
            </a:r>
          </a:p>
          <a:p>
            <a:pPr marL="118745" indent="-118745" defTabSz="966529">
              <a:defRPr/>
            </a:pPr>
            <a:r>
              <a:rPr lang="es-US" sz="950" dirty="0">
                <a:cs typeface="Arial" panose="020B0604020202020204" pitchFamily="34" charset="0"/>
              </a:rPr>
              <a:t>Gastos de sepelio (hasta $1,500), parcelas funerarias e intereses devengados por el dinero que piensa utilizar para gastos de sepelio.</a:t>
            </a:r>
          </a:p>
          <a:p>
            <a:pPr marL="118745" indent="-118745" defTabSz="966529">
              <a:defRPr/>
            </a:pPr>
            <a:r>
              <a:rPr lang="es-US" sz="950" dirty="0">
                <a:cs typeface="Arial" panose="020B0604020202020204" pitchFamily="34" charset="0"/>
              </a:rPr>
              <a:t>Pólizas de seguro de vida </a:t>
            </a:r>
          </a:p>
          <a:p>
            <a:pPr marL="118745" indent="-118745" defTabSz="966529">
              <a:defRPr/>
            </a:pPr>
            <a:r>
              <a:rPr lang="es-US" sz="950" dirty="0">
                <a:cs typeface="Arial" panose="020B0604020202020204" pitchFamily="34" charset="0"/>
              </a:rPr>
              <a:t>Bienes necesarios para el autoabastecimiento, como propiedades en alquiler o terrenos utilizados para cultivar productos para el consumo doméstico.</a:t>
            </a:r>
          </a:p>
          <a:p>
            <a:pPr marL="0" indent="0" defTabSz="966529">
              <a:buNone/>
              <a:defRPr/>
            </a:pPr>
            <a:r>
              <a:rPr lang="es-US" sz="950" b="1" dirty="0">
                <a:cs typeface="Arial" panose="020B0604020202020204" pitchFamily="34" charset="0"/>
              </a:rPr>
              <a:t>NOTA</a:t>
            </a:r>
            <a:r>
              <a:rPr lang="es-US" sz="950" dirty="0">
                <a:cs typeface="Arial" panose="020B0604020202020204" pitchFamily="34" charset="0"/>
              </a:rPr>
              <a:t>: Los niveles de ingresos y recursos enumerados son para 2023 y pueden cambiar cada año. Los niveles de ingresos son superiores si usted vive en Alaska o Hawái, si su cónyuge paga por lo menos la mitad de la manutención de familiares dependientes que viven con usted o si usted trabaja. Los límites de recursos actualizados se suelen actualizar cada otoño para el siguiente año calendario. Visite </a:t>
            </a:r>
            <a:r>
              <a:rPr lang="es-US" sz="950" dirty="0">
                <a:cs typeface="Arial" panose="020B0604020202020204" pitchFamily="34" charset="0"/>
                <a:hlinkClick r:id="rId3"/>
              </a:rPr>
              <a:t>CMS.gov/files/</a:t>
            </a:r>
            <a:r>
              <a:rPr lang="es-US" sz="950" dirty="0" err="1">
                <a:cs typeface="Arial" panose="020B0604020202020204" pitchFamily="34" charset="0"/>
                <a:hlinkClick r:id="rId3"/>
              </a:rPr>
              <a:t>document</a:t>
            </a:r>
            <a:r>
              <a:rPr lang="es-US" sz="950" dirty="0">
                <a:cs typeface="Arial" panose="020B0604020202020204" pitchFamily="34" charset="0"/>
                <a:hlinkClick r:id="rId3"/>
              </a:rPr>
              <a:t>/lis-memo.pdf</a:t>
            </a:r>
            <a:r>
              <a:rPr lang="es-US" sz="950" dirty="0">
                <a:cs typeface="Arial" panose="020B0604020202020204" pitchFamily="34" charset="0"/>
              </a:rPr>
              <a:t> para el Memorando de límite de recursos y costos compartidos de 2023. Los límites de ingresos actualizados generalmente se publican cada primavera para el mismo año calendario. </a:t>
            </a:r>
          </a:p>
          <a:p>
            <a:pPr marL="0" indent="0" defTabSz="966529">
              <a:buNone/>
              <a:defRPr/>
            </a:pPr>
            <a:r>
              <a:rPr lang="es-US" sz="950" b="1" dirty="0">
                <a:cs typeface="Arial" panose="020B0604020202020204" pitchFamily="34" charset="0"/>
              </a:rPr>
              <a:t>NOTA:</a:t>
            </a:r>
            <a:r>
              <a:rPr lang="es-US" sz="950" dirty="0">
                <a:cs typeface="Arial" panose="020B0604020202020204" pitchFamily="34" charset="0"/>
              </a:rPr>
              <a:t> </a:t>
            </a:r>
            <a:r>
              <a:rPr lang="es-US" sz="950" dirty="0"/>
              <a:t>La Sección 11404 de la Ley de Reducción de la Inflación (IRA) modificó la Sección 1860D-14 de la Ley para ampliar la elegibilidad para el LIS completo a las personas con ingresos de hasta el 150% del nivel federal de pobreza (FPL) a partir del 1 de enero de 2024. Además, la IRA permite que las personas puedan optar al subsidio completo basándose en los requisitos de recursos más elevados que se aplican actualmente al grupo del SIL parcial. Vea la regla propuesta CMS-4201-P en </a:t>
            </a:r>
            <a:r>
              <a:rPr lang="es-US" sz="950" dirty="0">
                <a:hlinkClick r:id="rId4"/>
              </a:rPr>
              <a:t>federalregister.gov/</a:t>
            </a:r>
            <a:r>
              <a:rPr lang="es-US" sz="950" dirty="0" err="1">
                <a:hlinkClick r:id="rId4"/>
              </a:rPr>
              <a:t>documents</a:t>
            </a:r>
            <a:r>
              <a:rPr lang="es-US" sz="950" dirty="0">
                <a:hlinkClick r:id="rId4"/>
              </a:rPr>
              <a:t>/2022/12/27/2022-26956/medicare-program-contract-year-2024-policy-and-technical-changes-to-the-medicare-advantage-program</a:t>
            </a:r>
          </a:p>
          <a:p>
            <a:pPr marL="0" indent="0">
              <a:buNone/>
            </a:pPr>
            <a:r>
              <a:rPr lang="es-US" sz="950" b="1" dirty="0">
                <a:cs typeface="Arial" panose="020B0604020202020204" pitchFamily="34" charset="0"/>
              </a:rPr>
              <a:t>Fuente</a:t>
            </a:r>
            <a:r>
              <a:rPr lang="es-US" sz="950" dirty="0">
                <a:cs typeface="Arial" panose="020B0604020202020204" pitchFamily="34" charset="0"/>
              </a:rPr>
              <a:t>: Directrices sobre pobreza del Departamento de Salud y Servicios Humanos de EE.UU. (HHS) para 2.023 disponible en </a:t>
            </a:r>
            <a:r>
              <a:rPr lang="es-US" sz="950" dirty="0">
                <a:cs typeface="Arial" panose="020B0604020202020204" pitchFamily="34" charset="0"/>
                <a:hlinkClick r:id="rId5"/>
              </a:rPr>
              <a:t>aspe.HHS.gov/</a:t>
            </a:r>
            <a:r>
              <a:rPr lang="es-US" sz="950" dirty="0" err="1">
                <a:cs typeface="Arial" panose="020B0604020202020204" pitchFamily="34" charset="0"/>
                <a:hlinkClick r:id="rId5"/>
              </a:rPr>
              <a:t>topics</a:t>
            </a:r>
            <a:r>
              <a:rPr lang="es-US" sz="950" dirty="0">
                <a:cs typeface="Arial" panose="020B0604020202020204" pitchFamily="34" charset="0"/>
                <a:hlinkClick r:id="rId5"/>
              </a:rPr>
              <a:t>/</a:t>
            </a:r>
            <a:r>
              <a:rPr lang="es-US" sz="950" dirty="0" err="1">
                <a:cs typeface="Arial" panose="020B0604020202020204" pitchFamily="34" charset="0"/>
                <a:hlinkClick r:id="rId5"/>
              </a:rPr>
              <a:t>poverty-economic-mobility</a:t>
            </a:r>
            <a:r>
              <a:rPr lang="es-US" sz="950" dirty="0">
                <a:cs typeface="Arial" panose="020B0604020202020204" pitchFamily="34" charset="0"/>
                <a:hlinkClick r:id="rId5"/>
              </a:rPr>
              <a:t>/</a:t>
            </a:r>
            <a:r>
              <a:rPr lang="es-US" sz="950" dirty="0" err="1">
                <a:cs typeface="Arial" panose="020B0604020202020204" pitchFamily="34" charset="0"/>
                <a:hlinkClick r:id="rId5"/>
              </a:rPr>
              <a:t>poverty-guidelines</a:t>
            </a:r>
            <a:r>
              <a:rPr lang="es-US" sz="950" dirty="0">
                <a:cs typeface="Arial" panose="020B0604020202020204" pitchFamily="34" charset="0"/>
              </a:rPr>
              <a:t>.</a:t>
            </a:r>
          </a:p>
          <a:p>
            <a:pPr marL="0" indent="0">
              <a:buNone/>
            </a:pPr>
            <a:endParaRPr lang="en-US" sz="1000" dirty="0">
              <a:cs typeface="Arial" panose="020B0604020202020204" pitchFamily="34" charset="0"/>
            </a:endParaRPr>
          </a:p>
          <a:p>
            <a:pPr marL="0" indent="0">
              <a:buNone/>
            </a:pPr>
            <a:endParaRPr lang="en-US" sz="1000" dirty="0">
              <a:cs typeface="Arial" panose="020B0604020202020204" pitchFamily="34" charset="0"/>
            </a:endParaRPr>
          </a:p>
          <a:p>
            <a:pPr marL="0" indent="0">
              <a:buNone/>
            </a:pPr>
            <a:endParaRPr lang="en-US" sz="1000" b="1" dirty="0">
              <a:cs typeface="Arial" panose="020B0604020202020204" pitchFamily="34" charset="0"/>
            </a:endParaRPr>
          </a:p>
        </p:txBody>
      </p:sp>
    </p:spTree>
    <p:extLst>
      <p:ext uri="{BB962C8B-B14F-4D97-AF65-F5344CB8AC3E}">
        <p14:creationId xmlns:p14="http://schemas.microsoft.com/office/powerpoint/2010/main" val="343455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74171" y="3757507"/>
            <a:ext cx="6984275" cy="5609777"/>
          </a:xfrm>
        </p:spPr>
        <p:txBody>
          <a:bodyPr/>
          <a:lstStyle/>
          <a:p>
            <a:pPr marL="0" indent="0" defTabSz="966529">
              <a:spcAft>
                <a:spcPts val="600"/>
              </a:spcAft>
              <a:buNone/>
              <a:defRPr/>
            </a:pPr>
            <a:r>
              <a:rPr lang="es-US" sz="105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050" b="1" i="0" u="none" strike="noStrike" dirty="0">
                <a:solidFill>
                  <a:srgbClr val="000000"/>
                </a:solidFill>
                <a:effectLst/>
                <a:cs typeface="Arial"/>
              </a:rPr>
              <a:t>Notas del presentador/a</a:t>
            </a:r>
            <a:r>
              <a:rPr lang="es-US" sz="1050" b="0" i="0" dirty="0">
                <a:solidFill>
                  <a:srgbClr val="444444"/>
                </a:solidFill>
                <a:effectLst/>
                <a:cs typeface="Arial"/>
              </a:rPr>
              <a:t>​</a:t>
            </a:r>
          </a:p>
          <a:p>
            <a:pPr marL="0" indent="0" defTabSz="966529">
              <a:spcAft>
                <a:spcPts val="600"/>
              </a:spcAft>
              <a:buNone/>
              <a:defRPr/>
            </a:pPr>
            <a:r>
              <a:rPr lang="es-US" sz="1050" dirty="0">
                <a:solidFill>
                  <a:prstClr val="black"/>
                </a:solidFill>
                <a:cs typeface="Arial"/>
              </a:rPr>
              <a:t>La Parte B cubre medicamentos limitados para pacientes ambulatorios. El plan no cubre la mayoría de los medicamentos que usted obtiene en la farmacia. Prácticamente todos los medicamentos cubiertos por la Parte B se incluyen en estas categorías:</a:t>
            </a:r>
          </a:p>
          <a:p>
            <a:pPr marL="118745" indent="-118745" defTabSz="966529">
              <a:spcAft>
                <a:spcPts val="600"/>
              </a:spcAft>
              <a:defRPr/>
            </a:pPr>
            <a:r>
              <a:rPr lang="es-US" sz="1050" b="1" dirty="0">
                <a:solidFill>
                  <a:prstClr val="black"/>
                </a:solidFill>
                <a:cs typeface="Arial"/>
              </a:rPr>
              <a:t>La mayoría de los fármacos inyectables e infusibles que no suelen autoadministrarse y que se reciben en régimen ambulatorio, </a:t>
            </a:r>
            <a:r>
              <a:rPr lang="es-US" sz="1050" dirty="0">
                <a:solidFill>
                  <a:prstClr val="black"/>
                </a:solidFill>
                <a:cs typeface="Arial"/>
              </a:rPr>
              <a:t>como en el consultorio médico. Por ejemplo, un proveedor administra un medicamento inyectable que se usa para tratar la anemia al mismo tiempo que la quimioterapia o los medicamentos inyectables para la osteoporosis. Sin embargo, si la inyección suele autoadministrarse (como </a:t>
            </a:r>
            <a:r>
              <a:rPr lang="es-US" sz="1050" dirty="0" err="1">
                <a:solidFill>
                  <a:prstClr val="black"/>
                </a:solidFill>
                <a:cs typeface="Arial"/>
              </a:rPr>
              <a:t>Imitrex</a:t>
            </a:r>
            <a:r>
              <a:rPr lang="es-US" sz="1050" dirty="0">
                <a:solidFill>
                  <a:prstClr val="black"/>
                </a:solidFill>
                <a:cs typeface="Arial"/>
              </a:rPr>
              <a:t>® para las migrañas) o no se aplica como parte de la atención médica, no está cubierta por la Parte B. </a:t>
            </a:r>
          </a:p>
          <a:p>
            <a:pPr marL="118872" indent="-118872" defTabSz="966529">
              <a:spcAft>
                <a:spcPts val="600"/>
              </a:spcAft>
              <a:defRPr/>
            </a:pPr>
            <a:r>
              <a:rPr lang="es-US" sz="1050" b="1" dirty="0">
                <a:solidFill>
                  <a:prstClr val="black"/>
                </a:solidFill>
                <a:cs typeface="Arial"/>
              </a:rPr>
              <a:t>Algunos antígenos </a:t>
            </a:r>
            <a:r>
              <a:rPr lang="es-US" sz="1050" dirty="0">
                <a:solidFill>
                  <a:prstClr val="black"/>
                </a:solidFill>
                <a:cs typeface="Arial"/>
              </a:rPr>
              <a:t>si un médico las prepara y una persona debidamente instruida (que podría ser el paciente) las administra bajo la supervisión adecuada.</a:t>
            </a:r>
          </a:p>
          <a:p>
            <a:pPr marL="118745" indent="-118745" defTabSz="966529">
              <a:spcAft>
                <a:spcPts val="600"/>
              </a:spcAft>
              <a:defRPr/>
            </a:pPr>
            <a:r>
              <a:rPr lang="es-US" sz="1050" b="1" dirty="0">
                <a:solidFill>
                  <a:prstClr val="black"/>
                </a:solidFill>
                <a:cs typeface="Arial"/>
              </a:rPr>
              <a:t>Factores coagulantes de la sangre </a:t>
            </a:r>
            <a:r>
              <a:rPr lang="es-US" sz="1050" b="0" dirty="0">
                <a:solidFill>
                  <a:prstClr val="black"/>
                </a:solidFill>
                <a:cs typeface="Arial"/>
              </a:rPr>
              <a:t>que</a:t>
            </a:r>
            <a:r>
              <a:rPr lang="es-US" sz="1050" b="1" dirty="0">
                <a:solidFill>
                  <a:prstClr val="black"/>
                </a:solidFill>
                <a:cs typeface="Arial"/>
              </a:rPr>
              <a:t> </a:t>
            </a:r>
            <a:r>
              <a:rPr lang="es-US" sz="1050" dirty="0">
                <a:solidFill>
                  <a:prstClr val="black"/>
                </a:solidFill>
                <a:cs typeface="Arial"/>
              </a:rPr>
              <a:t>las personas con hemofilia se inyectan.</a:t>
            </a:r>
          </a:p>
          <a:p>
            <a:pPr marL="118745" indent="-118745" defTabSz="966529">
              <a:spcAft>
                <a:spcPts val="600"/>
              </a:spcAft>
              <a:defRPr/>
            </a:pPr>
            <a:r>
              <a:rPr lang="es-US" sz="1050" b="1" dirty="0">
                <a:solidFill>
                  <a:prstClr val="black"/>
                </a:solidFill>
                <a:cs typeface="Arial"/>
              </a:rPr>
              <a:t>Los medicamentos y productos biológicos utilizados para tratar Enfermedad Renal en Etapa Terminal (ESRD) </a:t>
            </a:r>
            <a:r>
              <a:rPr lang="es-US" sz="1050" dirty="0">
                <a:solidFill>
                  <a:prstClr val="black"/>
                </a:solidFill>
                <a:cs typeface="Arial"/>
              </a:rPr>
              <a:t>son facilitados por el centro de ESRD responsable de la atención de la persona. Por ejemplo, la Parte B cubre cualquier medicamento y agente biológico utilizado para el tratamiento de la anemia cuando lo obtiene en un centro para ESRD.</a:t>
            </a:r>
          </a:p>
          <a:p>
            <a:pPr marL="118745" indent="-118745" defTabSz="966529">
              <a:spcAft>
                <a:spcPts val="600"/>
              </a:spcAft>
              <a:defRPr/>
            </a:pPr>
            <a:r>
              <a:rPr lang="es-US" sz="1050" b="1" dirty="0">
                <a:solidFill>
                  <a:prstClr val="black"/>
                </a:solidFill>
                <a:cs typeface="Arial"/>
              </a:rPr>
              <a:t>Medicamentos administrados a través de equipos médicos duraderos (DME) cubiertos por la Parte B </a:t>
            </a:r>
            <a:r>
              <a:rPr lang="es-US" sz="1050" dirty="0">
                <a:solidFill>
                  <a:prstClr val="black"/>
                </a:solidFill>
                <a:cs typeface="Arial"/>
              </a:rPr>
              <a:t>(como nebulizadores o bombas de infusión). Para obtener los medicamentos cubiertos por la Parte B, elija un médico y un proveedor afiliados a Medicare utilizando el Directorio de proveedores de Medicare en </a:t>
            </a:r>
            <a:r>
              <a:rPr lang="es-US" sz="1050" dirty="0">
                <a:solidFill>
                  <a:prstClr val="black"/>
                </a:solidFill>
                <a:cs typeface="Arial"/>
                <a:hlinkClick r:id="rId3"/>
              </a:rPr>
              <a:t>Medicare.gov/medical-</a:t>
            </a:r>
            <a:r>
              <a:rPr lang="es-US" sz="1050" dirty="0" err="1">
                <a:solidFill>
                  <a:prstClr val="black"/>
                </a:solidFill>
                <a:cs typeface="Arial"/>
                <a:hlinkClick r:id="rId3"/>
              </a:rPr>
              <a:t>equipment</a:t>
            </a:r>
            <a:r>
              <a:rPr lang="es-US" sz="1050" dirty="0">
                <a:solidFill>
                  <a:prstClr val="black"/>
                </a:solidFill>
                <a:cs typeface="Arial"/>
                <a:hlinkClick r:id="rId3"/>
              </a:rPr>
              <a:t>-</a:t>
            </a:r>
            <a:r>
              <a:rPr lang="es-US" sz="1050" dirty="0" err="1">
                <a:solidFill>
                  <a:prstClr val="black"/>
                </a:solidFill>
                <a:cs typeface="Arial"/>
                <a:hlinkClick r:id="rId3"/>
              </a:rPr>
              <a:t>suppliers</a:t>
            </a:r>
            <a:r>
              <a:rPr lang="es-US" sz="1050" dirty="0">
                <a:solidFill>
                  <a:prstClr val="black"/>
                </a:solidFill>
                <a:cs typeface="Arial"/>
              </a:rPr>
              <a:t> o llamando al </a:t>
            </a:r>
            <a:br>
              <a:rPr lang="es-US" sz="1050" dirty="0">
                <a:solidFill>
                  <a:prstClr val="black"/>
                </a:solidFill>
                <a:cs typeface="Arial"/>
              </a:rPr>
            </a:br>
            <a:r>
              <a:rPr lang="es-US" sz="1050" dirty="0">
                <a:solidFill>
                  <a:prstClr val="black"/>
                </a:solidFill>
                <a:cs typeface="Arial"/>
              </a:rPr>
              <a:t>1-800-MEDICARE (1-800-633-4227). Los usuarios de TTY pueden llamar al 1-877-486-2048. </a:t>
            </a:r>
          </a:p>
          <a:p>
            <a:pPr marL="118745" indent="-118745" defTabSz="966529">
              <a:spcAft>
                <a:spcPts val="600"/>
              </a:spcAft>
              <a:defRPr/>
            </a:pPr>
            <a:r>
              <a:rPr lang="es-US" sz="1050" b="1" dirty="0">
                <a:solidFill>
                  <a:prstClr val="black"/>
                </a:solidFill>
                <a:cs typeface="Arial"/>
              </a:rPr>
              <a:t>Tres categorías de medicamentos orales con requisitos especiales de cobertura de la Parte B: </a:t>
            </a:r>
            <a:r>
              <a:rPr lang="es-US" sz="1050" dirty="0">
                <a:solidFill>
                  <a:prstClr val="black"/>
                </a:solidFill>
                <a:cs typeface="Arial"/>
              </a:rPr>
              <a:t>ciertos anticancerígenos orales, antieméticos orales (para tratar las náuseas) y medicamentos inmunosupresores tras un trasplante de órganos (en determinadas circunstancias). </a:t>
            </a:r>
          </a:p>
          <a:p>
            <a:pPr marL="118745" indent="-118745" defTabSz="966529">
              <a:spcAft>
                <a:spcPts val="600"/>
              </a:spcAft>
              <a:defRPr/>
            </a:pPr>
            <a:r>
              <a:rPr lang="es-US" sz="1050" b="1" dirty="0">
                <a:solidFill>
                  <a:prstClr val="black"/>
                </a:solidFill>
                <a:cs typeface="Arial"/>
              </a:rPr>
              <a:t>Una cantidad limitada de otros tipos de medicamentos para pacientes ambulatorios. </a:t>
            </a:r>
            <a:r>
              <a:rPr lang="es-US" sz="1050" dirty="0">
                <a:solidFill>
                  <a:prstClr val="black"/>
                </a:solidFill>
                <a:cs typeface="Arial"/>
              </a:rPr>
              <a:t>Pueden haber diferencias regionales en las políticas de cobertura de la Parte B en casos en los que no existe una decisión de cobertura a nivel nacional. </a:t>
            </a:r>
          </a:p>
          <a:p>
            <a:pPr marL="0" indent="0" defTabSz="966529">
              <a:spcAft>
                <a:spcPts val="600"/>
              </a:spcAft>
              <a:buNone/>
              <a:defRPr/>
            </a:pPr>
            <a:r>
              <a:rPr lang="es-US" sz="1050" b="1" dirty="0">
                <a:solidFill>
                  <a:prstClr val="black"/>
                </a:solidFill>
                <a:cs typeface="Arial"/>
              </a:rPr>
              <a:t>NOTA</a:t>
            </a:r>
            <a:r>
              <a:rPr lang="es-US" sz="1050" dirty="0">
                <a:solidFill>
                  <a:prstClr val="black"/>
                </a:solidFill>
                <a:cs typeface="Arial"/>
              </a:rPr>
              <a:t>: Si desea más información sobre los medicamentos cubiertos con requisitos especiales de cobertura, consulte el capítulo 17 - Medicamentos y Productos Biológicos del Manual de Tramitación de Reclamaciones de Medicare, en </a:t>
            </a:r>
            <a:r>
              <a:rPr lang="es-US" sz="1050" dirty="0">
                <a:solidFill>
                  <a:prstClr val="black"/>
                </a:solidFill>
                <a:cs typeface="Arial"/>
                <a:hlinkClick r:id="rId4"/>
              </a:rPr>
              <a:t>CMS.gov/</a:t>
            </a:r>
            <a:r>
              <a:rPr lang="es-US" sz="1050" dirty="0" err="1">
                <a:solidFill>
                  <a:prstClr val="black"/>
                </a:solidFill>
                <a:cs typeface="Arial"/>
                <a:hlinkClick r:id="rId4"/>
              </a:rPr>
              <a:t>Regulations</a:t>
            </a:r>
            <a:r>
              <a:rPr lang="es-US" sz="1050" dirty="0">
                <a:solidFill>
                  <a:prstClr val="black"/>
                </a:solidFill>
                <a:cs typeface="Arial"/>
                <a:hlinkClick r:id="rId4"/>
              </a:rPr>
              <a:t>-and-</a:t>
            </a:r>
            <a:r>
              <a:rPr lang="es-US" sz="1050" dirty="0" err="1">
                <a:solidFill>
                  <a:prstClr val="black"/>
                </a:solidFill>
                <a:cs typeface="Arial"/>
                <a:hlinkClick r:id="rId4"/>
              </a:rPr>
              <a:t>Guidance</a:t>
            </a:r>
            <a:r>
              <a:rPr lang="es-US" sz="1050" dirty="0">
                <a:solidFill>
                  <a:prstClr val="black"/>
                </a:solidFill>
                <a:cs typeface="Arial"/>
                <a:hlinkClick r:id="rId4"/>
              </a:rPr>
              <a:t>/</a:t>
            </a:r>
            <a:r>
              <a:rPr lang="es-US" sz="1050" dirty="0" err="1">
                <a:solidFill>
                  <a:prstClr val="black"/>
                </a:solidFill>
                <a:cs typeface="Arial"/>
                <a:hlinkClick r:id="rId4"/>
              </a:rPr>
              <a:t>Guidance</a:t>
            </a:r>
            <a:r>
              <a:rPr lang="es-US" sz="1050" dirty="0">
                <a:solidFill>
                  <a:prstClr val="black"/>
                </a:solidFill>
                <a:cs typeface="Arial"/>
                <a:hlinkClick r:id="rId4"/>
              </a:rPr>
              <a:t>/</a:t>
            </a:r>
            <a:r>
              <a:rPr lang="es-US" sz="1050" dirty="0" err="1">
                <a:solidFill>
                  <a:prstClr val="black"/>
                </a:solidFill>
                <a:cs typeface="Arial"/>
                <a:hlinkClick r:id="rId4"/>
              </a:rPr>
              <a:t>Manuals</a:t>
            </a:r>
            <a:r>
              <a:rPr lang="es-US" sz="1050" dirty="0">
                <a:solidFill>
                  <a:prstClr val="black"/>
                </a:solidFill>
                <a:cs typeface="Arial"/>
                <a:hlinkClick r:id="rId4"/>
              </a:rPr>
              <a:t>/</a:t>
            </a:r>
            <a:r>
              <a:rPr lang="es-US" sz="1050" dirty="0" err="1">
                <a:solidFill>
                  <a:prstClr val="black"/>
                </a:solidFill>
                <a:cs typeface="Arial"/>
                <a:hlinkClick r:id="rId4"/>
              </a:rPr>
              <a:t>downloads</a:t>
            </a:r>
            <a:r>
              <a:rPr lang="es-US" sz="1050" dirty="0">
                <a:solidFill>
                  <a:prstClr val="black"/>
                </a:solidFill>
                <a:cs typeface="Arial"/>
                <a:hlinkClick r:id="rId4"/>
              </a:rPr>
              <a:t>/clm104c17.pdf</a:t>
            </a:r>
            <a:r>
              <a:rPr lang="es-US" sz="1050" dirty="0">
                <a:solidFill>
                  <a:prstClr val="black"/>
                </a:solidFill>
                <a:cs typeface="Arial"/>
              </a:rPr>
              <a:t>.</a:t>
            </a:r>
          </a:p>
          <a:p>
            <a:pPr marL="0" indent="0">
              <a:spcAft>
                <a:spcPts val="600"/>
              </a:spcAft>
              <a:buNone/>
            </a:pPr>
            <a:endParaRPr lang="en-US" sz="1050" dirty="0">
              <a:cs typeface="Arial" panose="020B0604020202020204" pitchFamily="34" charset="0"/>
            </a:endParaRPr>
          </a:p>
        </p:txBody>
      </p:sp>
    </p:spTree>
    <p:extLst>
      <p:ext uri="{BB962C8B-B14F-4D97-AF65-F5344CB8AC3E}">
        <p14:creationId xmlns:p14="http://schemas.microsoft.com/office/powerpoint/2010/main" val="11820620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indent="0" defTabSz="966529">
              <a:spcAft>
                <a:spcPts val="600"/>
              </a:spcAft>
              <a:buNone/>
              <a:defRPr/>
            </a:pPr>
            <a:r>
              <a:rPr lang="es-US" b="1" dirty="0">
                <a:solidFill>
                  <a:prstClr val="black"/>
                </a:solidFill>
                <a:cs typeface="Arial"/>
              </a:rPr>
              <a:t>Los montos de copago varían si usted califica para Ayuda Adicional de acuerdo con lo siguiente:</a:t>
            </a:r>
          </a:p>
          <a:p>
            <a:pPr marL="118745" indent="-118745" defTabSz="966529">
              <a:spcAft>
                <a:spcPts val="600"/>
              </a:spcAft>
              <a:defRPr/>
            </a:pPr>
            <a:r>
              <a:rPr lang="es-US" dirty="0">
                <a:solidFill>
                  <a:prstClr val="black"/>
                </a:solidFill>
                <a:cs typeface="Arial"/>
              </a:rPr>
              <a:t>Si usted vive en una institución (por ejemplo, un asilo de ancianos), no paga un copago.</a:t>
            </a:r>
          </a:p>
          <a:p>
            <a:pPr marL="118745" indent="-118745" defTabSz="966529">
              <a:spcAft>
                <a:spcPts val="600"/>
              </a:spcAft>
              <a:defRPr/>
            </a:pPr>
            <a:r>
              <a:rPr lang="es-US" dirty="0">
                <a:solidFill>
                  <a:prstClr val="black"/>
                </a:solidFill>
                <a:cs typeface="Arial"/>
              </a:rPr>
              <a:t>Si recibe servicios basados en el hogar y la comunidad, no paga un copago</a:t>
            </a:r>
          </a:p>
          <a:p>
            <a:pPr marL="118745" indent="-118745" defTabSz="966529">
              <a:spcAft>
                <a:spcPts val="600"/>
              </a:spcAft>
              <a:defRPr/>
            </a:pPr>
            <a:r>
              <a:rPr lang="es-US" dirty="0">
                <a:solidFill>
                  <a:prstClr val="black"/>
                </a:solidFill>
                <a:cs typeface="Arial"/>
              </a:rPr>
              <a:t>Si sus ingresos alcanzan o superan el 100% del FPL en 2023, pagará $1.45 por un medicamento genérico (o un medicamento de marca tratado como genérico), o $4.30 por los medicamentos de marca cubiertos.</a:t>
            </a:r>
          </a:p>
          <a:p>
            <a:pPr marL="118745" indent="-118745" defTabSz="966529">
              <a:spcAft>
                <a:spcPts val="600"/>
              </a:spcAft>
              <a:defRPr/>
            </a:pPr>
            <a:r>
              <a:rPr lang="es-US" dirty="0">
                <a:solidFill>
                  <a:prstClr val="black"/>
                </a:solidFill>
                <a:cs typeface="Arial"/>
              </a:rPr>
              <a:t>Si sus ingresos se sitúan entre el 100% y el 135% del FPL en 2023, pagará $4.15 por un medicamento genérico (o un medicamento de marca tratado como genérico), o $10.35 por los medicamentos de marca cubiertos.</a:t>
            </a:r>
          </a:p>
          <a:p>
            <a:pPr marL="118745" indent="-118745" defTabSz="966529">
              <a:spcAft>
                <a:spcPts val="600"/>
              </a:spcAft>
              <a:defRPr/>
            </a:pPr>
            <a:r>
              <a:rPr lang="es-US" dirty="0">
                <a:solidFill>
                  <a:prstClr val="black"/>
                </a:solidFill>
                <a:cs typeface="Arial"/>
              </a:rPr>
              <a:t>Si percibe parcialmente la Ayuda Adicional en 2023, abonará una franquicia de $104 y pagará el 15% por cada medicamento cubierto.</a:t>
            </a:r>
          </a:p>
          <a:p>
            <a:pPr marL="0" indent="0" defTabSz="966529">
              <a:spcAft>
                <a:spcPts val="600"/>
              </a:spcAft>
              <a:buNone/>
              <a:defRPr/>
            </a:pPr>
            <a:r>
              <a:rPr lang="es-US" dirty="0">
                <a:solidFill>
                  <a:prstClr val="black"/>
                </a:solidFill>
                <a:cs typeface="Arial"/>
              </a:rPr>
              <a:t>Para consultar el "Anuncio de tarifas de capitación de Medicare </a:t>
            </a:r>
            <a:r>
              <a:rPr lang="es-US" dirty="0" err="1">
                <a:solidFill>
                  <a:prstClr val="black"/>
                </a:solidFill>
                <a:cs typeface="Arial"/>
              </a:rPr>
              <a:t>Advantage</a:t>
            </a:r>
            <a:r>
              <a:rPr lang="es-US" dirty="0">
                <a:solidFill>
                  <a:prstClr val="black"/>
                </a:solidFill>
                <a:cs typeface="Arial"/>
              </a:rPr>
              <a:t> (MA) para el año natural 2023 y políticas de pago de la Parte C y la Parte D" de los CMS, visite </a:t>
            </a:r>
            <a:r>
              <a:rPr lang="es-US" dirty="0">
                <a:solidFill>
                  <a:prstClr val="black"/>
                </a:solidFill>
                <a:cs typeface="Arial"/>
                <a:hlinkClick r:id="rId3"/>
              </a:rPr>
              <a:t>CMS.gov/files/</a:t>
            </a:r>
            <a:r>
              <a:rPr lang="es-US" dirty="0" err="1">
                <a:solidFill>
                  <a:prstClr val="black"/>
                </a:solidFill>
                <a:cs typeface="Arial"/>
                <a:hlinkClick r:id="rId3"/>
              </a:rPr>
              <a:t>document</a:t>
            </a:r>
            <a:r>
              <a:rPr lang="es-US" dirty="0">
                <a:solidFill>
                  <a:prstClr val="black"/>
                </a:solidFill>
                <a:cs typeface="Arial"/>
                <a:hlinkClick r:id="rId3"/>
              </a:rPr>
              <a:t>/2023-announcement.pdf</a:t>
            </a:r>
            <a:r>
              <a:rPr lang="es-US" dirty="0">
                <a:solidFill>
                  <a:prstClr val="black"/>
                </a:solidFill>
                <a:cs typeface="Arial"/>
              </a:rPr>
              <a:t>.</a:t>
            </a:r>
          </a:p>
          <a:p>
            <a:pPr marL="0" indent="0" defTabSz="966529">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29316013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39363">
              <a:spcBef>
                <a:spcPts val="600"/>
              </a:spcBef>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a:t>
            </a:r>
            <a:r>
              <a:rPr lang="es-US" sz="1200" b="0" i="0">
                <a:solidFill>
                  <a:srgbClr val="444444"/>
                </a:solidFill>
                <a:effectLst/>
                <a:cs typeface="Arial"/>
              </a:rPr>
              <a:t>​</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s-US" b="1">
                <a:solidFill>
                  <a:prstClr val="black"/>
                </a:solidFill>
                <a:cs typeface="Arial"/>
              </a:rPr>
              <a:t>Si resulta elegible</a:t>
            </a:r>
            <a:r>
              <a:rPr lang="es-US">
                <a:solidFill>
                  <a:prstClr val="black"/>
                </a:solidFill>
                <a:cs typeface="Arial"/>
              </a:rPr>
              <a:t> para la cobertura completa de Medicaid, un Programa de Ahorro de Medicare o SSI, Medicare le enviará por correo una carta en papel MORADO informándole de que ahora tiene derecho automáticamente a la Ayuda Adicional. Para mayor información y visualizar una muestra, visite </a:t>
            </a:r>
            <a:r>
              <a:rPr lang="es-US">
                <a:hlinkClick r:id="rId3"/>
              </a:rPr>
              <a:t>Medicare.gov/basics/forms-publications-mailings/mailings/help-with-costs/extra-help-automatically-qualify-automatically-enroll</a:t>
            </a:r>
            <a:r>
              <a:rPr lang="es-US"/>
              <a:t>. </a:t>
            </a:r>
          </a:p>
        </p:txBody>
      </p:sp>
    </p:spTree>
    <p:extLst>
      <p:ext uri="{BB962C8B-B14F-4D97-AF65-F5344CB8AC3E}">
        <p14:creationId xmlns:p14="http://schemas.microsoft.com/office/powerpoint/2010/main" val="31913709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39363">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118745" indent="-118745" defTabSz="966529">
              <a:spcAft>
                <a:spcPts val="600"/>
              </a:spcAft>
              <a:defRPr/>
            </a:pPr>
            <a:r>
              <a:rPr lang="es-US" b="1" dirty="0">
                <a:solidFill>
                  <a:prstClr val="black"/>
                </a:solidFill>
                <a:cs typeface="Arial"/>
              </a:rPr>
              <a:t>Los Centros de Servicios de Medicare y Medicaid (CMS) utilizan los datos de Medicaid estatales </a:t>
            </a:r>
            <a:r>
              <a:rPr lang="es-US" dirty="0">
                <a:solidFill>
                  <a:prstClr val="black"/>
                </a:solidFill>
                <a:cs typeface="Arial"/>
              </a:rPr>
              <a:t>para identificar a las personas con Medicare que tienen prestaciones completas de Medicaid y a las personas que reciben ayuda de su programa estatal de Medicaid para pagar sus primas de Medicare (en un Programa de Ahorro de Medicare). </a:t>
            </a:r>
          </a:p>
          <a:p>
            <a:pPr marL="118745" indent="-118745" defTabSz="966529">
              <a:spcAft>
                <a:spcPts val="600"/>
              </a:spcAft>
              <a:defRPr/>
            </a:pPr>
            <a:r>
              <a:rPr lang="es-US" b="1" dirty="0">
                <a:solidFill>
                  <a:prstClr val="black"/>
                </a:solidFill>
                <a:cs typeface="Arial"/>
              </a:rPr>
              <a:t>Cada mes, los CMS identifican y procesan nuevas inscripciones automáticas y facilitadas (ver la siguiente diapositiva).</a:t>
            </a:r>
            <a:r>
              <a:rPr lang="es-US" dirty="0">
                <a:solidFill>
                  <a:prstClr val="black"/>
                </a:solidFill>
                <a:cs typeface="Arial"/>
              </a:rPr>
              <a:t> Los CMS eligen los planes al azar de aquellos con primas iguales o inferiores al monto del subsidio regional para primas de bajos ingresos, de modo que no pagará una prima si reúne los requisitos para la Ayuda Adicional completa. Si califica para Ayuda Adicional, pagará una prima reducida o ninguna prima. </a:t>
            </a:r>
          </a:p>
          <a:p>
            <a:pPr marL="118745" indent="-118745" defTabSz="966529">
              <a:spcAft>
                <a:spcPts val="600"/>
              </a:spcAft>
              <a:defRPr/>
            </a:pPr>
            <a:r>
              <a:rPr lang="es-US" b="1" dirty="0">
                <a:solidFill>
                  <a:prstClr val="black"/>
                </a:solidFill>
                <a:cs typeface="Arial"/>
              </a:rPr>
              <a:t>Si tiene Medicare y todas las prestaciones de Medicaid y no elige ni se inscribe en un plan de medicamentos de Medicare por su cuenta, </a:t>
            </a:r>
            <a:r>
              <a:rPr lang="es-US" dirty="0">
                <a:solidFill>
                  <a:prstClr val="black"/>
                </a:solidFill>
                <a:cs typeface="Arial"/>
              </a:rPr>
              <a:t>Los CMS le inscribirán automáticamente en un plan de medicamentos de Medicare que entrará en vigor el primer día que tenga tanto Medicare como Medicaid. Recibirá una notificación amarilla de inscripción automática con el nombre del plan que se le ha asignado. </a:t>
            </a:r>
          </a:p>
          <a:p>
            <a:pPr marL="118745" indent="-118745" defTabSz="966529">
              <a:spcAft>
                <a:spcPts val="600"/>
              </a:spcAft>
              <a:defRPr/>
            </a:pPr>
            <a:r>
              <a:rPr lang="es-US" b="1" dirty="0">
                <a:solidFill>
                  <a:prstClr val="black"/>
                </a:solidFill>
                <a:cs typeface="Arial"/>
              </a:rPr>
              <a:t>Otras personas que califican para la Ayuda Adicional se inscribirán en un plan de medicamentos de Medicare </a:t>
            </a:r>
          </a:p>
          <a:p>
            <a:pPr marL="118745" lvl="0" indent="-118745" defTabSz="966529">
              <a:spcAft>
                <a:spcPts val="600"/>
              </a:spcAft>
              <a:defRPr/>
            </a:pPr>
            <a:r>
              <a:rPr lang="es-US" b="1" dirty="0">
                <a:solidFill>
                  <a:prstClr val="black"/>
                </a:solidFill>
                <a:cs typeface="Arial"/>
              </a:rPr>
              <a:t>Para mayor información y visualizar una muestra, </a:t>
            </a:r>
            <a:r>
              <a:rPr lang="es-US" dirty="0">
                <a:solidFill>
                  <a:prstClr val="black"/>
                </a:solidFill>
                <a:cs typeface="Arial"/>
              </a:rPr>
              <a:t>visite </a:t>
            </a:r>
            <a:r>
              <a:rPr lang="es-US" dirty="0">
                <a:solidFill>
                  <a:prstClr val="black"/>
                </a:solidFill>
                <a:cs typeface="Arial"/>
                <a:hlinkClick r:id="rId3"/>
              </a:rPr>
              <a:t>Medicare.gov/</a:t>
            </a:r>
            <a:r>
              <a:rPr lang="es-US" dirty="0" err="1">
                <a:solidFill>
                  <a:prstClr val="black"/>
                </a:solidFill>
                <a:cs typeface="Arial"/>
                <a:hlinkClick r:id="rId3"/>
              </a:rPr>
              <a:t>basics</a:t>
            </a:r>
            <a:r>
              <a:rPr lang="es-US" dirty="0">
                <a:solidFill>
                  <a:prstClr val="black"/>
                </a:solidFill>
                <a:cs typeface="Arial"/>
                <a:hlinkClick r:id="rId3"/>
              </a:rPr>
              <a:t>/</a:t>
            </a:r>
            <a:r>
              <a:rPr lang="es-US" dirty="0" err="1">
                <a:solidFill>
                  <a:prstClr val="black"/>
                </a:solidFill>
                <a:cs typeface="Arial"/>
                <a:hlinkClick r:id="rId3"/>
              </a:rPr>
              <a:t>forms-publications-mailings</a:t>
            </a:r>
            <a:r>
              <a:rPr lang="es-US" dirty="0">
                <a:solidFill>
                  <a:prstClr val="black"/>
                </a:solidFill>
                <a:cs typeface="Arial"/>
                <a:hlinkClick r:id="rId3"/>
              </a:rPr>
              <a:t>/</a:t>
            </a:r>
            <a:r>
              <a:rPr lang="es-US" dirty="0" err="1">
                <a:solidFill>
                  <a:prstClr val="black"/>
                </a:solidFill>
                <a:cs typeface="Arial"/>
                <a:hlinkClick r:id="rId3"/>
              </a:rPr>
              <a:t>mailings</a:t>
            </a:r>
            <a:r>
              <a:rPr lang="es-US" dirty="0">
                <a:solidFill>
                  <a:prstClr val="black"/>
                </a:solidFill>
                <a:cs typeface="Arial"/>
                <a:hlinkClick r:id="rId3"/>
              </a:rPr>
              <a:t>/</a:t>
            </a:r>
            <a:r>
              <a:rPr lang="es-US" dirty="0" err="1">
                <a:solidFill>
                  <a:prstClr val="black"/>
                </a:solidFill>
                <a:cs typeface="Arial"/>
                <a:hlinkClick r:id="rId3"/>
              </a:rPr>
              <a:t>help-with-costs</a:t>
            </a:r>
            <a:r>
              <a:rPr lang="es-US" dirty="0">
                <a:solidFill>
                  <a:prstClr val="black"/>
                </a:solidFill>
                <a:cs typeface="Arial"/>
                <a:hlinkClick r:id="rId3"/>
              </a:rPr>
              <a:t>/</a:t>
            </a:r>
            <a:r>
              <a:rPr lang="es-US" dirty="0" err="1">
                <a:solidFill>
                  <a:prstClr val="black"/>
                </a:solidFill>
                <a:cs typeface="Arial"/>
                <a:hlinkClick r:id="rId3"/>
              </a:rPr>
              <a:t>extra-help-auto-enrollment-future-coverage</a:t>
            </a:r>
            <a:r>
              <a:rPr lang="es-US" dirty="0">
                <a:solidFill>
                  <a:prstClr val="black"/>
                </a:solidFill>
                <a:cs typeface="Arial"/>
              </a:rPr>
              <a:t>. </a:t>
            </a:r>
          </a:p>
          <a:p>
            <a:pPr marL="0" lvl="0" indent="0" defTabSz="966529">
              <a:spcBef>
                <a:spcPts val="634"/>
              </a:spcBef>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32572592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334">
              <a:spcAft>
                <a:spcPts val="600"/>
              </a:spcAft>
              <a:buNone/>
              <a:defRPr/>
            </a:pPr>
            <a:r>
              <a:rPr lang="es-US" b="1">
                <a:solidFill>
                  <a:prstClr val="black"/>
                </a:solidFill>
              </a:rPr>
              <a:t>Esta diapositiva tiene animación.</a:t>
            </a:r>
          </a:p>
          <a:p>
            <a:pPr marL="0" marR="0" lvl="0" indent="0" algn="l" defTabSz="966334"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a:t>
            </a:r>
            <a:r>
              <a:rPr lang="es-US" sz="1200" b="0" i="0">
                <a:solidFill>
                  <a:srgbClr val="444444"/>
                </a:solidFill>
                <a:effectLst/>
                <a:cs typeface="Arial"/>
              </a:rPr>
              <a:t>​</a:t>
            </a:r>
          </a:p>
          <a:p>
            <a:pPr marL="118745" indent="-118745" defTabSz="966334">
              <a:spcAft>
                <a:spcPts val="600"/>
              </a:spcAft>
              <a:defRPr/>
            </a:pPr>
            <a:r>
              <a:rPr lang="es-US" b="1">
                <a:solidFill>
                  <a:prstClr val="black"/>
                </a:solidFill>
                <a:cs typeface="Arial"/>
              </a:rPr>
              <a:t>Además de los datos de Medicaid, los CMS también usan datos</a:t>
            </a:r>
            <a:r>
              <a:rPr lang="es-US">
                <a:solidFill>
                  <a:prstClr val="black"/>
                </a:solidFill>
                <a:cs typeface="Arial"/>
              </a:rPr>
              <a:t> para identificar a las personas que tienen Medicare y tienen derecho a las prestaciones del Seguro Social pero no a Medicaid, o que han solicitado la Ayuda Adicional y cumplen los requisitos para recibirla. </a:t>
            </a:r>
          </a:p>
          <a:p>
            <a:pPr marL="118745" indent="-118745" defTabSz="966529">
              <a:spcAft>
                <a:spcPts val="600"/>
              </a:spcAft>
              <a:buFont typeface="Wingdings" panose="05000000000000000000" pitchFamily="2" charset="2"/>
              <a:buChar char="§"/>
              <a:defRPr/>
            </a:pPr>
            <a:r>
              <a:rPr lang="es-US" b="1">
                <a:solidFill>
                  <a:prstClr val="black"/>
                </a:solidFill>
                <a:cs typeface="Arial"/>
              </a:rPr>
              <a:t>La inscripción facilitada entra en vigor 2 meses después de que CMS recibe la notificación de que usted es elegible.</a:t>
            </a:r>
            <a:r>
              <a:rPr lang="es-US">
                <a:solidFill>
                  <a:prstClr val="black"/>
                </a:solidFill>
                <a:cs typeface="Arial"/>
              </a:rPr>
              <a:t> Recibirá una carta de inscripción facilitada en papel verde, para una de las 2 versiones: Ayuda Adicional total o parcial. Si usted califica para el subsidio completo para personas de bajos ingresos recibirá Ayuda Adicional para pagar sus primas y deducibles completos en ciertos planes y tendrá un costo compartido mínimo. Si califica para el subsidio parcial de bajos ingresos recibirá Ayuda Adicional y pagará primas reducidas, deducibles y costos compartidos.</a:t>
            </a:r>
          </a:p>
          <a:p>
            <a:pPr marL="118745" lvl="0" indent="-118745" defTabSz="966529">
              <a:spcAft>
                <a:spcPts val="600"/>
              </a:spcAft>
              <a:defRPr/>
            </a:pPr>
            <a:r>
              <a:rPr lang="es-US" b="1">
                <a:solidFill>
                  <a:prstClr val="black"/>
                </a:solidFill>
                <a:cs typeface="Arial"/>
              </a:rPr>
              <a:t>Para mayor información y revisar muestras</a:t>
            </a:r>
            <a:r>
              <a:rPr lang="es-US">
                <a:solidFill>
                  <a:prstClr val="black"/>
                </a:solidFill>
                <a:cs typeface="Arial"/>
              </a:rPr>
              <a:t> visite </a:t>
            </a:r>
            <a:r>
              <a:rPr lang="es-US">
                <a:solidFill>
                  <a:prstClr val="black"/>
                </a:solidFill>
                <a:cs typeface="Arial"/>
                <a:hlinkClick r:id="rId3"/>
              </a:rPr>
              <a:t>Medicare.gov/basics/forms-publications-mailings/mailings/help-with-costs/reminder-join-drug-plan</a:t>
            </a:r>
            <a:r>
              <a:rPr lang="es-US">
                <a:solidFill>
                  <a:prstClr val="black"/>
                </a:solidFill>
                <a:cs typeface="Arial"/>
              </a:rPr>
              <a:t>.</a:t>
            </a:r>
          </a:p>
          <a:p>
            <a:pPr marL="118872" lvl="0" indent="-118872" defTabSz="966529">
              <a:spcAft>
                <a:spcPts val="600"/>
              </a:spcAft>
              <a:buFont typeface="Wingdings" panose="05000000000000000000" pitchFamily="2" charset="2"/>
              <a:buChar char="§"/>
              <a:defRPr/>
            </a:pPr>
            <a:endParaRPr lang="en-US" dirty="0">
              <a:solidFill>
                <a:prstClr val="black"/>
              </a:solidFill>
              <a:cs typeface="Arial" panose="020B0604020202020204" pitchFamily="34" charset="0"/>
            </a:endParaRPr>
          </a:p>
          <a:p>
            <a:pPr marL="118872" lvl="0" indent="-118872" defTabSz="966529">
              <a:spcAft>
                <a:spcPts val="600"/>
              </a:spcAft>
              <a:buFont typeface="Wingdings" panose="05000000000000000000" pitchFamily="2" charset="2"/>
              <a:buChar char="§"/>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140205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66700" y="3757507"/>
            <a:ext cx="6756400" cy="5253143"/>
          </a:xfrm>
        </p:spPr>
        <p:txBody>
          <a:bodyPr/>
          <a:lstStyle/>
          <a:p>
            <a:pPr marL="0" indent="0" defTabSz="966529">
              <a:buNone/>
              <a:defRPr/>
            </a:pPr>
            <a:r>
              <a:rPr lang="es-US" sz="1100" b="1" dirty="0">
                <a:solidFill>
                  <a:prstClr val="black"/>
                </a:solidFill>
              </a:rPr>
              <a:t>Esta diapositiva tiene animación.</a:t>
            </a:r>
          </a:p>
          <a:p>
            <a:pPr marL="0" marR="0" lvl="0" indent="0" algn="l" defTabSz="966529" rtl="0" eaLnBrk="1" fontAlgn="auto" latinLnBrk="0" hangingPunct="1">
              <a:spcBef>
                <a:spcPts val="0"/>
              </a:spcBef>
              <a:buClrTx/>
              <a:buSzTx/>
              <a:buFont typeface="Wingdings" panose="05000000000000000000" pitchFamily="2" charset="2"/>
              <a:buNone/>
              <a:tabLst/>
              <a:defRPr/>
            </a:pPr>
            <a:r>
              <a:rPr lang="es-US" sz="1100" b="1" i="0" u="none" strike="noStrike" dirty="0">
                <a:solidFill>
                  <a:srgbClr val="000000"/>
                </a:solidFill>
                <a:effectLst/>
                <a:cs typeface="Arial" panose="020B0604020202020204" pitchFamily="34" charset="0"/>
              </a:rPr>
              <a:t>Notas del presentador/a</a:t>
            </a:r>
            <a:r>
              <a:rPr lang="es-US" sz="1100" b="0" i="0" dirty="0">
                <a:solidFill>
                  <a:srgbClr val="444444"/>
                </a:solidFill>
                <a:effectLst/>
                <a:cs typeface="Arial" panose="020B0604020202020204" pitchFamily="34" charset="0"/>
              </a:rPr>
              <a:t>​</a:t>
            </a:r>
          </a:p>
          <a:p>
            <a:pPr marL="112395" indent="-112395" defTabSz="966529">
              <a:spcBef>
                <a:spcPts val="0"/>
              </a:spcBef>
              <a:defRPr/>
            </a:pPr>
            <a:r>
              <a:rPr lang="es-US" sz="1100" b="1" dirty="0">
                <a:solidFill>
                  <a:prstClr val="black"/>
                </a:solidFill>
                <a:cs typeface="Arial" panose="020B0604020202020204" pitchFamily="34" charset="0"/>
              </a:rPr>
              <a:t>Programa de Transición para Recién Elegibles con Ingresos Limitados (LINET)</a:t>
            </a:r>
            <a:r>
              <a:rPr lang="es-US" sz="1100" dirty="0">
                <a:solidFill>
                  <a:prstClr val="black"/>
                </a:solidFill>
                <a:cs typeface="Arial" panose="020B0604020202020204" pitchFamily="34" charset="0"/>
              </a:rPr>
              <a:t> de Medicare, está diseñado para eliminar las lagunas en la cobertura de las personas con ingresos limitados que se pasen a la cobertura de medicamentos de Medicare. La inscripción en el Programa LINET de Medicare es temporal y finaliza una vez que la persona con ingresos limitados que tiene Medicare obtiene cobertura a través de un plan de Medicare. El programa brinda cobertura en un punto de venta para personas con Ayuda Adicional que aún no tienen un plan de Medicare. También brinda cobertura retroactiva a las personas que tienen cobertura completa de Medicaid o que reciben beneficios de SSI. </a:t>
            </a:r>
          </a:p>
          <a:p>
            <a:pPr marL="112395" indent="-112395" defTabSz="966529">
              <a:spcBef>
                <a:spcPts val="0"/>
              </a:spcBef>
              <a:defRPr/>
            </a:pPr>
            <a:r>
              <a:rPr lang="es-US" sz="1100" dirty="0">
                <a:solidFill>
                  <a:prstClr val="black"/>
                </a:solidFill>
                <a:cs typeface="Arial" panose="020B0604020202020204" pitchFamily="34" charset="0"/>
              </a:rPr>
              <a:t>El Programa LINET tiene un formulario abierto que cubre todos los medicamentos de la Parte D. Se han implementado procesos de revisión de la utilización de medicamentos para garantizar que los medicamentos se distribuyan correctamente. Cualquier farmacia en regla puede tramitar las solicitudes de reembolso de medicamentos LINET. </a:t>
            </a:r>
          </a:p>
          <a:p>
            <a:pPr marL="0" indent="0" defTabSz="966529">
              <a:spcBef>
                <a:spcPts val="0"/>
              </a:spcBef>
              <a:buFont typeface="Wingdings" panose="05000000000000000000" pitchFamily="2" charset="2"/>
              <a:buNone/>
              <a:defRPr/>
            </a:pPr>
            <a:r>
              <a:rPr lang="es-US" sz="1100" b="1" dirty="0">
                <a:solidFill>
                  <a:prstClr val="black"/>
                </a:solidFill>
                <a:cs typeface="Arial" panose="020B0604020202020204" pitchFamily="34" charset="0"/>
              </a:rPr>
              <a:t>Para poder acogerse al Programa LINET de Medicare, debe cumplir determinados requisitos: </a:t>
            </a:r>
          </a:p>
          <a:p>
            <a:pPr marL="118745" indent="-118745" defTabSz="966529">
              <a:spcBef>
                <a:spcPts val="0"/>
              </a:spcBef>
              <a:defRPr/>
            </a:pPr>
            <a:r>
              <a:rPr lang="es-US" sz="1100" dirty="0">
                <a:solidFill>
                  <a:prstClr val="black"/>
                </a:solidFill>
                <a:cs typeface="Arial" panose="020B0604020202020204" pitchFamily="34" charset="0"/>
              </a:rPr>
              <a:t>Tenga un número de Medicare válido, que está en su tarjeta de Medicare</a:t>
            </a:r>
          </a:p>
          <a:p>
            <a:pPr marL="118745" indent="-118745" defTabSz="966529">
              <a:spcBef>
                <a:spcPts val="0"/>
              </a:spcBef>
              <a:defRPr/>
            </a:pPr>
            <a:r>
              <a:rPr lang="es-US" sz="1100" dirty="0">
                <a:solidFill>
                  <a:prstClr val="black"/>
                </a:solidFill>
                <a:cs typeface="Arial" panose="020B0604020202020204" pitchFamily="34" charset="0"/>
              </a:rPr>
              <a:t>Tener derecho a la cobertura de medicamentos de Medicare </a:t>
            </a:r>
          </a:p>
          <a:p>
            <a:pPr marL="118745" indent="-118745" defTabSz="966529">
              <a:spcBef>
                <a:spcPts val="0"/>
              </a:spcBef>
              <a:defRPr/>
            </a:pPr>
            <a:r>
              <a:rPr lang="es-US" sz="1100" dirty="0">
                <a:solidFill>
                  <a:prstClr val="black"/>
                </a:solidFill>
                <a:cs typeface="Arial" panose="020B0604020202020204" pitchFamily="34" charset="0"/>
              </a:rPr>
              <a:t>No estar inscrito en un plan de medicamentos o tener una cobertura acreditable</a:t>
            </a:r>
          </a:p>
          <a:p>
            <a:pPr marL="118745" indent="-118745" defTabSz="966529">
              <a:spcBef>
                <a:spcPts val="0"/>
              </a:spcBef>
              <a:defRPr/>
            </a:pPr>
            <a:r>
              <a:rPr lang="es-US" sz="1100" dirty="0">
                <a:solidFill>
                  <a:prstClr val="black"/>
                </a:solidFill>
                <a:cs typeface="Arial" panose="020B0604020202020204" pitchFamily="34" charset="0"/>
              </a:rPr>
              <a:t>No estar inscrito en un plan de Subsidio de Medicamentos para Jubilados</a:t>
            </a:r>
          </a:p>
          <a:p>
            <a:pPr marL="118745" indent="-118745" defTabSz="966529">
              <a:spcBef>
                <a:spcPts val="0"/>
              </a:spcBef>
              <a:defRPr/>
            </a:pPr>
            <a:r>
              <a:rPr lang="es-US" sz="1100" dirty="0">
                <a:solidFill>
                  <a:prstClr val="black"/>
                </a:solidFill>
                <a:cs typeface="Arial" panose="020B0604020202020204" pitchFamily="34" charset="0"/>
              </a:rPr>
              <a:t>No estar inscrito en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que no permita la inscripción asociada en un plan de medicamentos</a:t>
            </a:r>
          </a:p>
          <a:p>
            <a:pPr marL="118745" indent="-118745" defTabSz="966529">
              <a:spcBef>
                <a:spcPts val="0"/>
              </a:spcBef>
              <a:defRPr/>
            </a:pPr>
            <a:r>
              <a:rPr lang="es-US" sz="1100" dirty="0">
                <a:solidFill>
                  <a:prstClr val="black"/>
                </a:solidFill>
                <a:cs typeface="Arial" panose="020B0604020202020204" pitchFamily="34" charset="0"/>
              </a:rPr>
              <a:t>No haber rechazado la inscripción automática</a:t>
            </a:r>
          </a:p>
          <a:p>
            <a:pPr marL="118745" indent="-118745" defTabSz="966529">
              <a:spcBef>
                <a:spcPts val="0"/>
              </a:spcBef>
              <a:defRPr/>
            </a:pPr>
            <a:r>
              <a:rPr lang="es-US" sz="1100" dirty="0">
                <a:solidFill>
                  <a:prstClr val="black"/>
                </a:solidFill>
                <a:cs typeface="Arial" panose="020B0604020202020204" pitchFamily="34" charset="0"/>
              </a:rPr>
              <a:t>Tener una dirección permanente en los 50 estados contiguos o en el Distrito de Columbia</a:t>
            </a:r>
          </a:p>
          <a:p>
            <a:pPr marL="0" indent="0" defTabSz="966529">
              <a:spcBef>
                <a:spcPts val="0"/>
              </a:spcBef>
              <a:buNone/>
              <a:defRPr/>
            </a:pP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Humana, Inc. administra el equipo de divulgación del programa LINET. El equipo brinda capacitación en vivo a través de seminarios web para los asesores de SHIP y los proveedores de farmacia. Para mayor información, visite </a:t>
            </a:r>
            <a:r>
              <a:rPr lang="es-US" sz="1100" u="sng" dirty="0">
                <a:hlinkClick r:id="rId3"/>
              </a:rPr>
              <a:t>Humana.com/</a:t>
            </a:r>
            <a:r>
              <a:rPr lang="es-US" sz="1100" u="sng" dirty="0" err="1">
                <a:hlinkClick r:id="rId3"/>
              </a:rPr>
              <a:t>member</a:t>
            </a:r>
            <a:r>
              <a:rPr lang="es-US" sz="1100" u="sng" dirty="0">
                <a:hlinkClick r:id="rId3"/>
              </a:rPr>
              <a:t>/medicare-</a:t>
            </a:r>
            <a:r>
              <a:rPr lang="es-US" sz="1100" u="sng" dirty="0" err="1">
                <a:hlinkClick r:id="rId3"/>
              </a:rPr>
              <a:t>linet</a:t>
            </a:r>
            <a:r>
              <a:rPr lang="es-US" sz="1100" u="sng" dirty="0">
                <a:hlinkClick r:id="rId3"/>
              </a:rPr>
              <a:t>-</a:t>
            </a:r>
            <a:r>
              <a:rPr lang="es-US" sz="1100" u="sng" dirty="0" err="1">
                <a:hlinkClick r:id="rId3"/>
              </a:rPr>
              <a:t>advocate-resources</a:t>
            </a:r>
            <a:r>
              <a:rPr lang="es-US" sz="1100" dirty="0"/>
              <a:t> o mande </a:t>
            </a:r>
            <a:r>
              <a:rPr lang="es-US" sz="1100" dirty="0">
                <a:solidFill>
                  <a:prstClr val="black"/>
                </a:solidFill>
                <a:cs typeface="Arial" panose="020B0604020202020204" pitchFamily="34" charset="0"/>
              </a:rPr>
              <a:t>correo electrónico </a:t>
            </a:r>
            <a:r>
              <a:rPr lang="es-US" sz="1100" dirty="0">
                <a:solidFill>
                  <a:prstClr val="black"/>
                </a:solidFill>
                <a:cs typeface="Arial" panose="020B0604020202020204" pitchFamily="34" charset="0"/>
                <a:hlinkClick r:id="rId4"/>
              </a:rPr>
              <a:t>linetoutreach@humana.com</a:t>
            </a:r>
            <a:r>
              <a:rPr lang="es-US" sz="1100" dirty="0">
                <a:solidFill>
                  <a:prstClr val="black"/>
                </a:solidFill>
                <a:cs typeface="Arial" panose="020B0604020202020204" pitchFamily="34" charset="0"/>
              </a:rPr>
              <a:t>. Visite</a:t>
            </a:r>
            <a:r>
              <a:rPr lang="es-US" sz="1100" dirty="0">
                <a:solidFill>
                  <a:prstClr val="black"/>
                </a:solidFill>
                <a:cs typeface="Arial" panose="020B0604020202020204" pitchFamily="34" charset="0"/>
                <a:hlinkClick r:id="rId5"/>
              </a:rPr>
              <a:t>Humana.com/</a:t>
            </a:r>
            <a:r>
              <a:rPr lang="es-US" sz="1100" dirty="0" err="1">
                <a:solidFill>
                  <a:prstClr val="black"/>
                </a:solidFill>
                <a:cs typeface="Arial" panose="020B0604020202020204" pitchFamily="34" charset="0"/>
                <a:hlinkClick r:id="rId5"/>
              </a:rPr>
              <a:t>provider</a:t>
            </a:r>
            <a:r>
              <a:rPr lang="es-US" sz="1100" dirty="0">
                <a:solidFill>
                  <a:prstClr val="black"/>
                </a:solidFill>
                <a:cs typeface="Arial" panose="020B0604020202020204" pitchFamily="34" charset="0"/>
                <a:hlinkClick r:id="rId5"/>
              </a:rPr>
              <a:t>/</a:t>
            </a:r>
            <a:r>
              <a:rPr lang="es-US" sz="1100" dirty="0" err="1">
                <a:solidFill>
                  <a:prstClr val="black"/>
                </a:solidFill>
                <a:cs typeface="Arial" panose="020B0604020202020204" pitchFamily="34" charset="0"/>
                <a:hlinkClick r:id="rId5"/>
              </a:rPr>
              <a:t>pharmacy-resources</a:t>
            </a:r>
            <a:r>
              <a:rPr lang="es-US" sz="1100" dirty="0">
                <a:solidFill>
                  <a:prstClr val="black"/>
                </a:solidFill>
                <a:cs typeface="Arial" panose="020B0604020202020204" pitchFamily="34" charset="0"/>
                <a:hlinkClick r:id="rId5"/>
              </a:rPr>
              <a:t>/medicare-</a:t>
            </a:r>
            <a:r>
              <a:rPr lang="es-US" sz="1100" dirty="0" err="1">
                <a:solidFill>
                  <a:prstClr val="black"/>
                </a:solidFill>
                <a:cs typeface="Arial" panose="020B0604020202020204" pitchFamily="34" charset="0"/>
                <a:hlinkClick r:id="rId5"/>
              </a:rPr>
              <a:t>limited</a:t>
            </a:r>
            <a:r>
              <a:rPr lang="es-US" sz="1100" dirty="0">
                <a:solidFill>
                  <a:prstClr val="black"/>
                </a:solidFill>
                <a:cs typeface="Arial" panose="020B0604020202020204" pitchFamily="34" charset="0"/>
                <a:hlinkClick r:id="rId5"/>
              </a:rPr>
              <a:t>-</a:t>
            </a:r>
            <a:r>
              <a:rPr lang="es-US" sz="1100" dirty="0" err="1">
                <a:solidFill>
                  <a:prstClr val="black"/>
                </a:solidFill>
                <a:cs typeface="Arial" panose="020B0604020202020204" pitchFamily="34" charset="0"/>
                <a:hlinkClick r:id="rId5"/>
              </a:rPr>
              <a:t>income</a:t>
            </a:r>
            <a:r>
              <a:rPr lang="es-US" sz="1100" dirty="0">
                <a:solidFill>
                  <a:prstClr val="black"/>
                </a:solidFill>
                <a:cs typeface="Arial" panose="020B0604020202020204" pitchFamily="34" charset="0"/>
                <a:hlinkClick r:id="rId5"/>
              </a:rPr>
              <a:t>-net-</a:t>
            </a:r>
            <a:r>
              <a:rPr lang="es-US" sz="1100" dirty="0" err="1">
                <a:solidFill>
                  <a:prstClr val="black"/>
                </a:solidFill>
                <a:cs typeface="Arial" panose="020B0604020202020204" pitchFamily="34" charset="0"/>
                <a:hlinkClick r:id="rId5"/>
              </a:rPr>
              <a:t>program</a:t>
            </a:r>
            <a:r>
              <a:rPr lang="es-US" sz="1100" dirty="0">
                <a:solidFill>
                  <a:prstClr val="black"/>
                </a:solidFill>
                <a:cs typeface="Arial" panose="020B0604020202020204" pitchFamily="34" charset="0"/>
              </a:rPr>
              <a:t> para más información y documentos de apoyo como el "Folleto del programa LINET" y la "Hoja de Pagos del programa LINET".</a:t>
            </a:r>
          </a:p>
          <a:p>
            <a:pPr marL="0" indent="0" defTabSz="966529">
              <a:spcBef>
                <a:spcPts val="0"/>
              </a:spcBef>
              <a:buNone/>
              <a:defRPr/>
            </a:pPr>
            <a:endParaRPr lang="en-US" sz="1050" dirty="0">
              <a:solidFill>
                <a:prstClr val="black"/>
              </a:solidFill>
              <a:latin typeface="Arial" panose="020B0604020202020204" pitchFamily="34" charset="0"/>
              <a:cs typeface="Arial" panose="020B0604020202020204" pitchFamily="34" charset="0"/>
            </a:endParaRPr>
          </a:p>
          <a:p>
            <a:pPr marL="0" indent="0" defTabSz="966529">
              <a:spcBef>
                <a:spcPts val="634"/>
              </a:spcBef>
              <a:buNone/>
              <a:defRPr/>
            </a:pPr>
            <a:endParaRPr lang="en-US" sz="1050" dirty="0">
              <a:solidFill>
                <a:prstClr val="black"/>
              </a:solidFill>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7139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03200" y="3629491"/>
            <a:ext cx="6934200" cy="5514509"/>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a:rPr>
              <a:t>Notas del presentador/a</a:t>
            </a:r>
            <a:r>
              <a:rPr lang="es-US" sz="1100" b="0" i="0" dirty="0">
                <a:solidFill>
                  <a:srgbClr val="444444"/>
                </a:solidFill>
                <a:effectLst/>
                <a:cs typeface="Arial"/>
              </a:rPr>
              <a:t>​</a:t>
            </a:r>
          </a:p>
          <a:p>
            <a:pPr marL="0" indent="0" defTabSz="966529">
              <a:spcAft>
                <a:spcPts val="600"/>
              </a:spcAft>
              <a:buNone/>
              <a:defRPr/>
            </a:pPr>
            <a:r>
              <a:rPr lang="es-US" sz="1100" b="1" dirty="0">
                <a:solidFill>
                  <a:prstClr val="black"/>
                </a:solidFill>
                <a:cs typeface="Arial"/>
              </a:rPr>
              <a:t>Hay 3 formas para acceder al Programa de Medicare LINET: </a:t>
            </a:r>
          </a:p>
          <a:p>
            <a:pPr marL="237490" indent="-237490" defTabSz="966529">
              <a:spcAft>
                <a:spcPts val="600"/>
              </a:spcAft>
              <a:buFont typeface="+mj-lt"/>
              <a:buAutoNum type="arabicPeriod"/>
              <a:defRPr/>
            </a:pPr>
            <a:r>
              <a:rPr lang="es-US" sz="1100" b="1" dirty="0" err="1">
                <a:solidFill>
                  <a:prstClr val="black"/>
                </a:solidFill>
                <a:cs typeface="Arial"/>
              </a:rPr>
              <a:t>Autoinscripción</a:t>
            </a:r>
            <a:r>
              <a:rPr lang="es-US" sz="1100" b="1" dirty="0">
                <a:solidFill>
                  <a:prstClr val="black"/>
                </a:solidFill>
                <a:cs typeface="Arial"/>
              </a:rPr>
              <a:t> por los CMS.</a:t>
            </a:r>
            <a:r>
              <a:rPr lang="es-US" sz="1100" dirty="0">
                <a:solidFill>
                  <a:prstClr val="black"/>
                </a:solidFill>
                <a:cs typeface="Arial"/>
              </a:rPr>
              <a:t> CMS se inscribe automáticamente en este programa si tiene Medicare y obtiene cobertura completa de Medicaid o beneficios de SSI. No está inscrito automáticamente si recibe ayuda de la oficina estatal de asistencia médica (Medicaid) para pagar las primas de la Parte B de Medicare (Seguro Médico) (en un Programa de Ahorro de Medicare) o si ha solicitado la Ayuda Adicional y reúne los requisitos para recibirla. Si está inscrito automáticamente por los CMS, la cobertura de su Programa LINET de Medicare comienza cuando usted tiene Medicare por primera vez y obtiene la cobertura completa de Medicaid o las prestaciones de Seguridad de Ingreso Suplementario (SSI). Este programa cubre todos los periodos en los que la persona tiene doble derecho, incluso con carácter retroactivo.</a:t>
            </a:r>
          </a:p>
          <a:p>
            <a:pPr marL="237490" indent="-237490" defTabSz="966529">
              <a:spcAft>
                <a:spcPts val="600"/>
              </a:spcAft>
              <a:buFont typeface="+mj-lt"/>
              <a:buAutoNum type="arabicPeriod"/>
              <a:defRPr/>
            </a:pPr>
            <a:r>
              <a:rPr lang="es-US" sz="1100" b="1" dirty="0">
                <a:solidFill>
                  <a:prstClr val="black"/>
                </a:solidFill>
                <a:cs typeface="Arial"/>
              </a:rPr>
              <a:t>Uso del Punto de Venta (POS)</a:t>
            </a:r>
            <a:r>
              <a:rPr lang="es-US" sz="1100" dirty="0">
                <a:solidFill>
                  <a:prstClr val="black"/>
                </a:solidFill>
                <a:cs typeface="Arial"/>
              </a:rPr>
              <a:t>. Si recibe Ayuda Adicional, puede utilizar el Programa LINET de Medicare en el mostrador de la farmacia, o POS. </a:t>
            </a:r>
          </a:p>
          <a:p>
            <a:pPr marL="237490" indent="-237490" defTabSz="966529">
              <a:spcAft>
                <a:spcPts val="600"/>
              </a:spcAft>
              <a:buFont typeface="+mj-lt"/>
              <a:buAutoNum type="arabicPeriod"/>
              <a:defRPr/>
            </a:pPr>
            <a:r>
              <a:rPr lang="es-US" sz="1100" b="1" dirty="0">
                <a:solidFill>
                  <a:prstClr val="black"/>
                </a:solidFill>
                <a:cs typeface="Arial"/>
              </a:rPr>
              <a:t>Presentar un recibo.</a:t>
            </a:r>
            <a:r>
              <a:rPr lang="es-US" sz="1100" dirty="0">
                <a:solidFill>
                  <a:prstClr val="black"/>
                </a:solidFill>
                <a:cs typeface="Arial"/>
              </a:rPr>
              <a:t> Puede enviar los recibos de farmacia (no sólo el recibo de caja) de las recetas ya pagadas de su bolsillo durante los periodos subvencionables a: Programa LINET, P.O. Box 14310, Lexington, KY 40512-4140; o vía fax: 1-877-210-5592.</a:t>
            </a:r>
          </a:p>
          <a:p>
            <a:pPr marL="0" indent="0" defTabSz="966529">
              <a:spcAft>
                <a:spcPts val="600"/>
              </a:spcAft>
              <a:buNone/>
              <a:defRPr/>
            </a:pPr>
            <a:r>
              <a:rPr lang="es-US" sz="1100" b="1" dirty="0">
                <a:solidFill>
                  <a:prstClr val="black"/>
                </a:solidFill>
                <a:cs typeface="Arial"/>
              </a:rPr>
              <a:t>Si utiliza el Programa LINET de Medicare en el mostrador de la farmacia o presentando un recibo de farmacia, puede: </a:t>
            </a:r>
          </a:p>
          <a:p>
            <a:pPr marL="118745" indent="-118745" defTabSz="966529">
              <a:spcAft>
                <a:spcPts val="600"/>
              </a:spcAft>
              <a:defRPr/>
            </a:pPr>
            <a:r>
              <a:rPr lang="es-US" sz="1100" dirty="0">
                <a:solidFill>
                  <a:prstClr val="black"/>
                </a:solidFill>
                <a:cs typeface="Arial"/>
              </a:rPr>
              <a:t>Obtener cobertura retroactiva hasta 36 meses si tiene Medicare y obtiene cobertura completa de Medicaid o beneficios de SSI (o hasta el 1 de enero de 2006, si su determinación de Medicaid se remonta a ese momento).</a:t>
            </a:r>
          </a:p>
          <a:p>
            <a:pPr marL="118745" indent="-118745" defTabSz="966529">
              <a:spcAft>
                <a:spcPts val="600"/>
              </a:spcAft>
              <a:defRPr/>
            </a:pPr>
            <a:r>
              <a:rPr lang="es-US" sz="1100" dirty="0">
                <a:solidFill>
                  <a:prstClr val="black"/>
                </a:solidFill>
                <a:cs typeface="Arial"/>
              </a:rPr>
              <a:t>Obtener hasta 30 días de cobertura actual si recibe ayuda de la oficina de Asistencia Médica Estatal (Medicaid) que paga sus primas de la Parte B (en un Programa de Ahorros de Medicare) o si solicitó y recibió la Ayuda Adicional.</a:t>
            </a:r>
          </a:p>
          <a:p>
            <a:pPr marL="118745" indent="-118745" defTabSz="966529">
              <a:spcAft>
                <a:spcPts val="600"/>
              </a:spcAft>
              <a:defRPr/>
            </a:pPr>
            <a:r>
              <a:rPr lang="es-US" sz="1100" dirty="0">
                <a:solidFill>
                  <a:prstClr val="black"/>
                </a:solidFill>
                <a:cs typeface="Arial"/>
              </a:rPr>
              <a:t>Obtenga cobertura inmediata si muestra evidencia de elegibilidad para Medicaid (como una tarjeta de identificación de Medicaid o una copia de una carta actual de adjudicación de Medicaid con fechas efectivas) o elegibilidad de Ayuda Adicional para la farmacia en el mostrador, incluso si los sistemas de CMS no pueden confirmar su elegibilidad estado.</a:t>
            </a:r>
          </a:p>
          <a:p>
            <a:pPr marL="0" indent="0">
              <a:spcAft>
                <a:spcPts val="600"/>
              </a:spcAft>
              <a:buNone/>
            </a:pPr>
            <a:endParaRPr lang="en-US" sz="1100" b="0" dirty="0"/>
          </a:p>
        </p:txBody>
      </p:sp>
    </p:spTree>
    <p:extLst>
      <p:ext uri="{BB962C8B-B14F-4D97-AF65-F5344CB8AC3E}">
        <p14:creationId xmlns:p14="http://schemas.microsoft.com/office/powerpoint/2010/main" val="18624663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04800" y="3653004"/>
            <a:ext cx="6723017" cy="5538622"/>
          </a:xfrm>
        </p:spPr>
        <p:txBody>
          <a:bodyPr/>
          <a:lstStyle/>
          <a:p>
            <a:pPr marL="0" indent="0" defTabSz="966387">
              <a:spcAft>
                <a:spcPts val="600"/>
              </a:spcAft>
              <a:buNone/>
              <a:defRPr/>
            </a:pPr>
            <a:r>
              <a:rPr lang="es-US" sz="1100" b="1" dirty="0">
                <a:solidFill>
                  <a:prstClr val="black"/>
                </a:solidFill>
              </a:rPr>
              <a:t>Esta diapositiva tiene animación. </a:t>
            </a:r>
          </a:p>
          <a:p>
            <a:pPr marL="0" indent="0" defTabSz="966387">
              <a:spcAft>
                <a:spcPts val="600"/>
              </a:spcAft>
              <a:buNone/>
              <a:defRPr/>
            </a:pPr>
            <a:r>
              <a:rPr lang="es-US" sz="1100" b="1" i="0" u="none" strike="noStrike" dirty="0">
                <a:solidFill>
                  <a:srgbClr val="000000"/>
                </a:solidFill>
                <a:effectLst/>
                <a:cs typeface="Arial" panose="020B0604020202020204" pitchFamily="34" charset="0"/>
              </a:rPr>
              <a:t>Notas del presentador/a</a:t>
            </a:r>
            <a:r>
              <a:rPr lang="es-US" sz="1100" b="0" i="0" dirty="0">
                <a:solidFill>
                  <a:srgbClr val="444444"/>
                </a:solidFill>
                <a:effectLst/>
                <a:cs typeface="Arial" panose="020B0604020202020204" pitchFamily="34" charset="0"/>
              </a:rPr>
              <a:t>​</a:t>
            </a:r>
          </a:p>
          <a:p>
            <a:pPr marL="118745" indent="-118745" defTabSz="966387">
              <a:spcAft>
                <a:spcPts val="600"/>
              </a:spcAft>
              <a:defRPr/>
            </a:pPr>
            <a:r>
              <a:rPr lang="es-US" sz="1100" b="1" dirty="0">
                <a:solidFill>
                  <a:prstClr val="black"/>
                </a:solidFill>
                <a:cs typeface="Arial" panose="020B0604020202020204" pitchFamily="34" charset="0"/>
              </a:rPr>
              <a:t>Si tiene derecho a la Ayuda Adicional completa </a:t>
            </a:r>
            <a:r>
              <a:rPr lang="es-US" sz="1100" dirty="0">
                <a:solidFill>
                  <a:prstClr val="black"/>
                </a:solidFill>
                <a:cs typeface="Arial" panose="020B0604020202020204" pitchFamily="34" charset="0"/>
              </a:rPr>
              <a:t>no tendrá que pagar la prima mensual del plan si selecciona un plan igual o inferior al nivel de referencia regional de subvención por bajos ingresos. Cada año, los CMS publican los archivos de los planes participantes (</a:t>
            </a:r>
            <a:r>
              <a:rPr lang="es-US" sz="1100" dirty="0">
                <a:solidFill>
                  <a:prstClr val="black"/>
                </a:solidFill>
                <a:cs typeface="Arial" panose="020B0604020202020204" pitchFamily="34" charset="0"/>
                <a:hlinkClick r:id="rId3"/>
              </a:rPr>
              <a:t>CMS.gov/Medicare/</a:t>
            </a:r>
            <a:r>
              <a:rPr lang="es-US" sz="1100" dirty="0" err="1">
                <a:solidFill>
                  <a:prstClr val="black"/>
                </a:solidFill>
                <a:cs typeface="Arial" panose="020B0604020202020204" pitchFamily="34" charset="0"/>
                <a:hlinkClick r:id="rId3"/>
              </a:rPr>
              <a:t>Prescription-Drug-Coverage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PrescriptionDrugCovGenIn</a:t>
            </a:r>
            <a:r>
              <a:rPr lang="es-US" sz="1100" dirty="0">
                <a:solidFill>
                  <a:prstClr val="black"/>
                </a:solidFill>
                <a:cs typeface="Arial" panose="020B0604020202020204" pitchFamily="34" charset="0"/>
              </a:rPr>
              <a:t>). Una marca en la columna "¿Prima de $0 con subsidio total para personas de bajos ingresos?" indica si la prima del plan es igual o inferior al nivel de referencia regional. Si se inscribe en un plan que tiene una prima superior al de referencia, es posible que tenga que pagar una parte de la prima mensual. Cada año, los CMS reasignan a los afiliados con subsidio por bajos ingresos que no eligieron activamente su plan entre los planes de Medicare que superan el valor de referencia regional del subsidio por bajos ingresos (LIS) (y no renunciaron o no pudieron renunciar al importe de minimis ($2.00 dólares para 2023) de prima por encima del valor de referencia). Los CMS envían por correo</a:t>
            </a:r>
            <a:r>
              <a:rPr lang="es-US" sz="1100" baseline="0" dirty="0">
                <a:solidFill>
                  <a:prstClr val="black"/>
                </a:solidFill>
                <a:cs typeface="Arial" panose="020B0604020202020204" pitchFamily="34" charset="0"/>
              </a:rPr>
              <a:t> </a:t>
            </a:r>
            <a:r>
              <a:rPr lang="es-US" sz="1100" baseline="0" dirty="0" err="1">
                <a:solidFill>
                  <a:prstClr val="black"/>
                </a:solidFill>
                <a:cs typeface="Arial" panose="020B0604020202020204" pitchFamily="34" charset="0"/>
              </a:rPr>
              <a:t>un"Aviso</a:t>
            </a:r>
            <a:r>
              <a:rPr lang="es-US" sz="1100" baseline="0" dirty="0">
                <a:solidFill>
                  <a:prstClr val="black"/>
                </a:solidFill>
                <a:cs typeface="Arial" panose="020B0604020202020204" pitchFamily="34" charset="0"/>
              </a:rPr>
              <a:t> de Reasignación" a los afectados (Producto CMS No. </a:t>
            </a:r>
            <a:r>
              <a:rPr lang="es-US" sz="1100" dirty="0">
                <a:solidFill>
                  <a:prstClr val="black"/>
                </a:solidFill>
                <a:cs typeface="Arial" panose="020B0604020202020204" pitchFamily="34" charset="0"/>
              </a:rPr>
              <a:t>11209, </a:t>
            </a:r>
            <a:r>
              <a:rPr lang="es-US" sz="1100" dirty="0">
                <a:solidFill>
                  <a:prstClr val="black"/>
                </a:solidFill>
                <a:cs typeface="Arial" panose="020B0604020202020204" pitchFamily="34" charset="0"/>
                <a:hlinkClick r:id="rId4"/>
              </a:rPr>
              <a:t>Medicare.gov/</a:t>
            </a:r>
            <a:r>
              <a:rPr lang="es-US" sz="1100" dirty="0" err="1">
                <a:solidFill>
                  <a:prstClr val="black"/>
                </a:solidFill>
                <a:cs typeface="Arial" panose="020B0604020202020204" pitchFamily="34" charset="0"/>
                <a:hlinkClick r:id="rId4"/>
              </a:rPr>
              <a:t>basics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forms-publications-mailings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mailings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help-with-costs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drug</a:t>
            </a:r>
            <a:r>
              <a:rPr lang="es-US" sz="1100" dirty="0">
                <a:solidFill>
                  <a:prstClr val="black"/>
                </a:solidFill>
                <a:cs typeface="Arial" panose="020B0604020202020204" pitchFamily="34" charset="0"/>
                <a:hlinkClick r:id="rId4"/>
              </a:rPr>
              <a:t>-plan-</a:t>
            </a:r>
            <a:r>
              <a:rPr lang="es-US" sz="1100" dirty="0" err="1">
                <a:solidFill>
                  <a:prstClr val="black"/>
                </a:solidFill>
                <a:cs typeface="Arial" panose="020B0604020202020204" pitchFamily="34" charset="0"/>
                <a:hlinkClick r:id="rId4"/>
              </a:rPr>
              <a:t>changing</a:t>
            </a:r>
            <a:r>
              <a:rPr lang="es-US" sz="1100" dirty="0">
                <a:solidFill>
                  <a:prstClr val="black"/>
                </a:solidFill>
                <a:cs typeface="Arial" panose="020B0604020202020204" pitchFamily="34" charset="0"/>
                <a:hlinkClick r:id="rId4"/>
              </a:rPr>
              <a:t>-premium-</a:t>
            </a:r>
            <a:r>
              <a:rPr lang="es-US" sz="1100" dirty="0" err="1">
                <a:solidFill>
                  <a:prstClr val="black"/>
                </a:solidFill>
                <a:cs typeface="Arial" panose="020B0604020202020204" pitchFamily="34" charset="0"/>
                <a:hlinkClick r:id="rId4"/>
              </a:rPr>
              <a:t>increase</a:t>
            </a:r>
            <a:r>
              <a:rPr lang="es-US" sz="1100" dirty="0">
                <a:solidFill>
                  <a:prstClr val="black"/>
                </a:solidFill>
                <a:cs typeface="Arial" panose="020B0604020202020204" pitchFamily="34" charset="0"/>
              </a:rPr>
              <a:t>)</a:t>
            </a:r>
            <a:r>
              <a:rPr lang="es-US" sz="1100" baseline="0" dirty="0">
                <a:solidFill>
                  <a:prstClr val="black"/>
                </a:solidFill>
                <a:cs typeface="Arial" panose="020B0604020202020204" pitchFamily="34" charset="0"/>
              </a:rPr>
              <a:t>.</a:t>
            </a:r>
            <a:r>
              <a:rPr lang="es-US" sz="1100" dirty="0">
                <a:solidFill>
                  <a:prstClr val="black"/>
                </a:solidFill>
                <a:cs typeface="Arial" panose="020B0604020202020204" pitchFamily="34" charset="0"/>
              </a:rPr>
              <a:t> En virtud de la política de primas de minimis, los planes de Medicare están obligados a cobrar a los afiliados con derecho a subvención de la prima completa una prima mensual de la Parte D igual al importe de la subvención de la prima por bajos ingresos aplicable, si la prima del beneficiario del plan para la cobertura básica de medicamentos supera el importe de la subvención de la prima por bajos ingresos en 2 $ o menos. </a:t>
            </a:r>
          </a:p>
          <a:p>
            <a:pPr marL="118745" indent="-118745" defTabSz="966387">
              <a:spcAft>
                <a:spcPts val="600"/>
              </a:spcAft>
              <a:defRPr/>
            </a:pPr>
            <a:r>
              <a:rPr lang="es-US" sz="1100" b="1" dirty="0">
                <a:solidFill>
                  <a:prstClr val="black"/>
                </a:solidFill>
                <a:cs typeface="Arial" panose="020B0604020202020204" pitchFamily="34" charset="0"/>
              </a:rPr>
              <a:t>Bajo la Ley </a:t>
            </a:r>
            <a:r>
              <a:rPr lang="es-US" sz="1100" b="1" dirty="0" err="1">
                <a:solidFill>
                  <a:prstClr val="black"/>
                </a:solidFill>
                <a:cs typeface="Arial" panose="020B0604020202020204" pitchFamily="34" charset="0"/>
              </a:rPr>
              <a:t>the</a:t>
            </a:r>
            <a:r>
              <a:rPr lang="es-US" sz="1100" b="1" dirty="0">
                <a:solidFill>
                  <a:prstClr val="black"/>
                </a:solidFill>
                <a:cs typeface="Arial" panose="020B0604020202020204" pitchFamily="34" charset="0"/>
              </a:rPr>
              <a:t> </a:t>
            </a:r>
            <a:r>
              <a:rPr lang="es-US" sz="1100" b="1" dirty="0" err="1">
                <a:solidFill>
                  <a:prstClr val="black"/>
                </a:solidFill>
                <a:cs typeface="Arial" panose="020B0604020202020204" pitchFamily="34" charset="0"/>
              </a:rPr>
              <a:t>Affordable</a:t>
            </a:r>
            <a:r>
              <a:rPr lang="es-US" sz="1100" b="1" dirty="0">
                <a:solidFill>
                  <a:prstClr val="black"/>
                </a:solidFill>
                <a:cs typeface="Arial" panose="020B0604020202020204" pitchFamily="34" charset="0"/>
              </a:rPr>
              <a:t> Care </a:t>
            </a:r>
            <a:r>
              <a:rPr lang="es-US" sz="1100" b="1" dirty="0" err="1">
                <a:solidFill>
                  <a:prstClr val="black"/>
                </a:solidFill>
                <a:cs typeface="Arial" panose="020B0604020202020204" pitchFamily="34" charset="0"/>
              </a:rPr>
              <a:t>Act</a:t>
            </a:r>
            <a:r>
              <a:rPr lang="es-US" sz="1100" b="1" dirty="0">
                <a:solidFill>
                  <a:prstClr val="black"/>
                </a:solidFill>
                <a:cs typeface="Arial" panose="020B0604020202020204" pitchFamily="34" charset="0"/>
              </a:rPr>
              <a:t> (ACA),</a:t>
            </a:r>
            <a:r>
              <a:rPr lang="es-US" sz="1100" dirty="0">
                <a:solidFill>
                  <a:prstClr val="black"/>
                </a:solidFill>
                <a:cs typeface="Arial" panose="020B0604020202020204" pitchFamily="34" charset="0"/>
              </a:rPr>
              <a:t> los planes de Medicare pueden renunciar voluntariamente a la parte de la prima mensual ajustada del beneficiario que supere en cierta cuantía el valor de referencia de la subvención por bajos ingresos. Esta cantidad se conoce como la cantidad de minimis. Por ley, CMS no puede reasignar a los miembros de LIS de los planes que se ofrecieron a renunciar a la cantidad de minimis. </a:t>
            </a:r>
          </a:p>
          <a:p>
            <a:pPr marL="118745" indent="-118745" defTabSz="966387">
              <a:spcAft>
                <a:spcPts val="600"/>
              </a:spcAft>
              <a:defRPr/>
            </a:pPr>
            <a:r>
              <a:rPr lang="es-US" sz="1100" b="1" dirty="0">
                <a:solidFill>
                  <a:prstClr val="black"/>
                </a:solidFill>
                <a:cs typeface="Arial" panose="020B0604020202020204" pitchFamily="34" charset="0"/>
              </a:rPr>
              <a:t>Cada año se actualizan los puntos de referencia de subsidios regionales de bajos ingresos y los montos de minimis.</a:t>
            </a:r>
            <a:r>
              <a:rPr lang="es-US" sz="1100" dirty="0">
                <a:solidFill>
                  <a:prstClr val="black"/>
                </a:solidFill>
                <a:cs typeface="Arial" panose="020B0604020202020204" pitchFamily="34" charset="0"/>
              </a:rPr>
              <a:t> Para mayor información, visite </a:t>
            </a:r>
            <a:r>
              <a:rPr lang="es-US" sz="1100" u="sng" dirty="0">
                <a:solidFill>
                  <a:srgbClr val="00539A"/>
                </a:solidFill>
                <a:hlinkClick r:id="rId5">
                  <a:extLst>
                    <a:ext uri="{A12FA001-AC4F-418D-AE19-62706E023703}">
                      <ahyp:hlinkClr xmlns:ahyp="http://schemas.microsoft.com/office/drawing/2018/hyperlinkcolor" val="tx"/>
                    </a:ext>
                  </a:extLst>
                </a:hlinkClick>
              </a:rPr>
              <a:t>CMS.gov/medicare/</a:t>
            </a:r>
            <a:r>
              <a:rPr lang="es-US" sz="1100" u="sng" dirty="0" err="1">
                <a:solidFill>
                  <a:srgbClr val="00539A"/>
                </a:solidFill>
                <a:hlinkClick r:id="rId5">
                  <a:extLst>
                    <a:ext uri="{A12FA001-AC4F-418D-AE19-62706E023703}">
                      <ahyp:hlinkClr xmlns:ahyp="http://schemas.microsoft.com/office/drawing/2018/hyperlinkcolor" val="tx"/>
                    </a:ext>
                  </a:extLst>
                </a:hlinkClick>
              </a:rPr>
              <a:t>prescription-drug-coverage</a:t>
            </a:r>
            <a:r>
              <a:rPr lang="es-US" sz="1100" u="sng" dirty="0">
                <a:solidFill>
                  <a:srgbClr val="00539A"/>
                </a:solidFill>
                <a:hlinkClick r:id="rId5">
                  <a:extLst>
                    <a:ext uri="{A12FA001-AC4F-418D-AE19-62706E023703}">
                      <ahyp:hlinkClr xmlns:ahyp="http://schemas.microsoft.com/office/drawing/2018/hyperlinkcolor" val="tx"/>
                    </a:ext>
                  </a:extLst>
                </a:hlinkClick>
              </a:rPr>
              <a:t>/</a:t>
            </a:r>
            <a:r>
              <a:rPr lang="es-US" sz="1100" u="sng" dirty="0" err="1">
                <a:solidFill>
                  <a:srgbClr val="00539A"/>
                </a:solidFill>
                <a:hlinkClick r:id="rId5">
                  <a:extLst>
                    <a:ext uri="{A12FA001-AC4F-418D-AE19-62706E023703}">
                      <ahyp:hlinkClr xmlns:ahyp="http://schemas.microsoft.com/office/drawing/2018/hyperlinkcolor" val="tx"/>
                    </a:ext>
                  </a:extLst>
                </a:hlinkClick>
              </a:rPr>
              <a:t>prescriptiondrugcovgenin</a:t>
            </a:r>
            <a:endParaRPr lang="es-US" sz="1100" u="sng" dirty="0">
              <a:solidFill>
                <a:srgbClr val="00539A"/>
              </a:solidFill>
              <a:hlinkClick r:id="rId5">
                <a:extLst>
                  <a:ext uri="{A12FA001-AC4F-418D-AE19-62706E023703}">
                    <ahyp:hlinkClr xmlns:ahyp="http://schemas.microsoft.com/office/drawing/2018/hyperlinkcolor" val="tx"/>
                  </a:ext>
                </a:extLst>
              </a:hlinkClick>
            </a:endParaRPr>
          </a:p>
          <a:p>
            <a:pPr marL="0" lvl="0" indent="0" defTabSz="966387">
              <a:spcAft>
                <a:spcPts val="600"/>
              </a:spcAft>
              <a:buNone/>
              <a:defRPr/>
            </a:pPr>
            <a:r>
              <a:rPr lang="es-US" sz="1100" b="1" dirty="0">
                <a:solidFill>
                  <a:schemeClr val="tx1"/>
                </a:solidFill>
                <a:effectLst/>
                <a:latin typeface="+mn-lt"/>
                <a:ea typeface="+mn-ea"/>
                <a:cs typeface="+mn-cs"/>
              </a:rPr>
              <a:t>NOTA:</a:t>
            </a:r>
            <a:r>
              <a:rPr lang="es-US" sz="1100" dirty="0">
                <a:solidFill>
                  <a:schemeClr val="tx1"/>
                </a:solidFill>
                <a:effectLst/>
                <a:latin typeface="+mn-lt"/>
                <a:ea typeface="+mn-ea"/>
                <a:cs typeface="+mn-cs"/>
              </a:rPr>
              <a:t> Para elegir el plan que mejor se adapte a sus necesidades de atención médica y a su presupuesto</a:t>
            </a:r>
            <a:r>
              <a:rPr lang="es-US" sz="1100" dirty="0"/>
              <a:t>, visite </a:t>
            </a:r>
            <a:r>
              <a:rPr lang="es-US" sz="1100" dirty="0">
                <a:hlinkClick r:id="rId6"/>
              </a:rPr>
              <a:t>Medicare.gov/plan-compare</a:t>
            </a:r>
            <a:r>
              <a:rPr lang="es-US" sz="1100" dirty="0"/>
              <a:t>. </a:t>
            </a:r>
            <a:r>
              <a:rPr lang="es-US" sz="1100" dirty="0">
                <a:solidFill>
                  <a:schemeClr val="tx1"/>
                </a:solidFill>
                <a:effectLst/>
                <a:latin typeface="+mn-lt"/>
                <a:ea typeface="+mn-ea"/>
                <a:cs typeface="+mn-cs"/>
              </a:rPr>
              <a:t>También puede llamar al 1-800-MEDICARE (1-800-633-4227</a:t>
            </a:r>
            <a:r>
              <a:rPr lang="es-US" sz="1100" dirty="0"/>
              <a:t>).</a:t>
            </a:r>
            <a:r>
              <a:rPr lang="es-US" sz="1100" dirty="0">
                <a:solidFill>
                  <a:schemeClr val="tx1"/>
                </a:solidFill>
                <a:effectLst/>
                <a:latin typeface="+mn-lt"/>
                <a:ea typeface="+mn-ea"/>
                <a:cs typeface="+mn-cs"/>
              </a:rPr>
              <a:t> Los usuarios de TTY pueden llamar al 1-877-486-2048. Si desea asistencia en persona, puede ponerse en contacto con el Programa Estatal de Asistencia sobre Seguros de Salud de su localidad (</a:t>
            </a:r>
            <a:r>
              <a:rPr lang="es-US" sz="1100" dirty="0"/>
              <a:t>SHIP) en </a:t>
            </a:r>
            <a:r>
              <a:rPr lang="es-US" sz="1100" dirty="0">
                <a:hlinkClick r:id="rId7"/>
              </a:rPr>
              <a:t>shiphelp.org</a:t>
            </a:r>
            <a:r>
              <a:rPr lang="es-US" sz="1100" dirty="0"/>
              <a:t>.</a:t>
            </a:r>
          </a:p>
          <a:p>
            <a:pPr marL="0" indent="0" defTabSz="966387">
              <a:spcBef>
                <a:spcPts val="634"/>
              </a:spcBef>
              <a:spcAft>
                <a:spcPts val="600"/>
              </a:spcAft>
              <a:buNone/>
              <a:defRPr/>
            </a:pPr>
            <a:endParaRPr lang="en-US" sz="1100" dirty="0">
              <a:solidFill>
                <a:prstClr val="black"/>
              </a:solidFill>
              <a:cs typeface="Arial" panose="020B0604020202020204" pitchFamily="34" charset="0"/>
            </a:endParaRPr>
          </a:p>
          <a:p>
            <a:pPr marL="118745" indent="-118745" defTabSz="966387">
              <a:spcBef>
                <a:spcPts val="634"/>
              </a:spcBef>
              <a:spcAft>
                <a:spcPts val="600"/>
              </a:spcAft>
              <a:defRPr/>
            </a:pPr>
            <a:endParaRPr lang="en-US" sz="1100" dirty="0">
              <a:solidFill>
                <a:prstClr val="black"/>
              </a:solidFill>
              <a:cs typeface="Arial" panose="020B0604020202020204" pitchFamily="34" charset="0"/>
            </a:endParaRPr>
          </a:p>
          <a:p>
            <a:pPr marL="0" indent="0">
              <a:spcAft>
                <a:spcPts val="600"/>
              </a:spcAft>
              <a:buNone/>
            </a:pPr>
            <a:endParaRPr lang="en-US" sz="1100" dirty="0">
              <a:cs typeface="Arial" panose="020B0604020202020204" pitchFamily="34" charset="0"/>
            </a:endParaRPr>
          </a:p>
          <a:p>
            <a:pPr marL="0" indent="0">
              <a:spcAft>
                <a:spcPts val="600"/>
              </a:spcAft>
              <a:buNone/>
            </a:pPr>
            <a:endParaRPr lang="en-US" sz="1100" b="0" dirty="0"/>
          </a:p>
        </p:txBody>
      </p:sp>
    </p:spTree>
    <p:extLst>
      <p:ext uri="{BB962C8B-B14F-4D97-AF65-F5344CB8AC3E}">
        <p14:creationId xmlns:p14="http://schemas.microsoft.com/office/powerpoint/2010/main" val="16763594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85725" y="3582989"/>
            <a:ext cx="7013575" cy="5806672"/>
          </a:xfrm>
        </p:spPr>
        <p:txBody>
          <a:bodyPr/>
          <a:lstStyle/>
          <a:p>
            <a:pPr marL="0" indent="0" defTabSz="966529">
              <a:spcBef>
                <a:spcPts val="634"/>
              </a:spcBef>
              <a:buNone/>
              <a:defRPr/>
            </a:pPr>
            <a:r>
              <a:rPr lang="es-US" sz="1000" b="1" dirty="0">
                <a:solidFill>
                  <a:prstClr val="black"/>
                </a:solidFill>
              </a:rPr>
              <a:t>Esta diapositiva tiene animación. </a:t>
            </a:r>
          </a:p>
          <a:p>
            <a:pPr marL="0" indent="0" defTabSz="966529">
              <a:spcBef>
                <a:spcPts val="634"/>
              </a:spcBef>
              <a:buNone/>
              <a:defRPr/>
            </a:pPr>
            <a:r>
              <a:rPr lang="es-US" sz="1000" b="1" i="0" u="none" strike="noStrike" dirty="0">
                <a:solidFill>
                  <a:srgbClr val="000000"/>
                </a:solidFill>
                <a:effectLst/>
                <a:cs typeface="Arial" panose="020B0604020202020204" pitchFamily="34" charset="0"/>
              </a:rPr>
              <a:t>Notas del presentador/a</a:t>
            </a:r>
            <a:r>
              <a:rPr lang="es-US" sz="1000" b="0" i="0" dirty="0">
                <a:solidFill>
                  <a:srgbClr val="444444"/>
                </a:solidFill>
                <a:effectLst/>
                <a:cs typeface="Arial" panose="020B0604020202020204" pitchFamily="34" charset="0"/>
              </a:rPr>
              <a:t>​</a:t>
            </a:r>
          </a:p>
          <a:p>
            <a:pPr marL="0" indent="0" defTabSz="966529">
              <a:buNone/>
              <a:defRPr/>
            </a:pPr>
            <a:r>
              <a:rPr lang="es-US" sz="1000" b="1" dirty="0">
                <a:solidFill>
                  <a:prstClr val="black"/>
                </a:solidFill>
                <a:cs typeface="Arial" panose="020B0604020202020204" pitchFamily="34" charset="0"/>
              </a:rPr>
              <a:t>En otoño, los CMS reasignan a los beneficiarios de la Ayuda Adicional a nuevos planes de medicamentos </a:t>
            </a:r>
            <a:r>
              <a:rPr lang="es-US" sz="1000" dirty="0">
                <a:solidFill>
                  <a:prstClr val="black"/>
                </a:solidFill>
                <a:cs typeface="Arial" panose="020B0604020202020204" pitchFamily="34" charset="0"/>
              </a:rPr>
              <a:t>para asegurarse de que siguen pagando $0 dólares por prima por su cobertura de medicamentos. Los CMS reasignan a las personas que obtengan Ayuda Adicional si su plan para medicamentos de Medicare o su plan Medicare de salud abandona el Programa Medicare. Estas personas son reasignadas a un nuevo plan de medicamentos independientemente de si se inscribieron en su plan actual por su cuenta o de si Medicare les inscribió en un plan. </a:t>
            </a:r>
          </a:p>
          <a:p>
            <a:pPr marL="0" indent="0" defTabSz="966529">
              <a:buNone/>
              <a:defRPr/>
            </a:pPr>
            <a:r>
              <a:rPr lang="es-US" sz="1000" b="1" dirty="0">
                <a:solidFill>
                  <a:prstClr val="black"/>
                </a:solidFill>
                <a:cs typeface="Arial" panose="020B0604020202020204" pitchFamily="34" charset="0"/>
              </a:rPr>
              <a:t>Las personas afectadas por la reasignación reciben una notificación por correo de los CMS en papel AZUL a principios de noviembre. Hay 3 versiones de notificación.</a:t>
            </a:r>
          </a:p>
          <a:p>
            <a:pPr marL="0" indent="0" defTabSz="966529">
              <a:buNone/>
              <a:defRPr/>
            </a:pPr>
            <a:r>
              <a:rPr lang="es-US" sz="1000" b="0" dirty="0">
                <a:solidFill>
                  <a:prstClr val="black"/>
                </a:solidFill>
                <a:cs typeface="Arial" panose="020B0604020202020204" pitchFamily="34" charset="0"/>
              </a:rPr>
              <a:t>Dos de ellas son para personas cuyos planes están por abandonar el Programa de Medicare:</a:t>
            </a:r>
            <a:r>
              <a:rPr lang="es-US" sz="1000" dirty="0">
                <a:solidFill>
                  <a:prstClr val="black"/>
                </a:solidFill>
                <a:cs typeface="Arial" panose="020B0604020202020204" pitchFamily="34" charset="0"/>
              </a:rPr>
              <a:t> </a:t>
            </a:r>
          </a:p>
          <a:p>
            <a:pPr marL="118745" indent="-118745" defTabSz="966529">
              <a:defRPr/>
            </a:pPr>
            <a:r>
              <a:rPr lang="es-US" sz="1000" dirty="0">
                <a:solidFill>
                  <a:prstClr val="black"/>
                </a:solidFill>
                <a:cs typeface="Arial" panose="020B0604020202020204" pitchFamily="34" charset="0"/>
              </a:rPr>
              <a:t>El producto CMS No. 11208: informa a las personas que reúnen los requisitos para recibir Ayuda Adicional y cuyo plan de medicamentos de Medicare abandona el Programa Medicare que serán reasignadas a un nuevo plan de medicamentos si no se inscriben en uno por su cuenta antes del 31 de diciembre. El aviso también incluye una lista de los planes de medicamentos de Medicare de la región disponibles por una prima de $0 dólares y los números de teléfono de los planes. Para mayor información y revisar una muestra, visite </a:t>
            </a:r>
            <a:r>
              <a:rPr lang="es-US" sz="1000" dirty="0">
                <a:solidFill>
                  <a:prstClr val="black"/>
                </a:solidFill>
                <a:cs typeface="Arial" panose="020B0604020202020204" pitchFamily="34" charset="0"/>
                <a:hlinkClick r:id="rId3"/>
              </a:rPr>
              <a:t>Medicare.gov/</a:t>
            </a:r>
            <a:r>
              <a:rPr lang="es-US" sz="1000" dirty="0" err="1">
                <a:solidFill>
                  <a:prstClr val="black"/>
                </a:solidFill>
                <a:cs typeface="Arial" panose="020B0604020202020204" pitchFamily="34" charset="0"/>
                <a:hlinkClick r:id="rId3"/>
              </a:rPr>
              <a:t>basics</a:t>
            </a:r>
            <a:r>
              <a:rPr lang="es-US" sz="1000" dirty="0">
                <a:solidFill>
                  <a:prstClr val="black"/>
                </a:solidFill>
                <a:cs typeface="Arial" panose="020B0604020202020204" pitchFamily="34" charset="0"/>
                <a:hlinkClick r:id="rId3"/>
              </a:rPr>
              <a:t>/</a:t>
            </a:r>
            <a:r>
              <a:rPr lang="es-US" sz="1000" dirty="0" err="1">
                <a:solidFill>
                  <a:prstClr val="black"/>
                </a:solidFill>
                <a:cs typeface="Arial" panose="020B0604020202020204" pitchFamily="34" charset="0"/>
                <a:hlinkClick r:id="rId3"/>
              </a:rPr>
              <a:t>forms-publications-mailings</a:t>
            </a:r>
            <a:r>
              <a:rPr lang="es-US" sz="1000" dirty="0">
                <a:solidFill>
                  <a:prstClr val="black"/>
                </a:solidFill>
                <a:cs typeface="Arial" panose="020B0604020202020204" pitchFamily="34" charset="0"/>
                <a:hlinkClick r:id="rId3"/>
              </a:rPr>
              <a:t>/</a:t>
            </a:r>
            <a:r>
              <a:rPr lang="es-US" sz="1000" dirty="0" err="1">
                <a:solidFill>
                  <a:prstClr val="black"/>
                </a:solidFill>
                <a:cs typeface="Arial" panose="020B0604020202020204" pitchFamily="34" charset="0"/>
                <a:hlinkClick r:id="rId3"/>
              </a:rPr>
              <a:t>mailings</a:t>
            </a:r>
            <a:r>
              <a:rPr lang="es-US" sz="1000" dirty="0">
                <a:solidFill>
                  <a:prstClr val="black"/>
                </a:solidFill>
                <a:cs typeface="Arial" panose="020B0604020202020204" pitchFamily="34" charset="0"/>
                <a:hlinkClick r:id="rId3"/>
              </a:rPr>
              <a:t>/</a:t>
            </a:r>
            <a:r>
              <a:rPr lang="es-US" sz="1000" dirty="0" err="1">
                <a:solidFill>
                  <a:prstClr val="black"/>
                </a:solidFill>
                <a:cs typeface="Arial" panose="020B0604020202020204" pitchFamily="34" charset="0"/>
                <a:hlinkClick r:id="rId3"/>
              </a:rPr>
              <a:t>help-with-costs</a:t>
            </a:r>
            <a:r>
              <a:rPr lang="es-US" sz="1000" dirty="0">
                <a:solidFill>
                  <a:prstClr val="black"/>
                </a:solidFill>
                <a:cs typeface="Arial" panose="020B0604020202020204" pitchFamily="34" charset="0"/>
                <a:hlinkClick r:id="rId3"/>
              </a:rPr>
              <a:t>/</a:t>
            </a:r>
            <a:r>
              <a:rPr lang="es-US" sz="1000" dirty="0" err="1">
                <a:solidFill>
                  <a:prstClr val="black"/>
                </a:solidFill>
                <a:cs typeface="Arial" panose="020B0604020202020204" pitchFamily="34" charset="0"/>
                <a:hlinkClick r:id="rId3"/>
              </a:rPr>
              <a:t>drug</a:t>
            </a:r>
            <a:r>
              <a:rPr lang="es-US" sz="1000" dirty="0">
                <a:solidFill>
                  <a:prstClr val="black"/>
                </a:solidFill>
                <a:cs typeface="Arial" panose="020B0604020202020204" pitchFamily="34" charset="0"/>
                <a:hlinkClick r:id="rId3"/>
              </a:rPr>
              <a:t>-plan-</a:t>
            </a:r>
            <a:r>
              <a:rPr lang="es-US" sz="1000" dirty="0" err="1">
                <a:solidFill>
                  <a:prstClr val="black"/>
                </a:solidFill>
                <a:cs typeface="Arial" panose="020B0604020202020204" pitchFamily="34" charset="0"/>
                <a:hlinkClick r:id="rId3"/>
              </a:rPr>
              <a:t>changing</a:t>
            </a:r>
            <a:r>
              <a:rPr lang="es-US" sz="1000" dirty="0">
                <a:solidFill>
                  <a:prstClr val="black"/>
                </a:solidFill>
                <a:cs typeface="Arial" panose="020B0604020202020204" pitchFamily="34" charset="0"/>
                <a:hlinkClick r:id="rId3"/>
              </a:rPr>
              <a:t>-plan-</a:t>
            </a:r>
            <a:r>
              <a:rPr lang="es-US" sz="1000" dirty="0" err="1">
                <a:solidFill>
                  <a:prstClr val="black"/>
                </a:solidFill>
                <a:cs typeface="Arial" panose="020B0604020202020204" pitchFamily="34" charset="0"/>
                <a:hlinkClick r:id="rId3"/>
              </a:rPr>
              <a:t>termination</a:t>
            </a:r>
            <a:r>
              <a:rPr lang="es-US" sz="1000" dirty="0">
                <a:solidFill>
                  <a:prstClr val="black"/>
                </a:solidFill>
                <a:cs typeface="Arial" panose="020B0604020202020204" pitchFamily="34" charset="0"/>
              </a:rPr>
              <a:t>.</a:t>
            </a:r>
          </a:p>
          <a:p>
            <a:pPr marL="118745" indent="-118745" defTabSz="966529">
              <a:defRPr/>
            </a:pPr>
            <a:r>
              <a:rPr lang="es-US" sz="1000" dirty="0">
                <a:solidFill>
                  <a:prstClr val="black"/>
                </a:solidFill>
                <a:cs typeface="Arial" panose="020B0604020202020204" pitchFamily="34" charset="0"/>
              </a:rPr>
              <a:t>Producto de CMS No. 11443: informa a las personas que califican para la Ayuda adicional y cuyo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abandona el programa Medicare que se inscribirán en un plan de medicamentos de Medicare si no se inscriben en un nuevo plan de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o en un plan de medicamentos de Medicare en los suyos antes del 31 de diciembre. El aviso también incluye una lista de los planes de medicamentos de Medicare de la región disponibles por una prima de $0 dólares y los números de teléfono de los planes. Para mayor información y revisar una muestra, visite </a:t>
            </a:r>
            <a:r>
              <a:rPr lang="es-US" sz="1000" dirty="0">
                <a:solidFill>
                  <a:prstClr val="black"/>
                </a:solidFill>
                <a:cs typeface="Arial" panose="020B0604020202020204" pitchFamily="34" charset="0"/>
                <a:hlinkClick r:id="rId4"/>
              </a:rPr>
              <a:t>Medicare.gov/</a:t>
            </a:r>
            <a:r>
              <a:rPr lang="es-US" sz="1000" dirty="0" err="1">
                <a:solidFill>
                  <a:prstClr val="black"/>
                </a:solidFill>
                <a:cs typeface="Arial" panose="020B0604020202020204" pitchFamily="34" charset="0"/>
                <a:hlinkClick r:id="rId4"/>
              </a:rPr>
              <a:t>basics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forms-publications-mailings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mailings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help-with-costs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drug</a:t>
            </a:r>
            <a:r>
              <a:rPr lang="es-US" sz="1000" dirty="0">
                <a:solidFill>
                  <a:prstClr val="black"/>
                </a:solidFill>
                <a:cs typeface="Arial" panose="020B0604020202020204" pitchFamily="34" charset="0"/>
                <a:hlinkClick r:id="rId4"/>
              </a:rPr>
              <a:t>-plan-</a:t>
            </a:r>
            <a:r>
              <a:rPr lang="es-US" sz="1000" dirty="0" err="1">
                <a:solidFill>
                  <a:prstClr val="black"/>
                </a:solidFill>
                <a:cs typeface="Arial" panose="020B0604020202020204" pitchFamily="34" charset="0"/>
                <a:hlinkClick r:id="rId4"/>
              </a:rPr>
              <a:t>changing</a:t>
            </a:r>
            <a:r>
              <a:rPr lang="es-US" sz="1000" dirty="0">
                <a:solidFill>
                  <a:prstClr val="black"/>
                </a:solidFill>
                <a:cs typeface="Arial" panose="020B0604020202020204" pitchFamily="34" charset="0"/>
                <a:hlinkClick r:id="rId4"/>
              </a:rPr>
              <a:t>-medicare-</a:t>
            </a:r>
            <a:r>
              <a:rPr lang="es-US" sz="1000" dirty="0" err="1">
                <a:solidFill>
                  <a:prstClr val="black"/>
                </a:solidFill>
                <a:cs typeface="Arial" panose="020B0604020202020204" pitchFamily="34" charset="0"/>
                <a:hlinkClick r:id="rId4"/>
              </a:rPr>
              <a:t>advantage</a:t>
            </a:r>
            <a:r>
              <a:rPr lang="es-US" sz="1000" dirty="0">
                <a:solidFill>
                  <a:prstClr val="black"/>
                </a:solidFill>
                <a:cs typeface="Arial" panose="020B0604020202020204" pitchFamily="34" charset="0"/>
                <a:hlinkClick r:id="rId4"/>
              </a:rPr>
              <a:t>-plan-</a:t>
            </a:r>
            <a:r>
              <a:rPr lang="es-US" sz="1000" dirty="0" err="1">
                <a:solidFill>
                  <a:prstClr val="black"/>
                </a:solidFill>
                <a:cs typeface="Arial" panose="020B0604020202020204" pitchFamily="34" charset="0"/>
                <a:hlinkClick r:id="rId4"/>
              </a:rPr>
              <a:t>termination</a:t>
            </a:r>
            <a:r>
              <a:rPr lang="es-US" sz="1000" dirty="0">
                <a:solidFill>
                  <a:prstClr val="black"/>
                </a:solidFill>
                <a:cs typeface="Arial" panose="020B0604020202020204" pitchFamily="34" charset="0"/>
              </a:rPr>
              <a:t>.</a:t>
            </a:r>
          </a:p>
          <a:p>
            <a:pPr marL="0" indent="0" defTabSz="966529">
              <a:buNone/>
              <a:defRPr/>
            </a:pPr>
            <a:r>
              <a:rPr lang="es-US" sz="1000" dirty="0">
                <a:solidFill>
                  <a:prstClr val="black"/>
                </a:solidFill>
                <a:cs typeface="Arial" panose="020B0604020202020204" pitchFamily="34" charset="0"/>
              </a:rPr>
              <a:t>Una tercera versión del aviso es para las personas cuyas primas aumentan por encima del importe de referencia regional LIS (explicado en la diapositiva anterior): </a:t>
            </a:r>
          </a:p>
          <a:p>
            <a:pPr defTabSz="966529">
              <a:defRPr/>
            </a:pPr>
            <a:r>
              <a:rPr lang="es-US" sz="1000" dirty="0">
                <a:solidFill>
                  <a:prstClr val="black"/>
                </a:solidFill>
                <a:cs typeface="Arial" panose="020B0604020202020204" pitchFamily="34" charset="0"/>
              </a:rPr>
              <a:t>Producto CMS No. 11209: informa a las personas a qué plan de medicamentos de Medicare serán reasignados, explica cómo permanecer en su plan de medicamentos actual si todavía está disponible, y les permite saber cómo inscribirse en un nuevo plan de medicamentos. El aviso también incluye una lista de los planes de medicamentos de Medicare de la región disponibles por una prima de $0 dólares y los números de teléfono de los planes. Si las personas que reciben un aviso no comunican a su plan actual que desean permanecer o inscribirse en un nuevo plan por su cuenta antes del 31 de diciembre, Medicare las reasignará a un nuevo plan de medicamentos de Medicare con cobertura a partir del 1 de enero del año siguiente. Para mayor información y revisar una muestra, visite </a:t>
            </a:r>
            <a:r>
              <a:rPr lang="es-US" sz="1000" dirty="0">
                <a:solidFill>
                  <a:prstClr val="black"/>
                </a:solidFill>
                <a:cs typeface="Arial" panose="020B0604020202020204" pitchFamily="34" charset="0"/>
                <a:hlinkClick r:id="rId5"/>
              </a:rPr>
              <a:t>Medicare.gov/</a:t>
            </a:r>
            <a:r>
              <a:rPr lang="es-US" sz="1000" dirty="0" err="1">
                <a:solidFill>
                  <a:prstClr val="black"/>
                </a:solidFill>
                <a:cs typeface="Arial" panose="020B0604020202020204" pitchFamily="34" charset="0"/>
                <a:hlinkClick r:id="rId5"/>
              </a:rPr>
              <a:t>basics</a:t>
            </a:r>
            <a:r>
              <a:rPr lang="es-US" sz="1000" dirty="0">
                <a:solidFill>
                  <a:prstClr val="black"/>
                </a:solidFill>
                <a:cs typeface="Arial" panose="020B0604020202020204" pitchFamily="34" charset="0"/>
                <a:hlinkClick r:id="rId5"/>
              </a:rPr>
              <a:t>/</a:t>
            </a:r>
            <a:r>
              <a:rPr lang="es-US" sz="1000" dirty="0" err="1">
                <a:solidFill>
                  <a:prstClr val="black"/>
                </a:solidFill>
                <a:cs typeface="Arial" panose="020B0604020202020204" pitchFamily="34" charset="0"/>
                <a:hlinkClick r:id="rId5"/>
              </a:rPr>
              <a:t>forms-publications-mailings</a:t>
            </a:r>
            <a:r>
              <a:rPr lang="es-US" sz="1000" dirty="0">
                <a:solidFill>
                  <a:prstClr val="black"/>
                </a:solidFill>
                <a:cs typeface="Arial" panose="020B0604020202020204" pitchFamily="34" charset="0"/>
                <a:hlinkClick r:id="rId5"/>
              </a:rPr>
              <a:t>/</a:t>
            </a:r>
            <a:r>
              <a:rPr lang="es-US" sz="1000" dirty="0" err="1">
                <a:solidFill>
                  <a:prstClr val="black"/>
                </a:solidFill>
                <a:cs typeface="Arial" panose="020B0604020202020204" pitchFamily="34" charset="0"/>
                <a:hlinkClick r:id="rId5"/>
              </a:rPr>
              <a:t>mailings</a:t>
            </a:r>
            <a:r>
              <a:rPr lang="es-US" sz="1000" dirty="0">
                <a:solidFill>
                  <a:prstClr val="black"/>
                </a:solidFill>
                <a:cs typeface="Arial" panose="020B0604020202020204" pitchFamily="34" charset="0"/>
                <a:hlinkClick r:id="rId5"/>
              </a:rPr>
              <a:t>/</a:t>
            </a:r>
            <a:r>
              <a:rPr lang="es-US" sz="1000" dirty="0" err="1">
                <a:solidFill>
                  <a:prstClr val="black"/>
                </a:solidFill>
                <a:cs typeface="Arial" panose="020B0604020202020204" pitchFamily="34" charset="0"/>
                <a:hlinkClick r:id="rId5"/>
              </a:rPr>
              <a:t>help-with-costs</a:t>
            </a:r>
            <a:r>
              <a:rPr lang="es-US" sz="1000" dirty="0">
                <a:solidFill>
                  <a:prstClr val="black"/>
                </a:solidFill>
                <a:cs typeface="Arial" panose="020B0604020202020204" pitchFamily="34" charset="0"/>
                <a:hlinkClick r:id="rId5"/>
              </a:rPr>
              <a:t>/</a:t>
            </a:r>
            <a:r>
              <a:rPr lang="es-US" sz="1000" dirty="0" err="1">
                <a:solidFill>
                  <a:prstClr val="black"/>
                </a:solidFill>
                <a:cs typeface="Arial" panose="020B0604020202020204" pitchFamily="34" charset="0"/>
                <a:hlinkClick r:id="rId5"/>
              </a:rPr>
              <a:t>drug</a:t>
            </a:r>
            <a:r>
              <a:rPr lang="es-US" sz="1000" dirty="0">
                <a:solidFill>
                  <a:prstClr val="black"/>
                </a:solidFill>
                <a:cs typeface="Arial" panose="020B0604020202020204" pitchFamily="34" charset="0"/>
                <a:hlinkClick r:id="rId5"/>
              </a:rPr>
              <a:t>-plan-</a:t>
            </a:r>
            <a:r>
              <a:rPr lang="es-US" sz="1000" dirty="0" err="1">
                <a:solidFill>
                  <a:prstClr val="black"/>
                </a:solidFill>
                <a:cs typeface="Arial" panose="020B0604020202020204" pitchFamily="34" charset="0"/>
                <a:hlinkClick r:id="rId5"/>
              </a:rPr>
              <a:t>changing</a:t>
            </a:r>
            <a:r>
              <a:rPr lang="es-US" sz="1000" dirty="0">
                <a:solidFill>
                  <a:prstClr val="black"/>
                </a:solidFill>
                <a:cs typeface="Arial" panose="020B0604020202020204" pitchFamily="34" charset="0"/>
                <a:hlinkClick r:id="rId5"/>
              </a:rPr>
              <a:t>-premium-</a:t>
            </a:r>
            <a:r>
              <a:rPr lang="es-US" sz="1000" dirty="0" err="1">
                <a:solidFill>
                  <a:prstClr val="black"/>
                </a:solidFill>
                <a:cs typeface="Arial" panose="020B0604020202020204" pitchFamily="34" charset="0"/>
                <a:hlinkClick r:id="rId5"/>
              </a:rPr>
              <a:t>increase</a:t>
            </a:r>
            <a:r>
              <a:rPr lang="es-US" sz="1000" dirty="0">
                <a:solidFill>
                  <a:prstClr val="black"/>
                </a:solidFill>
                <a:cs typeface="Arial" panose="020B0604020202020204" pitchFamily="34" charset="0"/>
              </a:rPr>
              <a:t>.</a:t>
            </a:r>
          </a:p>
          <a:p>
            <a:pPr marL="0" indent="0" defTabSz="966529">
              <a:buNone/>
              <a:defRPr/>
            </a:pPr>
            <a:r>
              <a:rPr lang="es-US" sz="1000" b="1" dirty="0">
                <a:solidFill>
                  <a:prstClr val="black"/>
                </a:solidFill>
                <a:cs typeface="Arial" panose="020B0604020202020204" pitchFamily="34" charset="0"/>
              </a:rPr>
              <a:t>NOTA</a:t>
            </a:r>
            <a:r>
              <a:rPr lang="es-US" sz="1000" dirty="0">
                <a:solidFill>
                  <a:prstClr val="black"/>
                </a:solidFill>
                <a:cs typeface="Arial" panose="020B0604020202020204" pitchFamily="34" charset="0"/>
              </a:rPr>
              <a:t>: Visite </a:t>
            </a:r>
            <a:r>
              <a:rPr lang="es-US" sz="1000" dirty="0">
                <a:solidFill>
                  <a:prstClr val="black"/>
                </a:solidFill>
                <a:cs typeface="Arial" panose="020B0604020202020204" pitchFamily="34" charset="0"/>
                <a:hlinkClick r:id="rId6"/>
              </a:rPr>
              <a:t>CMS.gov/</a:t>
            </a:r>
            <a:r>
              <a:rPr lang="es-US" sz="1000" dirty="0" err="1">
                <a:solidFill>
                  <a:prstClr val="black"/>
                </a:solidFill>
                <a:cs typeface="Arial" panose="020B0604020202020204" pitchFamily="34" charset="0"/>
                <a:hlinkClick r:id="rId6"/>
              </a:rPr>
              <a:t>Outreach</a:t>
            </a:r>
            <a:r>
              <a:rPr lang="es-US" sz="1000" dirty="0">
                <a:solidFill>
                  <a:prstClr val="black"/>
                </a:solidFill>
                <a:cs typeface="Arial" panose="020B0604020202020204" pitchFamily="34" charset="0"/>
                <a:hlinkClick r:id="rId6"/>
              </a:rPr>
              <a:t>-and-</a:t>
            </a:r>
            <a:r>
              <a:rPr lang="es-US" sz="1000" dirty="0" err="1">
                <a:solidFill>
                  <a:prstClr val="black"/>
                </a:solidFill>
                <a:cs typeface="Arial" panose="020B0604020202020204" pitchFamily="34" charset="0"/>
                <a:hlinkClick r:id="rId6"/>
              </a:rPr>
              <a:t>Education</a:t>
            </a:r>
            <a:r>
              <a:rPr lang="es-US" sz="1000" dirty="0">
                <a:solidFill>
                  <a:prstClr val="black"/>
                </a:solidFill>
                <a:cs typeface="Arial" panose="020B0604020202020204" pitchFamily="34" charset="0"/>
                <a:hlinkClick r:id="rId6"/>
              </a:rPr>
              <a:t>/</a:t>
            </a:r>
            <a:r>
              <a:rPr lang="es-US" sz="1000" dirty="0" err="1">
                <a:solidFill>
                  <a:prstClr val="black"/>
                </a:solidFill>
                <a:cs typeface="Arial" panose="020B0604020202020204" pitchFamily="34" charset="0"/>
                <a:hlinkClick r:id="rId6"/>
              </a:rPr>
              <a:t>Outreach</a:t>
            </a:r>
            <a:r>
              <a:rPr lang="es-US" sz="1000" dirty="0">
                <a:solidFill>
                  <a:prstClr val="black"/>
                </a:solidFill>
                <a:cs typeface="Arial" panose="020B0604020202020204" pitchFamily="34" charset="0"/>
                <a:hlinkClick r:id="rId6"/>
              </a:rPr>
              <a:t>/</a:t>
            </a:r>
            <a:r>
              <a:rPr lang="es-US" sz="1000" dirty="0" err="1">
                <a:solidFill>
                  <a:prstClr val="black"/>
                </a:solidFill>
                <a:cs typeface="Arial" panose="020B0604020202020204" pitchFamily="34" charset="0"/>
                <a:hlinkClick r:id="rId6"/>
              </a:rPr>
              <a:t>Partnerships</a:t>
            </a:r>
            <a:r>
              <a:rPr lang="es-US" sz="1000" dirty="0">
                <a:solidFill>
                  <a:prstClr val="black"/>
                </a:solidFill>
                <a:cs typeface="Arial" panose="020B0604020202020204" pitchFamily="34" charset="0"/>
                <a:hlinkClick r:id="rId6"/>
              </a:rPr>
              <a:t>/</a:t>
            </a:r>
            <a:r>
              <a:rPr lang="es-US" sz="1000" dirty="0" err="1">
                <a:solidFill>
                  <a:prstClr val="black"/>
                </a:solidFill>
                <a:cs typeface="Arial" panose="020B0604020202020204" pitchFamily="34" charset="0"/>
                <a:hlinkClick r:id="rId6"/>
              </a:rPr>
              <a:t>Downloads</a:t>
            </a:r>
            <a:r>
              <a:rPr lang="es-US" sz="1000" dirty="0">
                <a:solidFill>
                  <a:prstClr val="black"/>
                </a:solidFill>
                <a:cs typeface="Arial" panose="020B0604020202020204" pitchFamily="34" charset="0"/>
                <a:hlinkClick r:id="rId6"/>
              </a:rPr>
              <a:t>/11221-P.pdf</a:t>
            </a:r>
            <a:r>
              <a:rPr lang="es-US" sz="1000" dirty="0">
                <a:solidFill>
                  <a:prstClr val="black"/>
                </a:solidFill>
                <a:cs typeface="Arial" panose="020B0604020202020204" pitchFamily="34" charset="0"/>
              </a:rPr>
              <a:t> para descargar la hoja de consejos: “Información útil para los socios: Reasignación” (CMS Producto No. 11221-P) y </a:t>
            </a:r>
            <a:r>
              <a:rPr lang="es-US" sz="1000" dirty="0">
                <a:solidFill>
                  <a:prstClr val="black"/>
                </a:solidFill>
                <a:cs typeface="Arial" panose="020B0604020202020204" pitchFamily="34" charset="0"/>
                <a:hlinkClick r:id="rId7"/>
              </a:rPr>
              <a:t>CMS.gov/Medicare/</a:t>
            </a:r>
            <a:r>
              <a:rPr lang="es-US" sz="1000" dirty="0" err="1">
                <a:solidFill>
                  <a:prstClr val="black"/>
                </a:solidFill>
                <a:cs typeface="Arial" panose="020B0604020202020204" pitchFamily="34" charset="0"/>
                <a:hlinkClick r:id="rId7"/>
              </a:rPr>
              <a:t>Prescription-Drug-Coverage</a:t>
            </a:r>
            <a:r>
              <a:rPr lang="es-US" sz="1000" dirty="0">
                <a:solidFill>
                  <a:prstClr val="black"/>
                </a:solidFill>
                <a:cs typeface="Arial" panose="020B0604020202020204" pitchFamily="34" charset="0"/>
                <a:hlinkClick r:id="rId7"/>
              </a:rPr>
              <a:t>/</a:t>
            </a:r>
            <a:r>
              <a:rPr lang="es-US" sz="1000" dirty="0" err="1">
                <a:solidFill>
                  <a:prstClr val="black"/>
                </a:solidFill>
                <a:cs typeface="Arial" panose="020B0604020202020204" pitchFamily="34" charset="0"/>
                <a:hlinkClick r:id="rId7"/>
              </a:rPr>
              <a:t>LimitedIncomeandResources</a:t>
            </a:r>
            <a:r>
              <a:rPr lang="es-US" sz="1000" dirty="0">
                <a:solidFill>
                  <a:prstClr val="black"/>
                </a:solidFill>
                <a:cs typeface="Arial" panose="020B0604020202020204" pitchFamily="34" charset="0"/>
                <a:hlinkClick r:id="rId7"/>
              </a:rPr>
              <a:t>/</a:t>
            </a:r>
            <a:r>
              <a:rPr lang="es-US" sz="1000" dirty="0" err="1">
                <a:solidFill>
                  <a:prstClr val="black"/>
                </a:solidFill>
                <a:cs typeface="Arial" panose="020B0604020202020204" pitchFamily="34" charset="0"/>
                <a:hlinkClick r:id="rId7"/>
              </a:rPr>
              <a:t>Downloads</a:t>
            </a:r>
            <a:r>
              <a:rPr lang="es-US" sz="1000" dirty="0">
                <a:solidFill>
                  <a:prstClr val="black"/>
                </a:solidFill>
                <a:cs typeface="Arial" panose="020B0604020202020204" pitchFamily="34" charset="0"/>
                <a:hlinkClick r:id="rId7"/>
              </a:rPr>
              <a:t>/Consumer-Mailings.pdf</a:t>
            </a:r>
            <a:r>
              <a:rPr lang="es-US" sz="1000" dirty="0">
                <a:solidFill>
                  <a:prstClr val="black"/>
                </a:solidFill>
                <a:cs typeface="Arial" panose="020B0604020202020204" pitchFamily="34" charset="0"/>
              </a:rPr>
              <a:t> para descargar la “Guía de direcciones para el consumidor”.</a:t>
            </a:r>
          </a:p>
          <a:p>
            <a:pPr marL="0" indent="0">
              <a:buNone/>
            </a:pPr>
            <a:endParaRPr lang="en-US" sz="1000" dirty="0">
              <a:cs typeface="Arial" panose="020B0604020202020204" pitchFamily="34" charset="0"/>
            </a:endParaRPr>
          </a:p>
          <a:p>
            <a:pPr marL="0" indent="0">
              <a:buNone/>
            </a:pPr>
            <a:endParaRPr lang="en-US" sz="1000" b="0" dirty="0">
              <a:cs typeface="Arial" panose="020B0604020202020204" pitchFamily="34" charset="0"/>
            </a:endParaRPr>
          </a:p>
        </p:txBody>
      </p:sp>
    </p:spTree>
    <p:extLst>
      <p:ext uri="{BB962C8B-B14F-4D97-AF65-F5344CB8AC3E}">
        <p14:creationId xmlns:p14="http://schemas.microsoft.com/office/powerpoint/2010/main" val="17074664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42900" y="3757507"/>
            <a:ext cx="6680200" cy="5144347"/>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112395" indent="-112395" defTabSz="966529">
              <a:spcAft>
                <a:spcPts val="600"/>
              </a:spcAft>
              <a:buFont typeface="Wingdings" panose="05000000000000000000" pitchFamily="2" charset="2"/>
              <a:buChar char="§"/>
              <a:defRPr/>
            </a:pPr>
            <a:r>
              <a:rPr lang="es-US" b="1" dirty="0">
                <a:solidFill>
                  <a:prstClr val="black"/>
                </a:solidFill>
                <a:cs typeface="Arial"/>
              </a:rPr>
              <a:t>Todos los meses de agosto, Medicare vuelve a establecer la elegibilidad para la Ayuda Adicional del siguiente año calendario para las personas que califican automáticamente. </a:t>
            </a:r>
            <a:r>
              <a:rPr lang="es-US" dirty="0">
                <a:solidFill>
                  <a:prstClr val="black"/>
                </a:solidFill>
                <a:cs typeface="Arial"/>
              </a:rPr>
              <a:t>Su Ayuda Adicional continúa o cambia según si usted sigue siendo elegible para la cobertura completa de Medicaid, si obtiene ayuda de Medicaid para pagar las primas de Medicare o si recibe SSI. Todos los cambios entran en vigor en enero del año siguiente.</a:t>
            </a:r>
          </a:p>
          <a:p>
            <a:pPr marL="112395" indent="-112395" defTabSz="966529">
              <a:spcAft>
                <a:spcPts val="600"/>
              </a:spcAft>
              <a:defRPr/>
            </a:pPr>
            <a:r>
              <a:rPr lang="es-US" b="1" dirty="0">
                <a:solidFill>
                  <a:prstClr val="black"/>
                </a:solidFill>
                <a:cs typeface="Arial"/>
              </a:rPr>
              <a:t>Si en un año se le concedió automáticamente la ayuda,</a:t>
            </a:r>
            <a:r>
              <a:rPr lang="es-US" dirty="0">
                <a:solidFill>
                  <a:prstClr val="black"/>
                </a:solidFill>
                <a:cs typeface="Arial"/>
              </a:rPr>
              <a:t> entonces seguirá teniendo derecho a la Ayuda Adicional hasta diciembre de ese año. Si deja de ser elegible, su estado finaliza automáticamente el 31 de diciembre de ese año. Si no califica más en forma automática para Ayuda Adicional, recibirá una carta de Medicare en papel GRIS con un formulario de solicitud para Ayuda Adicional del Seguro Social. Para mayor información y para visualizar una muestra, consulte </a:t>
            </a:r>
            <a:r>
              <a:rPr lang="es-US" dirty="0">
                <a:solidFill>
                  <a:prstClr val="black"/>
                </a:solidFill>
                <a:cs typeface="Arial"/>
                <a:hlinkClick r:id="rId3"/>
              </a:rPr>
              <a:t>CMS.gov/Medicare/</a:t>
            </a:r>
            <a:r>
              <a:rPr lang="es-US" dirty="0" err="1">
                <a:solidFill>
                  <a:prstClr val="black"/>
                </a:solidFill>
                <a:cs typeface="Arial"/>
                <a:hlinkClick r:id="rId3"/>
              </a:rPr>
              <a:t>Prescription-Drug-Coverage</a:t>
            </a:r>
            <a:r>
              <a:rPr lang="es-US" dirty="0">
                <a:solidFill>
                  <a:prstClr val="black"/>
                </a:solidFill>
                <a:cs typeface="Arial"/>
                <a:hlinkClick r:id="rId3"/>
              </a:rPr>
              <a:t>/</a:t>
            </a:r>
            <a:r>
              <a:rPr lang="es-US" dirty="0" err="1">
                <a:solidFill>
                  <a:prstClr val="black"/>
                </a:solidFill>
                <a:cs typeface="Arial"/>
                <a:hlinkClick r:id="rId3"/>
              </a:rPr>
              <a:t>LimitedIncomeandResources</a:t>
            </a:r>
            <a:r>
              <a:rPr lang="es-US" dirty="0">
                <a:solidFill>
                  <a:prstClr val="black"/>
                </a:solidFill>
                <a:cs typeface="Arial"/>
                <a:hlinkClick r:id="rId3"/>
              </a:rPr>
              <a:t>/</a:t>
            </a:r>
            <a:r>
              <a:rPr lang="es-US" dirty="0" err="1">
                <a:solidFill>
                  <a:prstClr val="black"/>
                </a:solidFill>
                <a:cs typeface="Arial"/>
                <a:hlinkClick r:id="rId3"/>
              </a:rPr>
              <a:t>downloads</a:t>
            </a:r>
            <a:r>
              <a:rPr lang="es-US" dirty="0">
                <a:solidFill>
                  <a:prstClr val="black"/>
                </a:solidFill>
                <a:cs typeface="Arial"/>
                <a:hlinkClick r:id="rId3"/>
              </a:rPr>
              <a:t>/11198.pdf</a:t>
            </a:r>
            <a:r>
              <a:rPr lang="es-US" dirty="0">
                <a:solidFill>
                  <a:prstClr val="black"/>
                </a:solidFill>
                <a:cs typeface="Arial"/>
              </a:rPr>
              <a:t>.</a:t>
            </a:r>
          </a:p>
          <a:p>
            <a:pPr marL="112395" indent="-112395" defTabSz="966529">
              <a:spcAft>
                <a:spcPts val="600"/>
              </a:spcAft>
              <a:defRPr/>
            </a:pPr>
            <a:r>
              <a:rPr lang="es-US" b="1" dirty="0">
                <a:solidFill>
                  <a:prstClr val="black"/>
                </a:solidFill>
                <a:cs typeface="Arial"/>
              </a:rPr>
              <a:t>Además, es posible que siga teniendo derecho automáticamente a la Ayuda Adicional, pero su nivel de copago puede cambiar </a:t>
            </a:r>
            <a:r>
              <a:rPr lang="es-US" dirty="0">
                <a:solidFill>
                  <a:prstClr val="black"/>
                </a:solidFill>
                <a:cs typeface="Arial"/>
              </a:rPr>
              <a:t>debido a un cambio de una de las siguientes categorías a otra: está institucionalizado con Medicare y Medicaid, tiene Medicare y cobertura completa de Medicaid, recibe ayuda de Medicaid para pagar las primas de Medicare (pertenece a un Programa de Ahorro de Medicare) o recibe prestaciones del Seguro Social pero no de Medicaid. En estos casos, recibirá una carta de Medicare en papel NARANJA donde se le indicarán los cambios en su nivel de copago para el año siguiente. Para mayor información y visualizar una muestra, visite </a:t>
            </a:r>
            <a:r>
              <a:rPr lang="es-US" dirty="0">
                <a:solidFill>
                  <a:prstClr val="black"/>
                </a:solidFill>
                <a:cs typeface="Arial"/>
                <a:hlinkClick r:id="rId4"/>
              </a:rPr>
              <a:t>CMS.gov/Medicare/</a:t>
            </a:r>
            <a:r>
              <a:rPr lang="es-US" dirty="0" err="1">
                <a:solidFill>
                  <a:prstClr val="black"/>
                </a:solidFill>
                <a:cs typeface="Arial"/>
                <a:hlinkClick r:id="rId4"/>
              </a:rPr>
              <a:t>Prescription-Drug-Coverage</a:t>
            </a:r>
            <a:r>
              <a:rPr lang="es-US" dirty="0">
                <a:solidFill>
                  <a:prstClr val="black"/>
                </a:solidFill>
                <a:cs typeface="Arial"/>
                <a:hlinkClick r:id="rId4"/>
              </a:rPr>
              <a:t>/</a:t>
            </a:r>
            <a:r>
              <a:rPr lang="es-US" dirty="0" err="1">
                <a:solidFill>
                  <a:prstClr val="black"/>
                </a:solidFill>
                <a:cs typeface="Arial"/>
                <a:hlinkClick r:id="rId4"/>
              </a:rPr>
              <a:t>LimitedIncomeandResources</a:t>
            </a:r>
            <a:r>
              <a:rPr lang="es-US" dirty="0">
                <a:solidFill>
                  <a:prstClr val="black"/>
                </a:solidFill>
                <a:cs typeface="Arial"/>
                <a:hlinkClick r:id="rId4"/>
              </a:rPr>
              <a:t>/</a:t>
            </a:r>
            <a:r>
              <a:rPr lang="es-US" dirty="0" err="1">
                <a:solidFill>
                  <a:prstClr val="black"/>
                </a:solidFill>
                <a:cs typeface="Arial"/>
                <a:hlinkClick r:id="rId4"/>
              </a:rPr>
              <a:t>downloads</a:t>
            </a:r>
            <a:r>
              <a:rPr lang="es-US" dirty="0">
                <a:solidFill>
                  <a:prstClr val="black"/>
                </a:solidFill>
                <a:cs typeface="Arial"/>
                <a:hlinkClick r:id="rId4"/>
              </a:rPr>
              <a:t>/11199.pdf</a:t>
            </a:r>
            <a:r>
              <a:rPr lang="es-US" dirty="0">
                <a:solidFill>
                  <a:prstClr val="black"/>
                </a:solidFill>
                <a:cs typeface="Arial"/>
              </a:rPr>
              <a:t>.</a:t>
            </a:r>
          </a:p>
          <a:p>
            <a:pPr marL="0" indent="0" defTabSz="966529">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3035197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52400" y="3757507"/>
            <a:ext cx="6972300" cy="5386493"/>
          </a:xfrm>
        </p:spPr>
        <p:txBody>
          <a:bodyPr/>
          <a:lstStyle/>
          <a:p>
            <a:pPr marL="0" indent="0" defTabSz="966529">
              <a:spcAft>
                <a:spcPts val="600"/>
              </a:spcAft>
              <a:buNone/>
              <a:defRPr/>
            </a:pPr>
            <a:r>
              <a:rPr lang="es-US" b="1" dirty="0">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b="1" i="0" u="none" strike="noStrike" dirty="0">
                <a:solidFill>
                  <a:srgbClr val="000000"/>
                </a:solidFill>
                <a:effectLst/>
                <a:cs typeface="Arial"/>
              </a:rPr>
              <a:t>Notas del presentador/a</a:t>
            </a:r>
            <a:r>
              <a:rPr lang="es-US" b="0" i="0" dirty="0">
                <a:solidFill>
                  <a:srgbClr val="444444"/>
                </a:solidFill>
                <a:effectLst/>
                <a:cs typeface="Arial"/>
              </a:rPr>
              <a:t>​</a:t>
            </a:r>
          </a:p>
          <a:p>
            <a:pPr marL="0" indent="0" defTabSz="966529">
              <a:spcAft>
                <a:spcPts val="600"/>
              </a:spcAft>
              <a:buNone/>
              <a:defRPr/>
            </a:pPr>
            <a:r>
              <a:rPr lang="es-US" b="1" dirty="0">
                <a:solidFill>
                  <a:prstClr val="black"/>
                </a:solidFill>
                <a:cs typeface="Arial"/>
              </a:rPr>
              <a:t>Existen 4 tipos de procesos de </a:t>
            </a:r>
            <a:r>
              <a:rPr lang="es-US" b="1" dirty="0" err="1">
                <a:solidFill>
                  <a:prstClr val="black"/>
                </a:solidFill>
                <a:cs typeface="Arial"/>
              </a:rPr>
              <a:t>redeterminación</a:t>
            </a:r>
            <a:r>
              <a:rPr lang="es-US" b="1" dirty="0">
                <a:solidFill>
                  <a:prstClr val="black"/>
                </a:solidFill>
                <a:cs typeface="Arial"/>
              </a:rPr>
              <a:t> para personas que solicitaron y calificaron para recibir Ayuda Adicional:</a:t>
            </a:r>
          </a:p>
          <a:p>
            <a:pPr marL="241300" indent="-241300" defTabSz="966529">
              <a:spcAft>
                <a:spcPts val="600"/>
              </a:spcAft>
              <a:buFont typeface="+mj-lt"/>
              <a:buAutoNum type="arabicPeriod"/>
              <a:defRPr/>
            </a:pPr>
            <a:r>
              <a:rPr lang="es-US" b="1" dirty="0" err="1">
                <a:solidFill>
                  <a:prstClr val="black"/>
                </a:solidFill>
                <a:cs typeface="Arial"/>
              </a:rPr>
              <a:t>Redeterminaciones</a:t>
            </a:r>
            <a:r>
              <a:rPr lang="es-US" b="1" dirty="0">
                <a:solidFill>
                  <a:prstClr val="black"/>
                </a:solidFill>
                <a:cs typeface="Arial"/>
              </a:rPr>
              <a:t> iniciales</a:t>
            </a:r>
            <a:r>
              <a:rPr lang="es-US" dirty="0">
                <a:solidFill>
                  <a:prstClr val="black"/>
                </a:solidFill>
                <a:cs typeface="Arial"/>
              </a:rPr>
              <a:t> – Para volver a determinar la elegibilidad, el Seguro Social selecciona un grupo de personas que tienen derecho a la Ayuda Adicional, pero su elegibilidad puede haber cambiado debido a un cambio de circunstancias. Estas personas reciben un formulario de </a:t>
            </a:r>
            <a:r>
              <a:rPr lang="es-US" dirty="0" err="1">
                <a:solidFill>
                  <a:prstClr val="black"/>
                </a:solidFill>
                <a:cs typeface="Arial"/>
              </a:rPr>
              <a:t>redeterminación</a:t>
            </a:r>
            <a:r>
              <a:rPr lang="es-US" dirty="0">
                <a:solidFill>
                  <a:prstClr val="black"/>
                </a:solidFill>
                <a:cs typeface="Arial"/>
              </a:rPr>
              <a:t> por correo en el mes de setiembre. Deben completar y devolver el formulario dentro de los 30 días, incluso si nada ha cambiado, de lo contrario, el Seguro Social puede finalizar su elegibilidad para recibir Ayuda Adicional a partir del 1 de enero del año siguiente.</a:t>
            </a:r>
          </a:p>
          <a:p>
            <a:pPr marL="241300" indent="-241300" defTabSz="966529">
              <a:spcAft>
                <a:spcPts val="600"/>
              </a:spcAft>
              <a:buFont typeface="+mj-lt"/>
              <a:buAutoNum type="arabicPeriod"/>
              <a:defRPr/>
            </a:pPr>
            <a:r>
              <a:rPr lang="es-US" b="1" dirty="0" err="1">
                <a:solidFill>
                  <a:prstClr val="black"/>
                </a:solidFill>
                <a:cs typeface="Arial"/>
              </a:rPr>
              <a:t>Redeterminaciones</a:t>
            </a:r>
            <a:r>
              <a:rPr lang="es-US" b="1" dirty="0">
                <a:solidFill>
                  <a:prstClr val="black"/>
                </a:solidFill>
                <a:cs typeface="Arial"/>
              </a:rPr>
              <a:t> cíclicas o recurrentes</a:t>
            </a:r>
            <a:r>
              <a:rPr lang="es-US" dirty="0">
                <a:solidFill>
                  <a:prstClr val="black"/>
                </a:solidFill>
                <a:cs typeface="Arial"/>
              </a:rPr>
              <a:t> – Cada año, el Seguro Social también selecciona un grupo aleatorio de personas con Ayuda Adicional para volver a determinar su derecho a percibirla el año siguiente. Estas personas reciben un formulario de </a:t>
            </a:r>
            <a:r>
              <a:rPr lang="es-US" dirty="0" err="1">
                <a:solidFill>
                  <a:prstClr val="black"/>
                </a:solidFill>
                <a:cs typeface="Arial"/>
              </a:rPr>
              <a:t>redeterminación</a:t>
            </a:r>
            <a:r>
              <a:rPr lang="es-US" dirty="0">
                <a:solidFill>
                  <a:prstClr val="black"/>
                </a:solidFill>
                <a:cs typeface="Arial"/>
              </a:rPr>
              <a:t> por correo en el mes de setiembre. Deben completar y devolver el impreso en un plazo de 30 días a partir de la fecha en que lo reciban, aunque no haya cambiado nada, o el Seguro Social puede anular su derecho a la Ayuda Adicional a partir del 1 de enero del año siguiente.</a:t>
            </a:r>
          </a:p>
          <a:p>
            <a:pPr marL="241300" indent="-241300" defTabSz="966529">
              <a:spcAft>
                <a:spcPts val="600"/>
              </a:spcAft>
              <a:buFont typeface="+mj-lt"/>
              <a:buAutoNum type="arabicPeriod"/>
              <a:defRPr/>
            </a:pPr>
            <a:r>
              <a:rPr lang="es-US" b="1" dirty="0">
                <a:solidFill>
                  <a:prstClr val="black"/>
                </a:solidFill>
                <a:cs typeface="Arial"/>
              </a:rPr>
              <a:t>Evento que afecta el subsidio (SCE)</a:t>
            </a:r>
            <a:r>
              <a:rPr lang="es-US" dirty="0">
                <a:solidFill>
                  <a:prstClr val="black"/>
                </a:solidFill>
                <a:cs typeface="Arial"/>
              </a:rPr>
              <a:t> – Los beneficiarios de la Ayuda Adicional pueden sufrir acontecimientos que modifiquen la cuantía de la Ayuda Adicional que pueden seguir percibiendo, como el matrimonio, el divorcio, la separación, la anulación o el fallecimiento del cónyuge. Están obligadas a informar al Seguro Social estos eventos y completar y devolver el formulario de </a:t>
            </a:r>
            <a:r>
              <a:rPr lang="es-US" dirty="0" err="1">
                <a:solidFill>
                  <a:prstClr val="black"/>
                </a:solidFill>
                <a:cs typeface="Arial"/>
              </a:rPr>
              <a:t>redeterminación</a:t>
            </a:r>
            <a:r>
              <a:rPr lang="es-US" dirty="0">
                <a:solidFill>
                  <a:prstClr val="black"/>
                </a:solidFill>
                <a:cs typeface="Arial"/>
              </a:rPr>
              <a:t> SCE, de lo contrario, pueden perder su elegibilidad para recibir Ayuda Adicional. Todo cambio entrará en vigor a partir del primer día del mes siguiente al mes del informe inicial del cambio.</a:t>
            </a:r>
          </a:p>
          <a:p>
            <a:pPr marL="241300" indent="-241300" defTabSz="966529">
              <a:spcAft>
                <a:spcPts val="600"/>
              </a:spcAft>
              <a:buFont typeface="+mj-lt"/>
              <a:buAutoNum type="arabicPeriod"/>
              <a:defRPr/>
            </a:pPr>
            <a:r>
              <a:rPr lang="es-US" b="1" dirty="0">
                <a:solidFill>
                  <a:prstClr val="black"/>
                </a:solidFill>
                <a:cs typeface="Arial"/>
              </a:rPr>
              <a:t>Otros eventos</a:t>
            </a:r>
            <a:r>
              <a:rPr lang="es-US" dirty="0">
                <a:solidFill>
                  <a:prstClr val="black"/>
                </a:solidFill>
                <a:cs typeface="Arial"/>
              </a:rPr>
              <a:t> – El Seguro Social también puede volver a determinar el derecho a la Ayuda Adicional en función de otros cambios, además de los SCE, como una disminución reciente de los ingresos debido a una reducción de las horas de trabajo. </a:t>
            </a:r>
          </a:p>
          <a:p>
            <a:pPr marL="122495" lvl="1" indent="-122495" defTabSz="966529">
              <a:spcBef>
                <a:spcPts val="634"/>
              </a:spcBef>
              <a:spcAft>
                <a:spcPts val="600"/>
              </a:spcAft>
              <a:buFont typeface="Wingdings" panose="05000000000000000000" pitchFamily="2" charset="2"/>
              <a:buChar char="§"/>
              <a:defRPr/>
            </a:pPr>
            <a:endParaRPr lang="en-US" dirty="0">
              <a:solidFill>
                <a:prstClr val="black"/>
              </a:solidFill>
            </a:endParaRPr>
          </a:p>
          <a:p>
            <a:pPr marL="122495" lvl="1" indent="-122495" defTabSz="966529">
              <a:spcBef>
                <a:spcPts val="634"/>
              </a:spcBef>
              <a:spcAft>
                <a:spcPts val="600"/>
              </a:spcAft>
              <a:buFont typeface="Wingdings" panose="05000000000000000000" pitchFamily="2" charset="2"/>
              <a:buChar char="§"/>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372648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a:rPr>
              <a:t>Notas del presentador/a</a:t>
            </a:r>
            <a:r>
              <a:rPr lang="es-US" sz="1200" b="0" i="0">
                <a:solidFill>
                  <a:srgbClr val="444444"/>
                </a:solidFill>
                <a:effectLst/>
                <a:cs typeface="Arial"/>
              </a:rPr>
              <a:t>​</a:t>
            </a:r>
          </a:p>
          <a:p>
            <a:pPr marL="0" indent="0" defTabSz="966529">
              <a:spcAft>
                <a:spcPts val="600"/>
              </a:spcAft>
              <a:buNone/>
              <a:defRPr/>
            </a:pPr>
            <a:r>
              <a:rPr lang="es-US">
                <a:solidFill>
                  <a:prstClr val="black"/>
                </a:solidFill>
                <a:cs typeface="Arial"/>
              </a:rPr>
              <a:t>La Parte B cubre ciertas vacunas como parte de los servicios preventivos cubiertos de Medicare </a:t>
            </a:r>
          </a:p>
          <a:p>
            <a:pPr marL="0" indent="0" defTabSz="966529">
              <a:spcAft>
                <a:spcPts val="600"/>
              </a:spcAft>
              <a:buNone/>
              <a:defRPr/>
            </a:pPr>
            <a:r>
              <a:rPr lang="es-US" b="1">
                <a:solidFill>
                  <a:prstClr val="black"/>
                </a:solidFill>
                <a:cs typeface="Arial"/>
              </a:rPr>
              <a:t>Si cumple con los criterios, la Parte B cubre:</a:t>
            </a:r>
          </a:p>
          <a:p>
            <a:pPr marL="118745" indent="-118745" defTabSz="966529">
              <a:spcAft>
                <a:spcPts val="600"/>
              </a:spcAft>
              <a:defRPr/>
            </a:pPr>
            <a:r>
              <a:rPr lang="es-US">
                <a:solidFill>
                  <a:prstClr val="black"/>
                </a:solidFill>
                <a:cs typeface="Arial"/>
              </a:rPr>
              <a:t>Las inyecciones necesarios para la vacuna COVID-19</a:t>
            </a:r>
            <a:r>
              <a:rPr lang="es-US" baseline="0">
                <a:solidFill>
                  <a:prstClr val="black"/>
                </a:solidFill>
                <a:cs typeface="Arial"/>
              </a:rPr>
              <a:t> (incluidas las dosis de refuerzo) y los gastos de administración.</a:t>
            </a:r>
          </a:p>
          <a:p>
            <a:pPr marL="118745" indent="-118745" defTabSz="966529">
              <a:spcAft>
                <a:spcPts val="600"/>
              </a:spcAft>
              <a:defRPr/>
            </a:pPr>
            <a:r>
              <a:rPr lang="es-US">
                <a:solidFill>
                  <a:prstClr val="black"/>
                </a:solidFill>
                <a:cs typeface="Arial"/>
              </a:rPr>
              <a:t>La vacuna contra la gripe.</a:t>
            </a:r>
          </a:p>
          <a:p>
            <a:pPr marL="118745" indent="-118745" defTabSz="966529">
              <a:spcAft>
                <a:spcPts val="600"/>
              </a:spcAft>
              <a:defRPr/>
            </a:pPr>
            <a:r>
              <a:rPr lang="es-US">
                <a:solidFill>
                  <a:prstClr val="black"/>
                </a:solidFill>
                <a:cs typeface="Arial"/>
              </a:rPr>
              <a:t>La vacuna contra el neumococo (para prevenir ciertos tipos de neumonía).</a:t>
            </a:r>
          </a:p>
          <a:p>
            <a:pPr marL="118745" indent="-118745" defTabSz="966529">
              <a:spcAft>
                <a:spcPts val="600"/>
              </a:spcAft>
              <a:defRPr/>
            </a:pPr>
            <a:r>
              <a:rPr lang="es-US">
                <a:solidFill>
                  <a:prstClr val="black"/>
                </a:solidFill>
                <a:cs typeface="Arial"/>
              </a:rPr>
              <a:t>La vacuna contra la hepatitis B (para individuos con riesgo medio a alto de hepatitis B). Algunos factores que lo ponen en riesgo medio a alto para la Hepatitis B son la hemofilia, la ESRD, la diabetes, vivir con alguien que tiene Hepatitis B, o si usted es un profesional de la salud y tiene contacto frecuente con sangre o fluidos corporales. </a:t>
            </a:r>
          </a:p>
          <a:p>
            <a:pPr marL="118745" indent="-118745" defTabSz="966529">
              <a:spcAft>
                <a:spcPts val="600"/>
              </a:spcAft>
              <a:defRPr/>
            </a:pPr>
            <a:r>
              <a:rPr lang="es-US">
                <a:solidFill>
                  <a:prstClr val="black"/>
                </a:solidFill>
                <a:cs typeface="Arial"/>
              </a:rPr>
              <a:t>Otras vacunas (como la del tétanos) que usted recibe para tratar una lesión o si ha estado expuesto directamente a una enfermedad o condición </a:t>
            </a:r>
          </a:p>
          <a:p>
            <a:pPr marL="0" indent="0" defTabSz="966529">
              <a:spcAft>
                <a:spcPts val="600"/>
              </a:spcAft>
              <a:buNone/>
              <a:defRPr/>
            </a:pPr>
            <a:r>
              <a:rPr lang="es-US">
                <a:solidFill>
                  <a:prstClr val="black"/>
                </a:solidFill>
                <a:cs typeface="Arial" panose="020B0604020202020204" pitchFamily="34" charset="0"/>
              </a:rPr>
              <a:t>Ahora su plan de la Parte D no le cobrará un copago ni le aplicará deducible por las vacunas que el Comité Asesor sobre Prácticas de Inmunización (</a:t>
            </a:r>
            <a:r>
              <a:rPr lang="es-US">
                <a:solidFill>
                  <a:prstClr val="black"/>
                </a:solidFill>
                <a:cs typeface="Arial" panose="020B0604020202020204" pitchFamily="34" charset="0"/>
                <a:hlinkClick r:id="rId3"/>
              </a:rPr>
              <a:t>CDC.gov/vaccines/hcp/acip-recs/index.html</a:t>
            </a:r>
            <a:r>
              <a:rPr lang="es-US">
                <a:solidFill>
                  <a:prstClr val="black"/>
                </a:solidFill>
                <a:cs typeface="Arial" panose="020B0604020202020204" pitchFamily="34" charset="0"/>
              </a:rPr>
              <a:t>) recomienda, incluidas las vacunas contra el herpes zóster y la tos ferina, entre otras.</a:t>
            </a:r>
          </a:p>
        </p:txBody>
      </p:sp>
    </p:spTree>
    <p:extLst>
      <p:ext uri="{BB962C8B-B14F-4D97-AF65-F5344CB8AC3E}">
        <p14:creationId xmlns:p14="http://schemas.microsoft.com/office/powerpoint/2010/main" val="40077061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s-US" b="1" dirty="0">
                <a:solidFill>
                  <a:prstClr val="black"/>
                </a:solidFill>
              </a:rPr>
              <a:t>Esta diapositiva tiene animación.</a:t>
            </a:r>
          </a:p>
          <a:p>
            <a:pPr marL="0" marR="0" lvl="0" indent="-224155" algn="l" defTabSz="914400" rtl="0" eaLnBrk="1" fontAlgn="auto" latinLnBrk="0" hangingPunct="1">
              <a:spcAft>
                <a:spcPts val="600"/>
              </a:spcAft>
              <a:buClrTx/>
              <a:buSzTx/>
              <a:buFontTx/>
              <a:buNone/>
              <a:tabLst/>
              <a:defRPr/>
            </a:pPr>
            <a:r>
              <a:rPr lang="es-US" sz="1200" b="1" i="0" u="none" strike="noStrike" dirty="0">
                <a:solidFill>
                  <a:srgbClr val="000000"/>
                </a:solidFill>
                <a:effectLst/>
                <a:cs typeface="Arial"/>
              </a:rPr>
              <a:t>Notas del presentador/a</a:t>
            </a:r>
            <a:r>
              <a:rPr lang="es-US" sz="1200" b="0" i="0" dirty="0">
                <a:solidFill>
                  <a:srgbClr val="444444"/>
                </a:solidFill>
                <a:effectLst/>
                <a:cs typeface="Arial"/>
              </a:rPr>
              <a:t>​</a:t>
            </a:r>
          </a:p>
          <a:p>
            <a:pPr marL="0" indent="0" defTabSz="966529">
              <a:spcAft>
                <a:spcPts val="600"/>
              </a:spcAft>
              <a:buNone/>
              <a:defRPr/>
            </a:pPr>
            <a:r>
              <a:rPr lang="es-US" dirty="0">
                <a:solidFill>
                  <a:prstClr val="black"/>
                </a:solidFill>
                <a:cs typeface="Arial"/>
              </a:rPr>
              <a:t>Verifique sus conocimientos: Pregunta 7</a:t>
            </a:r>
          </a:p>
          <a:p>
            <a:pPr marL="0" indent="0" defTabSz="966529">
              <a:spcAft>
                <a:spcPts val="600"/>
              </a:spcAft>
              <a:buNone/>
              <a:defRPr/>
            </a:pPr>
            <a:r>
              <a:rPr lang="es-US" b="1" dirty="0">
                <a:solidFill>
                  <a:prstClr val="black"/>
                </a:solidFill>
                <a:cs typeface="Arial"/>
              </a:rPr>
              <a:t>Usted califica en forma automática para recibir Ayuda Adicional si tiene:</a:t>
            </a:r>
          </a:p>
          <a:p>
            <a:pPr marL="241300" lvl="1" indent="-241300" defTabSz="966529">
              <a:spcBef>
                <a:spcPts val="0"/>
              </a:spcBef>
              <a:spcAft>
                <a:spcPts val="600"/>
              </a:spcAft>
              <a:buFont typeface="+mj-lt"/>
              <a:buAutoNum type="alphaLcPeriod"/>
              <a:defRPr/>
            </a:pPr>
            <a:r>
              <a:rPr lang="es-US" dirty="0">
                <a:solidFill>
                  <a:prstClr val="black"/>
                </a:solidFill>
                <a:cs typeface="Arial"/>
              </a:rPr>
              <a:t>Ayuda de Medicaid para pagar su prima de la Parte B (Programa de Ahorros Medicare)</a:t>
            </a:r>
          </a:p>
          <a:p>
            <a:pPr marL="241300" lvl="1" indent="-241300" defTabSz="966529">
              <a:spcBef>
                <a:spcPts val="0"/>
              </a:spcBef>
              <a:spcAft>
                <a:spcPts val="600"/>
              </a:spcAft>
              <a:buFont typeface="+mj-lt"/>
              <a:buAutoNum type="alphaLcPeriod"/>
              <a:defRPr/>
            </a:pPr>
            <a:r>
              <a:rPr lang="es-US" dirty="0">
                <a:solidFill>
                  <a:prstClr val="black"/>
                </a:solidFill>
                <a:cs typeface="Arial"/>
              </a:rPr>
              <a:t>Cobertura completa de Medicaid</a:t>
            </a:r>
          </a:p>
          <a:p>
            <a:pPr marL="241300" lvl="1" indent="-241300" defTabSz="966529">
              <a:spcBef>
                <a:spcPts val="0"/>
              </a:spcBef>
              <a:spcAft>
                <a:spcPts val="600"/>
              </a:spcAft>
              <a:buFont typeface="+mj-lt"/>
              <a:buAutoNum type="alphaLcPeriod"/>
              <a:defRPr/>
            </a:pPr>
            <a:r>
              <a:rPr lang="es-US" dirty="0">
                <a:solidFill>
                  <a:prstClr val="black"/>
                </a:solidFill>
                <a:cs typeface="Arial"/>
              </a:rPr>
              <a:t>Seguridad de Ingreso Suplementario (SSI)</a:t>
            </a:r>
          </a:p>
          <a:p>
            <a:pPr marL="241570" lvl="1" indent="-241570" defTabSz="966529">
              <a:spcBef>
                <a:spcPts val="0"/>
              </a:spcBef>
              <a:spcAft>
                <a:spcPts val="600"/>
              </a:spcAft>
              <a:buFont typeface="+mj-lt"/>
              <a:buAutoNum type="alphaLcPeriod"/>
              <a:defRPr/>
            </a:pPr>
            <a:r>
              <a:rPr lang="es-US" b="0" dirty="0">
                <a:solidFill>
                  <a:prstClr val="black"/>
                </a:solidFill>
                <a:cs typeface="Arial"/>
              </a:rPr>
              <a:t>Cualquiera de las anteriores</a:t>
            </a:r>
          </a:p>
          <a:p>
            <a:pPr marL="0" marR="0" lvl="1" indent="0" algn="l" defTabSz="966529" rtl="0" eaLnBrk="1" fontAlgn="auto" latinLnBrk="0" hangingPunct="1">
              <a:lnSpc>
                <a:spcPct val="100000"/>
              </a:lnSpc>
              <a:spcBef>
                <a:spcPts val="0"/>
              </a:spcBef>
              <a:spcAft>
                <a:spcPts val="600"/>
              </a:spcAft>
              <a:buClrTx/>
              <a:buSzTx/>
              <a:buFontTx/>
              <a:buNone/>
              <a:tabLst/>
              <a:defRPr/>
            </a:pPr>
            <a:r>
              <a:rPr lang="es-US" b="1" dirty="0">
                <a:solidFill>
                  <a:prstClr val="black"/>
                </a:solidFill>
                <a:cs typeface="Arial"/>
              </a:rPr>
              <a:t>RESPUESTA</a:t>
            </a:r>
            <a:r>
              <a:rPr lang="es-US" dirty="0">
                <a:solidFill>
                  <a:prstClr val="black"/>
                </a:solidFill>
                <a:cs typeface="Arial"/>
              </a:rPr>
              <a:t>: </a:t>
            </a:r>
            <a:r>
              <a:rPr lang="es-US" b="1" dirty="0">
                <a:solidFill>
                  <a:prstClr val="black"/>
                </a:solidFill>
                <a:cs typeface="Arial"/>
              </a:rPr>
              <a:t>d. Cualquiera de las anteriores</a:t>
            </a:r>
          </a:p>
          <a:p>
            <a:pPr marL="0" indent="0" defTabSz="966529">
              <a:spcAft>
                <a:spcPts val="600"/>
              </a:spcAft>
              <a:buNone/>
              <a:defRPr/>
            </a:pPr>
            <a:r>
              <a:rPr lang="es-US" dirty="0">
                <a:solidFill>
                  <a:prstClr val="black"/>
                </a:solidFill>
                <a:cs typeface="Arial"/>
              </a:rPr>
              <a:t>Usted califica automáticamente para recibir Ayuda Adicional (y no necesita solicitarla) si tiene Medicare y recibe ayuda de Medicaid para pagar sus primas de la Parte B (Programa de Ahorros de Medicare), cobertura completa de Medicaid o beneficios de SSI. </a:t>
            </a:r>
          </a:p>
          <a:p>
            <a:endParaRPr lang="en-US" dirty="0"/>
          </a:p>
        </p:txBody>
      </p:sp>
    </p:spTree>
    <p:extLst>
      <p:ext uri="{BB962C8B-B14F-4D97-AF65-F5344CB8AC3E}">
        <p14:creationId xmlns:p14="http://schemas.microsoft.com/office/powerpoint/2010/main" val="40431215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La lección 6 trata de las determinaciones de cobertura, las solicitudes de excepción y las apelaciones.</a:t>
            </a:r>
          </a:p>
          <a:p>
            <a:pPr marL="0" indent="0" defTabSz="966529">
              <a:spcBef>
                <a:spcPts val="634"/>
              </a:spcBef>
              <a:spcAft>
                <a:spcPts val="600"/>
              </a:spcAft>
              <a:buNone/>
              <a:defRPr/>
            </a:pPr>
            <a:endParaRPr lang="en-US" dirty="0">
              <a:solidFill>
                <a:prstClr val="black"/>
              </a:solidFill>
            </a:endParaRPr>
          </a:p>
          <a:p>
            <a:pPr marL="119139" indent="-119139" defTabSz="96652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5029220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s-US" b="1">
                <a:solidFill>
                  <a:prstClr val="black"/>
                </a:solidFill>
              </a:rPr>
              <a:t>Esta diapositiva tiene animación.</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s-US" sz="1200" b="1" i="0" u="none" strike="noStrike">
                <a:solidFill>
                  <a:srgbClr val="000000"/>
                </a:solidFill>
                <a:effectLst/>
                <a:cs typeface="Arial" panose="020B0604020202020204" pitchFamily="34" charset="0"/>
              </a:rPr>
              <a:t>Notas del presentador/a</a:t>
            </a:r>
            <a:r>
              <a:rPr lang="es-US" sz="1200" b="0" i="0">
                <a:solidFill>
                  <a:srgbClr val="444444"/>
                </a:solidFill>
                <a:effectLst/>
                <a:cs typeface="Arial" panose="020B0604020202020204" pitchFamily="34" charset="0"/>
              </a:rPr>
              <a:t>​</a:t>
            </a:r>
          </a:p>
          <a:p>
            <a:pPr marL="0" indent="0" defTabSz="966529">
              <a:spcAft>
                <a:spcPts val="600"/>
              </a:spcAft>
              <a:buNone/>
              <a:defRPr/>
            </a:pPr>
            <a:r>
              <a:rPr lang="es-US">
                <a:solidFill>
                  <a:prstClr val="black"/>
                </a:solidFill>
                <a:cs typeface="Arial" panose="020B0604020202020204" pitchFamily="34" charset="0"/>
              </a:rPr>
              <a:t>Al final de esta lección, usted podrá:</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Describir las determinaciones de cobertura de medicamentos de Medicare que realizan los planes</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cómo solicitar una excepción a las normas de cobertura de medicamentos de un plan</a:t>
            </a:r>
          </a:p>
          <a:p>
            <a:pPr marL="122495" lvl="1" indent="-122495" defTabSz="966529">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Explicar los procesos estándar y acelerados para apelar una determinación de la Parte D (medicamentos).</a:t>
            </a:r>
          </a:p>
          <a:p>
            <a:pPr marL="0" lvl="1" indent="0" defTabSz="966529">
              <a:spcBef>
                <a:spcPts val="634"/>
              </a:spcBef>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29409328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30200" y="3757507"/>
            <a:ext cx="6692900" cy="5699314"/>
          </a:xfrm>
        </p:spPr>
        <p:txBody>
          <a:bodyPr/>
          <a:lstStyle/>
          <a:p>
            <a:pPr marL="0" indent="0" defTabSz="966529">
              <a:spcBef>
                <a:spcPts val="634"/>
              </a:spcBef>
              <a:spcAft>
                <a:spcPts val="600"/>
              </a:spcAft>
              <a:buNone/>
              <a:defRPr/>
            </a:pPr>
            <a:r>
              <a:rPr lang="es-US" sz="1100" b="1" dirty="0">
                <a:solidFill>
                  <a:prstClr val="black"/>
                </a:solidFill>
              </a:rPr>
              <a:t>Esta diapositiva tiene animación. </a:t>
            </a:r>
          </a:p>
          <a:p>
            <a:pPr marL="0" indent="0" defTabSz="966529">
              <a:spcBef>
                <a:spcPts val="634"/>
              </a:spcBef>
              <a:spcAft>
                <a:spcPts val="600"/>
              </a:spcAft>
              <a:buNone/>
              <a:defRPr/>
            </a:pPr>
            <a:r>
              <a:rPr lang="es-US" sz="1100" b="1" i="0" u="none" strike="noStrike" dirty="0">
                <a:solidFill>
                  <a:srgbClr val="000000"/>
                </a:solidFill>
                <a:effectLst/>
                <a:cs typeface="Arial" panose="020B0604020202020204" pitchFamily="34" charset="0"/>
              </a:rPr>
              <a:t>Notas del presentador/a</a:t>
            </a:r>
            <a:r>
              <a:rPr lang="es-US" sz="1100" b="0" i="0" dirty="0">
                <a:solidFill>
                  <a:srgbClr val="444444"/>
                </a:solidFill>
                <a:effectLst/>
                <a:cs typeface="Arial" panose="020B0604020202020204" pitchFamily="34" charset="0"/>
              </a:rPr>
              <a:t>​</a:t>
            </a:r>
          </a:p>
          <a:p>
            <a:pPr marL="0" indent="0" defTabSz="966529">
              <a:spcAft>
                <a:spcPts val="600"/>
              </a:spcAft>
              <a:buNone/>
              <a:defRPr/>
            </a:pPr>
            <a:r>
              <a:rPr lang="es-US" sz="1100" b="1" dirty="0">
                <a:solidFill>
                  <a:prstClr val="black"/>
                </a:solidFill>
                <a:cs typeface="Arial" panose="020B0604020202020204" pitchFamily="34" charset="0"/>
              </a:rPr>
              <a:t>La determinación de cobertura es la primera decisión que toma su plan de Medicare </a:t>
            </a:r>
            <a:r>
              <a:rPr lang="es-US" sz="1100" dirty="0">
                <a:solidFill>
                  <a:prstClr val="black"/>
                </a:solidFill>
                <a:cs typeface="Arial" panose="020B0604020202020204" pitchFamily="34" charset="0"/>
              </a:rPr>
              <a:t>(no por la farmacia) sobre un medicamento con receta que usted solicite. Esto incluye si un determinado medicamento está cubierto, si usted ha cumplido todos los requisitos para obtener un medicamento solicitado, cuánto debe pagar por él y si se hace una excepción a una norma del plan cuando usted lo solicita. Usted, su recetador o su representante designado deben comunicarse con su plan para solicitar una determinación de cobertura. Usted no necesita una determinación de cobertura para obtener el medicamento, pero la determinación le permitirá saber si su plan le ayudará a pagar el medicamento antes de empezar a tomarlo. Si recibe el medicamento sin la confirmación de su plan, es posible que tenga que pagarlo de su bolsillo. </a:t>
            </a:r>
          </a:p>
          <a:p>
            <a:pPr marL="118745" indent="-118745" defTabSz="966529">
              <a:spcAft>
                <a:spcPts val="600"/>
              </a:spcAft>
              <a:defRPr/>
            </a:pPr>
            <a:r>
              <a:rPr lang="es-US" sz="1100" b="1" dirty="0">
                <a:solidFill>
                  <a:prstClr val="black"/>
                </a:solidFill>
                <a:cs typeface="Arial" panose="020B0604020202020204" pitchFamily="34" charset="0"/>
              </a:rPr>
              <a:t>Usted, su médico o su representante autorizado pueden solicitar una determinación de cobertura</a:t>
            </a:r>
            <a:r>
              <a:rPr lang="es-US" sz="1100" dirty="0">
                <a:solidFill>
                  <a:prstClr val="black"/>
                </a:solidFill>
                <a:cs typeface="Arial" panose="020B0604020202020204" pitchFamily="34" charset="0"/>
              </a:rPr>
              <a:t> llamando o escribiendo a su plan. Puede escribir una carta o utilizar el formulario "Modelo de solicitud de determinación de cobertura" que encontrará en </a:t>
            </a:r>
            <a:r>
              <a:rPr lang="es-US" sz="1100" dirty="0">
                <a:solidFill>
                  <a:prstClr val="black"/>
                </a:solidFill>
                <a:cs typeface="Arial" panose="020B0604020202020204" pitchFamily="34" charset="0"/>
                <a:hlinkClick r:id="rId3"/>
              </a:rPr>
              <a:t>CMS.gov/Medicare/Appeals-and-</a:t>
            </a:r>
            <a:r>
              <a:rPr lang="es-US" sz="1100" dirty="0" err="1">
                <a:solidFill>
                  <a:prstClr val="black"/>
                </a:solidFill>
                <a:cs typeface="Arial" panose="020B0604020202020204" pitchFamily="34" charset="0"/>
                <a:hlinkClick r:id="rId3"/>
              </a:rPr>
              <a:t>Grievances</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MedPrescriptDrugApplGriev</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Downloads</a:t>
            </a:r>
            <a:r>
              <a:rPr lang="es-US" sz="1100" dirty="0">
                <a:solidFill>
                  <a:prstClr val="black"/>
                </a:solidFill>
                <a:cs typeface="Arial" panose="020B0604020202020204" pitchFamily="34" charset="0"/>
                <a:hlinkClick r:id="rId3"/>
              </a:rPr>
              <a:t>/ModCovDetReqForm-and-Instrctns-Feb-2019-508-.zip</a:t>
            </a:r>
            <a:r>
              <a:rPr lang="es-US" sz="1100" dirty="0">
                <a:solidFill>
                  <a:prstClr val="black"/>
                </a:solidFill>
                <a:cs typeface="Arial" panose="020B0604020202020204" pitchFamily="34" charset="0"/>
              </a:rPr>
              <a:t>.</a:t>
            </a:r>
          </a:p>
          <a:p>
            <a:pPr marL="118745" indent="-118745" defTabSz="966529">
              <a:spcAft>
                <a:spcPts val="600"/>
              </a:spcAft>
              <a:defRPr/>
            </a:pPr>
            <a:r>
              <a:rPr lang="es-US" sz="1100" b="1" dirty="0">
                <a:solidFill>
                  <a:prstClr val="black"/>
                </a:solidFill>
                <a:cs typeface="Arial" panose="020B0604020202020204" pitchFamily="34" charset="0"/>
              </a:rPr>
              <a:t>Hay 2 tipos de determinación de cobertura:</a:t>
            </a:r>
            <a:r>
              <a:rPr lang="es-US" sz="1100" dirty="0">
                <a:solidFill>
                  <a:prstClr val="black"/>
                </a:solidFill>
                <a:cs typeface="Arial" panose="020B0604020202020204" pitchFamily="34" charset="0"/>
              </a:rPr>
              <a:t> determinaciones estándar y determinaciones aceleradas. Su solicitud será rápida (acelerada) si el plan determina, o su médico le indica al plan, que su vida o salud pueden estar en grave riesgo al esperar el plazo de una solicitud estándar. </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Un plan debe brindarle su decisión de determinación de cobertura con la mayor rapidez que su estado de salud requiera. </a:t>
            </a:r>
            <a:r>
              <a:rPr lang="es-US" sz="1100" dirty="0">
                <a:solidFill>
                  <a:prstClr val="black"/>
                </a:solidFill>
                <a:cs typeface="Arial" panose="020B0604020202020204" pitchFamily="34" charset="0"/>
              </a:rPr>
              <a:t>Una vez recibida su solicitud, el plan debe informarle su decisión con una demora que no supere las 72 horas para una determinación estándar o 24 horas para una determinación acelerada. Si su solicitud de determinación de cobertura implica una exención (véase la siguiente diapositiva), el plazo empieza a correr cuando el plan recibe la declaración de respaldo de su médico.</a:t>
            </a:r>
          </a:p>
          <a:p>
            <a:pPr marL="118745" indent="-118745" defTabSz="966529">
              <a:spcAft>
                <a:spcPts val="600"/>
              </a:spcAft>
              <a:defRPr/>
            </a:pPr>
            <a:r>
              <a:rPr lang="es-US" sz="1100" b="1" dirty="0">
                <a:solidFill>
                  <a:prstClr val="black"/>
                </a:solidFill>
                <a:cs typeface="Arial" panose="020B0604020202020204" pitchFamily="34" charset="0"/>
              </a:rPr>
              <a:t>Si un plan no cumple estos plazo, </a:t>
            </a:r>
            <a:r>
              <a:rPr lang="es-US" sz="1100" dirty="0">
                <a:solidFill>
                  <a:prstClr val="black"/>
                </a:solidFill>
                <a:cs typeface="Arial" panose="020B0604020202020204" pitchFamily="34" charset="0"/>
              </a:rPr>
              <a:t>debe remitir automáticamente la solicitud y el expediente del caso a la Entidad de Revisión Independiente (IRE) para su revisión, y la solicitud se saltará el primer nivel de apelación (</a:t>
            </a:r>
            <a:r>
              <a:rPr lang="es-US" sz="1100" dirty="0" err="1">
                <a:solidFill>
                  <a:prstClr val="black"/>
                </a:solidFill>
                <a:cs typeface="Arial" panose="020B0604020202020204" pitchFamily="34" charset="0"/>
              </a:rPr>
              <a:t>redeterminación</a:t>
            </a:r>
            <a:r>
              <a:rPr lang="es-US" sz="1100" dirty="0">
                <a:solidFill>
                  <a:prstClr val="black"/>
                </a:solidFill>
                <a:cs typeface="Arial" panose="020B0604020202020204" pitchFamily="34" charset="0"/>
              </a:rPr>
              <a:t> por parte del plan). El plan también le enviará una carta informándole que su caso ha sido enviado a la IRE para su revisión. La IRE es C2C Innovative </a:t>
            </a:r>
            <a:r>
              <a:rPr lang="es-US" sz="1100" dirty="0" err="1">
                <a:solidFill>
                  <a:prstClr val="black"/>
                </a:solidFill>
                <a:cs typeface="Arial" panose="020B0604020202020204" pitchFamily="34" charset="0"/>
              </a:rPr>
              <a:t>Solutions</a:t>
            </a:r>
            <a:r>
              <a:rPr lang="es-US" sz="1100" dirty="0">
                <a:solidFill>
                  <a:prstClr val="black"/>
                </a:solidFill>
                <a:cs typeface="Arial" panose="020B0604020202020204" pitchFamily="34" charset="0"/>
              </a:rPr>
              <a:t> </a:t>
            </a:r>
            <a:r>
              <a:rPr lang="es-US" sz="1100" dirty="0" err="1">
                <a:solidFill>
                  <a:prstClr val="black"/>
                </a:solidFill>
                <a:cs typeface="Arial" panose="020B0604020202020204" pitchFamily="34" charset="0"/>
              </a:rPr>
              <a:t>Inc</a:t>
            </a:r>
            <a:r>
              <a:rPr lang="es-US" sz="1100" dirty="0">
                <a:solidFill>
                  <a:prstClr val="black"/>
                </a:solidFill>
                <a:cs typeface="Arial" panose="020B0604020202020204" pitchFamily="34" charset="0"/>
              </a:rPr>
              <a:t>®. Puede encontrar información de contacto de la IRE en </a:t>
            </a:r>
            <a:r>
              <a:rPr lang="es-US" sz="1100" dirty="0">
                <a:solidFill>
                  <a:prstClr val="black"/>
                </a:solidFill>
                <a:cs typeface="Arial" panose="020B0604020202020204" pitchFamily="34" charset="0"/>
                <a:hlinkClick r:id="rId4"/>
              </a:rPr>
              <a:t>CMS.gov/Medicare/Appeals-and-</a:t>
            </a:r>
            <a:r>
              <a:rPr lang="es-US" sz="1100" dirty="0" err="1">
                <a:solidFill>
                  <a:prstClr val="black"/>
                </a:solidFill>
                <a:cs typeface="Arial" panose="020B0604020202020204" pitchFamily="34" charset="0"/>
                <a:hlinkClick r:id="rId4"/>
              </a:rPr>
              <a:t>Grievances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MedPrescriptDrugApplGriev</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Reconsiderations</a:t>
            </a:r>
            <a:r>
              <a:rPr lang="es-US" sz="1100" dirty="0">
                <a:solidFill>
                  <a:prstClr val="black"/>
                </a:solidFill>
                <a:cs typeface="Arial" panose="020B0604020202020204" pitchFamily="34" charset="0"/>
              </a:rPr>
              <a:t>.</a:t>
            </a:r>
          </a:p>
          <a:p>
            <a:pPr marL="0" indent="0">
              <a:spcAft>
                <a:spcPts val="600"/>
              </a:spcAft>
              <a:buNone/>
            </a:pPr>
            <a:endParaRPr lang="en-US" sz="1100" dirty="0">
              <a:cs typeface="Arial" panose="020B0604020202020204" pitchFamily="34" charset="0"/>
            </a:endParaRPr>
          </a:p>
          <a:p>
            <a:pPr marL="0" indent="0">
              <a:spcAft>
                <a:spcPts val="600"/>
              </a:spcAft>
              <a:buNone/>
            </a:pPr>
            <a:endParaRPr lang="en-US" sz="1100" dirty="0"/>
          </a:p>
        </p:txBody>
      </p:sp>
    </p:spTree>
    <p:extLst>
      <p:ext uri="{BB962C8B-B14F-4D97-AF65-F5344CB8AC3E}">
        <p14:creationId xmlns:p14="http://schemas.microsoft.com/office/powerpoint/2010/main" val="1708504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17500" y="3757507"/>
            <a:ext cx="6794500" cy="5651669"/>
          </a:xfrm>
        </p:spPr>
        <p:txBody>
          <a:bodyPr/>
          <a:lstStyle/>
          <a:p>
            <a:pPr marL="0" lvl="1" defTabSz="966529">
              <a:spcBef>
                <a:spcPts val="0"/>
              </a:spcBef>
              <a:spcAft>
                <a:spcPts val="600"/>
              </a:spcAft>
              <a:defRPr/>
            </a:pPr>
            <a:r>
              <a:rPr lang="es-US" sz="1100" b="1" dirty="0">
                <a:solidFill>
                  <a:prstClr val="black"/>
                </a:solidFill>
              </a:rPr>
              <a:t>Esta diapositiva tiene animación.</a:t>
            </a:r>
          </a:p>
          <a:p>
            <a:pPr marL="0" marR="0" lvl="1" indent="0" algn="l" defTabSz="966529" rtl="0" eaLnBrk="1" fontAlgn="auto" latinLnBrk="0" hangingPunct="1">
              <a:spcBef>
                <a:spcPts val="0"/>
              </a:spcBef>
              <a:spcAft>
                <a:spcPts val="600"/>
              </a:spcAft>
              <a:buClrTx/>
              <a:buSzTx/>
              <a:buFont typeface="Arial" panose="020B0604020202020204" pitchFamily="34" charset="0"/>
              <a:buNone/>
              <a:tabLst/>
              <a:defRPr/>
            </a:pPr>
            <a:r>
              <a:rPr lang="es-US" sz="1100" b="1" i="0" u="none" strike="noStrike" dirty="0">
                <a:solidFill>
                  <a:srgbClr val="000000"/>
                </a:solidFill>
                <a:effectLst/>
                <a:cs typeface="Arial" panose="020B0604020202020204" pitchFamily="34" charset="0"/>
              </a:rPr>
              <a:t>Notas del presentador/a</a:t>
            </a:r>
            <a:r>
              <a:rPr lang="es-US" sz="1100" b="0" i="0" dirty="0">
                <a:solidFill>
                  <a:srgbClr val="444444"/>
                </a:solidFill>
                <a:effectLst/>
                <a:cs typeface="Arial" panose="020B0604020202020204" pitchFamily="34" charset="0"/>
              </a:rPr>
              <a:t>​</a:t>
            </a:r>
          </a:p>
          <a:p>
            <a:pPr marL="0" lvl="1" defTabSz="966529">
              <a:spcBef>
                <a:spcPts val="0"/>
              </a:spcBef>
              <a:spcAft>
                <a:spcPts val="600"/>
              </a:spcAft>
              <a:defRPr/>
            </a:pPr>
            <a:r>
              <a:rPr lang="es-US" sz="1100" b="1" dirty="0">
                <a:solidFill>
                  <a:prstClr val="black"/>
                </a:solidFill>
                <a:cs typeface="Arial" panose="020B0604020202020204" pitchFamily="34" charset="0"/>
              </a:rPr>
              <a:t>Una exención es un tipo de determinación de cobertura. Hay 2 tipos de excepciones:</a:t>
            </a:r>
            <a:r>
              <a:rPr lang="es-US" sz="1100" dirty="0">
                <a:solidFill>
                  <a:prstClr val="black"/>
                </a:solidFill>
                <a:cs typeface="Arial" panose="020B0604020202020204" pitchFamily="34" charset="0"/>
              </a:rPr>
              <a:t> excepciones de nivel (como obtener un medicamento del nivel 4 al precio del nivel 3) y excepciones de formulario (cobertura de un medicamento que no está en el formulario del plan o requisitos de acceso menos estrictos). </a:t>
            </a:r>
          </a:p>
          <a:p>
            <a:pPr marL="118745" indent="-118745" defTabSz="966529">
              <a:spcAft>
                <a:spcPts val="600"/>
              </a:spcAft>
              <a:defRPr/>
            </a:pPr>
            <a:r>
              <a:rPr lang="es-US" sz="1100" b="1" dirty="0">
                <a:solidFill>
                  <a:prstClr val="black"/>
                </a:solidFill>
                <a:cs typeface="Arial" panose="020B0604020202020204" pitchFamily="34" charset="0"/>
              </a:rPr>
              <a:t>Si quiere hacer una petición de excepción, </a:t>
            </a:r>
            <a:r>
              <a:rPr lang="es-US" sz="1100" dirty="0">
                <a:solidFill>
                  <a:prstClr val="black"/>
                </a:solidFill>
                <a:cs typeface="Arial" panose="020B0604020202020204" pitchFamily="34" charset="0"/>
              </a:rPr>
              <a:t>necesitará una declaración justificativa del prescriptor. En general, la declaración debe señalar los motivos médicos para solicitar la exención. Los prescriptores pueden dar la declaración verbalmente (es posible que luego deban proporcionar la declaración por escrito) o por escrito al plan. </a:t>
            </a:r>
          </a:p>
          <a:p>
            <a:pPr marL="118745" indent="-118745" defTabSz="966529">
              <a:spcAft>
                <a:spcPts val="600"/>
              </a:spcAft>
              <a:defRPr/>
            </a:pPr>
            <a:r>
              <a:rPr lang="es-US" sz="1100" b="1" dirty="0">
                <a:solidFill>
                  <a:prstClr val="black"/>
                </a:solidFill>
                <a:cs typeface="Arial" panose="020B0604020202020204" pitchFamily="34" charset="0"/>
              </a:rPr>
              <a:t>Si se aprueba su solicitud de excepción,</a:t>
            </a:r>
            <a:r>
              <a:rPr lang="es-US" sz="1100" dirty="0">
                <a:solidFill>
                  <a:prstClr val="black"/>
                </a:solidFill>
                <a:cs typeface="Arial" panose="020B0604020202020204" pitchFamily="34" charset="0"/>
              </a:rPr>
              <a:t> la excepción es válida para las reposiciones durante el resto del año del plan, siempre que siga inscrito en ese plan, su médico siga recetándole el medicamento y éste siga siendo seguro para tratar su enfermedad. Para más información sobre las excepciones y autorizaciones de nivelación, visite </a:t>
            </a:r>
            <a:r>
              <a:rPr lang="es-US" sz="1100" dirty="0">
                <a:solidFill>
                  <a:prstClr val="black"/>
                </a:solidFill>
                <a:cs typeface="Arial" panose="020B0604020202020204" pitchFamily="34" charset="0"/>
                <a:hlinkClick r:id="rId3"/>
              </a:rPr>
              <a:t>CMS.gov/Medicare/Appeals-and-</a:t>
            </a:r>
            <a:r>
              <a:rPr lang="es-US" sz="1100" dirty="0" err="1">
                <a:solidFill>
                  <a:prstClr val="black"/>
                </a:solidFill>
                <a:cs typeface="Arial" panose="020B0604020202020204" pitchFamily="34" charset="0"/>
                <a:hlinkClick r:id="rId3"/>
              </a:rPr>
              <a:t>Grievances</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MedPrescriptDrugApplGriev</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Exceptions</a:t>
            </a:r>
            <a:r>
              <a:rPr lang="es-US" sz="1100" dirty="0">
                <a:solidFill>
                  <a:prstClr val="black"/>
                </a:solidFill>
                <a:cs typeface="Arial" panose="020B0604020202020204" pitchFamily="34" charset="0"/>
              </a:rPr>
              <a:t>.</a:t>
            </a:r>
          </a:p>
          <a:p>
            <a:pPr marL="118745" indent="-118745" defTabSz="966529">
              <a:spcAft>
                <a:spcPts val="600"/>
              </a:spcAft>
              <a:buFont typeface="Wingdings" panose="05000000000000000000" pitchFamily="2" charset="2"/>
              <a:buChar char="§"/>
              <a:defRPr/>
            </a:pPr>
            <a:r>
              <a:rPr lang="es-US" sz="1100" b="1" dirty="0">
                <a:solidFill>
                  <a:prstClr val="black"/>
                </a:solidFill>
                <a:cs typeface="Arial" panose="020B0604020202020204" pitchFamily="34" charset="0"/>
              </a:rPr>
              <a:t>Un plan puede optar por extender la cobertura de excepción a un nuevo año de plan.</a:t>
            </a:r>
            <a:r>
              <a:rPr lang="es-US" sz="1100" dirty="0">
                <a:solidFill>
                  <a:prstClr val="black"/>
                </a:solidFill>
                <a:cs typeface="Arial" panose="020B0604020202020204" pitchFamily="34" charset="0"/>
              </a:rPr>
              <a:t> Si no lo hace, debe indicarlo por escrito, ya sea al momento en que la exención es aprobada o, al menos, 60 días antes de que finalice el año del plan. Si su plan no amplía la cobertura de su excepción, debe pensar en cambiar a un medicamento del formulario del plan, solicitar otra excepción o cambiar durante el Periodo de Inscripción Abierta (OEP) de Medicare (del 15 de octubre al 7 de diciembre de cada año) a un plan cuyo formulario cubra ese medicamento.</a:t>
            </a:r>
          </a:p>
          <a:p>
            <a:pPr marL="0" indent="0" defTabSz="966529">
              <a:spcAft>
                <a:spcPts val="600"/>
              </a:spcAft>
              <a:buNone/>
              <a:defRPr/>
            </a:pP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Si desea elegir a un representante para que le ayude con una apelación o determinación de cobertura, usted y la persona que desea ayudarlo deben completar un formulario de Designación de representante (formulario CMS-1696). Puede obtener una copia del formulario en </a:t>
            </a:r>
            <a:r>
              <a:rPr lang="es-US" sz="1100" dirty="0">
                <a:solidFill>
                  <a:prstClr val="black"/>
                </a:solidFill>
                <a:cs typeface="Arial" panose="020B0604020202020204" pitchFamily="34" charset="0"/>
                <a:hlinkClick r:id="rId4"/>
              </a:rPr>
              <a:t>CMS.gov/medicare/</a:t>
            </a:r>
            <a:r>
              <a:rPr lang="es-US" sz="1100" dirty="0" err="1">
                <a:solidFill>
                  <a:prstClr val="black"/>
                </a:solidFill>
                <a:cs typeface="Arial" panose="020B0604020202020204" pitchFamily="34" charset="0"/>
                <a:hlinkClick r:id="rId4"/>
              </a:rPr>
              <a:t>cms-forms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cms-forms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downloads</a:t>
            </a:r>
            <a:r>
              <a:rPr lang="es-US" sz="1100" dirty="0">
                <a:solidFill>
                  <a:prstClr val="black"/>
                </a:solidFill>
                <a:cs typeface="Arial" panose="020B0604020202020204" pitchFamily="34" charset="0"/>
                <a:hlinkClick r:id="rId4"/>
              </a:rPr>
              <a:t>/cms1696.pdf</a:t>
            </a:r>
            <a:r>
              <a:rPr lang="es-US" sz="1100" dirty="0">
                <a:solidFill>
                  <a:prstClr val="black"/>
                </a:solidFill>
                <a:cs typeface="Arial" panose="020B0604020202020204" pitchFamily="34" charset="0"/>
              </a:rPr>
              <a:t>. También puede designar un representante mediante carta firmada y fechada por usted y la persona que le ayuda, pero la carta debe contener toda la información que se pide en el formulario de Designación de representante. Debe enviar el formulario o la carta junto con su solicitud de apelación o determinación de cobertura.</a:t>
            </a:r>
          </a:p>
          <a:p>
            <a:pPr marL="0" indent="0" defTabSz="966529">
              <a:spcAft>
                <a:spcPts val="600"/>
              </a:spcAft>
              <a:buNone/>
              <a:defRPr/>
            </a:pPr>
            <a:endParaRPr lang="en-US" sz="1100" dirty="0">
              <a:solidFill>
                <a:prstClr val="black"/>
              </a:solidFill>
              <a:cs typeface="Arial" panose="020B0604020202020204" pitchFamily="34" charset="0"/>
            </a:endParaRPr>
          </a:p>
          <a:p>
            <a:pPr marL="0" indent="0">
              <a:spcAft>
                <a:spcPts val="600"/>
              </a:spcAft>
              <a:buNone/>
            </a:pPr>
            <a:endParaRPr lang="en-US" sz="1100" dirty="0"/>
          </a:p>
        </p:txBody>
      </p:sp>
    </p:spTree>
    <p:extLst>
      <p:ext uri="{BB962C8B-B14F-4D97-AF65-F5344CB8AC3E}">
        <p14:creationId xmlns:p14="http://schemas.microsoft.com/office/powerpoint/2010/main" val="20030743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20315" y="120316"/>
            <a:ext cx="6833937" cy="9241397"/>
          </a:xfrm>
        </p:spPr>
        <p:txBody>
          <a:bodyPr/>
          <a:lstStyle/>
          <a:p>
            <a:pPr marL="0" indent="0" defTabSz="939363">
              <a:spcBef>
                <a:spcPts val="600"/>
              </a:spcBef>
              <a:buNone/>
              <a:defRPr/>
            </a:pPr>
            <a:r>
              <a:rPr lang="es-US" sz="1050" b="1" dirty="0">
                <a:solidFill>
                  <a:prstClr val="black"/>
                </a:solidFill>
              </a:rPr>
              <a:t>Esta diapositiva tiene animación.</a:t>
            </a:r>
          </a:p>
          <a:p>
            <a:pPr marL="0" indent="0">
              <a:spcBef>
                <a:spcPts val="623"/>
              </a:spcBef>
              <a:buNone/>
              <a:defRPr/>
            </a:pPr>
            <a:r>
              <a:rPr lang="es-US" sz="1050" b="1" dirty="0">
                <a:solidFill>
                  <a:prstClr val="black"/>
                </a:solidFill>
                <a:cs typeface="Arial" panose="020B0604020202020204" pitchFamily="34" charset="0"/>
              </a:rPr>
              <a:t>Notas del presentador/a</a:t>
            </a:r>
          </a:p>
          <a:p>
            <a:pPr marL="0" indent="0">
              <a:spcBef>
                <a:spcPts val="623"/>
              </a:spcBef>
              <a:buNone/>
              <a:defRPr/>
            </a:pPr>
            <a:r>
              <a:rPr lang="es-US" sz="1050" dirty="0">
                <a:solidFill>
                  <a:prstClr val="black"/>
                </a:solidFill>
                <a:cs typeface="Arial" panose="020B0604020202020204" pitchFamily="34" charset="0"/>
              </a:rPr>
              <a:t>Si no está de acuerdo con la decisión de su plan, tiene derecho a apelar. </a:t>
            </a:r>
          </a:p>
          <a:p>
            <a:pPr marL="0" indent="0">
              <a:spcBef>
                <a:spcPts val="623"/>
              </a:spcBef>
              <a:buNone/>
              <a:defRPr/>
            </a:pPr>
            <a:r>
              <a:rPr lang="es-US" sz="1050" dirty="0">
                <a:solidFill>
                  <a:prstClr val="black"/>
                </a:solidFill>
                <a:cs typeface="Arial" panose="020B0604020202020204" pitchFamily="34" charset="0"/>
              </a:rPr>
              <a:t>Hay 5 niveles de apelación:</a:t>
            </a:r>
          </a:p>
          <a:p>
            <a:pPr marL="119052" lvl="1" indent="-112528" defTabSz="939363">
              <a:spcBef>
                <a:spcPts val="628"/>
              </a:spcBef>
              <a:buFont typeface="Wingdings" panose="05000000000000000000" pitchFamily="2" charset="2"/>
              <a:buChar char="§"/>
              <a:defRPr/>
            </a:pPr>
            <a:r>
              <a:rPr lang="es-US" sz="1050" b="1" dirty="0">
                <a:solidFill>
                  <a:prstClr val="black"/>
                </a:solidFill>
                <a:cs typeface="Arial" panose="020B0604020202020204" pitchFamily="34" charset="0"/>
              </a:rPr>
              <a:t>Nivel 1</a:t>
            </a:r>
            <a:r>
              <a:rPr lang="es-US" sz="1050" dirty="0">
                <a:solidFill>
                  <a:prstClr val="black"/>
                </a:solidFill>
                <a:cs typeface="Arial" panose="020B0604020202020204" pitchFamily="34" charset="0"/>
              </a:rPr>
              <a:t>: </a:t>
            </a:r>
            <a:r>
              <a:rPr lang="es-US" sz="1050" b="1" dirty="0" err="1">
                <a:solidFill>
                  <a:prstClr val="black"/>
                </a:solidFill>
                <a:cs typeface="Arial" panose="020B0604020202020204" pitchFamily="34" charset="0"/>
              </a:rPr>
              <a:t>Redeterminación</a:t>
            </a:r>
            <a:r>
              <a:rPr lang="es-US" sz="1050" b="1" dirty="0">
                <a:solidFill>
                  <a:prstClr val="black"/>
                </a:solidFill>
                <a:cs typeface="Arial" panose="020B0604020202020204" pitchFamily="34" charset="0"/>
              </a:rPr>
              <a:t> por parte de su plan. </a:t>
            </a:r>
          </a:p>
          <a:p>
            <a:pPr marL="238102" lvl="2" indent="-119052" defTabSz="939363">
              <a:spcBef>
                <a:spcPts val="628"/>
              </a:spcBef>
              <a:buSzTx/>
              <a:buFont typeface="Arial" panose="020B0604020202020204" pitchFamily="34" charset="0"/>
              <a:buChar char="•"/>
              <a:defRPr/>
            </a:pPr>
            <a:r>
              <a:rPr lang="es-US" sz="1050" dirty="0">
                <a:solidFill>
                  <a:prstClr val="black"/>
                </a:solidFill>
                <a:cs typeface="Arial" panose="020B0604020202020204" pitchFamily="34" charset="0"/>
              </a:rPr>
              <a:t>Si no está de acuerdo con el rechazo inicial del plan (determinación de cobertura) o una limitación de cobertura bajo el programa de administración de medicamentos del plan, puede solicitar una </a:t>
            </a:r>
            <a:r>
              <a:rPr lang="es-US" sz="1050" dirty="0" err="1">
                <a:solidFill>
                  <a:prstClr val="black"/>
                </a:solidFill>
                <a:cs typeface="Arial" panose="020B0604020202020204" pitchFamily="34" charset="0"/>
              </a:rPr>
              <a:t>redeterminación</a:t>
            </a:r>
            <a:r>
              <a:rPr lang="es-US" sz="1050" dirty="0">
                <a:solidFill>
                  <a:prstClr val="black"/>
                </a:solidFill>
                <a:cs typeface="Arial" panose="020B0604020202020204" pitchFamily="34" charset="0"/>
              </a:rPr>
              <a:t>. Deberá solicitar la </a:t>
            </a:r>
            <a:r>
              <a:rPr lang="es-US" sz="1050" dirty="0" err="1">
                <a:solidFill>
                  <a:prstClr val="black"/>
                </a:solidFill>
                <a:cs typeface="Arial" panose="020B0604020202020204" pitchFamily="34" charset="0"/>
              </a:rPr>
              <a:t>redeterminación</a:t>
            </a:r>
            <a:r>
              <a:rPr lang="es-US" sz="1050" dirty="0">
                <a:solidFill>
                  <a:prstClr val="black"/>
                </a:solidFill>
                <a:cs typeface="Arial" panose="020B0604020202020204" pitchFamily="34" charset="0"/>
              </a:rPr>
              <a:t> dentro de 60 días a partir de la fecha de la determinación de cobertura. </a:t>
            </a:r>
            <a:r>
              <a:rPr lang="es-US" sz="1050" dirty="0">
                <a:cs typeface="Arial" panose="020B0604020202020204" pitchFamily="34" charset="0"/>
              </a:rPr>
              <a:t>Si no cumple con la fecha límite, debe proporcionar una razón por presentarla tarde.</a:t>
            </a:r>
          </a:p>
          <a:p>
            <a:pPr marL="238102" lvl="2" indent="-119052" defTabSz="939363">
              <a:spcBef>
                <a:spcPts val="628"/>
              </a:spcBef>
              <a:buSzTx/>
              <a:buFont typeface="Arial" panose="020B0604020202020204" pitchFamily="34" charset="0"/>
              <a:buChar char="•"/>
              <a:defRPr/>
            </a:pPr>
            <a:r>
              <a:rPr lang="es-US" sz="1050" dirty="0">
                <a:solidFill>
                  <a:prstClr val="black"/>
                </a:solidFill>
                <a:cs typeface="Arial" panose="020B0604020202020204" pitchFamily="34" charset="0"/>
              </a:rPr>
              <a:t>Si no está de acuerdo con la decisión de </a:t>
            </a:r>
            <a:r>
              <a:rPr lang="es-US" sz="1050" dirty="0" err="1">
                <a:solidFill>
                  <a:prstClr val="black"/>
                </a:solidFill>
                <a:cs typeface="Arial" panose="020B0604020202020204" pitchFamily="34" charset="0"/>
              </a:rPr>
              <a:t>redeterminación</a:t>
            </a:r>
            <a:r>
              <a:rPr lang="es-US" sz="1050" dirty="0">
                <a:solidFill>
                  <a:prstClr val="black"/>
                </a:solidFill>
                <a:cs typeface="Arial" panose="020B0604020202020204" pitchFamily="34" charset="0"/>
              </a:rPr>
              <a:t> del plan en el Nivel 1, puede solicitar una reconsideración por parte de una Entidad de Revisión Independiente (IRE), que es el Nivel 2, en un plazo de 60 días a partir de la fecha de la decisión de </a:t>
            </a:r>
            <a:r>
              <a:rPr lang="es-US" sz="1050" dirty="0" err="1">
                <a:solidFill>
                  <a:prstClr val="black"/>
                </a:solidFill>
                <a:cs typeface="Arial" panose="020B0604020202020204" pitchFamily="34" charset="0"/>
              </a:rPr>
              <a:t>redeterminación</a:t>
            </a:r>
            <a:r>
              <a:rPr lang="es-US" sz="1050" dirty="0">
                <a:solidFill>
                  <a:prstClr val="black"/>
                </a:solidFill>
                <a:cs typeface="Arial" panose="020B0604020202020204" pitchFamily="34" charset="0"/>
              </a:rPr>
              <a:t>. </a:t>
            </a:r>
          </a:p>
          <a:p>
            <a:pPr marL="238102" lvl="2" indent="-119052" defTabSz="939363">
              <a:spcBef>
                <a:spcPts val="628"/>
              </a:spcBef>
              <a:buSzTx/>
              <a:buFont typeface="Arial" panose="020B0604020202020204" pitchFamily="34" charset="0"/>
              <a:buChar char="•"/>
              <a:defRPr/>
            </a:pPr>
            <a:r>
              <a:rPr lang="es-US" sz="1050" dirty="0">
                <a:solidFill>
                  <a:prstClr val="black"/>
                </a:solidFill>
                <a:cs typeface="Arial" panose="020B0604020202020204" pitchFamily="34" charset="0"/>
              </a:rPr>
              <a:t>Si apela una limitación impuesta bajo el programa de administración de medicamentos de su plan y su plan continúa denegando cualquier parte de su solicitud relacionada con las limitaciones en su acceso a los medicamentos, su plan enviará automáticamente su caso a un revisor independiente fuera del plan. </a:t>
            </a:r>
          </a:p>
          <a:p>
            <a:pPr marL="119052" lvl="1" indent="-112528" defTabSz="939363">
              <a:spcBef>
                <a:spcPts val="628"/>
              </a:spcBef>
              <a:buFont typeface="Wingdings" panose="05000000000000000000" pitchFamily="2" charset="2"/>
              <a:buChar char="§"/>
              <a:defRPr/>
            </a:pPr>
            <a:r>
              <a:rPr lang="es-US" sz="1050" b="1" dirty="0">
                <a:solidFill>
                  <a:prstClr val="black"/>
                </a:solidFill>
                <a:cs typeface="Arial" panose="020B0604020202020204" pitchFamily="34" charset="0"/>
              </a:rPr>
              <a:t>Nivel 2</a:t>
            </a:r>
            <a:r>
              <a:rPr lang="es-US" sz="1050" dirty="0">
                <a:solidFill>
                  <a:prstClr val="black"/>
                </a:solidFill>
                <a:cs typeface="Arial" panose="020B0604020202020204" pitchFamily="34" charset="0"/>
              </a:rPr>
              <a:t>:</a:t>
            </a:r>
            <a:r>
              <a:rPr lang="es-US" sz="1050" b="1" dirty="0">
                <a:solidFill>
                  <a:prstClr val="black"/>
                </a:solidFill>
                <a:cs typeface="Arial" panose="020B0604020202020204" pitchFamily="34" charset="0"/>
              </a:rPr>
              <a:t> Reconsideración por parte de una IRE </a:t>
            </a:r>
          </a:p>
          <a:p>
            <a:pPr marL="238102" lvl="2" indent="-119052" defTabSz="939363">
              <a:spcBef>
                <a:spcPts val="628"/>
              </a:spcBef>
              <a:buSzTx/>
              <a:buFont typeface="Arial" panose="020B0604020202020204" pitchFamily="34" charset="0"/>
              <a:buChar char="•"/>
              <a:defRPr/>
            </a:pPr>
            <a:r>
              <a:rPr lang="es-US" sz="1050" dirty="0">
                <a:cs typeface="Arial" panose="020B0604020202020204" pitchFamily="34" charset="0"/>
              </a:rPr>
              <a:t>Para solicitar una reconsideración de una IRE, siga las indicaciones en la "Notificación de </a:t>
            </a:r>
            <a:r>
              <a:rPr lang="es-US" sz="1050" dirty="0" err="1">
                <a:cs typeface="Arial" panose="020B0604020202020204" pitchFamily="34" charset="0"/>
              </a:rPr>
              <a:t>redeterminación</a:t>
            </a:r>
            <a:r>
              <a:rPr lang="es-US" sz="1050" dirty="0">
                <a:cs typeface="Arial" panose="020B0604020202020204" pitchFamily="34" charset="0"/>
              </a:rPr>
              <a:t>" del plan. Si su plan emite una </a:t>
            </a:r>
            <a:r>
              <a:rPr lang="es-US" sz="1050" dirty="0" err="1">
                <a:cs typeface="Arial" panose="020B0604020202020204" pitchFamily="34" charset="0"/>
              </a:rPr>
              <a:t>redeterminación</a:t>
            </a:r>
            <a:r>
              <a:rPr lang="es-US" sz="1050" dirty="0">
                <a:cs typeface="Arial" panose="020B0604020202020204" pitchFamily="34" charset="0"/>
              </a:rPr>
              <a:t> adversa, debería enviarle un formulario de "Solicitud de reconsideración" que puede utilizar para solicitar una reconsideración. Si no recibe el formulario, llame a su plan y pida una copia.</a:t>
            </a:r>
          </a:p>
          <a:p>
            <a:pPr marL="238102" lvl="2" indent="-119052" defTabSz="939363">
              <a:spcBef>
                <a:spcPts val="628"/>
              </a:spcBef>
              <a:buSzTx/>
              <a:buFont typeface="Arial" panose="020B0604020202020204" pitchFamily="34" charset="0"/>
              <a:buChar char="•"/>
              <a:defRPr/>
            </a:pPr>
            <a:r>
              <a:rPr lang="es-US" sz="1050" dirty="0">
                <a:solidFill>
                  <a:prstClr val="black"/>
                </a:solidFill>
                <a:cs typeface="Arial" panose="020B0604020202020204" pitchFamily="34" charset="0"/>
              </a:rPr>
              <a:t>Si no está de acuerdo con la decisión de la IRE en el Nivel 2, tiene 60 días después de recibir la decisión de la IRE para solicitar una decisión de la Oficina de Audiencias y Apelaciones de Medicare (OMHA), que es el Nivel 3. </a:t>
            </a:r>
          </a:p>
          <a:p>
            <a:pPr marL="117420" lvl="1" indent="-117420" defTabSz="939363">
              <a:spcBef>
                <a:spcPts val="628"/>
              </a:spcBef>
              <a:buFont typeface="Wingdings" panose="05000000000000000000" pitchFamily="2" charset="2"/>
              <a:buChar char="§"/>
              <a:defRPr/>
            </a:pPr>
            <a:r>
              <a:rPr lang="es-US" sz="1050" b="1" dirty="0">
                <a:solidFill>
                  <a:prstClr val="black"/>
                </a:solidFill>
                <a:cs typeface="Arial" panose="020B0604020202020204" pitchFamily="34" charset="0"/>
              </a:rPr>
              <a:t>Nivel 3</a:t>
            </a:r>
            <a:r>
              <a:rPr lang="es-US" sz="1050" dirty="0">
                <a:solidFill>
                  <a:prstClr val="black"/>
                </a:solidFill>
                <a:cs typeface="Arial" panose="020B0604020202020204" pitchFamily="34" charset="0"/>
              </a:rPr>
              <a:t>:</a:t>
            </a:r>
            <a:r>
              <a:rPr lang="es-US" sz="1050" b="1" dirty="0">
                <a:solidFill>
                  <a:prstClr val="black"/>
                </a:solidFill>
                <a:cs typeface="Arial" panose="020B0604020202020204" pitchFamily="34" charset="0"/>
              </a:rPr>
              <a:t> Decisión de OMHA </a:t>
            </a:r>
          </a:p>
          <a:p>
            <a:pPr marL="238102" lvl="2" indent="-119052" defTabSz="939363">
              <a:spcBef>
                <a:spcPts val="628"/>
              </a:spcBef>
              <a:buSzPct val="100000"/>
              <a:buFont typeface="Arial" panose="020B0604020202020204" pitchFamily="34" charset="0"/>
              <a:buChar char="•"/>
              <a:defRPr/>
            </a:pPr>
            <a:r>
              <a:rPr lang="es-US" sz="1050" dirty="0">
                <a:solidFill>
                  <a:prstClr val="black"/>
                </a:solidFill>
                <a:cs typeface="Arial" panose="020B0604020202020204" pitchFamily="34" charset="0"/>
              </a:rPr>
              <a:t>Para obtener una audiencia o revisión por parte de OMHA, el monto de su caso debe cumplir con un monto mínimo en dólares que cambia anualmente. La cantidad requerida para 2023 es de $180 dólares. </a:t>
            </a:r>
          </a:p>
          <a:p>
            <a:pPr marL="238102" lvl="2" indent="-119052" defTabSz="939363">
              <a:spcBef>
                <a:spcPts val="628"/>
              </a:spcBef>
              <a:buSzPct val="100000"/>
              <a:buFont typeface="Arial" panose="020B0604020202020204" pitchFamily="34" charset="0"/>
              <a:buChar char="•"/>
              <a:defRPr/>
            </a:pPr>
            <a:r>
              <a:rPr lang="es-US" sz="1050" dirty="0">
                <a:solidFill>
                  <a:prstClr val="black"/>
                </a:solidFill>
                <a:cs typeface="Arial" panose="020B0604020202020204" pitchFamily="34" charset="0"/>
              </a:rPr>
              <a:t>Si no está de acuerdo con la decisión de la OMHA en el Nivel 3, tiene 60 días después de recibir la decisión de la OMHA para solicitar una revisión por el Consejo de Apelaciones de Medicare, que es el Nivel 4.</a:t>
            </a:r>
          </a:p>
          <a:p>
            <a:pPr marL="117420" lvl="1" indent="-117420" defTabSz="939363">
              <a:spcBef>
                <a:spcPts val="628"/>
              </a:spcBef>
              <a:buFont typeface="Wingdings" panose="05000000000000000000" pitchFamily="2" charset="2"/>
              <a:buChar char="§"/>
              <a:defRPr/>
            </a:pPr>
            <a:r>
              <a:rPr lang="es-US" sz="1050" b="1" dirty="0">
                <a:solidFill>
                  <a:prstClr val="black"/>
                </a:solidFill>
                <a:cs typeface="Arial" panose="020B0604020202020204" pitchFamily="34" charset="0"/>
              </a:rPr>
              <a:t>Nivel 4</a:t>
            </a:r>
            <a:r>
              <a:rPr lang="es-US" sz="1050" dirty="0">
                <a:solidFill>
                  <a:prstClr val="black"/>
                </a:solidFill>
                <a:cs typeface="Arial" panose="020B0604020202020204" pitchFamily="34" charset="0"/>
              </a:rPr>
              <a:t>:</a:t>
            </a:r>
            <a:r>
              <a:rPr lang="es-US" sz="1050" b="1" dirty="0">
                <a:solidFill>
                  <a:prstClr val="black"/>
                </a:solidFill>
                <a:cs typeface="Arial" panose="020B0604020202020204" pitchFamily="34" charset="0"/>
              </a:rPr>
              <a:t> Revisión por parte del Consejo de Apelaciones de Medicare </a:t>
            </a:r>
          </a:p>
          <a:p>
            <a:pPr marL="238102" lvl="1" indent="-119052" defTabSz="939363">
              <a:spcBef>
                <a:spcPts val="628"/>
              </a:spcBef>
              <a:buFont typeface="Arial" panose="020B0604020202020204" pitchFamily="34" charset="0"/>
              <a:buChar char="•"/>
              <a:defRPr/>
            </a:pPr>
            <a:r>
              <a:rPr lang="es-US" sz="1050" dirty="0">
                <a:solidFill>
                  <a:prstClr val="black"/>
                </a:solidFill>
                <a:cs typeface="Arial" panose="020B0604020202020204" pitchFamily="34" charset="0"/>
              </a:rPr>
              <a:t>Puede solicitar que el Consejo de Apelaciones revise su caso, independientemente del monto en dólares de su caso. </a:t>
            </a:r>
          </a:p>
          <a:p>
            <a:pPr marL="238102" lvl="1" indent="-119052" defTabSz="939363">
              <a:spcBef>
                <a:spcPts val="628"/>
              </a:spcBef>
              <a:buFont typeface="Arial" panose="020B0604020202020204" pitchFamily="34" charset="0"/>
              <a:buChar char="•"/>
              <a:defRPr/>
            </a:pPr>
            <a:r>
              <a:rPr lang="es-US" sz="1050" dirty="0">
                <a:solidFill>
                  <a:prstClr val="black"/>
                </a:solidFill>
                <a:cs typeface="Arial" panose="020B0604020202020204" pitchFamily="34" charset="0"/>
              </a:rPr>
              <a:t>Si no está de acuerdo con la decisión del Consejo de Apelaciones en el Nivel 4, tiene 60 días después de recibir la decisión del Consejo de Apelaciones para solicitar una Revisión Judicial ante un Tribunal Federal de Distrito, que es el Nivel 5.</a:t>
            </a:r>
          </a:p>
          <a:p>
            <a:pPr marL="117420" lvl="1" indent="-117420" defTabSz="939363">
              <a:spcBef>
                <a:spcPts val="628"/>
              </a:spcBef>
              <a:buFont typeface="Wingdings" panose="05000000000000000000" pitchFamily="2" charset="2"/>
              <a:buChar char="§"/>
              <a:defRPr/>
            </a:pPr>
            <a:r>
              <a:rPr lang="es-US" sz="1050" b="1" dirty="0">
                <a:solidFill>
                  <a:prstClr val="black"/>
                </a:solidFill>
                <a:cs typeface="Arial" panose="020B0604020202020204" pitchFamily="34" charset="0"/>
              </a:rPr>
              <a:t>Nivel 5</a:t>
            </a:r>
            <a:r>
              <a:rPr lang="es-US" sz="1050" dirty="0">
                <a:solidFill>
                  <a:prstClr val="black"/>
                </a:solidFill>
                <a:cs typeface="Arial" panose="020B0604020202020204" pitchFamily="34" charset="0"/>
              </a:rPr>
              <a:t>: </a:t>
            </a:r>
            <a:r>
              <a:rPr lang="es-US" sz="1050" b="1" dirty="0">
                <a:solidFill>
                  <a:prstClr val="black"/>
                </a:solidFill>
                <a:cs typeface="Arial" panose="020B0604020202020204" pitchFamily="34" charset="0"/>
              </a:rPr>
              <a:t>Revisión Judicial por una Corte Federal de Distrito</a:t>
            </a:r>
            <a:r>
              <a:rPr lang="es-US" sz="1050" dirty="0">
                <a:solidFill>
                  <a:prstClr val="black"/>
                </a:solidFill>
                <a:cs typeface="Arial" panose="020B0604020202020204" pitchFamily="34" charset="0"/>
              </a:rPr>
              <a:t> Para que le conceda la revisión, el importe de su caso deberá alcanzar una cantidad mínima. El importe mínimo para 2023 es de $1,850 dólares. Puede combinar reclamaciones para cubrir este monto en dólares.</a:t>
            </a:r>
          </a:p>
          <a:p>
            <a:pPr marL="0" indent="0">
              <a:spcBef>
                <a:spcPts val="623"/>
              </a:spcBef>
              <a:buNone/>
              <a:defRPr/>
            </a:pPr>
            <a:r>
              <a:rPr lang="es-US" sz="1050" b="1" dirty="0">
                <a:solidFill>
                  <a:prstClr val="black"/>
                </a:solidFill>
                <a:cs typeface="Arial" panose="020B0604020202020204" pitchFamily="34" charset="0"/>
              </a:rPr>
              <a:t>Importante</a:t>
            </a:r>
            <a:r>
              <a:rPr lang="es-US" sz="1050" dirty="0">
                <a:solidFill>
                  <a:prstClr val="black"/>
                </a:solidFill>
                <a:cs typeface="Arial" panose="020B0604020202020204" pitchFamily="34" charset="0"/>
              </a:rPr>
              <a:t>: El proceso de reconsideración de la multa por inscripción tardía en la Parte D no está relacionado con el diagrama de flujo del proceso de apelaciones. El diagrama de flujo de las apelaciones está relacionado con las apelaciones por beneficios. Existe solo un nivel de revisión independiente para disputas por multas por inscripción tardía. Para más información, comuníquese con su plan o su SHIP en </a:t>
            </a:r>
            <a:r>
              <a:rPr lang="es-US" sz="1050" dirty="0">
                <a:solidFill>
                  <a:prstClr val="black"/>
                </a:solidFill>
                <a:cs typeface="Arial" panose="020B0604020202020204" pitchFamily="34" charset="0"/>
                <a:hlinkClick r:id="rId3"/>
              </a:rPr>
              <a:t>shiphelp.org</a:t>
            </a:r>
            <a:r>
              <a:rPr lang="es-US" sz="1050" dirty="0">
                <a:solidFill>
                  <a:prstClr val="black"/>
                </a:solidFill>
                <a:cs typeface="Arial" panose="020B0604020202020204" pitchFamily="34" charset="0"/>
              </a:rPr>
              <a:t>. </a:t>
            </a:r>
          </a:p>
          <a:p>
            <a:pPr marL="0" indent="0">
              <a:spcBef>
                <a:spcPts val="623"/>
              </a:spcBef>
              <a:buNone/>
              <a:defRPr/>
            </a:pPr>
            <a:r>
              <a:rPr lang="es-US" sz="1050" b="1" dirty="0">
                <a:solidFill>
                  <a:prstClr val="black"/>
                </a:solidFill>
                <a:cs typeface="Arial" panose="020B0604020202020204" pitchFamily="34" charset="0"/>
              </a:rPr>
              <a:t>NOTA</a:t>
            </a:r>
            <a:r>
              <a:rPr lang="es-US" sz="1050" dirty="0">
                <a:solidFill>
                  <a:prstClr val="black"/>
                </a:solidFill>
                <a:cs typeface="Arial" panose="020B0604020202020204" pitchFamily="34" charset="0"/>
              </a:rPr>
              <a:t>:</a:t>
            </a:r>
            <a:r>
              <a:rPr lang="es-US" sz="1050" b="1" dirty="0">
                <a:solidFill>
                  <a:prstClr val="black"/>
                </a:solidFill>
                <a:cs typeface="Arial" panose="020B0604020202020204" pitchFamily="34" charset="0"/>
              </a:rPr>
              <a:t> </a:t>
            </a:r>
            <a:r>
              <a:rPr lang="es-US" sz="1050" dirty="0">
                <a:solidFill>
                  <a:prstClr val="black"/>
                </a:solidFill>
                <a:cs typeface="Arial" panose="020B0604020202020204" pitchFamily="34" charset="0"/>
              </a:rPr>
              <a:t>Para obtener una copia completa del diagrama de flujo del proceso de apelaciones de la Parte D (medicamentos), visite </a:t>
            </a:r>
            <a:r>
              <a:rPr lang="es-US" sz="1050" u="sng" dirty="0">
                <a:solidFill>
                  <a:prstClr val="black"/>
                </a:solidFill>
                <a:cs typeface="Arial" panose="020B0604020202020204" pitchFamily="34" charset="0"/>
                <a:hlinkClick r:id="rId4"/>
              </a:rPr>
              <a:t>CMS.gov/Medicare/Appeals-and-</a:t>
            </a:r>
            <a:r>
              <a:rPr lang="es-US" sz="1050" u="sng" dirty="0" err="1">
                <a:solidFill>
                  <a:prstClr val="black"/>
                </a:solidFill>
                <a:cs typeface="Arial" panose="020B0604020202020204" pitchFamily="34" charset="0"/>
                <a:hlinkClick r:id="rId4"/>
              </a:rPr>
              <a:t>Grievances</a:t>
            </a:r>
            <a:r>
              <a:rPr lang="es-US" sz="1050" u="sng" dirty="0">
                <a:solidFill>
                  <a:prstClr val="black"/>
                </a:solidFill>
                <a:cs typeface="Arial" panose="020B0604020202020204" pitchFamily="34" charset="0"/>
                <a:hlinkClick r:id="rId4"/>
              </a:rPr>
              <a:t>/</a:t>
            </a:r>
            <a:r>
              <a:rPr lang="es-US" sz="1050" u="sng" dirty="0" err="1">
                <a:solidFill>
                  <a:prstClr val="black"/>
                </a:solidFill>
                <a:cs typeface="Arial" panose="020B0604020202020204" pitchFamily="34" charset="0"/>
                <a:hlinkClick r:id="rId4"/>
              </a:rPr>
              <a:t>MedPrescriptDrugApplGriev</a:t>
            </a:r>
            <a:r>
              <a:rPr lang="es-US" sz="1050" u="sng" dirty="0">
                <a:solidFill>
                  <a:prstClr val="black"/>
                </a:solidFill>
                <a:cs typeface="Arial" panose="020B0604020202020204" pitchFamily="34" charset="0"/>
                <a:hlinkClick r:id="rId4"/>
              </a:rPr>
              <a:t>/</a:t>
            </a:r>
            <a:r>
              <a:rPr lang="es-US" sz="1050" u="sng" dirty="0" err="1">
                <a:solidFill>
                  <a:prstClr val="black"/>
                </a:solidFill>
                <a:cs typeface="Arial" panose="020B0604020202020204" pitchFamily="34" charset="0"/>
                <a:hlinkClick r:id="rId4"/>
              </a:rPr>
              <a:t>Downloads</a:t>
            </a:r>
            <a:r>
              <a:rPr lang="es-US" sz="1050" u="sng" dirty="0">
                <a:solidFill>
                  <a:prstClr val="black"/>
                </a:solidFill>
                <a:cs typeface="Arial" panose="020B0604020202020204" pitchFamily="34" charset="0"/>
                <a:hlinkClick r:id="rId4"/>
              </a:rPr>
              <a:t>/Flowchart-Medicare-Part-D.pdf</a:t>
            </a:r>
            <a:r>
              <a:rPr lang="es-US" sz="1050" dirty="0">
                <a:solidFill>
                  <a:prstClr val="black"/>
                </a:solidFill>
                <a:cs typeface="Arial" panose="020B0604020202020204" pitchFamily="34" charset="0"/>
              </a:rPr>
              <a:t>. </a:t>
            </a:r>
          </a:p>
          <a:p>
            <a:pPr marL="0" indent="0">
              <a:spcBef>
                <a:spcPts val="623"/>
              </a:spcBef>
              <a:buNone/>
              <a:defRPr/>
            </a:pPr>
            <a:r>
              <a:rPr lang="es-US" sz="1050" b="1" dirty="0">
                <a:solidFill>
                  <a:prstClr val="black"/>
                </a:solidFill>
                <a:cs typeface="Arial" panose="020B0604020202020204" pitchFamily="34" charset="0"/>
              </a:rPr>
              <a:t>Fuente </a:t>
            </a:r>
            <a:r>
              <a:rPr lang="es-US" sz="1050" dirty="0">
                <a:solidFill>
                  <a:prstClr val="black"/>
                </a:solidFill>
                <a:cs typeface="Arial" panose="020B0604020202020204" pitchFamily="34" charset="0"/>
              </a:rPr>
              <a:t>(para 3</a:t>
            </a:r>
            <a:r>
              <a:rPr lang="es-US" sz="1050" baseline="30000" dirty="0">
                <a:solidFill>
                  <a:prstClr val="black"/>
                </a:solidFill>
                <a:cs typeface="Arial" panose="020B0604020202020204" pitchFamily="34" charset="0"/>
              </a:rPr>
              <a:t>ra.</a:t>
            </a:r>
            <a:r>
              <a:rPr lang="es-US" sz="1050" dirty="0">
                <a:solidFill>
                  <a:prstClr val="black"/>
                </a:solidFill>
                <a:cs typeface="Arial" panose="020B0604020202020204" pitchFamily="34" charset="0"/>
              </a:rPr>
              <a:t> </a:t>
            </a:r>
            <a:r>
              <a:rPr lang="es-US" sz="1050" dirty="0" err="1">
                <a:solidFill>
                  <a:prstClr val="black"/>
                </a:solidFill>
                <a:cs typeface="Arial" panose="020B0604020202020204" pitchFamily="34" charset="0"/>
              </a:rPr>
              <a:t>sub-viñeta</a:t>
            </a:r>
            <a:r>
              <a:rPr lang="es-US" sz="1050" dirty="0">
                <a:solidFill>
                  <a:prstClr val="black"/>
                </a:solidFill>
                <a:cs typeface="Arial" panose="020B0604020202020204" pitchFamily="34" charset="0"/>
              </a:rPr>
              <a:t> en Nivel 1): Norma Final de Medicare </a:t>
            </a:r>
            <a:r>
              <a:rPr lang="es-US" sz="1050" dirty="0" err="1">
                <a:solidFill>
                  <a:prstClr val="black"/>
                </a:solidFill>
                <a:cs typeface="Arial" panose="020B0604020202020204" pitchFamily="34" charset="0"/>
              </a:rPr>
              <a:t>Advantage</a:t>
            </a:r>
            <a:r>
              <a:rPr lang="es-US" sz="1050" dirty="0">
                <a:solidFill>
                  <a:prstClr val="black"/>
                </a:solidFill>
                <a:cs typeface="Arial" panose="020B0604020202020204" pitchFamily="34" charset="0"/>
              </a:rPr>
              <a:t> y la Parte D (CMS-4190-F2): (</a:t>
            </a:r>
            <a:r>
              <a:rPr lang="es-US" sz="1050" dirty="0">
                <a:solidFill>
                  <a:prstClr val="black"/>
                </a:solidFill>
                <a:cs typeface="Arial" panose="020B0604020202020204" pitchFamily="34" charset="0"/>
                <a:hlinkClick r:id="rId5"/>
              </a:rPr>
              <a:t>Federalregister.gov/</a:t>
            </a:r>
            <a:r>
              <a:rPr lang="es-US" sz="1050" dirty="0" err="1">
                <a:solidFill>
                  <a:prstClr val="black"/>
                </a:solidFill>
                <a:cs typeface="Arial" panose="020B0604020202020204" pitchFamily="34" charset="0"/>
                <a:hlinkClick r:id="rId5"/>
              </a:rPr>
              <a:t>documents</a:t>
            </a:r>
            <a:r>
              <a:rPr lang="es-US" sz="1050" dirty="0">
                <a:solidFill>
                  <a:prstClr val="black"/>
                </a:solidFill>
                <a:cs typeface="Arial" panose="020B0604020202020204" pitchFamily="34" charset="0"/>
                <a:hlinkClick r:id="rId5"/>
              </a:rPr>
              <a:t>/2021/01/19/2021-00538/medicare-and-medicaid-programs-contract-year-2022-policy-and-technical-changes-to-the-medicare</a:t>
            </a:r>
            <a:r>
              <a:rPr lang="es-US" sz="1050" dirty="0">
                <a:solidFill>
                  <a:prstClr val="black"/>
                </a:solidFill>
                <a:cs typeface="Arial" panose="020B0604020202020204" pitchFamily="34" charset="0"/>
              </a:rPr>
              <a:t>)</a:t>
            </a:r>
          </a:p>
        </p:txBody>
      </p:sp>
    </p:spTree>
    <p:extLst>
      <p:ext uri="{BB962C8B-B14F-4D97-AF65-F5344CB8AC3E}">
        <p14:creationId xmlns:p14="http://schemas.microsoft.com/office/powerpoint/2010/main" val="39993357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23825" y="3757507"/>
            <a:ext cx="7000875" cy="5686744"/>
          </a:xfrm>
        </p:spPr>
        <p:txBody>
          <a:bodyPr/>
          <a:lstStyle/>
          <a:p>
            <a:pPr marL="0" indent="0" defTabSz="966529">
              <a:spcAft>
                <a:spcPts val="600"/>
              </a:spcAft>
              <a:buNone/>
              <a:defRPr/>
            </a:pPr>
            <a:r>
              <a:rPr lang="es-US" sz="1100" b="1" dirty="0">
                <a:solidFill>
                  <a:prstClr val="black"/>
                </a:solidFill>
              </a:rPr>
              <a:t>Esta diapositiva tiene animación.</a:t>
            </a: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s-US" sz="1100" b="1" i="0" u="none" strike="noStrike" dirty="0">
                <a:solidFill>
                  <a:srgbClr val="000000"/>
                </a:solidFill>
                <a:effectLst/>
                <a:cs typeface="Arial"/>
              </a:rPr>
              <a:t>Notas del presentador/a</a:t>
            </a:r>
            <a:r>
              <a:rPr lang="es-US" sz="1100" b="0" i="0" dirty="0">
                <a:solidFill>
                  <a:srgbClr val="444444"/>
                </a:solidFill>
                <a:effectLst/>
                <a:cs typeface="Arial"/>
              </a:rPr>
              <a:t>​</a:t>
            </a:r>
          </a:p>
          <a:p>
            <a:pPr marL="0" indent="0" defTabSz="966529">
              <a:spcBef>
                <a:spcPts val="0"/>
              </a:spcBef>
              <a:spcAft>
                <a:spcPts val="600"/>
              </a:spcAft>
              <a:buNone/>
              <a:defRPr/>
            </a:pPr>
            <a:r>
              <a:rPr lang="es-US" sz="1100" dirty="0">
                <a:solidFill>
                  <a:prstClr val="black"/>
                </a:solidFill>
                <a:cs typeface="Arial"/>
              </a:rPr>
              <a:t>Algunos de sus medicamentos recetados están cubiertos por la Parte A (Seguro Hospitalario) o la Parte B (Seguro Médico) de Medicare, y puede inscribirse en un plan de medicamentos de Medicare (Parte D). Si tiene un plan de salud de Medicare con cobertura de medicamentos, usted recibe todo el plan toda la asistencia médica cubierta por Medicare incluidos los medicamentos bajo prescripción cubiertos. La mayoría de los Planes Medicare </a:t>
            </a:r>
            <a:r>
              <a:rPr lang="es-US" sz="1100" dirty="0" err="1">
                <a:solidFill>
                  <a:prstClr val="black"/>
                </a:solidFill>
                <a:cs typeface="Arial"/>
              </a:rPr>
              <a:t>Advantage</a:t>
            </a:r>
            <a:r>
              <a:rPr lang="es-US" sz="1100" dirty="0">
                <a:solidFill>
                  <a:prstClr val="black"/>
                </a:solidFill>
                <a:cs typeface="Arial"/>
              </a:rPr>
              <a:t> ofrecen cobertura para medicamentos recetados.</a:t>
            </a:r>
          </a:p>
          <a:p>
            <a:pPr marL="0" indent="0" defTabSz="966529">
              <a:spcBef>
                <a:spcPts val="0"/>
              </a:spcBef>
              <a:spcAft>
                <a:spcPts val="600"/>
              </a:spcAft>
              <a:buNone/>
              <a:defRPr/>
            </a:pPr>
            <a:r>
              <a:rPr lang="es-US" sz="1100" b="1" dirty="0">
                <a:solidFill>
                  <a:prstClr val="black"/>
                </a:solidFill>
                <a:cs typeface="Arial"/>
              </a:rPr>
              <a:t>Los medicamentos recetados están cubiertos según:</a:t>
            </a:r>
          </a:p>
          <a:p>
            <a:pPr marL="118745" indent="-118745" defTabSz="966529">
              <a:spcBef>
                <a:spcPts val="0"/>
              </a:spcBef>
              <a:spcAft>
                <a:spcPts val="600"/>
              </a:spcAft>
              <a:defRPr/>
            </a:pPr>
            <a:r>
              <a:rPr lang="es-US" sz="1100" dirty="0">
                <a:solidFill>
                  <a:prstClr val="black"/>
                </a:solidFill>
                <a:cs typeface="Arial"/>
              </a:rPr>
              <a:t>Necesidad médica (¿este medicamento forma parte del estándar de atención clínica?)</a:t>
            </a:r>
          </a:p>
          <a:p>
            <a:pPr marL="118745" indent="-118745" defTabSz="966529">
              <a:spcBef>
                <a:spcPts val="0"/>
              </a:spcBef>
              <a:spcAft>
                <a:spcPts val="600"/>
              </a:spcAft>
              <a:defRPr/>
            </a:pPr>
            <a:r>
              <a:rPr lang="es-US" sz="1100" dirty="0">
                <a:solidFill>
                  <a:prstClr val="black"/>
                </a:solidFill>
                <a:cs typeface="Arial"/>
              </a:rPr>
              <a:t>Entorno en el que se presta la asistencia sanitaria</a:t>
            </a:r>
            <a:r>
              <a:rPr lang="es-US" sz="1100" dirty="0">
                <a:solidFill>
                  <a:schemeClr val="tx1"/>
                </a:solidFill>
                <a:effectLst/>
                <a:latin typeface="+mn-lt"/>
                <a:ea typeface="+mn-ea"/>
                <a:cs typeface="+mn-cs"/>
              </a:rPr>
              <a:t>—</a:t>
            </a:r>
            <a:r>
              <a:rPr lang="es-US" sz="1100" dirty="0">
                <a:solidFill>
                  <a:prstClr val="black"/>
                </a:solidFill>
                <a:cs typeface="Arial"/>
              </a:rPr>
              <a:t>por ejemplo, a domicilio, en un hospital (como paciente interno o ambulatorio) o en un centro quirúrgico</a:t>
            </a:r>
          </a:p>
          <a:p>
            <a:pPr marL="118745" indent="-118745" defTabSz="966529">
              <a:spcBef>
                <a:spcPts val="0"/>
              </a:spcBef>
              <a:spcAft>
                <a:spcPts val="600"/>
              </a:spcAft>
              <a:defRPr/>
            </a:pPr>
            <a:r>
              <a:rPr lang="es-US" sz="1100" dirty="0">
                <a:solidFill>
                  <a:prstClr val="black"/>
                </a:solidFill>
                <a:cs typeface="Arial"/>
              </a:rPr>
              <a:t>Indicación médica o razón por la que necesita medicamentos (por ejemplo, para el tratamiento del cáncer)</a:t>
            </a:r>
          </a:p>
          <a:p>
            <a:pPr marL="118745" indent="-118745" defTabSz="966529">
              <a:spcBef>
                <a:spcPts val="0"/>
              </a:spcBef>
              <a:spcAft>
                <a:spcPts val="600"/>
              </a:spcAft>
              <a:defRPr/>
            </a:pPr>
            <a:r>
              <a:rPr lang="es-US" sz="1100" dirty="0">
                <a:solidFill>
                  <a:prstClr val="black"/>
                </a:solidFill>
                <a:cs typeface="Arial"/>
              </a:rPr>
              <a:t>Reglamento legal que determina qué parte de Medicare debe pagar ciertos medicamentos</a:t>
            </a:r>
          </a:p>
          <a:p>
            <a:pPr marL="118745" indent="-118745" defTabSz="966529">
              <a:spcBef>
                <a:spcPts val="0"/>
              </a:spcBef>
              <a:spcAft>
                <a:spcPts val="600"/>
              </a:spcAft>
              <a:defRPr/>
            </a:pPr>
            <a:r>
              <a:rPr lang="es-US" sz="1100" dirty="0">
                <a:solidFill>
                  <a:prstClr val="black"/>
                </a:solidFill>
                <a:cs typeface="Arial"/>
              </a:rPr>
              <a:t>Cualquier requisito especial de cobertura de medicamentos, como los de los medicamentos inmunosupresores que se usarían después de un trasplante de órganos</a:t>
            </a:r>
          </a:p>
          <a:p>
            <a:pPr marL="0" lvl="1" defTabSz="966529">
              <a:spcBef>
                <a:spcPts val="0"/>
              </a:spcBef>
              <a:spcAft>
                <a:spcPts val="600"/>
              </a:spcAft>
              <a:defRPr/>
            </a:pPr>
            <a:r>
              <a:rPr lang="es-US" sz="1100" b="1" dirty="0">
                <a:solidFill>
                  <a:prstClr val="black"/>
                </a:solidFill>
                <a:cs typeface="Arial"/>
              </a:rPr>
              <a:t>Puede obtener la cobertura de medicamentos de Medicare a través de un plan de medicamentos de Medicare o de un plan de salud de Medicare con cobertura de medicamentos.</a:t>
            </a:r>
          </a:p>
          <a:p>
            <a:pPr marL="118745" lvl="1" indent="-118745" defTabSz="966529">
              <a:spcBef>
                <a:spcPts val="0"/>
              </a:spcBef>
              <a:spcAft>
                <a:spcPts val="600"/>
              </a:spcAft>
              <a:buSzPct val="100000"/>
              <a:buFont typeface="Wingdings" panose="05000000000000000000" pitchFamily="2" charset="2"/>
              <a:buChar char="§"/>
              <a:defRPr/>
            </a:pPr>
            <a:r>
              <a:rPr lang="es-US" sz="1100" dirty="0">
                <a:solidFill>
                  <a:prstClr val="black"/>
                </a:solidFill>
                <a:cs typeface="Arial"/>
              </a:rPr>
              <a:t>La mayoría de las personas deberán tomar acción para suscribirse a un plan. La mayoría de los planes le permiten inscribirse por Internet o a través del Buscar Planes Medicare, pero los planes también deben aceptar solicitudes presentadas en papel.  </a:t>
            </a:r>
          </a:p>
          <a:p>
            <a:pPr marL="118872" lvl="1" indent="-118872" defTabSz="966529">
              <a:spcBef>
                <a:spcPts val="0"/>
              </a:spcBef>
              <a:spcAft>
                <a:spcPts val="600"/>
              </a:spcAft>
              <a:buSzPct val="100000"/>
              <a:buFont typeface="Wingdings" panose="05000000000000000000" pitchFamily="2" charset="2"/>
              <a:buChar char="§"/>
              <a:defRPr/>
            </a:pPr>
            <a:r>
              <a:rPr lang="es-US" sz="1100" dirty="0">
                <a:solidFill>
                  <a:prstClr val="black"/>
                </a:solidFill>
                <a:cs typeface="Arial"/>
              </a:rPr>
              <a:t>Una demora en la inscripción puede generar una multa por inscripción tardía. La penalización por inscripción tardía se calculará en función del número de meses que haya estado sin algún tipo de cobertura de medicamentos acreditable. </a:t>
            </a:r>
          </a:p>
          <a:p>
            <a:pPr marL="118745" lvl="1" indent="-118745" defTabSz="966529">
              <a:spcBef>
                <a:spcPts val="0"/>
              </a:spcBef>
              <a:spcAft>
                <a:spcPts val="600"/>
              </a:spcAft>
              <a:buSzPct val="100000"/>
              <a:buFont typeface="Wingdings" panose="05000000000000000000" pitchFamily="2" charset="2"/>
              <a:buChar char="§"/>
              <a:defRPr/>
            </a:pPr>
            <a:r>
              <a:rPr lang="es-US" sz="1100" dirty="0">
                <a:solidFill>
                  <a:prstClr val="black"/>
                </a:solidFill>
                <a:latin typeface="Calibri" panose="020F0502020204030204" pitchFamily="34" charset="0"/>
                <a:cs typeface="Calibri" panose="020F0502020204030204" pitchFamily="34" charset="0"/>
              </a:rPr>
              <a:t>Ayuda Adicional está disponible para personas con ingresos y recursos limitados. Los límites de ingresos y recursos para calificar para recibir ayuda para pagar los costos de sus medicamentos recetados cambian cada año. </a:t>
            </a:r>
          </a:p>
          <a:p>
            <a:pPr marL="0" indent="0" defTabSz="966529">
              <a:spcBef>
                <a:spcPts val="634"/>
              </a:spcBef>
              <a:spcAft>
                <a:spcPts val="600"/>
              </a:spcAft>
              <a:buNone/>
              <a:defRPr/>
            </a:pPr>
            <a:endParaRPr lang="en-US" sz="1100" dirty="0">
              <a:solidFill>
                <a:prstClr val="black"/>
              </a:solidFill>
            </a:endParaRPr>
          </a:p>
          <a:p>
            <a:pPr>
              <a:spcAft>
                <a:spcPts val="600"/>
              </a:spcAft>
            </a:pPr>
            <a:endParaRPr lang="en-US" sz="1100" dirty="0"/>
          </a:p>
        </p:txBody>
      </p:sp>
    </p:spTree>
    <p:extLst>
      <p:ext uri="{BB962C8B-B14F-4D97-AF65-F5344CB8AC3E}">
        <p14:creationId xmlns:p14="http://schemas.microsoft.com/office/powerpoint/2010/main" val="39050775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lgn="l" rtl="0" fontAlgn="base">
              <a:spcAft>
                <a:spcPts val="600"/>
              </a:spcAft>
              <a:buNone/>
            </a:pPr>
            <a:r>
              <a:rPr lang="es-US" sz="1200" b="1" i="0" u="none" strike="noStrike" dirty="0">
                <a:solidFill>
                  <a:srgbClr val="000000"/>
                </a:solidFill>
                <a:effectLst/>
                <a:cs typeface="Arial" panose="020B0604020202020204" pitchFamily="34" charset="0"/>
              </a:rPr>
              <a:t>Notas del presentador/a</a:t>
            </a:r>
            <a:r>
              <a:rPr lang="es-US" sz="1200" b="0" i="0" dirty="0">
                <a:solidFill>
                  <a:srgbClr val="444444"/>
                </a:solidFill>
                <a:effectLst/>
                <a:cs typeface="Arial" panose="020B0604020202020204" pitchFamily="34" charset="0"/>
              </a:rPr>
              <a:t>​</a:t>
            </a:r>
          </a:p>
          <a:p>
            <a:pPr marL="0" indent="0" algn="l" rtl="0" fontAlgn="base">
              <a:spcAft>
                <a:spcPts val="600"/>
              </a:spcAft>
              <a:buNone/>
            </a:pPr>
            <a:r>
              <a:rPr lang="es-US" sz="1200" b="0" i="0" u="none" strike="noStrike" dirty="0">
                <a:effectLst/>
                <a:cs typeface="Arial" panose="020B0604020202020204" pitchFamily="34" charset="0"/>
              </a:rPr>
              <a:t>Esta diapositiva (y las 3 siguientes) ofrece información sobre recursos y productos adicionales. Puede destacar los más relevantes para la audiencia.</a:t>
            </a:r>
            <a:r>
              <a:rPr lang="es-US" sz="1200" b="0" i="0" dirty="0">
                <a:effectLst/>
                <a:cs typeface="Arial" panose="020B0604020202020204" pitchFamily="34" charset="0"/>
              </a:rPr>
              <a:t>​</a:t>
            </a:r>
          </a:p>
          <a:p>
            <a:pPr marL="0" indent="0" algn="l" rtl="0" fontAlgn="base">
              <a:spcAft>
                <a:spcPts val="600"/>
              </a:spcAft>
              <a:buNone/>
            </a:pPr>
            <a:r>
              <a:rPr lang="es-US" sz="1200" b="0" i="1" u="none" strike="noStrike" dirty="0">
                <a:effectLst/>
                <a:cs typeface="Arial" panose="020B0604020202020204" pitchFamily="34" charset="0"/>
              </a:rPr>
              <a:t>Continúa en la siguiente diapositiva.</a:t>
            </a:r>
            <a:r>
              <a:rPr lang="es-US" sz="1200" b="0" i="0" dirty="0">
                <a:effectLst/>
                <a:cs typeface="Arial" panose="020B0604020202020204" pitchFamily="34" charset="0"/>
              </a:rPr>
              <a:t>​</a:t>
            </a:r>
          </a:p>
          <a:p>
            <a:pPr marL="0" indent="0" algn="l" rtl="0" fontAlgn="base">
              <a:spcAft>
                <a:spcPts val="600"/>
              </a:spcAft>
              <a:buNone/>
            </a:pPr>
            <a:endParaRPr lang="en-US" b="0" dirty="0"/>
          </a:p>
        </p:txBody>
      </p:sp>
    </p:spTree>
    <p:extLst>
      <p:ext uri="{BB962C8B-B14F-4D97-AF65-F5344CB8AC3E}">
        <p14:creationId xmlns:p14="http://schemas.microsoft.com/office/powerpoint/2010/main" val="40521379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buNone/>
            </a:pPr>
            <a:endParaRPr lang="en-US" b="0" dirty="0"/>
          </a:p>
        </p:txBody>
      </p:sp>
    </p:spTree>
    <p:extLst>
      <p:ext uri="{BB962C8B-B14F-4D97-AF65-F5344CB8AC3E}">
        <p14:creationId xmlns:p14="http://schemas.microsoft.com/office/powerpoint/2010/main" val="41856399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7845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slideMaster" Target="../slideMasters/slideMaster3.xml"/><Relationship Id="rId1" Type="http://schemas.openxmlformats.org/officeDocument/2006/relationships/tags" Target="../tags/tag46.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2023</a:t>
            </a:r>
          </a:p>
        </p:txBody>
      </p:sp>
    </p:spTree>
    <p:custDataLst>
      <p:tags r:id="rId1"/>
    </p:custDataLst>
    <p:extLst>
      <p:ext uri="{BB962C8B-B14F-4D97-AF65-F5344CB8AC3E}">
        <p14:creationId xmlns:p14="http://schemas.microsoft.com/office/powerpoint/2010/main" val="247323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687060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101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71933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01357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89349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43247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459074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7469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54595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5271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2023</a:t>
            </a:r>
          </a:p>
        </p:txBody>
      </p:sp>
    </p:spTree>
    <p:custDataLst>
      <p:tags r:id="rId1"/>
    </p:custDataLst>
    <p:extLst>
      <p:ext uri="{BB962C8B-B14F-4D97-AF65-F5344CB8AC3E}">
        <p14:creationId xmlns:p14="http://schemas.microsoft.com/office/powerpoint/2010/main" val="3544046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31207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6676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36562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80544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56869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26981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27643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15034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04507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19201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p>
            <a:r>
              <a:rPr lang="en-US"/>
              <a:t>April 2023</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57948"/>
            <a:ext cx="4114800" cy="365125"/>
          </a:xfrm>
        </p:spPr>
        <p:txBody>
          <a:bodyPr/>
          <a:lstStyle/>
          <a:p>
            <a:r>
              <a:rPr lang="en-US"/>
              <a:t>Medicare Drug Coverage</a:t>
            </a:r>
          </a:p>
        </p:txBody>
      </p:sp>
    </p:spTree>
    <p:custDataLst>
      <p:tags r:id="rId1"/>
    </p:custDataLst>
    <p:extLst>
      <p:ext uri="{BB962C8B-B14F-4D97-AF65-F5344CB8AC3E}">
        <p14:creationId xmlns:p14="http://schemas.microsoft.com/office/powerpoint/2010/main" val="1874491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29018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68734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11462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87223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12299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90938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05618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Drug Coverage</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2311680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Medicare Drug Coverage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137697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Medicare Drug Coverage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09889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p>
            <a:r>
              <a:rPr lang="en-US"/>
              <a:t>Medicare Drug Coverage</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2785748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Drug Coverage</a:t>
            </a:r>
            <a:endParaRPr lang="en-US" dirty="0"/>
          </a:p>
        </p:txBody>
      </p:sp>
    </p:spTree>
    <p:custDataLst>
      <p:tags r:id="rId1"/>
    </p:custDataLst>
    <p:extLst>
      <p:ext uri="{BB962C8B-B14F-4D97-AF65-F5344CB8AC3E}">
        <p14:creationId xmlns:p14="http://schemas.microsoft.com/office/powerpoint/2010/main" val="1969172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April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Medicare Drug Coverage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9341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Medicare Drug Coverage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Tree>
    <p:custDataLst>
      <p:tags r:id="rId1"/>
    </p:custDataLst>
    <p:extLst>
      <p:ext uri="{BB962C8B-B14F-4D97-AF65-F5344CB8AC3E}">
        <p14:creationId xmlns:p14="http://schemas.microsoft.com/office/powerpoint/2010/main" val="1202386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April 2023</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a:t>Medicare Drug Coverage</a:t>
            </a:r>
            <a:endParaRPr lang="en-US" dirty="0"/>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849864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April 2023</a:t>
            </a:r>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a:t>Medicare Drug Coverage</a:t>
            </a:r>
            <a:endParaRPr lang="en-US" dirty="0"/>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474779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April 2023</a:t>
            </a:r>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p>
            <a:r>
              <a:rPr lang="en-US"/>
              <a:t>Medicare Drug Coverage</a:t>
            </a:r>
            <a:endParaRPr lang="en-US" dirty="0"/>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708799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9947C-69D6-FF49-B7F7-2A570759BA72}"/>
              </a:ext>
            </a:extLst>
          </p:cNvPr>
          <p:cNvSpPr>
            <a:spLocks noGrp="1"/>
          </p:cNvSpPr>
          <p:nvPr>
            <p:ph type="dt" sz="half" idx="10"/>
          </p:nvPr>
        </p:nvSpPr>
        <p:spPr/>
        <p:txBody>
          <a:bodyPr/>
          <a:lstStyle/>
          <a:p>
            <a:r>
              <a:rPr lang="en-US"/>
              <a:t>April 2023</a:t>
            </a:r>
            <a:endParaRPr lang="en-US" dirty="0"/>
          </a:p>
        </p:txBody>
      </p:sp>
      <p:sp>
        <p:nvSpPr>
          <p:cNvPr id="5" name="Footer Placeholder 4">
            <a:extLst>
              <a:ext uri="{FF2B5EF4-FFF2-40B4-BE49-F238E27FC236}">
                <a16:creationId xmlns:a16="http://schemas.microsoft.com/office/drawing/2014/main" id="{0C1A7183-FBF2-514D-B717-E37265752B64}"/>
              </a:ext>
            </a:extLst>
          </p:cNvPr>
          <p:cNvSpPr>
            <a:spLocks noGrp="1"/>
          </p:cNvSpPr>
          <p:nvPr>
            <p:ph type="ftr" sz="quarter" idx="11"/>
          </p:nvPr>
        </p:nvSpPr>
        <p:spPr/>
        <p:txBody>
          <a:bodyPr/>
          <a:lstStyle/>
          <a:p>
            <a:r>
              <a:rPr lang="en-US"/>
              <a:t>Medicare Drug Coverage</a:t>
            </a:r>
            <a:endParaRPr lang="en-US" dirty="0"/>
          </a:p>
        </p:txBody>
      </p:sp>
      <p:sp>
        <p:nvSpPr>
          <p:cNvPr id="6" name="Slide Number Placeholder 5">
            <a:extLst>
              <a:ext uri="{FF2B5EF4-FFF2-40B4-BE49-F238E27FC236}">
                <a16:creationId xmlns:a16="http://schemas.microsoft.com/office/drawing/2014/main" id="{74195E31-A96F-B644-8C9A-500D493A9E05}"/>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1953696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Medicare Drug Coverage</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2023</a:t>
            </a:r>
            <a:endParaRPr lang="en-US" dirty="0"/>
          </a:p>
        </p:txBody>
      </p:sp>
    </p:spTree>
    <p:custDataLst>
      <p:tags r:id="rId1"/>
    </p:custDataLst>
    <p:extLst>
      <p:ext uri="{BB962C8B-B14F-4D97-AF65-F5344CB8AC3E}">
        <p14:creationId xmlns:p14="http://schemas.microsoft.com/office/powerpoint/2010/main" val="2276225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57948"/>
            <a:ext cx="4114800" cy="365125"/>
          </a:xfrm>
        </p:spPr>
        <p:txBody>
          <a:bodyPr/>
          <a:lstStyle/>
          <a:p>
            <a:r>
              <a:rPr lang="en-US"/>
              <a:t>Medicare Drug Coverage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51533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57948"/>
            <a:ext cx="4114800" cy="365125"/>
          </a:xfrm>
        </p:spPr>
        <p:txBody>
          <a:bodyPr/>
          <a:lstStyle/>
          <a:p>
            <a:r>
              <a:rPr lang="en-US"/>
              <a:t>Medicare Drug Coverage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05308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57948"/>
            <a:ext cx="4114800" cy="365125"/>
          </a:xfrm>
        </p:spPr>
        <p:txBody>
          <a:bodyPr/>
          <a:lstStyle/>
          <a:p>
            <a:r>
              <a:rPr lang="en-US"/>
              <a:t>Medicare Drug Coverage</a:t>
            </a:r>
          </a:p>
        </p:txBody>
      </p:sp>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p>
            <a:r>
              <a:rPr lang="en-US"/>
              <a:t>April 2023</a:t>
            </a:r>
          </a:p>
        </p:txBody>
      </p:sp>
    </p:spTree>
    <p:custDataLst>
      <p:tags r:id="rId1"/>
    </p:custDataLst>
    <p:extLst>
      <p:ext uri="{BB962C8B-B14F-4D97-AF65-F5344CB8AC3E}">
        <p14:creationId xmlns:p14="http://schemas.microsoft.com/office/powerpoint/2010/main" val="1686032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2023</a:t>
            </a:r>
          </a:p>
        </p:txBody>
      </p:sp>
    </p:spTree>
    <p:custDataLst>
      <p:tags r:id="rId1"/>
    </p:custDataLst>
    <p:extLst>
      <p:ext uri="{BB962C8B-B14F-4D97-AF65-F5344CB8AC3E}">
        <p14:creationId xmlns:p14="http://schemas.microsoft.com/office/powerpoint/2010/main" val="231816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Medicare Drug Coverage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14797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ags" Target="../tags/tag1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40.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Medicare Drug Coverage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2023</a:t>
            </a:r>
          </a:p>
        </p:txBody>
      </p:sp>
    </p:spTree>
    <p:custDataLst>
      <p:tags r:id="rId11"/>
    </p:custDataLst>
    <p:extLst>
      <p:ext uri="{BB962C8B-B14F-4D97-AF65-F5344CB8AC3E}">
        <p14:creationId xmlns:p14="http://schemas.microsoft.com/office/powerpoint/2010/main" val="3174654081"/>
      </p:ext>
    </p:extLst>
  </p:cSld>
  <p:clrMap bg1="lt1" tx1="dk1" bg2="lt2" tx2="dk2" accent1="accent1" accent2="accent2" accent3="accent3" accent4="accent4" accent5="accent5" accent6="accent6" hlink="hlink" folHlink="folHlink"/>
  <p:sldLayoutIdLst>
    <p:sldLayoutId id="2147483700" r:id="rId1"/>
    <p:sldLayoutId id="2147483721" r:id="rId2"/>
    <p:sldLayoutId id="2147483722" r:id="rId3"/>
    <p:sldLayoutId id="2147483723" r:id="rId4"/>
    <p:sldLayoutId id="2147483724" r:id="rId5"/>
    <p:sldLayoutId id="2147483725" r:id="rId6"/>
    <p:sldLayoutId id="2147483726" r:id="rId7"/>
    <p:sldLayoutId id="2147483727" r:id="rId8"/>
    <p:sldLayoutId id="2147483770" r:id="rId9"/>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29"/>
    </p:custDataLst>
    <p:extLst>
      <p:ext uri="{BB962C8B-B14F-4D97-AF65-F5344CB8AC3E}">
        <p14:creationId xmlns:p14="http://schemas.microsoft.com/office/powerpoint/2010/main" val="422525142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April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Medicare Drug Coverage</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13"/>
    </p:custDataLst>
    <p:extLst>
      <p:ext uri="{BB962C8B-B14F-4D97-AF65-F5344CB8AC3E}">
        <p14:creationId xmlns:p14="http://schemas.microsoft.com/office/powerpoint/2010/main" val="12950120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5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1.xml"/><Relationship Id="rId4" Type="http://schemas.openxmlformats.org/officeDocument/2006/relationships/image" Target="../media/image3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7" Type="http://schemas.openxmlformats.org/officeDocument/2006/relationships/hyperlink" Target="http://productordering.cms.hhs.gov/" TargetMode="External"/><Relationship Id="rId2" Type="http://schemas.openxmlformats.org/officeDocument/2006/relationships/slideLayout" Target="../slideLayouts/slideLayout5.xml"/><Relationship Id="rId1" Type="http://schemas.openxmlformats.org/officeDocument/2006/relationships/tags" Target="../tags/tag151.xml"/><Relationship Id="rId6" Type="http://schemas.openxmlformats.org/officeDocument/2006/relationships/hyperlink" Target="https://www.medicare.gov/publications/11136-pharmacies-formularies-coverage-rules.pdf" TargetMode="External"/><Relationship Id="rId5" Type="http://schemas.openxmlformats.org/officeDocument/2006/relationships/hyperlink" Target="https://www.medicare.gov/publications/11417-3-ways-lower-medicare-drug-costs.pdf" TargetMode="External"/><Relationship Id="rId4" Type="http://schemas.openxmlformats.org/officeDocument/2006/relationships/hyperlink" Target="https://www.medicare.gov/Pubs/pdf/11219-understanding-medicare-part-c-d.pdf" TargetMode="Externa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6.xml"/><Relationship Id="rId1" Type="http://schemas.openxmlformats.org/officeDocument/2006/relationships/tags" Target="../tags/tag15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xml"/><Relationship Id="rId1" Type="http://schemas.openxmlformats.org/officeDocument/2006/relationships/tags" Target="../tags/tag153.xml"/></Relationships>
</file>

<file path=ppt/slides/_rels/slide103.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103.xml"/><Relationship Id="rId7" Type="http://schemas.microsoft.com/office/2007/relationships/hdphoto" Target="../media/hdphoto2.wdp"/><Relationship Id="rId2" Type="http://schemas.openxmlformats.org/officeDocument/2006/relationships/slideLayout" Target="../slideLayouts/slideLayout5.xml"/><Relationship Id="rId1" Type="http://schemas.openxmlformats.org/officeDocument/2006/relationships/tags" Target="../tags/tag154.xml"/><Relationship Id="rId6" Type="http://schemas.openxmlformats.org/officeDocument/2006/relationships/image" Target="../media/image66.png"/><Relationship Id="rId5" Type="http://schemas.openxmlformats.org/officeDocument/2006/relationships/hyperlink" Target="https://cmsnationaltrainingprogram.cms.gov/" TargetMode="External"/><Relationship Id="rId4" Type="http://schemas.openxmlformats.org/officeDocument/2006/relationships/image" Target="../media/image1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7.xml"/><Relationship Id="rId1" Type="http://schemas.openxmlformats.org/officeDocument/2006/relationships/tags" Target="../tags/tag6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6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65.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6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6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xml"/><Relationship Id="rId1" Type="http://schemas.openxmlformats.org/officeDocument/2006/relationships/tags" Target="../tags/tag6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72.xml"/><Relationship Id="rId5" Type="http://schemas.openxmlformats.org/officeDocument/2006/relationships/image" Target="../media/image48.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7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7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7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7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7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7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8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tags" Target="../tags/tag8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8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83.xml"/><Relationship Id="rId5" Type="http://schemas.openxmlformats.org/officeDocument/2006/relationships/image" Target="../media/image50.sv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8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8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8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image" Target="../media/image54.svg"/><Relationship Id="rId2" Type="http://schemas.openxmlformats.org/officeDocument/2006/relationships/slideLayout" Target="../slideLayouts/slideLayout1.xml"/><Relationship Id="rId1" Type="http://schemas.openxmlformats.org/officeDocument/2006/relationships/tags" Target="../tags/tag88.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8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9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55.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40.xml"/><Relationship Id="rId7" Type="http://schemas.openxmlformats.org/officeDocument/2006/relationships/image" Target="../media/image59.png"/><Relationship Id="rId2" Type="http://schemas.openxmlformats.org/officeDocument/2006/relationships/slideLayout" Target="../slideLayouts/slideLayout5.xml"/><Relationship Id="rId1" Type="http://schemas.openxmlformats.org/officeDocument/2006/relationships/tags" Target="../tags/tag9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65.svg"/><Relationship Id="rId2" Type="http://schemas.openxmlformats.org/officeDocument/2006/relationships/slideLayout" Target="../slideLayouts/slideLayout6.xml"/><Relationship Id="rId1" Type="http://schemas.openxmlformats.org/officeDocument/2006/relationships/tags" Target="../tags/tag92.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9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68.svg"/><Relationship Id="rId2" Type="http://schemas.openxmlformats.org/officeDocument/2006/relationships/slideLayout" Target="../slideLayouts/slideLayout1.xml"/><Relationship Id="rId1" Type="http://schemas.openxmlformats.org/officeDocument/2006/relationships/tags" Target="../tags/tag94.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95.xml"/><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96.xml"/><Relationship Id="rId5" Type="http://schemas.openxmlformats.org/officeDocument/2006/relationships/image" Target="../media/image48.sv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7.xml"/><Relationship Id="rId1" Type="http://schemas.openxmlformats.org/officeDocument/2006/relationships/tags" Target="../tags/tag9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99.xml"/><Relationship Id="rId4" Type="http://schemas.openxmlformats.org/officeDocument/2006/relationships/image" Target="../media/image71.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100.xml"/><Relationship Id="rId6" Type="http://schemas.openxmlformats.org/officeDocument/2006/relationships/image" Target="../media/image74.jpeg"/><Relationship Id="rId5" Type="http://schemas.openxmlformats.org/officeDocument/2006/relationships/image" Target="../media/image73.jpg"/><Relationship Id="rId4" Type="http://schemas.openxmlformats.org/officeDocument/2006/relationships/image" Target="../media/image72.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10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8.xml"/><Relationship Id="rId1" Type="http://schemas.openxmlformats.org/officeDocument/2006/relationships/tags" Target="../tags/tag10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1.xml"/><Relationship Id="rId1" Type="http://schemas.openxmlformats.org/officeDocument/2006/relationships/tags" Target="../tags/tag10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10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10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76.svg"/><Relationship Id="rId2" Type="http://schemas.openxmlformats.org/officeDocument/2006/relationships/slideLayout" Target="../slideLayouts/slideLayout1.xml"/><Relationship Id="rId1" Type="http://schemas.openxmlformats.org/officeDocument/2006/relationships/tags" Target="../tags/tag106.xml"/><Relationship Id="rId6" Type="http://schemas.openxmlformats.org/officeDocument/2006/relationships/image" Target="../media/image75.png"/><Relationship Id="rId5" Type="http://schemas.openxmlformats.org/officeDocument/2006/relationships/image" Target="../media/image52.sv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107.xml"/><Relationship Id="rId5" Type="http://schemas.openxmlformats.org/officeDocument/2006/relationships/image" Target="../media/image78.sv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108.xml"/><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109.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110.xml"/><Relationship Id="rId5" Type="http://schemas.openxmlformats.org/officeDocument/2006/relationships/image" Target="../media/image48.sv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11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112.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11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114.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115.xml"/><Relationship Id="rId5" Type="http://schemas.openxmlformats.org/officeDocument/2006/relationships/image" Target="../media/image85.svg"/><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116.xml"/><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11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118.xml"/><Relationship Id="rId5" Type="http://schemas.openxmlformats.org/officeDocument/2006/relationships/image" Target="../media/image91.sv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notesSlide" Target="../notesSlides/notesSlide68.xml"/><Relationship Id="rId7" Type="http://schemas.openxmlformats.org/officeDocument/2006/relationships/hyperlink" Target="https://www.shiphelp.org/" TargetMode="External"/><Relationship Id="rId2" Type="http://schemas.openxmlformats.org/officeDocument/2006/relationships/slideLayout" Target="../slideLayouts/slideLayout1.xml"/><Relationship Id="rId1" Type="http://schemas.openxmlformats.org/officeDocument/2006/relationships/tags" Target="../tags/tag119.xml"/><Relationship Id="rId6" Type="http://schemas.openxmlformats.org/officeDocument/2006/relationships/hyperlink" Target="https://www.medicare.gov/plan-compare/#/?lang=en&amp;year=2023" TargetMode="External"/><Relationship Id="rId5" Type="http://schemas.openxmlformats.org/officeDocument/2006/relationships/image" Target="../media/image93.svg"/><Relationship Id="rId10" Type="http://schemas.openxmlformats.org/officeDocument/2006/relationships/image" Target="../media/image96.svg"/><Relationship Id="rId4" Type="http://schemas.openxmlformats.org/officeDocument/2006/relationships/image" Target="../media/image92.png"/><Relationship Id="rId9" Type="http://schemas.openxmlformats.org/officeDocument/2006/relationships/image" Target="../media/image95.png"/></Relationships>
</file>

<file path=ppt/slides/_rels/slide6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notesSlide" Target="../notesSlides/notesSlide69.xml"/><Relationship Id="rId7"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120.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8.xml"/><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tags" Target="../tags/tag12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12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tags" Target="../tags/tag123.xml"/><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tags" Target="../tags/tag124.xml"/><Relationship Id="rId4" Type="http://schemas.openxmlformats.org/officeDocument/2006/relationships/image" Target="../media/image9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8.xml"/><Relationship Id="rId1" Type="http://schemas.openxmlformats.org/officeDocument/2006/relationships/tags" Target="../tags/tag12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2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12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xml"/><Relationship Id="rId1" Type="http://schemas.openxmlformats.org/officeDocument/2006/relationships/tags" Target="../tags/tag1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ags" Target="../tags/tag129.xml"/><Relationship Id="rId5" Type="http://schemas.openxmlformats.org/officeDocument/2006/relationships/hyperlink" Target="https://www.shiphelp.org/" TargetMode="External"/><Relationship Id="rId4" Type="http://schemas.openxmlformats.org/officeDocument/2006/relationships/hyperlink" Target="https://www.ssa.gov/benefits/medicare/prescriptionhelp.html"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xml"/><Relationship Id="rId1" Type="http://schemas.openxmlformats.org/officeDocument/2006/relationships/tags" Target="../tags/tag13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ags" Target="../tags/tag132.xml"/><Relationship Id="rId4" Type="http://schemas.openxmlformats.org/officeDocument/2006/relationships/image" Target="../media/image100.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ags" Target="../tags/tag133.xml"/><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xml"/><Relationship Id="rId1" Type="http://schemas.openxmlformats.org/officeDocument/2006/relationships/tags" Target="../tags/tag134.xml"/><Relationship Id="rId4"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xml"/><Relationship Id="rId1" Type="http://schemas.openxmlformats.org/officeDocument/2006/relationships/tags" Target="../tags/tag135.xml"/><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xml"/><Relationship Id="rId1" Type="http://schemas.openxmlformats.org/officeDocument/2006/relationships/tags" Target="../tags/tag13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xml"/><Relationship Id="rId1" Type="http://schemas.openxmlformats.org/officeDocument/2006/relationships/tags" Target="../tags/tag137.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xml"/><Relationship Id="rId1" Type="http://schemas.openxmlformats.org/officeDocument/2006/relationships/tags" Target="../tags/tag138.xml"/><Relationship Id="rId4" Type="http://schemas.openxmlformats.org/officeDocument/2006/relationships/image" Target="../media/image107.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139.xml"/><Relationship Id="rId6" Type="http://schemas.openxmlformats.org/officeDocument/2006/relationships/image" Target="../media/image109.png"/><Relationship Id="rId5" Type="http://schemas.microsoft.com/office/2007/relationships/hdphoto" Target="../media/hdphoto3.wdp"/><Relationship Id="rId4" Type="http://schemas.openxmlformats.org/officeDocument/2006/relationships/image" Target="../media/image108.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ags" Target="../tags/tag14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0.xml"/><Relationship Id="rId4" Type="http://schemas.openxmlformats.org/officeDocument/2006/relationships/image" Target="../media/image39.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8.xml"/><Relationship Id="rId1" Type="http://schemas.openxmlformats.org/officeDocument/2006/relationships/tags" Target="../tags/tag14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7.xml"/><Relationship Id="rId1" Type="http://schemas.openxmlformats.org/officeDocument/2006/relationships/tags" Target="../tags/tag14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112.svg"/><Relationship Id="rId2" Type="http://schemas.openxmlformats.org/officeDocument/2006/relationships/slideLayout" Target="../slideLayouts/slideLayout1.xml"/><Relationship Id="rId1" Type="http://schemas.openxmlformats.org/officeDocument/2006/relationships/tags" Target="../tags/tag144.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62.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xml"/><Relationship Id="rId1" Type="http://schemas.openxmlformats.org/officeDocument/2006/relationships/tags" Target="../tags/tag145.xml"/><Relationship Id="rId5" Type="http://schemas.openxmlformats.org/officeDocument/2006/relationships/image" Target="../media/image114.svg"/><Relationship Id="rId4" Type="http://schemas.openxmlformats.org/officeDocument/2006/relationships/image" Target="../media/image113.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6.xml"/><Relationship Id="rId1" Type="http://schemas.openxmlformats.org/officeDocument/2006/relationships/tags" Target="../tags/tag14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xml"/><Relationship Id="rId1" Type="http://schemas.openxmlformats.org/officeDocument/2006/relationships/tags" Target="../tags/tag147.xml"/></Relationships>
</file>

<file path=ppt/slides/_rels/slide97.xml.rels><?xml version="1.0" encoding="UTF-8" standalone="yes"?>
<Relationships xmlns="http://schemas.openxmlformats.org/package/2006/relationships"><Relationship Id="rId8" Type="http://schemas.openxmlformats.org/officeDocument/2006/relationships/hyperlink" Target="https://www.shiphelp.org/" TargetMode="External"/><Relationship Id="rId3" Type="http://schemas.openxmlformats.org/officeDocument/2006/relationships/notesSlide" Target="../notesSlides/notesSlide97.xml"/><Relationship Id="rId7" Type="http://schemas.openxmlformats.org/officeDocument/2006/relationships/hyperlink" Target="https://www.ssa.gov/" TargetMode="External"/><Relationship Id="rId2" Type="http://schemas.openxmlformats.org/officeDocument/2006/relationships/slideLayout" Target="../slideLayouts/slideLayout5.xml"/><Relationship Id="rId1" Type="http://schemas.openxmlformats.org/officeDocument/2006/relationships/tags" Target="../tags/tag148.xml"/><Relationship Id="rId6" Type="http://schemas.openxmlformats.org/officeDocument/2006/relationships/hyperlink" Target="https://www.medicare.gov/drug-coverage-part-d" TargetMode="External"/><Relationship Id="rId11" Type="http://schemas.openxmlformats.org/officeDocument/2006/relationships/image" Target="../media/image115.png"/><Relationship Id="rId5" Type="http://schemas.openxmlformats.org/officeDocument/2006/relationships/hyperlink" Target="https://www.medicare.gov/coverage/prescription-drugs-outpatient" TargetMode="External"/><Relationship Id="rId10" Type="http://schemas.openxmlformats.org/officeDocument/2006/relationships/hyperlink" Target="https://www.humana.com/member/medicare-linet-advocate-resources" TargetMode="External"/><Relationship Id="rId4" Type="http://schemas.openxmlformats.org/officeDocument/2006/relationships/hyperlink" Target="https://www.medicare.gov/plan-compare/#/?lang=en" TargetMode="External"/><Relationship Id="rId9" Type="http://schemas.openxmlformats.org/officeDocument/2006/relationships/hyperlink" Target="mailto:info@shiphelp.org"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es.medicare.gov/publications/11109-Medicare-Drug-Coverage-Guide.pdf" TargetMode="External"/><Relationship Id="rId3" Type="http://schemas.openxmlformats.org/officeDocument/2006/relationships/notesSlide" Target="../notesSlides/notesSlide98.xml"/><Relationship Id="rId7" Type="http://schemas.openxmlformats.org/officeDocument/2006/relationships/hyperlink" Target="https://cmsnationaltrainingprogram.cms.gov/?q=global-search&amp;combine=job%20aids" TargetMode="External"/><Relationship Id="rId2" Type="http://schemas.openxmlformats.org/officeDocument/2006/relationships/slideLayout" Target="../slideLayouts/slideLayout5.xml"/><Relationship Id="rId1" Type="http://schemas.openxmlformats.org/officeDocument/2006/relationships/tags" Target="../tags/tag149.xml"/><Relationship Id="rId6" Type="http://schemas.openxmlformats.org/officeDocument/2006/relationships/hyperlink" Target="https://www.cms.gov/Medicare/Prescription-Drug-Coverage/LimitedIncomeandResources/Downloads/Consumer-Mailings.pdf" TargetMode="External"/><Relationship Id="rId5" Type="http://schemas.openxmlformats.org/officeDocument/2006/relationships/hyperlink" Target="https://www.cms.gov/Medicare/Eligibility-and-Enrollment/MedicarePresDrugEligEnrol" TargetMode="External"/><Relationship Id="rId4" Type="http://schemas.openxmlformats.org/officeDocument/2006/relationships/hyperlink" Target="https://www.cms.gov/Medicare/Prescription-Drug-Coverage/PrescriptionDrugCovContra/PartDManuals" TargetMode="External"/><Relationship Id="rId9" Type="http://schemas.openxmlformats.org/officeDocument/2006/relationships/hyperlink" Target="https://www.medicare.gov/publications/11163-Compare-Medicare-Drug-Coverage.pdf"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www.cms.gov/Outreach-and-Education/Outreach/Partnerships/Downloads/11401-P.pdf" TargetMode="External"/><Relationship Id="rId3" Type="http://schemas.openxmlformats.org/officeDocument/2006/relationships/notesSlide" Target="../notesSlides/notesSlide99.xml"/><Relationship Id="rId7" Type="http://schemas.openxmlformats.org/officeDocument/2006/relationships/hyperlink" Target="https://www.cms.gov/files/document/11328-p-limited-income-net-people-pharmacy-counter.pdf" TargetMode="External"/><Relationship Id="rId2" Type="http://schemas.openxmlformats.org/officeDocument/2006/relationships/slideLayout" Target="../slideLayouts/slideLayout5.xml"/><Relationship Id="rId1" Type="http://schemas.openxmlformats.org/officeDocument/2006/relationships/tags" Target="../tags/tag150.xml"/><Relationship Id="rId6" Type="http://schemas.openxmlformats.org/officeDocument/2006/relationships/hyperlink" Target="https://www.cms.gov/Outreach-and-Education/Outreach/Partnerships/Downloads/11403-P.pdf" TargetMode="External"/><Relationship Id="rId5" Type="http://schemas.openxmlformats.org/officeDocument/2006/relationships/hyperlink" Target="https://www.cms.gov/Outreach-and-Education/Outreach/Partnerships/Downloads/11259-P.pdf" TargetMode="External"/><Relationship Id="rId4" Type="http://schemas.openxmlformats.org/officeDocument/2006/relationships/hyperlink" Target="https://www.cms.gov/outreach-and-education/outreach/partnerships/downloads/11315-p.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US" dirty="0">
                <a:latin typeface="Arial Black" panose="020B0A04020102020204" pitchFamily="34" charset="0"/>
                <a:cs typeface="Arial"/>
              </a:rPr>
              <a:t>Cobertura de medicamentos </a:t>
            </a:r>
            <a:br>
              <a:rPr lang="es-US" dirty="0">
                <a:latin typeface="Arial Black" panose="020B0A04020102020204" pitchFamily="34" charset="0"/>
                <a:cs typeface="Arial"/>
              </a:rPr>
            </a:br>
            <a:r>
              <a:rPr lang="es-US" dirty="0">
                <a:latin typeface="Arial Black" panose="020B0A04020102020204" pitchFamily="34" charset="0"/>
                <a:cs typeface="Arial"/>
              </a:rPr>
              <a:t>usando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14400"/>
          </a:xfrm>
        </p:spPr>
        <p:txBody>
          <a:bodyPr anchor="ctr">
            <a:normAutofit/>
          </a:bodyPr>
          <a:lstStyle/>
          <a:p>
            <a:r>
              <a:rPr lang="es-US" sz="3000" dirty="0"/>
              <a:t>Cobertura de medicamentos inmunosupresores </a:t>
            </a:r>
            <a:br>
              <a:rPr lang="es-US" sz="3000" dirty="0"/>
            </a:br>
            <a:r>
              <a:rPr lang="es-US" sz="3000" dirty="0"/>
              <a:t>de la Parte B (Parte B-ID) </a:t>
            </a:r>
          </a:p>
        </p:txBody>
      </p:sp>
      <p:grpSp>
        <p:nvGrpSpPr>
          <p:cNvPr id="15" name="Group 14" descr="Icono del Seguro Médico Parte B">
            <a:extLst>
              <a:ext uri="{FF2B5EF4-FFF2-40B4-BE49-F238E27FC236}">
                <a16:creationId xmlns:a16="http://schemas.microsoft.com/office/drawing/2014/main" id="{6C9AE955-43B7-4FCF-BE58-307B1E989DEE}"/>
              </a:ext>
            </a:extLst>
          </p:cNvPr>
          <p:cNvGrpSpPr>
            <a:grpSpLocks noChangeAspect="1"/>
          </p:cNvGrpSpPr>
          <p:nvPr/>
        </p:nvGrpSpPr>
        <p:grpSpPr>
          <a:xfrm>
            <a:off x="337261" y="2445602"/>
            <a:ext cx="2988946" cy="3548139"/>
            <a:chOff x="192482" y="1317648"/>
            <a:chExt cx="2890777" cy="3431605"/>
          </a:xfrm>
        </p:grpSpPr>
        <p:pic>
          <p:nvPicPr>
            <p:cNvPr id="16" name="Picture 15" descr="Ícono de la parte B">
              <a:extLst>
                <a:ext uri="{FF2B5EF4-FFF2-40B4-BE49-F238E27FC236}">
                  <a16:creationId xmlns:a16="http://schemas.microsoft.com/office/drawing/2014/main" id="{A3ACDC70-F5F0-4948-8AE6-E36FB13D8269}"/>
                </a:ext>
              </a:extLst>
            </p:cNvPr>
            <p:cNvPicPr>
              <a:picLocks noChangeAspect="1"/>
            </p:cNvPicPr>
            <p:nvPr/>
          </p:nvPicPr>
          <p:blipFill>
            <a:blip r:embed="rId4"/>
            <a:srcRect/>
            <a:stretch/>
          </p:blipFill>
          <p:spPr>
            <a:xfrm>
              <a:off x="375201" y="1317648"/>
              <a:ext cx="1982406" cy="1785854"/>
            </a:xfrm>
            <a:prstGeom prst="rect">
              <a:avLst/>
            </a:prstGeom>
          </p:spPr>
        </p:pic>
        <p:sp>
          <p:nvSpPr>
            <p:cNvPr id="23" name="TextBox 22">
              <a:extLst>
                <a:ext uri="{FF2B5EF4-FFF2-40B4-BE49-F238E27FC236}">
                  <a16:creationId xmlns:a16="http://schemas.microsoft.com/office/drawing/2014/main" id="{F3F78E11-C75D-4005-820C-BE2716474BE0}"/>
                </a:ext>
              </a:extLst>
            </p:cNvPr>
            <p:cNvSpPr txBox="1"/>
            <p:nvPr/>
          </p:nvSpPr>
          <p:spPr>
            <a:xfrm>
              <a:off x="192482" y="3231147"/>
              <a:ext cx="2890777" cy="151810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Parte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Cobertura de medicamentos inmunosupresores</a:t>
              </a:r>
            </a:p>
          </p:txBody>
        </p:sp>
      </p:grpSp>
      <p:sp>
        <p:nvSpPr>
          <p:cNvPr id="5" name="Content Placeholder 4"/>
          <p:cNvSpPr>
            <a:spLocks noGrp="1"/>
          </p:cNvSpPr>
          <p:nvPr>
            <p:ph type="body" sz="quarter" idx="13"/>
          </p:nvPr>
        </p:nvSpPr>
        <p:spPr>
          <a:xfrm>
            <a:off x="655681" y="1172219"/>
            <a:ext cx="11353800" cy="4167187"/>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s-US" sz="2400" b="1" dirty="0">
                <a:solidFill>
                  <a:srgbClr val="00529B"/>
                </a:solidFill>
                <a:latin typeface="Arial"/>
                <a:ea typeface="Wingdings" panose="05000000000000000000" pitchFamily="2" charset="2"/>
                <a:cs typeface="Arial"/>
              </a:rPr>
              <a:t>Si pierde (o perderá) la cobertura de la Parte A 36 meses después de un trasplante de riñón, es posible que pueda obtener la cobertura de medicamentos inmunosupresores de la Parte B (Parte B-ID)</a:t>
            </a:r>
            <a:r>
              <a:rPr lang="es-US" sz="2400" dirty="0">
                <a:latin typeface="Arial"/>
                <a:ea typeface="Wingdings" panose="05000000000000000000" pitchFamily="2" charset="2"/>
                <a:cs typeface="Wingdings" panose="05000000000000000000" pitchFamily="2" charset="2"/>
              </a:rPr>
              <a:t> </a:t>
            </a:r>
          </a:p>
          <a:p>
            <a:pPr marL="3657600" indent="-342900">
              <a:lnSpc>
                <a:spcPct val="100000"/>
              </a:lnSpc>
              <a:spcBef>
                <a:spcPts val="1800"/>
              </a:spcBef>
              <a:spcAft>
                <a:spcPts val="1200"/>
              </a:spcAft>
            </a:pPr>
            <a:r>
              <a:rPr lang="es-US" sz="2400" dirty="0">
                <a:solidFill>
                  <a:srgbClr val="00529B"/>
                </a:solidFill>
                <a:latin typeface="Arial"/>
                <a:cs typeface="Arial"/>
              </a:rPr>
              <a:t>No puede estar inscrito en otros tipos de cobertura médica</a:t>
            </a:r>
          </a:p>
          <a:p>
            <a:pPr marL="3657600" indent="-342900">
              <a:lnSpc>
                <a:spcPct val="100000"/>
              </a:lnSpc>
              <a:spcBef>
                <a:spcPts val="0"/>
              </a:spcBef>
              <a:spcAft>
                <a:spcPts val="1200"/>
              </a:spcAft>
            </a:pPr>
            <a:r>
              <a:rPr lang="es-US" sz="2400" dirty="0">
                <a:solidFill>
                  <a:srgbClr val="00529B"/>
                </a:solidFill>
                <a:latin typeface="Arial"/>
                <a:cs typeface="Arial"/>
              </a:rPr>
              <a:t>La cobertura no puede ser anterior al 1 de enero </a:t>
            </a:r>
            <a:br>
              <a:rPr lang="es-US" sz="2400" dirty="0">
                <a:solidFill>
                  <a:srgbClr val="00529B"/>
                </a:solidFill>
                <a:latin typeface="Arial"/>
                <a:cs typeface="Arial"/>
              </a:rPr>
            </a:br>
            <a:r>
              <a:rPr lang="es-US" sz="2400" dirty="0">
                <a:solidFill>
                  <a:srgbClr val="00529B"/>
                </a:solidFill>
                <a:latin typeface="Arial"/>
                <a:cs typeface="Arial"/>
              </a:rPr>
              <a:t>de 2023</a:t>
            </a:r>
          </a:p>
          <a:p>
            <a:pPr marL="3657600" indent="-342900">
              <a:lnSpc>
                <a:spcPct val="100000"/>
              </a:lnSpc>
              <a:spcBef>
                <a:spcPts val="0"/>
              </a:spcBef>
              <a:spcAft>
                <a:spcPts val="1200"/>
              </a:spcAft>
            </a:pPr>
            <a:r>
              <a:rPr lang="es-US" sz="2400" dirty="0">
                <a:solidFill>
                  <a:srgbClr val="00529B"/>
                </a:solidFill>
                <a:latin typeface="Arial"/>
                <a:cs typeface="Arial"/>
              </a:rPr>
              <a:t>Sólo se aplica a los medicamentos inmunosupresores; no recibirá cobertura de Medicare para ningún otro artículo o servicio.</a:t>
            </a:r>
          </a:p>
          <a:p>
            <a:pPr marL="0" lvl="0" indent="0" defTabSz="685800">
              <a:lnSpc>
                <a:spcPct val="100000"/>
              </a:lnSpc>
              <a:spcBef>
                <a:spcPts val="0"/>
              </a:spcBef>
              <a:spcAft>
                <a:spcPts val="1200"/>
              </a:spcAft>
              <a:buNone/>
            </a:pPr>
            <a:endParaRPr lang="en-US" sz="2400" dirty="0">
              <a:ea typeface="Wingdings" panose="05000000000000000000" pitchFamily="2" charset="2"/>
              <a:cs typeface="Wingdings" panose="05000000000000000000" pitchFamily="2" charset="2"/>
            </a:endParaRPr>
          </a:p>
          <a:p>
            <a:pPr marL="274320" indent="0">
              <a:lnSpc>
                <a:spcPct val="100000"/>
              </a:lnSpc>
              <a:spcBef>
                <a:spcPts val="0"/>
              </a:spcBef>
              <a:spcAft>
                <a:spcPts val="1200"/>
              </a:spcAft>
              <a:buNone/>
            </a:pPr>
            <a:endParaRPr lang="en-US" sz="2400" dirty="0">
              <a:solidFill>
                <a:srgbClr val="00529B"/>
              </a:solidFill>
            </a:endParaRPr>
          </a:p>
          <a:p>
            <a:pPr marL="0" lvl="0" indent="0" defTabSz="685800">
              <a:lnSpc>
                <a:spcPct val="100000"/>
              </a:lnSpc>
              <a:spcBef>
                <a:spcPts val="0"/>
              </a:spcBef>
              <a:spcAft>
                <a:spcPts val="1200"/>
              </a:spcAft>
              <a:buNone/>
            </a:pPr>
            <a:endParaRPr lang="en-US" sz="2400" b="1" dirty="0">
              <a:solidFill>
                <a:srgbClr val="00529B"/>
              </a:solidFill>
              <a:latin typeface="Arial"/>
              <a:cs typeface="Arial"/>
            </a:endParaRPr>
          </a:p>
        </p:txBody>
      </p:sp>
      <p:sp>
        <p:nvSpPr>
          <p:cNvPr id="17" name="Slide Number Placeholder 5">
            <a:extLst>
              <a:ext uri="{FF2B5EF4-FFF2-40B4-BE49-F238E27FC236}">
                <a16:creationId xmlns:a16="http://schemas.microsoft.com/office/drawing/2014/main" id="{01D127D9-1F61-4D61-BD72-FB617EF7E3A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2921506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7"/>
            <a:ext cx="12192000" cy="914400"/>
          </a:xfrm>
        </p:spPr>
        <p:txBody>
          <a:bodyPr>
            <a:normAutofit/>
          </a:bodyPr>
          <a:lstStyle/>
          <a:p>
            <a:r>
              <a:rPr lang="es-US" dirty="0"/>
              <a:t>Guía de recursos para la cobertura de medicamentos </a:t>
            </a:r>
            <a:br>
              <a:rPr lang="es-US" dirty="0"/>
            </a:br>
            <a:r>
              <a:rPr lang="es-US" dirty="0"/>
              <a:t>de Medicare: Ordenar productos Medicare</a:t>
            </a:r>
          </a:p>
        </p:txBody>
      </p:sp>
      <p:graphicFrame>
        <p:nvGraphicFramePr>
          <p:cNvPr id="5" name="Table 4">
            <a:extLst>
              <a:ext uri="{FF2B5EF4-FFF2-40B4-BE49-F238E27FC236}">
                <a16:creationId xmlns:a16="http://schemas.microsoft.com/office/drawing/2014/main" id="{F88F29FB-E96E-4DCE-B535-EB549AA24D81}"/>
              </a:ext>
            </a:extLst>
          </p:cNvPr>
          <p:cNvGraphicFramePr>
            <a:graphicFrameLocks noGrp="1"/>
          </p:cNvGraphicFramePr>
          <p:nvPr>
            <p:extLst>
              <p:ext uri="{D42A27DB-BD31-4B8C-83A1-F6EECF244321}">
                <p14:modId xmlns:p14="http://schemas.microsoft.com/office/powerpoint/2010/main" val="2178315264"/>
              </p:ext>
            </p:extLst>
          </p:nvPr>
        </p:nvGraphicFramePr>
        <p:xfrm>
          <a:off x="1052148" y="1751081"/>
          <a:ext cx="10416410" cy="2697480"/>
        </p:xfrm>
        <a:graphic>
          <a:graphicData uri="http://schemas.openxmlformats.org/drawingml/2006/table">
            <a:tbl>
              <a:tblPr firstRow="1" bandRow="1">
                <a:tableStyleId>{BDBED569-4797-4DF1-A0F4-6AAB3CD982D8}</a:tableStyleId>
              </a:tblPr>
              <a:tblGrid>
                <a:gridCol w="5168899">
                  <a:extLst>
                    <a:ext uri="{9D8B030D-6E8A-4147-A177-3AD203B41FA5}">
                      <a16:colId xmlns:a16="http://schemas.microsoft.com/office/drawing/2014/main" val="3967325475"/>
                    </a:ext>
                  </a:extLst>
                </a:gridCol>
                <a:gridCol w="5247511">
                  <a:extLst>
                    <a:ext uri="{9D8B030D-6E8A-4147-A177-3AD203B41FA5}">
                      <a16:colId xmlns:a16="http://schemas.microsoft.com/office/drawing/2014/main" val="1455359319"/>
                    </a:ext>
                  </a:extLst>
                </a:gridCol>
              </a:tblGrid>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a:solidFill>
                            <a:srgbClr val="00529B"/>
                          </a:solidFill>
                        </a:rPr>
                        <a:t> "Comprensión de los períodos de inscripción de Medicare Advantage y los planes de medicamentos de Medicare"</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4">
                            <a:extLst>
                              <a:ext uri="{A12FA001-AC4F-418D-AE19-62706E023703}">
                                <ahyp:hlinkClr xmlns:ahyp="http://schemas.microsoft.com/office/drawing/2018/hyperlinkcolor" val="tx"/>
                              </a:ext>
                            </a:extLst>
                          </a:hlinkClick>
                        </a:rPr>
                        <a:t>Medicare.gov/Pubs/pdf/11219-understanding-medicare-part-c-d.pdf</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3796766792"/>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dirty="0">
                          <a:solidFill>
                            <a:srgbClr val="00529B"/>
                          </a:solidFill>
                        </a:rPr>
                        <a:t>"3 maneras de reducir el costo de los medicamentos </a:t>
                      </a:r>
                      <a:br>
                        <a:rPr lang="es-US" sz="1600" b="0" dirty="0">
                          <a:solidFill>
                            <a:srgbClr val="00529B"/>
                          </a:solidFill>
                        </a:rPr>
                      </a:br>
                      <a:r>
                        <a:rPr lang="es-US" sz="1600" b="0" dirty="0">
                          <a:solidFill>
                            <a:srgbClr val="00529B"/>
                          </a:solidFill>
                        </a:rPr>
                        <a:t>de Medicare"</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5">
                            <a:extLst>
                              <a:ext uri="{A12FA001-AC4F-418D-AE19-62706E023703}">
                                <ahyp:hlinkClr xmlns:ahyp="http://schemas.microsoft.com/office/drawing/2018/hyperlinkcolor" val="tx"/>
                              </a:ext>
                            </a:extLst>
                          </a:hlinkClick>
                        </a:rPr>
                        <a:t>Medicare.gov/publications/11417-3-ways-lower-medicare-drug-costs.pdf</a:t>
                      </a:r>
                    </a:p>
                  </a:txBody>
                  <a:tcPr/>
                </a:tc>
                <a:extLst>
                  <a:ext uri="{0D108BD9-81ED-4DB2-BD59-A6C34878D82A}">
                    <a16:rowId xmlns:a16="http://schemas.microsoft.com/office/drawing/2014/main" val="924972704"/>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a:solidFill>
                            <a:srgbClr val="00529B"/>
                          </a:solidFill>
                        </a:rPr>
                        <a:t>“</a:t>
                      </a:r>
                      <a:r>
                        <a:rPr lang="es-US" sz="1600" b="0" u="none">
                          <a:solidFill>
                            <a:srgbClr val="00529B"/>
                          </a:solidFill>
                          <a:latin typeface="+mn-lt"/>
                          <a:ea typeface="+mn-ea"/>
                          <a:cs typeface="+mn-cs"/>
                        </a:rPr>
                        <a:t>Cómo utilizan los planes de Medicare las farmacias, los formularios y las normas comunes de cobertura"</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dirty="0">
                          <a:solidFill>
                            <a:srgbClr val="00529B"/>
                          </a:solidFill>
                          <a:hlinkClick r:id="rId6">
                            <a:extLst>
                              <a:ext uri="{A12FA001-AC4F-418D-AE19-62706E023703}">
                                <ahyp:hlinkClr xmlns:ahyp="http://schemas.microsoft.com/office/drawing/2018/hyperlinkcolor" val="tx"/>
                              </a:ext>
                            </a:extLst>
                          </a:hlinkClick>
                        </a:rPr>
                        <a:t>Medicare.gov/</a:t>
                      </a:r>
                      <a:r>
                        <a:rPr lang="es-US" sz="1600" b="0" dirty="0" err="1">
                          <a:solidFill>
                            <a:srgbClr val="00529B"/>
                          </a:solidFill>
                          <a:hlinkClick r:id="rId6">
                            <a:extLst>
                              <a:ext uri="{A12FA001-AC4F-418D-AE19-62706E023703}">
                                <ahyp:hlinkClr xmlns:ahyp="http://schemas.microsoft.com/office/drawing/2018/hyperlinkcolor" val="tx"/>
                              </a:ext>
                            </a:extLst>
                          </a:hlinkClick>
                        </a:rPr>
                        <a:t>publications</a:t>
                      </a:r>
                      <a:r>
                        <a:rPr lang="es-US" sz="1600" b="0" dirty="0">
                          <a:solidFill>
                            <a:srgbClr val="00529B"/>
                          </a:solidFill>
                          <a:hlinkClick r:id="rId6">
                            <a:extLst>
                              <a:ext uri="{A12FA001-AC4F-418D-AE19-62706E023703}">
                                <ahyp:hlinkClr xmlns:ahyp="http://schemas.microsoft.com/office/drawing/2018/hyperlinkcolor" val="tx"/>
                              </a:ext>
                            </a:extLst>
                          </a:hlinkClick>
                        </a:rPr>
                        <a:t>/11136-pharmacies-formularies-coverage-rules.pdf</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1776002748"/>
                  </a:ext>
                </a:extLst>
              </a:tr>
            </a:tbl>
          </a:graphicData>
        </a:graphic>
      </p:graphicFrame>
      <p:sp>
        <p:nvSpPr>
          <p:cNvPr id="11" name="Content Placeholder 9">
            <a:extLst>
              <a:ext uri="{FF2B5EF4-FFF2-40B4-BE49-F238E27FC236}">
                <a16:creationId xmlns:a16="http://schemas.microsoft.com/office/drawing/2014/main" id="{2ACC590F-91D5-44DF-B0D4-FECB4EDD4953}"/>
              </a:ext>
            </a:extLst>
          </p:cNvPr>
          <p:cNvSpPr txBox="1">
            <a:spLocks/>
          </p:cNvSpPr>
          <p:nvPr/>
        </p:nvSpPr>
        <p:spPr>
          <a:xfrm>
            <a:off x="1052148" y="4483216"/>
            <a:ext cx="10416410"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Para pedir varias copias (solo socios), visite </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7">
                  <a:extLst>
                    <a:ext uri="{A12FA001-AC4F-418D-AE19-62706E023703}">
                      <ahyp:hlinkClr xmlns:ahyp="http://schemas.microsoft.com/office/drawing/2018/hyperlinkcolor" val="tx"/>
                    </a:ext>
                  </a:extLst>
                </a:hlinkClick>
              </a:rPr>
              <a:t>Productordering.cms.hhs.gov</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Debe inscribir a </a:t>
            </a:r>
            <a:b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b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su organización.</a:t>
            </a: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C7DD92B2-CAD8-46FF-9EF5-3705B26FA74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7964005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3000">
                <a:cs typeface="Calibri"/>
              </a:rPr>
              <a:t>Siglas (A–L)</a:t>
            </a:r>
          </a:p>
        </p:txBody>
      </p:sp>
      <p:sp>
        <p:nvSpPr>
          <p:cNvPr id="6" name="Content Placeholder 2"/>
          <p:cNvSpPr>
            <a:spLocks noGrp="1"/>
          </p:cNvSpPr>
          <p:nvPr>
            <p:ph idx="4294967295"/>
          </p:nvPr>
        </p:nvSpPr>
        <p:spPr>
          <a:xfrm>
            <a:off x="1188720" y="1029652"/>
            <a:ext cx="11074401" cy="5462588"/>
          </a:xfrm>
        </p:spPr>
        <p:txBody>
          <a:bodyPr numCol="2">
            <a:noAutofit/>
          </a:bodyPr>
          <a:lstStyle/>
          <a:p>
            <a:pPr marL="0" indent="0">
              <a:lnSpc>
                <a:spcPct val="100000"/>
              </a:lnSpc>
              <a:spcBef>
                <a:spcPts val="0"/>
              </a:spcBef>
              <a:spcAft>
                <a:spcPts val="1200"/>
              </a:spcAft>
              <a:buNone/>
            </a:pPr>
            <a:r>
              <a:rPr lang="es-US" sz="1400" b="1" dirty="0">
                <a:solidFill>
                  <a:srgbClr val="00529B"/>
                </a:solidFill>
              </a:rPr>
              <a:t>ADAP: </a:t>
            </a:r>
            <a:r>
              <a:rPr lang="es-US" sz="1400" dirty="0">
                <a:solidFill>
                  <a:srgbClr val="00529B"/>
                </a:solidFill>
              </a:rPr>
              <a:t>Programas de Asistencia para Medicamentos </a:t>
            </a:r>
            <a:br>
              <a:rPr lang="es-US" sz="1400" dirty="0">
                <a:solidFill>
                  <a:srgbClr val="00529B"/>
                </a:solidFill>
              </a:rPr>
            </a:br>
            <a:r>
              <a:rPr lang="es-US" sz="1400" dirty="0">
                <a:solidFill>
                  <a:srgbClr val="00529B"/>
                </a:solidFill>
              </a:rPr>
              <a:t>contra el SIDA</a:t>
            </a:r>
          </a:p>
          <a:p>
            <a:pPr marL="0" indent="0">
              <a:lnSpc>
                <a:spcPct val="100000"/>
              </a:lnSpc>
              <a:spcBef>
                <a:spcPts val="0"/>
              </a:spcBef>
              <a:spcAft>
                <a:spcPts val="1200"/>
              </a:spcAft>
              <a:buNone/>
            </a:pPr>
            <a:r>
              <a:rPr lang="es-US" sz="1400" b="1" dirty="0">
                <a:solidFill>
                  <a:srgbClr val="00529B"/>
                </a:solidFill>
              </a:rPr>
              <a:t>AEP: </a:t>
            </a:r>
            <a:r>
              <a:rPr lang="es-US" sz="1400" dirty="0">
                <a:solidFill>
                  <a:srgbClr val="00529B"/>
                </a:solidFill>
              </a:rPr>
              <a:t>Período de Elección Anual (OEP)</a:t>
            </a:r>
          </a:p>
          <a:p>
            <a:pPr marL="0" indent="0">
              <a:lnSpc>
                <a:spcPct val="100000"/>
              </a:lnSpc>
              <a:spcBef>
                <a:spcPts val="0"/>
              </a:spcBef>
              <a:spcAft>
                <a:spcPts val="1200"/>
              </a:spcAft>
              <a:buNone/>
            </a:pPr>
            <a:r>
              <a:rPr lang="es-US" sz="1400" b="1" dirty="0">
                <a:solidFill>
                  <a:srgbClr val="00529B"/>
                </a:solidFill>
              </a:rPr>
              <a:t>AIC:</a:t>
            </a:r>
            <a:r>
              <a:rPr lang="es-US" sz="1400" dirty="0">
                <a:solidFill>
                  <a:srgbClr val="00529B"/>
                </a:solidFill>
              </a:rPr>
              <a:t> Monto en Litigio </a:t>
            </a:r>
          </a:p>
          <a:p>
            <a:pPr marL="0" indent="0">
              <a:lnSpc>
                <a:spcPct val="100000"/>
              </a:lnSpc>
              <a:spcBef>
                <a:spcPts val="0"/>
              </a:spcBef>
              <a:spcAft>
                <a:spcPts val="1200"/>
              </a:spcAft>
              <a:buNone/>
            </a:pPr>
            <a:r>
              <a:rPr lang="es-US" sz="1400" b="1" dirty="0">
                <a:solidFill>
                  <a:srgbClr val="00529B"/>
                </a:solidFill>
              </a:rPr>
              <a:t>ALJ:</a:t>
            </a:r>
            <a:r>
              <a:rPr lang="es-US" sz="1400" dirty="0">
                <a:solidFill>
                  <a:srgbClr val="00529B"/>
                </a:solidFill>
              </a:rPr>
              <a:t> Juez de Derecho Administrativo </a:t>
            </a:r>
          </a:p>
          <a:p>
            <a:pPr marL="0" indent="0">
              <a:lnSpc>
                <a:spcPct val="100000"/>
              </a:lnSpc>
              <a:spcBef>
                <a:spcPts val="0"/>
              </a:spcBef>
              <a:spcAft>
                <a:spcPts val="1200"/>
              </a:spcAft>
              <a:buNone/>
            </a:pPr>
            <a:r>
              <a:rPr lang="es-US" sz="1400" b="1" dirty="0">
                <a:solidFill>
                  <a:srgbClr val="00529B"/>
                </a:solidFill>
              </a:rPr>
              <a:t>ANOC: </a:t>
            </a:r>
            <a:r>
              <a:rPr lang="es-US" sz="1400" dirty="0">
                <a:solidFill>
                  <a:srgbClr val="00529B"/>
                </a:solidFill>
              </a:rPr>
              <a:t>Aviso Anual de Cambios </a:t>
            </a:r>
          </a:p>
          <a:p>
            <a:pPr marL="0" indent="0">
              <a:lnSpc>
                <a:spcPct val="100000"/>
              </a:lnSpc>
              <a:spcBef>
                <a:spcPts val="0"/>
              </a:spcBef>
              <a:spcAft>
                <a:spcPts val="1200"/>
              </a:spcAft>
              <a:buNone/>
            </a:pPr>
            <a:r>
              <a:rPr lang="es-US" sz="1400" b="1" dirty="0">
                <a:solidFill>
                  <a:srgbClr val="00529B"/>
                </a:solidFill>
              </a:rPr>
              <a:t>BPH:</a:t>
            </a:r>
            <a:r>
              <a:rPr lang="es-US" sz="1400" dirty="0">
                <a:solidFill>
                  <a:srgbClr val="00529B"/>
                </a:solidFill>
              </a:rPr>
              <a:t> Hiperplasia benigna de próstata </a:t>
            </a:r>
          </a:p>
          <a:p>
            <a:pPr marL="0" indent="0">
              <a:lnSpc>
                <a:spcPct val="100000"/>
              </a:lnSpc>
              <a:spcBef>
                <a:spcPts val="0"/>
              </a:spcBef>
              <a:spcAft>
                <a:spcPts val="1200"/>
              </a:spcAft>
              <a:buNone/>
            </a:pPr>
            <a:r>
              <a:rPr lang="es-US" sz="1400" b="1" dirty="0">
                <a:solidFill>
                  <a:srgbClr val="00529B"/>
                </a:solidFill>
              </a:rPr>
              <a:t>CARA: </a:t>
            </a:r>
            <a:r>
              <a:rPr lang="es-US" sz="1400" dirty="0">
                <a:solidFill>
                  <a:srgbClr val="00529B"/>
                </a:solidFill>
              </a:rPr>
              <a:t>Ley de Recuperación de la Adicción Integral</a:t>
            </a:r>
          </a:p>
          <a:p>
            <a:pPr marL="0" indent="0">
              <a:lnSpc>
                <a:spcPct val="100000"/>
              </a:lnSpc>
              <a:spcBef>
                <a:spcPts val="0"/>
              </a:spcBef>
              <a:spcAft>
                <a:spcPts val="1200"/>
              </a:spcAft>
              <a:buNone/>
            </a:pPr>
            <a:r>
              <a:rPr lang="es-US" sz="1400" b="1" dirty="0">
                <a:solidFill>
                  <a:srgbClr val="00529B"/>
                </a:solidFill>
              </a:rPr>
              <a:t>CHIP:</a:t>
            </a:r>
            <a:r>
              <a:rPr lang="es-US" sz="1400" dirty="0">
                <a:solidFill>
                  <a:srgbClr val="00529B"/>
                </a:solidFill>
              </a:rPr>
              <a:t> Programa de Seguro Médico para Niños </a:t>
            </a:r>
          </a:p>
          <a:p>
            <a:pPr marL="0" indent="0">
              <a:lnSpc>
                <a:spcPct val="100000"/>
              </a:lnSpc>
              <a:spcBef>
                <a:spcPts val="0"/>
              </a:spcBef>
              <a:spcAft>
                <a:spcPts val="1200"/>
              </a:spcAft>
              <a:buNone/>
            </a:pPr>
            <a:r>
              <a:rPr lang="es-US" sz="1400" b="1" dirty="0">
                <a:solidFill>
                  <a:srgbClr val="00529B"/>
                </a:solidFill>
              </a:rPr>
              <a:t>COPD: </a:t>
            </a:r>
            <a:r>
              <a:rPr lang="es-US" sz="1400" dirty="0">
                <a:solidFill>
                  <a:srgbClr val="00529B"/>
                </a:solidFill>
              </a:rPr>
              <a:t>Enfermedad Pulmonar Obstructiva Crónica</a:t>
            </a:r>
          </a:p>
          <a:p>
            <a:pPr marL="0" indent="0">
              <a:lnSpc>
                <a:spcPct val="100000"/>
              </a:lnSpc>
              <a:spcBef>
                <a:spcPts val="0"/>
              </a:spcBef>
              <a:spcAft>
                <a:spcPts val="1200"/>
              </a:spcAft>
              <a:buNone/>
            </a:pPr>
            <a:r>
              <a:rPr lang="es-US" sz="1400" b="1" dirty="0">
                <a:solidFill>
                  <a:srgbClr val="00529B"/>
                </a:solidFill>
              </a:rPr>
              <a:t>CMS:</a:t>
            </a:r>
            <a:r>
              <a:rPr lang="es-US" sz="1400" dirty="0">
                <a:solidFill>
                  <a:srgbClr val="00529B"/>
                </a:solidFill>
              </a:rPr>
              <a:t> Centros de Servicios de Medicare y Medicaid </a:t>
            </a:r>
          </a:p>
          <a:p>
            <a:pPr marL="0" indent="0">
              <a:lnSpc>
                <a:spcPct val="100000"/>
              </a:lnSpc>
              <a:spcBef>
                <a:spcPts val="0"/>
              </a:spcBef>
              <a:spcAft>
                <a:spcPts val="1200"/>
              </a:spcAft>
              <a:buNone/>
            </a:pPr>
            <a:r>
              <a:rPr lang="es-US" sz="1400" b="1" dirty="0">
                <a:solidFill>
                  <a:srgbClr val="00529B"/>
                </a:solidFill>
              </a:rPr>
              <a:t>DME: </a:t>
            </a:r>
            <a:r>
              <a:rPr lang="es-US" sz="1400" dirty="0">
                <a:solidFill>
                  <a:srgbClr val="00529B"/>
                </a:solidFill>
              </a:rPr>
              <a:t>Equipo Médico Duradero </a:t>
            </a:r>
          </a:p>
          <a:p>
            <a:pPr marL="0" indent="0">
              <a:lnSpc>
                <a:spcPct val="100000"/>
              </a:lnSpc>
              <a:spcBef>
                <a:spcPts val="0"/>
              </a:spcBef>
              <a:spcAft>
                <a:spcPts val="1200"/>
              </a:spcAft>
              <a:buNone/>
            </a:pPr>
            <a:r>
              <a:rPr lang="es-US" sz="1400" b="1" dirty="0">
                <a:solidFill>
                  <a:srgbClr val="00529B"/>
                </a:solidFill>
              </a:rPr>
              <a:t>DMP: </a:t>
            </a:r>
            <a:r>
              <a:rPr lang="es-US" sz="1400" dirty="0">
                <a:solidFill>
                  <a:srgbClr val="00529B"/>
                </a:solidFill>
              </a:rPr>
              <a:t>Programas de Administración de Medicamentos </a:t>
            </a:r>
          </a:p>
          <a:p>
            <a:pPr marL="0" indent="0">
              <a:lnSpc>
                <a:spcPct val="100000"/>
              </a:lnSpc>
              <a:spcBef>
                <a:spcPts val="0"/>
              </a:spcBef>
              <a:spcAft>
                <a:spcPts val="1200"/>
              </a:spcAft>
              <a:buNone/>
            </a:pPr>
            <a:r>
              <a:rPr lang="es-US" sz="1400" b="1" dirty="0">
                <a:solidFill>
                  <a:srgbClr val="00529B"/>
                </a:solidFill>
              </a:rPr>
              <a:t>EOB:</a:t>
            </a:r>
            <a:r>
              <a:rPr lang="es-US" sz="1400" dirty="0">
                <a:solidFill>
                  <a:srgbClr val="00529B"/>
                </a:solidFill>
              </a:rPr>
              <a:t> Explicación de Beneficios </a:t>
            </a:r>
          </a:p>
          <a:p>
            <a:pPr marL="0" indent="0">
              <a:lnSpc>
                <a:spcPct val="100000"/>
              </a:lnSpc>
              <a:spcBef>
                <a:spcPts val="0"/>
              </a:spcBef>
              <a:spcAft>
                <a:spcPts val="1200"/>
              </a:spcAft>
              <a:buNone/>
            </a:pPr>
            <a:r>
              <a:rPr lang="es-US" sz="1400" b="1" dirty="0">
                <a:solidFill>
                  <a:srgbClr val="00529B"/>
                </a:solidFill>
              </a:rPr>
              <a:t>EOC:</a:t>
            </a:r>
            <a:r>
              <a:rPr lang="es-US" sz="1400" dirty="0">
                <a:solidFill>
                  <a:srgbClr val="00529B"/>
                </a:solidFill>
              </a:rPr>
              <a:t> Evidencia de Cobertura </a:t>
            </a:r>
          </a:p>
          <a:p>
            <a:pPr marL="0" lvl="0" indent="0">
              <a:lnSpc>
                <a:spcPct val="100000"/>
              </a:lnSpc>
              <a:spcBef>
                <a:spcPts val="0"/>
              </a:spcBef>
              <a:spcAft>
                <a:spcPts val="1200"/>
              </a:spcAft>
              <a:buClrTx/>
              <a:buNone/>
            </a:pPr>
            <a:endParaRPr lang="es-US" sz="1400" b="1" dirty="0">
              <a:solidFill>
                <a:srgbClr val="00529B"/>
              </a:solidFill>
            </a:endParaRPr>
          </a:p>
          <a:p>
            <a:pPr marL="0" lvl="0" indent="0">
              <a:lnSpc>
                <a:spcPct val="100000"/>
              </a:lnSpc>
              <a:spcBef>
                <a:spcPts val="0"/>
              </a:spcBef>
              <a:spcAft>
                <a:spcPts val="1200"/>
              </a:spcAft>
              <a:buClrTx/>
              <a:buNone/>
            </a:pPr>
            <a:endParaRPr lang="es-US" sz="1400" b="1" dirty="0">
              <a:solidFill>
                <a:srgbClr val="00529B"/>
              </a:solidFill>
            </a:endParaRPr>
          </a:p>
          <a:p>
            <a:pPr marL="0" indent="0">
              <a:lnSpc>
                <a:spcPct val="100000"/>
              </a:lnSpc>
              <a:spcBef>
                <a:spcPts val="0"/>
              </a:spcBef>
              <a:spcAft>
                <a:spcPts val="1200"/>
              </a:spcAft>
              <a:buClrTx/>
              <a:buNone/>
            </a:pPr>
            <a:r>
              <a:rPr lang="es-US" sz="1400" b="1" dirty="0">
                <a:solidFill>
                  <a:srgbClr val="00529B"/>
                </a:solidFill>
              </a:rPr>
              <a:t>ESRD: </a:t>
            </a:r>
            <a:r>
              <a:rPr lang="es-US" sz="1400" dirty="0">
                <a:solidFill>
                  <a:srgbClr val="00529B"/>
                </a:solidFill>
              </a:rPr>
              <a:t>Enfermedad Renal en Etapa Final </a:t>
            </a:r>
          </a:p>
          <a:p>
            <a:pPr marL="0" lvl="0" indent="0">
              <a:lnSpc>
                <a:spcPct val="100000"/>
              </a:lnSpc>
              <a:spcBef>
                <a:spcPts val="0"/>
              </a:spcBef>
              <a:spcAft>
                <a:spcPts val="1200"/>
              </a:spcAft>
              <a:buClrTx/>
              <a:buNone/>
            </a:pPr>
            <a:r>
              <a:rPr lang="es-US" sz="1400" b="1" dirty="0">
                <a:solidFill>
                  <a:srgbClr val="00529B"/>
                </a:solidFill>
              </a:rPr>
              <a:t>FDA:</a:t>
            </a:r>
            <a:r>
              <a:rPr lang="es-US" sz="1400" dirty="0">
                <a:solidFill>
                  <a:srgbClr val="00529B"/>
                </a:solidFill>
              </a:rPr>
              <a:t> Administración de Drogas y Alimentos de los Estados</a:t>
            </a:r>
          </a:p>
          <a:p>
            <a:pPr marL="0" lvl="0" indent="0">
              <a:lnSpc>
                <a:spcPct val="100000"/>
              </a:lnSpc>
              <a:spcBef>
                <a:spcPts val="0"/>
              </a:spcBef>
              <a:spcAft>
                <a:spcPts val="1200"/>
              </a:spcAft>
              <a:buClrTx/>
              <a:buNone/>
            </a:pPr>
            <a:r>
              <a:rPr lang="es-US" sz="1400" b="1" dirty="0">
                <a:solidFill>
                  <a:srgbClr val="00529B"/>
                </a:solidFill>
              </a:rPr>
              <a:t>FEHB: </a:t>
            </a:r>
            <a:r>
              <a:rPr lang="es-US" sz="1400" dirty="0">
                <a:solidFill>
                  <a:srgbClr val="00529B"/>
                </a:solidFill>
              </a:rPr>
              <a:t>Programa de Beneficios de Salud para Empleados Federales</a:t>
            </a:r>
          </a:p>
          <a:p>
            <a:pPr marL="0" lvl="0" indent="0">
              <a:lnSpc>
                <a:spcPct val="100000"/>
              </a:lnSpc>
              <a:spcBef>
                <a:spcPts val="0"/>
              </a:spcBef>
              <a:spcAft>
                <a:spcPts val="1200"/>
              </a:spcAft>
              <a:buClrTx/>
              <a:buNone/>
            </a:pPr>
            <a:r>
              <a:rPr lang="es-US" sz="1400" b="1" dirty="0">
                <a:solidFill>
                  <a:srgbClr val="00529B"/>
                </a:solidFill>
              </a:rPr>
              <a:t>FHQC: </a:t>
            </a:r>
            <a:r>
              <a:rPr lang="es-US" sz="1400" dirty="0">
                <a:solidFill>
                  <a:srgbClr val="00529B"/>
                </a:solidFill>
              </a:rPr>
              <a:t>Centro de Salud Federal Calificado</a:t>
            </a:r>
          </a:p>
          <a:p>
            <a:pPr marL="0" lvl="0" indent="0">
              <a:lnSpc>
                <a:spcPct val="100000"/>
              </a:lnSpc>
              <a:spcBef>
                <a:spcPts val="0"/>
              </a:spcBef>
              <a:spcAft>
                <a:spcPts val="1200"/>
              </a:spcAft>
              <a:buClrTx/>
              <a:buNone/>
            </a:pPr>
            <a:r>
              <a:rPr lang="es-US" sz="1400" b="1" dirty="0">
                <a:solidFill>
                  <a:srgbClr val="00529B"/>
                </a:solidFill>
              </a:rPr>
              <a:t>FPL:</a:t>
            </a:r>
            <a:r>
              <a:rPr lang="es-US" sz="1400" dirty="0">
                <a:solidFill>
                  <a:srgbClr val="00529B"/>
                </a:solidFill>
              </a:rPr>
              <a:t> Nivel Federal de Pobreza </a:t>
            </a:r>
          </a:p>
          <a:p>
            <a:pPr marL="0" lvl="0" indent="0">
              <a:lnSpc>
                <a:spcPct val="100000"/>
              </a:lnSpc>
              <a:spcBef>
                <a:spcPts val="0"/>
              </a:spcBef>
              <a:spcAft>
                <a:spcPts val="1200"/>
              </a:spcAft>
              <a:buClrTx/>
              <a:buNone/>
            </a:pPr>
            <a:r>
              <a:rPr lang="es-US" sz="1400" b="1" dirty="0">
                <a:solidFill>
                  <a:srgbClr val="00529B"/>
                </a:solidFill>
              </a:rPr>
              <a:t>FSA: </a:t>
            </a:r>
            <a:r>
              <a:rPr lang="es-US" sz="1400" dirty="0">
                <a:solidFill>
                  <a:srgbClr val="00529B"/>
                </a:solidFill>
              </a:rPr>
              <a:t>Cuenta de Gastos Flexible</a:t>
            </a:r>
          </a:p>
          <a:p>
            <a:pPr marL="0" lvl="0" indent="0">
              <a:lnSpc>
                <a:spcPct val="100000"/>
              </a:lnSpc>
              <a:spcBef>
                <a:spcPts val="0"/>
              </a:spcBef>
              <a:spcAft>
                <a:spcPts val="1200"/>
              </a:spcAft>
              <a:buClrTx/>
              <a:buNone/>
            </a:pPr>
            <a:r>
              <a:rPr lang="es-US" sz="1400" b="1" dirty="0">
                <a:solidFill>
                  <a:srgbClr val="00529B"/>
                </a:solidFill>
              </a:rPr>
              <a:t>GEP: </a:t>
            </a:r>
            <a:r>
              <a:rPr lang="es-US" sz="1400" dirty="0">
                <a:solidFill>
                  <a:srgbClr val="00529B"/>
                </a:solidFill>
              </a:rPr>
              <a:t>Período de Inscripción General</a:t>
            </a:r>
          </a:p>
          <a:p>
            <a:pPr marL="0" lvl="0" indent="0">
              <a:lnSpc>
                <a:spcPct val="100000"/>
              </a:lnSpc>
              <a:spcBef>
                <a:spcPts val="0"/>
              </a:spcBef>
              <a:spcAft>
                <a:spcPts val="1200"/>
              </a:spcAft>
              <a:buClrTx/>
              <a:buNone/>
            </a:pPr>
            <a:r>
              <a:rPr lang="es-US" sz="1400" b="1" dirty="0">
                <a:solidFill>
                  <a:srgbClr val="00529B"/>
                </a:solidFill>
              </a:rPr>
              <a:t>GHP: </a:t>
            </a:r>
            <a:r>
              <a:rPr lang="es-US" sz="1400" dirty="0">
                <a:solidFill>
                  <a:srgbClr val="00529B"/>
                </a:solidFill>
              </a:rPr>
              <a:t>Plan de salud grupal</a:t>
            </a:r>
          </a:p>
          <a:p>
            <a:pPr marL="0" lvl="0" indent="0">
              <a:lnSpc>
                <a:spcPct val="100000"/>
              </a:lnSpc>
              <a:spcBef>
                <a:spcPts val="0"/>
              </a:spcBef>
              <a:spcAft>
                <a:spcPts val="1200"/>
              </a:spcAft>
              <a:buClrTx/>
              <a:buNone/>
            </a:pPr>
            <a:r>
              <a:rPr lang="es-US" sz="1400" b="1" dirty="0">
                <a:solidFill>
                  <a:srgbClr val="00529B"/>
                </a:solidFill>
              </a:rPr>
              <a:t>HSA:</a:t>
            </a:r>
            <a:r>
              <a:rPr lang="es-US" sz="1400" dirty="0">
                <a:solidFill>
                  <a:srgbClr val="00529B"/>
                </a:solidFill>
              </a:rPr>
              <a:t> Cuenta de Ahorros de Salud</a:t>
            </a:r>
          </a:p>
          <a:p>
            <a:pPr marL="0" lvl="0" indent="0">
              <a:lnSpc>
                <a:spcPct val="100000"/>
              </a:lnSpc>
              <a:spcBef>
                <a:spcPts val="0"/>
              </a:spcBef>
              <a:spcAft>
                <a:spcPts val="1200"/>
              </a:spcAft>
              <a:buClrTx/>
              <a:buNone/>
            </a:pPr>
            <a:r>
              <a:rPr lang="es-US" sz="1400" b="1" dirty="0">
                <a:solidFill>
                  <a:srgbClr val="00529B"/>
                </a:solidFill>
              </a:rPr>
              <a:t>ICEP: </a:t>
            </a:r>
            <a:r>
              <a:rPr lang="es-US" sz="1400" dirty="0">
                <a:solidFill>
                  <a:srgbClr val="00529B"/>
                </a:solidFill>
              </a:rPr>
              <a:t>Período de Elección de la Cobertura Inicial</a:t>
            </a:r>
          </a:p>
          <a:p>
            <a:pPr marL="0" lvl="0" indent="0">
              <a:lnSpc>
                <a:spcPct val="100000"/>
              </a:lnSpc>
              <a:spcBef>
                <a:spcPts val="0"/>
              </a:spcBef>
              <a:spcAft>
                <a:spcPts val="1200"/>
              </a:spcAft>
              <a:buClrTx/>
              <a:buNone/>
            </a:pPr>
            <a:r>
              <a:rPr lang="es-US" sz="1400" b="1" dirty="0">
                <a:solidFill>
                  <a:srgbClr val="00529B"/>
                </a:solidFill>
              </a:rPr>
              <a:t>IEP:</a:t>
            </a:r>
            <a:r>
              <a:rPr lang="es-US" sz="1400" dirty="0">
                <a:solidFill>
                  <a:srgbClr val="00529B"/>
                </a:solidFill>
              </a:rPr>
              <a:t> Período de Inscripción Inicial </a:t>
            </a:r>
          </a:p>
          <a:p>
            <a:pPr marL="0" lvl="0" indent="0">
              <a:lnSpc>
                <a:spcPct val="100000"/>
              </a:lnSpc>
              <a:spcBef>
                <a:spcPts val="0"/>
              </a:spcBef>
              <a:spcAft>
                <a:spcPts val="1200"/>
              </a:spcAft>
              <a:buClrTx/>
              <a:buNone/>
            </a:pPr>
            <a:r>
              <a:rPr lang="es-US" sz="1400" b="1" dirty="0">
                <a:solidFill>
                  <a:srgbClr val="00529B"/>
                </a:solidFill>
              </a:rPr>
              <a:t>IHS:</a:t>
            </a:r>
            <a:r>
              <a:rPr lang="es-US" sz="1400" dirty="0">
                <a:solidFill>
                  <a:srgbClr val="00529B"/>
                </a:solidFill>
              </a:rPr>
              <a:t> Servicios de Salud Indígena</a:t>
            </a:r>
          </a:p>
          <a:p>
            <a:pPr marL="0" lvl="0" indent="0">
              <a:lnSpc>
                <a:spcPct val="100000"/>
              </a:lnSpc>
              <a:spcBef>
                <a:spcPts val="0"/>
              </a:spcBef>
              <a:spcAft>
                <a:spcPts val="1200"/>
              </a:spcAft>
              <a:buClrTx/>
              <a:buNone/>
            </a:pPr>
            <a:r>
              <a:rPr lang="es-US" sz="1400" b="1" dirty="0">
                <a:solidFill>
                  <a:srgbClr val="00529B"/>
                </a:solidFill>
              </a:rPr>
              <a:t>IRE:</a:t>
            </a:r>
            <a:r>
              <a:rPr lang="es-US" sz="1400" dirty="0">
                <a:solidFill>
                  <a:srgbClr val="00529B"/>
                </a:solidFill>
              </a:rPr>
              <a:t> Entidad de Revisión Independiente </a:t>
            </a:r>
          </a:p>
          <a:p>
            <a:pPr marL="0" lvl="0" indent="0">
              <a:lnSpc>
                <a:spcPct val="100000"/>
              </a:lnSpc>
              <a:spcBef>
                <a:spcPts val="0"/>
              </a:spcBef>
              <a:spcAft>
                <a:spcPts val="1200"/>
              </a:spcAft>
              <a:buClrTx/>
              <a:buNone/>
            </a:pPr>
            <a:r>
              <a:rPr lang="es-US" sz="1400" b="1" dirty="0">
                <a:solidFill>
                  <a:srgbClr val="00529B"/>
                </a:solidFill>
              </a:rPr>
              <a:t>IRMAA:</a:t>
            </a:r>
            <a:r>
              <a:rPr lang="es-US" sz="1400" dirty="0">
                <a:solidFill>
                  <a:srgbClr val="00529B"/>
                </a:solidFill>
              </a:rPr>
              <a:t> Cantidad de Ajuste Mensual Relacionado con el Ingreso </a:t>
            </a:r>
          </a:p>
          <a:p>
            <a:pPr marL="0" lvl="0" indent="0">
              <a:lnSpc>
                <a:spcPct val="100000"/>
              </a:lnSpc>
              <a:spcBef>
                <a:spcPts val="0"/>
              </a:spcBef>
              <a:spcAft>
                <a:spcPts val="1200"/>
              </a:spcAft>
              <a:buClrTx/>
              <a:buNone/>
            </a:pPr>
            <a:r>
              <a:rPr lang="es-US" sz="1400" b="1" dirty="0">
                <a:solidFill>
                  <a:srgbClr val="00529B"/>
                </a:solidFill>
              </a:rPr>
              <a:t>IRS:</a:t>
            </a:r>
            <a:r>
              <a:rPr lang="es-US" sz="1400" dirty="0">
                <a:solidFill>
                  <a:srgbClr val="00529B"/>
                </a:solidFill>
              </a:rPr>
              <a:t> Servicio de Impuestos Internos </a:t>
            </a:r>
          </a:p>
          <a:p>
            <a:pPr marL="0" indent="0">
              <a:lnSpc>
                <a:spcPct val="100000"/>
              </a:lnSpc>
              <a:spcBef>
                <a:spcPts val="0"/>
              </a:spcBef>
              <a:spcAft>
                <a:spcPts val="1200"/>
              </a:spcAft>
              <a:buNone/>
            </a:pPr>
            <a:endParaRPr lang="en-US" sz="1400" dirty="0">
              <a:solidFill>
                <a:srgbClr val="00529B"/>
              </a:solidFill>
            </a:endParaRPr>
          </a:p>
        </p:txBody>
      </p:sp>
      <p:cxnSp>
        <p:nvCxnSpPr>
          <p:cNvPr id="9" name="Straight Connector 8">
            <a:extLst>
              <a:ext uri="{FF2B5EF4-FFF2-40B4-BE49-F238E27FC236}">
                <a16:creationId xmlns:a16="http://schemas.microsoft.com/office/drawing/2014/main" id="{FFE68319-674C-46C0-BED0-8E34DE4524EC}"/>
              </a:ext>
              <a:ext uri="{C183D7F6-B498-43B3-948B-1728B52AA6E4}">
                <adec:decorative xmlns:adec="http://schemas.microsoft.com/office/drawing/2017/decorative" val="1"/>
              </a:ext>
            </a:extLst>
          </p:cNvPr>
          <p:cNvCxnSpPr/>
          <p:nvPr/>
        </p:nvCxnSpPr>
        <p:spPr>
          <a:xfrm>
            <a:off x="6096000" y="1029652"/>
            <a:ext cx="0" cy="511596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AB7405B-D69B-401A-9DCA-9F4B11ADDAF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101</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3" name="Date Placeholder 2"/>
          <p:cNvSpPr>
            <a:spLocks noGrp="1"/>
          </p:cNvSpPr>
          <p:nvPr>
            <p:ph type="dt" sz="half" idx="10"/>
          </p:nvPr>
        </p:nvSpPr>
        <p:spPr>
          <a:xfrm>
            <a:off x="838200" y="6492240"/>
            <a:ext cx="2743200" cy="365125"/>
          </a:xfrm>
        </p:spPr>
        <p:txBody>
          <a:bodyPr/>
          <a:lstStyle/>
          <a:p>
            <a:r>
              <a:rPr lang="es-US" dirty="0"/>
              <a:t>Abril de 2023</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3000">
                <a:cs typeface="Calibri"/>
              </a:rPr>
              <a:t>Siglas (L–V)</a:t>
            </a:r>
          </a:p>
        </p:txBody>
      </p:sp>
      <p:sp>
        <p:nvSpPr>
          <p:cNvPr id="6" name="Content Placeholder 8"/>
          <p:cNvSpPr>
            <a:spLocks noGrp="1"/>
          </p:cNvSpPr>
          <p:nvPr>
            <p:ph idx="4294967295"/>
          </p:nvPr>
        </p:nvSpPr>
        <p:spPr>
          <a:xfrm>
            <a:off x="1188720" y="1104988"/>
            <a:ext cx="11193182" cy="5461509"/>
          </a:xfrm>
        </p:spPr>
        <p:txBody>
          <a:bodyPr numCol="2">
            <a:normAutofit fontScale="92500" lnSpcReduction="20000"/>
          </a:bodyPr>
          <a:lstStyle/>
          <a:p>
            <a:pPr marL="0" indent="0">
              <a:lnSpc>
                <a:spcPct val="120000"/>
              </a:lnSpc>
              <a:spcBef>
                <a:spcPts val="0"/>
              </a:spcBef>
              <a:spcAft>
                <a:spcPts val="1200"/>
              </a:spcAft>
              <a:buNone/>
            </a:pPr>
            <a:r>
              <a:rPr lang="es-US" sz="1600" b="1" dirty="0">
                <a:solidFill>
                  <a:srgbClr val="00529B"/>
                </a:solidFill>
              </a:rPr>
              <a:t>LINET: </a:t>
            </a:r>
            <a:r>
              <a:rPr lang="es-US" sz="1600" dirty="0">
                <a:solidFill>
                  <a:srgbClr val="00529B"/>
                </a:solidFill>
              </a:rPr>
              <a:t>Transición para los recién elegibles con </a:t>
            </a:r>
            <a:br>
              <a:rPr lang="es-US" sz="1600" dirty="0">
                <a:solidFill>
                  <a:srgbClr val="00529B"/>
                </a:solidFill>
              </a:rPr>
            </a:br>
            <a:r>
              <a:rPr lang="es-US" sz="1600" dirty="0">
                <a:solidFill>
                  <a:srgbClr val="00529B"/>
                </a:solidFill>
              </a:rPr>
              <a:t>ingresos limitados </a:t>
            </a:r>
          </a:p>
          <a:p>
            <a:pPr marL="0" indent="0">
              <a:lnSpc>
                <a:spcPct val="120000"/>
              </a:lnSpc>
              <a:spcBef>
                <a:spcPts val="0"/>
              </a:spcBef>
              <a:spcAft>
                <a:spcPts val="1200"/>
              </a:spcAft>
              <a:buNone/>
            </a:pPr>
            <a:r>
              <a:rPr lang="es-US" sz="1600" b="1" dirty="0">
                <a:solidFill>
                  <a:srgbClr val="00529B"/>
                </a:solidFill>
              </a:rPr>
              <a:t>LPI:</a:t>
            </a:r>
            <a:r>
              <a:rPr lang="es-US" sz="1600" dirty="0">
                <a:solidFill>
                  <a:srgbClr val="00529B"/>
                </a:solidFill>
              </a:rPr>
              <a:t> Ícono de Bajo Rendimiento </a:t>
            </a:r>
          </a:p>
          <a:p>
            <a:pPr marL="0" indent="0">
              <a:lnSpc>
                <a:spcPct val="120000"/>
              </a:lnSpc>
              <a:spcBef>
                <a:spcPts val="0"/>
              </a:spcBef>
              <a:spcAft>
                <a:spcPts val="1200"/>
              </a:spcAft>
              <a:buNone/>
            </a:pPr>
            <a:r>
              <a:rPr lang="es-US" sz="1600" b="1" dirty="0">
                <a:solidFill>
                  <a:srgbClr val="00529B"/>
                </a:solidFill>
              </a:rPr>
              <a:t>LIS:</a:t>
            </a:r>
            <a:r>
              <a:rPr lang="es-US" sz="1600" dirty="0">
                <a:solidFill>
                  <a:srgbClr val="00529B"/>
                </a:solidFill>
              </a:rPr>
              <a:t> Subsidio por Bajos Ingresos</a:t>
            </a:r>
          </a:p>
          <a:p>
            <a:pPr marL="0" indent="0">
              <a:lnSpc>
                <a:spcPct val="120000"/>
              </a:lnSpc>
              <a:spcBef>
                <a:spcPts val="0"/>
              </a:spcBef>
              <a:spcAft>
                <a:spcPts val="1200"/>
              </a:spcAft>
              <a:buNone/>
            </a:pPr>
            <a:r>
              <a:rPr lang="es-US" sz="1600" b="1" dirty="0">
                <a:solidFill>
                  <a:srgbClr val="00529B"/>
                </a:solidFill>
              </a:rPr>
              <a:t>MA OEP: </a:t>
            </a:r>
            <a:r>
              <a:rPr lang="es-US" sz="1600" dirty="0">
                <a:solidFill>
                  <a:srgbClr val="00529B"/>
                </a:solidFill>
              </a:rPr>
              <a:t>Período de Inscripción Abierta de </a:t>
            </a:r>
            <a:br>
              <a:rPr lang="es-US" sz="1600" dirty="0">
                <a:solidFill>
                  <a:srgbClr val="00529B"/>
                </a:solidFill>
              </a:rPr>
            </a:br>
            <a:r>
              <a:rPr lang="es-US" sz="1600" dirty="0">
                <a:solidFill>
                  <a:srgbClr val="00529B"/>
                </a:solidFill>
              </a:rPr>
              <a:t>Medicare </a:t>
            </a:r>
            <a:r>
              <a:rPr lang="es-US" sz="1600" dirty="0" err="1">
                <a:solidFill>
                  <a:srgbClr val="00529B"/>
                </a:solidFill>
              </a:rPr>
              <a:t>Advantage</a:t>
            </a:r>
            <a:endParaRPr lang="es-US" sz="1600" dirty="0">
              <a:solidFill>
                <a:srgbClr val="00529B"/>
              </a:solidFill>
            </a:endParaRPr>
          </a:p>
          <a:p>
            <a:pPr marL="0" indent="0">
              <a:lnSpc>
                <a:spcPct val="120000"/>
              </a:lnSpc>
              <a:spcBef>
                <a:spcPts val="0"/>
              </a:spcBef>
              <a:spcAft>
                <a:spcPts val="1200"/>
              </a:spcAft>
              <a:buNone/>
            </a:pPr>
            <a:r>
              <a:rPr lang="es-US" sz="1600" b="1" dirty="0">
                <a:solidFill>
                  <a:srgbClr val="00529B"/>
                </a:solidFill>
              </a:rPr>
              <a:t>MAC:</a:t>
            </a:r>
            <a:r>
              <a:rPr lang="es-US" sz="1600" dirty="0">
                <a:solidFill>
                  <a:srgbClr val="00529B"/>
                </a:solidFill>
              </a:rPr>
              <a:t> Contratista Administrativo de Medicare </a:t>
            </a:r>
          </a:p>
          <a:p>
            <a:pPr marL="0" indent="0">
              <a:lnSpc>
                <a:spcPct val="120000"/>
              </a:lnSpc>
              <a:spcBef>
                <a:spcPts val="0"/>
              </a:spcBef>
              <a:spcAft>
                <a:spcPts val="1200"/>
              </a:spcAft>
              <a:buNone/>
            </a:pPr>
            <a:r>
              <a:rPr lang="es-US" sz="1600" b="1" dirty="0">
                <a:solidFill>
                  <a:srgbClr val="00529B"/>
                </a:solidFill>
              </a:rPr>
              <a:t>MAGI</a:t>
            </a:r>
            <a:r>
              <a:rPr lang="es-US" sz="1600" dirty="0">
                <a:solidFill>
                  <a:srgbClr val="00529B"/>
                </a:solidFill>
              </a:rPr>
              <a:t>: Ingreso Bruto Ajustado Modificado</a:t>
            </a:r>
          </a:p>
          <a:p>
            <a:pPr marL="0" indent="0">
              <a:lnSpc>
                <a:spcPct val="120000"/>
              </a:lnSpc>
              <a:spcBef>
                <a:spcPts val="0"/>
              </a:spcBef>
              <a:spcAft>
                <a:spcPts val="1200"/>
              </a:spcAft>
              <a:buNone/>
            </a:pPr>
            <a:r>
              <a:rPr lang="es-US" sz="1600" b="1" dirty="0">
                <a:solidFill>
                  <a:srgbClr val="00529B"/>
                </a:solidFill>
              </a:rPr>
              <a:t>MSA</a:t>
            </a:r>
            <a:r>
              <a:rPr lang="es-US" sz="1600" dirty="0">
                <a:solidFill>
                  <a:srgbClr val="00529B"/>
                </a:solidFill>
              </a:rPr>
              <a:t>: Cuenta de Ahorros Médicos</a:t>
            </a:r>
          </a:p>
          <a:p>
            <a:pPr marL="0" indent="0">
              <a:lnSpc>
                <a:spcPct val="120000"/>
              </a:lnSpc>
              <a:spcBef>
                <a:spcPts val="0"/>
              </a:spcBef>
              <a:spcAft>
                <a:spcPts val="1200"/>
              </a:spcAft>
              <a:buNone/>
            </a:pPr>
            <a:r>
              <a:rPr lang="es-US" sz="1600" b="1" dirty="0">
                <a:solidFill>
                  <a:srgbClr val="00529B"/>
                </a:solidFill>
              </a:rPr>
              <a:t>MTM:</a:t>
            </a:r>
            <a:r>
              <a:rPr lang="es-US" sz="1600" dirty="0">
                <a:solidFill>
                  <a:srgbClr val="00529B"/>
                </a:solidFill>
              </a:rPr>
              <a:t> Administración de Terapia de Medicamentos </a:t>
            </a:r>
          </a:p>
          <a:p>
            <a:pPr marL="0" indent="0">
              <a:lnSpc>
                <a:spcPct val="120000"/>
              </a:lnSpc>
              <a:spcBef>
                <a:spcPts val="0"/>
              </a:spcBef>
              <a:spcAft>
                <a:spcPts val="1200"/>
              </a:spcAft>
              <a:buNone/>
            </a:pPr>
            <a:r>
              <a:rPr lang="es-US" sz="1600" b="1" dirty="0">
                <a:solidFill>
                  <a:srgbClr val="00529B"/>
                </a:solidFill>
              </a:rPr>
              <a:t>NET:</a:t>
            </a:r>
            <a:r>
              <a:rPr lang="es-US" sz="1600" dirty="0">
                <a:solidFill>
                  <a:srgbClr val="00529B"/>
                </a:solidFill>
              </a:rPr>
              <a:t> Transición Recientemente Elegible </a:t>
            </a:r>
          </a:p>
          <a:p>
            <a:pPr marL="0" indent="0">
              <a:lnSpc>
                <a:spcPct val="120000"/>
              </a:lnSpc>
              <a:spcBef>
                <a:spcPts val="0"/>
              </a:spcBef>
              <a:spcAft>
                <a:spcPts val="1200"/>
              </a:spcAft>
              <a:buNone/>
            </a:pPr>
            <a:r>
              <a:rPr lang="es-US" sz="1600" b="1" dirty="0">
                <a:solidFill>
                  <a:srgbClr val="00529B"/>
                </a:solidFill>
              </a:rPr>
              <a:t>NIH:</a:t>
            </a:r>
            <a:r>
              <a:rPr lang="es-US" sz="1600" dirty="0">
                <a:solidFill>
                  <a:srgbClr val="00529B"/>
                </a:solidFill>
              </a:rPr>
              <a:t> Institutos Nacionales de Salud</a:t>
            </a:r>
          </a:p>
          <a:p>
            <a:pPr marL="0" indent="0">
              <a:lnSpc>
                <a:spcPct val="120000"/>
              </a:lnSpc>
              <a:spcBef>
                <a:spcPts val="0"/>
              </a:spcBef>
              <a:spcAft>
                <a:spcPts val="1200"/>
              </a:spcAft>
              <a:buNone/>
            </a:pPr>
            <a:r>
              <a:rPr lang="es-US" sz="1600" b="1" dirty="0">
                <a:solidFill>
                  <a:srgbClr val="00529B"/>
                </a:solidFill>
              </a:rPr>
              <a:t>NTP</a:t>
            </a:r>
            <a:r>
              <a:rPr lang="es-US" sz="1600" dirty="0">
                <a:solidFill>
                  <a:srgbClr val="00529B"/>
                </a:solidFill>
              </a:rPr>
              <a:t>: Programa de Capacitación Nacional </a:t>
            </a:r>
          </a:p>
          <a:p>
            <a:pPr marL="0" indent="0">
              <a:lnSpc>
                <a:spcPct val="120000"/>
              </a:lnSpc>
              <a:spcBef>
                <a:spcPts val="0"/>
              </a:spcBef>
              <a:spcAft>
                <a:spcPts val="1200"/>
              </a:spcAft>
              <a:buNone/>
            </a:pPr>
            <a:r>
              <a:rPr lang="es-US" sz="1600" b="1" dirty="0">
                <a:solidFill>
                  <a:srgbClr val="00529B"/>
                </a:solidFill>
              </a:rPr>
              <a:t>OEP:</a:t>
            </a:r>
            <a:r>
              <a:rPr lang="es-US" sz="1600" dirty="0">
                <a:solidFill>
                  <a:srgbClr val="00529B"/>
                </a:solidFill>
              </a:rPr>
              <a:t> Periodo de Inscripción Abierta</a:t>
            </a:r>
          </a:p>
          <a:p>
            <a:pPr marL="0" indent="0">
              <a:lnSpc>
                <a:spcPct val="120000"/>
              </a:lnSpc>
              <a:spcBef>
                <a:spcPts val="0"/>
              </a:spcBef>
              <a:spcAft>
                <a:spcPts val="1200"/>
              </a:spcAft>
              <a:buNone/>
            </a:pPr>
            <a:r>
              <a:rPr lang="es-US" sz="1600" b="1" dirty="0">
                <a:solidFill>
                  <a:srgbClr val="00529B"/>
                </a:solidFill>
              </a:rPr>
              <a:t>PDE:</a:t>
            </a:r>
            <a:r>
              <a:rPr lang="es-US" sz="1600" dirty="0">
                <a:solidFill>
                  <a:srgbClr val="00529B"/>
                </a:solidFill>
              </a:rPr>
              <a:t> Evento de Medicamentos Recetados</a:t>
            </a:r>
          </a:p>
          <a:p>
            <a:pPr marL="0" indent="0">
              <a:lnSpc>
                <a:spcPct val="120000"/>
              </a:lnSpc>
              <a:spcBef>
                <a:spcPts val="0"/>
              </a:spcBef>
              <a:spcAft>
                <a:spcPts val="1200"/>
              </a:spcAft>
              <a:buNone/>
            </a:pPr>
            <a:r>
              <a:rPr lang="es-US" sz="1600" b="1" dirty="0">
                <a:solidFill>
                  <a:srgbClr val="00529B"/>
                </a:solidFill>
              </a:rPr>
              <a:t>PFFS: </a:t>
            </a:r>
            <a:r>
              <a:rPr lang="es-US" sz="1600" dirty="0">
                <a:solidFill>
                  <a:srgbClr val="00529B"/>
                </a:solidFill>
              </a:rPr>
              <a:t>Plan Privado de Pago por Servicio</a:t>
            </a:r>
          </a:p>
          <a:p>
            <a:pPr marL="0" lvl="0" indent="0">
              <a:lnSpc>
                <a:spcPct val="100000"/>
              </a:lnSpc>
              <a:spcBef>
                <a:spcPts val="0"/>
              </a:spcBef>
              <a:spcAft>
                <a:spcPts val="1200"/>
              </a:spcAft>
              <a:buClrTx/>
              <a:buNone/>
            </a:pPr>
            <a:r>
              <a:rPr lang="es-US" sz="1600" b="1" dirty="0">
                <a:solidFill>
                  <a:srgbClr val="00529B"/>
                </a:solidFill>
              </a:rPr>
              <a:t>RRB:</a:t>
            </a:r>
            <a:r>
              <a:rPr lang="es-US" sz="1600" dirty="0">
                <a:solidFill>
                  <a:srgbClr val="00529B"/>
                </a:solidFill>
              </a:rPr>
              <a:t> Junta de Jubilación de Empleados Ferroviarios </a:t>
            </a:r>
          </a:p>
          <a:p>
            <a:pPr marL="0" lvl="0" indent="0">
              <a:lnSpc>
                <a:spcPct val="100000"/>
              </a:lnSpc>
              <a:spcBef>
                <a:spcPts val="0"/>
              </a:spcBef>
              <a:spcAft>
                <a:spcPts val="1200"/>
              </a:spcAft>
              <a:buClrTx/>
              <a:buNone/>
            </a:pPr>
            <a:r>
              <a:rPr lang="es-US" sz="1600" b="1" dirty="0">
                <a:solidFill>
                  <a:srgbClr val="00529B"/>
                </a:solidFill>
              </a:rPr>
              <a:t>SCE:</a:t>
            </a:r>
            <a:r>
              <a:rPr lang="es-US" sz="1600" dirty="0">
                <a:solidFill>
                  <a:srgbClr val="00529B"/>
                </a:solidFill>
              </a:rPr>
              <a:t> Evento que afecta el subsidio </a:t>
            </a:r>
          </a:p>
          <a:p>
            <a:pPr marL="0" lvl="0" indent="0">
              <a:lnSpc>
                <a:spcPct val="100000"/>
              </a:lnSpc>
              <a:spcBef>
                <a:spcPts val="0"/>
              </a:spcBef>
              <a:spcAft>
                <a:spcPts val="1200"/>
              </a:spcAft>
              <a:buClrTx/>
              <a:buNone/>
            </a:pPr>
            <a:r>
              <a:rPr lang="es-US" sz="1600" b="1" dirty="0">
                <a:solidFill>
                  <a:srgbClr val="00529B"/>
                </a:solidFill>
              </a:rPr>
              <a:t>Parte B-ID: </a:t>
            </a:r>
            <a:r>
              <a:rPr lang="es-US" sz="1600" dirty="0">
                <a:solidFill>
                  <a:srgbClr val="00529B"/>
                </a:solidFill>
              </a:rPr>
              <a:t>Prestación por medicamentos inmunosupresores</a:t>
            </a:r>
          </a:p>
          <a:p>
            <a:pPr marL="0" lvl="0" indent="0">
              <a:lnSpc>
                <a:spcPct val="100000"/>
              </a:lnSpc>
              <a:spcBef>
                <a:spcPts val="0"/>
              </a:spcBef>
              <a:spcAft>
                <a:spcPts val="1200"/>
              </a:spcAft>
              <a:buClrTx/>
              <a:buNone/>
            </a:pPr>
            <a:r>
              <a:rPr lang="es-US" sz="1600" b="1" dirty="0">
                <a:solidFill>
                  <a:srgbClr val="00529B"/>
                </a:solidFill>
              </a:rPr>
              <a:t>POS:</a:t>
            </a:r>
            <a:r>
              <a:rPr lang="es-US" sz="1600" dirty="0">
                <a:solidFill>
                  <a:srgbClr val="00529B"/>
                </a:solidFill>
              </a:rPr>
              <a:t> Punto de Venta </a:t>
            </a:r>
          </a:p>
          <a:p>
            <a:pPr marL="0" lvl="0" indent="0">
              <a:lnSpc>
                <a:spcPct val="100000"/>
              </a:lnSpc>
              <a:spcBef>
                <a:spcPts val="0"/>
              </a:spcBef>
              <a:spcAft>
                <a:spcPts val="1200"/>
              </a:spcAft>
              <a:buClrTx/>
              <a:buNone/>
            </a:pPr>
            <a:r>
              <a:rPr lang="es-US" sz="1600" b="1" dirty="0">
                <a:solidFill>
                  <a:srgbClr val="00529B"/>
                </a:solidFill>
              </a:rPr>
              <a:t>RHC: </a:t>
            </a:r>
            <a:r>
              <a:rPr lang="es-US" sz="1600" dirty="0">
                <a:solidFill>
                  <a:srgbClr val="00529B"/>
                </a:solidFill>
              </a:rPr>
              <a:t>Clínicas de Salud Rural</a:t>
            </a:r>
          </a:p>
          <a:p>
            <a:pPr marL="0" lvl="0" indent="0">
              <a:lnSpc>
                <a:spcPct val="100000"/>
              </a:lnSpc>
              <a:spcBef>
                <a:spcPts val="0"/>
              </a:spcBef>
              <a:spcAft>
                <a:spcPts val="1200"/>
              </a:spcAft>
              <a:buClrTx/>
              <a:buNone/>
            </a:pPr>
            <a:r>
              <a:rPr lang="es-US" sz="1600" b="1" dirty="0">
                <a:solidFill>
                  <a:srgbClr val="00529B"/>
                </a:solidFill>
              </a:rPr>
              <a:t>SEP:</a:t>
            </a:r>
            <a:r>
              <a:rPr lang="es-US" sz="1600" dirty="0">
                <a:solidFill>
                  <a:srgbClr val="00529B"/>
                </a:solidFill>
              </a:rPr>
              <a:t> Período de inscripción especial </a:t>
            </a:r>
          </a:p>
          <a:p>
            <a:pPr marL="0" lvl="0" indent="0">
              <a:lnSpc>
                <a:spcPct val="100000"/>
              </a:lnSpc>
              <a:spcBef>
                <a:spcPts val="0"/>
              </a:spcBef>
              <a:spcAft>
                <a:spcPts val="1200"/>
              </a:spcAft>
              <a:buClrTx/>
              <a:buNone/>
            </a:pPr>
            <a:r>
              <a:rPr lang="es-US" sz="1600" b="1" dirty="0">
                <a:solidFill>
                  <a:srgbClr val="00529B"/>
                </a:solidFill>
              </a:rPr>
              <a:t>SHIP: </a:t>
            </a:r>
            <a:r>
              <a:rPr lang="es-US" sz="1600" dirty="0">
                <a:solidFill>
                  <a:srgbClr val="00529B"/>
                </a:solidFill>
              </a:rPr>
              <a:t>Programa Estatal de Asistencia sobre Seguros de Salud</a:t>
            </a:r>
          </a:p>
          <a:p>
            <a:pPr marL="0" lvl="0" indent="0">
              <a:lnSpc>
                <a:spcPct val="100000"/>
              </a:lnSpc>
              <a:spcBef>
                <a:spcPts val="0"/>
              </a:spcBef>
              <a:spcAft>
                <a:spcPts val="1200"/>
              </a:spcAft>
              <a:buClrTx/>
              <a:buNone/>
            </a:pPr>
            <a:r>
              <a:rPr lang="es-US" sz="1600" b="1" dirty="0">
                <a:solidFill>
                  <a:srgbClr val="00529B"/>
                </a:solidFill>
              </a:rPr>
              <a:t>SNF:</a:t>
            </a:r>
            <a:r>
              <a:rPr lang="es-US" sz="1600" dirty="0">
                <a:solidFill>
                  <a:srgbClr val="00529B"/>
                </a:solidFill>
              </a:rPr>
              <a:t> Centro de Enfermería Especializada</a:t>
            </a:r>
          </a:p>
          <a:p>
            <a:pPr marL="0" lvl="0" indent="0">
              <a:lnSpc>
                <a:spcPct val="100000"/>
              </a:lnSpc>
              <a:spcBef>
                <a:spcPts val="0"/>
              </a:spcBef>
              <a:spcAft>
                <a:spcPts val="1200"/>
              </a:spcAft>
              <a:buClrTx/>
              <a:buNone/>
            </a:pPr>
            <a:r>
              <a:rPr lang="es-US" sz="1600" b="1" dirty="0">
                <a:solidFill>
                  <a:srgbClr val="00529B"/>
                </a:solidFill>
              </a:rPr>
              <a:t>SNP: </a:t>
            </a:r>
            <a:r>
              <a:rPr lang="es-US" sz="1600" dirty="0">
                <a:solidFill>
                  <a:srgbClr val="00529B"/>
                </a:solidFill>
              </a:rPr>
              <a:t>Plan para Necesidades Especiales</a:t>
            </a:r>
          </a:p>
          <a:p>
            <a:pPr marL="0" lvl="0" indent="0">
              <a:lnSpc>
                <a:spcPct val="100000"/>
              </a:lnSpc>
              <a:spcBef>
                <a:spcPts val="0"/>
              </a:spcBef>
              <a:spcAft>
                <a:spcPts val="1200"/>
              </a:spcAft>
              <a:buClrTx/>
              <a:buNone/>
            </a:pPr>
            <a:r>
              <a:rPr lang="es-US" sz="1600" b="1" dirty="0">
                <a:solidFill>
                  <a:srgbClr val="00529B"/>
                </a:solidFill>
              </a:rPr>
              <a:t>SPAP:</a:t>
            </a:r>
            <a:r>
              <a:rPr lang="es-US" sz="1600" dirty="0">
                <a:solidFill>
                  <a:srgbClr val="00529B"/>
                </a:solidFill>
              </a:rPr>
              <a:t> Programa Estatal de Ayuda para Farmacias </a:t>
            </a:r>
          </a:p>
          <a:p>
            <a:pPr marL="0" lvl="0" indent="0">
              <a:lnSpc>
                <a:spcPct val="100000"/>
              </a:lnSpc>
              <a:spcBef>
                <a:spcPts val="0"/>
              </a:spcBef>
              <a:spcAft>
                <a:spcPts val="1200"/>
              </a:spcAft>
              <a:buClrTx/>
              <a:buNone/>
            </a:pPr>
            <a:r>
              <a:rPr lang="es-US" sz="1600" b="1" dirty="0">
                <a:solidFill>
                  <a:srgbClr val="00529B"/>
                </a:solidFill>
              </a:rPr>
              <a:t>SSI:</a:t>
            </a:r>
            <a:r>
              <a:rPr lang="es-US" sz="1600" dirty="0">
                <a:solidFill>
                  <a:srgbClr val="00529B"/>
                </a:solidFill>
              </a:rPr>
              <a:t>  Seguridad de Ingreso Suplementario </a:t>
            </a:r>
          </a:p>
          <a:p>
            <a:pPr marL="0" lvl="0" indent="0">
              <a:lnSpc>
                <a:spcPct val="100000"/>
              </a:lnSpc>
              <a:spcBef>
                <a:spcPts val="0"/>
              </a:spcBef>
              <a:spcAft>
                <a:spcPts val="1200"/>
              </a:spcAft>
              <a:buClrTx/>
              <a:buNone/>
            </a:pPr>
            <a:r>
              <a:rPr lang="es-US" sz="1600" b="1" dirty="0" err="1">
                <a:solidFill>
                  <a:srgbClr val="00529B"/>
                </a:solidFill>
              </a:rPr>
              <a:t>TrOOP</a:t>
            </a:r>
            <a:r>
              <a:rPr lang="es-US" sz="1600" b="1" dirty="0">
                <a:solidFill>
                  <a:srgbClr val="00529B"/>
                </a:solidFill>
              </a:rPr>
              <a:t>:</a:t>
            </a:r>
            <a:r>
              <a:rPr lang="es-US" sz="1600" dirty="0">
                <a:solidFill>
                  <a:srgbClr val="00529B"/>
                </a:solidFill>
              </a:rPr>
              <a:t> Costos reales de su bolsillo </a:t>
            </a:r>
          </a:p>
          <a:p>
            <a:pPr marL="0" lvl="0" indent="0">
              <a:lnSpc>
                <a:spcPct val="100000"/>
              </a:lnSpc>
              <a:spcBef>
                <a:spcPts val="0"/>
              </a:spcBef>
              <a:spcAft>
                <a:spcPts val="1200"/>
              </a:spcAft>
              <a:buClrTx/>
              <a:buNone/>
            </a:pPr>
            <a:r>
              <a:rPr lang="es-US" sz="1600" b="1" dirty="0">
                <a:solidFill>
                  <a:srgbClr val="00529B"/>
                </a:solidFill>
              </a:rPr>
              <a:t>TTY:</a:t>
            </a:r>
            <a:r>
              <a:rPr lang="es-US" sz="1600" dirty="0">
                <a:solidFill>
                  <a:srgbClr val="00529B"/>
                </a:solidFill>
              </a:rPr>
              <a:t> Teletipo </a:t>
            </a:r>
          </a:p>
          <a:p>
            <a:pPr marL="0" lvl="0" indent="0">
              <a:lnSpc>
                <a:spcPct val="100000"/>
              </a:lnSpc>
              <a:spcBef>
                <a:spcPts val="0"/>
              </a:spcBef>
              <a:spcAft>
                <a:spcPts val="1200"/>
              </a:spcAft>
              <a:buClrTx/>
              <a:buNone/>
            </a:pPr>
            <a:r>
              <a:rPr lang="es-US" sz="1600" b="1" dirty="0">
                <a:solidFill>
                  <a:srgbClr val="00529B"/>
                </a:solidFill>
              </a:rPr>
              <a:t>YPP</a:t>
            </a:r>
            <a:r>
              <a:rPr lang="es-US" sz="1600" dirty="0">
                <a:solidFill>
                  <a:srgbClr val="00529B"/>
                </a:solidFill>
              </a:rPr>
              <a:t>: La Prima de su Plan</a:t>
            </a:r>
          </a:p>
          <a:p>
            <a:pPr marL="0" lvl="0" indent="0">
              <a:lnSpc>
                <a:spcPct val="100000"/>
              </a:lnSpc>
              <a:spcBef>
                <a:spcPts val="0"/>
              </a:spcBef>
              <a:spcAft>
                <a:spcPts val="1200"/>
              </a:spcAft>
              <a:buClrTx/>
              <a:buNone/>
            </a:pPr>
            <a:r>
              <a:rPr lang="es-US" sz="1600" b="1" dirty="0">
                <a:solidFill>
                  <a:srgbClr val="00529B"/>
                </a:solidFill>
              </a:rPr>
              <a:t>VA:</a:t>
            </a:r>
            <a:r>
              <a:rPr lang="es-US" sz="1600" dirty="0">
                <a:solidFill>
                  <a:srgbClr val="00529B"/>
                </a:solidFill>
              </a:rPr>
              <a:t> Departamento de Asuntos de Veteranos de los EE. UU.</a:t>
            </a:r>
          </a:p>
        </p:txBody>
      </p:sp>
      <p:cxnSp>
        <p:nvCxnSpPr>
          <p:cNvPr id="8" name="Straight Connector 7">
            <a:extLst>
              <a:ext uri="{FF2B5EF4-FFF2-40B4-BE49-F238E27FC236}">
                <a16:creationId xmlns:a16="http://schemas.microsoft.com/office/drawing/2014/main" id="{78BD3D57-5632-41CF-A6B4-F202D741BF45}"/>
              </a:ext>
              <a:ext uri="{C183D7F6-B498-43B3-948B-1728B52AA6E4}">
                <adec:decorative xmlns:adec="http://schemas.microsoft.com/office/drawing/2017/decorative" val="1"/>
              </a:ext>
            </a:extLst>
          </p:cNvPr>
          <p:cNvCxnSpPr/>
          <p:nvPr/>
        </p:nvCxnSpPr>
        <p:spPr>
          <a:xfrm>
            <a:off x="6096000" y="1029652"/>
            <a:ext cx="0" cy="511596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8F73744-54D9-498E-8A96-F2AD0A97483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102</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3" name="Date Placeholder 2"/>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267513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chor="ctr">
            <a:normAutofit/>
          </a:bodyPr>
          <a:lstStyle/>
          <a:p>
            <a:r>
              <a:rPr lang="es-US" sz="3000" dirty="0"/>
              <a:t>Siga en contacto</a:t>
            </a:r>
          </a:p>
        </p:txBody>
      </p:sp>
      <p:pic>
        <p:nvPicPr>
          <p:cNvPr id="4" name="Picture 3">
            <a:extLst>
              <a:ext uri="{FF2B5EF4-FFF2-40B4-BE49-F238E27FC236}">
                <a16:creationId xmlns:a16="http://schemas.microsoft.com/office/drawing/2014/main" id="{BD858447-92B9-4C07-B319-897414E172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95623" y="1833369"/>
            <a:ext cx="2371550" cy="1774090"/>
          </a:xfrm>
          <a:prstGeom prst="rect">
            <a:avLst/>
          </a:prstGeom>
        </p:spPr>
      </p:pic>
      <p:sp>
        <p:nvSpPr>
          <p:cNvPr id="17" name="Content Placeholder 4">
            <a:extLst>
              <a:ext uri="{FF2B5EF4-FFF2-40B4-BE49-F238E27FC236}">
                <a16:creationId xmlns:a16="http://schemas.microsoft.com/office/drawing/2014/main" id="{0E20FEFE-0FFB-4963-983C-C849F4843DD3}"/>
              </a:ext>
            </a:extLst>
          </p:cNvPr>
          <p:cNvSpPr txBox="1">
            <a:spLocks/>
          </p:cNvSpPr>
          <p:nvPr/>
        </p:nvSpPr>
        <p:spPr>
          <a:xfrm>
            <a:off x="88872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Para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revisar</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el</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material de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formación</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disponible, o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suscribirse</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a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nuestro</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listado</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de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correo</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electrónico</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visite</a:t>
            </a:r>
            <a:r>
              <a:rPr lang="es-US" sz="2400" dirty="0">
                <a:solidFill>
                  <a:srgbClr val="00529B"/>
                </a:solidFill>
                <a:latin typeface="Arial" panose="020B0604020202020204" pitchFamily="34" charset="0"/>
                <a:cs typeface="Arial" panose="020B0604020202020204" pitchFamily="34" charset="0"/>
              </a:rPr>
              <a:t>:</a:t>
            </a:r>
          </a:p>
          <a:p>
            <a:pPr marL="0" indent="0" algn="ctr">
              <a:buFont typeface="Arial" panose="020B0604020202020204" pitchFamily="34" charset="0"/>
              <a:buNone/>
            </a:pPr>
            <a:r>
              <a:rPr lang="es-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lang="es-US" sz="2400" dirty="0">
                <a:solidFill>
                  <a:srgbClr val="00529B"/>
                </a:solidFill>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69B5F59C-C241-4ED4-8138-FE972D577564}"/>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32463" y="1288783"/>
            <a:ext cx="2863263" cy="2863263"/>
          </a:xfrm>
          <a:prstGeom prst="rect">
            <a:avLst/>
          </a:prstGeom>
        </p:spPr>
      </p:pic>
      <p:sp>
        <p:nvSpPr>
          <p:cNvPr id="18" name="TextBox 17">
            <a:extLst>
              <a:ext uri="{FF2B5EF4-FFF2-40B4-BE49-F238E27FC236}">
                <a16:creationId xmlns:a16="http://schemas.microsoft.com/office/drawing/2014/main" id="{9B0790E3-8A06-45C4-95F4-6DBCEC334C5F}"/>
              </a:ext>
            </a:extLst>
          </p:cNvPr>
          <p:cNvSpPr txBox="1"/>
          <p:nvPr/>
        </p:nvSpPr>
        <p:spPr>
          <a:xfrm>
            <a:off x="7015035" y="3722819"/>
            <a:ext cx="3298121" cy="1200329"/>
          </a:xfrm>
          <a:prstGeom prst="rect">
            <a:avLst/>
          </a:prstGeom>
          <a:noFill/>
        </p:spPr>
        <p:txBody>
          <a:bodyPr wrap="square" rtlCol="0">
            <a:spAutoFit/>
          </a:bodyPr>
          <a:lstStyle/>
          <a:p>
            <a:pPr lvl="0" algn="ctr"/>
            <a:r>
              <a:rPr lang="es-US" sz="2400">
                <a:solidFill>
                  <a:srgbClr val="00529B"/>
                </a:solidFill>
                <a:latin typeface="Arial" panose="020B0604020202020204" pitchFamily="34" charset="0"/>
                <a:cs typeface="Arial" panose="020B0604020202020204" pitchFamily="34" charset="0"/>
              </a:rPr>
              <a:t>Comuníquese con nosotros en </a:t>
            </a:r>
            <a:r>
              <a:rPr lang="es-US" sz="2400">
                <a:solidFill>
                  <a:srgbClr val="00529B"/>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s-US" sz="2400">
                <a:solidFill>
                  <a:srgbClr val="00529B"/>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A67F794E-21E6-4ADF-9AEA-9DEF6767AFC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6123-BD02-4051-8D9D-21831D568707}"/>
              </a:ext>
            </a:extLst>
          </p:cNvPr>
          <p:cNvSpPr>
            <a:spLocks noGrp="1"/>
          </p:cNvSpPr>
          <p:nvPr>
            <p:ph type="title"/>
          </p:nvPr>
        </p:nvSpPr>
        <p:spPr>
          <a:xfrm>
            <a:off x="0" y="0"/>
            <a:ext cx="12192000" cy="931517"/>
          </a:xfrm>
        </p:spPr>
        <p:txBody>
          <a:bodyPr>
            <a:noAutofit/>
          </a:bodyPr>
          <a:lstStyle/>
          <a:p>
            <a:r>
              <a:rPr lang="es-US" dirty="0"/>
              <a:t>Cobertura de medicamentos inmunosupresores de </a:t>
            </a:r>
            <a:br>
              <a:rPr lang="es-US" dirty="0"/>
            </a:br>
            <a:r>
              <a:rPr lang="es-US" dirty="0"/>
              <a:t>la Parte B (Parte B-ID) (continuación)</a:t>
            </a:r>
          </a:p>
        </p:txBody>
      </p:sp>
      <p:sp>
        <p:nvSpPr>
          <p:cNvPr id="3" name="Text Placeholder 2">
            <a:extLst>
              <a:ext uri="{FF2B5EF4-FFF2-40B4-BE49-F238E27FC236}">
                <a16:creationId xmlns:a16="http://schemas.microsoft.com/office/drawing/2014/main" id="{A804BBFE-5915-4E0D-AA55-AB182CB547CE}"/>
              </a:ext>
            </a:extLst>
          </p:cNvPr>
          <p:cNvSpPr>
            <a:spLocks noGrp="1"/>
          </p:cNvSpPr>
          <p:nvPr>
            <p:ph type="body" sz="quarter" idx="13"/>
          </p:nvPr>
        </p:nvSpPr>
        <p:spPr>
          <a:xfrm>
            <a:off x="932811" y="1178751"/>
            <a:ext cx="10644188" cy="5031963"/>
          </a:xfrm>
        </p:spPr>
        <p:txBody>
          <a:bodyPr>
            <a:normAutofit fontScale="92500" lnSpcReduction="20000"/>
          </a:bodyPr>
          <a:lstStyle/>
          <a:p>
            <a:pPr marL="0" indent="0">
              <a:lnSpc>
                <a:spcPct val="110000"/>
              </a:lnSpc>
              <a:spcAft>
                <a:spcPts val="1200"/>
              </a:spcAft>
              <a:buNone/>
            </a:pPr>
            <a:r>
              <a:rPr lang="es-US" b="1" dirty="0">
                <a:solidFill>
                  <a:srgbClr val="00529B"/>
                </a:solidFill>
              </a:rPr>
              <a:t>Parte B-ID:</a:t>
            </a:r>
          </a:p>
          <a:p>
            <a:pPr marL="548640" indent="-274320">
              <a:lnSpc>
                <a:spcPct val="120000"/>
              </a:lnSpc>
              <a:spcBef>
                <a:spcPts val="0"/>
              </a:spcBef>
              <a:spcAft>
                <a:spcPts val="600"/>
              </a:spcAft>
            </a:pPr>
            <a:r>
              <a:rPr lang="es-US" sz="2200" dirty="0">
                <a:solidFill>
                  <a:srgbClr val="00529B"/>
                </a:solidFill>
              </a:rPr>
              <a:t>No tiene periodos de inscripción específicos. Si una persona cumple los requisitos, puede inscribirse, darse de baja o volver a inscribirse en cualquier momento de </a:t>
            </a:r>
            <a:br>
              <a:rPr lang="es-US" sz="2200" dirty="0">
                <a:solidFill>
                  <a:srgbClr val="00529B"/>
                </a:solidFill>
              </a:rPr>
            </a:br>
            <a:r>
              <a:rPr lang="es-US" sz="2200" dirty="0">
                <a:solidFill>
                  <a:srgbClr val="00529B"/>
                </a:solidFill>
              </a:rPr>
              <a:t>forma mensual.</a:t>
            </a:r>
          </a:p>
          <a:p>
            <a:pPr marL="548640" indent="-274320">
              <a:lnSpc>
                <a:spcPct val="120000"/>
              </a:lnSpc>
              <a:spcBef>
                <a:spcPts val="0"/>
              </a:spcBef>
              <a:spcAft>
                <a:spcPts val="600"/>
              </a:spcAft>
            </a:pPr>
            <a:r>
              <a:rPr lang="es-US" sz="2200" dirty="0">
                <a:solidFill>
                  <a:srgbClr val="00529B"/>
                </a:solidFill>
              </a:rPr>
              <a:t>Requiere que usted declare que no tiene ni espera tener otros tipos de </a:t>
            </a:r>
            <a:br>
              <a:rPr lang="es-US" sz="2200" dirty="0">
                <a:solidFill>
                  <a:srgbClr val="00529B"/>
                </a:solidFill>
              </a:rPr>
            </a:br>
            <a:r>
              <a:rPr lang="es-US" sz="2200" dirty="0">
                <a:solidFill>
                  <a:srgbClr val="00529B"/>
                </a:solidFill>
              </a:rPr>
              <a:t>cobertura médica.</a:t>
            </a:r>
          </a:p>
          <a:p>
            <a:pPr marL="548640" indent="-274320">
              <a:lnSpc>
                <a:spcPct val="120000"/>
              </a:lnSpc>
              <a:spcBef>
                <a:spcPts val="0"/>
              </a:spcBef>
              <a:spcAft>
                <a:spcPts val="600"/>
              </a:spcAft>
            </a:pPr>
            <a:r>
              <a:rPr lang="es-US" sz="2200" dirty="0">
                <a:solidFill>
                  <a:srgbClr val="00529B"/>
                </a:solidFill>
              </a:rPr>
              <a:t>Tiene una prima más baja que la prima estándar de la Parte B y no tiene penalizaciones por inscripción tardía.</a:t>
            </a:r>
          </a:p>
          <a:p>
            <a:pPr marL="1005840" lvl="1" indent="-274320">
              <a:lnSpc>
                <a:spcPct val="120000"/>
              </a:lnSpc>
              <a:spcBef>
                <a:spcPts val="0"/>
              </a:spcBef>
              <a:spcAft>
                <a:spcPts val="600"/>
              </a:spcAft>
            </a:pPr>
            <a:r>
              <a:rPr lang="es-US" sz="1900" dirty="0">
                <a:solidFill>
                  <a:srgbClr val="00529B"/>
                </a:solidFill>
              </a:rPr>
              <a:t>Prima de $97.10 dólares para 2023</a:t>
            </a:r>
          </a:p>
          <a:p>
            <a:pPr marL="1005840" lvl="1" indent="-274320">
              <a:lnSpc>
                <a:spcPct val="120000"/>
              </a:lnSpc>
              <a:spcBef>
                <a:spcPts val="0"/>
              </a:spcBef>
              <a:spcAft>
                <a:spcPts val="600"/>
              </a:spcAft>
            </a:pPr>
            <a:r>
              <a:rPr lang="es-US" sz="1900" dirty="0">
                <a:solidFill>
                  <a:srgbClr val="00529B"/>
                </a:solidFill>
              </a:rPr>
              <a:t>El puede ser superior en función de sus ingresos</a:t>
            </a:r>
          </a:p>
          <a:p>
            <a:pPr marL="1005840" lvl="1" indent="-274320">
              <a:lnSpc>
                <a:spcPct val="120000"/>
              </a:lnSpc>
              <a:spcBef>
                <a:spcPts val="0"/>
              </a:spcBef>
              <a:spcAft>
                <a:spcPts val="2000"/>
              </a:spcAft>
            </a:pPr>
            <a:r>
              <a:rPr lang="es-US" sz="1900" dirty="0">
                <a:solidFill>
                  <a:srgbClr val="00529B"/>
                </a:solidFill>
              </a:rPr>
              <a:t>Se </a:t>
            </a:r>
            <a:r>
              <a:rPr lang="es-US" sz="1900" dirty="0" err="1">
                <a:solidFill>
                  <a:srgbClr val="00529B"/>
                </a:solidFill>
              </a:rPr>
              <a:t>apimporte</a:t>
            </a:r>
            <a:r>
              <a:rPr lang="es-US" sz="1900" dirty="0">
                <a:solidFill>
                  <a:srgbClr val="00529B"/>
                </a:solidFill>
              </a:rPr>
              <a:t> de la prima lican el deducible de la Parte B y el </a:t>
            </a:r>
            <a:r>
              <a:rPr lang="es-US" sz="1900" dirty="0" err="1">
                <a:solidFill>
                  <a:srgbClr val="00529B"/>
                </a:solidFill>
              </a:rPr>
              <a:t>coseguro</a:t>
            </a:r>
            <a:r>
              <a:rPr lang="es-US" sz="1900" dirty="0">
                <a:solidFill>
                  <a:srgbClr val="00529B"/>
                </a:solidFill>
              </a:rPr>
              <a:t> del 20%</a:t>
            </a:r>
          </a:p>
          <a:p>
            <a:pPr marL="58738" indent="0">
              <a:lnSpc>
                <a:spcPct val="120000"/>
              </a:lnSpc>
              <a:spcBef>
                <a:spcPts val="0"/>
              </a:spcBef>
              <a:spcAft>
                <a:spcPts val="1200"/>
              </a:spcAft>
              <a:buNone/>
            </a:pPr>
            <a:r>
              <a:rPr lang="es-US" sz="2200" b="1" dirty="0">
                <a:solidFill>
                  <a:srgbClr val="00529B"/>
                </a:solidFill>
              </a:rPr>
              <a:t>NOTA</a:t>
            </a:r>
            <a:r>
              <a:rPr lang="es-US" sz="2200" dirty="0">
                <a:solidFill>
                  <a:srgbClr val="00529B"/>
                </a:solidFill>
              </a:rPr>
              <a:t>: si también puede recibir ayuda de los Programas de Ahorro de Medicare (MSP), puede que le ayuden a pagar la prima, el deducible y/o el </a:t>
            </a:r>
            <a:r>
              <a:rPr lang="es-US" sz="2200" dirty="0" err="1">
                <a:solidFill>
                  <a:srgbClr val="00529B"/>
                </a:solidFill>
              </a:rPr>
              <a:t>coseguro</a:t>
            </a:r>
            <a:r>
              <a:rPr lang="es-US" sz="2200" dirty="0">
                <a:solidFill>
                  <a:srgbClr val="00529B"/>
                </a:solidFill>
              </a:rPr>
              <a:t> de la Parte B-ID </a:t>
            </a:r>
          </a:p>
        </p:txBody>
      </p:sp>
      <p:sp>
        <p:nvSpPr>
          <p:cNvPr id="7" name="Freeform: Shape 6">
            <a:extLst>
              <a:ext uri="{FF2B5EF4-FFF2-40B4-BE49-F238E27FC236}">
                <a16:creationId xmlns:a16="http://schemas.microsoft.com/office/drawing/2014/main" id="{B086FBD6-F400-487C-AFA7-144A8F0E0C1E}"/>
              </a:ext>
              <a:ext uri="{C183D7F6-B498-43B3-948B-1728B52AA6E4}">
                <adec:decorative xmlns:adec="http://schemas.microsoft.com/office/drawing/2017/decorative" val="1"/>
              </a:ext>
            </a:extLst>
          </p:cNvPr>
          <p:cNvSpPr>
            <a:spLocks noChangeAspect="1"/>
          </p:cNvSpPr>
          <p:nvPr/>
        </p:nvSpPr>
        <p:spPr>
          <a:xfrm>
            <a:off x="725158" y="531999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6551EC8-B809-43E2-A303-785ED9240273}"/>
              </a:ext>
            </a:extLst>
          </p:cNvPr>
          <p:cNvSpPr>
            <a:spLocks noGrp="1"/>
          </p:cNvSpPr>
          <p:nvPr>
            <p:ph type="sldNum" sz="quarter" idx="12"/>
          </p:nvPr>
        </p:nvSpPr>
        <p:spPr/>
        <p:txBody>
          <a:bodyPr/>
          <a:lstStyle/>
          <a:p>
            <a:fld id="{0B2D781D-8844-5940-92D1-06EF0A7F581E}" type="slidenum">
              <a:rPr lang="en-US" smtClean="0"/>
              <a:pPr/>
              <a:t>11</a:t>
            </a:fld>
            <a:endParaRPr lang="en-US"/>
          </a:p>
        </p:txBody>
      </p:sp>
      <p:sp>
        <p:nvSpPr>
          <p:cNvPr id="5" name="Footer Placeholder 4">
            <a:extLst>
              <a:ext uri="{FF2B5EF4-FFF2-40B4-BE49-F238E27FC236}">
                <a16:creationId xmlns:a16="http://schemas.microsoft.com/office/drawing/2014/main" id="{4B248E5D-7CF0-4184-8BD3-6CC26A0C4364}"/>
              </a:ext>
            </a:extLst>
          </p:cNvPr>
          <p:cNvSpPr>
            <a:spLocks noGrp="1"/>
          </p:cNvSpPr>
          <p:nvPr>
            <p:ph type="ftr" sz="quarter" idx="11"/>
          </p:nvPr>
        </p:nvSpPr>
        <p:spPr/>
        <p:txBody>
          <a:bodyPr/>
          <a:lstStyle/>
          <a:p>
            <a:r>
              <a:rPr lang="es-US"/>
              <a:t>Cobertura de medicamentos de Medicare</a:t>
            </a:r>
          </a:p>
        </p:txBody>
      </p:sp>
      <p:sp>
        <p:nvSpPr>
          <p:cNvPr id="4" name="Date Placeholder 3">
            <a:extLst>
              <a:ext uri="{FF2B5EF4-FFF2-40B4-BE49-F238E27FC236}">
                <a16:creationId xmlns:a16="http://schemas.microsoft.com/office/drawing/2014/main" id="{2D6515CB-A9AF-417A-8BC8-51957128CC5F}"/>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42381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9A1C-39FC-4A3F-92AE-A2A10A61A6C0}"/>
              </a:ext>
            </a:extLst>
          </p:cNvPr>
          <p:cNvSpPr>
            <a:spLocks noGrp="1"/>
          </p:cNvSpPr>
          <p:nvPr>
            <p:ph type="title"/>
          </p:nvPr>
        </p:nvSpPr>
        <p:spPr/>
        <p:txBody>
          <a:bodyPr>
            <a:normAutofit/>
          </a:bodyPr>
          <a:lstStyle/>
          <a:p>
            <a:r>
              <a:rPr lang="es-US" dirty="0"/>
              <a:t>Reembolsos y coaseguros de los </a:t>
            </a:r>
            <a:br>
              <a:rPr lang="es-US" dirty="0"/>
            </a:br>
            <a:r>
              <a:rPr lang="es-US" dirty="0"/>
              <a:t>medicamentos de la Parte B de Medicare</a:t>
            </a:r>
          </a:p>
        </p:txBody>
      </p:sp>
      <p:sp>
        <p:nvSpPr>
          <p:cNvPr id="3" name="Text Placeholder 2">
            <a:extLst>
              <a:ext uri="{FF2B5EF4-FFF2-40B4-BE49-F238E27FC236}">
                <a16:creationId xmlns:a16="http://schemas.microsoft.com/office/drawing/2014/main" id="{0AC19546-FC3F-4006-9A95-105E751E1286}"/>
              </a:ext>
            </a:extLst>
          </p:cNvPr>
          <p:cNvSpPr>
            <a:spLocks noGrp="1"/>
          </p:cNvSpPr>
          <p:nvPr>
            <p:ph type="body" sz="quarter" idx="13"/>
          </p:nvPr>
        </p:nvSpPr>
        <p:spPr>
          <a:xfrm>
            <a:off x="838200" y="1296861"/>
            <a:ext cx="10644188" cy="4453104"/>
          </a:xfrm>
        </p:spPr>
        <p:txBody>
          <a:bodyPr>
            <a:normAutofit fontScale="77500" lnSpcReduction="20000"/>
          </a:bodyPr>
          <a:lstStyle/>
          <a:p>
            <a:pPr marL="0" indent="0" defTabSz="685800">
              <a:lnSpc>
                <a:spcPct val="120000"/>
              </a:lnSpc>
              <a:buNone/>
            </a:pPr>
            <a:r>
              <a:rPr lang="es-US" sz="3000" b="1" dirty="0"/>
              <a:t>La Ley de Reducción de la Inflación (IRA) modificó los precios y el coaseguro de los medicamentos cubiertos por la Parte B de Medicare. </a:t>
            </a:r>
          </a:p>
          <a:p>
            <a:pPr marL="548640">
              <a:lnSpc>
                <a:spcPct val="120000"/>
              </a:lnSpc>
            </a:pPr>
            <a:r>
              <a:rPr lang="es-US" dirty="0"/>
              <a:t>El 1 de enero de 2023 fue el primer trimestre en el que los fabricantes de medicamentos tuvieron que pagar reembolsos a Medicare si los precios de determinados medicamentos de la Parte B aumentaban por encima de la tasa </a:t>
            </a:r>
            <a:br>
              <a:rPr lang="es-US" dirty="0"/>
            </a:br>
            <a:r>
              <a:rPr lang="es-US" dirty="0"/>
              <a:t>de inflación.</a:t>
            </a:r>
          </a:p>
          <a:p>
            <a:pPr marL="548640">
              <a:lnSpc>
                <a:spcPct val="120000"/>
              </a:lnSpc>
            </a:pPr>
            <a:r>
              <a:rPr lang="es-US" dirty="0"/>
              <a:t>A partir del 1 de abril de 2023, los beneficiarios del Medicare Original podrían pagar </a:t>
            </a:r>
            <a:br>
              <a:rPr lang="es-US" dirty="0"/>
            </a:br>
            <a:r>
              <a:rPr lang="es-US" dirty="0"/>
              <a:t>un coaseguro más bajo por algunos medicamentos de la Parte B si el precio del medicamento aumentara más rápidamente que la tasa de inflación en un trimestre </a:t>
            </a:r>
            <a:br>
              <a:rPr lang="es-US" dirty="0"/>
            </a:br>
            <a:r>
              <a:rPr lang="es-US" dirty="0"/>
              <a:t>de referencia. </a:t>
            </a:r>
          </a:p>
          <a:p>
            <a:pPr marL="548640">
              <a:lnSpc>
                <a:spcPct val="120000"/>
              </a:lnSpc>
            </a:pPr>
            <a:r>
              <a:rPr lang="es-US" dirty="0"/>
              <a:t>Los descuentos por inflación de la Parte B correspondientes a los trimestres de 2023 </a:t>
            </a:r>
            <a:br>
              <a:rPr lang="es-US" dirty="0"/>
            </a:br>
            <a:r>
              <a:rPr lang="es-US" dirty="0"/>
              <a:t>y 2024 deben facturarse antes del 30 de septiembre de 2025</a:t>
            </a:r>
          </a:p>
          <a:p>
            <a:pPr>
              <a:lnSpc>
                <a:spcPct val="120000"/>
              </a:lnSpc>
            </a:pPr>
            <a:endParaRPr lang="en-US" dirty="0"/>
          </a:p>
        </p:txBody>
      </p:sp>
      <p:sp>
        <p:nvSpPr>
          <p:cNvPr id="5" name="Slide Number Placeholder 4">
            <a:extLst>
              <a:ext uri="{FF2B5EF4-FFF2-40B4-BE49-F238E27FC236}">
                <a16:creationId xmlns:a16="http://schemas.microsoft.com/office/drawing/2014/main" id="{564A95FA-5D34-4E36-849F-71364D0E76C1}"/>
              </a:ext>
            </a:extLst>
          </p:cNvPr>
          <p:cNvSpPr>
            <a:spLocks noGrp="1"/>
          </p:cNvSpPr>
          <p:nvPr>
            <p:ph type="sldNum" sz="quarter" idx="12"/>
          </p:nvPr>
        </p:nvSpPr>
        <p:spPr/>
        <p:txBody>
          <a:bodyPr/>
          <a:lstStyle/>
          <a:p>
            <a:fld id="{48F63A3B-78C7-47BE-AE5E-E10140E04643}" type="slidenum">
              <a:rPr lang="en-US" smtClean="0"/>
              <a:pPr/>
              <a:t>12</a:t>
            </a:fld>
            <a:endParaRPr lang="en-US"/>
          </a:p>
        </p:txBody>
      </p:sp>
      <p:sp>
        <p:nvSpPr>
          <p:cNvPr id="4" name="Footer Placeholder 3">
            <a:extLst>
              <a:ext uri="{FF2B5EF4-FFF2-40B4-BE49-F238E27FC236}">
                <a16:creationId xmlns:a16="http://schemas.microsoft.com/office/drawing/2014/main" id="{F6D38C33-3ACC-464C-97D9-6131D8374C36}"/>
              </a:ext>
            </a:extLst>
          </p:cNvPr>
          <p:cNvSpPr>
            <a:spLocks noGrp="1"/>
          </p:cNvSpPr>
          <p:nvPr>
            <p:ph type="ftr" sz="quarter" idx="11"/>
          </p:nvPr>
        </p:nvSpPr>
        <p:spPr/>
        <p:txBody>
          <a:bodyPr/>
          <a:lstStyle/>
          <a:p>
            <a:r>
              <a:rPr lang="es-US"/>
              <a:t>Cobertura de medicamentos de Medicare</a:t>
            </a:r>
          </a:p>
        </p:txBody>
      </p:sp>
      <p:sp>
        <p:nvSpPr>
          <p:cNvPr id="6" name="Date Placeholder 5">
            <a:extLst>
              <a:ext uri="{FF2B5EF4-FFF2-40B4-BE49-F238E27FC236}">
                <a16:creationId xmlns:a16="http://schemas.microsoft.com/office/drawing/2014/main" id="{F5462AB9-75E8-45CA-B948-FABD03ECD6FA}"/>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1578721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C92C-8DF9-4E2F-AC7E-AC0F4D33266C}"/>
              </a:ext>
            </a:extLst>
          </p:cNvPr>
          <p:cNvSpPr>
            <a:spLocks noGrp="1"/>
          </p:cNvSpPr>
          <p:nvPr>
            <p:ph type="title"/>
          </p:nvPr>
        </p:nvSpPr>
        <p:spPr/>
        <p:txBody>
          <a:bodyPr anchor="ctr">
            <a:normAutofit/>
          </a:bodyPr>
          <a:lstStyle/>
          <a:p>
            <a:r>
              <a:rPr lang="es-US" sz="3000"/>
              <a:t>Insulina pagada por Medicare Parte B</a:t>
            </a:r>
          </a:p>
        </p:txBody>
      </p:sp>
      <p:sp>
        <p:nvSpPr>
          <p:cNvPr id="6" name="Content Placeholder 5">
            <a:extLst>
              <a:ext uri="{FF2B5EF4-FFF2-40B4-BE49-F238E27FC236}">
                <a16:creationId xmlns:a16="http://schemas.microsoft.com/office/drawing/2014/main" id="{8D61A090-23A0-4D71-9FB3-B006FF6C9B96}"/>
              </a:ext>
            </a:extLst>
          </p:cNvPr>
          <p:cNvSpPr>
            <a:spLocks noGrp="1"/>
          </p:cNvSpPr>
          <p:nvPr>
            <p:ph idx="1"/>
          </p:nvPr>
        </p:nvSpPr>
        <p:spPr>
          <a:xfrm>
            <a:off x="914399" y="1371600"/>
            <a:ext cx="10439401" cy="4708358"/>
          </a:xfrm>
        </p:spPr>
        <p:txBody>
          <a:bodyPr>
            <a:normAutofit fontScale="85000" lnSpcReduction="10000"/>
          </a:bodyPr>
          <a:lstStyle/>
          <a:p>
            <a:pPr marL="0" indent="0" defTabSz="685800">
              <a:lnSpc>
                <a:spcPct val="110000"/>
              </a:lnSpc>
              <a:spcBef>
                <a:spcPts val="0"/>
              </a:spcBef>
              <a:buNone/>
            </a:pPr>
            <a:r>
              <a:rPr lang="es-US" sz="2800" b="1" dirty="0">
                <a:solidFill>
                  <a:srgbClr val="00529B"/>
                </a:solidFill>
              </a:rPr>
              <a:t>Si usted se administra insulina a través de una bomba tradicional cubierta por la prestación de equipos médicos duraderos de Medicare, esa insulina estará cubierta por la Parte B de Medicare. Estas prestaciones entrarán en vigor el 1 de julio de 2023. </a:t>
            </a:r>
          </a:p>
          <a:p>
            <a:pPr marL="548640" indent="-274320">
              <a:lnSpc>
                <a:spcPct val="110000"/>
              </a:lnSpc>
              <a:spcAft>
                <a:spcPts val="600"/>
              </a:spcAft>
            </a:pPr>
            <a:r>
              <a:rPr lang="es-US" dirty="0">
                <a:solidFill>
                  <a:srgbClr val="00529B"/>
                </a:solidFill>
              </a:rPr>
              <a:t>El límite máximo de insulina es de $35 dólares para un suministro de insulina para un mes. </a:t>
            </a:r>
          </a:p>
          <a:p>
            <a:pPr marL="548640" indent="-274320">
              <a:lnSpc>
                <a:spcPct val="110000"/>
              </a:lnSpc>
            </a:pPr>
            <a:r>
              <a:rPr lang="es-US" dirty="0">
                <a:solidFill>
                  <a:srgbClr val="00529B"/>
                </a:solidFill>
              </a:rPr>
              <a:t>No se aplicará ninguna franquicia a la insulina cubierta por la Parte B</a:t>
            </a:r>
          </a:p>
          <a:p>
            <a:pPr marL="0" indent="0">
              <a:lnSpc>
                <a:spcPct val="110000"/>
              </a:lnSpc>
              <a:buNone/>
            </a:pPr>
            <a:endParaRPr lang="en-US" sz="2400" dirty="0">
              <a:solidFill>
                <a:srgbClr val="00529B"/>
              </a:solidFill>
            </a:endParaRPr>
          </a:p>
          <a:p>
            <a:pPr marL="0" indent="0">
              <a:lnSpc>
                <a:spcPct val="110000"/>
              </a:lnSpc>
              <a:buNone/>
            </a:pPr>
            <a:r>
              <a:rPr lang="es-US" sz="2000" b="1" dirty="0">
                <a:solidFill>
                  <a:srgbClr val="00529B"/>
                </a:solidFill>
              </a:rPr>
              <a:t>NOTA</a:t>
            </a:r>
            <a:r>
              <a:rPr lang="es-US" sz="2000" dirty="0"/>
              <a:t>: </a:t>
            </a:r>
            <a:r>
              <a:rPr lang="es-US" sz="2000" dirty="0">
                <a:solidFill>
                  <a:srgbClr val="00529B"/>
                </a:solidFill>
              </a:rPr>
              <a:t>Si utiliza una bomba </a:t>
            </a:r>
            <a:r>
              <a:rPr lang="es-US" sz="2000" b="1" dirty="0">
                <a:solidFill>
                  <a:srgbClr val="00529B"/>
                </a:solidFill>
              </a:rPr>
              <a:t>desechable</a:t>
            </a:r>
            <a:r>
              <a:rPr lang="es-US" sz="2000" dirty="0">
                <a:solidFill>
                  <a:srgbClr val="00529B"/>
                </a:solidFill>
              </a:rPr>
              <a:t> la insulina para esa bomba está cubierta por la Parte D </a:t>
            </a:r>
            <a:br>
              <a:rPr lang="es-US" sz="2000" dirty="0">
                <a:solidFill>
                  <a:srgbClr val="00529B"/>
                </a:solidFill>
              </a:rPr>
            </a:br>
            <a:r>
              <a:rPr lang="es-US" sz="2000" dirty="0">
                <a:solidFill>
                  <a:srgbClr val="00529B"/>
                </a:solidFill>
              </a:rPr>
              <a:t>de Medicare </a:t>
            </a:r>
          </a:p>
        </p:txBody>
      </p:sp>
      <p:sp>
        <p:nvSpPr>
          <p:cNvPr id="7" name="Freeform: Shape 6">
            <a:extLst>
              <a:ext uri="{FF2B5EF4-FFF2-40B4-BE49-F238E27FC236}">
                <a16:creationId xmlns:a16="http://schemas.microsoft.com/office/drawing/2014/main" id="{DA2D8B06-A526-48B4-9645-6FDF8425DDA9}"/>
              </a:ext>
              <a:ext uri="{C183D7F6-B498-43B3-948B-1728B52AA6E4}">
                <adec:decorative xmlns:adec="http://schemas.microsoft.com/office/drawing/2017/decorative" val="1"/>
              </a:ext>
            </a:extLst>
          </p:cNvPr>
          <p:cNvSpPr>
            <a:spLocks noChangeAspect="1"/>
          </p:cNvSpPr>
          <p:nvPr/>
        </p:nvSpPr>
        <p:spPr>
          <a:xfrm>
            <a:off x="677658" y="5212902"/>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40326FFF-F599-4B4E-B717-37A75AADFAF5}"/>
              </a:ext>
            </a:extLst>
          </p:cNvPr>
          <p:cNvSpPr>
            <a:spLocks noGrp="1"/>
          </p:cNvSpPr>
          <p:nvPr>
            <p:ph type="sldNum" sz="quarter" idx="12"/>
          </p:nvPr>
        </p:nvSpPr>
        <p:spPr/>
        <p:txBody>
          <a:bodyPr/>
          <a:lstStyle/>
          <a:p>
            <a:fld id="{48F63A3B-78C7-47BE-AE5E-E10140E04643}" type="slidenum">
              <a:rPr lang="en-US" smtClean="0"/>
              <a:pPr/>
              <a:t>13</a:t>
            </a:fld>
            <a:endParaRPr lang="en-US"/>
          </a:p>
        </p:txBody>
      </p:sp>
      <p:sp>
        <p:nvSpPr>
          <p:cNvPr id="5" name="Footer Placeholder 4">
            <a:extLst>
              <a:ext uri="{FF2B5EF4-FFF2-40B4-BE49-F238E27FC236}">
                <a16:creationId xmlns:a16="http://schemas.microsoft.com/office/drawing/2014/main" id="{4B8BA7DE-25BF-4CA6-A69B-934BF4B4EB3F}"/>
              </a:ext>
            </a:extLst>
          </p:cNvPr>
          <p:cNvSpPr>
            <a:spLocks noGrp="1"/>
          </p:cNvSpPr>
          <p:nvPr>
            <p:ph type="ftr" sz="quarter" idx="11"/>
          </p:nvPr>
        </p:nvSpPr>
        <p:spPr/>
        <p:txBody>
          <a:bodyPr/>
          <a:lstStyle/>
          <a:p>
            <a:r>
              <a:rPr lang="es-US"/>
              <a:t>Cobertura de medicamentos de Medicare</a:t>
            </a:r>
          </a:p>
        </p:txBody>
      </p:sp>
      <p:sp>
        <p:nvSpPr>
          <p:cNvPr id="4" name="Date Placeholder 3">
            <a:extLst>
              <a:ext uri="{FF2B5EF4-FFF2-40B4-BE49-F238E27FC236}">
                <a16:creationId xmlns:a16="http://schemas.microsoft.com/office/drawing/2014/main" id="{AC490F50-3CC9-4058-A595-0A441359AAD5}"/>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9005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62"/>
            <a:ext cx="12192000" cy="967694"/>
          </a:xfrm>
        </p:spPr>
        <p:txBody>
          <a:bodyPr anchor="ctr">
            <a:noAutofit/>
          </a:bodyPr>
          <a:lstStyle/>
          <a:p>
            <a:r>
              <a:rPr lang="es-US" sz="2800" dirty="0"/>
              <a:t>Medicamentos autoadministrados en </a:t>
            </a:r>
            <a:br>
              <a:rPr lang="es-US" sz="2800" dirty="0"/>
            </a:br>
            <a:r>
              <a:rPr lang="es-US" sz="2800" dirty="0"/>
              <a:t>pacientes ambulatorios hospitalarios</a:t>
            </a:r>
          </a:p>
        </p:txBody>
      </p:sp>
      <p:grpSp>
        <p:nvGrpSpPr>
          <p:cNvPr id="6" name="Group 5" descr="Icono del Seguro Médico Parte B">
            <a:extLst>
              <a:ext uri="{FF2B5EF4-FFF2-40B4-BE49-F238E27FC236}">
                <a16:creationId xmlns:a16="http://schemas.microsoft.com/office/drawing/2014/main" id="{87D50ECD-C554-44E3-A34B-F8840382AC73}"/>
              </a:ext>
            </a:extLst>
          </p:cNvPr>
          <p:cNvGrpSpPr>
            <a:grpSpLocks noChangeAspect="1"/>
          </p:cNvGrpSpPr>
          <p:nvPr/>
        </p:nvGrpSpPr>
        <p:grpSpPr>
          <a:xfrm>
            <a:off x="371524" y="1145468"/>
            <a:ext cx="2543755" cy="1723447"/>
            <a:chOff x="143101" y="2200207"/>
            <a:chExt cx="1989196" cy="1347721"/>
          </a:xfrm>
        </p:grpSpPr>
        <p:pic>
          <p:nvPicPr>
            <p:cNvPr id="7" name="Picture 6" descr="Ícono de la parte B">
              <a:extLst>
                <a:ext uri="{FF2B5EF4-FFF2-40B4-BE49-F238E27FC236}">
                  <a16:creationId xmlns:a16="http://schemas.microsoft.com/office/drawing/2014/main" id="{713669BE-1C50-4443-8F17-E34BFE95DE4D}"/>
                </a:ext>
              </a:extLst>
            </p:cNvPr>
            <p:cNvPicPr>
              <a:picLocks noChangeAspect="1"/>
            </p:cNvPicPr>
            <p:nvPr/>
          </p:nvPicPr>
          <p:blipFill>
            <a:blip r:embed="rId4"/>
            <a:srcRect/>
            <a:stretch/>
          </p:blipFill>
          <p:spPr>
            <a:xfrm>
              <a:off x="590853" y="2200207"/>
              <a:ext cx="806027" cy="726110"/>
            </a:xfrm>
            <a:prstGeom prst="rect">
              <a:avLst/>
            </a:prstGeom>
          </p:spPr>
        </p:pic>
        <p:sp>
          <p:nvSpPr>
            <p:cNvPr id="8" name="TextBox 7">
              <a:extLst>
                <a:ext uri="{FF2B5EF4-FFF2-40B4-BE49-F238E27FC236}">
                  <a16:creationId xmlns:a16="http://schemas.microsoft.com/office/drawing/2014/main" id="{97D71CF4-F0FA-4803-8546-274BA4075E73}"/>
                </a:ext>
              </a:extLst>
            </p:cNvPr>
            <p:cNvSpPr txBox="1"/>
            <p:nvPr/>
          </p:nvSpPr>
          <p:spPr>
            <a:xfrm>
              <a:off x="143101" y="2994367"/>
              <a:ext cx="1989196" cy="55356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00529B"/>
                  </a:solidFill>
                  <a:effectLst/>
                  <a:uLnTx/>
                  <a:uFillTx/>
                </a:rPr>
                <a:t>Parte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000" b="0" i="0" u="none" strike="noStrike" cap="none" normalizeH="0" baseline="0" noProof="0" dirty="0">
                  <a:ln>
                    <a:noFill/>
                  </a:ln>
                  <a:solidFill>
                    <a:srgbClr val="00529B"/>
                  </a:solidFill>
                  <a:effectLst/>
                  <a:uLnTx/>
                  <a:uFillTx/>
                </a:rPr>
                <a:t>Seguro médico</a:t>
              </a:r>
            </a:p>
          </p:txBody>
        </p:sp>
      </p:grpSp>
      <p:sp>
        <p:nvSpPr>
          <p:cNvPr id="5" name="Content Placeholder 4"/>
          <p:cNvSpPr>
            <a:spLocks noGrp="1"/>
          </p:cNvSpPr>
          <p:nvPr>
            <p:ph type="body" sz="quarter" idx="13"/>
          </p:nvPr>
        </p:nvSpPr>
        <p:spPr>
          <a:xfrm>
            <a:off x="3207657" y="1382490"/>
            <a:ext cx="8274730" cy="1661499"/>
          </a:xfrm>
        </p:spPr>
        <p:txBody>
          <a:bodyPr vert="horz" lIns="91440" tIns="45720" rIns="91440" bIns="45720" rtlCol="0" anchor="t">
            <a:noAutofit/>
          </a:bodyPr>
          <a:lstStyle/>
          <a:p>
            <a:pPr marL="0" indent="0" defTabSz="685800">
              <a:lnSpc>
                <a:spcPct val="100000"/>
              </a:lnSpc>
              <a:spcBef>
                <a:spcPts val="0"/>
              </a:spcBef>
              <a:spcAft>
                <a:spcPts val="1200"/>
              </a:spcAft>
              <a:buNone/>
            </a:pPr>
            <a:r>
              <a:rPr lang="es-US" sz="2400" dirty="0">
                <a:solidFill>
                  <a:srgbClr val="00529B"/>
                </a:solidFill>
                <a:latin typeface="Arial"/>
                <a:cs typeface="Arial"/>
              </a:rPr>
              <a:t>La Parte B </a:t>
            </a:r>
            <a:r>
              <a:rPr lang="es-US" sz="2400" b="1" dirty="0">
                <a:solidFill>
                  <a:srgbClr val="00529B"/>
                </a:solidFill>
                <a:latin typeface="Arial"/>
                <a:cs typeface="Arial"/>
              </a:rPr>
              <a:t>no cubre </a:t>
            </a:r>
            <a:r>
              <a:rPr lang="es-US" sz="2400" dirty="0">
                <a:solidFill>
                  <a:srgbClr val="00529B"/>
                </a:solidFill>
                <a:latin typeface="Arial"/>
                <a:cs typeface="Arial"/>
              </a:rPr>
              <a:t>medicamentos autoadministrados en un entorno hospitalario ambulatorio </a:t>
            </a:r>
          </a:p>
          <a:p>
            <a:pPr marL="0" indent="0" defTabSz="685800">
              <a:lnSpc>
                <a:spcPct val="100000"/>
              </a:lnSpc>
              <a:spcBef>
                <a:spcPts val="600"/>
              </a:spcBef>
              <a:buNone/>
            </a:pPr>
            <a:endParaRPr lang="en-US" sz="2400" dirty="0">
              <a:solidFill>
                <a:srgbClr val="00529B"/>
              </a:solidFill>
              <a:latin typeface="Arial"/>
              <a:cs typeface="Arial"/>
            </a:endParaRPr>
          </a:p>
        </p:txBody>
      </p:sp>
      <p:grpSp>
        <p:nvGrpSpPr>
          <p:cNvPr id="9" name="Group 8" descr="Icono del seguro de medicamentos de Medicare Parte D">
            <a:extLst>
              <a:ext uri="{FF2B5EF4-FFF2-40B4-BE49-F238E27FC236}">
                <a16:creationId xmlns:a16="http://schemas.microsoft.com/office/drawing/2014/main" id="{97C6A26B-BA11-4ACC-8DB2-686ECBC20649}"/>
              </a:ext>
            </a:extLst>
          </p:cNvPr>
          <p:cNvGrpSpPr/>
          <p:nvPr/>
        </p:nvGrpSpPr>
        <p:grpSpPr>
          <a:xfrm>
            <a:off x="473738" y="3315342"/>
            <a:ext cx="2339325" cy="1796290"/>
            <a:chOff x="6960685" y="2307844"/>
            <a:chExt cx="3046507" cy="1823541"/>
          </a:xfrm>
        </p:grpSpPr>
        <p:pic>
          <p:nvPicPr>
            <p:cNvPr id="10" name="Picture 9" descr="Ícono de la Parte D">
              <a:extLst>
                <a:ext uri="{FF2B5EF4-FFF2-40B4-BE49-F238E27FC236}">
                  <a16:creationId xmlns:a16="http://schemas.microsoft.com/office/drawing/2014/main" id="{A625C04D-7FCD-4C2F-9502-34A3042B9305}"/>
                </a:ext>
              </a:extLst>
            </p:cNvPr>
            <p:cNvPicPr>
              <a:picLocks noChangeAspect="1"/>
            </p:cNvPicPr>
            <p:nvPr/>
          </p:nvPicPr>
          <p:blipFill>
            <a:blip r:embed="rId5"/>
            <a:srcRect/>
            <a:stretch/>
          </p:blipFill>
          <p:spPr>
            <a:xfrm>
              <a:off x="7614052" y="2307844"/>
              <a:ext cx="1295618" cy="718626"/>
            </a:xfrm>
            <a:prstGeom prst="rect">
              <a:avLst/>
            </a:prstGeom>
          </p:spPr>
        </p:pic>
        <p:sp>
          <p:nvSpPr>
            <p:cNvPr id="11" name="TextBox 10" title="Ícono de la Parte D">
              <a:extLst>
                <a:ext uri="{FF2B5EF4-FFF2-40B4-BE49-F238E27FC236}">
                  <a16:creationId xmlns:a16="http://schemas.microsoft.com/office/drawing/2014/main" id="{AAFD4584-628F-413F-A4A7-5011CE906793}"/>
                </a:ext>
              </a:extLst>
            </p:cNvPr>
            <p:cNvSpPr txBox="1"/>
            <p:nvPr/>
          </p:nvSpPr>
          <p:spPr>
            <a:xfrm>
              <a:off x="6960685" y="3100314"/>
              <a:ext cx="3046507" cy="10310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00529B"/>
                  </a:solidFill>
                  <a:effectLst/>
                  <a:uLnTx/>
                  <a:uFillTx/>
                </a:rPr>
                <a:t>Parte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000" b="0" i="0" u="none" strike="noStrike" cap="none" normalizeH="0" baseline="0" noProof="0" dirty="0">
                  <a:ln>
                    <a:noFill/>
                  </a:ln>
                  <a:solidFill>
                    <a:srgbClr val="00529B"/>
                  </a:solidFill>
                  <a:effectLst/>
                  <a:uLnTx/>
                  <a:uFillTx/>
                </a:rPr>
                <a:t>Cobertura de medicamentos de Medicare</a:t>
              </a:r>
            </a:p>
          </p:txBody>
        </p:sp>
      </p:grpSp>
      <p:sp>
        <p:nvSpPr>
          <p:cNvPr id="16" name="Content Placeholder 4">
            <a:extLst>
              <a:ext uri="{FF2B5EF4-FFF2-40B4-BE49-F238E27FC236}">
                <a16:creationId xmlns:a16="http://schemas.microsoft.com/office/drawing/2014/main" id="{4B86F4CB-D79C-4295-A822-D822A34F2487}"/>
              </a:ext>
            </a:extLst>
          </p:cNvPr>
          <p:cNvSpPr txBox="1">
            <a:spLocks/>
          </p:cNvSpPr>
          <p:nvPr/>
        </p:nvSpPr>
        <p:spPr>
          <a:xfrm>
            <a:off x="3361705" y="3117053"/>
            <a:ext cx="8274730" cy="29734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s-US" sz="2400" dirty="0">
                <a:solidFill>
                  <a:srgbClr val="00529B"/>
                </a:solidFill>
                <a:latin typeface="Arial"/>
                <a:cs typeface="Arial"/>
              </a:rPr>
              <a:t>Si está inscrito, la cobertura de medicamentos de </a:t>
            </a:r>
            <a:br>
              <a:rPr lang="es-US" sz="2400" dirty="0">
                <a:solidFill>
                  <a:srgbClr val="00529B"/>
                </a:solidFill>
                <a:latin typeface="Arial"/>
                <a:cs typeface="Arial"/>
              </a:rPr>
            </a:br>
            <a:r>
              <a:rPr lang="es-US" sz="2400" dirty="0">
                <a:solidFill>
                  <a:srgbClr val="00529B"/>
                </a:solidFill>
                <a:latin typeface="Arial"/>
                <a:cs typeface="Arial"/>
              </a:rPr>
              <a:t>Medicare (Parte D) </a:t>
            </a:r>
            <a:r>
              <a:rPr lang="es-US" sz="2400" b="1" dirty="0">
                <a:solidFill>
                  <a:srgbClr val="00529B"/>
                </a:solidFill>
                <a:latin typeface="Arial"/>
                <a:cs typeface="Arial"/>
              </a:rPr>
              <a:t>puede pagar </a:t>
            </a:r>
            <a:r>
              <a:rPr lang="es-US" sz="2400" dirty="0">
                <a:solidFill>
                  <a:srgbClr val="00529B"/>
                </a:solidFill>
                <a:latin typeface="Arial"/>
                <a:cs typeface="Arial"/>
              </a:rPr>
              <a:t>los medicamentos autoadministrados: </a:t>
            </a:r>
          </a:p>
          <a:p>
            <a:pPr marL="548640" lvl="1" indent="-274320" defTabSz="685800">
              <a:lnSpc>
                <a:spcPct val="100000"/>
              </a:lnSpc>
              <a:spcBef>
                <a:spcPts val="0"/>
              </a:spcBef>
              <a:spcAft>
                <a:spcPts val="1200"/>
              </a:spcAft>
              <a:buFont typeface="Wingdings" panose="020B0604020202020204" pitchFamily="34" charset="0"/>
              <a:buChar char="§"/>
            </a:pPr>
            <a:r>
              <a:rPr lang="es-US" sz="2000" dirty="0">
                <a:solidFill>
                  <a:srgbClr val="00529B"/>
                </a:solidFill>
                <a:latin typeface="Arial"/>
                <a:cs typeface="Arial"/>
              </a:rPr>
              <a:t>Si usted no está ingresado en un hospital</a:t>
            </a:r>
          </a:p>
          <a:p>
            <a:pPr marL="548640" lvl="1" indent="-274320" defTabSz="685800">
              <a:lnSpc>
                <a:spcPct val="100000"/>
              </a:lnSpc>
              <a:spcBef>
                <a:spcPts val="0"/>
              </a:spcBef>
              <a:spcAft>
                <a:spcPts val="1200"/>
              </a:spcAft>
              <a:buFont typeface="Wingdings" panose="020B0604020202020204" pitchFamily="34" charset="0"/>
              <a:buChar char="§"/>
            </a:pPr>
            <a:r>
              <a:rPr lang="es-US" sz="2000" dirty="0">
                <a:solidFill>
                  <a:srgbClr val="00529B"/>
                </a:solidFill>
                <a:latin typeface="Arial"/>
                <a:cs typeface="Arial"/>
              </a:rPr>
              <a:t>Es posible que tenga que pagar y solicitar el reembolso</a:t>
            </a:r>
          </a:p>
          <a:p>
            <a:pPr marL="548640" lvl="1" indent="-274320" defTabSz="685800">
              <a:lnSpc>
                <a:spcPct val="100000"/>
              </a:lnSpc>
              <a:spcBef>
                <a:spcPts val="0"/>
              </a:spcBef>
              <a:spcAft>
                <a:spcPts val="1200"/>
              </a:spcAft>
              <a:buFont typeface="Wingdings" panose="020B0604020202020204" pitchFamily="34" charset="0"/>
              <a:buChar char="§"/>
            </a:pPr>
            <a:r>
              <a:rPr lang="es-US" sz="2000" dirty="0">
                <a:solidFill>
                  <a:srgbClr val="00529B"/>
                </a:solidFill>
                <a:latin typeface="Arial"/>
                <a:cs typeface="Arial"/>
              </a:rPr>
              <a:t>El medicamento que necesita deber estar incluido en el formulario del plan (lista de medicamentos cubiertos)</a:t>
            </a:r>
          </a:p>
        </p:txBody>
      </p:sp>
      <p:sp>
        <p:nvSpPr>
          <p:cNvPr id="15" name="Freeform: Shape 14">
            <a:extLst>
              <a:ext uri="{FF2B5EF4-FFF2-40B4-BE49-F238E27FC236}">
                <a16:creationId xmlns:a16="http://schemas.microsoft.com/office/drawing/2014/main" id="{0737BB59-1B8B-471F-9E6A-22278B18FA6D}"/>
              </a:ext>
              <a:ext uri="{C183D7F6-B498-43B3-948B-1728B52AA6E4}">
                <adec:decorative xmlns:adec="http://schemas.microsoft.com/office/drawing/2017/decorative" val="1"/>
              </a:ext>
            </a:extLst>
          </p:cNvPr>
          <p:cNvSpPr>
            <a:spLocks noChangeAspect="1"/>
          </p:cNvSpPr>
          <p:nvPr/>
        </p:nvSpPr>
        <p:spPr>
          <a:xfrm>
            <a:off x="2640959" y="3165541"/>
            <a:ext cx="548640" cy="54864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C45385-9BC7-441A-B08F-0D3D30C4BA5A}"/>
              </a:ext>
              <a:ext uri="{C183D7F6-B498-43B3-948B-1728B52AA6E4}">
                <adec:decorative xmlns:adec="http://schemas.microsoft.com/office/drawing/2017/decorative" val="1"/>
              </a:ext>
            </a:extLst>
          </p:cNvPr>
          <p:cNvSpPr>
            <a:spLocks noChangeAspect="1"/>
          </p:cNvSpPr>
          <p:nvPr/>
        </p:nvSpPr>
        <p:spPr>
          <a:xfrm>
            <a:off x="2659017" y="1432967"/>
            <a:ext cx="548640" cy="5486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72052D74-13BB-4EAA-B37A-8AB08B43697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57348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23784" y="282591"/>
            <a:ext cx="8944431" cy="719643"/>
          </a:xfrm>
        </p:spPr>
        <p:txBody>
          <a:bodyPr>
            <a:normAutofit/>
          </a:bodyPr>
          <a:lstStyle/>
          <a:p>
            <a:pPr algn="ctr"/>
            <a:r>
              <a:rPr lang="es-US" sz="3000">
                <a:cs typeface="Calibri"/>
              </a:rPr>
              <a:t>Verifique sus conocimientos: Pregunta 1</a:t>
            </a:r>
          </a:p>
        </p:txBody>
      </p:sp>
      <p:sp>
        <p:nvSpPr>
          <p:cNvPr id="5" name="Content Placeholder 4"/>
          <p:cNvSpPr>
            <a:spLocks noGrp="1"/>
          </p:cNvSpPr>
          <p:nvPr>
            <p:ph idx="4294967295"/>
          </p:nvPr>
        </p:nvSpPr>
        <p:spPr>
          <a:xfrm>
            <a:off x="1828800" y="1513695"/>
            <a:ext cx="9286876" cy="4467084"/>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s-US" sz="2400" b="1" dirty="0">
                <a:solidFill>
                  <a:srgbClr val="00529B"/>
                </a:solidFill>
                <a:latin typeface="Arial"/>
                <a:cs typeface="Calibri"/>
              </a:rPr>
              <a:t>¿Qué parte de Medicare paga medicamentos utilizados en centros de cuidados paliativos para el control de síntomas y </a:t>
            </a:r>
            <a:br>
              <a:rPr lang="es-US" sz="2400" b="1" dirty="0">
                <a:solidFill>
                  <a:srgbClr val="00529B"/>
                </a:solidFill>
                <a:latin typeface="Arial"/>
                <a:cs typeface="Calibri"/>
              </a:rPr>
            </a:br>
            <a:r>
              <a:rPr lang="es-US" sz="2400" b="1" dirty="0">
                <a:solidFill>
                  <a:srgbClr val="00529B"/>
                </a:solidFill>
                <a:latin typeface="Arial"/>
                <a:cs typeface="Calibri"/>
              </a:rPr>
              <a:t>el alivio del dolor?</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latin typeface="Arial"/>
                <a:cs typeface="Calibri"/>
              </a:rPr>
              <a:t>Parte A (Seguro Hospitalario)</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latin typeface="Arial"/>
                <a:cs typeface="Calibri"/>
              </a:rPr>
              <a:t>Parte B (Seguro Médico)</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latin typeface="Arial"/>
                <a:cs typeface="Calibri"/>
              </a:rPr>
              <a:t>Parte D (Cobertura de medicamentos Medicare)</a:t>
            </a:r>
          </a:p>
          <a:p>
            <a:pPr marL="804672"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latin typeface="Arial"/>
                <a:cs typeface="Calibri"/>
              </a:rPr>
              <a:t>Ninguna de las anteriores </a:t>
            </a:r>
          </a:p>
        </p:txBody>
      </p:sp>
      <p:sp>
        <p:nvSpPr>
          <p:cNvPr id="6" name="Rounded Rectangle 5" descr="Casilla verde que resalta la respuesta correcta: A"/>
          <p:cNvSpPr/>
          <p:nvPr/>
        </p:nvSpPr>
        <p:spPr>
          <a:xfrm>
            <a:off x="2292107" y="2715790"/>
            <a:ext cx="4593509" cy="56148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35CC0871-16C6-D414-3A7C-08B8EED26097}"/>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7" name="Slide Number Placeholder 5">
            <a:extLst>
              <a:ext uri="{FF2B5EF4-FFF2-40B4-BE49-F238E27FC236}">
                <a16:creationId xmlns:a16="http://schemas.microsoft.com/office/drawing/2014/main" id="{31CFBDC4-BA72-4BA6-A8BB-1909F13F778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86663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92298" y="273604"/>
            <a:ext cx="8407403" cy="719643"/>
          </a:xfrm>
        </p:spPr>
        <p:txBody>
          <a:bodyPr>
            <a:normAutofit fontScale="90000"/>
          </a:bodyPr>
          <a:lstStyle/>
          <a:p>
            <a:pPr algn="ctr"/>
            <a:r>
              <a:rPr lang="es-US" sz="3000">
                <a:cs typeface="Calibri"/>
              </a:rPr>
              <a:t>Verifique sus conocimientos: Pregunta 2</a:t>
            </a:r>
          </a:p>
        </p:txBody>
      </p:sp>
      <p:sp>
        <p:nvSpPr>
          <p:cNvPr id="5" name="Content Placeholder 4"/>
          <p:cNvSpPr>
            <a:spLocks noGrp="1"/>
          </p:cNvSpPr>
          <p:nvPr>
            <p:ph idx="4294967295"/>
          </p:nvPr>
        </p:nvSpPr>
        <p:spPr>
          <a:xfrm>
            <a:off x="1828800" y="1737360"/>
            <a:ext cx="8964388" cy="4190320"/>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s-US" b="1" dirty="0">
                <a:solidFill>
                  <a:srgbClr val="00529B"/>
                </a:solidFill>
                <a:latin typeface="Arial"/>
                <a:cs typeface="Arial"/>
              </a:rPr>
              <a:t>Cobertura de medicamentos de Medicare (Parte D) no cubre el costo de la vacuna contra la gripe/influenza, un servicio preventivo de inmunización.</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dirty="0">
                <a:solidFill>
                  <a:srgbClr val="00529B"/>
                </a:solidFill>
                <a:latin typeface="Arial"/>
                <a:cs typeface="Arial"/>
              </a:rPr>
              <a:t>Verdadero</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dirty="0">
                <a:solidFill>
                  <a:srgbClr val="00529B"/>
                </a:solidFill>
                <a:latin typeface="Arial"/>
                <a:cs typeface="Arial"/>
              </a:rPr>
              <a:t>Falso</a:t>
            </a:r>
          </a:p>
          <a:p>
            <a:pPr marL="0" lvl="0" indent="0" defTabSz="685800">
              <a:lnSpc>
                <a:spcPct val="100000"/>
              </a:lnSpc>
              <a:spcBef>
                <a:spcPts val="600"/>
              </a:spcBef>
              <a:spcAft>
                <a:spcPts val="1200"/>
              </a:spcAft>
              <a:buNone/>
            </a:pPr>
            <a:endParaRPr lang="en-US" dirty="0">
              <a:solidFill>
                <a:srgbClr val="00529B"/>
              </a:solidFill>
            </a:endParaRPr>
          </a:p>
          <a:p>
            <a:pPr>
              <a:spcAft>
                <a:spcPts val="1200"/>
              </a:spcAft>
            </a:pPr>
            <a:endParaRPr lang="en-US" dirty="0">
              <a:solidFill>
                <a:srgbClr val="00529B"/>
              </a:solidFill>
            </a:endParaRPr>
          </a:p>
        </p:txBody>
      </p:sp>
      <p:sp>
        <p:nvSpPr>
          <p:cNvPr id="6" name="Rounded Rectangle 5" descr="Casilla verde que resalta la respuesta correcta: A"/>
          <p:cNvSpPr/>
          <p:nvPr/>
        </p:nvSpPr>
        <p:spPr>
          <a:xfrm>
            <a:off x="2305282" y="3101264"/>
            <a:ext cx="2022878" cy="534269"/>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F94EDC13-4A90-AE7D-94B2-D68C659B1C06}"/>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7" name="Slide Number Placeholder 5">
            <a:extLst>
              <a:ext uri="{FF2B5EF4-FFF2-40B4-BE49-F238E27FC236}">
                <a16:creationId xmlns:a16="http://schemas.microsoft.com/office/drawing/2014/main" id="{F901E6AE-8536-4312-A630-960AFB8FCFF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761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681A-7610-47A4-8293-3244E79A4C6E}"/>
              </a:ext>
            </a:extLst>
          </p:cNvPr>
          <p:cNvSpPr>
            <a:spLocks noGrp="1"/>
          </p:cNvSpPr>
          <p:nvPr>
            <p:ph type="title"/>
          </p:nvPr>
        </p:nvSpPr>
        <p:spPr>
          <a:xfrm>
            <a:off x="4090045" y="2525720"/>
            <a:ext cx="5647326" cy="688930"/>
          </a:xfrm>
        </p:spPr>
        <p:txBody>
          <a:bodyPr>
            <a:noAutofit/>
          </a:bodyPr>
          <a:lstStyle/>
          <a:p>
            <a:r>
              <a:rPr lang="es-US" dirty="0">
                <a:latin typeface="Arial Black" panose="020B0A04020102020204" pitchFamily="34" charset="0"/>
              </a:rPr>
              <a:t>Cómo funciona </a:t>
            </a:r>
            <a:br>
              <a:rPr lang="es-US" dirty="0">
                <a:latin typeface="Arial Black" panose="020B0A04020102020204" pitchFamily="34" charset="0"/>
              </a:rPr>
            </a:br>
            <a:r>
              <a:rPr lang="es-US" dirty="0">
                <a:latin typeface="Arial Black" panose="020B0A04020102020204" pitchFamily="34" charset="0"/>
              </a:rPr>
              <a:t>la cobertura de medicamentos de Medicare (Parte D)</a:t>
            </a:r>
            <a:br>
              <a:rPr lang="es-US" dirty="0"/>
            </a:br>
            <a:endParaRPr lang="es-US" dirty="0"/>
          </a:p>
        </p:txBody>
      </p:sp>
      <p:sp>
        <p:nvSpPr>
          <p:cNvPr id="5" name="Text Placeholder 4">
            <a:extLst>
              <a:ext uri="{FF2B5EF4-FFF2-40B4-BE49-F238E27FC236}">
                <a16:creationId xmlns:a16="http://schemas.microsoft.com/office/drawing/2014/main" id="{6F62818C-0E6F-4EE9-B393-FD2B3E88F999}"/>
              </a:ext>
            </a:extLst>
          </p:cNvPr>
          <p:cNvSpPr>
            <a:spLocks noGrp="1"/>
          </p:cNvSpPr>
          <p:nvPr>
            <p:ph type="body" idx="1"/>
          </p:nvPr>
        </p:nvSpPr>
        <p:spPr>
          <a:xfrm>
            <a:off x="4090045" y="1734507"/>
            <a:ext cx="6966675" cy="2756265"/>
          </a:xfrm>
        </p:spPr>
        <p:txBody>
          <a:bodyPr>
            <a:normAutofit/>
          </a:bodyPr>
          <a:lstStyle/>
          <a:p>
            <a:r>
              <a:rPr lang="es-US" dirty="0">
                <a:latin typeface="Arial Black" panose="020B0A04020102020204" pitchFamily="34" charset="0"/>
              </a:rPr>
              <a:t>Lección 2</a:t>
            </a:r>
          </a:p>
        </p:txBody>
      </p:sp>
    </p:spTree>
    <p:custDataLst>
      <p:tags r:id="rId1"/>
    </p:custDataLst>
    <p:extLst>
      <p:ext uri="{BB962C8B-B14F-4D97-AF65-F5344CB8AC3E}">
        <p14:creationId xmlns:p14="http://schemas.microsoft.com/office/powerpoint/2010/main" val="2835784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5586"/>
            <a:ext cx="12192000" cy="914400"/>
          </a:xfrm>
        </p:spPr>
        <p:txBody>
          <a:bodyPr anchor="ctr">
            <a:normAutofit/>
          </a:bodyPr>
          <a:lstStyle/>
          <a:p>
            <a:r>
              <a:rPr lang="es-US" sz="3000"/>
              <a:t>Objetivos de la Lección 2:</a:t>
            </a:r>
          </a:p>
        </p:txBody>
      </p:sp>
      <p:sp>
        <p:nvSpPr>
          <p:cNvPr id="13" name="Content Placeholder 12"/>
          <p:cNvSpPr>
            <a:spLocks noGrp="1"/>
          </p:cNvSpPr>
          <p:nvPr>
            <p:ph type="body" sz="quarter" idx="13"/>
          </p:nvPr>
        </p:nvSpPr>
        <p:spPr>
          <a:xfrm>
            <a:off x="1371600" y="1371600"/>
            <a:ext cx="972978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800" b="1">
                <a:solidFill>
                  <a:srgbClr val="00529B"/>
                </a:solidFill>
                <a:latin typeface="Arial"/>
                <a:cs typeface="Arial"/>
              </a:rPr>
              <a:t>Al final de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Describir las opciones y prestaciones de la cobertura de medicamentos de Medicare (Parte D)</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Explicar los costos de la cobertura de medicamentos de Medicare</a:t>
            </a:r>
          </a:p>
        </p:txBody>
      </p:sp>
      <p:sp>
        <p:nvSpPr>
          <p:cNvPr id="6" name="Slide Number Placeholder 5">
            <a:extLst>
              <a:ext uri="{FF2B5EF4-FFF2-40B4-BE49-F238E27FC236}">
                <a16:creationId xmlns:a16="http://schemas.microsoft.com/office/drawing/2014/main" id="{2F451775-5B99-47EB-A4C8-3FD8B459F6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18</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9148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4232"/>
          </a:xfrm>
        </p:spPr>
        <p:txBody>
          <a:bodyPr anchor="ctr">
            <a:normAutofit/>
          </a:bodyPr>
          <a:lstStyle/>
          <a:p>
            <a:r>
              <a:rPr lang="es-US" sz="3000"/>
              <a:t>Cobertura de Medicamentos de Medicare (Parte D)</a:t>
            </a:r>
          </a:p>
        </p:txBody>
      </p:sp>
      <p:grpSp>
        <p:nvGrpSpPr>
          <p:cNvPr id="13" name="Group 12" descr="Icono del seguro de medicamentos de Medicare Parte D">
            <a:extLst>
              <a:ext uri="{FF2B5EF4-FFF2-40B4-BE49-F238E27FC236}">
                <a16:creationId xmlns:a16="http://schemas.microsoft.com/office/drawing/2014/main" id="{63391F7C-39E9-4849-B69C-2619CEEA9984}"/>
              </a:ext>
            </a:extLst>
          </p:cNvPr>
          <p:cNvGrpSpPr/>
          <p:nvPr/>
        </p:nvGrpSpPr>
        <p:grpSpPr>
          <a:xfrm>
            <a:off x="217540" y="1424444"/>
            <a:ext cx="2057102" cy="1669284"/>
            <a:chOff x="7188039" y="2499267"/>
            <a:chExt cx="2678969" cy="1694606"/>
          </a:xfrm>
        </p:grpSpPr>
        <p:pic>
          <p:nvPicPr>
            <p:cNvPr id="14" name="Picture 13" descr="Ícono de la Parte D">
              <a:extLst>
                <a:ext uri="{FF2B5EF4-FFF2-40B4-BE49-F238E27FC236}">
                  <a16:creationId xmlns:a16="http://schemas.microsoft.com/office/drawing/2014/main" id="{3AB9A3EB-CF9E-415B-8402-97B9910ECBFD}"/>
                </a:ext>
              </a:extLst>
            </p:cNvPr>
            <p:cNvPicPr>
              <a:picLocks noChangeAspect="1"/>
            </p:cNvPicPr>
            <p:nvPr/>
          </p:nvPicPr>
          <p:blipFill>
            <a:blip r:embed="rId4"/>
            <a:srcRect/>
            <a:stretch/>
          </p:blipFill>
          <p:spPr>
            <a:xfrm>
              <a:off x="8052274" y="2499267"/>
              <a:ext cx="950501" cy="527204"/>
            </a:xfrm>
            <a:prstGeom prst="rect">
              <a:avLst/>
            </a:prstGeom>
          </p:spPr>
        </p:pic>
        <p:sp>
          <p:nvSpPr>
            <p:cNvPr id="20" name="TextBox 19" title="Ícono de la Parte D">
              <a:extLst>
                <a:ext uri="{FF2B5EF4-FFF2-40B4-BE49-F238E27FC236}">
                  <a16:creationId xmlns:a16="http://schemas.microsoft.com/office/drawing/2014/main" id="{65BF53E2-F375-4893-B206-3997685BEB4E}"/>
                </a:ext>
              </a:extLst>
            </p:cNvPr>
            <p:cNvSpPr txBox="1"/>
            <p:nvPr/>
          </p:nvSpPr>
          <p:spPr>
            <a:xfrm>
              <a:off x="7188039" y="3100314"/>
              <a:ext cx="2678969" cy="10935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00529B"/>
                  </a:solidFill>
                  <a:effectLst/>
                  <a:uLnTx/>
                  <a:uFillTx/>
                </a:rPr>
                <a:t>Parte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srgbClr val="00529B"/>
                  </a:solidFill>
                  <a:effectLst/>
                  <a:uLnTx/>
                  <a:uFillTx/>
                </a:rPr>
                <a:t>Cobertura de medicamentos </a:t>
              </a:r>
              <a:br>
                <a:rPr kumimoji="0" lang="es-US" sz="1600" b="0" i="0" u="none" strike="noStrike" cap="none" normalizeH="0" baseline="0" noProof="0" dirty="0">
                  <a:ln>
                    <a:noFill/>
                  </a:ln>
                  <a:solidFill>
                    <a:srgbClr val="00529B"/>
                  </a:solidFill>
                  <a:effectLst/>
                  <a:uLnTx/>
                  <a:uFillTx/>
                </a:rPr>
              </a:br>
              <a:r>
                <a:rPr kumimoji="0" lang="es-US" sz="1600" b="0" i="0" u="none" strike="noStrike" cap="none" normalizeH="0" baseline="0" noProof="0" dirty="0">
                  <a:ln>
                    <a:noFill/>
                  </a:ln>
                  <a:solidFill>
                    <a:srgbClr val="00529B"/>
                  </a:solidFill>
                  <a:effectLst/>
                  <a:uLnTx/>
                  <a:uFillTx/>
                </a:rPr>
                <a:t>de Medicare</a:t>
              </a:r>
            </a:p>
          </p:txBody>
        </p:sp>
      </p:grpSp>
      <p:sp>
        <p:nvSpPr>
          <p:cNvPr id="5" name="Content Placeholder 4"/>
          <p:cNvSpPr>
            <a:spLocks noGrp="1"/>
          </p:cNvSpPr>
          <p:nvPr>
            <p:ph type="body" sz="quarter" idx="13"/>
          </p:nvPr>
        </p:nvSpPr>
        <p:spPr>
          <a:xfrm>
            <a:off x="2096984" y="1125802"/>
            <a:ext cx="9613392" cy="4606395"/>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s-US" sz="2800" b="1" dirty="0">
                <a:solidFill>
                  <a:srgbClr val="00529B"/>
                </a:solidFill>
              </a:rPr>
              <a:t>Los planes que ofrecen cobertura de medicamentos Medicar son:</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s-US" sz="2400" dirty="0">
                <a:solidFill>
                  <a:srgbClr val="00529B"/>
                </a:solidFill>
              </a:rPr>
              <a:t>Aprobado por Medicare</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s-US" sz="2400" dirty="0">
                <a:solidFill>
                  <a:srgbClr val="00529B"/>
                </a:solidFill>
              </a:rPr>
              <a:t>Administrado por compañías privadas</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s-US" sz="2400" dirty="0">
                <a:solidFill>
                  <a:srgbClr val="00529B"/>
                </a:solidFill>
              </a:rPr>
              <a:t>Disponible para cualquier persona con Medicare</a:t>
            </a:r>
          </a:p>
          <a:p>
            <a:pPr marL="914400" indent="0" defTabSz="685800">
              <a:lnSpc>
                <a:spcPct val="100000"/>
              </a:lnSpc>
              <a:spcBef>
                <a:spcPts val="0"/>
              </a:spcBef>
              <a:spcAft>
                <a:spcPts val="1200"/>
              </a:spcAft>
              <a:buNone/>
            </a:pPr>
            <a:endParaRPr lang="en-US" sz="1000" b="1" dirty="0">
              <a:solidFill>
                <a:srgbClr val="00529B"/>
              </a:solidFill>
            </a:endParaRPr>
          </a:p>
          <a:p>
            <a:pPr marL="0" indent="0" defTabSz="685800">
              <a:lnSpc>
                <a:spcPct val="100000"/>
              </a:lnSpc>
              <a:spcBef>
                <a:spcPts val="0"/>
              </a:spcBef>
              <a:spcAft>
                <a:spcPts val="1200"/>
              </a:spcAft>
              <a:buNone/>
            </a:pPr>
            <a:r>
              <a:rPr lang="es-US" sz="2800" b="1" dirty="0">
                <a:solidFill>
                  <a:srgbClr val="00529B"/>
                </a:solidFill>
              </a:rPr>
              <a:t>Hay 2 formas de obtener cobertura:</a:t>
            </a:r>
          </a:p>
          <a:p>
            <a:pPr marL="548640" indent="-274320" defTabSz="685800">
              <a:lnSpc>
                <a:spcPct val="100000"/>
              </a:lnSpc>
              <a:spcBef>
                <a:spcPts val="0"/>
              </a:spcBef>
              <a:spcAft>
                <a:spcPts val="1200"/>
              </a:spcAft>
            </a:pPr>
            <a:r>
              <a:rPr lang="es-US" sz="2400" dirty="0">
                <a:solidFill>
                  <a:srgbClr val="00529B"/>
                </a:solidFill>
              </a:rPr>
              <a:t>Planes de medicamentos de Medicare </a:t>
            </a:r>
          </a:p>
          <a:p>
            <a:pPr marL="548640" indent="-274320" defTabSz="685800">
              <a:lnSpc>
                <a:spcPct val="100000"/>
              </a:lnSpc>
              <a:spcBef>
                <a:spcPts val="0"/>
              </a:spcBef>
              <a:spcAft>
                <a:spcPts val="1200"/>
              </a:spcAft>
            </a:pPr>
            <a:r>
              <a:rPr lang="es-US" sz="2400" dirty="0">
                <a:solidFill>
                  <a:srgbClr val="00529B"/>
                </a:solidFill>
              </a:rPr>
              <a:t>Planes Medicare </a:t>
            </a:r>
            <a:r>
              <a:rPr lang="es-US" sz="2400" dirty="0" err="1">
                <a:solidFill>
                  <a:srgbClr val="00529B"/>
                </a:solidFill>
              </a:rPr>
              <a:t>Advantage</a:t>
            </a:r>
            <a:r>
              <a:rPr lang="es-US" sz="2400" dirty="0">
                <a:solidFill>
                  <a:srgbClr val="00529B"/>
                </a:solidFill>
              </a:rPr>
              <a:t> u otros planes de salud de Medicare con cobertura de medicamentos</a:t>
            </a:r>
          </a:p>
          <a:p>
            <a:pPr>
              <a:lnSpc>
                <a:spcPct val="100000"/>
              </a:lnSpc>
            </a:pPr>
            <a:endParaRPr lang="en-US" sz="2000" dirty="0">
              <a:solidFill>
                <a:srgbClr val="00529B"/>
              </a:solidFill>
            </a:endParaRPr>
          </a:p>
        </p:txBody>
      </p:sp>
      <p:sp>
        <p:nvSpPr>
          <p:cNvPr id="6" name="Arrow: Pentagon 5" descr="Lectura del anuncio informativo: El costo varía según el plan.">
            <a:extLst>
              <a:ext uri="{FF2B5EF4-FFF2-40B4-BE49-F238E27FC236}">
                <a16:creationId xmlns:a16="http://schemas.microsoft.com/office/drawing/2014/main" id="{7119E03B-C57E-4B7A-B0AF-DEB089F7D3B8}"/>
              </a:ext>
            </a:extLst>
          </p:cNvPr>
          <p:cNvSpPr/>
          <p:nvPr/>
        </p:nvSpPr>
        <p:spPr>
          <a:xfrm rot="10800000">
            <a:off x="7844927" y="1975763"/>
            <a:ext cx="4352825"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F292C847-873B-4284-93E3-CD2555E9E40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60111" y="1832201"/>
            <a:ext cx="1015306" cy="1015306"/>
          </a:xfrm>
          <a:prstGeom prst="rect">
            <a:avLst/>
          </a:prstGeom>
        </p:spPr>
      </p:pic>
      <p:sp>
        <p:nvSpPr>
          <p:cNvPr id="16" name="TextBox 15" descr="Lectura del anuncio informativo: En la mayoría de los casos, debe tomar medidas para afiliarse a un plan">
            <a:extLst>
              <a:ext uri="{FF2B5EF4-FFF2-40B4-BE49-F238E27FC236}">
                <a16:creationId xmlns:a16="http://schemas.microsoft.com/office/drawing/2014/main" id="{EDF78C09-19B9-4FA3-8DE3-F9B5F50E8A68}"/>
              </a:ext>
            </a:extLst>
          </p:cNvPr>
          <p:cNvSpPr txBox="1"/>
          <p:nvPr/>
        </p:nvSpPr>
        <p:spPr>
          <a:xfrm>
            <a:off x="8987563" y="1963209"/>
            <a:ext cx="3024607" cy="830997"/>
          </a:xfrm>
          <a:prstGeom prst="rect">
            <a:avLst/>
          </a:prstGeom>
          <a:noFill/>
        </p:spPr>
        <p:txBody>
          <a:bodyPr wrap="square" rtlCol="0">
            <a:spAutoFit/>
          </a:bodyPr>
          <a:lstStyle/>
          <a:p>
            <a:pPr lvl="0" defTabSz="685800">
              <a:lnSpc>
                <a:spcPct val="100000"/>
              </a:lnSpc>
              <a:spcBef>
                <a:spcPts val="600"/>
              </a:spcBef>
            </a:pPr>
            <a:r>
              <a:rPr lang="es-US" sz="1600" dirty="0">
                <a:solidFill>
                  <a:srgbClr val="00529B"/>
                </a:solidFill>
                <a:latin typeface="Arial" panose="020B0604020202020204" pitchFamily="34" charset="0"/>
                <a:cs typeface="Arial" panose="020B0604020202020204" pitchFamily="34" charset="0"/>
              </a:rPr>
              <a:t>En la mayoría de los casos, debe tomar medidas para afiliarse a un plan. </a:t>
            </a:r>
          </a:p>
        </p:txBody>
      </p:sp>
      <p:sp>
        <p:nvSpPr>
          <p:cNvPr id="21" name="Slide Number Placeholder 5">
            <a:extLst>
              <a:ext uri="{FF2B5EF4-FFF2-40B4-BE49-F238E27FC236}">
                <a16:creationId xmlns:a16="http://schemas.microsoft.com/office/drawing/2014/main" id="{496C4FB7-16DA-4850-8228-8E69B0353CB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8990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457200"/>
            <a:ext cx="5027023" cy="719643"/>
          </a:xfrm>
        </p:spPr>
        <p:txBody>
          <a:bodyPr>
            <a:normAutofit/>
          </a:bodyPr>
          <a:lstStyle/>
          <a:p>
            <a:r>
              <a:rPr lang="es-US" sz="3000"/>
              <a:t>Índice</a:t>
            </a:r>
          </a:p>
        </p:txBody>
      </p:sp>
      <p:sp>
        <p:nvSpPr>
          <p:cNvPr id="4" name="Content Placeholder 3"/>
          <p:cNvSpPr>
            <a:spLocks noGrp="1"/>
          </p:cNvSpPr>
          <p:nvPr>
            <p:ph type="body" sz="quarter" idx="13"/>
          </p:nvPr>
        </p:nvSpPr>
        <p:spPr>
          <a:xfrm>
            <a:off x="665684" y="1798265"/>
            <a:ext cx="10988244" cy="4712263"/>
          </a:xfrm>
        </p:spPr>
        <p:txBody>
          <a:bodyPr vert="horz" lIns="91440" tIns="45720" rIns="91440" bIns="45720" rtlCol="0" anchor="t">
            <a:noAutofit/>
          </a:bodyPr>
          <a:lstStyle/>
          <a:p>
            <a:pPr marL="0" lvl="0" indent="0" defTabSz="685800">
              <a:lnSpc>
                <a:spcPct val="100000"/>
              </a:lnSpc>
              <a:spcBef>
                <a:spcPts val="0"/>
              </a:spcBef>
              <a:spcAft>
                <a:spcPts val="600"/>
              </a:spcAft>
              <a:buNone/>
              <a:tabLst>
                <a:tab pos="10117138" algn="r"/>
              </a:tabLst>
            </a:pPr>
            <a:r>
              <a:rPr lang="es-US" b="1" dirty="0">
                <a:solidFill>
                  <a:srgbClr val="00529B"/>
                </a:solidFill>
                <a:latin typeface="Arial"/>
                <a:cs typeface="Arial"/>
              </a:rPr>
              <a:t>Lección 1: </a:t>
            </a:r>
            <a:r>
              <a:rPr lang="es-US" dirty="0">
                <a:solidFill>
                  <a:srgbClr val="00529B"/>
                </a:solidFill>
                <a:latin typeface="Arial"/>
                <a:cs typeface="Arial"/>
              </a:rPr>
              <a:t>Cobertura de medicamentos en las distintas partes de Medicare………...................	 4-16</a:t>
            </a:r>
          </a:p>
          <a:p>
            <a:pPr lvl="0" defTabSz="685800">
              <a:spcBef>
                <a:spcPts val="0"/>
              </a:spcBef>
              <a:spcAft>
                <a:spcPts val="600"/>
              </a:spcAft>
              <a:tabLst>
                <a:tab pos="10117138" algn="r"/>
              </a:tabLst>
            </a:pPr>
            <a:r>
              <a:rPr lang="es-US" b="1" dirty="0">
                <a:solidFill>
                  <a:srgbClr val="00529B"/>
                </a:solidFill>
                <a:latin typeface="Arial"/>
                <a:cs typeface="Arial"/>
              </a:rPr>
              <a:t>Lección 2: </a:t>
            </a:r>
            <a:r>
              <a:rPr lang="es-US" dirty="0">
                <a:solidFill>
                  <a:srgbClr val="00529B"/>
                </a:solidFill>
                <a:latin typeface="Arial"/>
                <a:cs typeface="Arial"/>
              </a:rPr>
              <a:t>Cómo funcionan los planes de medicamentos de Medicare …………………….……17-29</a:t>
            </a:r>
          </a:p>
          <a:p>
            <a:pPr lvl="0" defTabSz="685800">
              <a:spcBef>
                <a:spcPts val="0"/>
              </a:spcBef>
              <a:spcAft>
                <a:spcPts val="600"/>
              </a:spcAft>
              <a:tabLst>
                <a:tab pos="10117138" algn="r"/>
              </a:tabLst>
            </a:pPr>
            <a:r>
              <a:rPr lang="es-US" b="1" dirty="0">
                <a:solidFill>
                  <a:srgbClr val="00529B"/>
                </a:solidFill>
                <a:latin typeface="Arial"/>
                <a:cs typeface="Arial"/>
              </a:rPr>
              <a:t>Lección 3: </a:t>
            </a:r>
            <a:r>
              <a:rPr lang="es-US" dirty="0">
                <a:solidFill>
                  <a:srgbClr val="00529B"/>
                </a:solidFill>
                <a:latin typeface="Arial"/>
                <a:cs typeface="Arial"/>
              </a:rPr>
              <a:t>Normas de cobertura de medicamentos de Medicare ………………………………...	30-51</a:t>
            </a:r>
          </a:p>
          <a:p>
            <a:pPr marL="1143000" indent="-1143000" defTabSz="685800">
              <a:spcBef>
                <a:spcPts val="0"/>
              </a:spcBef>
              <a:spcAft>
                <a:spcPts val="600"/>
              </a:spcAft>
              <a:tabLst>
                <a:tab pos="10117138" algn="r"/>
              </a:tabLst>
            </a:pPr>
            <a:r>
              <a:rPr lang="es-US" b="1" dirty="0">
                <a:solidFill>
                  <a:srgbClr val="00529B"/>
                </a:solidFill>
                <a:latin typeface="Arial"/>
                <a:cs typeface="Arial"/>
              </a:rPr>
              <a:t>Lección 4: </a:t>
            </a:r>
            <a:r>
              <a:rPr lang="es-US" dirty="0">
                <a:solidFill>
                  <a:srgbClr val="00529B"/>
                </a:solidFill>
                <a:latin typeface="Arial"/>
                <a:cs typeface="Arial"/>
              </a:rPr>
              <a:t>Cobertura de medicamentos de Medicare Elegibilidad e inscripción………………...	52-74</a:t>
            </a:r>
          </a:p>
          <a:p>
            <a:pPr lvl="0" defTabSz="685800">
              <a:spcBef>
                <a:spcPts val="0"/>
              </a:spcBef>
              <a:spcAft>
                <a:spcPts val="600"/>
              </a:spcAft>
              <a:tabLst>
                <a:tab pos="10117138" algn="r"/>
              </a:tabLst>
            </a:pPr>
            <a:r>
              <a:rPr lang="es-US" b="1" dirty="0">
                <a:solidFill>
                  <a:srgbClr val="00529B"/>
                </a:solidFill>
                <a:latin typeface="Arial"/>
                <a:cs typeface="Arial"/>
              </a:rPr>
              <a:t>Lección 5: </a:t>
            </a:r>
            <a:r>
              <a:rPr lang="es-US" dirty="0">
                <a:solidFill>
                  <a:srgbClr val="00529B"/>
                </a:solidFill>
                <a:latin typeface="Arial"/>
                <a:cs typeface="Arial"/>
              </a:rPr>
              <a:t>Ayuda adicional para cubrir los gastos de medicamentos de Medicare....................	75-90</a:t>
            </a:r>
          </a:p>
          <a:p>
            <a:pPr defTabSz="685800">
              <a:spcBef>
                <a:spcPts val="0"/>
              </a:spcBef>
              <a:spcAft>
                <a:spcPts val="600"/>
              </a:spcAft>
              <a:tabLst>
                <a:tab pos="10117138" algn="r"/>
              </a:tabLst>
            </a:pPr>
            <a:r>
              <a:rPr lang="es-US" b="1" dirty="0">
                <a:solidFill>
                  <a:srgbClr val="00529B"/>
                </a:solidFill>
                <a:latin typeface="Arial"/>
                <a:cs typeface="Arial"/>
              </a:rPr>
              <a:t>Lección 6: </a:t>
            </a:r>
            <a:r>
              <a:rPr lang="es-US" dirty="0">
                <a:solidFill>
                  <a:srgbClr val="00529B"/>
                </a:solidFill>
                <a:latin typeface="Arial"/>
                <a:cs typeface="Arial"/>
              </a:rPr>
              <a:t>Determinaciones de cobertura de medicamentos de Medicare y apelaciones..........91-94</a:t>
            </a:r>
          </a:p>
          <a:p>
            <a:pPr marL="0" lvl="0" indent="0" defTabSz="685800">
              <a:lnSpc>
                <a:spcPct val="100000"/>
              </a:lnSpc>
              <a:spcBef>
                <a:spcPts val="0"/>
              </a:spcBef>
              <a:spcAft>
                <a:spcPts val="600"/>
              </a:spcAft>
              <a:buNone/>
              <a:tabLst>
                <a:tab pos="10117138" algn="r"/>
              </a:tabLst>
            </a:pPr>
            <a:r>
              <a:rPr lang="es-US" b="1" dirty="0">
                <a:solidFill>
                  <a:srgbClr val="00529B"/>
                </a:solidFill>
                <a:latin typeface="Arial"/>
                <a:cs typeface="Arial"/>
              </a:rPr>
              <a:t>Apéndices:</a:t>
            </a:r>
          </a:p>
          <a:p>
            <a:pPr marL="457200" lvl="0" indent="117475" defTabSz="685800">
              <a:lnSpc>
                <a:spcPct val="100000"/>
              </a:lnSpc>
              <a:spcBef>
                <a:spcPts val="0"/>
              </a:spcBef>
              <a:spcAft>
                <a:spcPts val="600"/>
              </a:spcAft>
              <a:buNone/>
              <a:tabLst>
                <a:tab pos="10117138" algn="r"/>
              </a:tabLst>
            </a:pPr>
            <a:r>
              <a:rPr lang="es-US" dirty="0">
                <a:solidFill>
                  <a:srgbClr val="00529B"/>
                </a:solidFill>
                <a:latin typeface="Arial"/>
                <a:cs typeface="Arial"/>
              </a:rPr>
              <a:t>Diagrama del proceso de apelación de la Parte D...................................................................	95</a:t>
            </a:r>
          </a:p>
          <a:p>
            <a:pPr marL="457200" lvl="0" indent="117475" defTabSz="685800">
              <a:lnSpc>
                <a:spcPct val="100000"/>
              </a:lnSpc>
              <a:spcBef>
                <a:spcPts val="0"/>
              </a:spcBef>
              <a:spcAft>
                <a:spcPts val="600"/>
              </a:spcAft>
              <a:buNone/>
              <a:tabLst>
                <a:tab pos="10117138" algn="r"/>
              </a:tabLst>
            </a:pPr>
            <a:r>
              <a:rPr lang="es-US" dirty="0">
                <a:solidFill>
                  <a:srgbClr val="00529B"/>
                </a:solidFill>
                <a:latin typeface="Arial"/>
                <a:cs typeface="Arial"/>
              </a:rPr>
              <a:t>Puntos clave para recordar…………………………………………………………………………..	96</a:t>
            </a:r>
          </a:p>
          <a:p>
            <a:pPr marL="457200" lvl="0" indent="117475" defTabSz="685800">
              <a:spcBef>
                <a:spcPts val="0"/>
              </a:spcBef>
              <a:spcAft>
                <a:spcPts val="600"/>
              </a:spcAft>
              <a:tabLst>
                <a:tab pos="10117138" algn="r"/>
              </a:tabLst>
            </a:pPr>
            <a:r>
              <a:rPr lang="es-US" dirty="0">
                <a:solidFill>
                  <a:srgbClr val="00529B"/>
                </a:solidFill>
                <a:latin typeface="Arial"/>
                <a:cs typeface="Arial"/>
              </a:rPr>
              <a:t>Guía de recursos para la cobertura de medicamentos de Medicare………………………	97-100</a:t>
            </a:r>
          </a:p>
          <a:p>
            <a:pPr marL="457200" lvl="0" indent="117475" defTabSz="685800">
              <a:spcBef>
                <a:spcPts val="0"/>
              </a:spcBef>
              <a:spcAft>
                <a:spcPts val="600"/>
              </a:spcAft>
              <a:tabLst>
                <a:tab pos="10117138" algn="r"/>
              </a:tabLst>
            </a:pPr>
            <a:r>
              <a:rPr lang="es-US" dirty="0">
                <a:solidFill>
                  <a:srgbClr val="00529B"/>
                </a:solidFill>
                <a:latin typeface="Arial"/>
                <a:cs typeface="Arial"/>
              </a:rPr>
              <a:t>Siglas…………………………………………………………………………………………….101–102</a:t>
            </a:r>
          </a:p>
        </p:txBody>
      </p:sp>
      <p:sp>
        <p:nvSpPr>
          <p:cNvPr id="8" name="Slide Number Placeholder 5">
            <a:extLst>
              <a:ext uri="{FF2B5EF4-FFF2-40B4-BE49-F238E27FC236}">
                <a16:creationId xmlns:a16="http://schemas.microsoft.com/office/drawing/2014/main" id="{5BB71FE4-1D4E-4821-9E98-B71EB99935B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91546"/>
          </a:xfrm>
        </p:spPr>
        <p:txBody>
          <a:bodyPr anchor="ctr">
            <a:normAutofit/>
          </a:bodyPr>
          <a:lstStyle/>
          <a:p>
            <a:r>
              <a:rPr lang="es-US" sz="3000"/>
              <a:t>Cobertura de medicamentos de Medicare</a:t>
            </a:r>
          </a:p>
        </p:txBody>
      </p:sp>
      <p:sp>
        <p:nvSpPr>
          <p:cNvPr id="5" name="Content Placeholder 4"/>
          <p:cNvSpPr>
            <a:spLocks noGrp="1"/>
          </p:cNvSpPr>
          <p:nvPr>
            <p:ph type="body" sz="quarter" idx="13"/>
          </p:nvPr>
        </p:nvSpPr>
        <p:spPr>
          <a:xfrm>
            <a:off x="1371600" y="1029457"/>
            <a:ext cx="9729788" cy="1082327"/>
          </a:xfrm>
        </p:spPr>
        <p:txBody>
          <a:bodyPr vert="horz" lIns="91440" tIns="45720" rIns="91440" bIns="45720" rtlCol="0" anchor="t">
            <a:normAutofit fontScale="85000" lnSpcReduction="20000"/>
          </a:bodyPr>
          <a:lstStyle/>
          <a:p>
            <a:pPr marL="0" lvl="0" indent="0" defTabSz="685800">
              <a:lnSpc>
                <a:spcPct val="100000"/>
              </a:lnSpc>
              <a:spcBef>
                <a:spcPts val="0"/>
              </a:spcBef>
              <a:spcAft>
                <a:spcPts val="1200"/>
              </a:spcAft>
              <a:buNone/>
            </a:pPr>
            <a:r>
              <a:rPr lang="es-US" b="1" dirty="0">
                <a:solidFill>
                  <a:srgbClr val="00529B"/>
                </a:solidFill>
              </a:rPr>
              <a:t>Deben ofrecer como mínimo un nivel de cobertura estándar establecido por Medicare. </a:t>
            </a:r>
          </a:p>
          <a:p>
            <a:pPr marL="0" lvl="0" indent="0" defTabSz="685800">
              <a:lnSpc>
                <a:spcPct val="100000"/>
              </a:lnSpc>
              <a:spcBef>
                <a:spcPts val="0"/>
              </a:spcBef>
              <a:spcAft>
                <a:spcPts val="1200"/>
              </a:spcAft>
              <a:buNone/>
            </a:pPr>
            <a:r>
              <a:rPr lang="es-US" b="1" dirty="0">
                <a:solidFill>
                  <a:srgbClr val="00529B"/>
                </a:solidFill>
              </a:rPr>
              <a:t>Estos planes pueden diferir en:</a:t>
            </a:r>
          </a:p>
        </p:txBody>
      </p:sp>
      <p:sp>
        <p:nvSpPr>
          <p:cNvPr id="6" name="Rectangle: Rounded Corners 5" descr="Cuadro de texto: Combinaciones de cobertura y participación en los gastos ">
            <a:extLst>
              <a:ext uri="{FF2B5EF4-FFF2-40B4-BE49-F238E27FC236}">
                <a16:creationId xmlns:a16="http://schemas.microsoft.com/office/drawing/2014/main" id="{C686A963-96B2-43F8-8621-413C03D31788}"/>
              </a:ext>
            </a:extLst>
          </p:cNvPr>
          <p:cNvSpPr/>
          <p:nvPr/>
        </p:nvSpPr>
        <p:spPr>
          <a:xfrm>
            <a:off x="1878915" y="2182487"/>
            <a:ext cx="2743200" cy="3749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spcBef>
                <a:spcPts val="0"/>
              </a:spcBef>
              <a:spcAft>
                <a:spcPts val="600"/>
              </a:spcAft>
            </a:pPr>
            <a:endParaRPr lang="en-US" sz="1600" dirty="0">
              <a:solidFill>
                <a:srgbClr val="00529B"/>
              </a:solidFill>
            </a:endParaRPr>
          </a:p>
          <a:p>
            <a:pPr lvl="0" defTabSz="685800">
              <a:spcBef>
                <a:spcPts val="0"/>
              </a:spcBef>
              <a:spcAft>
                <a:spcPts val="600"/>
              </a:spcAft>
            </a:pPr>
            <a:endParaRPr lang="en-US" sz="1600" dirty="0">
              <a:solidFill>
                <a:srgbClr val="00529B"/>
              </a:solidFill>
            </a:endParaRPr>
          </a:p>
          <a:p>
            <a:pPr lvl="0" defTabSz="685800">
              <a:spcBef>
                <a:spcPts val="0"/>
              </a:spcBef>
              <a:spcAft>
                <a:spcPts val="600"/>
              </a:spcAft>
            </a:pPr>
            <a:endParaRPr lang="en-US" sz="1600" dirty="0">
              <a:solidFill>
                <a:srgbClr val="00529B"/>
              </a:solidFill>
            </a:endParaRPr>
          </a:p>
          <a:p>
            <a:pPr lvl="0" defTabSz="685800">
              <a:spcBef>
                <a:spcPts val="0"/>
              </a:spcBef>
              <a:spcAft>
                <a:spcPts val="600"/>
              </a:spcAft>
            </a:pPr>
            <a:endParaRPr lang="en-US" sz="1600" dirty="0">
              <a:solidFill>
                <a:srgbClr val="00529B"/>
              </a:solidFill>
            </a:endParaRPr>
          </a:p>
          <a:p>
            <a:pPr lvl="0" algn="ctr" defTabSz="685800">
              <a:spcBef>
                <a:spcPts val="0"/>
              </a:spcBef>
            </a:pPr>
            <a:r>
              <a:rPr lang="es-US" sz="2000" dirty="0">
                <a:solidFill>
                  <a:srgbClr val="00529B"/>
                </a:solidFill>
                <a:latin typeface="Arial" panose="020B0604020202020204" pitchFamily="34" charset="0"/>
                <a:cs typeface="Arial" panose="020B0604020202020204" pitchFamily="34" charset="0"/>
              </a:rPr>
              <a:t>Combinaciones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de cobertura y </a:t>
            </a:r>
          </a:p>
          <a:p>
            <a:pPr lvl="0" algn="ctr" defTabSz="685800">
              <a:spcBef>
                <a:spcPts val="0"/>
              </a:spcBef>
            </a:pPr>
            <a:r>
              <a:rPr lang="es-US" sz="2000" dirty="0">
                <a:solidFill>
                  <a:srgbClr val="00529B"/>
                </a:solidFill>
                <a:latin typeface="Arial" panose="020B0604020202020204" pitchFamily="34" charset="0"/>
                <a:cs typeface="Arial" panose="020B0604020202020204" pitchFamily="34" charset="0"/>
              </a:rPr>
              <a:t>participación en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los gastos</a:t>
            </a:r>
          </a:p>
        </p:txBody>
      </p:sp>
      <p:pic>
        <p:nvPicPr>
          <p:cNvPr id="12" name="Graphic 11">
            <a:extLst>
              <a:ext uri="{FF2B5EF4-FFF2-40B4-BE49-F238E27FC236}">
                <a16:creationId xmlns:a16="http://schemas.microsoft.com/office/drawing/2014/main" id="{D13137AA-872D-46FF-A333-FD3A34266A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485184" y="2404820"/>
            <a:ext cx="1762389" cy="1762389"/>
          </a:xfrm>
          <a:prstGeom prst="rect">
            <a:avLst/>
          </a:prstGeom>
        </p:spPr>
      </p:pic>
      <p:sp>
        <p:nvSpPr>
          <p:cNvPr id="8" name="Rectangle: Rounded Corners 7" descr="Cuadro de texto: Estructuras de prestaciones, incluidos los &quot;niveles&quot; de copagos y coaseguros ">
            <a:extLst>
              <a:ext uri="{FF2B5EF4-FFF2-40B4-BE49-F238E27FC236}">
                <a16:creationId xmlns:a16="http://schemas.microsoft.com/office/drawing/2014/main" id="{14C1A688-CC54-4F15-B64C-F2BFF56326BF}"/>
              </a:ext>
            </a:extLst>
          </p:cNvPr>
          <p:cNvSpPr/>
          <p:nvPr/>
        </p:nvSpPr>
        <p:spPr>
          <a:xfrm>
            <a:off x="4813438" y="2182487"/>
            <a:ext cx="2743200" cy="3749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lvl="0" indent="-347472" defTabSz="685800">
              <a:lnSpc>
                <a:spcPct val="100000"/>
              </a:lnSpc>
              <a:spcBef>
                <a:spcPts val="0"/>
              </a:spcBef>
              <a:spcAft>
                <a:spcPts val="600"/>
              </a:spcAft>
            </a:pPr>
            <a:endParaRPr lang="en-US" sz="1600" dirty="0">
              <a:solidFill>
                <a:srgbClr val="00529B"/>
              </a:solidFill>
            </a:endParaRPr>
          </a:p>
          <a:p>
            <a:pPr lvl="0" indent="-347472" defTabSz="685800">
              <a:lnSpc>
                <a:spcPct val="100000"/>
              </a:lnSpc>
              <a:spcBef>
                <a:spcPts val="0"/>
              </a:spcBef>
              <a:spcAft>
                <a:spcPts val="600"/>
              </a:spcAft>
            </a:pPr>
            <a:endParaRPr lang="en-US" sz="1600" dirty="0">
              <a:solidFill>
                <a:srgbClr val="00529B"/>
              </a:solidFill>
            </a:endParaRPr>
          </a:p>
          <a:p>
            <a:pPr lvl="0" indent="-347472" algn="ctr" defTabSz="685800">
              <a:lnSpc>
                <a:spcPct val="100000"/>
              </a:lnSpc>
              <a:spcBef>
                <a:spcPts val="0"/>
              </a:spcBef>
              <a:spcAft>
                <a:spcPts val="600"/>
              </a:spcAft>
            </a:pPr>
            <a:r>
              <a:rPr lang="es-US" sz="2000">
                <a:solidFill>
                  <a:srgbClr val="00529B"/>
                </a:solidFill>
                <a:latin typeface="Arial" panose="020B0604020202020204" pitchFamily="34" charset="0"/>
                <a:cs typeface="Arial" panose="020B0604020202020204" pitchFamily="34" charset="0"/>
              </a:rPr>
              <a:t>Estructuras de prestaciones, incluidos los "niveles" de copagos y coaseguros</a:t>
            </a:r>
          </a:p>
        </p:txBody>
      </p:sp>
      <p:pic>
        <p:nvPicPr>
          <p:cNvPr id="14" name="Picture 13">
            <a:extLst>
              <a:ext uri="{FF2B5EF4-FFF2-40B4-BE49-F238E27FC236}">
                <a16:creationId xmlns:a16="http://schemas.microsoft.com/office/drawing/2014/main" id="{5B136E9E-957A-4425-9F50-436DD0C1CEF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03518" y="2575235"/>
            <a:ext cx="1908213" cy="1243692"/>
          </a:xfrm>
          <a:prstGeom prst="rect">
            <a:avLst/>
          </a:prstGeom>
        </p:spPr>
      </p:pic>
      <p:sp>
        <p:nvSpPr>
          <p:cNvPr id="7" name="Rectangle: Rounded Corners 6" descr="Cuadro de texto: Costos para distintos tipos de medicamentos ">
            <a:extLst>
              <a:ext uri="{FF2B5EF4-FFF2-40B4-BE49-F238E27FC236}">
                <a16:creationId xmlns:a16="http://schemas.microsoft.com/office/drawing/2014/main" id="{6FF2E5FB-4139-4A77-80C8-3AC6550B8DAD}"/>
              </a:ext>
            </a:extLst>
          </p:cNvPr>
          <p:cNvSpPr/>
          <p:nvPr/>
        </p:nvSpPr>
        <p:spPr>
          <a:xfrm>
            <a:off x="7787714" y="2157128"/>
            <a:ext cx="2743200" cy="3749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lvl="0" indent="-347472" algn="ctr" defTabSz="685800">
              <a:lnSpc>
                <a:spcPct val="100000"/>
              </a:lnSpc>
              <a:spcBef>
                <a:spcPts val="0"/>
              </a:spcBef>
              <a:spcAft>
                <a:spcPts val="600"/>
              </a:spcAft>
            </a:pPr>
            <a:r>
              <a:rPr lang="es-US" sz="2000">
                <a:solidFill>
                  <a:srgbClr val="00529B"/>
                </a:solidFill>
                <a:latin typeface="Arial" panose="020B0604020202020204" pitchFamily="34" charset="0"/>
                <a:cs typeface="Arial" panose="020B0604020202020204" pitchFamily="34" charset="0"/>
              </a:rPr>
              <a:t>Costos para distintos tipos de medicamentos</a:t>
            </a:r>
          </a:p>
        </p:txBody>
      </p:sp>
      <p:pic>
        <p:nvPicPr>
          <p:cNvPr id="13" name="Picture 12">
            <a:extLst>
              <a:ext uri="{FF2B5EF4-FFF2-40B4-BE49-F238E27FC236}">
                <a16:creationId xmlns:a16="http://schemas.microsoft.com/office/drawing/2014/main" id="{9FC59340-58EF-445B-ADD8-0404F4C2695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077180" y="2727648"/>
            <a:ext cx="2164268" cy="1091279"/>
          </a:xfrm>
          <a:prstGeom prst="rect">
            <a:avLst/>
          </a:prstGeom>
        </p:spPr>
      </p:pic>
      <p:sp>
        <p:nvSpPr>
          <p:cNvPr id="26" name="Slide Number Placeholder 5">
            <a:extLst>
              <a:ext uri="{FF2B5EF4-FFF2-40B4-BE49-F238E27FC236}">
                <a16:creationId xmlns:a16="http://schemas.microsoft.com/office/drawing/2014/main" id="{0AD413B5-BC89-4D28-9AF4-50B39275AD8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97444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fade">
                                      <p:cBhvr>
                                        <p:cTn id="10" dur="500"/>
                                        <p:tgtEl>
                                          <p:spTgt spid="6">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fade">
                                      <p:cBhvr>
                                        <p:cTn id="15" dur="500"/>
                                        <p:tgtEl>
                                          <p:spTgt spid="8">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Costos de las coberturas de medicamentos de Medicare</a:t>
            </a:r>
          </a:p>
        </p:txBody>
      </p:sp>
      <p:sp>
        <p:nvSpPr>
          <p:cNvPr id="5" name="Content Placeholder 4"/>
          <p:cNvSpPr>
            <a:spLocks noGrp="1"/>
          </p:cNvSpPr>
          <p:nvPr>
            <p:ph type="body" sz="quarter" idx="4294967295"/>
          </p:nvPr>
        </p:nvSpPr>
        <p:spPr>
          <a:xfrm>
            <a:off x="584645" y="1372269"/>
            <a:ext cx="10644187" cy="1952625"/>
          </a:xfrm>
        </p:spPr>
        <p:txBody>
          <a:bodyPr>
            <a:normAutofit/>
          </a:bodyPr>
          <a:lstStyle/>
          <a:p>
            <a:pPr marL="0" lvl="0" indent="0" defTabSz="685800">
              <a:lnSpc>
                <a:spcPct val="100000"/>
              </a:lnSpc>
              <a:spcBef>
                <a:spcPts val="0"/>
              </a:spcBef>
              <a:spcAft>
                <a:spcPts val="1200"/>
              </a:spcAft>
              <a:buNone/>
            </a:pPr>
            <a:r>
              <a:rPr lang="es-US" sz="2400" b="1" dirty="0">
                <a:solidFill>
                  <a:srgbClr val="00529B"/>
                </a:solidFill>
              </a:rPr>
              <a:t>En el 2023, la mayoría de las personas pagarán:</a:t>
            </a:r>
          </a:p>
          <a:p>
            <a:pPr marL="548640" lvl="1" indent="-274320" defTabSz="685800">
              <a:lnSpc>
                <a:spcPct val="100000"/>
              </a:lnSpc>
              <a:spcBef>
                <a:spcPts val="0"/>
              </a:spcBef>
              <a:spcAft>
                <a:spcPts val="1200"/>
              </a:spcAft>
              <a:buFont typeface="Wingdings" panose="05000000000000000000" pitchFamily="2" charset="2"/>
              <a:buChar char="§"/>
            </a:pPr>
            <a:r>
              <a:rPr lang="es-US" dirty="0">
                <a:solidFill>
                  <a:srgbClr val="00529B"/>
                </a:solidFill>
              </a:rPr>
              <a:t>Prima mensual</a:t>
            </a:r>
          </a:p>
          <a:p>
            <a:pPr marL="548640" lvl="1" indent="-274320" defTabSz="685800">
              <a:lnSpc>
                <a:spcPct val="100000"/>
              </a:lnSpc>
              <a:spcBef>
                <a:spcPts val="0"/>
              </a:spcBef>
              <a:spcAft>
                <a:spcPts val="1200"/>
              </a:spcAft>
              <a:buFont typeface="Wingdings" panose="05000000000000000000" pitchFamily="2" charset="2"/>
              <a:buChar char="§"/>
            </a:pPr>
            <a:r>
              <a:rPr lang="es-US" dirty="0">
                <a:solidFill>
                  <a:srgbClr val="00529B"/>
                </a:solidFill>
              </a:rPr>
              <a:t>Deducible anual</a:t>
            </a:r>
          </a:p>
          <a:p>
            <a:pPr marL="548640" lvl="1" indent="-274320" defTabSz="685800">
              <a:lnSpc>
                <a:spcPct val="100000"/>
              </a:lnSpc>
              <a:spcBef>
                <a:spcPts val="0"/>
              </a:spcBef>
              <a:spcAft>
                <a:spcPts val="1200"/>
              </a:spcAft>
              <a:buFont typeface="Wingdings" panose="05000000000000000000" pitchFamily="2" charset="2"/>
              <a:buChar char="§"/>
            </a:pPr>
            <a:endParaRPr lang="en-US" sz="20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endParaRPr lang="en-US" sz="20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endParaRPr lang="en-US" sz="20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endParaRPr lang="en-US" sz="20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endParaRPr lang="en-US" sz="20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endParaRPr lang="en-US" sz="2000" dirty="0">
              <a:solidFill>
                <a:srgbClr val="00529B"/>
              </a:solidFill>
            </a:endParaRPr>
          </a:p>
        </p:txBody>
      </p:sp>
      <p:grpSp>
        <p:nvGrpSpPr>
          <p:cNvPr id="7" name="Group 6" descr="Lectura del anuncio informativo: El costo varía según el plan.">
            <a:extLst>
              <a:ext uri="{FF2B5EF4-FFF2-40B4-BE49-F238E27FC236}">
                <a16:creationId xmlns:a16="http://schemas.microsoft.com/office/drawing/2014/main" id="{55DF4D64-F1F4-40A9-A019-7F3AE88A4F5E}"/>
              </a:ext>
            </a:extLst>
          </p:cNvPr>
          <p:cNvGrpSpPr/>
          <p:nvPr/>
        </p:nvGrpSpPr>
        <p:grpSpPr>
          <a:xfrm>
            <a:off x="7901796" y="1013694"/>
            <a:ext cx="4347452" cy="1329096"/>
            <a:chOff x="7867290" y="806658"/>
            <a:chExt cx="4347452" cy="1329096"/>
          </a:xfrm>
        </p:grpSpPr>
        <p:sp>
          <p:nvSpPr>
            <p:cNvPr id="17" name="Arrow: Pentagon 16">
              <a:extLst>
                <a:ext uri="{FF2B5EF4-FFF2-40B4-BE49-F238E27FC236}">
                  <a16:creationId xmlns:a16="http://schemas.microsoft.com/office/drawing/2014/main" id="{6853DF5F-CB33-46BD-AC5F-A97EC5B12C05}"/>
                </a:ext>
              </a:extLst>
            </p:cNvPr>
            <p:cNvSpPr/>
            <p:nvPr/>
          </p:nvSpPr>
          <p:spPr>
            <a:xfrm rot="10800000">
              <a:off x="7867290" y="1150134"/>
              <a:ext cx="4304343"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11101C-8063-4D6F-8FB9-CF1A51D22C35}"/>
                </a:ext>
              </a:extLst>
            </p:cNvPr>
            <p:cNvSpPr txBox="1"/>
            <p:nvPr/>
          </p:nvSpPr>
          <p:spPr>
            <a:xfrm>
              <a:off x="9799736" y="1207333"/>
              <a:ext cx="2415006" cy="400110"/>
            </a:xfrm>
            <a:prstGeom prst="rect">
              <a:avLst/>
            </a:prstGeom>
            <a:noFill/>
          </p:spPr>
          <p:txBody>
            <a:bodyPr wrap="square" rtlCol="0">
              <a:spAutoFit/>
            </a:bodyPr>
            <a:lstStyle/>
            <a:p>
              <a:pPr lvl="0" defTabSz="685800">
                <a:lnSpc>
                  <a:spcPct val="100000"/>
                </a:lnSpc>
                <a:spcBef>
                  <a:spcPts val="600"/>
                </a:spcBef>
              </a:pPr>
              <a:r>
                <a:rPr lang="es-US" sz="2000" dirty="0">
                  <a:solidFill>
                    <a:srgbClr val="00529B"/>
                  </a:solidFill>
                  <a:latin typeface="Arial" panose="020B0604020202020204" pitchFamily="34" charset="0"/>
                  <a:cs typeface="Arial" panose="020B0604020202020204" pitchFamily="34" charset="0"/>
                </a:rPr>
                <a:t>Los costos varían según el plan. </a:t>
              </a:r>
            </a:p>
          </p:txBody>
        </p:sp>
        <p:pic>
          <p:nvPicPr>
            <p:cNvPr id="8" name="Graphic 7">
              <a:extLst>
                <a:ext uri="{FF2B5EF4-FFF2-40B4-BE49-F238E27FC236}">
                  <a16:creationId xmlns:a16="http://schemas.microsoft.com/office/drawing/2014/main" id="{70E0F50F-B9B1-44C6-BE1B-5B703537FB8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5950" y="806658"/>
              <a:ext cx="1329096" cy="1329096"/>
            </a:xfrm>
            <a:prstGeom prst="rect">
              <a:avLst/>
            </a:prstGeom>
          </p:spPr>
        </p:pic>
      </p:grpSp>
      <p:sp>
        <p:nvSpPr>
          <p:cNvPr id="18" name="Rectangle: Rounded Corners 17" descr="Cuadro de texto: Durante la cobertura inicial Pagará copagos o coaseguros ">
            <a:extLst>
              <a:ext uri="{FF2B5EF4-FFF2-40B4-BE49-F238E27FC236}">
                <a16:creationId xmlns:a16="http://schemas.microsoft.com/office/drawing/2014/main" id="{E24D28BC-4006-49E0-B83C-AAE8D8FF4A81}"/>
              </a:ext>
            </a:extLst>
          </p:cNvPr>
          <p:cNvSpPr/>
          <p:nvPr/>
        </p:nvSpPr>
        <p:spPr>
          <a:xfrm>
            <a:off x="704193" y="3104141"/>
            <a:ext cx="2907792" cy="2533225"/>
          </a:xfrm>
          <a:prstGeom prst="roundRect">
            <a:avLst/>
          </a:prstGeom>
          <a:no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algn="ctr">
              <a:spcAft>
                <a:spcPts val="600"/>
              </a:spcAft>
            </a:pPr>
            <a:r>
              <a:rPr lang="es-US" sz="2000" b="1" dirty="0">
                <a:solidFill>
                  <a:srgbClr val="00529B"/>
                </a:solidFill>
                <a:latin typeface="Arial"/>
                <a:cs typeface="Arial"/>
              </a:rPr>
              <a:t>Durante la </a:t>
            </a:r>
            <a:br>
              <a:rPr lang="es-US" sz="2000" b="1" dirty="0">
                <a:solidFill>
                  <a:srgbClr val="00529B"/>
                </a:solidFill>
                <a:latin typeface="Arial"/>
                <a:cs typeface="Arial"/>
              </a:rPr>
            </a:br>
            <a:r>
              <a:rPr lang="es-US" sz="2000" b="1" dirty="0">
                <a:solidFill>
                  <a:srgbClr val="00529B"/>
                </a:solidFill>
                <a:latin typeface="Arial"/>
                <a:cs typeface="Arial"/>
              </a:rPr>
              <a:t>cobertura inicial</a:t>
            </a:r>
          </a:p>
          <a:p>
            <a:pPr algn="ctr">
              <a:spcBef>
                <a:spcPts val="600"/>
              </a:spcBef>
              <a:spcAft>
                <a:spcPts val="600"/>
              </a:spcAft>
            </a:pPr>
            <a:r>
              <a:rPr lang="es-US" sz="2000" dirty="0">
                <a:solidFill>
                  <a:srgbClr val="00529B"/>
                </a:solidFill>
                <a:latin typeface="Arial"/>
                <a:cs typeface="Arial"/>
              </a:rPr>
              <a:t>Pagará copagos </a:t>
            </a:r>
            <a:br>
              <a:rPr lang="es-US" sz="2000" dirty="0">
                <a:solidFill>
                  <a:srgbClr val="00529B"/>
                </a:solidFill>
                <a:latin typeface="Arial"/>
                <a:cs typeface="Arial"/>
              </a:rPr>
            </a:br>
            <a:r>
              <a:rPr lang="es-US" sz="2000" dirty="0">
                <a:solidFill>
                  <a:srgbClr val="00529B"/>
                </a:solidFill>
                <a:latin typeface="Arial"/>
                <a:cs typeface="Arial"/>
              </a:rPr>
              <a:t>o coaseguro</a:t>
            </a:r>
          </a:p>
        </p:txBody>
      </p:sp>
      <p:cxnSp>
        <p:nvCxnSpPr>
          <p:cNvPr id="10" name="Straight Connector 9">
            <a:extLst>
              <a:ext uri="{FF2B5EF4-FFF2-40B4-BE49-F238E27FC236}">
                <a16:creationId xmlns:a16="http://schemas.microsoft.com/office/drawing/2014/main" id="{5166BEC7-0ED3-4067-9E37-F94692B3550F}"/>
              </a:ext>
              <a:ext uri="{C183D7F6-B498-43B3-948B-1728B52AA6E4}">
                <adec:decorative xmlns:adec="http://schemas.microsoft.com/office/drawing/2017/decorative" val="1"/>
              </a:ext>
            </a:extLst>
          </p:cNvPr>
          <p:cNvCxnSpPr/>
          <p:nvPr/>
        </p:nvCxnSpPr>
        <p:spPr>
          <a:xfrm>
            <a:off x="736771" y="3899332"/>
            <a:ext cx="2843784" cy="0"/>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descr="Cuadro de texto: Durante el periodo sin cobertura (&quot;agujero de la dona&quot;), usted no pagará más del 25% del costo de los medicamentos con receta cubiertos una vez que usted y su plan gasten $4,430 combinados en medicamentos cubiertos, incluido el deducible.   ">
            <a:extLst>
              <a:ext uri="{FF2B5EF4-FFF2-40B4-BE49-F238E27FC236}">
                <a16:creationId xmlns:a16="http://schemas.microsoft.com/office/drawing/2014/main" id="{528E0BE7-B3DE-4B25-9CAB-8E9332EE5E29}"/>
              </a:ext>
            </a:extLst>
          </p:cNvPr>
          <p:cNvSpPr/>
          <p:nvPr/>
        </p:nvSpPr>
        <p:spPr>
          <a:xfrm>
            <a:off x="3838601" y="3031948"/>
            <a:ext cx="4575805" cy="253322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spcAft>
                <a:spcPts val="1200"/>
              </a:spcAft>
            </a:pPr>
            <a:r>
              <a:rPr lang="es-US" sz="1900" b="1" dirty="0">
                <a:solidFill>
                  <a:srgbClr val="00529B"/>
                </a:solidFill>
                <a:latin typeface="Arial" panose="020B0604020202020204" pitchFamily="34" charset="0"/>
                <a:cs typeface="Arial" panose="020B0604020202020204" pitchFamily="34" charset="0"/>
              </a:rPr>
              <a:t>Durante el periodo sin cobertura (“agujero de la dona”)</a:t>
            </a:r>
          </a:p>
          <a:p>
            <a:pPr algn="ctr">
              <a:spcBef>
                <a:spcPts val="600"/>
              </a:spcBef>
              <a:spcAft>
                <a:spcPts val="600"/>
              </a:spcAft>
            </a:pPr>
            <a:r>
              <a:rPr lang="es-US" dirty="0">
                <a:solidFill>
                  <a:srgbClr val="00529B"/>
                </a:solidFill>
                <a:latin typeface="Arial" panose="020B0604020202020204" pitchFamily="34" charset="0"/>
                <a:cs typeface="Arial" panose="020B0604020202020204" pitchFamily="34" charset="0"/>
              </a:rPr>
              <a:t>Usted no pagará más </a:t>
            </a:r>
            <a:r>
              <a:rPr lang="es-US" b="1" dirty="0">
                <a:solidFill>
                  <a:srgbClr val="00529B"/>
                </a:solidFill>
                <a:latin typeface="Arial" panose="020B0604020202020204" pitchFamily="34" charset="0"/>
                <a:cs typeface="Arial" panose="020B0604020202020204" pitchFamily="34" charset="0"/>
              </a:rPr>
              <a:t>25% </a:t>
            </a:r>
            <a:r>
              <a:rPr lang="es-US" dirty="0">
                <a:solidFill>
                  <a:srgbClr val="00529B"/>
                </a:solidFill>
                <a:latin typeface="Arial" panose="020B0604020202020204" pitchFamily="34" charset="0"/>
                <a:cs typeface="Arial" panose="020B0604020202020204" pitchFamily="34" charset="0"/>
              </a:rPr>
              <a:t>del costo de los medicamentos con receta cubiertos una vez que usted y su plan gasten </a:t>
            </a:r>
            <a:r>
              <a:rPr lang="es-US" b="1" dirty="0">
                <a:solidFill>
                  <a:srgbClr val="00529B"/>
                </a:solidFill>
                <a:latin typeface="Arial" panose="020B0604020202020204" pitchFamily="34" charset="0"/>
                <a:cs typeface="Arial" panose="020B0604020202020204" pitchFamily="34" charset="0"/>
              </a:rPr>
              <a:t>$4,660 </a:t>
            </a:r>
            <a:r>
              <a:rPr lang="es-US" dirty="0">
                <a:solidFill>
                  <a:srgbClr val="00529B"/>
                </a:solidFill>
                <a:latin typeface="Arial" panose="020B0604020202020204" pitchFamily="34" charset="0"/>
                <a:cs typeface="Arial" panose="020B0604020202020204" pitchFamily="34" charset="0"/>
              </a:rPr>
              <a:t>combinados en medicamentos cubiertos, incluido el deducible  </a:t>
            </a:r>
          </a:p>
        </p:txBody>
      </p:sp>
      <p:cxnSp>
        <p:nvCxnSpPr>
          <p:cNvPr id="22" name="Straight Connector 21">
            <a:extLst>
              <a:ext uri="{FF2B5EF4-FFF2-40B4-BE49-F238E27FC236}">
                <a16:creationId xmlns:a16="http://schemas.microsoft.com/office/drawing/2014/main" id="{5F4F576C-B90F-4A95-8D56-B5CB44CD8574}"/>
              </a:ext>
              <a:ext uri="{C183D7F6-B498-43B3-948B-1728B52AA6E4}">
                <adec:decorative xmlns:adec="http://schemas.microsoft.com/office/drawing/2017/decorative" val="1"/>
              </a:ext>
            </a:extLst>
          </p:cNvPr>
          <p:cNvCxnSpPr>
            <a:cxnSpLocks/>
          </p:cNvCxnSpPr>
          <p:nvPr/>
        </p:nvCxnSpPr>
        <p:spPr>
          <a:xfrm>
            <a:off x="3856707" y="3899336"/>
            <a:ext cx="4526280" cy="0"/>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descr="Cuadro de texto: Durante la cobertura catastrófica, usted no pagará más del 5% una vez que su gasto de bolsillo alcance los $7,050 ">
            <a:extLst>
              <a:ext uri="{FF2B5EF4-FFF2-40B4-BE49-F238E27FC236}">
                <a16:creationId xmlns:a16="http://schemas.microsoft.com/office/drawing/2014/main" id="{7FCD3DFA-A63B-4626-9E26-7B3F69839F3D}"/>
              </a:ext>
            </a:extLst>
          </p:cNvPr>
          <p:cNvSpPr/>
          <p:nvPr/>
        </p:nvSpPr>
        <p:spPr>
          <a:xfrm>
            <a:off x="8641022" y="3047990"/>
            <a:ext cx="2907373" cy="2517184"/>
          </a:xfrm>
          <a:prstGeom prst="roundRect">
            <a:avLst/>
          </a:prstGeom>
          <a:no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spcAft>
                <a:spcPts val="600"/>
              </a:spcAft>
            </a:pPr>
            <a:r>
              <a:rPr lang="es-US" sz="2000" b="1">
                <a:solidFill>
                  <a:srgbClr val="00529B"/>
                </a:solidFill>
                <a:latin typeface="Arial"/>
                <a:cs typeface="Arial"/>
              </a:rPr>
              <a:t>Durante cobertura catastrófica</a:t>
            </a:r>
          </a:p>
          <a:p>
            <a:pPr algn="ctr">
              <a:spcBef>
                <a:spcPts val="600"/>
              </a:spcBef>
              <a:spcAft>
                <a:spcPts val="600"/>
              </a:spcAft>
            </a:pPr>
            <a:r>
              <a:rPr lang="es-US" sz="2000">
                <a:solidFill>
                  <a:srgbClr val="00529B"/>
                </a:solidFill>
                <a:latin typeface="Arial"/>
                <a:cs typeface="Arial"/>
              </a:rPr>
              <a:t>Usted no pagará más del</a:t>
            </a:r>
            <a:r>
              <a:rPr lang="es-US" sz="2000" b="1">
                <a:solidFill>
                  <a:srgbClr val="00529B"/>
                </a:solidFill>
                <a:latin typeface="Arial"/>
                <a:cs typeface="Arial"/>
              </a:rPr>
              <a:t> 5%</a:t>
            </a:r>
            <a:r>
              <a:rPr lang="es-US" sz="2000">
                <a:solidFill>
                  <a:srgbClr val="00529B"/>
                </a:solidFill>
                <a:latin typeface="Arial"/>
                <a:cs typeface="Arial"/>
              </a:rPr>
              <a:t> una vez que sus gastos no contemplados alcancen </a:t>
            </a:r>
            <a:r>
              <a:rPr lang="es-US" sz="2000" b="1">
                <a:solidFill>
                  <a:srgbClr val="00529B"/>
                </a:solidFill>
                <a:latin typeface="Arial"/>
                <a:cs typeface="Arial"/>
              </a:rPr>
              <a:t>$7,400</a:t>
            </a:r>
          </a:p>
          <a:p>
            <a:pPr algn="ctr"/>
            <a:endParaRPr lang="en-US" sz="2400" strike="sngStrike" dirty="0">
              <a:solidFill>
                <a:srgbClr val="00529B"/>
              </a:solidFill>
            </a:endParaRPr>
          </a:p>
        </p:txBody>
      </p:sp>
      <p:cxnSp>
        <p:nvCxnSpPr>
          <p:cNvPr id="16" name="Straight Connector 15">
            <a:extLst>
              <a:ext uri="{FF2B5EF4-FFF2-40B4-BE49-F238E27FC236}">
                <a16:creationId xmlns:a16="http://schemas.microsoft.com/office/drawing/2014/main" id="{A5C73BF8-4C64-43C1-B74D-032F0B17BF49}"/>
              </a:ext>
              <a:ext uri="{C183D7F6-B498-43B3-948B-1728B52AA6E4}">
                <adec:decorative xmlns:adec="http://schemas.microsoft.com/office/drawing/2017/decorative" val="1"/>
              </a:ext>
            </a:extLst>
          </p:cNvPr>
          <p:cNvCxnSpPr/>
          <p:nvPr/>
        </p:nvCxnSpPr>
        <p:spPr>
          <a:xfrm>
            <a:off x="8668399" y="3899336"/>
            <a:ext cx="2862072" cy="0"/>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7F31280-3264-43AA-90D0-F18273C14662}"/>
              </a:ext>
              <a:ext uri="{C183D7F6-B498-43B3-948B-1728B52AA6E4}">
                <adec:decorative xmlns:adec="http://schemas.microsoft.com/office/drawing/2017/decorative" val="1"/>
              </a:ext>
            </a:extLst>
          </p:cNvPr>
          <p:cNvSpPr>
            <a:spLocks noChangeAspect="1"/>
          </p:cNvSpPr>
          <p:nvPr/>
        </p:nvSpPr>
        <p:spPr>
          <a:xfrm>
            <a:off x="677658" y="580936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8207D3E-7FF2-4A4D-BBCC-D3902C4141D8}"/>
              </a:ext>
            </a:extLst>
          </p:cNvPr>
          <p:cNvSpPr txBox="1"/>
          <p:nvPr/>
        </p:nvSpPr>
        <p:spPr>
          <a:xfrm>
            <a:off x="920379" y="5760522"/>
            <a:ext cx="10676142" cy="646331"/>
          </a:xfrm>
          <a:prstGeom prst="rect">
            <a:avLst/>
          </a:prstGeom>
          <a:noFill/>
        </p:spPr>
        <p:txBody>
          <a:bodyPr wrap="square" rtlCol="0">
            <a:spAutoFit/>
          </a:bodyPr>
          <a:lstStyle/>
          <a:p>
            <a:r>
              <a:rPr lang="es-US" b="1" dirty="0">
                <a:solidFill>
                  <a:srgbClr val="00529B"/>
                </a:solidFill>
                <a:latin typeface="Arial" panose="020B0604020202020204" pitchFamily="34" charset="0"/>
                <a:cs typeface="Arial" panose="020B0604020202020204" pitchFamily="34" charset="0"/>
              </a:rPr>
              <a:t>NOTA</a:t>
            </a:r>
            <a:r>
              <a:rPr lang="es-US" dirty="0">
                <a:solidFill>
                  <a:srgbClr val="00529B"/>
                </a:solidFill>
                <a:latin typeface="Arial" panose="020B0604020202020204" pitchFamily="34" charset="0"/>
                <a:cs typeface="Arial" panose="020B0604020202020204" pitchFamily="34" charset="0"/>
              </a:rPr>
              <a:t>: A partir del 2024, los beneficiarios de Medicare no tendrán que pagar ningún coaseguro ni copago en la fase de cobertura catastrófica por los medicamentos con receta cubiertos por Medicare.</a:t>
            </a:r>
          </a:p>
        </p:txBody>
      </p:sp>
      <p:sp>
        <p:nvSpPr>
          <p:cNvPr id="20" name="Slide Number Placeholder 5">
            <a:extLst>
              <a:ext uri="{FF2B5EF4-FFF2-40B4-BE49-F238E27FC236}">
                <a16:creationId xmlns:a16="http://schemas.microsoft.com/office/drawing/2014/main" id="{96AC6162-BD91-41DF-B7C1-E6673A41E94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93027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s-US" sz="3000"/>
              <a:t>Ejemplo: Estructura estándar en 2023</a:t>
            </a:r>
          </a:p>
        </p:txBody>
      </p:sp>
      <p:sp>
        <p:nvSpPr>
          <p:cNvPr id="5" name="Content Placeholder 4"/>
          <p:cNvSpPr>
            <a:spLocks noGrp="1"/>
          </p:cNvSpPr>
          <p:nvPr>
            <p:ph idx="4294967295"/>
          </p:nvPr>
        </p:nvSpPr>
        <p:spPr>
          <a:xfrm>
            <a:off x="336331" y="1117228"/>
            <a:ext cx="11645462" cy="1222657"/>
          </a:xfrm>
        </p:spPr>
        <p:txBody>
          <a:bodyPr>
            <a:normAutofit/>
          </a:bodyPr>
          <a:lstStyle/>
          <a:p>
            <a:pPr marL="0" lvl="0" indent="0" defTabSz="685800">
              <a:lnSpc>
                <a:spcPct val="100000"/>
              </a:lnSpc>
              <a:spcBef>
                <a:spcPts val="0"/>
              </a:spcBef>
              <a:spcAft>
                <a:spcPts val="600"/>
              </a:spcAft>
              <a:buNone/>
            </a:pPr>
            <a:r>
              <a:rPr lang="es-US" sz="2000">
                <a:solidFill>
                  <a:srgbClr val="00529B"/>
                </a:solidFill>
              </a:rPr>
              <a:t>La Srta. Smith se une a un plan de medicamentos de Medicare. Su cobertura comienza el 1 de enero. No tiene Ayuda Adicional y usa su membresía en el plan de medicamentos de Medicare cuando compra medicamentos recetados. Ella paga una prima mensual durante el año.</a:t>
            </a:r>
          </a:p>
          <a:p>
            <a:endParaRPr lang="en-US" sz="2400" dirty="0">
              <a:solidFill>
                <a:srgbClr val="00529B"/>
              </a:solidFill>
            </a:endParaRPr>
          </a:p>
        </p:txBody>
      </p:sp>
      <p:graphicFrame>
        <p:nvGraphicFramePr>
          <p:cNvPr id="6" name="Table 5" descr="Tabla con información sobre el deducible anual, la fase de cobertura inicial, el periodo sin cobertura y la cobertura catastrófica."/>
          <p:cNvGraphicFramePr>
            <a:graphicFrameLocks noGrp="1" noChangeAspect="1"/>
          </p:cNvGraphicFramePr>
          <p:nvPr>
            <p:extLst>
              <p:ext uri="{D42A27DB-BD31-4B8C-83A1-F6EECF244321}">
                <p14:modId xmlns:p14="http://schemas.microsoft.com/office/powerpoint/2010/main" val="2666674669"/>
              </p:ext>
            </p:extLst>
          </p:nvPr>
        </p:nvGraphicFramePr>
        <p:xfrm>
          <a:off x="362607" y="2242335"/>
          <a:ext cx="11493062" cy="4163772"/>
        </p:xfrm>
        <a:graphic>
          <a:graphicData uri="http://schemas.openxmlformats.org/drawingml/2006/table">
            <a:tbl>
              <a:tblPr firstRow="1" bandRow="1" bandCol="1">
                <a:tableStyleId>{5FD0F851-EC5A-4D38-B0AD-8093EC10F338}</a:tableStyleId>
              </a:tblPr>
              <a:tblGrid>
                <a:gridCol w="1867851">
                  <a:extLst>
                    <a:ext uri="{9D8B030D-6E8A-4147-A177-3AD203B41FA5}">
                      <a16:colId xmlns:a16="http://schemas.microsoft.com/office/drawing/2014/main" val="20000"/>
                    </a:ext>
                  </a:extLst>
                </a:gridCol>
                <a:gridCol w="2278913">
                  <a:extLst>
                    <a:ext uri="{9D8B030D-6E8A-4147-A177-3AD203B41FA5}">
                      <a16:colId xmlns:a16="http://schemas.microsoft.com/office/drawing/2014/main" val="20001"/>
                    </a:ext>
                  </a:extLst>
                </a:gridCol>
                <a:gridCol w="5176605">
                  <a:extLst>
                    <a:ext uri="{9D8B030D-6E8A-4147-A177-3AD203B41FA5}">
                      <a16:colId xmlns:a16="http://schemas.microsoft.com/office/drawing/2014/main" val="20002"/>
                    </a:ext>
                  </a:extLst>
                </a:gridCol>
                <a:gridCol w="2169693">
                  <a:extLst>
                    <a:ext uri="{9D8B030D-6E8A-4147-A177-3AD203B41FA5}">
                      <a16:colId xmlns:a16="http://schemas.microsoft.com/office/drawing/2014/main" val="20003"/>
                    </a:ext>
                  </a:extLst>
                </a:gridCol>
              </a:tblGrid>
              <a:tr h="739748">
                <a:tc>
                  <a:txBody>
                    <a:bodyPr/>
                    <a:lstStyle/>
                    <a:p>
                      <a:pPr marL="0" marR="0" lvl="0" indent="0" algn="l">
                        <a:lnSpc>
                          <a:spcPct val="115000"/>
                        </a:lnSpc>
                        <a:spcBef>
                          <a:spcPts val="0"/>
                        </a:spcBef>
                        <a:spcAft>
                          <a:spcPts val="1000"/>
                        </a:spcAft>
                        <a:buFont typeface="+mj-lt"/>
                        <a:buNone/>
                        <a:tabLst>
                          <a:tab pos="457200" algn="l"/>
                        </a:tabLst>
                      </a:pPr>
                      <a:r>
                        <a:rPr lang="es-US" sz="1700">
                          <a:solidFill>
                            <a:srgbClr val="2F5597"/>
                          </a:solidFill>
                          <a:latin typeface="+mn-lt"/>
                          <a:cs typeface="Arial" panose="020B0604020202020204" pitchFamily="34" charset="0"/>
                        </a:rPr>
                        <a:t>Deducible anual</a:t>
                      </a: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s-US" sz="1700">
                          <a:solidFill>
                            <a:srgbClr val="2F5597"/>
                          </a:solidFill>
                          <a:latin typeface="+mn-lt"/>
                          <a:cs typeface="Arial" panose="020B0604020202020204" pitchFamily="34" charset="0"/>
                        </a:rPr>
                        <a:t>Fase de cobertura inicial</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s-US" sz="1700">
                          <a:solidFill>
                            <a:srgbClr val="2F5597"/>
                          </a:solidFill>
                          <a:latin typeface="+mn-lt"/>
                          <a:cs typeface="Arial" panose="020B0604020202020204" pitchFamily="34" charset="0"/>
                        </a:rPr>
                        <a:t>Brecha de cobertura</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a:lnSpc>
                          <a:spcPct val="115000"/>
                        </a:lnSpc>
                        <a:spcBef>
                          <a:spcPts val="0"/>
                        </a:spcBef>
                        <a:spcAft>
                          <a:spcPts val="1000"/>
                        </a:spcAft>
                        <a:buFont typeface="+mj-lt"/>
                        <a:buNone/>
                      </a:pPr>
                      <a:r>
                        <a:rPr lang="es-US" sz="1700">
                          <a:solidFill>
                            <a:srgbClr val="2F5597"/>
                          </a:solidFill>
                          <a:latin typeface="+mn-lt"/>
                          <a:cs typeface="Arial" panose="020B0604020202020204" pitchFamily="34" charset="0"/>
                        </a:rPr>
                        <a:t>Cobertura catastrófica</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068515">
                <a:tc>
                  <a:txBody>
                    <a:bodyPr/>
                    <a:lstStyle/>
                    <a:p>
                      <a:pPr marL="0" marR="0">
                        <a:lnSpc>
                          <a:spcPct val="100000"/>
                        </a:lnSpc>
                        <a:spcBef>
                          <a:spcPts val="0"/>
                        </a:spcBef>
                        <a:spcAft>
                          <a:spcPts val="600"/>
                        </a:spcAft>
                      </a:pPr>
                      <a:r>
                        <a:rPr lang="es-US" sz="1700">
                          <a:solidFill>
                            <a:srgbClr val="2F5597"/>
                          </a:solidFill>
                          <a:latin typeface="+mn-lt"/>
                          <a:cs typeface="Arial" panose="020B0604020202020204" pitchFamily="34" charset="0"/>
                        </a:rPr>
                        <a:t>La Sra. Smith paga hasta los primeros $505 dólares de los costos de sus medicamentos antes de que su plan comience a pagar la parte que le corresponde. </a:t>
                      </a: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s-US" sz="1700">
                          <a:solidFill>
                            <a:srgbClr val="2F5597"/>
                          </a:solidFill>
                          <a:latin typeface="+mn-lt"/>
                          <a:cs typeface="Arial" panose="020B0604020202020204" pitchFamily="34" charset="0"/>
                        </a:rPr>
                        <a:t>Hace un copago (que promedia</a:t>
                      </a:r>
                      <a:r>
                        <a:rPr lang="es-US" sz="1700" baseline="0">
                          <a:solidFill>
                            <a:srgbClr val="2F5597"/>
                          </a:solidFill>
                          <a:latin typeface="+mn-lt"/>
                          <a:cs typeface="Arial" panose="020B0604020202020204" pitchFamily="34" charset="0"/>
                        </a:rPr>
                        <a:t> 25% del costo)</a:t>
                      </a:r>
                      <a:r>
                        <a:rPr lang="es-US" sz="1700">
                          <a:solidFill>
                            <a:srgbClr val="2F5597"/>
                          </a:solidFill>
                          <a:latin typeface="+mn-lt"/>
                          <a:cs typeface="Arial" panose="020B0604020202020204" pitchFamily="34" charset="0"/>
                        </a:rPr>
                        <a:t>, y su plan paga (75%) por cada medicamento cubierto hasta que</a:t>
                      </a:r>
                      <a:r>
                        <a:rPr lang="es-US" sz="1700" baseline="0">
                          <a:solidFill>
                            <a:srgbClr val="2F5597"/>
                          </a:solidFill>
                          <a:latin typeface="+mn-lt"/>
                          <a:cs typeface="Arial" panose="020B0604020202020204" pitchFamily="34" charset="0"/>
                        </a:rPr>
                        <a:t> </a:t>
                      </a:r>
                      <a:r>
                        <a:rPr lang="es-US" sz="1700">
                          <a:solidFill>
                            <a:srgbClr val="2F5597"/>
                          </a:solidFill>
                          <a:latin typeface="+mn-lt"/>
                          <a:cs typeface="Arial" panose="020B0604020202020204" pitchFamily="34" charset="0"/>
                        </a:rPr>
                        <a:t>su importe combinado (más el deducible) alcance $4,660 dólares. </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a:lnSpc>
                          <a:spcPct val="100000"/>
                        </a:lnSpc>
                        <a:spcBef>
                          <a:spcPts val="0"/>
                        </a:spcBef>
                        <a:spcAft>
                          <a:spcPts val="600"/>
                        </a:spcAft>
                      </a:pPr>
                      <a:r>
                        <a:rPr lang="es-US" sz="1700" dirty="0">
                          <a:solidFill>
                            <a:srgbClr val="2F5597"/>
                          </a:solidFill>
                          <a:latin typeface="+mn-lt"/>
                          <a:cs typeface="Arial" panose="020B0604020202020204" pitchFamily="34" charset="0"/>
                        </a:rPr>
                        <a:t>Una vez que la Sra. Smith y su plan han desembolsado $4,660 dólares en medicamentos cubiertos, entra en el periodo sin cobertura. No pagará más del 25% del costo de los medicamentos recetados hasta que sus gastos no contemplados sean de $7,400 dólares En el 2023, recibe un descuento del 70% del fabricante de los medicamentos de marca cubiertos que cuenta como desembolso no contemplado y le ayuda a salir del periodo sin cobertura. Para el 2023, obtiene de su plan una cobertura adicional del 5% para los medicamentos de marca cubiertos y del 75% para los medicamentos genéricos cubiertos mientras se encuentre en el periodo sin cobertura.</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a:lnSpc>
                          <a:spcPct val="100000"/>
                        </a:lnSpc>
                        <a:spcBef>
                          <a:spcPts val="0"/>
                        </a:spcBef>
                        <a:spcAft>
                          <a:spcPts val="600"/>
                        </a:spcAft>
                      </a:pPr>
                      <a:r>
                        <a:rPr lang="es-US" sz="1700" dirty="0">
                          <a:solidFill>
                            <a:srgbClr val="2F5597"/>
                          </a:solidFill>
                          <a:latin typeface="+mn-lt"/>
                          <a:cs typeface="Arial" panose="020B0604020202020204" pitchFamily="34" charset="0"/>
                        </a:rPr>
                        <a:t>Sale del periodo sin cobertura cuando el total de sus gastos anuales,</a:t>
                      </a:r>
                      <a:r>
                        <a:rPr lang="es-US" sz="1700" baseline="0" dirty="0">
                          <a:solidFill>
                            <a:srgbClr val="2F5597"/>
                          </a:solidFill>
                          <a:latin typeface="+mn-lt"/>
                          <a:cs typeface="Arial" panose="020B0604020202020204" pitchFamily="34" charset="0"/>
                        </a:rPr>
                        <a:t> incluyan el pago del descuento al minorista, alcance</a:t>
                      </a:r>
                      <a:r>
                        <a:rPr lang="es-US" sz="1700" dirty="0">
                          <a:solidFill>
                            <a:srgbClr val="2F5597"/>
                          </a:solidFill>
                          <a:latin typeface="+mn-lt"/>
                          <a:cs typeface="Arial" panose="020B0604020202020204" pitchFamily="34" charset="0"/>
                        </a:rPr>
                        <a:t> $7,400 dólares.</a:t>
                      </a:r>
                      <a:r>
                        <a:rPr lang="es-US" sz="1700" baseline="0" dirty="0">
                          <a:solidFill>
                            <a:srgbClr val="2F5597"/>
                          </a:solidFill>
                          <a:latin typeface="+mn-lt"/>
                          <a:cs typeface="Arial" panose="020B0604020202020204" pitchFamily="34" charset="0"/>
                        </a:rPr>
                        <a:t> </a:t>
                      </a:r>
                      <a:r>
                        <a:rPr lang="es-US" sz="1700" dirty="0">
                          <a:solidFill>
                            <a:srgbClr val="2F5597"/>
                          </a:solidFill>
                          <a:latin typeface="+mn-lt"/>
                          <a:cs typeface="Arial" panose="020B0604020202020204" pitchFamily="34" charset="0"/>
                        </a:rPr>
                        <a:t>Ahora sólo paga como máximo el 5% de copago por cada medicamento cubierto hasta final de año. </a:t>
                      </a: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1" name="Slide Number Placeholder 5">
            <a:extLst>
              <a:ext uri="{FF2B5EF4-FFF2-40B4-BE49-F238E27FC236}">
                <a16:creationId xmlns:a16="http://schemas.microsoft.com/office/drawing/2014/main" id="{ACFDF2BC-D33D-4AB1-AF07-9CDEC617E75C}"/>
              </a:ext>
            </a:extLst>
          </p:cNvPr>
          <p:cNvSpPr>
            <a:spLocks noGrp="1"/>
          </p:cNvSpPr>
          <p:nvPr>
            <p:ph type="sldNum" sz="quarter" idx="12"/>
          </p:nvPr>
        </p:nvSpPr>
        <p:spPr>
          <a:xfrm>
            <a:off x="8610600" y="6539536"/>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915245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136"/>
            <a:ext cx="12192000" cy="999406"/>
          </a:xfrm>
        </p:spPr>
        <p:txBody>
          <a:bodyPr anchor="ctr">
            <a:noAutofit/>
          </a:bodyPr>
          <a:lstStyle/>
          <a:p>
            <a:r>
              <a:rPr lang="es-US" sz="2400" dirty="0"/>
              <a:t>Prima mensual de la cobertura de medicamentos de Medicare y Cantidad de Ajuste Mensual Relacionado con el Ingreso (IRMAA):</a:t>
            </a:r>
          </a:p>
        </p:txBody>
      </p:sp>
      <p:grpSp>
        <p:nvGrpSpPr>
          <p:cNvPr id="42" name="Group 41" descr="Pregunta 1 de la casilla: Qué es IRMAA">
            <a:extLst>
              <a:ext uri="{FF2B5EF4-FFF2-40B4-BE49-F238E27FC236}">
                <a16:creationId xmlns:a16="http://schemas.microsoft.com/office/drawing/2014/main" id="{AE4C73BF-C22F-44EB-B13C-853B58666806}"/>
              </a:ext>
            </a:extLst>
          </p:cNvPr>
          <p:cNvGrpSpPr/>
          <p:nvPr/>
        </p:nvGrpSpPr>
        <p:grpSpPr>
          <a:xfrm>
            <a:off x="1030705" y="1569900"/>
            <a:ext cx="5196752" cy="914400"/>
            <a:chOff x="1030705" y="1174112"/>
            <a:chExt cx="5196752" cy="914400"/>
          </a:xfrm>
        </p:grpSpPr>
        <p:sp>
          <p:nvSpPr>
            <p:cNvPr id="43" name="Rectangle: Rounded Corners 42">
              <a:extLst>
                <a:ext uri="{FF2B5EF4-FFF2-40B4-BE49-F238E27FC236}">
                  <a16:creationId xmlns:a16="http://schemas.microsoft.com/office/drawing/2014/main" id="{3130978F-CA82-4A34-96AD-8ADA671ABBA5}"/>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s-US" b="1">
                  <a:solidFill>
                    <a:srgbClr val="00529B"/>
                  </a:solidFill>
                  <a:latin typeface="Arial" panose="020B0604020202020204" pitchFamily="34" charset="0"/>
                  <a:cs typeface="Arial" panose="020B0604020202020204" pitchFamily="34" charset="0"/>
                </a:rPr>
                <a:t>¿Qué es IRMAA?</a:t>
              </a:r>
            </a:p>
          </p:txBody>
        </p:sp>
        <p:grpSp>
          <p:nvGrpSpPr>
            <p:cNvPr id="44" name="Group 43">
              <a:extLst>
                <a:ext uri="{FF2B5EF4-FFF2-40B4-BE49-F238E27FC236}">
                  <a16:creationId xmlns:a16="http://schemas.microsoft.com/office/drawing/2014/main" id="{F6A789A8-B14D-45FA-BA22-C90DADBFC108}"/>
                </a:ext>
              </a:extLst>
            </p:cNvPr>
            <p:cNvGrpSpPr/>
            <p:nvPr/>
          </p:nvGrpSpPr>
          <p:grpSpPr>
            <a:xfrm>
              <a:off x="5935479" y="1305979"/>
              <a:ext cx="291978" cy="640080"/>
              <a:chOff x="5732904" y="1273307"/>
              <a:chExt cx="291978" cy="701186"/>
            </a:xfrm>
          </p:grpSpPr>
          <p:sp>
            <p:nvSpPr>
              <p:cNvPr id="45" name="Isosceles Triangle 44">
                <a:extLst>
                  <a:ext uri="{FF2B5EF4-FFF2-40B4-BE49-F238E27FC236}">
                    <a16:creationId xmlns:a16="http://schemas.microsoft.com/office/drawing/2014/main" id="{63AEAAA9-CF38-4402-A4C3-068836F870BF}"/>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11A0DFC6-2FE9-475E-986F-C8E658EFECDC}"/>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1" name="Rectangle: Rounded Corners 40" descr="Respuesta 1 de la casilla: Es una cantidad extra que algunas personas tienen que pagar además de la prima de su plan. ">
            <a:extLst>
              <a:ext uri="{FF2B5EF4-FFF2-40B4-BE49-F238E27FC236}">
                <a16:creationId xmlns:a16="http://schemas.microsoft.com/office/drawing/2014/main" id="{87E3ACF2-03E8-4AAD-85BD-100FE03377A8}"/>
              </a:ext>
            </a:extLst>
          </p:cNvPr>
          <p:cNvSpPr/>
          <p:nvPr/>
        </p:nvSpPr>
        <p:spPr>
          <a:xfrm>
            <a:off x="6349555" y="156953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s-US" dirty="0">
                <a:solidFill>
                  <a:srgbClr val="00529B"/>
                </a:solidFill>
                <a:latin typeface="Arial" panose="020B0604020202020204" pitchFamily="34" charset="0"/>
                <a:cs typeface="Arial" panose="020B0604020202020204" pitchFamily="34" charset="0"/>
              </a:rPr>
              <a:t>Es una cantidad extra que algunas personas tienen que pagar además de la prima de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su plan.</a:t>
            </a:r>
          </a:p>
        </p:txBody>
      </p:sp>
      <p:grpSp>
        <p:nvGrpSpPr>
          <p:cNvPr id="47" name="Group 46" descr="Pregunta 2 de la casilla: Pagan todos IRMAA">
            <a:extLst>
              <a:ext uri="{FF2B5EF4-FFF2-40B4-BE49-F238E27FC236}">
                <a16:creationId xmlns:a16="http://schemas.microsoft.com/office/drawing/2014/main" id="{1609D768-5254-44A8-9CB9-F4E4F56C78C5}"/>
              </a:ext>
            </a:extLst>
          </p:cNvPr>
          <p:cNvGrpSpPr/>
          <p:nvPr/>
        </p:nvGrpSpPr>
        <p:grpSpPr>
          <a:xfrm>
            <a:off x="1030706" y="2644838"/>
            <a:ext cx="5196751" cy="914400"/>
            <a:chOff x="1030706" y="2249050"/>
            <a:chExt cx="5196751" cy="914400"/>
          </a:xfrm>
        </p:grpSpPr>
        <p:sp>
          <p:nvSpPr>
            <p:cNvPr id="48" name="Rectangle: Rounded Corners 47">
              <a:extLst>
                <a:ext uri="{FF2B5EF4-FFF2-40B4-BE49-F238E27FC236}">
                  <a16:creationId xmlns:a16="http://schemas.microsoft.com/office/drawing/2014/main" id="{5CA11EC0-9626-48BF-AEB9-61C6F293CBB0}"/>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s-US" b="1">
                  <a:solidFill>
                    <a:srgbClr val="00529B"/>
                  </a:solidFill>
                  <a:latin typeface="Arial" panose="020B0604020202020204" pitchFamily="34" charset="0"/>
                  <a:cs typeface="Arial" panose="020B0604020202020204" pitchFamily="34" charset="0"/>
                </a:rPr>
                <a:t>¿Pagan todos IRMAA?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CE1E6DED-44BE-4AC4-8A27-FA686F9E546D}"/>
                </a:ext>
              </a:extLst>
            </p:cNvPr>
            <p:cNvGrpSpPr/>
            <p:nvPr/>
          </p:nvGrpSpPr>
          <p:grpSpPr>
            <a:xfrm>
              <a:off x="5935479" y="2371165"/>
              <a:ext cx="291978" cy="640080"/>
              <a:chOff x="5732904" y="1273307"/>
              <a:chExt cx="291978" cy="701186"/>
            </a:xfrm>
          </p:grpSpPr>
          <p:sp>
            <p:nvSpPr>
              <p:cNvPr id="50" name="Isosceles Triangle 49">
                <a:extLst>
                  <a:ext uri="{FF2B5EF4-FFF2-40B4-BE49-F238E27FC236}">
                    <a16:creationId xmlns:a16="http://schemas.microsoft.com/office/drawing/2014/main" id="{2AEB23CE-55B0-4C12-B5B6-F1BE00364DC9}"/>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E28A8A7E-9CFB-4A09-BE03-50057AD34E32}"/>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8" name="Rectangle: Rounded Corners 37" descr="Respuesta 2 de la casilla: No. Se basa en el ingreso. Menos del 5% tienen que pagar por ello. ">
            <a:extLst>
              <a:ext uri="{FF2B5EF4-FFF2-40B4-BE49-F238E27FC236}">
                <a16:creationId xmlns:a16="http://schemas.microsoft.com/office/drawing/2014/main" id="{4D401435-8111-497D-9DC5-8F25311C234D}"/>
              </a:ext>
            </a:extLst>
          </p:cNvPr>
          <p:cNvSpPr/>
          <p:nvPr/>
        </p:nvSpPr>
        <p:spPr>
          <a:xfrm>
            <a:off x="6349555" y="264476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solidFill>
                <a:srgbClr val="00529B"/>
              </a:solidFill>
              <a:latin typeface="Arial" panose="020B0604020202020204" pitchFamily="34" charset="0"/>
              <a:cs typeface="Arial" panose="020B0604020202020204" pitchFamily="34" charset="0"/>
            </a:endParaRPr>
          </a:p>
          <a:p>
            <a:pPr>
              <a:spcAft>
                <a:spcPts val="600"/>
              </a:spcAft>
              <a:defRPr/>
            </a:pPr>
            <a:r>
              <a:rPr lang="es-US">
                <a:solidFill>
                  <a:srgbClr val="00529B"/>
                </a:solidFill>
                <a:latin typeface="Arial" panose="020B0604020202020204" pitchFamily="34" charset="0"/>
                <a:cs typeface="Arial" panose="020B0604020202020204" pitchFamily="34" charset="0"/>
              </a:rPr>
              <a:t>No. Se basa en el ingreso. Menos del 7% tienen que pagar por ello.</a:t>
            </a:r>
          </a:p>
          <a:p>
            <a:pPr algn="ctr">
              <a:defRPr/>
            </a:pPr>
            <a:endParaRPr lang="en-US" dirty="0">
              <a:solidFill>
                <a:srgbClr val="2F5597"/>
              </a:solidFill>
              <a:latin typeface="Arial" panose="020B0604020202020204" pitchFamily="34" charset="0"/>
              <a:cs typeface="Arial" panose="020B0604020202020204" pitchFamily="34" charset="0"/>
            </a:endParaRPr>
          </a:p>
        </p:txBody>
      </p:sp>
      <p:grpSp>
        <p:nvGrpSpPr>
          <p:cNvPr id="52" name="Group 51" descr="Pregunta 3 de la casilla: ¿Qué ocurre si debo IRMAA de la Parte D pero no la pago?">
            <a:extLst>
              <a:ext uri="{FF2B5EF4-FFF2-40B4-BE49-F238E27FC236}">
                <a16:creationId xmlns:a16="http://schemas.microsoft.com/office/drawing/2014/main" id="{E272BA00-D64F-473B-9C8E-E1A4C638B732}"/>
              </a:ext>
            </a:extLst>
          </p:cNvPr>
          <p:cNvGrpSpPr/>
          <p:nvPr/>
        </p:nvGrpSpPr>
        <p:grpSpPr>
          <a:xfrm>
            <a:off x="1030706" y="3719776"/>
            <a:ext cx="5196751" cy="914400"/>
            <a:chOff x="1030706" y="3323988"/>
            <a:chExt cx="5196751" cy="914400"/>
          </a:xfrm>
        </p:grpSpPr>
        <p:sp>
          <p:nvSpPr>
            <p:cNvPr id="53" name="Rectangle: Rounded Corners 52">
              <a:extLst>
                <a:ext uri="{FF2B5EF4-FFF2-40B4-BE49-F238E27FC236}">
                  <a16:creationId xmlns:a16="http://schemas.microsoft.com/office/drawing/2014/main" id="{11F9EDC4-1FF2-4A8A-BC79-0E66C69CF75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s-US" b="1">
                  <a:solidFill>
                    <a:srgbClr val="00529B"/>
                  </a:solidFill>
                  <a:latin typeface="Arial" panose="020B0604020202020204" pitchFamily="34" charset="0"/>
                  <a:cs typeface="Arial" panose="020B0604020202020204" pitchFamily="34" charset="0"/>
                </a:rPr>
                <a:t>¿Qué ocurre si debo IRMAA de la Parte D pero no la pago? </a:t>
              </a:r>
            </a:p>
          </p:txBody>
        </p:sp>
        <p:grpSp>
          <p:nvGrpSpPr>
            <p:cNvPr id="54" name="Group 53">
              <a:extLst>
                <a:ext uri="{FF2B5EF4-FFF2-40B4-BE49-F238E27FC236}">
                  <a16:creationId xmlns:a16="http://schemas.microsoft.com/office/drawing/2014/main" id="{D8EF342D-8744-402B-B152-AC3CA3592CAC}"/>
                </a:ext>
              </a:extLst>
            </p:cNvPr>
            <p:cNvGrpSpPr/>
            <p:nvPr/>
          </p:nvGrpSpPr>
          <p:grpSpPr>
            <a:xfrm>
              <a:off x="5935479" y="3461079"/>
              <a:ext cx="291978" cy="640080"/>
              <a:chOff x="5732904" y="1273307"/>
              <a:chExt cx="291978" cy="701186"/>
            </a:xfrm>
          </p:grpSpPr>
          <p:sp>
            <p:nvSpPr>
              <p:cNvPr id="55" name="Isosceles Triangle 54">
                <a:extLst>
                  <a:ext uri="{FF2B5EF4-FFF2-40B4-BE49-F238E27FC236}">
                    <a16:creationId xmlns:a16="http://schemas.microsoft.com/office/drawing/2014/main" id="{719258B5-7F37-46E3-8E8E-E9E4801F5D7F}"/>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6C766A89-284D-4E27-A34F-CADE6EBFA348}"/>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9" name="Rectangle: Rounded Corners 38" descr="Respuesta 3 de la casilla: Se le dará de baja de la cobertura de medicamentos de Medicare. ">
            <a:extLst>
              <a:ext uri="{FF2B5EF4-FFF2-40B4-BE49-F238E27FC236}">
                <a16:creationId xmlns:a16="http://schemas.microsoft.com/office/drawing/2014/main" id="{34550E6C-13A6-41C1-A4BE-4AC38DA8D41E}"/>
              </a:ext>
            </a:extLst>
          </p:cNvPr>
          <p:cNvSpPr/>
          <p:nvPr/>
        </p:nvSpPr>
        <p:spPr>
          <a:xfrm>
            <a:off x="6349555" y="3707518"/>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defRPr/>
            </a:pPr>
            <a:r>
              <a:rPr lang="es-US">
                <a:solidFill>
                  <a:srgbClr val="00529B"/>
                </a:solidFill>
                <a:latin typeface="Arial" panose="020B0604020202020204" pitchFamily="34" charset="0"/>
                <a:cs typeface="Arial" panose="020B0604020202020204" pitchFamily="34" charset="0"/>
              </a:rPr>
              <a:t>Se le dará de baja de la cobertura de medicamentos de Medicare.</a:t>
            </a:r>
          </a:p>
        </p:txBody>
      </p:sp>
      <p:grpSp>
        <p:nvGrpSpPr>
          <p:cNvPr id="57" name="Group 56" descr="Pregunta 4 de la casilla: ¿Adónde va el dinero?">
            <a:extLst>
              <a:ext uri="{FF2B5EF4-FFF2-40B4-BE49-F238E27FC236}">
                <a16:creationId xmlns:a16="http://schemas.microsoft.com/office/drawing/2014/main" id="{B5831216-C267-4C4A-BC9C-D87B6C09D2E5}"/>
              </a:ext>
            </a:extLst>
          </p:cNvPr>
          <p:cNvGrpSpPr/>
          <p:nvPr/>
        </p:nvGrpSpPr>
        <p:grpSpPr>
          <a:xfrm>
            <a:off x="1030705" y="4801940"/>
            <a:ext cx="5193337" cy="914400"/>
            <a:chOff x="1030705" y="4406152"/>
            <a:chExt cx="5193337" cy="914400"/>
          </a:xfrm>
        </p:grpSpPr>
        <p:sp>
          <p:nvSpPr>
            <p:cNvPr id="58" name="Rectangle: Rounded Corners 57">
              <a:extLst>
                <a:ext uri="{FF2B5EF4-FFF2-40B4-BE49-F238E27FC236}">
                  <a16:creationId xmlns:a16="http://schemas.microsoft.com/office/drawing/2014/main" id="{DAC1C837-3FE2-4B3C-A7D2-69125CE3EA6E}"/>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s-US" b="1">
                  <a:solidFill>
                    <a:srgbClr val="00529B"/>
                  </a:solidFill>
                  <a:latin typeface="Arial" panose="020B0604020202020204" pitchFamily="34" charset="0"/>
                  <a:cs typeface="Arial" panose="020B0604020202020204" pitchFamily="34" charset="0"/>
                </a:rPr>
                <a:t>¿A dónde va el dinero?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59" name="Group 58">
              <a:extLst>
                <a:ext uri="{FF2B5EF4-FFF2-40B4-BE49-F238E27FC236}">
                  <a16:creationId xmlns:a16="http://schemas.microsoft.com/office/drawing/2014/main" id="{8A2F649E-C446-426E-922F-CB29E2E60B9E}"/>
                </a:ext>
              </a:extLst>
            </p:cNvPr>
            <p:cNvGrpSpPr/>
            <p:nvPr/>
          </p:nvGrpSpPr>
          <p:grpSpPr>
            <a:xfrm>
              <a:off x="5932064" y="4536016"/>
              <a:ext cx="291978" cy="640080"/>
              <a:chOff x="5732904" y="1273307"/>
              <a:chExt cx="291978" cy="701186"/>
            </a:xfrm>
          </p:grpSpPr>
          <p:sp>
            <p:nvSpPr>
              <p:cNvPr id="60" name="Isosceles Triangle 59">
                <a:extLst>
                  <a:ext uri="{FF2B5EF4-FFF2-40B4-BE49-F238E27FC236}">
                    <a16:creationId xmlns:a16="http://schemas.microsoft.com/office/drawing/2014/main" id="{D8260222-AD4D-4BB1-946B-BD79FCD08F3C}"/>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56754B16-E5AE-45FF-8002-562C81C3CEF7}"/>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0" name="Rectangle: Rounded Corners 39" descr="Respuesta 4 de la casilla: El importe de la IRMAA se destina al gobierno para el Fondo Fiduciario de Medicare. ">
            <a:extLst>
              <a:ext uri="{FF2B5EF4-FFF2-40B4-BE49-F238E27FC236}">
                <a16:creationId xmlns:a16="http://schemas.microsoft.com/office/drawing/2014/main" id="{142EBE32-4046-452A-BE35-BAAFBDE2FCC7}"/>
              </a:ext>
            </a:extLst>
          </p:cNvPr>
          <p:cNvSpPr/>
          <p:nvPr/>
        </p:nvSpPr>
        <p:spPr>
          <a:xfrm>
            <a:off x="6349555" y="480507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solidFill>
                <a:srgbClr val="00529B"/>
              </a:solidFill>
              <a:latin typeface="Arial" panose="020B0604020202020204" pitchFamily="34" charset="0"/>
              <a:cs typeface="Arial" panose="020B0604020202020204" pitchFamily="34" charset="0"/>
            </a:endParaRPr>
          </a:p>
          <a:p>
            <a:pPr>
              <a:spcAft>
                <a:spcPts val="600"/>
              </a:spcAft>
              <a:defRPr/>
            </a:pPr>
            <a:r>
              <a:rPr lang="es-US" dirty="0">
                <a:solidFill>
                  <a:srgbClr val="00529B"/>
                </a:solidFill>
                <a:latin typeface="Arial" panose="020B0604020202020204" pitchFamily="34" charset="0"/>
                <a:cs typeface="Arial" panose="020B0604020202020204" pitchFamily="34" charset="0"/>
              </a:rPr>
              <a:t>El importe de la IRMAA se destina al gobierno para el Fondo Fiduciario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de Medicare.</a:t>
            </a:r>
          </a:p>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5" name="Slide Number Placeholder 5">
            <a:extLst>
              <a:ext uri="{FF2B5EF4-FFF2-40B4-BE49-F238E27FC236}">
                <a16:creationId xmlns:a16="http://schemas.microsoft.com/office/drawing/2014/main" id="{540CFD3B-8EAA-4EE6-B037-BB82286C01F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8972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8" grpId="0" animBg="1"/>
      <p:bldP spid="39"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682" y="40132"/>
            <a:ext cx="12160318" cy="920548"/>
          </a:xfrm>
        </p:spPr>
        <p:txBody>
          <a:bodyPr>
            <a:noAutofit/>
          </a:bodyPr>
          <a:lstStyle/>
          <a:p>
            <a:r>
              <a:rPr lang="es-US" sz="2400" dirty="0">
                <a:cs typeface="Calibri"/>
              </a:rPr>
              <a:t>Cantidad de Ajuste Mensual Relacionado con el Ingreso (IRMAA): </a:t>
            </a:r>
            <a:br>
              <a:rPr lang="es-US" sz="2400" dirty="0">
                <a:cs typeface="Calibri"/>
              </a:rPr>
            </a:br>
            <a:r>
              <a:rPr lang="es-US" sz="2400" dirty="0">
                <a:cs typeface="Calibri"/>
              </a:rPr>
              <a:t>Prima mensual de la Parte D para el 2023</a:t>
            </a:r>
          </a:p>
        </p:txBody>
      </p:sp>
      <p:sp>
        <p:nvSpPr>
          <p:cNvPr id="6" name="TextBox 5"/>
          <p:cNvSpPr txBox="1"/>
          <p:nvPr/>
        </p:nvSpPr>
        <p:spPr>
          <a:xfrm>
            <a:off x="1267968" y="1097921"/>
            <a:ext cx="9670196" cy="400110"/>
          </a:xfrm>
          <a:prstGeom prst="rect">
            <a:avLst/>
          </a:prstGeom>
          <a:noFill/>
        </p:spPr>
        <p:txBody>
          <a:bodyPr wrap="square" rtlCol="0">
            <a:spAutoFit/>
          </a:bodyPr>
          <a:lstStyle/>
          <a:p>
            <a:pPr algn="ctr" defTabSz="914377" fontAlgn="auto">
              <a:spcBef>
                <a:spcPts val="0"/>
              </a:spcBef>
              <a:spcAft>
                <a:spcPts val="0"/>
              </a:spcAft>
            </a:pPr>
            <a:r>
              <a:rPr lang="es-US" sz="2000" b="1" dirty="0">
                <a:solidFill>
                  <a:srgbClr val="5B9BD5">
                    <a:lumMod val="50000"/>
                  </a:srgbClr>
                </a:solidFill>
                <a:latin typeface="Arial" panose="020B0604020202020204" pitchFamily="34" charset="0"/>
                <a:cs typeface="Arial" panose="020B0604020202020204" pitchFamily="34" charset="0"/>
              </a:rPr>
              <a:t>La tabla se basa en su ingreso anual durante </a:t>
            </a:r>
            <a:r>
              <a:rPr lang="es-US" sz="2000" b="1" i="1" dirty="0">
                <a:solidFill>
                  <a:srgbClr val="5B9BD5">
                    <a:lumMod val="50000"/>
                  </a:srgbClr>
                </a:solidFill>
                <a:latin typeface="Arial" panose="020B0604020202020204" pitchFamily="34" charset="0"/>
                <a:cs typeface="Arial" panose="020B0604020202020204" pitchFamily="34" charset="0"/>
              </a:rPr>
              <a:t>2021 </a:t>
            </a:r>
            <a:r>
              <a:rPr lang="es-US" sz="2000" b="1" dirty="0">
                <a:solidFill>
                  <a:srgbClr val="5B9BD5">
                    <a:lumMod val="50000"/>
                  </a:srgbClr>
                </a:solidFill>
                <a:latin typeface="Arial" panose="020B0604020202020204" pitchFamily="34" charset="0"/>
                <a:cs typeface="Arial" panose="020B0604020202020204" pitchFamily="34" charset="0"/>
              </a:rPr>
              <a:t>(para lo que paga en 2023)</a:t>
            </a:r>
          </a:p>
        </p:txBody>
      </p:sp>
      <p:graphicFrame>
        <p:nvGraphicFramePr>
          <p:cNvPr id="8" name="Content Placeholder 8" descr="Tabla que muestra la prima mensual de la Parte B según tarifas y estados impositivos individuales y conjuntos. Los detalles se incluyen en las notas del orador.">
            <a:extLst>
              <a:ext uri="{FF2B5EF4-FFF2-40B4-BE49-F238E27FC236}">
                <a16:creationId xmlns:a16="http://schemas.microsoft.com/office/drawing/2014/main" id="{83A06A46-0F6F-4162-B60E-7D60D7F64729}"/>
              </a:ext>
            </a:extLst>
          </p:cNvPr>
          <p:cNvGraphicFramePr>
            <a:graphicFrameLocks/>
          </p:cNvGraphicFramePr>
          <p:nvPr>
            <p:extLst>
              <p:ext uri="{D42A27DB-BD31-4B8C-83A1-F6EECF244321}">
                <p14:modId xmlns:p14="http://schemas.microsoft.com/office/powerpoint/2010/main" val="1430422578"/>
              </p:ext>
            </p:extLst>
          </p:nvPr>
        </p:nvGraphicFramePr>
        <p:xfrm>
          <a:off x="261809" y="1615801"/>
          <a:ext cx="11618224" cy="4387893"/>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87136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rPr>
                        <a:t>Presentar declaración de impuestos individual</a:t>
                      </a: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rPr>
                        <a:t>Presentar declaración de impuestos</a:t>
                      </a:r>
                      <a:r>
                        <a:rPr lang="es-US" sz="2000" baseline="0">
                          <a:solidFill>
                            <a:srgbClr val="00529B"/>
                          </a:solidFill>
                        </a:rPr>
                        <a:t> individual</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rPr>
                        <a:t>Presentar una declaración de impuestos conyugal </a:t>
                      </a:r>
                      <a:br>
                        <a:rPr lang="es-US" sz="2000" dirty="0">
                          <a:solidFill>
                            <a:srgbClr val="00529B"/>
                          </a:solidFill>
                        </a:rPr>
                      </a:br>
                      <a:r>
                        <a:rPr lang="es-US" sz="2000" dirty="0">
                          <a:solidFill>
                            <a:srgbClr val="00529B"/>
                          </a:solidFill>
                        </a:rPr>
                        <a:t>y separada</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rPr>
                        <a:t>Usted paga cada mes</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$97,000 o menos</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$194,000 o menos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$97,000 o menos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La prima de su plan (YPP)</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Más de $97,000 hasta $123,000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a:solidFill>
                            <a:srgbClr val="00529B"/>
                          </a:solidFill>
                        </a:rPr>
                        <a:t>Más de $194,000 hasta $246,000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$12.20 + YPP </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Más de $123,000 hasta $153,000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Más de $246,000 hasta $306,000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$31.50 + YPP</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a:solidFill>
                            <a:srgbClr val="00529B"/>
                          </a:solidFill>
                        </a:rPr>
                        <a:t>Más de $153,000 hasta $183,000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Más de $306,000 hasta $366,000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$50.70 + YPP</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baseline="0" dirty="0">
                          <a:solidFill>
                            <a:srgbClr val="00529B"/>
                          </a:solidFill>
                        </a:rPr>
                        <a:t>Más de $183,000 y menos </a:t>
                      </a:r>
                      <a:br>
                        <a:rPr lang="es-US" sz="1800" baseline="0" dirty="0">
                          <a:solidFill>
                            <a:srgbClr val="00529B"/>
                          </a:solidFill>
                        </a:rPr>
                      </a:br>
                      <a:r>
                        <a:rPr lang="es-US" sz="1800" baseline="0" dirty="0">
                          <a:solidFill>
                            <a:srgbClr val="00529B"/>
                          </a:solidFill>
                        </a:rPr>
                        <a:t>de $500,000</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dirty="0">
                          <a:solidFill>
                            <a:srgbClr val="00529B"/>
                          </a:solidFill>
                        </a:rPr>
                        <a:t>Más de $366,000 y menos </a:t>
                      </a:r>
                      <a:br>
                        <a:rPr lang="es-US" sz="1800" dirty="0">
                          <a:solidFill>
                            <a:srgbClr val="00529B"/>
                          </a:solidFill>
                        </a:rPr>
                      </a:br>
                      <a:r>
                        <a:rPr lang="es-US" sz="1800" dirty="0">
                          <a:solidFill>
                            <a:srgbClr val="00529B"/>
                          </a:solidFill>
                        </a:rPr>
                        <a:t>de $750,000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dirty="0">
                          <a:solidFill>
                            <a:srgbClr val="00529B"/>
                          </a:solidFill>
                        </a:rPr>
                        <a:t>Más de $97,000 y menos </a:t>
                      </a:r>
                      <a:br>
                        <a:rPr lang="es-US" sz="1800" dirty="0">
                          <a:solidFill>
                            <a:srgbClr val="00529B"/>
                          </a:solidFill>
                        </a:rPr>
                      </a:br>
                      <a:r>
                        <a:rPr lang="es-US" sz="1800" dirty="0">
                          <a:solidFill>
                            <a:srgbClr val="00529B"/>
                          </a:solidFill>
                        </a:rPr>
                        <a:t>de $403,000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a:solidFill>
                            <a:srgbClr val="00529B"/>
                          </a:solidFill>
                        </a:rPr>
                        <a:t>$70.00 + YPP</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$500,000</a:t>
                      </a:r>
                      <a:r>
                        <a:rPr lang="es-US" sz="1800" baseline="0">
                          <a:solidFill>
                            <a:srgbClr val="00529B"/>
                          </a:solidFill>
                        </a:rPr>
                        <a:t> y más</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$750,000 y más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s-US" sz="1800">
                          <a:solidFill>
                            <a:srgbClr val="00529B"/>
                          </a:solidFill>
                        </a:rPr>
                        <a:t>$403,000 y más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1800" dirty="0">
                          <a:solidFill>
                            <a:srgbClr val="00529B"/>
                          </a:solidFill>
                        </a:rPr>
                        <a:t>$76.40 + YPP </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9" name="Slide Number Placeholder 5">
            <a:extLst>
              <a:ext uri="{FF2B5EF4-FFF2-40B4-BE49-F238E27FC236}">
                <a16:creationId xmlns:a16="http://schemas.microsoft.com/office/drawing/2014/main" id="{472A34D2-C876-4DA8-8F10-F9A3DCB5C97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600524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s-US" sz="3000"/>
              <a:t>Costos Reales de su Bolsillo (TrOOP)</a:t>
            </a:r>
          </a:p>
        </p:txBody>
      </p:sp>
      <p:grpSp>
        <p:nvGrpSpPr>
          <p:cNvPr id="22" name="Group 21" descr="Pregunta 1 de la casilla: ¿Cuáles son los costos de trOOP?">
            <a:extLst>
              <a:ext uri="{FF2B5EF4-FFF2-40B4-BE49-F238E27FC236}">
                <a16:creationId xmlns:a16="http://schemas.microsoft.com/office/drawing/2014/main" id="{4479DE7D-7554-4848-B6B5-536289BD461B}"/>
              </a:ext>
            </a:extLst>
          </p:cNvPr>
          <p:cNvGrpSpPr/>
          <p:nvPr/>
        </p:nvGrpSpPr>
        <p:grpSpPr>
          <a:xfrm>
            <a:off x="1030705" y="1174112"/>
            <a:ext cx="5196752" cy="914400"/>
            <a:chOff x="1030705" y="1174112"/>
            <a:chExt cx="5196752" cy="914400"/>
          </a:xfrm>
        </p:grpSpPr>
        <p:sp>
          <p:nvSpPr>
            <p:cNvPr id="23" name="Rectangle: Rounded Corners 22" descr="Pregunta 1: ¿Qué son los costos de TrOOP? ">
              <a:extLst>
                <a:ext uri="{FF2B5EF4-FFF2-40B4-BE49-F238E27FC236}">
                  <a16:creationId xmlns:a16="http://schemas.microsoft.com/office/drawing/2014/main" id="{98A66E0D-6CA9-4E7C-ADD9-930678D9A205}"/>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s-US" b="1">
                  <a:solidFill>
                    <a:srgbClr val="00529B"/>
                  </a:solidFill>
                  <a:latin typeface="Arial" panose="020B0604020202020204" pitchFamily="34" charset="0"/>
                  <a:cs typeface="Arial" panose="020B0604020202020204" pitchFamily="34" charset="0"/>
                </a:rPr>
                <a:t>¿Cuáles son los costos de TrOOP?</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C98B2A1D-3531-42DB-BA95-607DCE4B453E}"/>
                </a:ext>
              </a:extLst>
            </p:cNvPr>
            <p:cNvGrpSpPr/>
            <p:nvPr/>
          </p:nvGrpSpPr>
          <p:grpSpPr>
            <a:xfrm>
              <a:off x="5935479" y="1305979"/>
              <a:ext cx="291978" cy="640080"/>
              <a:chOff x="5732904" y="1273307"/>
              <a:chExt cx="291978" cy="701186"/>
            </a:xfrm>
          </p:grpSpPr>
          <p:sp>
            <p:nvSpPr>
              <p:cNvPr id="25" name="Isosceles Triangle 24">
                <a:extLst>
                  <a:ext uri="{FF2B5EF4-FFF2-40B4-BE49-F238E27FC236}">
                    <a16:creationId xmlns:a16="http://schemas.microsoft.com/office/drawing/2014/main" id="{253DFA38-F29C-41EC-848F-F65E7E302645}"/>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AF1E9129-D4B4-4CB7-A0F2-0E7841AF9B31}"/>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 name="Rectangle: Rounded Corners 20" descr="Respuesta 1 de la casilla: Son gastos que cuentan para el umbral de gastos de su bolsillo de $7,050 (para 2022). ">
            <a:extLst>
              <a:ext uri="{FF2B5EF4-FFF2-40B4-BE49-F238E27FC236}">
                <a16:creationId xmlns:a16="http://schemas.microsoft.com/office/drawing/2014/main" id="{8722485D-2B3E-479B-A3B7-B10219026B84}"/>
              </a:ext>
            </a:extLst>
          </p:cNvPr>
          <p:cNvSpPr/>
          <p:nvPr/>
        </p:nvSpPr>
        <p:spPr>
          <a:xfrm>
            <a:off x="6349555" y="117374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a:solidFill>
                  <a:srgbClr val="00529B"/>
                </a:solidFill>
                <a:latin typeface="Arial" panose="020B0604020202020204" pitchFamily="34" charset="0"/>
                <a:cs typeface="Arial" panose="020B0604020202020204" pitchFamily="34" charset="0"/>
              </a:rPr>
              <a:t>Son gastos que cuentan para el umbral de gastos de su bolsillo de $7,400 (para 2023).</a:t>
            </a:r>
          </a:p>
        </p:txBody>
      </p:sp>
      <p:grpSp>
        <p:nvGrpSpPr>
          <p:cNvPr id="27" name="Group 26" descr="Pregunta 2 de la casilla: Si pago un medicamento de mi bolsillo porque es más barato, ¿puede contar como parte del TrOOP?">
            <a:extLst>
              <a:ext uri="{FF2B5EF4-FFF2-40B4-BE49-F238E27FC236}">
                <a16:creationId xmlns:a16="http://schemas.microsoft.com/office/drawing/2014/main" id="{F61306AB-0A08-45DE-A80D-FBD857731867}"/>
              </a:ext>
            </a:extLst>
          </p:cNvPr>
          <p:cNvGrpSpPr/>
          <p:nvPr/>
        </p:nvGrpSpPr>
        <p:grpSpPr>
          <a:xfrm>
            <a:off x="1030706" y="2249050"/>
            <a:ext cx="5196751" cy="914400"/>
            <a:chOff x="1030706" y="2249050"/>
            <a:chExt cx="5196751" cy="914400"/>
          </a:xfrm>
        </p:grpSpPr>
        <p:sp>
          <p:nvSpPr>
            <p:cNvPr id="28" name="Rectangle: Rounded Corners 27" descr="Pregunta 2 de la casilla de texto: Si pago un medicamento de mi bolsillo porque es más barato, ¿puede contar como parte del TrOOP? ">
              <a:extLst>
                <a:ext uri="{FF2B5EF4-FFF2-40B4-BE49-F238E27FC236}">
                  <a16:creationId xmlns:a16="http://schemas.microsoft.com/office/drawing/2014/main" id="{174337E9-5AB6-426B-A5DD-9B0A34C84DBE}"/>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s-US" b="1">
                  <a:solidFill>
                    <a:srgbClr val="00529B"/>
                  </a:solidFill>
                  <a:latin typeface="Arial" panose="020B0604020202020204" pitchFamily="34" charset="0"/>
                  <a:cs typeface="Arial" panose="020B0604020202020204" pitchFamily="34" charset="0"/>
                </a:rPr>
                <a:t>Si pago un medicamento de mi bolsillo porque es más barato, ¿puede contar como parte del TrOOP?</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37F76F34-E298-4EDD-A99F-27849B7D50D1}"/>
                </a:ext>
              </a:extLst>
            </p:cNvPr>
            <p:cNvGrpSpPr/>
            <p:nvPr/>
          </p:nvGrpSpPr>
          <p:grpSpPr>
            <a:xfrm>
              <a:off x="5935479" y="2371165"/>
              <a:ext cx="291978" cy="640080"/>
              <a:chOff x="5732904" y="1273307"/>
              <a:chExt cx="291978" cy="701186"/>
            </a:xfrm>
          </p:grpSpPr>
          <p:sp>
            <p:nvSpPr>
              <p:cNvPr id="30" name="Isosceles Triangle 29">
                <a:extLst>
                  <a:ext uri="{FF2B5EF4-FFF2-40B4-BE49-F238E27FC236}">
                    <a16:creationId xmlns:a16="http://schemas.microsoft.com/office/drawing/2014/main" id="{9A45F76B-D0CF-4CED-8CE0-E31BF607B076}"/>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A033FD70-BF98-46BB-8926-FD3D42FBEFF2}"/>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Rectangle: Rounded Corners 16" descr="Respuesta 2 de la casilla: Sí. Los farmacéuticos tienen que decirle si hay un precio mejor sin pasar por su plan. ">
            <a:extLst>
              <a:ext uri="{FF2B5EF4-FFF2-40B4-BE49-F238E27FC236}">
                <a16:creationId xmlns:a16="http://schemas.microsoft.com/office/drawing/2014/main" id="{CEBBB4FC-AB5E-40B9-810B-18B6C8E8236D}"/>
              </a:ext>
            </a:extLst>
          </p:cNvPr>
          <p:cNvSpPr/>
          <p:nvPr/>
        </p:nvSpPr>
        <p:spPr>
          <a:xfrm>
            <a:off x="6349555" y="224898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s-US">
                <a:solidFill>
                  <a:srgbClr val="00529B"/>
                </a:solidFill>
                <a:latin typeface="Arial" panose="020B0604020202020204" pitchFamily="34" charset="0"/>
                <a:cs typeface="Arial" panose="020B0604020202020204" pitchFamily="34" charset="0"/>
              </a:rPr>
              <a:t>Sí. Los farmacéuticos tienen que decirle si hay un precio mejor sin pasar por su plan.</a:t>
            </a:r>
          </a:p>
        </p:txBody>
      </p:sp>
      <p:grpSp>
        <p:nvGrpSpPr>
          <p:cNvPr id="32" name="Group 31" descr="Pregunta 3 de la casilla: ¿Dónde puedo encontrar los costos de TrOOP hasta la fecha?">
            <a:extLst>
              <a:ext uri="{FF2B5EF4-FFF2-40B4-BE49-F238E27FC236}">
                <a16:creationId xmlns:a16="http://schemas.microsoft.com/office/drawing/2014/main" id="{89673B86-562F-4BE3-AFD6-3216EE3C3F4E}"/>
              </a:ext>
            </a:extLst>
          </p:cNvPr>
          <p:cNvGrpSpPr/>
          <p:nvPr/>
        </p:nvGrpSpPr>
        <p:grpSpPr>
          <a:xfrm>
            <a:off x="1030706" y="3323988"/>
            <a:ext cx="5196751" cy="914400"/>
            <a:chOff x="1030706" y="3323988"/>
            <a:chExt cx="5196751" cy="914400"/>
          </a:xfrm>
        </p:grpSpPr>
        <p:sp>
          <p:nvSpPr>
            <p:cNvPr id="33" name="Rectangle: Rounded Corners 32" descr="Pregunta 3 de la casilla de texto: ¿Dónde puedo encontrar mis costos de TrOOP hasta la fecha? ">
              <a:extLst>
                <a:ext uri="{FF2B5EF4-FFF2-40B4-BE49-F238E27FC236}">
                  <a16:creationId xmlns:a16="http://schemas.microsoft.com/office/drawing/2014/main" id="{92F882FF-0733-4C98-B3CC-EB4EB4D1B24F}"/>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s-US" b="1">
                  <a:solidFill>
                    <a:srgbClr val="00529B"/>
                  </a:solidFill>
                  <a:latin typeface="Arial" panose="020B0604020202020204" pitchFamily="34" charset="0"/>
                  <a:cs typeface="Arial" panose="020B0604020202020204" pitchFamily="34" charset="0"/>
                </a:rPr>
                <a:t>¿Dónde puedo encontrar mis costos de TrOOP hasta la fecha?</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E177A8F1-224D-4FC1-982A-CFD8B158FC5D}"/>
                </a:ext>
              </a:extLst>
            </p:cNvPr>
            <p:cNvGrpSpPr/>
            <p:nvPr/>
          </p:nvGrpSpPr>
          <p:grpSpPr>
            <a:xfrm>
              <a:off x="5935479" y="3461079"/>
              <a:ext cx="291978" cy="640080"/>
              <a:chOff x="5732904" y="1273307"/>
              <a:chExt cx="291978" cy="701186"/>
            </a:xfrm>
          </p:grpSpPr>
          <p:sp>
            <p:nvSpPr>
              <p:cNvPr id="35" name="Isosceles Triangle 34">
                <a:extLst>
                  <a:ext uri="{FF2B5EF4-FFF2-40B4-BE49-F238E27FC236}">
                    <a16:creationId xmlns:a16="http://schemas.microsoft.com/office/drawing/2014/main" id="{2A2B2F58-8150-45FC-BE36-1C899482B530}"/>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55821128-9C21-4E5C-9A6C-4C88E6ABCC05}"/>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8" name="Rectangle: Rounded Corners 17" descr="Respuesta 3 de la casilla: Compruebe su Explicación de Beneficios (EOB). ">
            <a:extLst>
              <a:ext uri="{FF2B5EF4-FFF2-40B4-BE49-F238E27FC236}">
                <a16:creationId xmlns:a16="http://schemas.microsoft.com/office/drawing/2014/main" id="{CA23185D-262E-430E-9BF0-4CD141423BB4}"/>
              </a:ext>
            </a:extLst>
          </p:cNvPr>
          <p:cNvSpPr/>
          <p:nvPr/>
        </p:nvSpPr>
        <p:spPr>
          <a:xfrm>
            <a:off x="6349555" y="3311730"/>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a:solidFill>
                  <a:srgbClr val="00529B"/>
                </a:solidFill>
                <a:latin typeface="Arial" panose="020B0604020202020204" pitchFamily="34" charset="0"/>
                <a:cs typeface="Arial" panose="020B0604020202020204" pitchFamily="34" charset="0"/>
              </a:rPr>
              <a:t>Compruebe su Explicación de Beneficios (EOB).</a:t>
            </a:r>
          </a:p>
        </p:txBody>
      </p:sp>
      <p:grpSp>
        <p:nvGrpSpPr>
          <p:cNvPr id="37" name="Group 36" descr="Pregunta 4 de la casilla: ¿Qué pasa cuando alcanzo el umbral?">
            <a:extLst>
              <a:ext uri="{FF2B5EF4-FFF2-40B4-BE49-F238E27FC236}">
                <a16:creationId xmlns:a16="http://schemas.microsoft.com/office/drawing/2014/main" id="{94F3D9FC-A7EE-4AB8-80D5-DFB31740FFA6}"/>
              </a:ext>
            </a:extLst>
          </p:cNvPr>
          <p:cNvGrpSpPr/>
          <p:nvPr/>
        </p:nvGrpSpPr>
        <p:grpSpPr>
          <a:xfrm>
            <a:off x="1030705" y="4406152"/>
            <a:ext cx="5193337" cy="914400"/>
            <a:chOff x="1030705" y="4406152"/>
            <a:chExt cx="5193337" cy="914400"/>
          </a:xfrm>
        </p:grpSpPr>
        <p:sp>
          <p:nvSpPr>
            <p:cNvPr id="38" name="Rectangle: Rounded Corners 37" descr="Pregunta 4 de la casilla de texto: ¿Qué pasa cuando alcanzo el umbral? ">
              <a:extLst>
                <a:ext uri="{FF2B5EF4-FFF2-40B4-BE49-F238E27FC236}">
                  <a16:creationId xmlns:a16="http://schemas.microsoft.com/office/drawing/2014/main" id="{533EF130-2D1B-4E8F-89D5-F455B36AC699}"/>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s-US" b="1">
                  <a:solidFill>
                    <a:srgbClr val="00529B"/>
                  </a:solidFill>
                  <a:latin typeface="Arial" panose="020B0604020202020204" pitchFamily="34" charset="0"/>
                  <a:cs typeface="Arial" panose="020B0604020202020204" pitchFamily="34" charset="0"/>
                </a:rPr>
                <a:t>¿Qué pasa cuando alcanzo el umbral?</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364E32FA-3234-464B-AA89-DC531E7B2A61}"/>
                </a:ext>
              </a:extLst>
            </p:cNvPr>
            <p:cNvGrpSpPr/>
            <p:nvPr/>
          </p:nvGrpSpPr>
          <p:grpSpPr>
            <a:xfrm>
              <a:off x="5932064" y="4536016"/>
              <a:ext cx="291978" cy="640080"/>
              <a:chOff x="5732904" y="1273307"/>
              <a:chExt cx="291978" cy="701186"/>
            </a:xfrm>
          </p:grpSpPr>
          <p:sp>
            <p:nvSpPr>
              <p:cNvPr id="40" name="Isosceles Triangle 39">
                <a:extLst>
                  <a:ext uri="{FF2B5EF4-FFF2-40B4-BE49-F238E27FC236}">
                    <a16:creationId xmlns:a16="http://schemas.microsoft.com/office/drawing/2014/main" id="{62991FBB-7CBA-4287-AD92-B30AED510820}"/>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ECF3FD26-0211-40A1-B8CE-40266B94F1C2}"/>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9" name="Rectangle: Rounded Corners 18" descr="Respuesta 4 de la casilla: Usted recibe cobertura catastrófica ">
            <a:extLst>
              <a:ext uri="{FF2B5EF4-FFF2-40B4-BE49-F238E27FC236}">
                <a16:creationId xmlns:a16="http://schemas.microsoft.com/office/drawing/2014/main" id="{5E36B5E4-43BB-4806-BAD6-47F568056590}"/>
              </a:ext>
            </a:extLst>
          </p:cNvPr>
          <p:cNvSpPr/>
          <p:nvPr/>
        </p:nvSpPr>
        <p:spPr>
          <a:xfrm>
            <a:off x="6349555" y="440928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a:solidFill>
                  <a:srgbClr val="00529B"/>
                </a:solidFill>
                <a:latin typeface="Arial" panose="020B0604020202020204" pitchFamily="34" charset="0"/>
                <a:cs typeface="Arial" panose="020B0604020202020204" pitchFamily="34" charset="0"/>
              </a:rPr>
              <a:t>Usted recibe cobertura catastrófica</a:t>
            </a:r>
          </a:p>
        </p:txBody>
      </p:sp>
      <p:grpSp>
        <p:nvGrpSpPr>
          <p:cNvPr id="42" name="Group 41" descr="Pregunta 5 de la casilla: ¿Qué pasa si cambio de plan durante el año?">
            <a:extLst>
              <a:ext uri="{FF2B5EF4-FFF2-40B4-BE49-F238E27FC236}">
                <a16:creationId xmlns:a16="http://schemas.microsoft.com/office/drawing/2014/main" id="{BF07EB6E-DC39-4218-832D-CF43EA6E0EA5}"/>
              </a:ext>
            </a:extLst>
          </p:cNvPr>
          <p:cNvGrpSpPr/>
          <p:nvPr/>
        </p:nvGrpSpPr>
        <p:grpSpPr>
          <a:xfrm>
            <a:off x="1030705" y="5473862"/>
            <a:ext cx="5196752" cy="914400"/>
            <a:chOff x="1030705" y="5473862"/>
            <a:chExt cx="5196752" cy="914400"/>
          </a:xfrm>
        </p:grpSpPr>
        <p:sp>
          <p:nvSpPr>
            <p:cNvPr id="43" name="Rectangle: Rounded Corners 42" descr="Pregunta 5 de la casilla de texto: ¿Qué pasa si cambio de plan durante el año? ">
              <a:extLst>
                <a:ext uri="{FF2B5EF4-FFF2-40B4-BE49-F238E27FC236}">
                  <a16:creationId xmlns:a16="http://schemas.microsoft.com/office/drawing/2014/main" id="{4A34596E-99A3-478A-8105-19ED980202E3}"/>
                </a:ext>
              </a:extLst>
            </p:cNvPr>
            <p:cNvSpPr/>
            <p:nvPr/>
          </p:nvSpPr>
          <p:spPr>
            <a:xfrm>
              <a:off x="1030705" y="547386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s-US" b="1" dirty="0">
                  <a:solidFill>
                    <a:srgbClr val="00529B"/>
                  </a:solidFill>
                  <a:latin typeface="Arial" panose="020B0604020202020204" pitchFamily="34" charset="0"/>
                  <a:cs typeface="Arial" panose="020B0604020202020204" pitchFamily="34" charset="0"/>
                </a:rPr>
                <a:t>¿Qué pasa si cambio de plan durante </a:t>
              </a:r>
              <a:br>
                <a:rPr lang="es-US" b="1" dirty="0">
                  <a:solidFill>
                    <a:srgbClr val="00529B"/>
                  </a:solidFill>
                  <a:latin typeface="Arial" panose="020B0604020202020204" pitchFamily="34" charset="0"/>
                  <a:cs typeface="Arial" panose="020B0604020202020204" pitchFamily="34" charset="0"/>
                </a:rPr>
              </a:br>
              <a:r>
                <a:rPr lang="es-US" b="1" dirty="0">
                  <a:solidFill>
                    <a:srgbClr val="00529B"/>
                  </a:solidFill>
                  <a:latin typeface="Arial" panose="020B0604020202020204" pitchFamily="34" charset="0"/>
                  <a:cs typeface="Arial" panose="020B0604020202020204" pitchFamily="34" charset="0"/>
                </a:rPr>
                <a:t>el año?</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dirty="0">
                <a:ln>
                  <a:noFill/>
                </a:ln>
                <a:solidFill>
                  <a:srgbClr val="00529B"/>
                </a:solidFill>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EB2EBF94-F578-4E0C-BB38-634E69A05B5A}"/>
                </a:ext>
              </a:extLst>
            </p:cNvPr>
            <p:cNvGrpSpPr/>
            <p:nvPr/>
          </p:nvGrpSpPr>
          <p:grpSpPr>
            <a:xfrm>
              <a:off x="5935479" y="5610955"/>
              <a:ext cx="291978" cy="640080"/>
              <a:chOff x="5732904" y="1273307"/>
              <a:chExt cx="291978" cy="701186"/>
            </a:xfrm>
          </p:grpSpPr>
          <p:sp>
            <p:nvSpPr>
              <p:cNvPr id="45" name="Isosceles Triangle 44">
                <a:extLst>
                  <a:ext uri="{FF2B5EF4-FFF2-40B4-BE49-F238E27FC236}">
                    <a16:creationId xmlns:a16="http://schemas.microsoft.com/office/drawing/2014/main" id="{DFE74ADC-51D2-4460-8173-A04C3B960B21}"/>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76A9C23A-610D-4043-96D0-4BBCF694F815}"/>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0" name="Rectangle: Rounded Corners 19" descr="Respuesta 5 de la casilla: Su saldo TrOOP se transfiere a su nuevo plan de medicamentos. ">
            <a:extLst>
              <a:ext uri="{FF2B5EF4-FFF2-40B4-BE49-F238E27FC236}">
                <a16:creationId xmlns:a16="http://schemas.microsoft.com/office/drawing/2014/main" id="{E91727D2-57CC-4B80-A2E2-7F94B7E0270F}"/>
              </a:ext>
            </a:extLst>
          </p:cNvPr>
          <p:cNvSpPr/>
          <p:nvPr/>
        </p:nvSpPr>
        <p:spPr>
          <a:xfrm>
            <a:off x="6349555" y="547211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a:solidFill>
                  <a:srgbClr val="00529B"/>
                </a:solidFill>
                <a:latin typeface="Arial" panose="020B0604020202020204" pitchFamily="34" charset="0"/>
                <a:cs typeface="Arial" panose="020B0604020202020204" pitchFamily="34" charset="0"/>
              </a:rPr>
              <a:t>Su saldo TrOOP se transfiere a su nuevo plan de medicamentos.</a:t>
            </a:r>
          </a:p>
        </p:txBody>
      </p:sp>
      <p:sp>
        <p:nvSpPr>
          <p:cNvPr id="6" name="Slide Number Placeholder 5">
            <a:extLst>
              <a:ext uri="{FF2B5EF4-FFF2-40B4-BE49-F238E27FC236}">
                <a16:creationId xmlns:a16="http://schemas.microsoft.com/office/drawing/2014/main" id="{89AAF21D-0460-4A42-A12E-BCD3D72E1A3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92169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507"/>
            <a:ext cx="12192000" cy="914400"/>
          </a:xfrm>
        </p:spPr>
        <p:txBody>
          <a:bodyPr anchor="ctr">
            <a:noAutofit/>
          </a:bodyPr>
          <a:lstStyle/>
          <a:p>
            <a:r>
              <a:rPr lang="es-US" sz="2800" dirty="0"/>
              <a:t>¿Qué pagos se tienen en cuenta para calcular </a:t>
            </a:r>
            <a:br>
              <a:rPr lang="es-US" sz="2800" dirty="0"/>
            </a:br>
            <a:r>
              <a:rPr lang="es-US" sz="2800" dirty="0"/>
              <a:t>el Costo Real de Bolsillo (</a:t>
            </a:r>
            <a:r>
              <a:rPr lang="es-US" sz="2800" dirty="0" err="1"/>
              <a:t>TrOOP</a:t>
            </a:r>
            <a:r>
              <a:rPr lang="es-US" sz="2800" dirty="0"/>
              <a:t>)?</a:t>
            </a:r>
          </a:p>
        </p:txBody>
      </p:sp>
      <p:sp>
        <p:nvSpPr>
          <p:cNvPr id="6" name="TextBox 5">
            <a:extLst>
              <a:ext uri="{FF2B5EF4-FFF2-40B4-BE49-F238E27FC236}">
                <a16:creationId xmlns:a16="http://schemas.microsoft.com/office/drawing/2014/main" id="{A0285356-BC28-4B05-A276-AE8CDB669108}"/>
              </a:ext>
            </a:extLst>
          </p:cNvPr>
          <p:cNvSpPr txBox="1"/>
          <p:nvPr/>
        </p:nvSpPr>
        <p:spPr>
          <a:xfrm>
            <a:off x="3767329" y="1401647"/>
            <a:ext cx="4386062" cy="954107"/>
          </a:xfrm>
          <a:prstGeom prst="rect">
            <a:avLst/>
          </a:prstGeom>
          <a:noFill/>
        </p:spPr>
        <p:txBody>
          <a:bodyPr wrap="square" rtlCol="0">
            <a:spAutoFit/>
          </a:bodyPr>
          <a:lstStyle/>
          <a:p>
            <a:r>
              <a:rPr lang="es-US" sz="2800" b="1" dirty="0">
                <a:solidFill>
                  <a:srgbClr val="00529B"/>
                </a:solidFill>
                <a:latin typeface="Arial"/>
                <a:cs typeface="Arial"/>
              </a:rPr>
              <a:t>Pagos realizados por:</a:t>
            </a:r>
          </a:p>
          <a:p>
            <a:endParaRPr lang="en-US" sz="2800" dirty="0"/>
          </a:p>
        </p:txBody>
      </p:sp>
      <p:sp>
        <p:nvSpPr>
          <p:cNvPr id="5" name="Content Placeholder 4"/>
          <p:cNvSpPr>
            <a:spLocks noGrp="1"/>
          </p:cNvSpPr>
          <p:nvPr>
            <p:ph type="body" sz="quarter" idx="13"/>
          </p:nvPr>
        </p:nvSpPr>
        <p:spPr>
          <a:xfrm>
            <a:off x="438912" y="2091422"/>
            <a:ext cx="11618976" cy="3257902"/>
          </a:xfrm>
        </p:spPr>
        <p:txBody>
          <a:bodyPr vert="horz" lIns="91440" tIns="45720" rIns="91440" bIns="45720" numCol="2" rtlCol="0" anchor="t">
            <a:noAutofit/>
          </a:bodyPr>
          <a:lstStyle/>
          <a:p>
            <a:pPr marL="548640" lvl="1" indent="-274320" defTabSz="685800">
              <a:lnSpc>
                <a:spcPct val="100000"/>
              </a:lnSpc>
              <a:spcBef>
                <a:spcPts val="0"/>
              </a:spcBef>
              <a:spcAft>
                <a:spcPts val="1200"/>
              </a:spcAft>
              <a:buFont typeface="Wingdings" panose="05000000000000000000" pitchFamily="2" charset="2"/>
              <a:buChar char="§"/>
            </a:pPr>
            <a:r>
              <a:rPr lang="es-US" sz="2000" dirty="0">
                <a:solidFill>
                  <a:srgbClr val="00529B"/>
                </a:solidFill>
                <a:latin typeface="Arial"/>
                <a:cs typeface="Arial"/>
              </a:rPr>
              <a:t>Usted</a:t>
            </a:r>
          </a:p>
          <a:p>
            <a:pPr marL="548640" lvl="1" indent="-274320" defTabSz="685800">
              <a:lnSpc>
                <a:spcPct val="100000"/>
              </a:lnSpc>
              <a:spcBef>
                <a:spcPts val="0"/>
              </a:spcBef>
              <a:spcAft>
                <a:spcPts val="1200"/>
              </a:spcAft>
              <a:buFont typeface="Wingdings" panose="05000000000000000000" pitchFamily="2" charset="2"/>
              <a:buChar char="§"/>
            </a:pPr>
            <a:r>
              <a:rPr lang="es-US" sz="2000" dirty="0">
                <a:solidFill>
                  <a:srgbClr val="00529B"/>
                </a:solidFill>
                <a:latin typeface="Arial"/>
                <a:cs typeface="Arial"/>
              </a:rPr>
              <a:t>Familiares o amigos </a:t>
            </a:r>
          </a:p>
          <a:p>
            <a:pPr marL="548640" lvl="1" indent="-274320" defTabSz="685800">
              <a:lnSpc>
                <a:spcPct val="100000"/>
              </a:lnSpc>
              <a:spcBef>
                <a:spcPts val="0"/>
              </a:spcBef>
              <a:spcAft>
                <a:spcPts val="1200"/>
              </a:spcAft>
              <a:buFont typeface="Wingdings" panose="05000000000000000000" pitchFamily="2" charset="2"/>
              <a:buChar char="§"/>
            </a:pPr>
            <a:r>
              <a:rPr lang="es-US" sz="2000" dirty="0">
                <a:solidFill>
                  <a:srgbClr val="00529B"/>
                </a:solidFill>
                <a:latin typeface="Arial"/>
                <a:cs typeface="Arial"/>
              </a:rPr>
              <a:t>Programas Estatales de Asistencia Farmacéutica Calificada (</a:t>
            </a:r>
            <a:r>
              <a:rPr lang="es-US" sz="2000" dirty="0" err="1">
                <a:solidFill>
                  <a:srgbClr val="00529B"/>
                </a:solidFill>
                <a:latin typeface="Arial"/>
                <a:cs typeface="Arial"/>
              </a:rPr>
              <a:t>SPAPs</a:t>
            </a:r>
            <a:r>
              <a:rPr lang="es-US" sz="2000" dirty="0">
                <a:solidFill>
                  <a:srgbClr val="00529B"/>
                </a:solidFill>
                <a:latin typeface="Arial"/>
                <a:cs typeface="Arial"/>
              </a:rPr>
              <a:t>)</a:t>
            </a:r>
          </a:p>
          <a:p>
            <a:pPr marL="548640" lvl="1" indent="-274320" defTabSz="685800">
              <a:lnSpc>
                <a:spcPct val="100000"/>
              </a:lnSpc>
              <a:spcBef>
                <a:spcPts val="0"/>
              </a:spcBef>
              <a:spcAft>
                <a:spcPts val="1200"/>
              </a:spcAft>
              <a:buFont typeface="Wingdings" panose="05000000000000000000" pitchFamily="2" charset="2"/>
              <a:buChar char="§"/>
            </a:pPr>
            <a:r>
              <a:rPr lang="es-US" sz="2000" dirty="0">
                <a:solidFill>
                  <a:srgbClr val="00529B"/>
                </a:solidFill>
                <a:latin typeface="Arial"/>
                <a:cs typeface="Arial"/>
              </a:rPr>
              <a:t>Ayuda Adicional de Medicare (LIS)</a:t>
            </a:r>
          </a:p>
          <a:p>
            <a:pPr marL="548640" lvl="1" indent="-274320" defTabSz="685800">
              <a:lnSpc>
                <a:spcPct val="100000"/>
              </a:lnSpc>
              <a:spcBef>
                <a:spcPts val="0"/>
              </a:spcBef>
              <a:spcAft>
                <a:spcPts val="1200"/>
              </a:spcAft>
              <a:buFont typeface="Wingdings" panose="05000000000000000000" pitchFamily="2" charset="2"/>
              <a:buChar char="§"/>
            </a:pPr>
            <a:r>
              <a:rPr lang="es-US" sz="2000" dirty="0">
                <a:solidFill>
                  <a:srgbClr val="00529B"/>
                </a:solidFill>
                <a:latin typeface="Arial"/>
                <a:cs typeface="Arial"/>
              </a:rPr>
              <a:t>Servicio de Salud Indígena (IHS)</a:t>
            </a:r>
          </a:p>
          <a:p>
            <a:pPr marL="461772" lvl="1" indent="0" defTabSz="685800">
              <a:lnSpc>
                <a:spcPct val="100000"/>
              </a:lnSpc>
              <a:spcBef>
                <a:spcPts val="0"/>
              </a:spcBef>
              <a:spcAft>
                <a:spcPts val="1200"/>
              </a:spcAft>
              <a:buNone/>
            </a:pPr>
            <a:endParaRPr lang="en-US" sz="2000" dirty="0">
              <a:solidFill>
                <a:srgbClr val="00529B"/>
              </a:solidFill>
              <a:latin typeface="Arial"/>
              <a:cs typeface="Arial"/>
            </a:endParaRPr>
          </a:p>
          <a:p>
            <a:pPr marL="461772" lvl="1" indent="0" defTabSz="685800">
              <a:lnSpc>
                <a:spcPct val="100000"/>
              </a:lnSpc>
              <a:spcBef>
                <a:spcPts val="0"/>
              </a:spcBef>
              <a:spcAft>
                <a:spcPts val="1200"/>
              </a:spcAft>
              <a:buNone/>
            </a:pPr>
            <a:endParaRPr lang="en-US" sz="2000" dirty="0">
              <a:solidFill>
                <a:srgbClr val="00529B"/>
              </a:solidFill>
              <a:latin typeface="Arial"/>
              <a:cs typeface="Arial"/>
            </a:endParaRPr>
          </a:p>
          <a:p>
            <a:pPr marL="461772" lvl="1" indent="0" defTabSz="685800">
              <a:lnSpc>
                <a:spcPct val="100000"/>
              </a:lnSpc>
              <a:spcBef>
                <a:spcPts val="0"/>
              </a:spcBef>
              <a:spcAft>
                <a:spcPts val="1200"/>
              </a:spcAft>
              <a:buNone/>
            </a:pPr>
            <a:endParaRPr lang="en-US" sz="2000" dirty="0">
              <a:solidFill>
                <a:srgbClr val="00529B"/>
              </a:solidFill>
              <a:latin typeface="Arial"/>
              <a:cs typeface="Arial"/>
            </a:endParaRPr>
          </a:p>
          <a:p>
            <a:pPr marL="461772" lvl="1" indent="0" defTabSz="685800">
              <a:lnSpc>
                <a:spcPct val="100000"/>
              </a:lnSpc>
              <a:spcBef>
                <a:spcPts val="0"/>
              </a:spcBef>
              <a:spcAft>
                <a:spcPts val="1200"/>
              </a:spcAft>
              <a:buNone/>
            </a:pPr>
            <a:endParaRPr lang="en-US" sz="2000" dirty="0">
              <a:solidFill>
                <a:srgbClr val="00529B"/>
              </a:solidFill>
              <a:latin typeface="Arial"/>
              <a:cs typeface="Arial"/>
            </a:endParaRPr>
          </a:p>
          <a:p>
            <a:pPr marL="548640" lvl="1" indent="-274320">
              <a:lnSpc>
                <a:spcPct val="100000"/>
              </a:lnSpc>
              <a:spcBef>
                <a:spcPts val="0"/>
              </a:spcBef>
              <a:spcAft>
                <a:spcPts val="1200"/>
              </a:spcAft>
              <a:buFont typeface="Wingdings" panose="05000000000000000000" pitchFamily="2" charset="2"/>
              <a:buChar char="§"/>
            </a:pPr>
            <a:r>
              <a:rPr lang="es-US" sz="2000" dirty="0">
                <a:solidFill>
                  <a:srgbClr val="00529B"/>
                </a:solidFill>
                <a:latin typeface="Arial"/>
                <a:cs typeface="Arial"/>
              </a:rPr>
              <a:t>La mayoría de las organizaciones benéficas</a:t>
            </a:r>
          </a:p>
          <a:p>
            <a:pPr marL="548640" lvl="1" indent="-274320">
              <a:lnSpc>
                <a:spcPct val="100000"/>
              </a:lnSpc>
              <a:spcBef>
                <a:spcPts val="0"/>
              </a:spcBef>
              <a:spcAft>
                <a:spcPts val="1200"/>
              </a:spcAft>
              <a:buFont typeface="Wingdings" panose="05000000000000000000" pitchFamily="2" charset="2"/>
              <a:buChar char="§"/>
            </a:pPr>
            <a:r>
              <a:rPr lang="es-US" sz="2000" dirty="0">
                <a:solidFill>
                  <a:srgbClr val="00529B"/>
                </a:solidFill>
                <a:latin typeface="Arial"/>
                <a:cs typeface="Arial"/>
              </a:rPr>
              <a:t>Los fabricantes de medicamentos que ofrecen descuentos en medicamentos de marca en el marco del programa de descuentos por período sin cobertura </a:t>
            </a:r>
            <a:br>
              <a:rPr lang="es-US" sz="2000" dirty="0">
                <a:solidFill>
                  <a:srgbClr val="00529B"/>
                </a:solidFill>
                <a:latin typeface="Arial"/>
                <a:cs typeface="Arial"/>
              </a:rPr>
            </a:br>
            <a:r>
              <a:rPr lang="es-US" sz="2000" dirty="0">
                <a:solidFill>
                  <a:srgbClr val="00529B"/>
                </a:solidFill>
                <a:latin typeface="Arial"/>
                <a:cs typeface="Arial"/>
              </a:rPr>
              <a:t>de Medicare</a:t>
            </a:r>
          </a:p>
          <a:p>
            <a:pPr marL="548640" lvl="1" indent="-274320">
              <a:lnSpc>
                <a:spcPct val="100000"/>
              </a:lnSpc>
              <a:spcBef>
                <a:spcPts val="0"/>
              </a:spcBef>
              <a:spcAft>
                <a:spcPts val="1200"/>
              </a:spcAft>
              <a:buFont typeface="Wingdings" panose="05000000000000000000" pitchFamily="2" charset="2"/>
              <a:buChar char="§"/>
            </a:pPr>
            <a:r>
              <a:rPr lang="es-US" sz="2000" dirty="0">
                <a:solidFill>
                  <a:srgbClr val="00529B"/>
                </a:solidFill>
                <a:latin typeface="Arial"/>
                <a:cs typeface="Arial"/>
              </a:rPr>
              <a:t>Programas de Asistencia para Medicamentos contra el SIDA (</a:t>
            </a:r>
            <a:r>
              <a:rPr lang="es-US" sz="2000" dirty="0" err="1">
                <a:solidFill>
                  <a:srgbClr val="00529B"/>
                </a:solidFill>
                <a:latin typeface="Arial"/>
                <a:cs typeface="Arial"/>
              </a:rPr>
              <a:t>ADAPs</a:t>
            </a:r>
            <a:r>
              <a:rPr lang="es-US" sz="2000" dirty="0">
                <a:solidFill>
                  <a:srgbClr val="00529B"/>
                </a:solidFill>
                <a:latin typeface="Arial"/>
                <a:cs typeface="Arial"/>
              </a:rPr>
              <a:t>)</a:t>
            </a:r>
          </a:p>
          <a:p>
            <a:pPr marL="548640" lvl="1" indent="-274320">
              <a:lnSpc>
                <a:spcPct val="100000"/>
              </a:lnSpc>
              <a:spcBef>
                <a:spcPts val="0"/>
              </a:spcBef>
              <a:spcAft>
                <a:spcPts val="1200"/>
              </a:spcAft>
              <a:buFont typeface="Wingdings" panose="05000000000000000000" pitchFamily="2" charset="2"/>
              <a:buChar char="§"/>
            </a:pPr>
            <a:endParaRPr lang="en-US" sz="2000" dirty="0">
              <a:solidFill>
                <a:srgbClr val="00529B"/>
              </a:solidFill>
            </a:endParaRPr>
          </a:p>
          <a:p>
            <a:pPr marL="575945" lvl="1" indent="-342900">
              <a:lnSpc>
                <a:spcPct val="100000"/>
              </a:lnSpc>
              <a:spcBef>
                <a:spcPts val="600"/>
              </a:spcBef>
              <a:spcAft>
                <a:spcPts val="1200"/>
              </a:spcAft>
            </a:pPr>
            <a:endParaRPr lang="en-US" sz="2000" dirty="0">
              <a:solidFill>
                <a:srgbClr val="00529B"/>
              </a:solidFill>
            </a:endParaRPr>
          </a:p>
          <a:p>
            <a:pPr>
              <a:lnSpc>
                <a:spcPct val="100000"/>
              </a:lnSpc>
              <a:spcAft>
                <a:spcPts val="1200"/>
              </a:spcAft>
            </a:pPr>
            <a:endParaRPr lang="en-US" sz="2000" dirty="0">
              <a:solidFill>
                <a:srgbClr val="00529B"/>
              </a:solidFill>
            </a:endParaRPr>
          </a:p>
        </p:txBody>
      </p:sp>
      <p:cxnSp>
        <p:nvCxnSpPr>
          <p:cNvPr id="16" name="Straight Connector 15">
            <a:extLst>
              <a:ext uri="{FF2B5EF4-FFF2-40B4-BE49-F238E27FC236}">
                <a16:creationId xmlns:a16="http://schemas.microsoft.com/office/drawing/2014/main" id="{734AF692-1779-4A70-91EC-680FA87578A0}"/>
              </a:ext>
              <a:ext uri="{C183D7F6-B498-43B3-948B-1728B52AA6E4}">
                <adec:decorative xmlns:adec="http://schemas.microsoft.com/office/drawing/2017/decorative" val="1"/>
              </a:ext>
            </a:extLst>
          </p:cNvPr>
          <p:cNvCxnSpPr/>
          <p:nvPr/>
        </p:nvCxnSpPr>
        <p:spPr>
          <a:xfrm>
            <a:off x="6130891" y="2393198"/>
            <a:ext cx="0" cy="283464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5F58E81-1822-4A35-9B99-BF539AB8E99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1347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34927"/>
            <a:ext cx="12191998" cy="914400"/>
          </a:xfrm>
        </p:spPr>
        <p:txBody>
          <a:bodyPr>
            <a:noAutofit/>
          </a:bodyPr>
          <a:lstStyle/>
          <a:p>
            <a:r>
              <a:rPr lang="es-US" sz="2800" dirty="0"/>
              <a:t>¿Qué pagos no se tienen en cuenta para calcular </a:t>
            </a:r>
            <a:br>
              <a:rPr lang="es-US" sz="2800" dirty="0"/>
            </a:br>
            <a:r>
              <a:rPr lang="es-US" sz="2800" dirty="0"/>
              <a:t>el Costo Real de Bolsillo (</a:t>
            </a:r>
            <a:r>
              <a:rPr lang="es-US" sz="2800" dirty="0" err="1"/>
              <a:t>TrOOP</a:t>
            </a:r>
            <a:r>
              <a:rPr lang="es-US" sz="2800" dirty="0"/>
              <a:t>)?</a:t>
            </a:r>
          </a:p>
        </p:txBody>
      </p:sp>
      <p:sp>
        <p:nvSpPr>
          <p:cNvPr id="5" name="Content Placeholder 4"/>
          <p:cNvSpPr>
            <a:spLocks noGrp="1"/>
          </p:cNvSpPr>
          <p:nvPr>
            <p:ph type="body" sz="quarter" idx="13"/>
          </p:nvPr>
        </p:nvSpPr>
        <p:spPr>
          <a:xfrm>
            <a:off x="751936" y="1529542"/>
            <a:ext cx="5155567" cy="4167187"/>
          </a:xfrm>
        </p:spPr>
        <p:txBody>
          <a:bodyPr vert="horz" lIns="91440" tIns="45720" rIns="91440" bIns="45720" rtlCol="0" anchor="t">
            <a:noAutofit/>
          </a:bodyPr>
          <a:lstStyle/>
          <a:p>
            <a:pPr marL="274320" indent="-274320">
              <a:lnSpc>
                <a:spcPct val="100000"/>
              </a:lnSpc>
              <a:spcBef>
                <a:spcPts val="0"/>
              </a:spcBef>
              <a:spcAft>
                <a:spcPts val="1200"/>
              </a:spcAft>
            </a:pPr>
            <a:r>
              <a:rPr lang="es-US" sz="2000" dirty="0">
                <a:solidFill>
                  <a:srgbClr val="00529B"/>
                </a:solidFill>
                <a:latin typeface="Arial"/>
                <a:cs typeface="Arial"/>
              </a:rPr>
              <a:t>Cantidad pagada por un plan </a:t>
            </a:r>
            <a:br>
              <a:rPr lang="es-US" sz="2000" dirty="0">
                <a:solidFill>
                  <a:srgbClr val="00529B"/>
                </a:solidFill>
                <a:latin typeface="Arial"/>
                <a:cs typeface="Arial"/>
              </a:rPr>
            </a:br>
            <a:r>
              <a:rPr lang="es-US" sz="2000" dirty="0">
                <a:solidFill>
                  <a:srgbClr val="00529B"/>
                </a:solidFill>
                <a:latin typeface="Arial"/>
                <a:cs typeface="Arial"/>
              </a:rPr>
              <a:t>de medicamentos </a:t>
            </a:r>
          </a:p>
          <a:p>
            <a:pPr marL="274320" indent="-274320">
              <a:lnSpc>
                <a:spcPct val="100000"/>
              </a:lnSpc>
              <a:spcBef>
                <a:spcPts val="0"/>
              </a:spcBef>
              <a:spcAft>
                <a:spcPts val="1200"/>
              </a:spcAft>
            </a:pPr>
            <a:r>
              <a:rPr lang="es-US" sz="2000" dirty="0">
                <a:solidFill>
                  <a:srgbClr val="00529B"/>
                </a:solidFill>
                <a:latin typeface="Arial"/>
                <a:cs typeface="Arial"/>
              </a:rPr>
              <a:t>La prima mensual del plan </a:t>
            </a:r>
            <a:br>
              <a:rPr lang="es-US" sz="2000" dirty="0">
                <a:solidFill>
                  <a:srgbClr val="00529B"/>
                </a:solidFill>
                <a:latin typeface="Arial"/>
                <a:cs typeface="Arial"/>
              </a:rPr>
            </a:br>
            <a:r>
              <a:rPr lang="es-US" sz="2000" dirty="0">
                <a:solidFill>
                  <a:srgbClr val="00529B"/>
                </a:solidFill>
                <a:latin typeface="Arial"/>
                <a:cs typeface="Arial"/>
              </a:rPr>
              <a:t>de medicamentos </a:t>
            </a:r>
          </a:p>
          <a:p>
            <a:pPr marL="274320" indent="-274320">
              <a:lnSpc>
                <a:spcPct val="100000"/>
              </a:lnSpc>
              <a:spcBef>
                <a:spcPts val="0"/>
              </a:spcBef>
              <a:spcAft>
                <a:spcPts val="1200"/>
              </a:spcAft>
            </a:pPr>
            <a:r>
              <a:rPr lang="es-US" sz="2000" dirty="0">
                <a:solidFill>
                  <a:srgbClr val="00529B"/>
                </a:solidFill>
                <a:latin typeface="Arial"/>
                <a:cs typeface="Arial"/>
              </a:rPr>
              <a:t>Medicamentos adquiridos fuera </a:t>
            </a:r>
            <a:br>
              <a:rPr lang="es-US" sz="2000" dirty="0">
                <a:solidFill>
                  <a:srgbClr val="00529B"/>
                </a:solidFill>
                <a:latin typeface="Arial"/>
                <a:cs typeface="Arial"/>
              </a:rPr>
            </a:br>
            <a:r>
              <a:rPr lang="es-US" sz="2000" dirty="0">
                <a:solidFill>
                  <a:srgbClr val="00529B"/>
                </a:solidFill>
                <a:latin typeface="Arial"/>
                <a:cs typeface="Arial"/>
              </a:rPr>
              <a:t>de EE.UU. y sus territorios </a:t>
            </a:r>
          </a:p>
          <a:p>
            <a:pPr marL="274320" indent="-274320">
              <a:lnSpc>
                <a:spcPct val="100000"/>
              </a:lnSpc>
              <a:spcBef>
                <a:spcPts val="0"/>
              </a:spcBef>
              <a:spcAft>
                <a:spcPts val="1200"/>
              </a:spcAft>
            </a:pPr>
            <a:r>
              <a:rPr lang="es-US" sz="2000" dirty="0">
                <a:solidFill>
                  <a:srgbClr val="00529B"/>
                </a:solidFill>
                <a:latin typeface="Arial"/>
                <a:cs typeface="Arial"/>
              </a:rPr>
              <a:t>Medicamentos no cubiertos por el plan </a:t>
            </a:r>
          </a:p>
          <a:p>
            <a:pPr marL="274320" indent="-274320">
              <a:lnSpc>
                <a:spcPct val="100000"/>
              </a:lnSpc>
              <a:spcBef>
                <a:spcPts val="0"/>
              </a:spcBef>
              <a:spcAft>
                <a:spcPts val="1200"/>
              </a:spcAft>
            </a:pPr>
            <a:r>
              <a:rPr lang="es-US" sz="2000" dirty="0">
                <a:solidFill>
                  <a:srgbClr val="00529B"/>
                </a:solidFill>
                <a:latin typeface="Arial"/>
                <a:cs typeface="Arial"/>
              </a:rPr>
              <a:t>Medicamentos excluidos de la definición de medicamentos de la Parte B </a:t>
            </a:r>
          </a:p>
          <a:p>
            <a:pPr marL="274320" indent="-274320">
              <a:lnSpc>
                <a:spcPct val="100000"/>
              </a:lnSpc>
              <a:spcBef>
                <a:spcPts val="0"/>
              </a:spcBef>
              <a:spcAft>
                <a:spcPts val="1200"/>
              </a:spcAft>
            </a:pPr>
            <a:r>
              <a:rPr lang="es-US" sz="2000" dirty="0">
                <a:solidFill>
                  <a:srgbClr val="00529B"/>
                </a:solidFill>
                <a:latin typeface="Arial"/>
                <a:cs typeface="Arial"/>
              </a:rPr>
              <a:t>Medicamentos sin prescripción médica o la mayoría de las vitaminas </a:t>
            </a:r>
          </a:p>
        </p:txBody>
      </p:sp>
      <p:sp>
        <p:nvSpPr>
          <p:cNvPr id="6" name="Content Placeholder 16"/>
          <p:cNvSpPr txBox="1">
            <a:spLocks/>
          </p:cNvSpPr>
          <p:nvPr/>
        </p:nvSpPr>
        <p:spPr>
          <a:xfrm>
            <a:off x="6232876" y="1525266"/>
            <a:ext cx="4983408" cy="411706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457200" indent="-227013"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684213" indent="-22225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14400" indent="-230188"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1200"/>
              </a:spcAft>
            </a:pPr>
            <a:r>
              <a:rPr lang="es-US" sz="2000" dirty="0">
                <a:solidFill>
                  <a:srgbClr val="00529B"/>
                </a:solidFill>
                <a:latin typeface="Arial"/>
                <a:cs typeface="Arial"/>
              </a:rPr>
              <a:t>Pagos realizados, o reembolsados a usted por:</a:t>
            </a:r>
          </a:p>
          <a:p>
            <a:pPr marL="548640" indent="-274320">
              <a:lnSpc>
                <a:spcPct val="100000"/>
              </a:lnSpc>
              <a:spcBef>
                <a:spcPts val="0"/>
              </a:spcBef>
              <a:spcAft>
                <a:spcPts val="1200"/>
              </a:spcAft>
              <a:buFont typeface="Arial" panose="020B0604020202020204" pitchFamily="34" charset="0"/>
              <a:buChar char="•"/>
            </a:pPr>
            <a:r>
              <a:rPr lang="es-US" sz="1800" dirty="0">
                <a:solidFill>
                  <a:srgbClr val="00529B"/>
                </a:solidFill>
                <a:latin typeface="Arial"/>
                <a:cs typeface="Arial"/>
              </a:rPr>
              <a:t>Seguros grupales (GHP) o cobertura </a:t>
            </a:r>
            <a:br>
              <a:rPr lang="es-US" sz="1800" dirty="0">
                <a:solidFill>
                  <a:srgbClr val="00529B"/>
                </a:solidFill>
                <a:latin typeface="Arial"/>
                <a:cs typeface="Arial"/>
              </a:rPr>
            </a:br>
            <a:r>
              <a:rPr lang="es-US" sz="1800" dirty="0">
                <a:solidFill>
                  <a:srgbClr val="00529B"/>
                </a:solidFill>
                <a:latin typeface="Arial"/>
                <a:cs typeface="Arial"/>
              </a:rPr>
              <a:t>para jubilados</a:t>
            </a:r>
          </a:p>
          <a:p>
            <a:pPr marL="548640" indent="-274320">
              <a:lnSpc>
                <a:spcPct val="100000"/>
              </a:lnSpc>
              <a:spcBef>
                <a:spcPts val="0"/>
              </a:spcBef>
              <a:spcAft>
                <a:spcPts val="1200"/>
              </a:spcAft>
              <a:buFont typeface="Arial" panose="020B0604020202020204" pitchFamily="34" charset="0"/>
              <a:buChar char="•"/>
            </a:pPr>
            <a:r>
              <a:rPr lang="es-US" sz="1800" dirty="0">
                <a:solidFill>
                  <a:srgbClr val="00529B"/>
                </a:solidFill>
                <a:latin typeface="Arial"/>
                <a:cs typeface="Arial"/>
              </a:rPr>
              <a:t>Programas financiados por el gobierno</a:t>
            </a:r>
          </a:p>
          <a:p>
            <a:pPr marL="548640" indent="-274320">
              <a:lnSpc>
                <a:spcPct val="100000"/>
              </a:lnSpc>
              <a:spcBef>
                <a:spcPts val="0"/>
              </a:spcBef>
              <a:spcAft>
                <a:spcPts val="1200"/>
              </a:spcAft>
              <a:buFont typeface="Arial" panose="020B0604020202020204" pitchFamily="34" charset="0"/>
              <a:buChar char="•"/>
            </a:pPr>
            <a:r>
              <a:rPr lang="es-US" sz="1800" dirty="0">
                <a:solidFill>
                  <a:srgbClr val="00529B"/>
                </a:solidFill>
                <a:latin typeface="Arial"/>
                <a:cs typeface="Arial"/>
              </a:rPr>
              <a:t>Otros grupos de terceros</a:t>
            </a:r>
          </a:p>
          <a:p>
            <a:pPr marL="548640" indent="-274320">
              <a:lnSpc>
                <a:spcPct val="100000"/>
              </a:lnSpc>
              <a:spcBef>
                <a:spcPts val="0"/>
              </a:spcBef>
              <a:spcAft>
                <a:spcPts val="1200"/>
              </a:spcAft>
              <a:buFont typeface="Arial" panose="020B0604020202020204" pitchFamily="34" charset="0"/>
              <a:buChar char="•"/>
            </a:pPr>
            <a:r>
              <a:rPr lang="es-US" sz="1800" dirty="0">
                <a:solidFill>
                  <a:srgbClr val="00529B"/>
                </a:solidFill>
                <a:latin typeface="Arial"/>
                <a:cs typeface="Arial"/>
              </a:rPr>
              <a:t>Programas de asistencia para </a:t>
            </a:r>
            <a:br>
              <a:rPr lang="es-US" sz="1800" dirty="0">
                <a:solidFill>
                  <a:srgbClr val="00529B"/>
                </a:solidFill>
                <a:latin typeface="Arial"/>
                <a:cs typeface="Arial"/>
              </a:rPr>
            </a:br>
            <a:r>
              <a:rPr lang="es-US" sz="1800" dirty="0">
                <a:solidFill>
                  <a:srgbClr val="00529B"/>
                </a:solidFill>
                <a:latin typeface="Arial"/>
                <a:cs typeface="Arial"/>
              </a:rPr>
              <a:t>pacientes (</a:t>
            </a:r>
            <a:r>
              <a:rPr lang="es-US" sz="1800" dirty="0" err="1">
                <a:solidFill>
                  <a:srgbClr val="00529B"/>
                </a:solidFill>
                <a:latin typeface="Arial"/>
                <a:cs typeface="Arial"/>
              </a:rPr>
              <a:t>PAPs</a:t>
            </a:r>
            <a:r>
              <a:rPr lang="es-US" sz="1800" dirty="0">
                <a:solidFill>
                  <a:srgbClr val="00529B"/>
                </a:solidFill>
                <a:latin typeface="Arial"/>
                <a:cs typeface="Arial"/>
              </a:rPr>
              <a:t>) que operan fuera </a:t>
            </a:r>
            <a:br>
              <a:rPr lang="es-US" sz="1800" dirty="0">
                <a:solidFill>
                  <a:srgbClr val="00529B"/>
                </a:solidFill>
                <a:latin typeface="Arial"/>
                <a:cs typeface="Arial"/>
              </a:rPr>
            </a:br>
            <a:r>
              <a:rPr lang="es-US" sz="1800" dirty="0">
                <a:solidFill>
                  <a:srgbClr val="00529B"/>
                </a:solidFill>
                <a:latin typeface="Arial"/>
                <a:cs typeface="Arial"/>
              </a:rPr>
              <a:t>de los beneficios de la Parte D</a:t>
            </a:r>
          </a:p>
          <a:p>
            <a:pPr marL="548640" indent="-274320">
              <a:lnSpc>
                <a:spcPct val="100000"/>
              </a:lnSpc>
              <a:spcBef>
                <a:spcPts val="0"/>
              </a:spcBef>
              <a:spcAft>
                <a:spcPts val="1200"/>
              </a:spcAft>
              <a:buFont typeface="Arial" panose="020B0604020202020204" pitchFamily="34" charset="0"/>
              <a:buChar char="•"/>
            </a:pPr>
            <a:r>
              <a:rPr lang="es-US" sz="1800" dirty="0">
                <a:solidFill>
                  <a:srgbClr val="00529B"/>
                </a:solidFill>
                <a:latin typeface="Arial"/>
                <a:cs typeface="Arial"/>
              </a:rPr>
              <a:t>Otros tipos de seguro</a:t>
            </a:r>
          </a:p>
        </p:txBody>
      </p:sp>
      <p:cxnSp>
        <p:nvCxnSpPr>
          <p:cNvPr id="16" name="Straight Connector 15">
            <a:extLst>
              <a:ext uri="{FF2B5EF4-FFF2-40B4-BE49-F238E27FC236}">
                <a16:creationId xmlns:a16="http://schemas.microsoft.com/office/drawing/2014/main" id="{CD7D3251-5F9F-4A18-AF13-0E31DCB31B63}"/>
              </a:ext>
              <a:ext uri="{C183D7F6-B498-43B3-948B-1728B52AA6E4}">
                <adec:decorative xmlns:adec="http://schemas.microsoft.com/office/drawing/2017/decorative" val="1"/>
              </a:ext>
            </a:extLst>
          </p:cNvPr>
          <p:cNvCxnSpPr/>
          <p:nvPr/>
        </p:nvCxnSpPr>
        <p:spPr>
          <a:xfrm>
            <a:off x="5907503" y="1609487"/>
            <a:ext cx="0" cy="4298018"/>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BB934E25-0139-4449-A922-892B94A623D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3439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fade">
                                      <p:cBhvr>
                                        <p:cTn id="45" dur="500"/>
                                        <p:tgtEl>
                                          <p:spTgt spid="6">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animEffect transition="in" filter="fade">
                                      <p:cBhvr>
                                        <p:cTn id="48" dur="500"/>
                                        <p:tgtEl>
                                          <p:spTgt spid="6">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500"/>
                                        <p:tgtEl>
                                          <p:spTgt spid="6">
                                            <p:txEl>
                                              <p:pRg st="4" end="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6">
                                            <p:txEl>
                                              <p:pRg st="5" end="5"/>
                                            </p:txEl>
                                          </p:spTgt>
                                        </p:tgtEl>
                                        <p:attrNameLst>
                                          <p:attrName>style.visibility</p:attrName>
                                        </p:attrNameLst>
                                      </p:cBhvr>
                                      <p:to>
                                        <p:strVal val="visible"/>
                                      </p:to>
                                    </p:set>
                                    <p:animEffect transition="in" filter="fade">
                                      <p:cBhvr>
                                        <p:cTn id="5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527" y="280591"/>
            <a:ext cx="9466945" cy="719643"/>
          </a:xfrm>
        </p:spPr>
        <p:txBody>
          <a:bodyPr>
            <a:normAutofit/>
          </a:bodyPr>
          <a:lstStyle/>
          <a:p>
            <a:pPr algn="ctr"/>
            <a:r>
              <a:rPr lang="es-US" sz="3000"/>
              <a:t>Verifique sus conocimientos: Pregunta 3</a:t>
            </a:r>
          </a:p>
        </p:txBody>
      </p:sp>
      <p:sp>
        <p:nvSpPr>
          <p:cNvPr id="5" name="Content Placeholder 4"/>
          <p:cNvSpPr>
            <a:spLocks noGrp="1"/>
          </p:cNvSpPr>
          <p:nvPr>
            <p:ph idx="4294967295"/>
          </p:nvPr>
        </p:nvSpPr>
        <p:spPr>
          <a:xfrm>
            <a:off x="1882158" y="1670957"/>
            <a:ext cx="9466945" cy="3013338"/>
          </a:xfrm>
        </p:spPr>
        <p:txBody>
          <a:bodyPr>
            <a:normAutofit fontScale="92500" lnSpcReduction="10000"/>
          </a:bodyPr>
          <a:lstStyle/>
          <a:p>
            <a:pPr marL="0" lvl="0" indent="0" defTabSz="685800">
              <a:lnSpc>
                <a:spcPct val="100000"/>
              </a:lnSpc>
              <a:spcBef>
                <a:spcPts val="0"/>
              </a:spcBef>
              <a:spcAft>
                <a:spcPts val="1200"/>
              </a:spcAft>
              <a:buNone/>
            </a:pPr>
            <a:r>
              <a:rPr lang="es-US" sz="2400" b="1" dirty="0">
                <a:solidFill>
                  <a:srgbClr val="00529B"/>
                </a:solidFill>
              </a:rPr>
              <a:t>¿Cuál de los siguientes cuentas para sus verdaderos costos de bolsillo (</a:t>
            </a:r>
            <a:r>
              <a:rPr lang="es-US" sz="2400" b="1" dirty="0" err="1">
                <a:solidFill>
                  <a:srgbClr val="00529B"/>
                </a:solidFill>
              </a:rPr>
              <a:t>TrOOP</a:t>
            </a:r>
            <a:r>
              <a:rPr lang="es-US" sz="2400" b="1" dirty="0">
                <a:solidFill>
                  <a:srgbClr val="00529B"/>
                </a:solidFill>
              </a:rPr>
              <a:t>)?</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El monto que usted paga por los medicamentos cubiertos por </a:t>
            </a:r>
            <a:br>
              <a:rPr lang="es-US" sz="2400" dirty="0">
                <a:solidFill>
                  <a:srgbClr val="00529B"/>
                </a:solidFill>
              </a:rPr>
            </a:br>
            <a:r>
              <a:rPr lang="es-US" sz="2400" dirty="0">
                <a:solidFill>
                  <a:srgbClr val="00529B"/>
                </a:solidFill>
              </a:rPr>
              <a:t>su plan</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La prima mensual de su plan de medicamentos</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Los medicamentos de venta libre y la mayoría de las vitaminas</a:t>
            </a:r>
          </a:p>
          <a:p>
            <a:pPr marL="8046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El monto pagado por su plan de medicamentos de Medicare </a:t>
            </a:r>
          </a:p>
        </p:txBody>
      </p:sp>
      <p:sp>
        <p:nvSpPr>
          <p:cNvPr id="6" name="Rounded Rectangle 5" descr="Casilla verde que resalta la respuesta correcta: A"/>
          <p:cNvSpPr/>
          <p:nvPr/>
        </p:nvSpPr>
        <p:spPr>
          <a:xfrm>
            <a:off x="2181772" y="2425700"/>
            <a:ext cx="8404402" cy="6985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5">
            <a:extLst>
              <a:ext uri="{FF2B5EF4-FFF2-40B4-BE49-F238E27FC236}">
                <a16:creationId xmlns:a16="http://schemas.microsoft.com/office/drawing/2014/main" id="{9B198867-9B13-4370-9FF9-A7BF80C2ACD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
        <p:nvSpPr>
          <p:cNvPr id="8" name="Title 1">
            <a:extLst>
              <a:ext uri="{FF2B5EF4-FFF2-40B4-BE49-F238E27FC236}">
                <a16:creationId xmlns:a16="http://schemas.microsoft.com/office/drawing/2014/main" id="{321E0A3F-4822-79BF-84DA-9D9D40D9B20B}"/>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Tree>
    <p:custDataLst>
      <p:tags r:id="rId1"/>
    </p:custDataLst>
    <p:extLst>
      <p:ext uri="{BB962C8B-B14F-4D97-AF65-F5344CB8AC3E}">
        <p14:creationId xmlns:p14="http://schemas.microsoft.com/office/powerpoint/2010/main" val="27296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8127" y="288873"/>
            <a:ext cx="8755745" cy="719643"/>
          </a:xfrm>
        </p:spPr>
        <p:txBody>
          <a:bodyPr>
            <a:normAutofit/>
          </a:bodyPr>
          <a:lstStyle/>
          <a:p>
            <a:pPr algn="ctr"/>
            <a:r>
              <a:rPr lang="es-US" sz="3000"/>
              <a:t>Verifique sus conocimientos: Pregunta 4</a:t>
            </a:r>
          </a:p>
        </p:txBody>
      </p:sp>
      <p:sp>
        <p:nvSpPr>
          <p:cNvPr id="5" name="Content Placeholder 4"/>
          <p:cNvSpPr>
            <a:spLocks noGrp="1"/>
          </p:cNvSpPr>
          <p:nvPr>
            <p:ph idx="4294967295"/>
          </p:nvPr>
        </p:nvSpPr>
        <p:spPr>
          <a:xfrm>
            <a:off x="1857374" y="1600200"/>
            <a:ext cx="9456511" cy="3228474"/>
          </a:xfrm>
        </p:spPr>
        <p:txBody>
          <a:bodyPr>
            <a:normAutofit fontScale="77500" lnSpcReduction="20000"/>
          </a:bodyPr>
          <a:lstStyle/>
          <a:p>
            <a:pPr marL="0" lvl="0" indent="0" defTabSz="685800">
              <a:lnSpc>
                <a:spcPct val="120000"/>
              </a:lnSpc>
              <a:spcBef>
                <a:spcPts val="0"/>
              </a:spcBef>
              <a:spcAft>
                <a:spcPts val="1200"/>
              </a:spcAft>
              <a:buNone/>
            </a:pPr>
            <a:r>
              <a:rPr lang="es-US" sz="2400" b="1" dirty="0">
                <a:solidFill>
                  <a:srgbClr val="00529B"/>
                </a:solidFill>
              </a:rPr>
              <a:t>Si el Seguro Social le notifica que debe pagar un importe más elevado por su cobertura de la Parte D en función de sus ingresos (notificación IRMAA), ¿qué ocurre si no paga dicho importe?</a:t>
            </a:r>
          </a:p>
          <a:p>
            <a:pPr marL="804672" lvl="0" indent="-347472" defTabSz="685800">
              <a:lnSpc>
                <a:spcPct val="120000"/>
              </a:lnSpc>
              <a:spcBef>
                <a:spcPts val="0"/>
              </a:spcBef>
              <a:spcAft>
                <a:spcPts val="1200"/>
              </a:spcAft>
              <a:buFont typeface="Wingdings" panose="05000000000000000000" pitchFamily="2" charset="2"/>
              <a:buAutoNum type="alphaLcPeriod"/>
            </a:pPr>
            <a:r>
              <a:rPr lang="es-US" sz="2400" dirty="0">
                <a:solidFill>
                  <a:srgbClr val="00529B"/>
                </a:solidFill>
              </a:rPr>
              <a:t>El Seguro Social presentará automáticamente una reconsideración por usted.</a:t>
            </a:r>
          </a:p>
          <a:p>
            <a:pPr marL="804672" lvl="0" indent="-347472" defTabSz="685800">
              <a:lnSpc>
                <a:spcPct val="120000"/>
              </a:lnSpc>
              <a:spcBef>
                <a:spcPts val="0"/>
              </a:spcBef>
              <a:spcAft>
                <a:spcPts val="1200"/>
              </a:spcAft>
              <a:buFont typeface="Wingdings" panose="05000000000000000000" pitchFamily="2" charset="2"/>
              <a:buAutoNum type="alphaLcPeriod"/>
            </a:pPr>
            <a:r>
              <a:rPr lang="es-US" sz="2400" dirty="0">
                <a:solidFill>
                  <a:srgbClr val="00529B"/>
                </a:solidFill>
              </a:rPr>
              <a:t>Te cobrarán un importe adicional de penalización por no haber pagado </a:t>
            </a:r>
            <a:br>
              <a:rPr lang="es-US" sz="2400" dirty="0">
                <a:solidFill>
                  <a:srgbClr val="00529B"/>
                </a:solidFill>
              </a:rPr>
            </a:br>
            <a:r>
              <a:rPr lang="es-US" sz="2400" dirty="0">
                <a:solidFill>
                  <a:srgbClr val="00529B"/>
                </a:solidFill>
              </a:rPr>
              <a:t>a tiempo.</a:t>
            </a:r>
          </a:p>
          <a:p>
            <a:pPr marL="804672" lvl="0" indent="-347472" defTabSz="685800">
              <a:lnSpc>
                <a:spcPct val="120000"/>
              </a:lnSpc>
              <a:spcBef>
                <a:spcPts val="0"/>
              </a:spcBef>
              <a:spcAft>
                <a:spcPts val="1200"/>
              </a:spcAft>
              <a:buFont typeface="Wingdings" panose="05000000000000000000" pitchFamily="2" charset="2"/>
              <a:buAutoNum type="alphaLcPeriod"/>
            </a:pPr>
            <a:r>
              <a:rPr lang="es-US" sz="2400" dirty="0">
                <a:solidFill>
                  <a:srgbClr val="00529B"/>
                </a:solidFill>
              </a:rPr>
              <a:t>Perderá su cobertura de la Parte D.</a:t>
            </a:r>
          </a:p>
          <a:p>
            <a:pPr marL="804672" lvl="0" indent="-347472" defTabSz="685800">
              <a:lnSpc>
                <a:spcPct val="120000"/>
              </a:lnSpc>
              <a:spcBef>
                <a:spcPts val="0"/>
              </a:spcBef>
              <a:spcAft>
                <a:spcPts val="1200"/>
              </a:spcAft>
              <a:buFont typeface="Wingdings" panose="05000000000000000000" pitchFamily="2" charset="2"/>
              <a:buAutoNum type="alphaLcPeriod"/>
            </a:pPr>
            <a:r>
              <a:rPr lang="es-US" sz="2400" dirty="0">
                <a:solidFill>
                  <a:srgbClr val="00529B"/>
                </a:solidFill>
              </a:rPr>
              <a:t>El IRS tomará la cantidad adeudada de sus declaraciones de impuestos.</a:t>
            </a:r>
          </a:p>
        </p:txBody>
      </p:sp>
      <p:sp>
        <p:nvSpPr>
          <p:cNvPr id="6" name="Rounded Rectangle 5" descr="Casilla verde que resalta la respuesta correcta: C"/>
          <p:cNvSpPr/>
          <p:nvPr/>
        </p:nvSpPr>
        <p:spPr>
          <a:xfrm>
            <a:off x="2305014" y="3783369"/>
            <a:ext cx="4468765" cy="45479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5">
            <a:extLst>
              <a:ext uri="{FF2B5EF4-FFF2-40B4-BE49-F238E27FC236}">
                <a16:creationId xmlns:a16="http://schemas.microsoft.com/office/drawing/2014/main" id="{ED1330F4-A7F8-41C3-9355-31F25F79E7A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29</a:t>
            </a:fld>
            <a:endParaRPr lang="en-US"/>
          </a:p>
        </p:txBody>
      </p:sp>
      <p:sp>
        <p:nvSpPr>
          <p:cNvPr id="8" name="Title 1">
            <a:extLst>
              <a:ext uri="{FF2B5EF4-FFF2-40B4-BE49-F238E27FC236}">
                <a16:creationId xmlns:a16="http://schemas.microsoft.com/office/drawing/2014/main" id="{0B65604E-D136-402A-6B14-A5A413344BF7}"/>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98620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0"/>
            <a:ext cx="12192000" cy="945611"/>
          </a:xfrm>
        </p:spPr>
        <p:txBody>
          <a:bodyPr anchor="ctr">
            <a:normAutofit/>
          </a:bodyPr>
          <a:lstStyle/>
          <a:p>
            <a:r>
              <a:rPr lang="es-US" sz="3000"/>
              <a:t>Objetivos de la Sesión</a:t>
            </a:r>
          </a:p>
        </p:txBody>
      </p:sp>
      <p:sp>
        <p:nvSpPr>
          <p:cNvPr id="13" name="Content Placeholder 12"/>
          <p:cNvSpPr>
            <a:spLocks noGrp="1"/>
          </p:cNvSpPr>
          <p:nvPr>
            <p:ph type="body" sz="quarter" idx="13"/>
          </p:nvPr>
        </p:nvSpPr>
        <p:spPr>
          <a:xfrm>
            <a:off x="914400" y="1371600"/>
            <a:ext cx="9758363" cy="4470929"/>
          </a:xfrm>
        </p:spPr>
        <p:txBody>
          <a:bodyPr vert="horz" lIns="91440" tIns="45720" rIns="91440" bIns="45720" rtlCol="0" anchor="t">
            <a:noAutofit/>
          </a:bodyPr>
          <a:lstStyle/>
          <a:p>
            <a:pPr marL="0" indent="0" defTabSz="685800">
              <a:lnSpc>
                <a:spcPct val="120000"/>
              </a:lnSpc>
              <a:spcBef>
                <a:spcPts val="0"/>
              </a:spcBef>
              <a:spcAft>
                <a:spcPts val="1200"/>
              </a:spcAft>
              <a:buNone/>
            </a:pPr>
            <a:r>
              <a:rPr lang="es-US" sz="2000" b="1" dirty="0">
                <a:solidFill>
                  <a:srgbClr val="00529B"/>
                </a:solidFill>
                <a:latin typeface="Arial"/>
                <a:cs typeface="Arial"/>
              </a:rPr>
              <a:t>Al final de esta lección, usted podrá: </a:t>
            </a:r>
          </a:p>
          <a:p>
            <a:pPr marL="548640" lvl="1" indent="-274320" defTabSz="685800">
              <a:lnSpc>
                <a:spcPct val="120000"/>
              </a:lnSpc>
              <a:spcBef>
                <a:spcPts val="0"/>
              </a:spcBef>
              <a:spcAft>
                <a:spcPts val="600"/>
              </a:spcAft>
              <a:buFont typeface="Wingdings" panose="05000000000000000000" pitchFamily="2" charset="2"/>
              <a:buChar char="§"/>
            </a:pPr>
            <a:r>
              <a:rPr lang="es-US" sz="2000" dirty="0">
                <a:solidFill>
                  <a:srgbClr val="00529B"/>
                </a:solidFill>
                <a:latin typeface="Arial"/>
                <a:cs typeface="Arial"/>
              </a:rPr>
              <a:t>Entender la cobertura de medicamentos en las distintas partes de Medicare.</a:t>
            </a:r>
          </a:p>
          <a:p>
            <a:pPr marL="548640" lvl="1" indent="-274320" defTabSz="685800">
              <a:lnSpc>
                <a:spcPct val="120000"/>
              </a:lnSpc>
              <a:spcBef>
                <a:spcPts val="0"/>
              </a:spcBef>
              <a:spcAft>
                <a:spcPts val="600"/>
              </a:spcAft>
              <a:buFont typeface="Wingdings" panose="05000000000000000000" pitchFamily="2" charset="2"/>
              <a:buChar char="§"/>
            </a:pPr>
            <a:r>
              <a:rPr lang="es-US" sz="2000" dirty="0">
                <a:solidFill>
                  <a:srgbClr val="00529B"/>
                </a:solidFill>
                <a:latin typeface="Arial"/>
                <a:cs typeface="Arial"/>
              </a:rPr>
              <a:t>Describir cómo funciona la cobertura de medicamentos de Medicare (Parte D)</a:t>
            </a:r>
          </a:p>
          <a:p>
            <a:pPr marL="1188720" lvl="2" indent="-457200" defTabSz="685800">
              <a:lnSpc>
                <a:spcPct val="120000"/>
              </a:lnSpc>
              <a:spcBef>
                <a:spcPts val="0"/>
              </a:spcBef>
              <a:spcAft>
                <a:spcPts val="600"/>
              </a:spcAft>
            </a:pPr>
            <a:r>
              <a:rPr lang="es-US" dirty="0">
                <a:solidFill>
                  <a:srgbClr val="00529B"/>
                </a:solidFill>
                <a:latin typeface="Arial"/>
                <a:cs typeface="Arial"/>
              </a:rPr>
              <a:t>Resumir los requisitos de elegibilidad e inscripción para la cobertura </a:t>
            </a:r>
            <a:br>
              <a:rPr lang="es-US" dirty="0">
                <a:solidFill>
                  <a:srgbClr val="00529B"/>
                </a:solidFill>
                <a:latin typeface="Arial"/>
                <a:cs typeface="Arial"/>
              </a:rPr>
            </a:br>
            <a:r>
              <a:rPr lang="es-US" dirty="0">
                <a:solidFill>
                  <a:srgbClr val="00529B"/>
                </a:solidFill>
                <a:latin typeface="Arial"/>
                <a:cs typeface="Arial"/>
              </a:rPr>
              <a:t>de medicamentos</a:t>
            </a:r>
          </a:p>
          <a:p>
            <a:pPr marL="1188720" lvl="2" indent="-457200" defTabSz="685800">
              <a:lnSpc>
                <a:spcPct val="120000"/>
              </a:lnSpc>
              <a:spcBef>
                <a:spcPts val="0"/>
              </a:spcBef>
              <a:spcAft>
                <a:spcPts val="600"/>
              </a:spcAft>
            </a:pPr>
            <a:r>
              <a:rPr lang="es-US" dirty="0">
                <a:solidFill>
                  <a:srgbClr val="00529B"/>
                </a:solidFill>
                <a:latin typeface="Arial"/>
                <a:cs typeface="Arial"/>
              </a:rPr>
              <a:t>Analizar las consideraciones a tener en cuenta al comparar y elegir la cobertura de medicamentos</a:t>
            </a:r>
          </a:p>
          <a:p>
            <a:pPr marL="1188720" lvl="2" indent="-457200" defTabSz="685800">
              <a:lnSpc>
                <a:spcPct val="120000"/>
              </a:lnSpc>
              <a:spcBef>
                <a:spcPts val="0"/>
              </a:spcBef>
              <a:spcAft>
                <a:spcPts val="600"/>
              </a:spcAft>
            </a:pPr>
            <a:r>
              <a:rPr lang="es-US" dirty="0">
                <a:solidFill>
                  <a:srgbClr val="00529B"/>
                </a:solidFill>
                <a:latin typeface="Arial"/>
                <a:cs typeface="Arial"/>
              </a:rPr>
              <a:t>Describir la Ayuda Adicional para cubrir los gastos de medicamentos</a:t>
            </a:r>
          </a:p>
          <a:p>
            <a:pPr marL="1188720" lvl="2" indent="-457200" defTabSz="685800">
              <a:lnSpc>
                <a:spcPct val="120000"/>
              </a:lnSpc>
              <a:spcBef>
                <a:spcPts val="0"/>
              </a:spcBef>
              <a:spcAft>
                <a:spcPts val="600"/>
              </a:spcAft>
            </a:pPr>
            <a:r>
              <a:rPr lang="es-US" dirty="0">
                <a:solidFill>
                  <a:srgbClr val="00529B"/>
                </a:solidFill>
                <a:latin typeface="Arial"/>
                <a:cs typeface="Arial"/>
              </a:rPr>
              <a:t>Explicar las determinaciones de cobertura de la Parte D y el proceso </a:t>
            </a:r>
            <a:br>
              <a:rPr lang="es-US" dirty="0">
                <a:solidFill>
                  <a:srgbClr val="00529B"/>
                </a:solidFill>
                <a:latin typeface="Arial"/>
                <a:cs typeface="Arial"/>
              </a:rPr>
            </a:br>
            <a:r>
              <a:rPr lang="es-US" dirty="0">
                <a:solidFill>
                  <a:srgbClr val="00529B"/>
                </a:solidFill>
                <a:latin typeface="Arial"/>
                <a:cs typeface="Arial"/>
              </a:rPr>
              <a:t>de apelación</a:t>
            </a:r>
          </a:p>
        </p:txBody>
      </p:sp>
      <p:sp>
        <p:nvSpPr>
          <p:cNvPr id="6" name="Slide Number Placeholder 5">
            <a:extLst>
              <a:ext uri="{FF2B5EF4-FFF2-40B4-BE49-F238E27FC236}">
                <a16:creationId xmlns:a16="http://schemas.microsoft.com/office/drawing/2014/main" id="{360F9EE8-E172-4ACD-BEB2-5910466D398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60000"/>
                    <a:lumOff val="40000"/>
                  </a:schemeClr>
                </a:solidFill>
              </a:rPr>
              <a:t>3</a:t>
            </a:fld>
            <a:endParaRPr lang="en-US">
              <a:solidFill>
                <a:schemeClr val="accent1">
                  <a:lumMod val="60000"/>
                  <a:lumOff val="40000"/>
                </a:schemeClr>
              </a:solidFill>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solidFill>
                  <a:schemeClr val="accent1">
                    <a:lumMod val="60000"/>
                    <a:lumOff val="40000"/>
                  </a:schemeClr>
                </a:solidFill>
              </a:rPr>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solidFill>
                  <a:schemeClr val="accent1">
                    <a:lumMod val="60000"/>
                    <a:lumOff val="40000"/>
                  </a:schemeClr>
                </a:solidFill>
              </a:rPr>
              <a:t>Abril de 2023</a:t>
            </a:r>
          </a:p>
        </p:txBody>
      </p:sp>
    </p:spTree>
    <p:custDataLst>
      <p:tags r:id="rId1"/>
    </p:custDataLst>
    <p:extLst>
      <p:ext uri="{BB962C8B-B14F-4D97-AF65-F5344CB8AC3E}">
        <p14:creationId xmlns:p14="http://schemas.microsoft.com/office/powerpoint/2010/main" val="1179792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8E78C-1724-4314-876F-BD4042C74FA4}"/>
              </a:ext>
            </a:extLst>
          </p:cNvPr>
          <p:cNvSpPr txBox="1">
            <a:spLocks/>
          </p:cNvSpPr>
          <p:nvPr/>
        </p:nvSpPr>
        <p:spPr>
          <a:xfrm>
            <a:off x="4145463" y="1514338"/>
            <a:ext cx="7458708" cy="6032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u="none" kern="1200" baseline="0">
                <a:solidFill>
                  <a:srgbClr val="00539A"/>
                </a:solidFill>
                <a:latin typeface="Arial Black" panose="020B0604020202020204" pitchFamily="34" charset="0"/>
                <a:ea typeface="+mj-ea"/>
                <a:cs typeface="Arial Black" panose="020B0604020202020204" pitchFamily="34" charset="0"/>
              </a:defRPr>
            </a:lvl1pPr>
          </a:lstStyle>
          <a:p>
            <a:endParaRPr lang="es-US" dirty="0">
              <a:latin typeface="Arial Black" panose="020B0A04020102020204" pitchFamily="34" charset="0"/>
            </a:endParaRPr>
          </a:p>
        </p:txBody>
      </p:sp>
      <p:sp>
        <p:nvSpPr>
          <p:cNvPr id="6" name="Title 5">
            <a:extLst>
              <a:ext uri="{FF2B5EF4-FFF2-40B4-BE49-F238E27FC236}">
                <a16:creationId xmlns:a16="http://schemas.microsoft.com/office/drawing/2014/main" id="{390471A1-E8CD-9322-4D99-44F343E5B87D}"/>
              </a:ext>
            </a:extLst>
          </p:cNvPr>
          <p:cNvSpPr>
            <a:spLocks noGrp="1"/>
          </p:cNvSpPr>
          <p:nvPr>
            <p:ph type="title"/>
          </p:nvPr>
        </p:nvSpPr>
        <p:spPr/>
        <p:txBody>
          <a:bodyPr>
            <a:normAutofit/>
          </a:bodyPr>
          <a:lstStyle/>
          <a:p>
            <a:r>
              <a:rPr lang="en-US" dirty="0" err="1"/>
              <a:t>Lección</a:t>
            </a:r>
            <a:r>
              <a:rPr lang="en-US" dirty="0"/>
              <a:t> 3</a:t>
            </a:r>
          </a:p>
        </p:txBody>
      </p:sp>
      <p:sp>
        <p:nvSpPr>
          <p:cNvPr id="4" name="Text Placeholder 3">
            <a:extLst>
              <a:ext uri="{FF2B5EF4-FFF2-40B4-BE49-F238E27FC236}">
                <a16:creationId xmlns:a16="http://schemas.microsoft.com/office/drawing/2014/main" id="{7FC3EC2B-3520-B944-866B-606463094E6F}"/>
              </a:ext>
            </a:extLst>
          </p:cNvPr>
          <p:cNvSpPr>
            <a:spLocks noGrp="1"/>
          </p:cNvSpPr>
          <p:nvPr>
            <p:ph type="body" idx="1"/>
          </p:nvPr>
        </p:nvSpPr>
        <p:spPr/>
        <p:txBody>
          <a:bodyPr/>
          <a:lstStyle/>
          <a:p>
            <a:r>
              <a:rPr lang="en-US" dirty="0"/>
              <a:t>Reglas de la </a:t>
            </a:r>
            <a:r>
              <a:rPr lang="en-US" dirty="0" err="1"/>
              <a:t>cobertura</a:t>
            </a:r>
            <a:r>
              <a:rPr lang="en-US" dirty="0"/>
              <a:t> </a:t>
            </a:r>
            <a:br>
              <a:rPr lang="en-US" dirty="0"/>
            </a:br>
            <a:r>
              <a:rPr lang="en-US" dirty="0"/>
              <a:t>de </a:t>
            </a:r>
            <a:r>
              <a:rPr lang="en-US" dirty="0" err="1"/>
              <a:t>medicamentos</a:t>
            </a:r>
            <a:r>
              <a:rPr lang="en-US" dirty="0"/>
              <a:t> Medicare (</a:t>
            </a:r>
            <a:r>
              <a:rPr lang="en-US" dirty="0" err="1"/>
              <a:t>Parte</a:t>
            </a:r>
            <a:r>
              <a:rPr lang="en-US" dirty="0"/>
              <a:t> D)	</a:t>
            </a:r>
          </a:p>
        </p:txBody>
      </p:sp>
    </p:spTree>
    <p:custDataLst>
      <p:tags r:id="rId1"/>
    </p:custDataLst>
    <p:extLst>
      <p:ext uri="{BB962C8B-B14F-4D97-AF65-F5344CB8AC3E}">
        <p14:creationId xmlns:p14="http://schemas.microsoft.com/office/powerpoint/2010/main" val="1672648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34927"/>
            <a:ext cx="12192000" cy="914400"/>
          </a:xfrm>
        </p:spPr>
        <p:txBody>
          <a:bodyPr anchor="ctr">
            <a:normAutofit/>
          </a:bodyPr>
          <a:lstStyle/>
          <a:p>
            <a:r>
              <a:rPr lang="es-US" sz="3000"/>
              <a:t>Objetivos de la Lección 3:</a:t>
            </a:r>
          </a:p>
        </p:txBody>
      </p:sp>
      <p:sp>
        <p:nvSpPr>
          <p:cNvPr id="13" name="Content Placeholder 12"/>
          <p:cNvSpPr>
            <a:spLocks noGrp="1"/>
          </p:cNvSpPr>
          <p:nvPr>
            <p:ph type="body" sz="quarter" idx="13"/>
          </p:nvPr>
        </p:nvSpPr>
        <p:spPr>
          <a:xfrm>
            <a:off x="1371600" y="1371600"/>
            <a:ext cx="1064418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800" b="1" dirty="0">
                <a:solidFill>
                  <a:srgbClr val="00529B"/>
                </a:solidFill>
                <a:latin typeface="Arial" panose="020B0604020202020204" pitchFamily="34" charset="0"/>
                <a:cs typeface="Arial" panose="020B0604020202020204" pitchFamily="34" charset="0"/>
              </a:rPr>
              <a:t>Al final de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las normas de Medicare para cubrir o excluir medicamentos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por qué y cómo los planes gestionan el acceso a los medicamentos cubiertos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por qué y cuándo los planes pueden cambiar los formularios, </a:t>
            </a:r>
            <a:br>
              <a:rPr lang="es-US" sz="2400" dirty="0">
                <a:solidFill>
                  <a:srgbClr val="00529B"/>
                </a:solidFill>
              </a:rPr>
            </a:br>
            <a:r>
              <a:rPr lang="es-US" sz="2400" dirty="0">
                <a:solidFill>
                  <a:srgbClr val="00529B"/>
                </a:solidFill>
              </a:rPr>
              <a:t>y qué ocurre cuando lo hacen.</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Discutir cómo las normas de Medicare para planes y prescriptores protegen a Medicare y a las personas con Medicare.</a:t>
            </a:r>
          </a:p>
        </p:txBody>
      </p:sp>
      <p:sp>
        <p:nvSpPr>
          <p:cNvPr id="6" name="Slide Number Placeholder 5">
            <a:extLst>
              <a:ext uri="{FF2B5EF4-FFF2-40B4-BE49-F238E27FC236}">
                <a16:creationId xmlns:a16="http://schemas.microsoft.com/office/drawing/2014/main" id="{1F703D14-C500-4D95-A169-AFC500B74F2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31</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1129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453"/>
            <a:ext cx="12192000" cy="914400"/>
          </a:xfrm>
        </p:spPr>
        <p:txBody>
          <a:bodyPr anchor="ctr">
            <a:normAutofit/>
          </a:bodyPr>
          <a:lstStyle/>
          <a:p>
            <a:r>
              <a:rPr lang="es-US" sz="3000" dirty="0"/>
              <a:t>Cobertura de medicamentos Medicare. </a:t>
            </a:r>
            <a:br>
              <a:rPr lang="es-US" sz="3000" dirty="0"/>
            </a:br>
            <a:r>
              <a:rPr lang="es-US" sz="3000" dirty="0"/>
              <a:t>Medicamentos cubiertos</a:t>
            </a:r>
          </a:p>
        </p:txBody>
      </p:sp>
      <p:sp>
        <p:nvSpPr>
          <p:cNvPr id="8" name="Arrow: Pentagon 7" descr="Lectura del anuncio informativo: La cobertura y las reglas varían según el plan.">
            <a:extLst>
              <a:ext uri="{FF2B5EF4-FFF2-40B4-BE49-F238E27FC236}">
                <a16:creationId xmlns:a16="http://schemas.microsoft.com/office/drawing/2014/main" id="{70E1D62C-9688-477E-BA02-223AB10FD8AB}"/>
              </a:ext>
            </a:extLst>
          </p:cNvPr>
          <p:cNvSpPr/>
          <p:nvPr/>
        </p:nvSpPr>
        <p:spPr>
          <a:xfrm rot="10800000">
            <a:off x="6975987" y="1156747"/>
            <a:ext cx="5216013"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80ADAD6-A912-4A09-9442-B6A5A4659248}"/>
              </a:ext>
            </a:extLst>
          </p:cNvPr>
          <p:cNvSpPr txBox="1"/>
          <p:nvPr/>
        </p:nvSpPr>
        <p:spPr>
          <a:xfrm>
            <a:off x="8239878" y="1222981"/>
            <a:ext cx="4038600" cy="400110"/>
          </a:xfrm>
          <a:prstGeom prst="rect">
            <a:avLst/>
          </a:prstGeom>
          <a:noFill/>
        </p:spPr>
        <p:txBody>
          <a:bodyPr wrap="square" rtlCol="0">
            <a:spAutoFit/>
          </a:bodyPr>
          <a:lstStyle/>
          <a:p>
            <a:pPr lvl="0" defTabSz="685800">
              <a:lnSpc>
                <a:spcPct val="100000"/>
              </a:lnSpc>
              <a:spcBef>
                <a:spcPts val="600"/>
              </a:spcBef>
            </a:pPr>
            <a:r>
              <a:rPr lang="es-US" sz="2000" dirty="0">
                <a:solidFill>
                  <a:srgbClr val="00529B"/>
                </a:solidFill>
                <a:latin typeface="Arial" panose="020B0604020202020204" pitchFamily="34" charset="0"/>
                <a:cs typeface="Arial" panose="020B0604020202020204" pitchFamily="34" charset="0"/>
              </a:rPr>
              <a:t>La cobertura y las reglas varían según el plan. </a:t>
            </a:r>
          </a:p>
        </p:txBody>
      </p:sp>
      <p:pic>
        <p:nvPicPr>
          <p:cNvPr id="7" name="Graphic 6">
            <a:extLst>
              <a:ext uri="{FF2B5EF4-FFF2-40B4-BE49-F238E27FC236}">
                <a16:creationId xmlns:a16="http://schemas.microsoft.com/office/drawing/2014/main" id="{103F6C13-E459-4ACE-85C5-1BAE7C4133F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76966" y="1079794"/>
            <a:ext cx="949390" cy="949390"/>
          </a:xfrm>
          <a:prstGeom prst="rect">
            <a:avLst/>
          </a:prstGeom>
        </p:spPr>
      </p:pic>
      <p:sp>
        <p:nvSpPr>
          <p:cNvPr id="5" name="Content Placeholder 4"/>
          <p:cNvSpPr>
            <a:spLocks noGrp="1"/>
          </p:cNvSpPr>
          <p:nvPr>
            <p:ph type="body" sz="quarter" idx="13"/>
          </p:nvPr>
        </p:nvSpPr>
        <p:spPr>
          <a:xfrm>
            <a:off x="1264395" y="2108792"/>
            <a:ext cx="10369283" cy="3713210"/>
          </a:xfrm>
        </p:spPr>
        <p:txBody>
          <a:bodyPr vert="horz" lIns="91440" tIns="45720" rIns="91440" bIns="45720" rtlCol="0" anchor="t">
            <a:normAutofit fontScale="85000" lnSpcReduction="10000"/>
          </a:bodyPr>
          <a:lstStyle/>
          <a:p>
            <a:pPr marL="274320" lvl="0" indent="-274320" defTabSz="685800">
              <a:lnSpc>
                <a:spcPct val="100000"/>
              </a:lnSpc>
              <a:spcBef>
                <a:spcPts val="0"/>
              </a:spcBef>
              <a:spcAft>
                <a:spcPts val="1200"/>
              </a:spcAft>
            </a:pPr>
            <a:r>
              <a:rPr lang="es-US" sz="2800">
                <a:solidFill>
                  <a:srgbClr val="00529B"/>
                </a:solidFill>
              </a:rPr>
              <a:t>Los medicamentos bajo prescripción de marca y genéricos deben ser:</a:t>
            </a:r>
          </a:p>
          <a:p>
            <a:pPr marL="548640" lvl="1" indent="-274320" defTabSz="685800">
              <a:lnSpc>
                <a:spcPct val="100000"/>
              </a:lnSpc>
              <a:spcBef>
                <a:spcPts val="0"/>
              </a:spcBef>
              <a:spcAft>
                <a:spcPts val="1200"/>
              </a:spcAft>
            </a:pPr>
            <a:r>
              <a:rPr lang="es-US" sz="2400">
                <a:solidFill>
                  <a:srgbClr val="00529B"/>
                </a:solidFill>
              </a:rPr>
              <a:t>Aprobados por la Administración de Medicamentos y Alimentos de EE.UU. (FDA) </a:t>
            </a:r>
          </a:p>
          <a:p>
            <a:pPr marL="548640" lvl="1" indent="-274320" defTabSz="685800">
              <a:lnSpc>
                <a:spcPct val="100000"/>
              </a:lnSpc>
              <a:spcBef>
                <a:spcPts val="0"/>
              </a:spcBef>
              <a:spcAft>
                <a:spcPts val="1200"/>
              </a:spcAft>
            </a:pPr>
            <a:r>
              <a:rPr lang="es-US" sz="2400">
                <a:solidFill>
                  <a:srgbClr val="00529B"/>
                </a:solidFill>
              </a:rPr>
              <a:t>Usados y vendidos en los EE.UU</a:t>
            </a:r>
          </a:p>
          <a:p>
            <a:pPr marL="548640" lvl="1" indent="-274320" defTabSz="685800">
              <a:lnSpc>
                <a:spcPct val="100000"/>
              </a:lnSpc>
              <a:spcBef>
                <a:spcPts val="0"/>
              </a:spcBef>
              <a:spcAft>
                <a:spcPts val="1200"/>
              </a:spcAft>
            </a:pPr>
            <a:r>
              <a:rPr lang="es-US" sz="2400">
                <a:solidFill>
                  <a:srgbClr val="00529B"/>
                </a:solidFill>
              </a:rPr>
              <a:t>Usados para indicaciones médicamente aceptadas</a:t>
            </a:r>
          </a:p>
          <a:p>
            <a:pPr marL="274320" lvl="0" indent="-274320" defTabSz="685800">
              <a:lnSpc>
                <a:spcPct val="100000"/>
              </a:lnSpc>
              <a:spcBef>
                <a:spcPts val="0"/>
              </a:spcBef>
              <a:spcAft>
                <a:spcPts val="1200"/>
              </a:spcAft>
            </a:pPr>
            <a:r>
              <a:rPr lang="es-US" sz="2800">
                <a:solidFill>
                  <a:srgbClr val="00529B"/>
                </a:solidFill>
              </a:rPr>
              <a:t>Incluye medicamentos con receta, productos biológicos y suministros asociados a la inyección de insulina.</a:t>
            </a:r>
          </a:p>
          <a:p>
            <a:pPr marL="274320" lvl="0" indent="-274320" defTabSz="685800">
              <a:lnSpc>
                <a:spcPct val="100000"/>
              </a:lnSpc>
              <a:spcBef>
                <a:spcPts val="0"/>
              </a:spcBef>
              <a:spcAft>
                <a:spcPts val="1200"/>
              </a:spcAft>
            </a:pPr>
            <a:r>
              <a:rPr lang="es-US" sz="2800">
                <a:solidFill>
                  <a:srgbClr val="00529B"/>
                </a:solidFill>
              </a:rPr>
              <a:t>Los planes deben cubrir un rango de medicamentos de cada categoría</a:t>
            </a:r>
          </a:p>
        </p:txBody>
      </p:sp>
      <p:sp>
        <p:nvSpPr>
          <p:cNvPr id="12" name="Slide Number Placeholder 5">
            <a:extLst>
              <a:ext uri="{FF2B5EF4-FFF2-40B4-BE49-F238E27FC236}">
                <a16:creationId xmlns:a16="http://schemas.microsoft.com/office/drawing/2014/main" id="{D634E6ED-FE98-4D14-8345-C009967E3D2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388713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253"/>
            <a:ext cx="12192000" cy="914400"/>
          </a:xfrm>
        </p:spPr>
        <p:txBody>
          <a:bodyPr anchor="ctr">
            <a:normAutofit/>
          </a:bodyPr>
          <a:lstStyle/>
          <a:p>
            <a:r>
              <a:rPr lang="es-US" sz="3000"/>
              <a:t>Cobertura Requerida</a:t>
            </a:r>
          </a:p>
        </p:txBody>
      </p:sp>
      <p:sp>
        <p:nvSpPr>
          <p:cNvPr id="81" name="Content Placeholder 4">
            <a:extLst>
              <a:ext uri="{FF2B5EF4-FFF2-40B4-BE49-F238E27FC236}">
                <a16:creationId xmlns:a16="http://schemas.microsoft.com/office/drawing/2014/main" id="{31A2D75B-A1E4-425C-B476-A2FC6E3F8FFB}"/>
              </a:ext>
            </a:extLst>
          </p:cNvPr>
          <p:cNvSpPr txBox="1">
            <a:spLocks/>
          </p:cNvSpPr>
          <p:nvPr/>
        </p:nvSpPr>
        <p:spPr>
          <a:xfrm>
            <a:off x="637457" y="1131166"/>
            <a:ext cx="5979910" cy="54195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Font typeface="Wingdings" pitchFamily="2" charset="2"/>
              <a:buNone/>
            </a:pPr>
            <a:r>
              <a:rPr lang="es-US" b="1" dirty="0">
                <a:solidFill>
                  <a:srgbClr val="00529B"/>
                </a:solidFill>
              </a:rPr>
              <a:t>Todos los medicamentos en 6 categorías protegidas</a:t>
            </a:r>
          </a:p>
        </p:txBody>
      </p:sp>
      <p:grpSp>
        <p:nvGrpSpPr>
          <p:cNvPr id="88" name="Group 87" descr="Lectura de la casilla 1: Medicamentos contra el cáncer">
            <a:extLst>
              <a:ext uri="{FF2B5EF4-FFF2-40B4-BE49-F238E27FC236}">
                <a16:creationId xmlns:a16="http://schemas.microsoft.com/office/drawing/2014/main" id="{9F7C133D-F6D5-4C05-BC60-DAA2F2A7C1AF}"/>
              </a:ext>
            </a:extLst>
          </p:cNvPr>
          <p:cNvGrpSpPr/>
          <p:nvPr/>
        </p:nvGrpSpPr>
        <p:grpSpPr>
          <a:xfrm>
            <a:off x="1006965" y="1723552"/>
            <a:ext cx="4963400" cy="640080"/>
            <a:chOff x="1071134" y="901763"/>
            <a:chExt cx="4963400" cy="640080"/>
          </a:xfrm>
        </p:grpSpPr>
        <p:sp>
          <p:nvSpPr>
            <p:cNvPr id="89" name="Rectangle 88">
              <a:extLst>
                <a:ext uri="{FF2B5EF4-FFF2-40B4-BE49-F238E27FC236}">
                  <a16:creationId xmlns:a16="http://schemas.microsoft.com/office/drawing/2014/main" id="{B0059F92-B708-4D2E-BFC2-0001A647D0A5}"/>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s-US" sz="2000">
                  <a:solidFill>
                    <a:srgbClr val="00529B"/>
                  </a:solidFill>
                  <a:latin typeface="Arial" panose="020B0604020202020204" pitchFamily="34" charset="0"/>
                  <a:cs typeface="Arial" panose="020B0604020202020204" pitchFamily="34" charset="0"/>
                </a:rPr>
                <a:t>Medicamentos contra el cáncer (antineoplásicos)</a:t>
              </a:r>
            </a:p>
          </p:txBody>
        </p:sp>
        <p:sp>
          <p:nvSpPr>
            <p:cNvPr id="90" name="Rectangle: Top Corners Rounded 423">
              <a:extLst>
                <a:ext uri="{FF2B5EF4-FFF2-40B4-BE49-F238E27FC236}">
                  <a16:creationId xmlns:a16="http://schemas.microsoft.com/office/drawing/2014/main" id="{64A8844E-BD5C-4428-BFD8-BF668AD3DA31}"/>
                </a:ext>
                <a:ext uri="{C183D7F6-B498-43B3-948B-1728B52AA6E4}">
                  <adec:decorative xmlns:adec="http://schemas.microsoft.com/office/drawing/2017/decorative" val="1"/>
                </a:ext>
              </a:extLst>
            </p:cNvPr>
            <p:cNvSpPr/>
            <p:nvPr/>
          </p:nvSpPr>
          <p:spPr bwMode="auto">
            <a:xfrm rot="16200000">
              <a:off x="972493" y="1028161"/>
              <a:ext cx="583882" cy="386599"/>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1</a:t>
              </a:r>
            </a:p>
          </p:txBody>
        </p:sp>
      </p:grpSp>
      <p:grpSp>
        <p:nvGrpSpPr>
          <p:cNvPr id="85" name="Group 84" descr="Lectura de la casilla 2: Tratamientos para el VIH/SIDA">
            <a:extLst>
              <a:ext uri="{FF2B5EF4-FFF2-40B4-BE49-F238E27FC236}">
                <a16:creationId xmlns:a16="http://schemas.microsoft.com/office/drawing/2014/main" id="{F5D4DE0E-E2FA-4C5C-85E1-1D6A947B21A4}"/>
              </a:ext>
            </a:extLst>
          </p:cNvPr>
          <p:cNvGrpSpPr/>
          <p:nvPr/>
        </p:nvGrpSpPr>
        <p:grpSpPr>
          <a:xfrm>
            <a:off x="1006965" y="2497299"/>
            <a:ext cx="4963400" cy="640080"/>
            <a:chOff x="1071134" y="901763"/>
            <a:chExt cx="4963400" cy="640080"/>
          </a:xfrm>
        </p:grpSpPr>
        <p:sp>
          <p:nvSpPr>
            <p:cNvPr id="86" name="Rectangle 85">
              <a:extLst>
                <a:ext uri="{FF2B5EF4-FFF2-40B4-BE49-F238E27FC236}">
                  <a16:creationId xmlns:a16="http://schemas.microsoft.com/office/drawing/2014/main" id="{3322FD4F-4CD8-415E-9354-3DFAE02767A8}"/>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s-US" sz="2000">
                  <a:solidFill>
                    <a:srgbClr val="00529B"/>
                  </a:solidFill>
                  <a:latin typeface="Arial" panose="020B0604020202020204" pitchFamily="34" charset="0"/>
                  <a:cs typeface="Arial" panose="020B0604020202020204" pitchFamily="34" charset="0"/>
                </a:rPr>
                <a:t>Medicamentos contra el VIH / SIDA (antirretrovirales)</a:t>
              </a:r>
            </a:p>
          </p:txBody>
        </p:sp>
        <p:sp>
          <p:nvSpPr>
            <p:cNvPr id="87" name="Rectangle: Top Corners Rounded 423">
              <a:extLst>
                <a:ext uri="{FF2B5EF4-FFF2-40B4-BE49-F238E27FC236}">
                  <a16:creationId xmlns:a16="http://schemas.microsoft.com/office/drawing/2014/main" id="{E15B2BAE-9BF2-4D33-87D3-E0E858517AEE}"/>
                </a:ext>
                <a:ext uri="{C183D7F6-B498-43B3-948B-1728B52AA6E4}">
                  <adec:decorative xmlns:adec="http://schemas.microsoft.com/office/drawing/2017/decorative" val="1"/>
                </a:ext>
              </a:extLst>
            </p:cNvPr>
            <p:cNvSpPr/>
            <p:nvPr/>
          </p:nvSpPr>
          <p:spPr bwMode="auto">
            <a:xfrm rot="16200000">
              <a:off x="970550" y="1032376"/>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2</a:t>
              </a:r>
            </a:p>
          </p:txBody>
        </p:sp>
      </p:grpSp>
      <p:grpSp>
        <p:nvGrpSpPr>
          <p:cNvPr id="91" name="Group 90" descr="Lectura de la casilla 3: Antidepresivos">
            <a:extLst>
              <a:ext uri="{FF2B5EF4-FFF2-40B4-BE49-F238E27FC236}">
                <a16:creationId xmlns:a16="http://schemas.microsoft.com/office/drawing/2014/main" id="{AFF3D075-17B8-4CF2-8638-CC4BF2A997EF}"/>
              </a:ext>
            </a:extLst>
          </p:cNvPr>
          <p:cNvGrpSpPr/>
          <p:nvPr/>
        </p:nvGrpSpPr>
        <p:grpSpPr>
          <a:xfrm>
            <a:off x="1006965" y="3271677"/>
            <a:ext cx="4963400" cy="640080"/>
            <a:chOff x="1071134" y="901763"/>
            <a:chExt cx="4963400" cy="640080"/>
          </a:xfrm>
        </p:grpSpPr>
        <p:sp>
          <p:nvSpPr>
            <p:cNvPr id="92" name="Rectangle 91">
              <a:extLst>
                <a:ext uri="{FF2B5EF4-FFF2-40B4-BE49-F238E27FC236}">
                  <a16:creationId xmlns:a16="http://schemas.microsoft.com/office/drawing/2014/main" id="{6A7057B8-91D9-4380-913F-893B50F19E5E}"/>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s-US" sz="2000">
                  <a:solidFill>
                    <a:srgbClr val="00529B"/>
                  </a:solidFill>
                  <a:latin typeface="Arial" panose="020B0604020202020204" pitchFamily="34" charset="0"/>
                  <a:cs typeface="Arial" panose="020B0604020202020204" pitchFamily="34" charset="0"/>
                </a:rPr>
                <a:t>Antidepresivos</a:t>
              </a:r>
            </a:p>
          </p:txBody>
        </p:sp>
        <p:sp>
          <p:nvSpPr>
            <p:cNvPr id="93" name="Rectangle: Top Corners Rounded 423">
              <a:extLst>
                <a:ext uri="{FF2B5EF4-FFF2-40B4-BE49-F238E27FC236}">
                  <a16:creationId xmlns:a16="http://schemas.microsoft.com/office/drawing/2014/main" id="{D8B5E597-390A-4BCC-86B5-CC31C4DDA8C6}"/>
                </a:ext>
                <a:ext uri="{C183D7F6-B498-43B3-948B-1728B52AA6E4}">
                  <adec:decorative xmlns:adec="http://schemas.microsoft.com/office/drawing/2017/decorative" val="1"/>
                </a:ext>
              </a:extLst>
            </p:cNvPr>
            <p:cNvSpPr/>
            <p:nvPr/>
          </p:nvSpPr>
          <p:spPr bwMode="auto">
            <a:xfrm rot="16200000">
              <a:off x="970550" y="1035332"/>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3</a:t>
              </a:r>
            </a:p>
          </p:txBody>
        </p:sp>
      </p:grpSp>
      <p:grpSp>
        <p:nvGrpSpPr>
          <p:cNvPr id="94" name="Group 93" descr="Lectura de la casilla 4: Antipsicóticos">
            <a:extLst>
              <a:ext uri="{FF2B5EF4-FFF2-40B4-BE49-F238E27FC236}">
                <a16:creationId xmlns:a16="http://schemas.microsoft.com/office/drawing/2014/main" id="{4C8A5552-3F8E-44AD-AD59-C494EDB25143}"/>
              </a:ext>
            </a:extLst>
          </p:cNvPr>
          <p:cNvGrpSpPr/>
          <p:nvPr/>
        </p:nvGrpSpPr>
        <p:grpSpPr>
          <a:xfrm>
            <a:off x="1006964" y="4079013"/>
            <a:ext cx="4963401" cy="640080"/>
            <a:chOff x="1071133" y="901763"/>
            <a:chExt cx="4963401" cy="640080"/>
          </a:xfrm>
        </p:grpSpPr>
        <p:sp>
          <p:nvSpPr>
            <p:cNvPr id="95" name="Rectangle 94">
              <a:extLst>
                <a:ext uri="{FF2B5EF4-FFF2-40B4-BE49-F238E27FC236}">
                  <a16:creationId xmlns:a16="http://schemas.microsoft.com/office/drawing/2014/main" id="{5A285A87-672D-4DF1-BCED-3645B7E1DE9C}"/>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s-US" sz="2000">
                  <a:solidFill>
                    <a:srgbClr val="00529B"/>
                  </a:solidFill>
                  <a:latin typeface="Arial" panose="020B0604020202020204" pitchFamily="34" charset="0"/>
                  <a:cs typeface="Arial" panose="020B0604020202020204" pitchFamily="34" charset="0"/>
                </a:rPr>
                <a:t>Antipsicóticos</a:t>
              </a:r>
            </a:p>
          </p:txBody>
        </p:sp>
        <p:sp>
          <p:nvSpPr>
            <p:cNvPr id="96" name="Rectangle: Top Corners Rounded 423">
              <a:extLst>
                <a:ext uri="{FF2B5EF4-FFF2-40B4-BE49-F238E27FC236}">
                  <a16:creationId xmlns:a16="http://schemas.microsoft.com/office/drawing/2014/main" id="{1746F6D5-0566-4809-982A-E35015EAC847}"/>
                </a:ext>
                <a:ext uri="{C183D7F6-B498-43B3-948B-1728B52AA6E4}">
                  <adec:decorative xmlns:adec="http://schemas.microsoft.com/office/drawing/2017/decorative" val="1"/>
                </a:ext>
              </a:extLst>
            </p:cNvPr>
            <p:cNvSpPr/>
            <p:nvPr/>
          </p:nvSpPr>
          <p:spPr bwMode="auto">
            <a:xfrm rot="16200000">
              <a:off x="970549" y="1029779"/>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4</a:t>
              </a:r>
            </a:p>
          </p:txBody>
        </p:sp>
      </p:grpSp>
      <p:grpSp>
        <p:nvGrpSpPr>
          <p:cNvPr id="97" name="Group 96" descr="Lectura de la casilla 5: Anticonvulsivos">
            <a:extLst>
              <a:ext uri="{FF2B5EF4-FFF2-40B4-BE49-F238E27FC236}">
                <a16:creationId xmlns:a16="http://schemas.microsoft.com/office/drawing/2014/main" id="{034E41AA-145A-4D76-B15B-16AB67BF501F}"/>
              </a:ext>
            </a:extLst>
          </p:cNvPr>
          <p:cNvGrpSpPr/>
          <p:nvPr/>
        </p:nvGrpSpPr>
        <p:grpSpPr>
          <a:xfrm>
            <a:off x="1006964" y="4857778"/>
            <a:ext cx="4963401" cy="640080"/>
            <a:chOff x="1071133" y="901763"/>
            <a:chExt cx="4963401" cy="640080"/>
          </a:xfrm>
        </p:grpSpPr>
        <p:sp>
          <p:nvSpPr>
            <p:cNvPr id="98" name="Rectangle 97">
              <a:extLst>
                <a:ext uri="{FF2B5EF4-FFF2-40B4-BE49-F238E27FC236}">
                  <a16:creationId xmlns:a16="http://schemas.microsoft.com/office/drawing/2014/main" id="{49701C51-8BA8-44A4-A6DA-5182C18FE5EF}"/>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s-US" sz="2000">
                  <a:solidFill>
                    <a:srgbClr val="00529B"/>
                  </a:solidFill>
                  <a:latin typeface="Arial" panose="020B0604020202020204" pitchFamily="34" charset="0"/>
                  <a:cs typeface="Arial" panose="020B0604020202020204" pitchFamily="34" charset="0"/>
                </a:rPr>
                <a:t>Anticonvulsivos</a:t>
              </a:r>
            </a:p>
          </p:txBody>
        </p:sp>
        <p:sp>
          <p:nvSpPr>
            <p:cNvPr id="99" name="Rectangle: Top Corners Rounded 423">
              <a:extLst>
                <a:ext uri="{FF2B5EF4-FFF2-40B4-BE49-F238E27FC236}">
                  <a16:creationId xmlns:a16="http://schemas.microsoft.com/office/drawing/2014/main" id="{D1838C9B-9E41-4291-BBEE-E463B209239B}"/>
                </a:ext>
                <a:ext uri="{C183D7F6-B498-43B3-948B-1728B52AA6E4}">
                  <adec:decorative xmlns:adec="http://schemas.microsoft.com/office/drawing/2017/decorative" val="1"/>
                </a:ext>
              </a:extLst>
            </p:cNvPr>
            <p:cNvSpPr/>
            <p:nvPr/>
          </p:nvSpPr>
          <p:spPr bwMode="auto">
            <a:xfrm rot="16200000">
              <a:off x="970549" y="1029779"/>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5</a:t>
              </a:r>
            </a:p>
          </p:txBody>
        </p:sp>
      </p:grpSp>
      <p:grpSp>
        <p:nvGrpSpPr>
          <p:cNvPr id="100" name="Group 99" descr="Lectura de la casilla 6: Inmunosupresores">
            <a:extLst>
              <a:ext uri="{FF2B5EF4-FFF2-40B4-BE49-F238E27FC236}">
                <a16:creationId xmlns:a16="http://schemas.microsoft.com/office/drawing/2014/main" id="{4F375578-5719-4C23-BD73-0C662F7AB052}"/>
              </a:ext>
            </a:extLst>
          </p:cNvPr>
          <p:cNvGrpSpPr/>
          <p:nvPr/>
        </p:nvGrpSpPr>
        <p:grpSpPr>
          <a:xfrm>
            <a:off x="1006964" y="5669647"/>
            <a:ext cx="4963401" cy="640080"/>
            <a:chOff x="1071133" y="901763"/>
            <a:chExt cx="4963401" cy="640080"/>
          </a:xfrm>
        </p:grpSpPr>
        <p:sp>
          <p:nvSpPr>
            <p:cNvPr id="101" name="Rectangle 100">
              <a:extLst>
                <a:ext uri="{FF2B5EF4-FFF2-40B4-BE49-F238E27FC236}">
                  <a16:creationId xmlns:a16="http://schemas.microsoft.com/office/drawing/2014/main" id="{7E0481FA-8810-435B-AFE6-1775D5AAAE85}"/>
                </a:ext>
              </a:extLst>
            </p:cNvPr>
            <p:cNvSpPr/>
            <p:nvPr/>
          </p:nvSpPr>
          <p:spPr bwMode="auto">
            <a:xfrm>
              <a:off x="1476031" y="901763"/>
              <a:ext cx="4558503" cy="640080"/>
            </a:xfrm>
            <a:prstGeom prst="rect">
              <a:avLst/>
            </a:prstGeom>
            <a:noFill/>
            <a:ln w="57150">
              <a:solidFill>
                <a:srgbClr val="2F5597"/>
              </a:solidFill>
            </a:ln>
          </p:spPr>
          <p:txBody>
            <a:bodyPr vert="horz" wrap="square" lIns="182880" tIns="45720" rIns="91440" bIns="45720" numCol="1" rtlCol="0" anchor="ctr" anchorCtr="0" compatLnSpc="1">
              <a:prstTxWarp prst="textNoShape">
                <a:avLst/>
              </a:prstTxWarp>
            </a:bodyPr>
            <a:lstStyle/>
            <a:p>
              <a:r>
                <a:rPr lang="es-US" sz="2000">
                  <a:solidFill>
                    <a:srgbClr val="00529B"/>
                  </a:solidFill>
                  <a:latin typeface="Arial" panose="020B0604020202020204" pitchFamily="34" charset="0"/>
                  <a:cs typeface="Arial" panose="020B0604020202020204" pitchFamily="34" charset="0"/>
                </a:rPr>
                <a:t>Inmunosupresores</a:t>
              </a:r>
            </a:p>
          </p:txBody>
        </p:sp>
        <p:sp>
          <p:nvSpPr>
            <p:cNvPr id="102" name="Rectangle: Top Corners Rounded 423">
              <a:extLst>
                <a:ext uri="{FF2B5EF4-FFF2-40B4-BE49-F238E27FC236}">
                  <a16:creationId xmlns:a16="http://schemas.microsoft.com/office/drawing/2014/main" id="{46E61F54-C8AA-4114-A4A0-7AE0B016F049}"/>
                </a:ext>
                <a:ext uri="{C183D7F6-B498-43B3-948B-1728B52AA6E4}">
                  <adec:decorative xmlns:adec="http://schemas.microsoft.com/office/drawing/2017/decorative" val="1"/>
                </a:ext>
              </a:extLst>
            </p:cNvPr>
            <p:cNvSpPr/>
            <p:nvPr/>
          </p:nvSpPr>
          <p:spPr bwMode="auto">
            <a:xfrm rot="16200000">
              <a:off x="970549" y="1029779"/>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s-US" sz="2000" b="1">
                  <a:solidFill>
                    <a:schemeClr val="bg1"/>
                  </a:solidFill>
                  <a:latin typeface="Arial" panose="020B0604020202020204" pitchFamily="34" charset="0"/>
                  <a:cs typeface="Arial" panose="020B0604020202020204" pitchFamily="34" charset="0"/>
                </a:rPr>
                <a:t>6</a:t>
              </a:r>
            </a:p>
          </p:txBody>
        </p:sp>
      </p:grpSp>
      <p:sp>
        <p:nvSpPr>
          <p:cNvPr id="82" name="Content Placeholder 4">
            <a:extLst>
              <a:ext uri="{FF2B5EF4-FFF2-40B4-BE49-F238E27FC236}">
                <a16:creationId xmlns:a16="http://schemas.microsoft.com/office/drawing/2014/main" id="{C0039699-8E1F-401D-AE3D-84590EA4C332}"/>
              </a:ext>
            </a:extLst>
          </p:cNvPr>
          <p:cNvSpPr txBox="1">
            <a:spLocks/>
          </p:cNvSpPr>
          <p:nvPr/>
        </p:nvSpPr>
        <p:spPr>
          <a:xfrm>
            <a:off x="6617368" y="1354482"/>
            <a:ext cx="5093361" cy="5137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274320" defTabSz="685800">
              <a:lnSpc>
                <a:spcPct val="100000"/>
              </a:lnSpc>
              <a:spcBef>
                <a:spcPts val="0"/>
              </a:spcBef>
              <a:spcAft>
                <a:spcPts val="1200"/>
              </a:spcAft>
            </a:pPr>
            <a:r>
              <a:rPr lang="es-US" sz="2000" dirty="0">
                <a:solidFill>
                  <a:srgbClr val="00529B"/>
                </a:solidFill>
              </a:rPr>
              <a:t>Todas las vacunas comercialmente disponibles</a:t>
            </a:r>
          </a:p>
          <a:p>
            <a:pPr marL="548640" indent="-274320" defTabSz="685800">
              <a:lnSpc>
                <a:spcPct val="100000"/>
              </a:lnSpc>
              <a:spcBef>
                <a:spcPts val="0"/>
              </a:spcBef>
              <a:spcAft>
                <a:spcPts val="1200"/>
              </a:spcAft>
            </a:pPr>
            <a:r>
              <a:rPr lang="es-US" sz="2000" dirty="0">
                <a:solidFill>
                  <a:srgbClr val="00529B"/>
                </a:solidFill>
              </a:rPr>
              <a:t>Las personas con cobertura de medicamentos de Medicare (Parte D) no pagan nada de su bolsillo por las vacunas para adultos (incluida la vacuna contra el herpes zóster) recomendadas por el Comité </a:t>
            </a:r>
            <a:br>
              <a:rPr lang="es-US" sz="2000" dirty="0">
                <a:solidFill>
                  <a:srgbClr val="00529B"/>
                </a:solidFill>
              </a:rPr>
            </a:br>
            <a:r>
              <a:rPr lang="es-US" sz="2000" dirty="0">
                <a:solidFill>
                  <a:srgbClr val="00529B"/>
                </a:solidFill>
              </a:rPr>
              <a:t>Asesor sobre Prácticas de Inmunización (ACIP).</a:t>
            </a:r>
          </a:p>
          <a:p>
            <a:pPr marL="548640" indent="-274320" defTabSz="685800">
              <a:lnSpc>
                <a:spcPct val="100000"/>
              </a:lnSpc>
              <a:spcBef>
                <a:spcPts val="600"/>
              </a:spcBef>
              <a:spcAft>
                <a:spcPts val="1200"/>
              </a:spcAft>
            </a:pPr>
            <a:r>
              <a:rPr lang="es-US" sz="2000" dirty="0">
                <a:solidFill>
                  <a:srgbClr val="00529B"/>
                </a:solidFill>
              </a:rPr>
              <a:t>Algunas vacunas están cubiertas por la Parte B de Medicare (Seguro Médico), como la de la gripe, la COVID-19 y la antineumocócica.</a:t>
            </a:r>
          </a:p>
        </p:txBody>
      </p:sp>
      <p:cxnSp>
        <p:nvCxnSpPr>
          <p:cNvPr id="105" name="Straight Connector 104">
            <a:extLst>
              <a:ext uri="{FF2B5EF4-FFF2-40B4-BE49-F238E27FC236}">
                <a16:creationId xmlns:a16="http://schemas.microsoft.com/office/drawing/2014/main" id="{1B076B93-7AA5-487F-A543-BE7DC0BA9E2A}"/>
              </a:ext>
              <a:ext uri="{C183D7F6-B498-43B3-948B-1728B52AA6E4}">
                <adec:decorative xmlns:adec="http://schemas.microsoft.com/office/drawing/2017/decorative" val="1"/>
              </a:ext>
            </a:extLst>
          </p:cNvPr>
          <p:cNvCxnSpPr>
            <a:cxnSpLocks/>
          </p:cNvCxnSpPr>
          <p:nvPr/>
        </p:nvCxnSpPr>
        <p:spPr>
          <a:xfrm>
            <a:off x="6617368" y="1473534"/>
            <a:ext cx="0" cy="478060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6EC3D664-8F46-4724-AF97-5B23414CB04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61284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animEffect transition="in" filter="fade">
                                      <p:cBhvr>
                                        <p:cTn id="7" dur="500"/>
                                        <p:tgtEl>
                                          <p:spTgt spid="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
                                            <p:txEl>
                                              <p:pRg st="0" end="0"/>
                                            </p:txEl>
                                          </p:spTgt>
                                        </p:tgtEl>
                                        <p:attrNameLst>
                                          <p:attrName>style.visibility</p:attrName>
                                        </p:attrNameLst>
                                      </p:cBhvr>
                                      <p:to>
                                        <p:strVal val="visible"/>
                                      </p:to>
                                    </p:set>
                                    <p:animEffect transition="in" filter="fade">
                                      <p:cBhvr>
                                        <p:cTn id="12" dur="500"/>
                                        <p:tgtEl>
                                          <p:spTgt spid="8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
                                            <p:txEl>
                                              <p:pRg st="1" end="1"/>
                                            </p:txEl>
                                          </p:spTgt>
                                        </p:tgtEl>
                                        <p:attrNameLst>
                                          <p:attrName>style.visibility</p:attrName>
                                        </p:attrNameLst>
                                      </p:cBhvr>
                                      <p:to>
                                        <p:strVal val="visible"/>
                                      </p:to>
                                    </p:set>
                                    <p:animEffect transition="in" filter="fade">
                                      <p:cBhvr>
                                        <p:cTn id="17" dur="500"/>
                                        <p:tgtEl>
                                          <p:spTgt spid="8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
                                            <p:txEl>
                                              <p:pRg st="2" end="2"/>
                                            </p:txEl>
                                          </p:spTgt>
                                        </p:tgtEl>
                                        <p:attrNameLst>
                                          <p:attrName>style.visibility</p:attrName>
                                        </p:attrNameLst>
                                      </p:cBhvr>
                                      <p:to>
                                        <p:strVal val="visible"/>
                                      </p:to>
                                    </p:set>
                                    <p:animEffect transition="in" filter="fade">
                                      <p:cBhvr>
                                        <p:cTn id="22" dur="500"/>
                                        <p:tgtEl>
                                          <p:spTgt spid="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268"/>
            <a:ext cx="12192000" cy="914400"/>
          </a:xfrm>
        </p:spPr>
        <p:txBody>
          <a:bodyPr anchor="ctr">
            <a:noAutofit/>
          </a:bodyPr>
          <a:lstStyle/>
          <a:p>
            <a:r>
              <a:rPr lang="es-US" sz="2800" dirty="0"/>
              <a:t>Medicamentos excluidos por ley </a:t>
            </a:r>
            <a:br>
              <a:rPr lang="es-US" sz="2800" dirty="0"/>
            </a:br>
            <a:r>
              <a:rPr lang="es-US" sz="2800" dirty="0"/>
              <a:t>de la cobertura de Medicare</a:t>
            </a:r>
          </a:p>
        </p:txBody>
      </p:sp>
      <p:sp>
        <p:nvSpPr>
          <p:cNvPr id="5" name="Content Placeholder 4"/>
          <p:cNvSpPr>
            <a:spLocks noGrp="1"/>
          </p:cNvSpPr>
          <p:nvPr>
            <p:ph type="body" sz="quarter" idx="13"/>
          </p:nvPr>
        </p:nvSpPr>
        <p:spPr>
          <a:xfrm>
            <a:off x="646176" y="1707064"/>
            <a:ext cx="10897851" cy="4167187"/>
          </a:xfrm>
        </p:spPr>
        <p:txBody>
          <a:bodyPr numCol="2" spcCol="914400">
            <a:normAutofit fontScale="92500"/>
          </a:bodyPr>
          <a:lstStyle/>
          <a:p>
            <a:pPr marL="548640" lvl="0" indent="-274320" defTabSz="685800">
              <a:lnSpc>
                <a:spcPct val="100000"/>
              </a:lnSpc>
              <a:spcBef>
                <a:spcPts val="0"/>
              </a:spcBef>
              <a:spcAft>
                <a:spcPts val="1200"/>
              </a:spcAft>
            </a:pPr>
            <a:r>
              <a:rPr lang="es-US" dirty="0">
                <a:solidFill>
                  <a:srgbClr val="00529B"/>
                </a:solidFill>
              </a:rPr>
              <a:t>Medicamentos para la </a:t>
            </a:r>
            <a:br>
              <a:rPr lang="es-US" dirty="0">
                <a:solidFill>
                  <a:srgbClr val="00529B"/>
                </a:solidFill>
              </a:rPr>
            </a:br>
            <a:r>
              <a:rPr lang="es-US" dirty="0">
                <a:solidFill>
                  <a:srgbClr val="00529B"/>
                </a:solidFill>
              </a:rPr>
              <a:t>anorexia, la pérdida o el aumento de peso</a:t>
            </a:r>
          </a:p>
          <a:p>
            <a:pPr marL="548640" lvl="0" indent="-274320" defTabSz="685800">
              <a:lnSpc>
                <a:spcPct val="100000"/>
              </a:lnSpc>
              <a:spcBef>
                <a:spcPts val="0"/>
              </a:spcBef>
              <a:spcAft>
                <a:spcPts val="1200"/>
              </a:spcAft>
            </a:pPr>
            <a:r>
              <a:rPr lang="es-US" dirty="0">
                <a:solidFill>
                  <a:srgbClr val="00529B"/>
                </a:solidFill>
              </a:rPr>
              <a:t>Medicamentos para la disfunción eréctil cuando se usen para tratar una disfunción sexual o eréctil</a:t>
            </a:r>
          </a:p>
          <a:p>
            <a:pPr marL="548640" lvl="0" indent="-274320" defTabSz="685800">
              <a:lnSpc>
                <a:spcPct val="100000"/>
              </a:lnSpc>
              <a:spcBef>
                <a:spcPts val="0"/>
              </a:spcBef>
              <a:spcAft>
                <a:spcPts val="1200"/>
              </a:spcAft>
            </a:pPr>
            <a:r>
              <a:rPr lang="es-US" dirty="0">
                <a:solidFill>
                  <a:srgbClr val="00529B"/>
                </a:solidFill>
              </a:rPr>
              <a:t>Medicamentos para la fertilidad</a:t>
            </a:r>
          </a:p>
          <a:p>
            <a:pPr marL="0" lvl="0" indent="0" defTabSz="685800">
              <a:lnSpc>
                <a:spcPct val="100000"/>
              </a:lnSpc>
              <a:spcBef>
                <a:spcPts val="0"/>
              </a:spcBef>
              <a:spcAft>
                <a:spcPts val="1200"/>
              </a:spcAft>
              <a:buNone/>
            </a:pPr>
            <a:endParaRPr lang="en-US" dirty="0">
              <a:solidFill>
                <a:srgbClr val="00529B"/>
              </a:solidFill>
            </a:endParaRPr>
          </a:p>
          <a:p>
            <a:pPr marL="548640" lvl="0" indent="-274320" defTabSz="685800">
              <a:lnSpc>
                <a:spcPct val="100000"/>
              </a:lnSpc>
              <a:spcBef>
                <a:spcPts val="0"/>
              </a:spcBef>
              <a:spcAft>
                <a:spcPts val="1200"/>
              </a:spcAft>
            </a:pPr>
            <a:r>
              <a:rPr lang="es-US" dirty="0">
                <a:solidFill>
                  <a:srgbClr val="00529B"/>
                </a:solidFill>
              </a:rPr>
              <a:t>Medicamentos para fines cosméticos o de estilo de vida</a:t>
            </a:r>
          </a:p>
          <a:p>
            <a:pPr marL="548640" lvl="0" indent="-274320" defTabSz="685800">
              <a:lnSpc>
                <a:spcPct val="100000"/>
              </a:lnSpc>
              <a:spcBef>
                <a:spcPts val="0"/>
              </a:spcBef>
              <a:spcAft>
                <a:spcPts val="1200"/>
              </a:spcAft>
            </a:pPr>
            <a:r>
              <a:rPr lang="es-US" dirty="0">
                <a:solidFill>
                  <a:srgbClr val="00529B"/>
                </a:solidFill>
              </a:rPr>
              <a:t>Medicamentos para el alivio sintomático de tos y resfrío</a:t>
            </a:r>
          </a:p>
          <a:p>
            <a:pPr marL="548640" lvl="0" indent="-274320" defTabSz="685800">
              <a:lnSpc>
                <a:spcPct val="100000"/>
              </a:lnSpc>
              <a:spcBef>
                <a:spcPts val="0"/>
              </a:spcBef>
              <a:spcAft>
                <a:spcPts val="1200"/>
              </a:spcAft>
            </a:pPr>
            <a:r>
              <a:rPr lang="es-US" dirty="0">
                <a:solidFill>
                  <a:srgbClr val="00529B"/>
                </a:solidFill>
              </a:rPr>
              <a:t>Productos recetados vitamínicos y minerales</a:t>
            </a:r>
          </a:p>
          <a:p>
            <a:pPr marL="548640" lvl="0" indent="-274320" defTabSz="685800">
              <a:lnSpc>
                <a:spcPct val="100000"/>
              </a:lnSpc>
              <a:spcBef>
                <a:spcPts val="0"/>
              </a:spcBef>
              <a:spcAft>
                <a:spcPts val="1200"/>
              </a:spcAft>
            </a:pPr>
            <a:r>
              <a:rPr lang="es-US" dirty="0">
                <a:solidFill>
                  <a:srgbClr val="00529B"/>
                </a:solidFill>
              </a:rPr>
              <a:t>Medicamentos de venta libre</a:t>
            </a:r>
          </a:p>
        </p:txBody>
      </p:sp>
      <p:cxnSp>
        <p:nvCxnSpPr>
          <p:cNvPr id="9" name="Straight Connector 8">
            <a:extLst>
              <a:ext uri="{FF2B5EF4-FFF2-40B4-BE49-F238E27FC236}">
                <a16:creationId xmlns:a16="http://schemas.microsoft.com/office/drawing/2014/main" id="{FE162F7F-3E88-4FFA-85D4-B00D1ABED5D1}"/>
              </a:ext>
              <a:ext uri="{C183D7F6-B498-43B3-948B-1728B52AA6E4}">
                <adec:decorative xmlns:adec="http://schemas.microsoft.com/office/drawing/2017/decorative" val="1"/>
              </a:ext>
            </a:extLst>
          </p:cNvPr>
          <p:cNvCxnSpPr/>
          <p:nvPr/>
        </p:nvCxnSpPr>
        <p:spPr>
          <a:xfrm>
            <a:off x="6264448" y="1741166"/>
            <a:ext cx="0" cy="382945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478975F-6735-4B8B-9465-D8FB3092DA1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15720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2272"/>
            <a:ext cx="12192000" cy="914400"/>
          </a:xfrm>
        </p:spPr>
        <p:txBody>
          <a:bodyPr anchor="ctr">
            <a:normAutofit/>
          </a:bodyPr>
          <a:lstStyle/>
          <a:p>
            <a:r>
              <a:rPr lang="es-US" sz="3000"/>
              <a:t>Cómo Manejan los Planes el Acceso a los Medicamentos</a:t>
            </a:r>
          </a:p>
        </p:txBody>
      </p:sp>
      <p:sp>
        <p:nvSpPr>
          <p:cNvPr id="7" name="Rectangle 6" descr="Cuadro de texto: Formulario:  Los planes usan listas de medicamentos para asegurarse de que ciertos medicamentos se usan correctamente y solo cuando son médicamente necesarios ">
            <a:extLst>
              <a:ext uri="{FF2B5EF4-FFF2-40B4-BE49-F238E27FC236}">
                <a16:creationId xmlns:a16="http://schemas.microsoft.com/office/drawing/2014/main" id="{137D26DD-2798-4330-937D-35672BB8CB4E}"/>
              </a:ext>
            </a:extLst>
          </p:cNvPr>
          <p:cNvSpPr/>
          <p:nvPr/>
        </p:nvSpPr>
        <p:spPr>
          <a:xfrm>
            <a:off x="3224463" y="1100698"/>
            <a:ext cx="7387390" cy="10110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17220" indent="-342900">
              <a:spcAft>
                <a:spcPts val="600"/>
              </a:spcAft>
              <a:buFont typeface="Wingdings" panose="05000000000000000000" pitchFamily="2" charset="2"/>
              <a:buChar char="§"/>
            </a:pPr>
            <a:r>
              <a:rPr lang="es-US" dirty="0">
                <a:solidFill>
                  <a:srgbClr val="1B64A6"/>
                </a:solidFill>
              </a:rPr>
              <a:t>Todos los planes deben cubrir una amplia gama de medicamentos que toman los beneficiarios de Medicare.</a:t>
            </a:r>
          </a:p>
          <a:p>
            <a:pPr marL="617220" indent="-342900">
              <a:spcAft>
                <a:spcPts val="600"/>
              </a:spcAft>
              <a:buFont typeface="Wingdings" panose="05000000000000000000" pitchFamily="2" charset="2"/>
              <a:buChar char="§"/>
            </a:pPr>
            <a:r>
              <a:rPr lang="es-US" dirty="0">
                <a:solidFill>
                  <a:srgbClr val="1B64A6"/>
                </a:solidFill>
              </a:rPr>
              <a:t>La lista de medicamentos cubiertos de un plan, clasificados por niveles</a:t>
            </a:r>
          </a:p>
        </p:txBody>
      </p:sp>
      <p:sp>
        <p:nvSpPr>
          <p:cNvPr id="6" name="Rectangle: Rounded Corners 5">
            <a:extLst>
              <a:ext uri="{FF2B5EF4-FFF2-40B4-BE49-F238E27FC236}">
                <a16:creationId xmlns:a16="http://schemas.microsoft.com/office/drawing/2014/main" id="{AF64F14A-EDEE-47A8-B95F-04984A5B0993}"/>
              </a:ext>
              <a:ext uri="{C183D7F6-B498-43B3-948B-1728B52AA6E4}">
                <adec:decorative xmlns:adec="http://schemas.microsoft.com/office/drawing/2017/decorative" val="1"/>
              </a:ext>
            </a:extLst>
          </p:cNvPr>
          <p:cNvSpPr/>
          <p:nvPr/>
        </p:nvSpPr>
        <p:spPr>
          <a:xfrm>
            <a:off x="1479884" y="1006046"/>
            <a:ext cx="1768643" cy="1179083"/>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b="1"/>
              <a:t>Formulario</a:t>
            </a:r>
          </a:p>
        </p:txBody>
      </p:sp>
      <p:sp>
        <p:nvSpPr>
          <p:cNvPr id="54" name="Rectangle 53" descr="Cuadro de texto: Autorización previa: Usted o su médico deben ponerse en contacto con el plan para obtener la aprobación previa y demostrar la necesidad médica antes de que se cubra el medicamento.  ">
            <a:extLst>
              <a:ext uri="{FF2B5EF4-FFF2-40B4-BE49-F238E27FC236}">
                <a16:creationId xmlns:a16="http://schemas.microsoft.com/office/drawing/2014/main" id="{8BE9862C-E59C-4A08-B1A1-AE3682324048}"/>
              </a:ext>
            </a:extLst>
          </p:cNvPr>
          <p:cNvSpPr/>
          <p:nvPr/>
        </p:nvSpPr>
        <p:spPr>
          <a:xfrm>
            <a:off x="3224462" y="2290850"/>
            <a:ext cx="7487653" cy="10110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17220" indent="-342900">
              <a:spcAft>
                <a:spcPts val="300"/>
              </a:spcAft>
              <a:buFont typeface="Wingdings" panose="05000000000000000000" pitchFamily="2" charset="2"/>
              <a:buChar char="§"/>
            </a:pPr>
            <a:r>
              <a:rPr lang="es-US" sz="1600" dirty="0">
                <a:solidFill>
                  <a:srgbClr val="1B64A6"/>
                </a:solidFill>
              </a:rPr>
              <a:t>Usted o su médico deben ponerse en contacto con el plan para obtener la aprobación previa y demostrar la necesidad médica antes de que se cubra el medicamento. </a:t>
            </a:r>
          </a:p>
          <a:p>
            <a:pPr marL="617220" indent="-342900">
              <a:spcAft>
                <a:spcPts val="600"/>
              </a:spcAft>
              <a:buFont typeface="Wingdings" panose="05000000000000000000" pitchFamily="2" charset="2"/>
              <a:buChar char="§"/>
            </a:pPr>
            <a:r>
              <a:rPr lang="es-US" sz="1600" dirty="0">
                <a:solidFill>
                  <a:srgbClr val="1B64A6"/>
                </a:solidFill>
              </a:rPr>
              <a:t>El prescriptor puede solicitar una excepción</a:t>
            </a:r>
          </a:p>
        </p:txBody>
      </p:sp>
      <p:sp>
        <p:nvSpPr>
          <p:cNvPr id="55" name="Rectangle: Rounded Corners 54">
            <a:extLst>
              <a:ext uri="{FF2B5EF4-FFF2-40B4-BE49-F238E27FC236}">
                <a16:creationId xmlns:a16="http://schemas.microsoft.com/office/drawing/2014/main" id="{2D0CBA9C-F893-45FA-AAB1-0F8A9DD43034}"/>
              </a:ext>
              <a:ext uri="{C183D7F6-B498-43B3-948B-1728B52AA6E4}">
                <adec:decorative xmlns:adec="http://schemas.microsoft.com/office/drawing/2017/decorative" val="1"/>
              </a:ext>
            </a:extLst>
          </p:cNvPr>
          <p:cNvSpPr/>
          <p:nvPr/>
        </p:nvSpPr>
        <p:spPr>
          <a:xfrm>
            <a:off x="1479884" y="2223813"/>
            <a:ext cx="1768643" cy="1155715"/>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b="1"/>
              <a:t>Autorización previa</a:t>
            </a:r>
          </a:p>
        </p:txBody>
      </p:sp>
      <p:sp>
        <p:nvSpPr>
          <p:cNvPr id="56" name="Rectangle 55" descr="Cuadro de texto: Paso de la terapia:  - Debe probar primero con medicamento similar, menos caro - el prescriptor puede solicitar una excepción.  ">
            <a:extLst>
              <a:ext uri="{FF2B5EF4-FFF2-40B4-BE49-F238E27FC236}">
                <a16:creationId xmlns:a16="http://schemas.microsoft.com/office/drawing/2014/main" id="{756AC73E-1842-4994-B16C-B0EDE8091D84}"/>
              </a:ext>
            </a:extLst>
          </p:cNvPr>
          <p:cNvSpPr/>
          <p:nvPr/>
        </p:nvSpPr>
        <p:spPr>
          <a:xfrm>
            <a:off x="3224463" y="3531713"/>
            <a:ext cx="7387390" cy="76809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indent="-274320">
              <a:spcAft>
                <a:spcPts val="600"/>
              </a:spcAft>
              <a:buFont typeface="Wingdings" panose="05000000000000000000" pitchFamily="2" charset="2"/>
              <a:buChar char="§"/>
            </a:pPr>
            <a:r>
              <a:rPr lang="es-US" sz="2000">
                <a:solidFill>
                  <a:srgbClr val="1B64A6"/>
                </a:solidFill>
              </a:rPr>
              <a:t>Primero debe probar un medicamento similar y menos costoso </a:t>
            </a:r>
          </a:p>
          <a:p>
            <a:pPr marL="548640" indent="-274320">
              <a:spcAft>
                <a:spcPts val="600"/>
              </a:spcAft>
              <a:buFont typeface="Wingdings" panose="05000000000000000000" pitchFamily="2" charset="2"/>
              <a:buChar char="§"/>
            </a:pPr>
            <a:r>
              <a:rPr lang="es-US" sz="2000">
                <a:solidFill>
                  <a:srgbClr val="1B64A6"/>
                </a:solidFill>
              </a:rPr>
              <a:t>El prescriptor puede solicitar una excepción </a:t>
            </a:r>
          </a:p>
        </p:txBody>
      </p:sp>
      <p:sp>
        <p:nvSpPr>
          <p:cNvPr id="57" name="Rectangle: Rounded Corners 56">
            <a:extLst>
              <a:ext uri="{FF2B5EF4-FFF2-40B4-BE49-F238E27FC236}">
                <a16:creationId xmlns:a16="http://schemas.microsoft.com/office/drawing/2014/main" id="{26661432-100B-4F14-807A-C79EEA4A2DD5}"/>
              </a:ext>
              <a:ext uri="{C183D7F6-B498-43B3-948B-1728B52AA6E4}">
                <adec:decorative xmlns:adec="http://schemas.microsoft.com/office/drawing/2017/decorative" val="1"/>
              </a:ext>
            </a:extLst>
          </p:cNvPr>
          <p:cNvSpPr/>
          <p:nvPr/>
        </p:nvSpPr>
        <p:spPr>
          <a:xfrm>
            <a:off x="1491915" y="3435445"/>
            <a:ext cx="1768643" cy="978408"/>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b="1"/>
              <a:t>Paso </a:t>
            </a:r>
          </a:p>
          <a:p>
            <a:pPr algn="ctr"/>
            <a:r>
              <a:rPr lang="es-US" sz="2000" b="1"/>
              <a:t>Terapia</a:t>
            </a:r>
          </a:p>
        </p:txBody>
      </p:sp>
      <p:sp>
        <p:nvSpPr>
          <p:cNvPr id="58" name="Rectangle 57" descr="Cuadro de texto: Límites en la cantidad: - El plan puede limitar la cantidad de medicamentos durante un periodo de tiempo por motivos de seguridad o costo. El prescriptor puede solicitar una excepción si la cantidad adicional es médicamente necesaria. ">
            <a:extLst>
              <a:ext uri="{FF2B5EF4-FFF2-40B4-BE49-F238E27FC236}">
                <a16:creationId xmlns:a16="http://schemas.microsoft.com/office/drawing/2014/main" id="{1C74E6C9-EA2A-4ECF-88B8-90C211194E2D}"/>
              </a:ext>
            </a:extLst>
          </p:cNvPr>
          <p:cNvSpPr/>
          <p:nvPr/>
        </p:nvSpPr>
        <p:spPr>
          <a:xfrm>
            <a:off x="3260558" y="4621811"/>
            <a:ext cx="7387390" cy="130975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indent="-274320">
              <a:spcAft>
                <a:spcPts val="600"/>
              </a:spcAft>
              <a:buFont typeface="Wingdings" panose="05000000000000000000" pitchFamily="2" charset="2"/>
              <a:buChar char="§"/>
            </a:pPr>
            <a:r>
              <a:rPr lang="es-US" sz="2000">
                <a:solidFill>
                  <a:srgbClr val="1B64A6"/>
                </a:solidFill>
              </a:rPr>
              <a:t>El plan puede limitar las cantidades de medicamentos durante un período de tiempo por seguridad o costo</a:t>
            </a:r>
          </a:p>
          <a:p>
            <a:pPr marL="548640" indent="-274320">
              <a:spcAft>
                <a:spcPts val="600"/>
              </a:spcAft>
              <a:buFont typeface="Wingdings" panose="05000000000000000000" pitchFamily="2" charset="2"/>
              <a:buChar char="§"/>
            </a:pPr>
            <a:r>
              <a:rPr lang="es-US" sz="2000">
                <a:solidFill>
                  <a:srgbClr val="1B64A6"/>
                </a:solidFill>
              </a:rPr>
              <a:t>El prescriptor puede solicitar una excepción si una cantidad adicional es médicamente necesaria</a:t>
            </a:r>
          </a:p>
        </p:txBody>
      </p:sp>
      <p:sp>
        <p:nvSpPr>
          <p:cNvPr id="59" name="Rectangle: Rounded Corners 58">
            <a:extLst>
              <a:ext uri="{FF2B5EF4-FFF2-40B4-BE49-F238E27FC236}">
                <a16:creationId xmlns:a16="http://schemas.microsoft.com/office/drawing/2014/main" id="{36D15518-437D-492F-B7E4-90B97397376E}"/>
              </a:ext>
              <a:ext uri="{C183D7F6-B498-43B3-948B-1728B52AA6E4}">
                <adec:decorative xmlns:adec="http://schemas.microsoft.com/office/drawing/2017/decorative" val="1"/>
              </a:ext>
            </a:extLst>
          </p:cNvPr>
          <p:cNvSpPr/>
          <p:nvPr/>
        </p:nvSpPr>
        <p:spPr>
          <a:xfrm>
            <a:off x="1491915" y="4462946"/>
            <a:ext cx="1792707" cy="1637060"/>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b="1"/>
              <a:t>Cantidad</a:t>
            </a:r>
          </a:p>
          <a:p>
            <a:pPr algn="ctr"/>
            <a:r>
              <a:rPr lang="es-US" sz="2000" b="1"/>
              <a:t>Límites</a:t>
            </a:r>
          </a:p>
        </p:txBody>
      </p:sp>
      <p:sp>
        <p:nvSpPr>
          <p:cNvPr id="18" name="Slide Number Placeholder 5">
            <a:extLst>
              <a:ext uri="{FF2B5EF4-FFF2-40B4-BE49-F238E27FC236}">
                <a16:creationId xmlns:a16="http://schemas.microsoft.com/office/drawing/2014/main" id="{2A63D707-85BD-4260-AEE8-77221C5943D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915834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2838"/>
            <a:ext cx="12192000" cy="914400"/>
          </a:xfrm>
        </p:spPr>
        <p:txBody>
          <a:bodyPr anchor="ctr">
            <a:normAutofit/>
          </a:bodyPr>
          <a:lstStyle/>
          <a:p>
            <a:r>
              <a:rPr lang="es-US" sz="3000"/>
              <a:t>Niveles del Formulario</a:t>
            </a:r>
          </a:p>
        </p:txBody>
      </p:sp>
      <p:sp>
        <p:nvSpPr>
          <p:cNvPr id="5" name="Content Placeholder 4"/>
          <p:cNvSpPr>
            <a:spLocks noGrp="1"/>
          </p:cNvSpPr>
          <p:nvPr>
            <p:ph type="body" sz="quarter" idx="4294967295"/>
          </p:nvPr>
        </p:nvSpPr>
        <p:spPr>
          <a:xfrm>
            <a:off x="773906" y="1032458"/>
            <a:ext cx="10644187" cy="1309688"/>
          </a:xfrm>
        </p:spPr>
        <p:txBody>
          <a:bodyPr/>
          <a:lstStyle/>
          <a:p>
            <a:pPr marL="0" lvl="0" indent="0" defTabSz="685800">
              <a:lnSpc>
                <a:spcPct val="100000"/>
              </a:lnSpc>
              <a:spcBef>
                <a:spcPts val="0"/>
              </a:spcBef>
              <a:spcAft>
                <a:spcPts val="1200"/>
              </a:spcAft>
              <a:buNone/>
            </a:pPr>
            <a:r>
              <a:rPr lang="es-US" b="1">
                <a:solidFill>
                  <a:srgbClr val="00529B"/>
                </a:solidFill>
              </a:rPr>
              <a:t>Los planes pueden tener niveles con diferentes importes.</a:t>
            </a:r>
          </a:p>
          <a:p>
            <a:pPr marL="0" lvl="0" indent="0" algn="ctr" defTabSz="685800">
              <a:lnSpc>
                <a:spcPct val="100000"/>
              </a:lnSpc>
              <a:spcBef>
                <a:spcPts val="0"/>
              </a:spcBef>
              <a:spcAft>
                <a:spcPts val="1200"/>
              </a:spcAft>
              <a:buNone/>
            </a:pPr>
            <a:r>
              <a:rPr lang="es-US">
                <a:solidFill>
                  <a:srgbClr val="00529B"/>
                </a:solidFill>
              </a:rPr>
              <a:t>Ejemplo de estructura de niveles </a:t>
            </a:r>
          </a:p>
          <a:p>
            <a:pPr marL="265510" lvl="0" indent="-265510" defTabSz="685800">
              <a:lnSpc>
                <a:spcPct val="100000"/>
              </a:lnSpc>
              <a:spcBef>
                <a:spcPts val="0"/>
              </a:spcBef>
              <a:spcAft>
                <a:spcPts val="1200"/>
              </a:spcAft>
            </a:pPr>
            <a:endParaRPr lang="en-US" dirty="0">
              <a:solidFill>
                <a:srgbClr val="00529B"/>
              </a:solidFill>
            </a:endParaRPr>
          </a:p>
          <a:p>
            <a:pPr marL="265510" lvl="0" indent="-265510" defTabSz="685800">
              <a:lnSpc>
                <a:spcPct val="100000"/>
              </a:lnSpc>
              <a:spcBef>
                <a:spcPts val="0"/>
              </a:spcBef>
              <a:spcAft>
                <a:spcPts val="1200"/>
              </a:spcAft>
            </a:pPr>
            <a:endParaRPr lang="en-US" dirty="0">
              <a:solidFill>
                <a:srgbClr val="00529B"/>
              </a:solidFill>
            </a:endParaRPr>
          </a:p>
          <a:p>
            <a:pPr marL="467916" lvl="1" indent="-171450" defTabSz="685800">
              <a:lnSpc>
                <a:spcPct val="100000"/>
              </a:lnSpc>
              <a:spcBef>
                <a:spcPts val="0"/>
              </a:spcBef>
              <a:spcAft>
                <a:spcPts val="1200"/>
              </a:spcAft>
            </a:pPr>
            <a:endParaRPr lang="en-US" dirty="0">
              <a:solidFill>
                <a:srgbClr val="00529B"/>
              </a:solidFill>
            </a:endParaRPr>
          </a:p>
          <a:p>
            <a:pPr marL="265510" lvl="0" indent="-265510" defTabSz="685800">
              <a:lnSpc>
                <a:spcPct val="100000"/>
              </a:lnSpc>
              <a:spcBef>
                <a:spcPts val="0"/>
              </a:spcBef>
              <a:spcAft>
                <a:spcPts val="1200"/>
              </a:spcAft>
            </a:pPr>
            <a:endParaRPr lang="en-US" dirty="0">
              <a:solidFill>
                <a:srgbClr val="00529B"/>
              </a:solidFill>
            </a:endParaRPr>
          </a:p>
          <a:p>
            <a:pPr>
              <a:spcBef>
                <a:spcPts val="0"/>
              </a:spcBef>
              <a:spcAft>
                <a:spcPts val="1200"/>
              </a:spcAft>
            </a:pPr>
            <a:endParaRPr lang="en-US" dirty="0">
              <a:solidFill>
                <a:srgbClr val="00529B"/>
              </a:solidFill>
            </a:endParaRPr>
          </a:p>
        </p:txBody>
      </p:sp>
      <p:graphicFrame>
        <p:nvGraphicFramePr>
          <p:cNvPr id="6" name="Table 5" descr="Formulario Ejemplo de estructura por niveles en formato de tabla"/>
          <p:cNvGraphicFramePr>
            <a:graphicFrameLocks noGrp="1"/>
          </p:cNvGraphicFramePr>
          <p:nvPr>
            <p:extLst>
              <p:ext uri="{D42A27DB-BD31-4B8C-83A1-F6EECF244321}">
                <p14:modId xmlns:p14="http://schemas.microsoft.com/office/powerpoint/2010/main" val="3233316216"/>
              </p:ext>
            </p:extLst>
          </p:nvPr>
        </p:nvGraphicFramePr>
        <p:xfrm>
          <a:off x="608656" y="2227846"/>
          <a:ext cx="11103275" cy="3855803"/>
        </p:xfrm>
        <a:graphic>
          <a:graphicData uri="http://schemas.openxmlformats.org/drawingml/2006/table">
            <a:tbl>
              <a:tblPr firstRow="1" bandRow="1">
                <a:tableStyleId>{5FD0F851-EC5A-4D38-B0AD-8093EC10F338}</a:tableStyleId>
              </a:tblPr>
              <a:tblGrid>
                <a:gridCol w="1561107">
                  <a:extLst>
                    <a:ext uri="{9D8B030D-6E8A-4147-A177-3AD203B41FA5}">
                      <a16:colId xmlns:a16="http://schemas.microsoft.com/office/drawing/2014/main" val="20000"/>
                    </a:ext>
                  </a:extLst>
                </a:gridCol>
                <a:gridCol w="5189571">
                  <a:extLst>
                    <a:ext uri="{9D8B030D-6E8A-4147-A177-3AD203B41FA5}">
                      <a16:colId xmlns:a16="http://schemas.microsoft.com/office/drawing/2014/main" val="20001"/>
                    </a:ext>
                  </a:extLst>
                </a:gridCol>
                <a:gridCol w="4352597">
                  <a:extLst>
                    <a:ext uri="{9D8B030D-6E8A-4147-A177-3AD203B41FA5}">
                      <a16:colId xmlns:a16="http://schemas.microsoft.com/office/drawing/2014/main" val="20002"/>
                    </a:ext>
                  </a:extLst>
                </a:gridCol>
              </a:tblGrid>
              <a:tr h="655403">
                <a:tc>
                  <a:txBody>
                    <a:bodyPr/>
                    <a:lstStyle/>
                    <a:p>
                      <a:pPr algn="ctr">
                        <a:spcBef>
                          <a:spcPts val="600"/>
                        </a:spcBef>
                      </a:pPr>
                      <a:r>
                        <a:rPr lang="es-US" sz="2400">
                          <a:solidFill>
                            <a:srgbClr val="2F5597"/>
                          </a:solidFill>
                        </a:rPr>
                        <a:t>Nivel(es)</a:t>
                      </a:r>
                    </a:p>
                  </a:txBody>
                  <a:tcPr anchor="ctr"/>
                </a:tc>
                <a:tc>
                  <a:txBody>
                    <a:bodyPr/>
                    <a:lstStyle/>
                    <a:p>
                      <a:pPr algn="ctr">
                        <a:spcBef>
                          <a:spcPts val="600"/>
                        </a:spcBef>
                      </a:pPr>
                      <a:r>
                        <a:rPr lang="es-US" sz="2400">
                          <a:solidFill>
                            <a:srgbClr val="2F5597"/>
                          </a:solidFill>
                        </a:rPr>
                        <a:t>Usted paga</a:t>
                      </a:r>
                    </a:p>
                  </a:txBody>
                  <a:tcPr anchor="ctr"/>
                </a:tc>
                <a:tc>
                  <a:txBody>
                    <a:bodyPr/>
                    <a:lstStyle/>
                    <a:p>
                      <a:pPr algn="ctr">
                        <a:spcBef>
                          <a:spcPts val="600"/>
                        </a:spcBef>
                      </a:pPr>
                      <a:r>
                        <a:rPr lang="es-US" sz="2400">
                          <a:solidFill>
                            <a:srgbClr val="2F5597"/>
                          </a:solidFill>
                        </a:rPr>
                        <a:t>Cobertura para Recetas Médicas</a:t>
                      </a:r>
                    </a:p>
                  </a:txBody>
                  <a:tcPr anchor="ctr"/>
                </a:tc>
                <a:extLst>
                  <a:ext uri="{0D108BD9-81ED-4DB2-BD59-A6C34878D82A}">
                    <a16:rowId xmlns:a16="http://schemas.microsoft.com/office/drawing/2014/main" val="10000"/>
                  </a:ext>
                </a:extLst>
              </a:tr>
              <a:tr h="822960">
                <a:tc>
                  <a:txBody>
                    <a:bodyPr/>
                    <a:lstStyle/>
                    <a:p>
                      <a:pPr algn="ctr">
                        <a:spcBef>
                          <a:spcPts val="600"/>
                        </a:spcBef>
                      </a:pPr>
                      <a:r>
                        <a:rPr lang="es-US" sz="2400">
                          <a:solidFill>
                            <a:srgbClr val="2F5597"/>
                          </a:solidFill>
                        </a:rPr>
                        <a:t>1 y 2</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a:solidFill>
                            <a:srgbClr val="2F5597"/>
                          </a:solidFill>
                        </a:rPr>
                        <a:t>Copago más bajo</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a:solidFill>
                            <a:srgbClr val="2F5597"/>
                          </a:solidFill>
                        </a:rPr>
                        <a:t>Genéricos y no genéricos preferidos</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822960">
                <a:tc>
                  <a:txBody>
                    <a:bodyPr/>
                    <a:lstStyle/>
                    <a:p>
                      <a:pPr algn="ctr">
                        <a:spcBef>
                          <a:spcPts val="600"/>
                        </a:spcBef>
                      </a:pPr>
                      <a:r>
                        <a:rPr lang="es-US" sz="2400">
                          <a:solidFill>
                            <a:srgbClr val="2F5597"/>
                          </a:solidFill>
                        </a:rPr>
                        <a:t>3</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a:solidFill>
                            <a:srgbClr val="2F5597"/>
                          </a:solidFill>
                        </a:rPr>
                        <a:t>Copago mediano</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a:solidFill>
                            <a:srgbClr val="2F5597"/>
                          </a:solidFill>
                        </a:rPr>
                        <a:t>Medicamentos de marcas preferidas</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822960">
                <a:tc>
                  <a:txBody>
                    <a:bodyPr/>
                    <a:lstStyle/>
                    <a:p>
                      <a:pPr algn="ctr">
                        <a:spcBef>
                          <a:spcPts val="600"/>
                        </a:spcBef>
                      </a:pPr>
                      <a:r>
                        <a:rPr lang="es-US" sz="2400">
                          <a:solidFill>
                            <a:srgbClr val="2F5597"/>
                          </a:solidFill>
                        </a:rPr>
                        <a:t>4</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a:solidFill>
                            <a:srgbClr val="2F5597"/>
                          </a:solidFill>
                        </a:rPr>
                        <a:t>Copago alto</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dirty="0">
                          <a:solidFill>
                            <a:srgbClr val="2F5597"/>
                          </a:solidFill>
                        </a:rPr>
                        <a:t>Medicamentos de marcas </a:t>
                      </a:r>
                      <a:br>
                        <a:rPr lang="es-US" sz="2400" dirty="0">
                          <a:solidFill>
                            <a:srgbClr val="2F5597"/>
                          </a:solidFill>
                        </a:rPr>
                      </a:br>
                      <a:r>
                        <a:rPr lang="es-US" sz="2400" dirty="0">
                          <a:solidFill>
                            <a:srgbClr val="2F5597"/>
                          </a:solidFill>
                        </a:rPr>
                        <a:t>no preferidas</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655403">
                <a:tc>
                  <a:txBody>
                    <a:bodyPr/>
                    <a:lstStyle/>
                    <a:p>
                      <a:pPr algn="ctr">
                        <a:spcBef>
                          <a:spcPts val="600"/>
                        </a:spcBef>
                      </a:pPr>
                      <a:r>
                        <a:rPr lang="es-US" sz="2400" dirty="0">
                          <a:solidFill>
                            <a:srgbClr val="2F5597"/>
                          </a:solidFill>
                        </a:rPr>
                        <a:t>5 </a:t>
                      </a:r>
                      <a:r>
                        <a:rPr lang="es-US" sz="1800" dirty="0">
                          <a:solidFill>
                            <a:srgbClr val="2F5597"/>
                          </a:solidFill>
                        </a:rPr>
                        <a:t>(O especialidad)</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a:solidFill>
                            <a:srgbClr val="2F5597"/>
                          </a:solidFill>
                        </a:rPr>
                        <a:t>Copago o coseguro más alto</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s-US" sz="2400" dirty="0">
                          <a:solidFill>
                            <a:srgbClr val="2F5597"/>
                          </a:solidFill>
                        </a:rPr>
                        <a:t>Único, muy </a:t>
                      </a:r>
                      <a:r>
                        <a:rPr lang="es-US" sz="2400" baseline="0" dirty="0">
                          <a:solidFill>
                            <a:srgbClr val="2F5597"/>
                          </a:solidFill>
                        </a:rPr>
                        <a:t>alto costo </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7" name="Slide Number Placeholder 5">
            <a:extLst>
              <a:ext uri="{FF2B5EF4-FFF2-40B4-BE49-F238E27FC236}">
                <a16:creationId xmlns:a16="http://schemas.microsoft.com/office/drawing/2014/main" id="{AA7D341C-EDD6-40AE-8E87-C3C5A3788C3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92441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22" presetClass="entr" presetSubtype="1"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253"/>
            <a:ext cx="12191999" cy="914400"/>
          </a:xfrm>
        </p:spPr>
        <p:txBody>
          <a:bodyPr anchor="ctr">
            <a:normAutofit/>
          </a:bodyPr>
          <a:lstStyle/>
          <a:p>
            <a:r>
              <a:rPr lang="es-US" sz="3000"/>
              <a:t>Cambios en el Formulario</a:t>
            </a:r>
          </a:p>
        </p:txBody>
      </p:sp>
      <p:sp>
        <p:nvSpPr>
          <p:cNvPr id="5" name="Content Placeholder 4"/>
          <p:cNvSpPr>
            <a:spLocks noGrp="1"/>
          </p:cNvSpPr>
          <p:nvPr>
            <p:ph type="body" sz="quarter" idx="13"/>
          </p:nvPr>
        </p:nvSpPr>
        <p:spPr>
          <a:xfrm>
            <a:off x="838200" y="1295401"/>
            <a:ext cx="10644188" cy="809254"/>
          </a:xfrm>
        </p:spPr>
        <p:txBody>
          <a:bodyPr>
            <a:noAutofit/>
          </a:bodyPr>
          <a:lstStyle/>
          <a:p>
            <a:pPr marL="0" lvl="0" indent="0" defTabSz="685800">
              <a:lnSpc>
                <a:spcPct val="100000"/>
              </a:lnSpc>
              <a:spcBef>
                <a:spcPts val="600"/>
              </a:spcBef>
              <a:buNone/>
            </a:pPr>
            <a:r>
              <a:rPr lang="es-US" sz="2800" b="1">
                <a:solidFill>
                  <a:srgbClr val="00529B"/>
                </a:solidFill>
              </a:rPr>
              <a:t>Planes Medicare:</a:t>
            </a:r>
          </a:p>
        </p:txBody>
      </p:sp>
      <p:sp>
        <p:nvSpPr>
          <p:cNvPr id="8" name="Rectangle: Rounded Corners 7" descr="Cuadro de texto: Sólo puede cambiar de categorías terapéuticas y clases al principio de cada año del plan  ">
            <a:extLst>
              <a:ext uri="{FF2B5EF4-FFF2-40B4-BE49-F238E27FC236}">
                <a16:creationId xmlns:a16="http://schemas.microsoft.com/office/drawing/2014/main" id="{C305DD38-C7BA-4E15-88D1-4DB6BD8D315B}"/>
              </a:ext>
            </a:extLst>
          </p:cNvPr>
          <p:cNvSpPr/>
          <p:nvPr/>
        </p:nvSpPr>
        <p:spPr>
          <a:xfrm>
            <a:off x="2043631" y="1955800"/>
            <a:ext cx="2554425" cy="38227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r>
              <a:rPr lang="es-US">
                <a:solidFill>
                  <a:srgbClr val="00529B"/>
                </a:solidFill>
              </a:rPr>
              <a:t>Sólo puede cambiar de categorías terapéuticas y clases al principio de cada año del plan </a:t>
            </a:r>
          </a:p>
        </p:txBody>
      </p:sp>
      <p:pic>
        <p:nvPicPr>
          <p:cNvPr id="11" name="Graphic 10">
            <a:extLst>
              <a:ext uri="{FF2B5EF4-FFF2-40B4-BE49-F238E27FC236}">
                <a16:creationId xmlns:a16="http://schemas.microsoft.com/office/drawing/2014/main" id="{4F83B6BF-EF84-40C3-B3A7-96A70435E5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2257" y="2147003"/>
            <a:ext cx="1317171" cy="1317171"/>
          </a:xfrm>
          <a:prstGeom prst="rect">
            <a:avLst/>
          </a:prstGeom>
        </p:spPr>
      </p:pic>
      <p:sp>
        <p:nvSpPr>
          <p:cNvPr id="10" name="Rectangle: Rounded Corners 9" descr="Cuadro de texto: Suelen avisar 30 días antes de los cambios o cuando solicite una renovación y le proporcionarán la renovación de un mes ">
            <a:extLst>
              <a:ext uri="{FF2B5EF4-FFF2-40B4-BE49-F238E27FC236}">
                <a16:creationId xmlns:a16="http://schemas.microsoft.com/office/drawing/2014/main" id="{F0460B33-38C3-4B36-AB77-93310CE14542}"/>
              </a:ext>
            </a:extLst>
          </p:cNvPr>
          <p:cNvSpPr/>
          <p:nvPr/>
        </p:nvSpPr>
        <p:spPr>
          <a:xfrm>
            <a:off x="4818787" y="1955800"/>
            <a:ext cx="2554425"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r>
              <a:rPr lang="es-US">
                <a:solidFill>
                  <a:srgbClr val="00529B"/>
                </a:solidFill>
              </a:rPr>
              <a:t>Suelen avisar 30 días antes de los cambios o cuando solicite una renovación y le proporcionarán la renovación de un mes</a:t>
            </a:r>
          </a:p>
        </p:txBody>
      </p:sp>
      <p:pic>
        <p:nvPicPr>
          <p:cNvPr id="12" name="Graphic 11">
            <a:extLst>
              <a:ext uri="{FF2B5EF4-FFF2-40B4-BE49-F238E27FC236}">
                <a16:creationId xmlns:a16="http://schemas.microsoft.com/office/drawing/2014/main" id="{E4668EB3-30DE-46DD-A63D-A41D6B8C8C0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315262" y="2003365"/>
            <a:ext cx="1561475" cy="1561475"/>
          </a:xfrm>
          <a:prstGeom prst="rect">
            <a:avLst/>
          </a:prstGeom>
        </p:spPr>
      </p:pic>
      <p:sp>
        <p:nvSpPr>
          <p:cNvPr id="9" name="Rectangle: Rounded Corners 8" descr="Cuadro de texto: Puede retirar inmediatamente medicamentos del formulario (sin previo aviso y en cualquier momento) por diversos motivos ">
            <a:extLst>
              <a:ext uri="{FF2B5EF4-FFF2-40B4-BE49-F238E27FC236}">
                <a16:creationId xmlns:a16="http://schemas.microsoft.com/office/drawing/2014/main" id="{034696D6-6F3D-4551-B93B-752460FE1E01}"/>
              </a:ext>
            </a:extLst>
          </p:cNvPr>
          <p:cNvSpPr/>
          <p:nvPr/>
        </p:nvSpPr>
        <p:spPr>
          <a:xfrm>
            <a:off x="7593946" y="1955799"/>
            <a:ext cx="2554425"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r>
              <a:rPr lang="es-US">
                <a:solidFill>
                  <a:srgbClr val="00529B"/>
                </a:solidFill>
              </a:rPr>
              <a:t>Puede retirar inmediatamente medicamentos del formulario (sin previo aviso y en cualquier momento) por diversos motivos</a:t>
            </a:r>
          </a:p>
        </p:txBody>
      </p:sp>
      <p:pic>
        <p:nvPicPr>
          <p:cNvPr id="7" name="Picture 6">
            <a:extLst>
              <a:ext uri="{FF2B5EF4-FFF2-40B4-BE49-F238E27FC236}">
                <a16:creationId xmlns:a16="http://schemas.microsoft.com/office/drawing/2014/main" id="{5D3F6332-0B1C-4A08-9EC0-85D543EC519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197644" y="2149632"/>
            <a:ext cx="1411320" cy="1415208"/>
          </a:xfrm>
          <a:prstGeom prst="rect">
            <a:avLst/>
          </a:prstGeom>
        </p:spPr>
      </p:pic>
      <p:sp>
        <p:nvSpPr>
          <p:cNvPr id="15" name="Slide Number Placeholder 5">
            <a:extLst>
              <a:ext uri="{FF2B5EF4-FFF2-40B4-BE49-F238E27FC236}">
                <a16:creationId xmlns:a16="http://schemas.microsoft.com/office/drawing/2014/main" id="{977BA01B-F9E0-4EF1-8046-6A7ACBF18B8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97638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27599"/>
          </a:xfrm>
        </p:spPr>
        <p:txBody>
          <a:bodyPr anchor="ctr">
            <a:normAutofit/>
          </a:bodyPr>
          <a:lstStyle/>
          <a:p>
            <a:r>
              <a:rPr lang="es-US" sz="3000"/>
              <a:t>Cambios en el Formulario (continuación)</a:t>
            </a:r>
          </a:p>
        </p:txBody>
      </p:sp>
      <p:sp>
        <p:nvSpPr>
          <p:cNvPr id="12" name="Rectangle 11" descr="Cuadro de texto 1: Los planes pueden eliminar o cambiar el precio de un medicamento de marca si: - El medicamento genérico ha salido al mercado después de que el plan presentara su formulario inicial - Añade un medicamento genérico terapéuticamente equivalente al formulario ">
            <a:extLst>
              <a:ext uri="{FF2B5EF4-FFF2-40B4-BE49-F238E27FC236}">
                <a16:creationId xmlns:a16="http://schemas.microsoft.com/office/drawing/2014/main" id="{4D88B5EF-EACD-4B42-BF54-C7B7760E871D}"/>
              </a:ext>
            </a:extLst>
          </p:cNvPr>
          <p:cNvSpPr/>
          <p:nvPr/>
        </p:nvSpPr>
        <p:spPr>
          <a:xfrm>
            <a:off x="1000123" y="1920240"/>
            <a:ext cx="4923781" cy="3416320"/>
          </a:xfrm>
          <a:prstGeom prst="rect">
            <a:avLst/>
          </a:prstGeom>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685800">
              <a:lnSpc>
                <a:spcPct val="100000"/>
              </a:lnSpc>
              <a:spcAft>
                <a:spcPts val="1200"/>
              </a:spcAft>
            </a:pPr>
            <a:r>
              <a:rPr lang="es-US" sz="2000" b="1" dirty="0">
                <a:solidFill>
                  <a:srgbClr val="00529B"/>
                </a:solidFill>
                <a:latin typeface="Arial" panose="020B0604020202020204" pitchFamily="34" charset="0"/>
                <a:cs typeface="Arial" panose="020B0604020202020204" pitchFamily="34" charset="0"/>
              </a:rPr>
              <a:t>Los planes pueden eliminar o cambiar el precio de un medicamento de </a:t>
            </a:r>
            <a:br>
              <a:rPr lang="es-US" sz="2000" b="1" dirty="0">
                <a:solidFill>
                  <a:srgbClr val="00529B"/>
                </a:solidFill>
                <a:latin typeface="Arial" panose="020B0604020202020204" pitchFamily="34" charset="0"/>
                <a:cs typeface="Arial" panose="020B0604020202020204" pitchFamily="34" charset="0"/>
              </a:rPr>
            </a:br>
            <a:r>
              <a:rPr lang="es-US" sz="2000" b="1" dirty="0">
                <a:solidFill>
                  <a:srgbClr val="00529B"/>
                </a:solidFill>
                <a:latin typeface="Arial" panose="020B0604020202020204" pitchFamily="34" charset="0"/>
                <a:cs typeface="Arial" panose="020B0604020202020204" pitchFamily="34" charset="0"/>
              </a:rPr>
              <a:t>marca si:</a:t>
            </a:r>
          </a:p>
          <a:p>
            <a:pPr marL="548640" lvl="1" indent="-274320" defTabSz="685800">
              <a:lnSpc>
                <a:spcPct val="100000"/>
              </a:lnSpc>
              <a:spcBef>
                <a:spcPts val="1200"/>
              </a:spcBef>
              <a:spcAft>
                <a:spcPts val="12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El </a:t>
            </a:r>
            <a:r>
              <a:rPr lang="es-US" b="1" dirty="0">
                <a:solidFill>
                  <a:srgbClr val="00529B"/>
                </a:solidFill>
                <a:latin typeface="Arial" panose="020B0604020202020204" pitchFamily="34" charset="0"/>
                <a:cs typeface="Arial" panose="020B0604020202020204" pitchFamily="34" charset="0"/>
              </a:rPr>
              <a:t>medicamento genérico estuvo disponible </a:t>
            </a:r>
            <a:r>
              <a:rPr lang="es-US" dirty="0">
                <a:solidFill>
                  <a:srgbClr val="00529B"/>
                </a:solidFill>
                <a:latin typeface="Arial" panose="020B0604020202020204" pitchFamily="34" charset="0"/>
                <a:cs typeface="Arial" panose="020B0604020202020204" pitchFamily="34" charset="0"/>
              </a:rPr>
              <a:t>en el mercado después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de que el plan presentara su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formulario inicial</a:t>
            </a:r>
          </a:p>
          <a:p>
            <a:pPr marL="548640" lvl="1" indent="-274320" defTabSz="685800">
              <a:lnSpc>
                <a:spcPct val="100000"/>
              </a:lnSpc>
              <a:spcAft>
                <a:spcPts val="12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Este </a:t>
            </a:r>
            <a:r>
              <a:rPr lang="es-US" b="1" dirty="0">
                <a:solidFill>
                  <a:srgbClr val="00529B"/>
                </a:solidFill>
                <a:latin typeface="Arial" panose="020B0604020202020204" pitchFamily="34" charset="0"/>
                <a:cs typeface="Arial" panose="020B0604020202020204" pitchFamily="34" charset="0"/>
              </a:rPr>
              <a:t>añade un medicamento </a:t>
            </a:r>
            <a:br>
              <a:rPr lang="es-US" b="1" dirty="0">
                <a:solidFill>
                  <a:srgbClr val="00529B"/>
                </a:solidFill>
                <a:latin typeface="Arial" panose="020B0604020202020204" pitchFamily="34" charset="0"/>
                <a:cs typeface="Arial" panose="020B0604020202020204" pitchFamily="34" charset="0"/>
              </a:rPr>
            </a:br>
            <a:r>
              <a:rPr lang="es-US" b="1" dirty="0">
                <a:solidFill>
                  <a:srgbClr val="00529B"/>
                </a:solidFill>
                <a:latin typeface="Arial" panose="020B0604020202020204" pitchFamily="34" charset="0"/>
                <a:cs typeface="Arial" panose="020B0604020202020204" pitchFamily="34" charset="0"/>
              </a:rPr>
              <a:t>genérico terapéuticamente equivalente </a:t>
            </a:r>
            <a:r>
              <a:rPr lang="es-US" dirty="0">
                <a:solidFill>
                  <a:srgbClr val="00529B"/>
                </a:solidFill>
                <a:latin typeface="Arial" panose="020B0604020202020204" pitchFamily="34" charset="0"/>
                <a:cs typeface="Arial" panose="020B0604020202020204" pitchFamily="34" charset="0"/>
              </a:rPr>
              <a:t>al formulario</a:t>
            </a:r>
          </a:p>
        </p:txBody>
      </p:sp>
      <p:sp>
        <p:nvSpPr>
          <p:cNvPr id="5" name="Rectangle: Rounded Corners 4">
            <a:extLst>
              <a:ext uri="{FF2B5EF4-FFF2-40B4-BE49-F238E27FC236}">
                <a16:creationId xmlns:a16="http://schemas.microsoft.com/office/drawing/2014/main" id="{F883B3D1-5B45-4497-ACE8-24D8CEE266A2}"/>
              </a:ext>
              <a:ext uri="{C183D7F6-B498-43B3-948B-1728B52AA6E4}">
                <adec:decorative xmlns:adec="http://schemas.microsoft.com/office/drawing/2017/decorative" val="1"/>
              </a:ext>
            </a:extLst>
          </p:cNvPr>
          <p:cNvSpPr/>
          <p:nvPr/>
        </p:nvSpPr>
        <p:spPr>
          <a:xfrm>
            <a:off x="714805" y="1789695"/>
            <a:ext cx="5251964" cy="366963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E4BB065-62A1-40E6-B20F-59BA9EC9141D}"/>
              </a:ext>
              <a:ext uri="{C183D7F6-B498-43B3-948B-1728B52AA6E4}">
                <adec:decorative xmlns:adec="http://schemas.microsoft.com/office/drawing/2017/decorative" val="1"/>
              </a:ext>
            </a:extLst>
          </p:cNvPr>
          <p:cNvCxnSpPr/>
          <p:nvPr/>
        </p:nvCxnSpPr>
        <p:spPr>
          <a:xfrm>
            <a:off x="714805" y="3002672"/>
            <a:ext cx="525196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Rectangle 12" descr="Cuadro de texto 2: Los planes deberán reportar cambios a: - Todos los afiliados y posibles afiliados al plan - Centros de Servicios de Medicare y Medicaid (CMS) y otras entidades con antelación - Afiliados afectados ">
            <a:extLst>
              <a:ext uri="{FF2B5EF4-FFF2-40B4-BE49-F238E27FC236}">
                <a16:creationId xmlns:a16="http://schemas.microsoft.com/office/drawing/2014/main" id="{E12753F0-11BF-4DED-950A-FDD7C222B80D}"/>
              </a:ext>
            </a:extLst>
          </p:cNvPr>
          <p:cNvSpPr/>
          <p:nvPr/>
        </p:nvSpPr>
        <p:spPr>
          <a:xfrm>
            <a:off x="6549725" y="1920240"/>
            <a:ext cx="4927470" cy="3616375"/>
          </a:xfrm>
          <a:prstGeom prst="rect">
            <a:avLst/>
          </a:prstGeom>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685800">
              <a:lnSpc>
                <a:spcPct val="100000"/>
              </a:lnSpc>
              <a:spcAft>
                <a:spcPts val="1200"/>
              </a:spcAft>
            </a:pPr>
            <a:r>
              <a:rPr lang="es-US" sz="2000" b="1" dirty="0">
                <a:solidFill>
                  <a:srgbClr val="00529B"/>
                </a:solidFill>
                <a:latin typeface="Arial" panose="020B0604020202020204" pitchFamily="34" charset="0"/>
                <a:cs typeface="Arial" panose="020B0604020202020204" pitchFamily="34" charset="0"/>
              </a:rPr>
              <a:t>Los planes deberán reportar </a:t>
            </a:r>
            <a:br>
              <a:rPr lang="es-US" sz="2000" b="1" dirty="0">
                <a:solidFill>
                  <a:srgbClr val="00529B"/>
                </a:solidFill>
                <a:latin typeface="Arial" panose="020B0604020202020204" pitchFamily="34" charset="0"/>
                <a:cs typeface="Arial" panose="020B0604020202020204" pitchFamily="34" charset="0"/>
              </a:rPr>
            </a:br>
            <a:r>
              <a:rPr lang="es-US" sz="2000" b="1" dirty="0">
                <a:solidFill>
                  <a:srgbClr val="00529B"/>
                </a:solidFill>
                <a:latin typeface="Arial" panose="020B0604020202020204" pitchFamily="34" charset="0"/>
                <a:cs typeface="Arial" panose="020B0604020202020204" pitchFamily="34" charset="0"/>
              </a:rPr>
              <a:t>cambios a:</a:t>
            </a:r>
          </a:p>
          <a:p>
            <a:pPr marL="0" lvl="1" defTabSz="685800">
              <a:lnSpc>
                <a:spcPct val="100000"/>
              </a:lnSpc>
              <a:spcAft>
                <a:spcPts val="1200"/>
              </a:spcAft>
            </a:pPr>
            <a:endParaRPr lang="en-US" sz="2000" b="1" dirty="0">
              <a:solidFill>
                <a:srgbClr val="00529B"/>
              </a:solidFill>
              <a:latin typeface="Arial" panose="020B0604020202020204" pitchFamily="34" charset="0"/>
              <a:cs typeface="Arial" panose="020B0604020202020204" pitchFamily="34" charset="0"/>
            </a:endParaRPr>
          </a:p>
          <a:p>
            <a:pPr marL="548640" lvl="2" indent="-274320" defTabSz="685800">
              <a:lnSpc>
                <a:spcPct val="100000"/>
              </a:lnSpc>
              <a:spcAft>
                <a:spcPts val="12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Todos los afiliados y posibles afiliados</a:t>
            </a:r>
          </a:p>
          <a:p>
            <a:pPr marL="548640" lvl="2" indent="-274320" defTabSz="685800">
              <a:lnSpc>
                <a:spcPct val="100000"/>
              </a:lnSpc>
              <a:spcAft>
                <a:spcPts val="12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Los Centros de Servicios de Medicare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y Medicaid (CMS) y otras entidades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por adelantado </a:t>
            </a:r>
          </a:p>
          <a:p>
            <a:pPr marL="548640" lvl="2" indent="-274320" defTabSz="685800">
              <a:lnSpc>
                <a:spcPct val="100000"/>
              </a:lnSpc>
              <a:spcAft>
                <a:spcPts val="1200"/>
              </a:spcAft>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Afiliados afectados</a:t>
            </a:r>
          </a:p>
          <a:p>
            <a:pPr marL="0" lvl="1" defTabSz="685800">
              <a:lnSpc>
                <a:spcPct val="100000"/>
              </a:lnSpc>
              <a:spcBef>
                <a:spcPts val="600"/>
              </a:spcBef>
            </a:pPr>
            <a:endParaRPr lang="en-US" sz="2000" b="1" dirty="0">
              <a:solidFill>
                <a:srgbClr val="00529B"/>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48ABA34-B273-467D-98BC-4606C2830C5E}"/>
              </a:ext>
              <a:ext uri="{C183D7F6-B498-43B3-948B-1728B52AA6E4}">
                <adec:decorative xmlns:adec="http://schemas.microsoft.com/office/drawing/2017/decorative" val="1"/>
              </a:ext>
            </a:extLst>
          </p:cNvPr>
          <p:cNvSpPr/>
          <p:nvPr/>
        </p:nvSpPr>
        <p:spPr>
          <a:xfrm>
            <a:off x="6231167" y="1796558"/>
            <a:ext cx="5251964" cy="366963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38B112F-23B2-48D1-A839-1583DF0AC1CE}"/>
              </a:ext>
              <a:ext uri="{C183D7F6-B498-43B3-948B-1728B52AA6E4}">
                <adec:decorative xmlns:adec="http://schemas.microsoft.com/office/drawing/2017/decorative" val="1"/>
              </a:ext>
            </a:extLst>
          </p:cNvPr>
          <p:cNvCxnSpPr/>
          <p:nvPr/>
        </p:nvCxnSpPr>
        <p:spPr>
          <a:xfrm>
            <a:off x="6231167" y="2983433"/>
            <a:ext cx="525196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8A1315E5-5A28-4643-BB9F-4F1B30FA28F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88412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8C40-A7D2-4F92-8479-413DE260E6DC}"/>
              </a:ext>
            </a:extLst>
          </p:cNvPr>
          <p:cNvSpPr>
            <a:spLocks noGrp="1"/>
          </p:cNvSpPr>
          <p:nvPr>
            <p:ph type="title"/>
          </p:nvPr>
        </p:nvSpPr>
        <p:spPr/>
        <p:txBody>
          <a:bodyPr>
            <a:normAutofit/>
          </a:bodyPr>
          <a:lstStyle/>
          <a:p>
            <a:r>
              <a:rPr lang="es-US" sz="3000"/>
              <a:t>Programa de Negociación de Precios de Medicamentos</a:t>
            </a:r>
          </a:p>
        </p:txBody>
      </p:sp>
      <p:sp>
        <p:nvSpPr>
          <p:cNvPr id="6" name="Content Placeholder 12">
            <a:extLst>
              <a:ext uri="{FF2B5EF4-FFF2-40B4-BE49-F238E27FC236}">
                <a16:creationId xmlns:a16="http://schemas.microsoft.com/office/drawing/2014/main" id="{1B52829B-7823-4F9A-82A6-2F61A5CB4C4A}"/>
              </a:ext>
            </a:extLst>
          </p:cNvPr>
          <p:cNvSpPr txBox="1">
            <a:spLocks/>
          </p:cNvSpPr>
          <p:nvPr/>
        </p:nvSpPr>
        <p:spPr>
          <a:xfrm>
            <a:off x="838200" y="1235242"/>
            <a:ext cx="10808368" cy="5069305"/>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200"/>
              </a:spcAft>
              <a:buNone/>
            </a:pPr>
            <a:r>
              <a:rPr lang="es-US" sz="3100" b="1">
                <a:solidFill>
                  <a:srgbClr val="00529B"/>
                </a:solidFill>
              </a:rPr>
              <a:t>Medicare negociará directamente con los fabricantes el precio de determinados medicamentos de marca de la Parte B y la Parte D de Medicare que suponen un elevado gasto y que no tienen competencia. </a:t>
            </a:r>
          </a:p>
          <a:p>
            <a:pPr marL="548640" indent="-274320">
              <a:lnSpc>
                <a:spcPct val="120000"/>
              </a:lnSpc>
              <a:spcBef>
                <a:spcPts val="0"/>
              </a:spcBef>
              <a:spcAft>
                <a:spcPts val="1200"/>
              </a:spcAft>
            </a:pPr>
            <a:r>
              <a:rPr lang="es-US">
                <a:solidFill>
                  <a:srgbClr val="00529B"/>
                </a:solidFill>
              </a:rPr>
              <a:t>Medicare seleccionará y negociará costos para:</a:t>
            </a:r>
          </a:p>
          <a:p>
            <a:pPr marL="1097280" lvl="1" indent="-274320">
              <a:lnSpc>
                <a:spcPct val="120000"/>
              </a:lnSpc>
              <a:spcAft>
                <a:spcPts val="1200"/>
              </a:spcAft>
            </a:pPr>
            <a:r>
              <a:rPr lang="es-US" sz="2000">
                <a:solidFill>
                  <a:srgbClr val="00529B"/>
                </a:solidFill>
              </a:rPr>
              <a:t>10 medicamentos de la Parte D en 2023 (efectivos en 2026)</a:t>
            </a:r>
          </a:p>
          <a:p>
            <a:pPr marL="1097280" lvl="1" indent="-274320">
              <a:lnSpc>
                <a:spcPct val="120000"/>
              </a:lnSpc>
              <a:spcAft>
                <a:spcPts val="1200"/>
              </a:spcAft>
            </a:pPr>
            <a:r>
              <a:rPr lang="es-US" sz="2000">
                <a:solidFill>
                  <a:srgbClr val="00529B"/>
                </a:solidFill>
              </a:rPr>
              <a:t>15 medicamentos de la Parte D en 2025 (efectivos en 2027)</a:t>
            </a:r>
          </a:p>
          <a:p>
            <a:pPr marL="1097280" lvl="1" indent="-274320">
              <a:lnSpc>
                <a:spcPct val="120000"/>
              </a:lnSpc>
              <a:spcAft>
                <a:spcPts val="1200"/>
              </a:spcAft>
            </a:pPr>
            <a:r>
              <a:rPr lang="es-US" sz="2000">
                <a:solidFill>
                  <a:srgbClr val="00529B"/>
                </a:solidFill>
              </a:rPr>
              <a:t>15 medicamentos de la Parte D en 2026 (efectivos en 2028)</a:t>
            </a:r>
          </a:p>
          <a:p>
            <a:pPr marL="1097280" lvl="1" indent="-274320">
              <a:lnSpc>
                <a:spcPct val="120000"/>
              </a:lnSpc>
              <a:spcAft>
                <a:spcPts val="1200"/>
              </a:spcAft>
            </a:pPr>
            <a:r>
              <a:rPr lang="es-US" sz="2000">
                <a:solidFill>
                  <a:srgbClr val="00529B"/>
                </a:solidFill>
              </a:rPr>
              <a:t>20 medicamentos de la Parte D en 2027 (efectivos en 2029)</a:t>
            </a:r>
          </a:p>
          <a:p>
            <a:pPr marL="1097280" lvl="1" indent="-274320">
              <a:lnSpc>
                <a:spcPct val="120000"/>
              </a:lnSpc>
              <a:spcBef>
                <a:spcPts val="0"/>
              </a:spcBef>
              <a:spcAft>
                <a:spcPts val="1200"/>
              </a:spcAft>
            </a:pPr>
            <a:r>
              <a:rPr lang="es-US" sz="2000">
                <a:solidFill>
                  <a:srgbClr val="00529B"/>
                </a:solidFill>
              </a:rPr>
              <a:t>20 Parte B y Parte medicamentos en 2028 y todos los años siguientes</a:t>
            </a:r>
          </a:p>
          <a:p>
            <a:pPr marL="548640" indent="-274320">
              <a:lnSpc>
                <a:spcPct val="120000"/>
              </a:lnSpc>
              <a:spcBef>
                <a:spcPts val="0"/>
              </a:spcBef>
              <a:spcAft>
                <a:spcPts val="1200"/>
              </a:spcAft>
            </a:pPr>
            <a:r>
              <a:rPr lang="es-US">
                <a:solidFill>
                  <a:srgbClr val="00529B"/>
                </a:solidFill>
              </a:rPr>
              <a:t>Los fabricantes que no cumplan los requisitos de negociación tendrán que pagar un impuesto, y tendrán que pagar sanciones si no cumplen otros requisitos del fabricante</a:t>
            </a:r>
          </a:p>
          <a:p>
            <a:pPr marL="548640" lvl="1" indent="-274320" defTabSz="685800">
              <a:lnSpc>
                <a:spcPct val="120000"/>
              </a:lnSpc>
              <a:spcBef>
                <a:spcPts val="0"/>
              </a:spcBef>
              <a:spcAft>
                <a:spcPts val="1200"/>
              </a:spcAft>
              <a:buFont typeface="Wingdings" panose="05000000000000000000" pitchFamily="2" charset="2"/>
              <a:buChar char="§"/>
            </a:pPr>
            <a:endParaRPr lang="en-US" sz="2400" dirty="0">
              <a:solidFill>
                <a:srgbClr val="00529B"/>
              </a:solidFill>
            </a:endParaRPr>
          </a:p>
        </p:txBody>
      </p:sp>
      <p:sp>
        <p:nvSpPr>
          <p:cNvPr id="4" name="Slide Number Placeholder 3">
            <a:extLst>
              <a:ext uri="{FF2B5EF4-FFF2-40B4-BE49-F238E27FC236}">
                <a16:creationId xmlns:a16="http://schemas.microsoft.com/office/drawing/2014/main" id="{A920FD23-9A36-48F5-956D-452D5B054D42}"/>
              </a:ext>
            </a:extLst>
          </p:cNvPr>
          <p:cNvSpPr>
            <a:spLocks noGrp="1"/>
          </p:cNvSpPr>
          <p:nvPr>
            <p:ph type="sldNum" sz="quarter" idx="12"/>
          </p:nvPr>
        </p:nvSpPr>
        <p:spPr/>
        <p:txBody>
          <a:bodyPr/>
          <a:lstStyle/>
          <a:p>
            <a:fld id="{48F63A3B-78C7-47BE-AE5E-E10140E04643}" type="slidenum">
              <a:rPr lang="en-US" smtClean="0"/>
              <a:t>39</a:t>
            </a:fld>
            <a:endParaRPr lang="en-US"/>
          </a:p>
        </p:txBody>
      </p:sp>
      <p:sp>
        <p:nvSpPr>
          <p:cNvPr id="3" name="Footer Placeholder 2">
            <a:extLst>
              <a:ext uri="{FF2B5EF4-FFF2-40B4-BE49-F238E27FC236}">
                <a16:creationId xmlns:a16="http://schemas.microsoft.com/office/drawing/2014/main" id="{BB33D889-92F6-4227-A08D-C72323ED4D06}"/>
              </a:ext>
            </a:extLst>
          </p:cNvPr>
          <p:cNvSpPr>
            <a:spLocks noGrp="1"/>
          </p:cNvSpPr>
          <p:nvPr>
            <p:ph type="ftr" sz="quarter" idx="11"/>
          </p:nvPr>
        </p:nvSpPr>
        <p:spPr/>
        <p:txBody>
          <a:bodyPr/>
          <a:lstStyle/>
          <a:p>
            <a:r>
              <a:rPr lang="es-US"/>
              <a:t>Cobertura de medicamentos de Medicare</a:t>
            </a:r>
          </a:p>
        </p:txBody>
      </p:sp>
      <p:sp>
        <p:nvSpPr>
          <p:cNvPr id="5" name="Date Placeholder 4">
            <a:extLst>
              <a:ext uri="{FF2B5EF4-FFF2-40B4-BE49-F238E27FC236}">
                <a16:creationId xmlns:a16="http://schemas.microsoft.com/office/drawing/2014/main" id="{FDDF701D-6C49-4523-B2F7-C8A78084BAA9}"/>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83339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US">
                <a:latin typeface="Arial Black" panose="020B0A04020102020204" pitchFamily="34" charset="0"/>
              </a:rPr>
              <a:t>Lección 1</a:t>
            </a:r>
            <a:br>
              <a:rPr lang="es-US">
                <a:latin typeface="Arial Black" panose="020B0A04020102020204" pitchFamily="34" charset="0"/>
              </a:rPr>
            </a:br>
            <a:br>
              <a:rPr lang="es-US">
                <a:latin typeface="Arial Black" panose="020B0A04020102020204" pitchFamily="34" charset="0"/>
              </a:rPr>
            </a:br>
            <a:br>
              <a:rPr lang="es-US">
                <a:latin typeface="Arial Black" panose="020B0A04020102020204" pitchFamily="34" charset="0"/>
              </a:rPr>
            </a:br>
            <a:r>
              <a:rPr lang="es-US">
                <a:latin typeface="Arial Black" panose="020B0A04020102020204" pitchFamily="34" charset="0"/>
              </a:rPr>
              <a:t>	</a:t>
            </a:r>
          </a:p>
        </p:txBody>
      </p:sp>
      <p:sp>
        <p:nvSpPr>
          <p:cNvPr id="4" name="Text Placeholder 3">
            <a:extLst>
              <a:ext uri="{FF2B5EF4-FFF2-40B4-BE49-F238E27FC236}">
                <a16:creationId xmlns:a16="http://schemas.microsoft.com/office/drawing/2014/main" id="{91DF065A-703F-3111-669B-520E434F728F}"/>
              </a:ext>
            </a:extLst>
          </p:cNvPr>
          <p:cNvSpPr>
            <a:spLocks noGrp="1"/>
          </p:cNvSpPr>
          <p:nvPr>
            <p:ph type="body" idx="1"/>
          </p:nvPr>
        </p:nvSpPr>
        <p:spPr>
          <a:xfrm>
            <a:off x="3993063" y="2176077"/>
            <a:ext cx="7838720" cy="2756265"/>
          </a:xfrm>
        </p:spPr>
        <p:txBody>
          <a:bodyPr/>
          <a:lstStyle/>
          <a:p>
            <a:r>
              <a:rPr lang="en-US" dirty="0" err="1"/>
              <a:t>Cobertura</a:t>
            </a:r>
            <a:r>
              <a:rPr lang="en-US" dirty="0"/>
              <a:t> de </a:t>
            </a:r>
            <a:r>
              <a:rPr lang="en-US" dirty="0" err="1"/>
              <a:t>medicamentos</a:t>
            </a:r>
            <a:r>
              <a:rPr lang="en-US" dirty="0"/>
              <a:t> </a:t>
            </a:r>
            <a:r>
              <a:rPr lang="en-US" dirty="0" err="1"/>
              <a:t>en</a:t>
            </a:r>
            <a:r>
              <a:rPr lang="en-US" dirty="0"/>
              <a:t> las </a:t>
            </a:r>
            <a:r>
              <a:rPr lang="en-US" dirty="0" err="1"/>
              <a:t>distintas</a:t>
            </a:r>
            <a:r>
              <a:rPr lang="en-US" dirty="0"/>
              <a:t> </a:t>
            </a:r>
            <a:r>
              <a:rPr lang="en-US" dirty="0" err="1"/>
              <a:t>partes</a:t>
            </a:r>
            <a:r>
              <a:rPr lang="en-US" dirty="0"/>
              <a:t> de Medicare.</a:t>
            </a:r>
          </a:p>
          <a:p>
            <a:endParaRPr lang="en-US" dirty="0"/>
          </a:p>
        </p:txBody>
      </p:sp>
    </p:spTree>
    <p:custDataLst>
      <p:tags r:id="rId1"/>
    </p:custDataLst>
    <p:extLst>
      <p:ext uri="{BB962C8B-B14F-4D97-AF65-F5344CB8AC3E}">
        <p14:creationId xmlns:p14="http://schemas.microsoft.com/office/powerpoint/2010/main" val="252637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8C40-A7D2-4F92-8479-413DE260E6DC}"/>
              </a:ext>
            </a:extLst>
          </p:cNvPr>
          <p:cNvSpPr>
            <a:spLocks noGrp="1"/>
          </p:cNvSpPr>
          <p:nvPr>
            <p:ph type="title"/>
          </p:nvPr>
        </p:nvSpPr>
        <p:spPr/>
        <p:txBody>
          <a:bodyPr>
            <a:normAutofit/>
          </a:bodyPr>
          <a:lstStyle/>
          <a:p>
            <a:r>
              <a:rPr lang="es-US" sz="3000"/>
              <a:t>Programa de Negociación de Precios de Medicamentos (CY 2023)</a:t>
            </a:r>
          </a:p>
        </p:txBody>
      </p:sp>
      <p:sp>
        <p:nvSpPr>
          <p:cNvPr id="15" name="TextBox 14">
            <a:extLst>
              <a:ext uri="{FF2B5EF4-FFF2-40B4-BE49-F238E27FC236}">
                <a16:creationId xmlns:a16="http://schemas.microsoft.com/office/drawing/2014/main" id="{5C45DA78-9865-458A-96E0-7C7175E791D7}"/>
              </a:ext>
            </a:extLst>
          </p:cNvPr>
          <p:cNvSpPr txBox="1"/>
          <p:nvPr/>
        </p:nvSpPr>
        <p:spPr>
          <a:xfrm>
            <a:off x="252249" y="1037569"/>
            <a:ext cx="11542356" cy="415498"/>
          </a:xfrm>
          <a:prstGeom prst="rect">
            <a:avLst/>
          </a:prstGeom>
          <a:noFill/>
        </p:spPr>
        <p:txBody>
          <a:bodyPr wrap="square" rtlCol="0">
            <a:spAutoFit/>
          </a:bodyPr>
          <a:lstStyle/>
          <a:p>
            <a:r>
              <a:rPr lang="es-US" sz="2100" b="1" dirty="0">
                <a:solidFill>
                  <a:srgbClr val="00529B"/>
                </a:solidFill>
              </a:rPr>
              <a:t>Los precios justos negociados para estos medicamentos de la Parte D se aplicarán a partir de 2026</a:t>
            </a:r>
          </a:p>
        </p:txBody>
      </p:sp>
      <p:pic>
        <p:nvPicPr>
          <p:cNvPr id="7" name="Picture 6" descr="Primavera de 2023- Los CMS publicarán directrices para el proceso de negociación de 2026 e invitará al público a hacer comentarios sobre elementos clave, como el proceso de oferta y contraoferta entre Medicare y las compañías de medicamentos recetados, y la metodología para aplicar precios máximos justos. Además, los CMS propondrán sus procesos de recopilación de datos e invitarán al público a hacer comentarios sobre las propuestas que solicitarán aportaciones sobre los datos y la información que el gobierno federal debe recopilar para su consideración a la hora de negociar los precios máximos justos, así como la información que debe incluirse en el proceso de oferta y contraoferta.">
            <a:extLst>
              <a:ext uri="{FF2B5EF4-FFF2-40B4-BE49-F238E27FC236}">
                <a16:creationId xmlns:a16="http://schemas.microsoft.com/office/drawing/2014/main" id="{DEF0AA5B-C94A-408B-9150-F7F33FD9AE1F}"/>
              </a:ext>
            </a:extLst>
          </p:cNvPr>
          <p:cNvPicPr>
            <a:picLocks noChangeAspect="1"/>
          </p:cNvPicPr>
          <p:nvPr/>
        </p:nvPicPr>
        <p:blipFill rotWithShape="1">
          <a:blip r:embed="rId4"/>
          <a:srcRect l="1203" t="4568"/>
          <a:stretch/>
        </p:blipFill>
        <p:spPr>
          <a:xfrm>
            <a:off x="609600" y="1638300"/>
            <a:ext cx="4902839" cy="1499831"/>
          </a:xfrm>
          <a:prstGeom prst="rect">
            <a:avLst/>
          </a:prstGeom>
        </p:spPr>
      </p:pic>
      <p:sp>
        <p:nvSpPr>
          <p:cNvPr id="6" name="CuadroTexto 5">
            <a:extLst>
              <a:ext uri="{FF2B5EF4-FFF2-40B4-BE49-F238E27FC236}">
                <a16:creationId xmlns:a16="http://schemas.microsoft.com/office/drawing/2014/main" id="{775FB004-15EB-22D2-400B-0A90F41575A8}"/>
              </a:ext>
            </a:extLst>
          </p:cNvPr>
          <p:cNvSpPr txBox="1"/>
          <p:nvPr/>
        </p:nvSpPr>
        <p:spPr>
          <a:xfrm>
            <a:off x="1397000" y="1651000"/>
            <a:ext cx="4115439" cy="1492716"/>
          </a:xfrm>
          <a:prstGeom prst="rect">
            <a:avLst/>
          </a:prstGeom>
          <a:solidFill>
            <a:schemeClr val="accent5">
              <a:lumMod val="20000"/>
              <a:lumOff val="80000"/>
            </a:schemeClr>
          </a:solidFill>
          <a:ln>
            <a:solidFill>
              <a:schemeClr val="accent1">
                <a:lumMod val="60000"/>
                <a:lumOff val="40000"/>
              </a:schemeClr>
            </a:solidFill>
          </a:ln>
        </p:spPr>
        <p:txBody>
          <a:bodyPr wrap="square" rtlCol="0">
            <a:spAutoFit/>
          </a:bodyPr>
          <a:lstStyle/>
          <a:p>
            <a:r>
              <a:rPr lang="es-US" sz="1300" b="1" dirty="0">
                <a:solidFill>
                  <a:schemeClr val="accent5">
                    <a:lumMod val="50000"/>
                  </a:schemeClr>
                </a:solidFill>
              </a:rPr>
              <a:t>Primavera de 2023</a:t>
            </a:r>
          </a:p>
          <a:p>
            <a:r>
              <a:rPr lang="es-US" sz="1300" dirty="0"/>
              <a:t>Los CMS publicarán directrices para el proceso de negociación de 2026 e invitarán al público a hacer comentarios sobre elementos clave, como el proceso de oferta y contraoferta entre Medicare y las compañías de medicamentos recetados, y la metodología para aplicar precios máximos justos.</a:t>
            </a:r>
            <a:endParaRPr lang="en-US" sz="1300" dirty="0"/>
          </a:p>
        </p:txBody>
      </p:sp>
      <p:pic>
        <p:nvPicPr>
          <p:cNvPr id="8" name="Picture 7" descr="1 de junio de 2022 al 31 de mayo de 2023. Periodo de tiempo durante el cual se utilizarán los datos sobre gastos totales de la Parte D de Medicare para determinar los medicamentos elegibles para la negociación de la Parte D de Medicare para 2026 (el primer año de negociación). ">
            <a:extLst>
              <a:ext uri="{FF2B5EF4-FFF2-40B4-BE49-F238E27FC236}">
                <a16:creationId xmlns:a16="http://schemas.microsoft.com/office/drawing/2014/main" id="{A387E3B3-1B6C-4807-98CF-E8196815EDE9}"/>
              </a:ext>
            </a:extLst>
          </p:cNvPr>
          <p:cNvPicPr>
            <a:picLocks noChangeAspect="1"/>
          </p:cNvPicPr>
          <p:nvPr/>
        </p:nvPicPr>
        <p:blipFill rotWithShape="1">
          <a:blip r:embed="rId5"/>
          <a:srcRect r="1098"/>
          <a:stretch/>
        </p:blipFill>
        <p:spPr>
          <a:xfrm>
            <a:off x="588215" y="3167899"/>
            <a:ext cx="4936285" cy="1438275"/>
          </a:xfrm>
          <a:prstGeom prst="rect">
            <a:avLst/>
          </a:prstGeom>
        </p:spPr>
      </p:pic>
      <p:sp>
        <p:nvSpPr>
          <p:cNvPr id="9" name="CuadroTexto 8">
            <a:extLst>
              <a:ext uri="{FF2B5EF4-FFF2-40B4-BE49-F238E27FC236}">
                <a16:creationId xmlns:a16="http://schemas.microsoft.com/office/drawing/2014/main" id="{1079D6B0-0D53-24CC-B500-A56ABDEDFAB6}"/>
              </a:ext>
            </a:extLst>
          </p:cNvPr>
          <p:cNvSpPr txBox="1"/>
          <p:nvPr/>
        </p:nvSpPr>
        <p:spPr>
          <a:xfrm>
            <a:off x="1396999" y="3249018"/>
            <a:ext cx="4115439" cy="1292662"/>
          </a:xfrm>
          <a:prstGeom prst="rect">
            <a:avLst/>
          </a:prstGeom>
          <a:solidFill>
            <a:schemeClr val="accent5">
              <a:lumMod val="20000"/>
              <a:lumOff val="80000"/>
            </a:schemeClr>
          </a:solidFill>
          <a:ln>
            <a:solidFill>
              <a:schemeClr val="accent1">
                <a:lumMod val="60000"/>
                <a:lumOff val="40000"/>
              </a:schemeClr>
            </a:solidFill>
          </a:ln>
        </p:spPr>
        <p:txBody>
          <a:bodyPr wrap="square" rtlCol="0">
            <a:spAutoFit/>
          </a:bodyPr>
          <a:lstStyle/>
          <a:p>
            <a:r>
              <a:rPr lang="es-US" sz="1300" b="1" dirty="0">
                <a:solidFill>
                  <a:schemeClr val="accent5">
                    <a:lumMod val="50000"/>
                  </a:schemeClr>
                </a:solidFill>
              </a:rPr>
              <a:t>1º de Junio de 2022 – 31 de Mayo de 2023</a:t>
            </a:r>
          </a:p>
          <a:p>
            <a:r>
              <a:rPr lang="es-US" sz="1300" dirty="0"/>
              <a:t>Periodo de tiempo para el que se utilizarán los datos sobre los gastos totales de la Parte D de Medicare para determinar los medicamentos elegibles para la negociación de la Parte D de Medicare para 2026 </a:t>
            </a:r>
            <a:br>
              <a:rPr lang="es-US" sz="1300" dirty="0"/>
            </a:br>
            <a:r>
              <a:rPr lang="es-US" sz="1300" dirty="0"/>
              <a:t>(el primer año de negociación).</a:t>
            </a:r>
            <a:endParaRPr lang="en-US" sz="1300" dirty="0"/>
          </a:p>
        </p:txBody>
      </p:sp>
      <p:pic>
        <p:nvPicPr>
          <p:cNvPr id="10" name="Picture 9" descr="Verano 2023. Durante décadas, los líderes han intentado y fracasado en su intento de aprobar una legislación que permita a Medicare negociar los precios de los medicamentos recetados. La Administración Biden-Harris finalmente lo consiguió al promulgar la Ley de Reducción de Inflación. A partir de este año, el Secretario del Departamento de Salud y Servicios Humanos iniciará el proceso de negociación de los precios de los medicamentos con receta de Medicare. La ley esboza múltiples pasos en el proceso de negociación, entre ellos: Identificación de los medicamentos de Medicare aptos para la negociación. Selección de los medicamentos de Medicare cuyos precios se negociarán Recopilación de información para la negociación Proceso de oferta y contraoferta entre Medicare y las compañías farmacéuticas. Tal y como exige la Ley de Reducción de Inflación, los 10 primeros medicamentos seleccionados serán medicamentos de la Parte D de Medicare y se anunciarán en 2023, lo que permitirá continuar con el proceso de negociación. Los máximo precios justos negociados para estos medicamentos de la Parte D se aplicarán a partir de 2026  Encontrará más detalles en la nota adjunta. Los CMS actualizarán sus directrices según sea necesario para el proceso de negociación de 2026 y las solicitudes de recopilación de datos. Los CMS solicitarán comentarios adicionales sobre las propuestas de recopilación de datos e información.">
            <a:extLst>
              <a:ext uri="{FF2B5EF4-FFF2-40B4-BE49-F238E27FC236}">
                <a16:creationId xmlns:a16="http://schemas.microsoft.com/office/drawing/2014/main" id="{9C6B454C-88EA-428E-B99E-E6F44A34128B}"/>
              </a:ext>
            </a:extLst>
          </p:cNvPr>
          <p:cNvPicPr>
            <a:picLocks noChangeAspect="1"/>
          </p:cNvPicPr>
          <p:nvPr/>
        </p:nvPicPr>
        <p:blipFill rotWithShape="1">
          <a:blip r:embed="rId6"/>
          <a:srcRect l="2182" r="1490"/>
          <a:stretch/>
        </p:blipFill>
        <p:spPr>
          <a:xfrm>
            <a:off x="588215" y="4628919"/>
            <a:ext cx="4936285" cy="1457325"/>
          </a:xfrm>
          <a:prstGeom prst="rect">
            <a:avLst/>
          </a:prstGeom>
        </p:spPr>
      </p:pic>
      <p:sp>
        <p:nvSpPr>
          <p:cNvPr id="11" name="CuadroTexto 10">
            <a:extLst>
              <a:ext uri="{FF2B5EF4-FFF2-40B4-BE49-F238E27FC236}">
                <a16:creationId xmlns:a16="http://schemas.microsoft.com/office/drawing/2014/main" id="{206CA130-924F-A640-8CCE-F45A9D74109A}"/>
              </a:ext>
            </a:extLst>
          </p:cNvPr>
          <p:cNvSpPr txBox="1"/>
          <p:nvPr/>
        </p:nvSpPr>
        <p:spPr>
          <a:xfrm>
            <a:off x="1409061" y="4743014"/>
            <a:ext cx="4115439" cy="1308050"/>
          </a:xfrm>
          <a:prstGeom prst="rect">
            <a:avLst/>
          </a:prstGeom>
          <a:solidFill>
            <a:schemeClr val="accent5">
              <a:lumMod val="20000"/>
              <a:lumOff val="80000"/>
            </a:schemeClr>
          </a:solidFill>
          <a:ln>
            <a:solidFill>
              <a:schemeClr val="accent1">
                <a:lumMod val="60000"/>
                <a:lumOff val="40000"/>
              </a:schemeClr>
            </a:solidFill>
          </a:ln>
        </p:spPr>
        <p:txBody>
          <a:bodyPr wrap="square" rtlCol="0">
            <a:spAutoFit/>
          </a:bodyPr>
          <a:lstStyle/>
          <a:p>
            <a:r>
              <a:rPr lang="es-US" sz="1300" b="1" dirty="0">
                <a:solidFill>
                  <a:schemeClr val="accent5">
                    <a:lumMod val="50000"/>
                  </a:schemeClr>
                </a:solidFill>
              </a:rPr>
              <a:t>Verano de 2023</a:t>
            </a:r>
          </a:p>
          <a:p>
            <a:r>
              <a:rPr lang="es-US" sz="1300" dirty="0"/>
              <a:t>Los CMS actualizarán sus directrices según sea necesario para el proceso de negociación de 2026 y las solicitudes de recopilación de datos. Los CMS solicitarán comentarios adicionales sobre las propuestas de recopilación de datos e información. </a:t>
            </a:r>
            <a:endParaRPr lang="en-US" sz="1300" dirty="0"/>
          </a:p>
        </p:txBody>
      </p:sp>
      <p:pic>
        <p:nvPicPr>
          <p:cNvPr id="12" name="Picture 11" descr="1 de septiembre de 2023, los CMS publicarán una lista de 10 medicamentos de la Parte D de Medicare seleccionados para la negociación de 2026">
            <a:extLst>
              <a:ext uri="{FF2B5EF4-FFF2-40B4-BE49-F238E27FC236}">
                <a16:creationId xmlns:a16="http://schemas.microsoft.com/office/drawing/2014/main" id="{4958D694-EEE9-4FAC-A625-83F2A56E1707}"/>
              </a:ext>
            </a:extLst>
          </p:cNvPr>
          <p:cNvPicPr>
            <a:picLocks noChangeAspect="1"/>
          </p:cNvPicPr>
          <p:nvPr/>
        </p:nvPicPr>
        <p:blipFill>
          <a:blip r:embed="rId7"/>
          <a:stretch>
            <a:fillRect/>
          </a:stretch>
        </p:blipFill>
        <p:spPr>
          <a:xfrm>
            <a:off x="6128316" y="1643843"/>
            <a:ext cx="5305425" cy="962025"/>
          </a:xfrm>
          <a:prstGeom prst="rect">
            <a:avLst/>
          </a:prstGeom>
        </p:spPr>
      </p:pic>
      <p:sp>
        <p:nvSpPr>
          <p:cNvPr id="16" name="CuadroTexto 15">
            <a:extLst>
              <a:ext uri="{FF2B5EF4-FFF2-40B4-BE49-F238E27FC236}">
                <a16:creationId xmlns:a16="http://schemas.microsoft.com/office/drawing/2014/main" id="{F897ED85-510E-F287-0E8C-9C7830675FE6}"/>
              </a:ext>
            </a:extLst>
          </p:cNvPr>
          <p:cNvSpPr txBox="1"/>
          <p:nvPr/>
        </p:nvSpPr>
        <p:spPr>
          <a:xfrm>
            <a:off x="6997061" y="1814432"/>
            <a:ext cx="4356739" cy="692497"/>
          </a:xfrm>
          <a:prstGeom prst="rect">
            <a:avLst/>
          </a:prstGeom>
          <a:solidFill>
            <a:schemeClr val="accent5">
              <a:lumMod val="20000"/>
              <a:lumOff val="80000"/>
            </a:schemeClr>
          </a:solidFill>
          <a:ln>
            <a:solidFill>
              <a:schemeClr val="accent1">
                <a:lumMod val="60000"/>
                <a:lumOff val="40000"/>
              </a:schemeClr>
            </a:solidFill>
          </a:ln>
        </p:spPr>
        <p:txBody>
          <a:bodyPr wrap="square" rtlCol="0">
            <a:spAutoFit/>
          </a:bodyPr>
          <a:lstStyle/>
          <a:p>
            <a:r>
              <a:rPr lang="es-US" sz="1300" b="1" dirty="0">
                <a:solidFill>
                  <a:schemeClr val="accent5">
                    <a:lumMod val="50000"/>
                  </a:schemeClr>
                </a:solidFill>
              </a:rPr>
              <a:t>1º de Septiembre de 2023</a:t>
            </a:r>
          </a:p>
          <a:p>
            <a:r>
              <a:rPr lang="es-US" sz="1300" dirty="0"/>
              <a:t>Los CMS publicarán una lista de 10 medicamentos de la Parte D de Medicare seleccionados para su negociación para 2026. </a:t>
            </a:r>
            <a:endParaRPr lang="en-US" sz="1300" dirty="0"/>
          </a:p>
        </p:txBody>
      </p:sp>
      <p:pic>
        <p:nvPicPr>
          <p:cNvPr id="13" name="Picture 12" descr="1 de octubre de 2023. Fecha límite para que las empresas de medicamentos seleccionadas para el Programa de Negociación firmen acuerdos para participar en el proceso de negociación de 2026">
            <a:extLst>
              <a:ext uri="{FF2B5EF4-FFF2-40B4-BE49-F238E27FC236}">
                <a16:creationId xmlns:a16="http://schemas.microsoft.com/office/drawing/2014/main" id="{BCEBB0D9-2995-4454-B053-D76F6EAE065B}"/>
              </a:ext>
            </a:extLst>
          </p:cNvPr>
          <p:cNvPicPr>
            <a:picLocks noChangeAspect="1"/>
          </p:cNvPicPr>
          <p:nvPr/>
        </p:nvPicPr>
        <p:blipFill rotWithShape="1">
          <a:blip r:embed="rId8"/>
          <a:srcRect r="3516"/>
          <a:stretch/>
        </p:blipFill>
        <p:spPr>
          <a:xfrm>
            <a:off x="6116802" y="3088498"/>
            <a:ext cx="5275098" cy="1162050"/>
          </a:xfrm>
          <a:prstGeom prst="rect">
            <a:avLst/>
          </a:prstGeom>
        </p:spPr>
      </p:pic>
      <p:sp>
        <p:nvSpPr>
          <p:cNvPr id="17" name="CuadroTexto 16">
            <a:extLst>
              <a:ext uri="{FF2B5EF4-FFF2-40B4-BE49-F238E27FC236}">
                <a16:creationId xmlns:a16="http://schemas.microsoft.com/office/drawing/2014/main" id="{EA062D62-AB64-A25D-1401-3F0A6B6D19AE}"/>
              </a:ext>
            </a:extLst>
          </p:cNvPr>
          <p:cNvSpPr txBox="1"/>
          <p:nvPr/>
        </p:nvSpPr>
        <p:spPr>
          <a:xfrm>
            <a:off x="7077002" y="3109318"/>
            <a:ext cx="4356739" cy="1092607"/>
          </a:xfrm>
          <a:prstGeom prst="rect">
            <a:avLst/>
          </a:prstGeom>
          <a:solidFill>
            <a:schemeClr val="accent5">
              <a:lumMod val="20000"/>
              <a:lumOff val="80000"/>
            </a:schemeClr>
          </a:solidFill>
          <a:ln>
            <a:solidFill>
              <a:schemeClr val="accent1">
                <a:lumMod val="60000"/>
                <a:lumOff val="40000"/>
              </a:schemeClr>
            </a:solidFill>
          </a:ln>
        </p:spPr>
        <p:txBody>
          <a:bodyPr wrap="square" rtlCol="0">
            <a:spAutoFit/>
          </a:bodyPr>
          <a:lstStyle/>
          <a:p>
            <a:r>
              <a:rPr lang="es-US" sz="1300" b="1" dirty="0">
                <a:solidFill>
                  <a:schemeClr val="accent5">
                    <a:lumMod val="50000"/>
                  </a:schemeClr>
                </a:solidFill>
              </a:rPr>
              <a:t>1º de Octubre de 2023</a:t>
            </a:r>
          </a:p>
          <a:p>
            <a:r>
              <a:rPr lang="es-US" sz="1300" dirty="0"/>
              <a:t>Fecha límite para que las empresas de medicamentos seleccionadas para el Programa de Negociación firmen acuerdos para participar en el proceso de negociación </a:t>
            </a:r>
            <a:br>
              <a:rPr lang="es-US" sz="1300" dirty="0"/>
            </a:br>
            <a:r>
              <a:rPr lang="es-US" sz="1300" dirty="0"/>
              <a:t>del 2026. </a:t>
            </a:r>
            <a:endParaRPr lang="en-US" sz="1300" dirty="0"/>
          </a:p>
        </p:txBody>
      </p:sp>
      <p:pic>
        <p:nvPicPr>
          <p:cNvPr id="14" name="Picture 13" descr="2 de octubre de 2023 Fecha límite para que las empresas de medicamentos seleccionadas para el Programa de Negociación presenten datos específicos del fabricante a CMS para tenerlos en cuenta en la negociación del precio máximo justo.">
            <a:extLst>
              <a:ext uri="{FF2B5EF4-FFF2-40B4-BE49-F238E27FC236}">
                <a16:creationId xmlns:a16="http://schemas.microsoft.com/office/drawing/2014/main" id="{07CF4D01-C8CB-4489-BB60-8F666D3E9582}"/>
              </a:ext>
            </a:extLst>
          </p:cNvPr>
          <p:cNvPicPr>
            <a:picLocks noChangeAspect="1"/>
          </p:cNvPicPr>
          <p:nvPr/>
        </p:nvPicPr>
        <p:blipFill rotWithShape="1">
          <a:blip r:embed="rId9"/>
          <a:srcRect r="3614"/>
          <a:stretch/>
        </p:blipFill>
        <p:spPr>
          <a:xfrm>
            <a:off x="6112975" y="4749955"/>
            <a:ext cx="5278926" cy="1304925"/>
          </a:xfrm>
          <a:prstGeom prst="rect">
            <a:avLst/>
          </a:prstGeom>
        </p:spPr>
      </p:pic>
      <p:sp>
        <p:nvSpPr>
          <p:cNvPr id="18" name="CuadroTexto 17">
            <a:extLst>
              <a:ext uri="{FF2B5EF4-FFF2-40B4-BE49-F238E27FC236}">
                <a16:creationId xmlns:a16="http://schemas.microsoft.com/office/drawing/2014/main" id="{9B75C08F-536D-FCDA-F510-4528EC793FF0}"/>
              </a:ext>
            </a:extLst>
          </p:cNvPr>
          <p:cNvSpPr txBox="1"/>
          <p:nvPr/>
        </p:nvSpPr>
        <p:spPr>
          <a:xfrm>
            <a:off x="6997061" y="4923955"/>
            <a:ext cx="4356739" cy="1092607"/>
          </a:xfrm>
          <a:prstGeom prst="rect">
            <a:avLst/>
          </a:prstGeom>
          <a:solidFill>
            <a:schemeClr val="accent5">
              <a:lumMod val="20000"/>
              <a:lumOff val="80000"/>
            </a:schemeClr>
          </a:solidFill>
          <a:ln>
            <a:solidFill>
              <a:schemeClr val="accent1">
                <a:lumMod val="60000"/>
                <a:lumOff val="40000"/>
              </a:schemeClr>
            </a:solidFill>
          </a:ln>
        </p:spPr>
        <p:txBody>
          <a:bodyPr wrap="square" rtlCol="0">
            <a:spAutoFit/>
          </a:bodyPr>
          <a:lstStyle/>
          <a:p>
            <a:r>
              <a:rPr lang="es-US" sz="1300" b="1" dirty="0">
                <a:solidFill>
                  <a:schemeClr val="accent5">
                    <a:lumMod val="50000"/>
                  </a:schemeClr>
                </a:solidFill>
              </a:rPr>
              <a:t>2 de Octubre de 2023</a:t>
            </a:r>
          </a:p>
          <a:p>
            <a:r>
              <a:rPr lang="es-US" sz="1300" dirty="0"/>
              <a:t>Fecha límite para que las empresas de medicamentos seleccionadas para el Programa de Negociación presenten datos específicos del fabricante a CMS para tenerlos en cuenta en la negociación del precio máximo justo. </a:t>
            </a:r>
            <a:endParaRPr lang="en-US" sz="1300" dirty="0"/>
          </a:p>
        </p:txBody>
      </p:sp>
      <p:sp>
        <p:nvSpPr>
          <p:cNvPr id="4" name="Slide Number Placeholder 3">
            <a:extLst>
              <a:ext uri="{FF2B5EF4-FFF2-40B4-BE49-F238E27FC236}">
                <a16:creationId xmlns:a16="http://schemas.microsoft.com/office/drawing/2014/main" id="{A920FD23-9A36-48F5-956D-452D5B054D42}"/>
              </a:ext>
            </a:extLst>
          </p:cNvPr>
          <p:cNvSpPr>
            <a:spLocks noGrp="1"/>
          </p:cNvSpPr>
          <p:nvPr>
            <p:ph type="sldNum" sz="quarter" idx="12"/>
          </p:nvPr>
        </p:nvSpPr>
        <p:spPr/>
        <p:txBody>
          <a:bodyPr/>
          <a:lstStyle/>
          <a:p>
            <a:fld id="{48F63A3B-78C7-47BE-AE5E-E10140E04643}" type="slidenum">
              <a:rPr lang="en-US" smtClean="0"/>
              <a:t>40</a:t>
            </a:fld>
            <a:endParaRPr lang="en-US"/>
          </a:p>
        </p:txBody>
      </p:sp>
      <p:sp>
        <p:nvSpPr>
          <p:cNvPr id="3" name="Footer Placeholder 2">
            <a:extLst>
              <a:ext uri="{FF2B5EF4-FFF2-40B4-BE49-F238E27FC236}">
                <a16:creationId xmlns:a16="http://schemas.microsoft.com/office/drawing/2014/main" id="{BB33D889-92F6-4227-A08D-C72323ED4D06}"/>
              </a:ext>
            </a:extLst>
          </p:cNvPr>
          <p:cNvSpPr>
            <a:spLocks noGrp="1"/>
          </p:cNvSpPr>
          <p:nvPr>
            <p:ph type="ftr" sz="quarter" idx="11"/>
          </p:nvPr>
        </p:nvSpPr>
        <p:spPr/>
        <p:txBody>
          <a:bodyPr/>
          <a:lstStyle/>
          <a:p>
            <a:r>
              <a:rPr lang="es-US"/>
              <a:t>Cobertura de medicamentos de Medicare</a:t>
            </a:r>
          </a:p>
        </p:txBody>
      </p:sp>
      <p:sp>
        <p:nvSpPr>
          <p:cNvPr id="5" name="Date Placeholder 4">
            <a:extLst>
              <a:ext uri="{FF2B5EF4-FFF2-40B4-BE49-F238E27FC236}">
                <a16:creationId xmlns:a16="http://schemas.microsoft.com/office/drawing/2014/main" id="{FDDF701D-6C49-4523-B2F7-C8A78084BAA9}"/>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4208988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s-US" sz="3000"/>
              <a:t>Cómo los planes manejan el uso inseguro de opioides </a:t>
            </a:r>
          </a:p>
        </p:txBody>
      </p:sp>
      <p:graphicFrame>
        <p:nvGraphicFramePr>
          <p:cNvPr id="6" name="Table 5" descr="La información de las tablas está incluida en las notas del orador." title="Normativas que el plan usa para administrar el acceso a medicamentos"/>
          <p:cNvGraphicFramePr>
            <a:graphicFrameLocks noGrp="1"/>
          </p:cNvGraphicFramePr>
          <p:nvPr>
            <p:extLst>
              <p:ext uri="{D42A27DB-BD31-4B8C-83A1-F6EECF244321}">
                <p14:modId xmlns:p14="http://schemas.microsoft.com/office/powerpoint/2010/main" val="4113654076"/>
              </p:ext>
            </p:extLst>
          </p:nvPr>
        </p:nvGraphicFramePr>
        <p:xfrm>
          <a:off x="456192" y="966334"/>
          <a:ext cx="11228815" cy="5471160"/>
        </p:xfrm>
        <a:graphic>
          <a:graphicData uri="http://schemas.openxmlformats.org/drawingml/2006/table">
            <a:tbl>
              <a:tblPr firstRow="1" bandRow="1">
                <a:tableStyleId>{5FD0F851-EC5A-4D38-B0AD-8093EC10F338}</a:tableStyleId>
              </a:tblPr>
              <a:tblGrid>
                <a:gridCol w="2915658">
                  <a:extLst>
                    <a:ext uri="{9D8B030D-6E8A-4147-A177-3AD203B41FA5}">
                      <a16:colId xmlns:a16="http://schemas.microsoft.com/office/drawing/2014/main" val="20000"/>
                    </a:ext>
                  </a:extLst>
                </a:gridCol>
                <a:gridCol w="8313157">
                  <a:extLst>
                    <a:ext uri="{9D8B030D-6E8A-4147-A177-3AD203B41FA5}">
                      <a16:colId xmlns:a16="http://schemas.microsoft.com/office/drawing/2014/main" val="20001"/>
                    </a:ext>
                  </a:extLst>
                </a:gridCol>
              </a:tblGrid>
              <a:tr h="2597421">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s-US" sz="2000" b="0">
                          <a:solidFill>
                            <a:srgbClr val="2F5597"/>
                          </a:solidFill>
                        </a:rPr>
                        <a:t>Programas de Manejo de Medicamentos (DMPs)</a:t>
                      </a:r>
                    </a:p>
                    <a:p>
                      <a:pPr marL="0" marR="0" indent="0" algn="l" defTabSz="914400" rtl="0" eaLnBrk="1" fontAlgn="auto" latinLnBrk="0" hangingPunct="1">
                        <a:lnSpc>
                          <a:spcPct val="100000"/>
                        </a:lnSpc>
                        <a:spcBef>
                          <a:spcPts val="600"/>
                        </a:spcBef>
                        <a:spcAft>
                          <a:spcPts val="1200"/>
                        </a:spcAft>
                        <a:buClrTx/>
                        <a:buSzTx/>
                        <a:buFontTx/>
                        <a:buNone/>
                        <a:tabLst/>
                        <a:defRPr/>
                      </a:pPr>
                      <a:endParaRPr lang="en-US" sz="2000" b="0" dirty="0">
                        <a:solidFill>
                          <a:srgbClr val="2F5597"/>
                        </a:solidFill>
                      </a:endParaRPr>
                    </a:p>
                  </a:txBody>
                  <a:tcPr marL="68580" marR="68580" marT="34290" marB="34290"/>
                </a:tc>
                <a:tc>
                  <a:txBody>
                    <a:bodyPr/>
                    <a:lstStyle/>
                    <a:p>
                      <a:pPr marL="296863" indent="-296863" algn="l" defTabSz="685800" rtl="0" eaLnBrk="1" latinLnBrk="0" hangingPunct="1">
                        <a:lnSpc>
                          <a:spcPct val="100000"/>
                        </a:lnSpc>
                        <a:spcBef>
                          <a:spcPts val="0"/>
                        </a:spcBef>
                        <a:spcAft>
                          <a:spcPts val="1200"/>
                        </a:spcAft>
                        <a:buFont typeface="Wingdings" pitchFamily="2" charset="2"/>
                        <a:buChar char="§"/>
                        <a:defRPr/>
                      </a:pPr>
                      <a:r>
                        <a:rPr lang="es-US" sz="2000" b="0" baseline="0" dirty="0">
                          <a:solidFill>
                            <a:srgbClr val="2F5597"/>
                          </a:solidFill>
                        </a:rPr>
                        <a:t>Si recibe opiáceos de varios prescriptores y farmacias, o si ha sufrido una sobredosis de opiáceos recientemente, su plan puede hablar con su(s) médico(s) para asegurarse de que necesita estos medicamentos y de que los está utilizando de forma segura.</a:t>
                      </a:r>
                    </a:p>
                    <a:p>
                      <a:pPr marL="296863" marR="0" indent="-296863" algn="l" defTabSz="685800" rtl="0" eaLnBrk="1" fontAlgn="auto" latinLnBrk="0" hangingPunct="1">
                        <a:lnSpc>
                          <a:spcPct val="100000"/>
                        </a:lnSpc>
                        <a:spcBef>
                          <a:spcPts val="0"/>
                        </a:spcBef>
                        <a:spcAft>
                          <a:spcPts val="1200"/>
                        </a:spcAft>
                        <a:buClrTx/>
                        <a:buSzTx/>
                        <a:buFont typeface="Wingdings" pitchFamily="2" charset="2"/>
                        <a:buChar char="§"/>
                        <a:tabLst/>
                        <a:defRPr/>
                      </a:pPr>
                      <a:r>
                        <a:rPr lang="es-US" sz="2000" b="0" baseline="0" dirty="0">
                          <a:solidFill>
                            <a:srgbClr val="2F5597"/>
                          </a:solidFill>
                        </a:rPr>
                        <a:t>Si su plan decide que su consumo no es seguro, puede limitar su cobertura de opiáceos o benzodiacepinas y colocarle bajo su DMP. Recibirá una carta por adelantado y una segunda carta de confirmación con información sobre el proceso de recurso.</a:t>
                      </a:r>
                    </a:p>
                    <a:p>
                      <a:pPr marL="296863" indent="-296863" algn="l" defTabSz="685800" rtl="0" eaLnBrk="1" latinLnBrk="0" hangingPunct="1">
                        <a:lnSpc>
                          <a:spcPct val="100000"/>
                        </a:lnSpc>
                        <a:spcBef>
                          <a:spcPts val="0"/>
                        </a:spcBef>
                        <a:spcAft>
                          <a:spcPts val="1200"/>
                        </a:spcAft>
                        <a:buFont typeface="Wingdings" pitchFamily="2" charset="2"/>
                        <a:buChar char="§"/>
                        <a:defRPr/>
                      </a:pPr>
                      <a:r>
                        <a:rPr lang="es-US" sz="2000" b="0" baseline="0" dirty="0">
                          <a:solidFill>
                            <a:srgbClr val="2F5597"/>
                          </a:solidFill>
                        </a:rPr>
                        <a:t>Si no está de acuerdo con la decisión o cree que se trata de un error, usted o su prescriptor pueden recurrir. </a:t>
                      </a:r>
                    </a:p>
                  </a:txBody>
                  <a:tcPr marL="68580" marR="68580" marT="34290" marB="34290"/>
                </a:tc>
                <a:extLst>
                  <a:ext uri="{0D108BD9-81ED-4DB2-BD59-A6C34878D82A}">
                    <a16:rowId xmlns:a16="http://schemas.microsoft.com/office/drawing/2014/main" val="10000"/>
                  </a:ext>
                </a:extLst>
              </a:tr>
              <a:tr h="1782436">
                <a:tc>
                  <a: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r>
                        <a:rPr lang="es-US" sz="2000" dirty="0">
                          <a:solidFill>
                            <a:srgbClr val="2F5597"/>
                          </a:solidFill>
                        </a:rPr>
                        <a:t>Revisiones de seguridad en la farmacia</a:t>
                      </a:r>
                    </a:p>
                  </a:txBody>
                  <a:tcPr marL="68580" marR="68580" marT="34290" marB="34290"/>
                </a:tc>
                <a:tc>
                  <a:txBody>
                    <a:bodyPr/>
                    <a:lstStyle/>
                    <a:p>
                      <a:pPr marL="273050" indent="-273050" algn="l" defTabSz="685800" rtl="0" eaLnBrk="1" latinLnBrk="0" hangingPunct="1">
                        <a:lnSpc>
                          <a:spcPct val="100000"/>
                        </a:lnSpc>
                        <a:spcBef>
                          <a:spcPts val="0"/>
                        </a:spcBef>
                        <a:spcAft>
                          <a:spcPts val="1200"/>
                        </a:spcAft>
                        <a:buFont typeface="Wingdings" pitchFamily="2" charset="2"/>
                        <a:buChar char="§"/>
                        <a:defRPr/>
                      </a:pPr>
                      <a:r>
                        <a:rPr lang="es-US" sz="2000" dirty="0">
                          <a:solidFill>
                            <a:srgbClr val="2F5597"/>
                          </a:solidFill>
                        </a:rPr>
                        <a:t>Se activa una alerta en la farmacia por</a:t>
                      </a:r>
                      <a:r>
                        <a:rPr lang="es-US" sz="2000" baseline="0" dirty="0">
                          <a:solidFill>
                            <a:srgbClr val="2F5597"/>
                          </a:solidFill>
                        </a:rPr>
                        <a:t> potenciales cantidades inseguras de opioides, uso de opioides con benzodiacepinas o nuevo uso de opioides.</a:t>
                      </a:r>
                      <a:r>
                        <a:rPr lang="es-US" sz="2000" dirty="0">
                          <a:solidFill>
                            <a:srgbClr val="2F5597"/>
                          </a:solidFill>
                        </a:rPr>
                        <a:t> </a:t>
                      </a:r>
                    </a:p>
                    <a:p>
                      <a:pPr marL="273050" indent="-273050" algn="l" defTabSz="685800" rtl="0" eaLnBrk="1" latinLnBrk="0" hangingPunct="1">
                        <a:lnSpc>
                          <a:spcPct val="100000"/>
                        </a:lnSpc>
                        <a:spcBef>
                          <a:spcPts val="0"/>
                        </a:spcBef>
                        <a:spcAft>
                          <a:spcPts val="1200"/>
                        </a:spcAft>
                        <a:buFont typeface="Wingdings" pitchFamily="2" charset="2"/>
                        <a:buChar char="§"/>
                        <a:defRPr/>
                      </a:pPr>
                      <a:r>
                        <a:rPr lang="es-US" sz="2000" dirty="0">
                          <a:solidFill>
                            <a:srgbClr val="2F5597"/>
                          </a:solidFill>
                          <a:effectLst/>
                        </a:rPr>
                        <a:t>Si su farmacia no puede despachar una receta tal y como está escrita, el farmacéutico emitirá un aviso explicándole que usted o su prescriptor pueden ponerse en contacto con el plan para solicitar una determinación </a:t>
                      </a:r>
                      <a:br>
                        <a:rPr lang="es-US" sz="2000" dirty="0">
                          <a:solidFill>
                            <a:srgbClr val="2F5597"/>
                          </a:solidFill>
                          <a:effectLst/>
                        </a:rPr>
                      </a:br>
                      <a:r>
                        <a:rPr lang="es-US" sz="2000" dirty="0">
                          <a:solidFill>
                            <a:srgbClr val="2F5597"/>
                          </a:solidFill>
                          <a:effectLst/>
                        </a:rPr>
                        <a:t>de cobertura. </a:t>
                      </a:r>
                    </a:p>
                  </a:txBody>
                  <a:tcPr marL="68580" marR="68580" marT="34290" marB="34290"/>
                </a:tc>
                <a:extLst>
                  <a:ext uri="{0D108BD9-81ED-4DB2-BD59-A6C34878D82A}">
                    <a16:rowId xmlns:a16="http://schemas.microsoft.com/office/drawing/2014/main" val="10001"/>
                  </a:ext>
                </a:extLst>
              </a:tr>
            </a:tbl>
          </a:graphicData>
        </a:graphic>
      </p:graphicFrame>
      <p:pic>
        <p:nvPicPr>
          <p:cNvPr id="10" name="Graphic 9">
            <a:extLst>
              <a:ext uri="{FF2B5EF4-FFF2-40B4-BE49-F238E27FC236}">
                <a16:creationId xmlns:a16="http://schemas.microsoft.com/office/drawing/2014/main" id="{E4FC0011-528B-4C5F-BA68-836BC72192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5667" y="2428442"/>
            <a:ext cx="1465132" cy="1465132"/>
          </a:xfrm>
          <a:prstGeom prst="rect">
            <a:avLst/>
          </a:prstGeom>
        </p:spPr>
      </p:pic>
      <p:pic>
        <p:nvPicPr>
          <p:cNvPr id="9" name="Graphic 8">
            <a:extLst>
              <a:ext uri="{FF2B5EF4-FFF2-40B4-BE49-F238E27FC236}">
                <a16:creationId xmlns:a16="http://schemas.microsoft.com/office/drawing/2014/main" id="{0182D3B9-B9CD-45FB-A2BA-5FD3E9FC0FE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0993" y="5445091"/>
            <a:ext cx="914400" cy="914400"/>
          </a:xfrm>
          <a:prstGeom prst="rect">
            <a:avLst/>
          </a:prstGeom>
        </p:spPr>
      </p:pic>
      <p:sp>
        <p:nvSpPr>
          <p:cNvPr id="8" name="Slide Number Placeholder 5">
            <a:extLst>
              <a:ext uri="{FF2B5EF4-FFF2-40B4-BE49-F238E27FC236}">
                <a16:creationId xmlns:a16="http://schemas.microsoft.com/office/drawing/2014/main" id="{D3E97B46-A1B8-4AAD-AF7C-290664531F1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364898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03536"/>
          </a:xfrm>
        </p:spPr>
        <p:txBody>
          <a:bodyPr anchor="ctr">
            <a:normAutofit/>
          </a:bodyPr>
          <a:lstStyle/>
          <a:p>
            <a:r>
              <a:rPr lang="es-US" sz="3000"/>
              <a:t>Requisitos para planes de Medicare</a:t>
            </a:r>
          </a:p>
        </p:txBody>
      </p:sp>
      <p:sp>
        <p:nvSpPr>
          <p:cNvPr id="10" name="Text Placeholder 9">
            <a:extLst>
              <a:ext uri="{FF2B5EF4-FFF2-40B4-BE49-F238E27FC236}">
                <a16:creationId xmlns:a16="http://schemas.microsoft.com/office/drawing/2014/main" id="{65C4E74D-3B23-4F7C-B9CA-2BCDD1198A83}"/>
              </a:ext>
            </a:extLst>
          </p:cNvPr>
          <p:cNvSpPr>
            <a:spLocks noGrp="1"/>
          </p:cNvSpPr>
          <p:nvPr>
            <p:ph type="body" sz="quarter" idx="13"/>
          </p:nvPr>
        </p:nvSpPr>
        <p:spPr>
          <a:xfrm>
            <a:off x="1166648" y="1087830"/>
            <a:ext cx="9949027" cy="4167187"/>
          </a:xfrm>
        </p:spPr>
        <p:txBody>
          <a:bodyPr>
            <a:noAutofit/>
          </a:bodyPr>
          <a:lstStyle/>
          <a:p>
            <a:pPr marL="0" indent="0">
              <a:lnSpc>
                <a:spcPct val="100000"/>
              </a:lnSpc>
              <a:spcBef>
                <a:spcPts val="0"/>
              </a:spcBef>
              <a:spcAft>
                <a:spcPts val="1200"/>
              </a:spcAft>
              <a:buNone/>
            </a:pPr>
            <a:r>
              <a:rPr lang="es-US" sz="2400" b="1" dirty="0">
                <a:solidFill>
                  <a:srgbClr val="00529B"/>
                </a:solidFill>
              </a:rPr>
              <a:t>Lista de exclusión: </a:t>
            </a:r>
          </a:p>
          <a:p>
            <a:pPr marL="548640" indent="-274320">
              <a:lnSpc>
                <a:spcPct val="100000"/>
              </a:lnSpc>
              <a:spcBef>
                <a:spcPts val="0"/>
              </a:spcBef>
              <a:spcAft>
                <a:spcPts val="1200"/>
              </a:spcAft>
            </a:pPr>
            <a:r>
              <a:rPr lang="es-US" sz="2000" dirty="0">
                <a:solidFill>
                  <a:srgbClr val="00529B"/>
                </a:solidFill>
              </a:rPr>
              <a:t>es una lista de proveedores y prescriptores </a:t>
            </a:r>
            <a:r>
              <a:rPr lang="es-US" sz="2000" dirty="0">
                <a:solidFill>
                  <a:srgbClr val="00529B"/>
                </a:solidFill>
                <a:cs typeface="Times New Roman"/>
              </a:rPr>
              <a:t>que no están autorizados a recibir pagos por artículos y servicios del Plan Medicare </a:t>
            </a:r>
            <a:r>
              <a:rPr lang="es-US" sz="2000" dirty="0" err="1">
                <a:solidFill>
                  <a:srgbClr val="00529B"/>
                </a:solidFill>
                <a:cs typeface="Times New Roman"/>
              </a:rPr>
              <a:t>Advantage</a:t>
            </a:r>
            <a:r>
              <a:rPr lang="es-US" sz="2000" dirty="0">
                <a:solidFill>
                  <a:srgbClr val="00529B"/>
                </a:solidFill>
                <a:cs typeface="Times New Roman"/>
              </a:rPr>
              <a:t> y tienen prohibido recetar medicamentos de la Parte D a los beneficiarios de Medicare</a:t>
            </a:r>
          </a:p>
          <a:p>
            <a:pPr marL="548640" indent="-274320">
              <a:lnSpc>
                <a:spcPct val="100000"/>
              </a:lnSpc>
              <a:spcBef>
                <a:spcPts val="0"/>
              </a:spcBef>
              <a:spcAft>
                <a:spcPts val="1200"/>
              </a:spcAft>
            </a:pPr>
            <a:r>
              <a:rPr lang="es-US" sz="2000" dirty="0">
                <a:solidFill>
                  <a:srgbClr val="00529B"/>
                </a:solidFill>
              </a:rPr>
              <a:t>garantiza la seguridad de los pacientes y protege los fondos fiduciarios de prescriptores y proveedores fraudulentos</a:t>
            </a:r>
          </a:p>
          <a:p>
            <a:pPr marL="0" indent="0" defTabSz="685800">
              <a:lnSpc>
                <a:spcPct val="100000"/>
              </a:lnSpc>
              <a:spcBef>
                <a:spcPts val="0"/>
              </a:spcBef>
              <a:spcAft>
                <a:spcPts val="1200"/>
              </a:spcAft>
              <a:buNone/>
            </a:pPr>
            <a:r>
              <a:rPr lang="es-US" sz="2000" dirty="0">
                <a:solidFill>
                  <a:srgbClr val="00529B"/>
                </a:solidFill>
              </a:rPr>
              <a:t>Los planes de Medicare deben rechazar o exigir a un gestor de prestaciones farmacéuticas que rechace una reclamación farmacéutica por un medicamento de la Parte D que haya sido recetado por una persona incluida en la Lista de exclusión.</a:t>
            </a:r>
          </a:p>
          <a:p>
            <a:pPr marL="0" indent="0" defTabSz="685800">
              <a:lnSpc>
                <a:spcPct val="100000"/>
              </a:lnSpc>
              <a:spcBef>
                <a:spcPts val="0"/>
              </a:spcBef>
              <a:spcAft>
                <a:spcPts val="1200"/>
              </a:spcAft>
              <a:buNone/>
            </a:pPr>
            <a:r>
              <a:rPr lang="es-US" sz="2000" dirty="0">
                <a:solidFill>
                  <a:srgbClr val="00529B"/>
                </a:solidFill>
              </a:rPr>
              <a:t>Los planes Medicare </a:t>
            </a:r>
            <a:r>
              <a:rPr lang="es-US" sz="2000" dirty="0" err="1">
                <a:solidFill>
                  <a:srgbClr val="00529B"/>
                </a:solidFill>
              </a:rPr>
              <a:t>Advantage</a:t>
            </a:r>
            <a:r>
              <a:rPr lang="es-US" sz="2000" dirty="0">
                <a:solidFill>
                  <a:srgbClr val="00529B"/>
                </a:solidFill>
              </a:rPr>
              <a:t> con cobertura de medicamentos están obligados a denegar el pago de un artículo o servicio médico prestado por una persona o entidad incluida en la Lista de Exclusión</a:t>
            </a:r>
          </a:p>
          <a:p>
            <a:pPr marL="274320" indent="0">
              <a:buNone/>
            </a:pPr>
            <a:endParaRPr lang="en-US" sz="2400" dirty="0"/>
          </a:p>
        </p:txBody>
      </p:sp>
      <p:sp>
        <p:nvSpPr>
          <p:cNvPr id="8" name="Slide Number Placeholder 5">
            <a:extLst>
              <a:ext uri="{FF2B5EF4-FFF2-40B4-BE49-F238E27FC236}">
                <a16:creationId xmlns:a16="http://schemas.microsoft.com/office/drawing/2014/main" id="{7B0D2095-4EB1-4026-965C-00835AD46C9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67856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La Lista de Exclusión</a:t>
            </a:r>
          </a:p>
        </p:txBody>
      </p:sp>
      <p:sp>
        <p:nvSpPr>
          <p:cNvPr id="5" name="Content Placeholder 4"/>
          <p:cNvSpPr>
            <a:spLocks noGrp="1"/>
          </p:cNvSpPr>
          <p:nvPr>
            <p:ph type="body" sz="quarter" idx="13"/>
          </p:nvPr>
        </p:nvSpPr>
        <p:spPr>
          <a:xfrm>
            <a:off x="1931905" y="1483867"/>
            <a:ext cx="9734409" cy="4167187"/>
          </a:xfrm>
        </p:spPr>
        <p:txBody>
          <a:bodyPr>
            <a:noAutofit/>
          </a:bodyPr>
          <a:lstStyle/>
          <a:p>
            <a:pPr marL="0" indent="0" defTabSz="685800">
              <a:lnSpc>
                <a:spcPct val="100000"/>
              </a:lnSpc>
              <a:spcBef>
                <a:spcPts val="0"/>
              </a:spcBef>
              <a:spcAft>
                <a:spcPts val="1200"/>
              </a:spcAft>
              <a:buNone/>
            </a:pPr>
            <a:r>
              <a:rPr lang="es-US" sz="2400" b="1" dirty="0">
                <a:solidFill>
                  <a:srgbClr val="00529B"/>
                </a:solidFill>
              </a:rPr>
              <a:t>Los CMS actualizan la lista de exclusión cada 30 días:</a:t>
            </a:r>
          </a:p>
          <a:p>
            <a:pPr marL="548640" lvl="4" indent="-274320" defTabSz="685800">
              <a:lnSpc>
                <a:spcPct val="100000"/>
              </a:lnSpc>
              <a:spcBef>
                <a:spcPts val="0"/>
              </a:spcBef>
              <a:spcAft>
                <a:spcPts val="1200"/>
              </a:spcAft>
              <a:buFont typeface="Wingdings" panose="05000000000000000000" pitchFamily="2" charset="2"/>
              <a:buChar char="§"/>
            </a:pPr>
            <a:r>
              <a:rPr lang="es-US" sz="2200" b="1" dirty="0">
                <a:solidFill>
                  <a:srgbClr val="00529B"/>
                </a:solidFill>
              </a:rPr>
              <a:t>Los proveedores</a:t>
            </a:r>
            <a:r>
              <a:rPr lang="es-US" sz="2200" dirty="0">
                <a:solidFill>
                  <a:srgbClr val="00529B"/>
                </a:solidFill>
              </a:rPr>
              <a:t> obtienen una carta de los Contratistas Administrativos de Medicare (MAC) de los CMS antes de ser añadidos a la Lista de exclusión</a:t>
            </a:r>
          </a:p>
          <a:p>
            <a:pPr marL="1828800" lvl="4" indent="0" defTabSz="685800">
              <a:lnSpc>
                <a:spcPct val="100000"/>
              </a:lnSpc>
              <a:spcBef>
                <a:spcPts val="0"/>
              </a:spcBef>
              <a:spcAft>
                <a:spcPts val="1200"/>
              </a:spcAft>
              <a:buNone/>
            </a:pPr>
            <a:endParaRPr lang="en-US" sz="1000" dirty="0">
              <a:solidFill>
                <a:srgbClr val="00529B"/>
              </a:solidFill>
            </a:endParaRPr>
          </a:p>
          <a:p>
            <a:pPr marL="548640" lvl="4" indent="-274320" defTabSz="685800">
              <a:lnSpc>
                <a:spcPct val="100000"/>
              </a:lnSpc>
              <a:spcBef>
                <a:spcPts val="0"/>
              </a:spcBef>
              <a:spcAft>
                <a:spcPts val="1200"/>
              </a:spcAft>
              <a:buFont typeface="Wingdings" panose="05000000000000000000" pitchFamily="2" charset="2"/>
              <a:buChar char="§"/>
            </a:pPr>
            <a:r>
              <a:rPr lang="es-US" sz="2200" b="1" dirty="0">
                <a:solidFill>
                  <a:srgbClr val="00529B"/>
                </a:solidFill>
              </a:rPr>
              <a:t>Los planes de salud de Medicare y los planes de la Parte D deben:</a:t>
            </a:r>
          </a:p>
          <a:p>
            <a:pPr marL="822960" lvl="5" indent="-274320" defTabSz="685800">
              <a:lnSpc>
                <a:spcPct val="100000"/>
              </a:lnSpc>
              <a:spcBef>
                <a:spcPts val="0"/>
              </a:spcBef>
              <a:spcAft>
                <a:spcPts val="1200"/>
              </a:spcAft>
            </a:pPr>
            <a:r>
              <a:rPr lang="es-US" sz="2000" dirty="0">
                <a:solidFill>
                  <a:srgbClr val="00529B"/>
                </a:solidFill>
                <a:latin typeface="Arial" panose="020B0604020202020204" pitchFamily="34" charset="0"/>
                <a:cs typeface="Arial" panose="020B0604020202020204" pitchFamily="34" charset="0"/>
              </a:rPr>
              <a:t>Retirar de sus redes a los proveedores y entidades contratados que figuren en la lista </a:t>
            </a:r>
          </a:p>
          <a:p>
            <a:pPr marL="822960" lvl="5" indent="-274320" defTabSz="685800">
              <a:lnSpc>
                <a:spcPct val="100000"/>
              </a:lnSpc>
              <a:spcBef>
                <a:spcPts val="0"/>
              </a:spcBef>
              <a:spcAft>
                <a:spcPts val="1200"/>
              </a:spcAft>
            </a:pPr>
            <a:r>
              <a:rPr lang="es-US" sz="2000" dirty="0">
                <a:solidFill>
                  <a:srgbClr val="00529B"/>
                </a:solidFill>
                <a:latin typeface="Arial" panose="020B0604020202020204" pitchFamily="34" charset="0"/>
                <a:cs typeface="Arial" panose="020B0604020202020204" pitchFamily="34" charset="0"/>
              </a:rPr>
              <a:t>Notificar a los afiliados que recibieron atención o una receta en los últimos 12 meses de un proveedor que está en la lista.</a:t>
            </a:r>
          </a:p>
        </p:txBody>
      </p:sp>
      <p:pic>
        <p:nvPicPr>
          <p:cNvPr id="11" name="Picture 10">
            <a:extLst>
              <a:ext uri="{FF2B5EF4-FFF2-40B4-BE49-F238E27FC236}">
                <a16:creationId xmlns:a16="http://schemas.microsoft.com/office/drawing/2014/main" id="{CB569C97-AF4D-450F-9307-F00FEE56531D}"/>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4395" t="12477" r="14852" b="13865"/>
          <a:stretch/>
        </p:blipFill>
        <p:spPr>
          <a:xfrm>
            <a:off x="525686" y="1919782"/>
            <a:ext cx="1288437" cy="1341328"/>
          </a:xfrm>
          <a:prstGeom prst="rect">
            <a:avLst/>
          </a:prstGeom>
        </p:spPr>
      </p:pic>
      <p:pic>
        <p:nvPicPr>
          <p:cNvPr id="9" name="Graphic 8">
            <a:extLst>
              <a:ext uri="{FF2B5EF4-FFF2-40B4-BE49-F238E27FC236}">
                <a16:creationId xmlns:a16="http://schemas.microsoft.com/office/drawing/2014/main" id="{FB67586E-C0FE-4CD1-AB6B-223CD86A831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7906" y="3473154"/>
            <a:ext cx="1523999" cy="1523999"/>
          </a:xfrm>
          <a:prstGeom prst="rect">
            <a:avLst/>
          </a:prstGeom>
        </p:spPr>
      </p:pic>
      <p:sp>
        <p:nvSpPr>
          <p:cNvPr id="10" name="Slide Number Placeholder 5">
            <a:extLst>
              <a:ext uri="{FF2B5EF4-FFF2-40B4-BE49-F238E27FC236}">
                <a16:creationId xmlns:a16="http://schemas.microsoft.com/office/drawing/2014/main" id="{AB2ADB54-17C5-4AE9-A7EA-D8CC5C382B4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46955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Lista de exclusión: Aviso al beneficiario</a:t>
            </a:r>
          </a:p>
        </p:txBody>
      </p:sp>
      <p:sp>
        <p:nvSpPr>
          <p:cNvPr id="5" name="Content Placeholder 4"/>
          <p:cNvSpPr>
            <a:spLocks noGrp="1"/>
          </p:cNvSpPr>
          <p:nvPr>
            <p:ph type="body" sz="quarter" idx="13"/>
          </p:nvPr>
        </p:nvSpPr>
        <p:spPr/>
        <p:txBody>
          <a:bodyPr>
            <a:noAutofit/>
          </a:bodyPr>
          <a:lstStyle/>
          <a:p>
            <a:pPr marL="0" lvl="0" indent="0" defTabSz="685800">
              <a:lnSpc>
                <a:spcPct val="100000"/>
              </a:lnSpc>
              <a:spcBef>
                <a:spcPts val="0"/>
              </a:spcBef>
              <a:spcAft>
                <a:spcPts val="1200"/>
              </a:spcAft>
              <a:buNone/>
            </a:pPr>
            <a:r>
              <a:rPr lang="es-US" sz="2800" b="1">
                <a:solidFill>
                  <a:srgbClr val="00529B"/>
                </a:solidFill>
              </a:rPr>
              <a:t>Los planes de Medicare deben: </a:t>
            </a:r>
          </a:p>
          <a:p>
            <a:pPr marL="457200" lvl="1" indent="0" defTabSz="685800">
              <a:lnSpc>
                <a:spcPct val="100000"/>
              </a:lnSpc>
              <a:spcBef>
                <a:spcPts val="0"/>
              </a:spcBef>
              <a:spcAft>
                <a:spcPts val="1200"/>
              </a:spcAft>
              <a:buNone/>
            </a:pPr>
            <a:r>
              <a:rPr lang="es-US" sz="2400">
                <a:solidFill>
                  <a:srgbClr val="00529B"/>
                </a:solidFill>
              </a:rPr>
              <a:t>Avisar a los afiliados con al menos 60 días de antelación para que encuentren un nuevo proveedor u obtengan una nueva receta antes de denegar el pago o rechazar las reclamaciones de un proveedor excluido.</a:t>
            </a:r>
          </a:p>
          <a:p>
            <a:pPr marL="457200" lvl="1" indent="0" defTabSz="685800">
              <a:lnSpc>
                <a:spcPct val="100000"/>
              </a:lnSpc>
              <a:spcBef>
                <a:spcPts val="0"/>
              </a:spcBef>
              <a:spcAft>
                <a:spcPts val="1200"/>
              </a:spcAft>
              <a:buNone/>
            </a:pPr>
            <a:r>
              <a:rPr lang="es-US" sz="2400">
                <a:solidFill>
                  <a:srgbClr val="00529B"/>
                </a:solidFill>
              </a:rPr>
              <a:t>No reembolsar ni efectuar pagos por reclamaciones o recetas relacionadas con proveedores incluidos en la lista de exclusión para fechas de servicio a partir de la fecha de entrada en vigor de la exclusión.</a:t>
            </a:r>
          </a:p>
        </p:txBody>
      </p:sp>
      <p:pic>
        <p:nvPicPr>
          <p:cNvPr id="10" name="Picture 9">
            <a:extLst>
              <a:ext uri="{FF2B5EF4-FFF2-40B4-BE49-F238E27FC236}">
                <a16:creationId xmlns:a16="http://schemas.microsoft.com/office/drawing/2014/main" id="{72383B9D-0CC2-4F40-9C04-2117CDCC73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1011" y="2248130"/>
            <a:ext cx="457948" cy="457200"/>
          </a:xfrm>
          <a:prstGeom prst="rect">
            <a:avLst/>
          </a:prstGeom>
        </p:spPr>
      </p:pic>
      <p:pic>
        <p:nvPicPr>
          <p:cNvPr id="12" name="Picture 11">
            <a:extLst>
              <a:ext uri="{FF2B5EF4-FFF2-40B4-BE49-F238E27FC236}">
                <a16:creationId xmlns:a16="http://schemas.microsoft.com/office/drawing/2014/main" id="{E3620FDA-23C0-4BEC-845A-7056A95D29C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1011" y="3541264"/>
            <a:ext cx="457200" cy="456452"/>
          </a:xfrm>
          <a:prstGeom prst="rect">
            <a:avLst/>
          </a:prstGeom>
        </p:spPr>
      </p:pic>
      <p:sp>
        <p:nvSpPr>
          <p:cNvPr id="8" name="Slide Number Placeholder 5">
            <a:extLst>
              <a:ext uri="{FF2B5EF4-FFF2-40B4-BE49-F238E27FC236}">
                <a16:creationId xmlns:a16="http://schemas.microsoft.com/office/drawing/2014/main" id="{E142467F-F9FA-462B-876F-7A32275AF3F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7435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Eliminación de las cláusulas de restricción</a:t>
            </a:r>
          </a:p>
        </p:txBody>
      </p:sp>
      <p:sp>
        <p:nvSpPr>
          <p:cNvPr id="5" name="Content Placeholder 4"/>
          <p:cNvSpPr>
            <a:spLocks noGrp="1"/>
          </p:cNvSpPr>
          <p:nvPr>
            <p:ph type="body" sz="quarter" idx="13"/>
          </p:nvPr>
        </p:nvSpPr>
        <p:spPr>
          <a:xfrm>
            <a:off x="1371600" y="2081758"/>
            <a:ext cx="9786938" cy="4167187"/>
          </a:xfrm>
        </p:spPr>
        <p:txBody>
          <a:bodyPr>
            <a:noAutofit/>
          </a:bodyPr>
          <a:lstStyle/>
          <a:p>
            <a:pPr marL="0" lvl="0" indent="0" defTabSz="685800">
              <a:lnSpc>
                <a:spcPct val="100000"/>
              </a:lnSpc>
              <a:spcBef>
                <a:spcPts val="0"/>
              </a:spcBef>
              <a:spcAft>
                <a:spcPts val="1200"/>
              </a:spcAft>
              <a:buNone/>
            </a:pPr>
            <a:r>
              <a:rPr lang="es-US" sz="2800" b="1" dirty="0">
                <a:solidFill>
                  <a:srgbClr val="00529B"/>
                </a:solidFill>
              </a:rPr>
              <a:t>La Ley “Conozca el Precio más Bajo”:</a:t>
            </a:r>
          </a:p>
          <a:p>
            <a:pPr marL="457200" lvl="1" indent="0" defTabSz="685800">
              <a:lnSpc>
                <a:spcPct val="100000"/>
              </a:lnSpc>
              <a:spcBef>
                <a:spcPts val="0"/>
              </a:spcBef>
              <a:spcAft>
                <a:spcPts val="1200"/>
              </a:spcAft>
              <a:buNone/>
            </a:pPr>
            <a:r>
              <a:rPr lang="es-US" b="1" dirty="0">
                <a:solidFill>
                  <a:srgbClr val="00529B"/>
                </a:solidFill>
              </a:rPr>
              <a:t>Prohíbe </a:t>
            </a:r>
            <a:r>
              <a:rPr lang="es-US" dirty="0">
                <a:solidFill>
                  <a:srgbClr val="00529B"/>
                </a:solidFill>
              </a:rPr>
              <a:t>A los planes de medicamentos de Medicare restringir o penalizar a una farmacia por revelar información sobre precios a un afiliado.</a:t>
            </a:r>
          </a:p>
          <a:p>
            <a:pPr marL="457200" lvl="1" indent="0" defTabSz="685800">
              <a:lnSpc>
                <a:spcPct val="100000"/>
              </a:lnSpc>
              <a:spcBef>
                <a:spcPts val="0"/>
              </a:spcBef>
              <a:spcAft>
                <a:spcPts val="1200"/>
              </a:spcAft>
              <a:buNone/>
            </a:pPr>
            <a:r>
              <a:rPr lang="es-US" b="1" dirty="0">
                <a:solidFill>
                  <a:srgbClr val="00529B"/>
                </a:solidFill>
              </a:rPr>
              <a:t>Permite</a:t>
            </a:r>
            <a:r>
              <a:rPr lang="es-US" dirty="0">
                <a:solidFill>
                  <a:srgbClr val="00529B"/>
                </a:solidFill>
              </a:rPr>
              <a:t> a las farmacias revelar la diferencia entre el precio negociado </a:t>
            </a:r>
            <a:br>
              <a:rPr lang="es-US" dirty="0">
                <a:solidFill>
                  <a:srgbClr val="00529B"/>
                </a:solidFill>
              </a:rPr>
            </a:br>
            <a:r>
              <a:rPr lang="es-US" dirty="0">
                <a:solidFill>
                  <a:srgbClr val="00529B"/>
                </a:solidFill>
              </a:rPr>
              <a:t>y un precio inferior disponible sin utilizar ninguna cobertura de </a:t>
            </a:r>
            <a:br>
              <a:rPr lang="es-US" dirty="0">
                <a:solidFill>
                  <a:srgbClr val="00529B"/>
                </a:solidFill>
              </a:rPr>
            </a:br>
            <a:r>
              <a:rPr lang="es-US" dirty="0">
                <a:solidFill>
                  <a:srgbClr val="00529B"/>
                </a:solidFill>
              </a:rPr>
              <a:t>seguro médico</a:t>
            </a:r>
          </a:p>
          <a:p>
            <a:pPr marL="457200" lvl="1" indent="0" defTabSz="685800">
              <a:lnSpc>
                <a:spcPct val="100000"/>
              </a:lnSpc>
              <a:spcBef>
                <a:spcPts val="0"/>
              </a:spcBef>
              <a:spcAft>
                <a:spcPts val="1200"/>
              </a:spcAft>
              <a:buNone/>
            </a:pPr>
            <a:r>
              <a:rPr lang="es-US" b="1" dirty="0">
                <a:solidFill>
                  <a:srgbClr val="00529B"/>
                </a:solidFill>
              </a:rPr>
              <a:t>Da a</a:t>
            </a:r>
            <a:r>
              <a:rPr lang="es-US" dirty="0">
                <a:solidFill>
                  <a:srgbClr val="00529B"/>
                </a:solidFill>
              </a:rPr>
              <a:t> los afiliados la opción de pagar en efectivo en la farmacia y presentar la reclamación al plan para el reembolso y el recuento de </a:t>
            </a:r>
            <a:br>
              <a:rPr lang="es-US" dirty="0">
                <a:solidFill>
                  <a:srgbClr val="00529B"/>
                </a:solidFill>
              </a:rPr>
            </a:br>
            <a:r>
              <a:rPr lang="es-US" dirty="0">
                <a:solidFill>
                  <a:srgbClr val="00529B"/>
                </a:solidFill>
              </a:rPr>
              <a:t>los gastos de bolsillo reales (</a:t>
            </a:r>
            <a:r>
              <a:rPr lang="es-US" dirty="0" err="1">
                <a:solidFill>
                  <a:srgbClr val="00529B"/>
                </a:solidFill>
              </a:rPr>
              <a:t>TrOOP</a:t>
            </a:r>
            <a:r>
              <a:rPr lang="es-US" dirty="0">
                <a:solidFill>
                  <a:srgbClr val="00529B"/>
                </a:solidFill>
              </a:rPr>
              <a:t>).</a:t>
            </a:r>
          </a:p>
        </p:txBody>
      </p:sp>
      <p:sp>
        <p:nvSpPr>
          <p:cNvPr id="6" name="Arrow: Pentagon 5" descr="Lectura del anuncio informativo: Pregunte a su farmacéutico si existe alguna opción menos costosa.">
            <a:extLst>
              <a:ext uri="{FF2B5EF4-FFF2-40B4-BE49-F238E27FC236}">
                <a16:creationId xmlns:a16="http://schemas.microsoft.com/office/drawing/2014/main" id="{51B7C942-ED0E-46A9-91CE-6D668A1EE6DC}"/>
              </a:ext>
            </a:extLst>
          </p:cNvPr>
          <p:cNvSpPr/>
          <p:nvPr/>
        </p:nvSpPr>
        <p:spPr>
          <a:xfrm rot="10800000">
            <a:off x="6361889" y="1229177"/>
            <a:ext cx="5830111"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EC316E-3143-4E37-BDF7-9B1EA7E3FC05}"/>
              </a:ext>
            </a:extLst>
          </p:cNvPr>
          <p:cNvSpPr txBox="1"/>
          <p:nvPr/>
        </p:nvSpPr>
        <p:spPr>
          <a:xfrm>
            <a:off x="8356882" y="1246159"/>
            <a:ext cx="3836526" cy="823302"/>
          </a:xfrm>
          <a:prstGeom prst="rect">
            <a:avLst/>
          </a:prstGeom>
          <a:noFill/>
        </p:spPr>
        <p:txBody>
          <a:bodyPr wrap="square" rtlCol="0">
            <a:spAutoFit/>
          </a:bodyPr>
          <a:lstStyle/>
          <a:p>
            <a:pPr lvl="0" defTabSz="685800">
              <a:lnSpc>
                <a:spcPts val="1900"/>
              </a:lnSpc>
              <a:spcBef>
                <a:spcPts val="600"/>
              </a:spcBef>
            </a:pPr>
            <a:r>
              <a:rPr lang="es-US" dirty="0">
                <a:solidFill>
                  <a:srgbClr val="00529B"/>
                </a:solidFill>
                <a:latin typeface="Arial" panose="020B0604020202020204" pitchFamily="34" charset="0"/>
                <a:cs typeface="Arial" panose="020B0604020202020204" pitchFamily="34" charset="0"/>
              </a:rPr>
              <a:t>Pregunte a su farmacéutico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si existe alguna opción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menos costosa. </a:t>
            </a:r>
          </a:p>
        </p:txBody>
      </p:sp>
      <p:pic>
        <p:nvPicPr>
          <p:cNvPr id="9" name="Graphic 8">
            <a:extLst>
              <a:ext uri="{FF2B5EF4-FFF2-40B4-BE49-F238E27FC236}">
                <a16:creationId xmlns:a16="http://schemas.microsoft.com/office/drawing/2014/main" id="{E3AC986F-0BC2-4F31-BBC7-C1F90A56005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41552" y="843862"/>
            <a:ext cx="1416738" cy="1416738"/>
          </a:xfrm>
          <a:prstGeom prst="rect">
            <a:avLst/>
          </a:prstGeom>
        </p:spPr>
      </p:pic>
      <p:sp>
        <p:nvSpPr>
          <p:cNvPr id="14" name="Freeform: Shape 13">
            <a:extLst>
              <a:ext uri="{FF2B5EF4-FFF2-40B4-BE49-F238E27FC236}">
                <a16:creationId xmlns:a16="http://schemas.microsoft.com/office/drawing/2014/main" id="{1AFA44F0-3663-4332-ABA6-7D5DCDE3226C}"/>
              </a:ext>
              <a:ext uri="{C183D7F6-B498-43B3-948B-1728B52AA6E4}">
                <adec:decorative xmlns:adec="http://schemas.microsoft.com/office/drawing/2017/decorative" val="1"/>
              </a:ext>
            </a:extLst>
          </p:cNvPr>
          <p:cNvSpPr>
            <a:spLocks noChangeAspect="1"/>
          </p:cNvSpPr>
          <p:nvPr/>
        </p:nvSpPr>
        <p:spPr>
          <a:xfrm>
            <a:off x="1371600" y="2662676"/>
            <a:ext cx="457200" cy="45720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6FEEA79-3A41-41CF-A3A5-A63C17BBF471}"/>
              </a:ext>
              <a:ext uri="{C183D7F6-B498-43B3-948B-1728B52AA6E4}">
                <adec:decorative xmlns:adec="http://schemas.microsoft.com/office/drawing/2017/decorative" val="1"/>
              </a:ext>
            </a:extLst>
          </p:cNvPr>
          <p:cNvSpPr>
            <a:spLocks noChangeAspect="1"/>
          </p:cNvSpPr>
          <p:nvPr/>
        </p:nvSpPr>
        <p:spPr>
          <a:xfrm>
            <a:off x="1371600" y="3495833"/>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1A63B65-DB48-4249-9BE2-E1BAEF8CCC47}"/>
              </a:ext>
              <a:ext uri="{C183D7F6-B498-43B3-948B-1728B52AA6E4}">
                <adec:decorative xmlns:adec="http://schemas.microsoft.com/office/drawing/2017/decorative" val="1"/>
              </a:ext>
            </a:extLst>
          </p:cNvPr>
          <p:cNvSpPr>
            <a:spLocks noChangeAspect="1"/>
          </p:cNvSpPr>
          <p:nvPr/>
        </p:nvSpPr>
        <p:spPr>
          <a:xfrm>
            <a:off x="1371600" y="4643324"/>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00D1E78A-0916-418A-8CFB-BABFF8964E2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28471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927"/>
            <a:ext cx="12192000" cy="991208"/>
          </a:xfrm>
        </p:spPr>
        <p:txBody>
          <a:bodyPr anchor="ctr">
            <a:noAutofit/>
          </a:bodyPr>
          <a:lstStyle/>
          <a:p>
            <a:r>
              <a:rPr lang="es-US" dirty="0"/>
              <a:t>Productos de insulina y planes </a:t>
            </a:r>
            <a:br>
              <a:rPr lang="es-US" dirty="0"/>
            </a:br>
            <a:r>
              <a:rPr lang="es-US" dirty="0"/>
              <a:t>de medicamentos de Medicare</a:t>
            </a:r>
          </a:p>
        </p:txBody>
      </p:sp>
      <p:sp>
        <p:nvSpPr>
          <p:cNvPr id="5" name="Content Placeholder 4"/>
          <p:cNvSpPr>
            <a:spLocks noGrp="1"/>
          </p:cNvSpPr>
          <p:nvPr>
            <p:ph type="body" sz="quarter" idx="13"/>
          </p:nvPr>
        </p:nvSpPr>
        <p:spPr>
          <a:xfrm>
            <a:off x="822960" y="1371600"/>
            <a:ext cx="10776374" cy="4736417"/>
          </a:xfrm>
        </p:spPr>
        <p:txBody>
          <a:bodyPr>
            <a:normAutofit fontScale="92500" lnSpcReduction="20000"/>
          </a:bodyPr>
          <a:lstStyle/>
          <a:p>
            <a:pPr marL="0" indent="0">
              <a:lnSpc>
                <a:spcPct val="110000"/>
              </a:lnSpc>
              <a:spcBef>
                <a:spcPts val="0"/>
              </a:spcBef>
              <a:spcAft>
                <a:spcPts val="1200"/>
              </a:spcAft>
              <a:buNone/>
            </a:pPr>
            <a:r>
              <a:rPr lang="es-US" sz="2800" b="1" dirty="0">
                <a:solidFill>
                  <a:srgbClr val="00529B"/>
                </a:solidFill>
              </a:rPr>
              <a:t>El costo de un mes de suministro de cada insulina cubierta por la Parte D tiene un límite de $35 dólares, y no tiene que pagar una franquicia por la insulina</a:t>
            </a:r>
          </a:p>
          <a:p>
            <a:pPr marL="548640" indent="-274320">
              <a:lnSpc>
                <a:spcPct val="110000"/>
              </a:lnSpc>
              <a:spcBef>
                <a:spcPts val="0"/>
              </a:spcBef>
              <a:spcAft>
                <a:spcPts val="1200"/>
              </a:spcAft>
            </a:pPr>
            <a:r>
              <a:rPr lang="es-US" sz="2400" dirty="0">
                <a:solidFill>
                  <a:srgbClr val="00529B"/>
                </a:solidFill>
              </a:rPr>
              <a:t>Si recibe un suministro de insulina para 60 </a:t>
            </a:r>
            <a:r>
              <a:rPr lang="es-US" sz="2400" dirty="0" err="1">
                <a:solidFill>
                  <a:srgbClr val="00529B"/>
                </a:solidFill>
              </a:rPr>
              <a:t>ó</a:t>
            </a:r>
            <a:r>
              <a:rPr lang="es-US" sz="2400" dirty="0">
                <a:solidFill>
                  <a:srgbClr val="00529B"/>
                </a:solidFill>
              </a:rPr>
              <a:t> 90 días, los gastos no pueden superar los $35 dólares por cada mes de suministro de cada insulina cubierta.</a:t>
            </a:r>
          </a:p>
          <a:p>
            <a:pPr marL="548640" indent="-274320">
              <a:lnSpc>
                <a:spcPct val="110000"/>
              </a:lnSpc>
              <a:spcBef>
                <a:spcPts val="0"/>
              </a:spcBef>
              <a:spcAft>
                <a:spcPts val="1200"/>
              </a:spcAft>
            </a:pPr>
            <a:r>
              <a:rPr lang="es-US" sz="2400" dirty="0">
                <a:solidFill>
                  <a:srgbClr val="00529B"/>
                </a:solidFill>
              </a:rPr>
              <a:t>Es posible que este nuevo límite no se refleje al comparar planes 2023 en el Buscador de planes.</a:t>
            </a:r>
          </a:p>
          <a:p>
            <a:pPr marL="548640" indent="-274320">
              <a:lnSpc>
                <a:spcPct val="110000"/>
              </a:lnSpc>
              <a:spcBef>
                <a:spcPts val="0"/>
              </a:spcBef>
              <a:spcAft>
                <a:spcPts val="1200"/>
              </a:spcAft>
            </a:pPr>
            <a:r>
              <a:rPr lang="es-US" sz="2400" dirty="0">
                <a:solidFill>
                  <a:srgbClr val="00529B"/>
                </a:solidFill>
              </a:rPr>
              <a:t>Si utiliza un producto de insulina cubierto, puede añadir, cancelar o cambiar su cobertura de la Parte D una vez desde ahora hasta el 31 de diciembre de 2023 </a:t>
            </a:r>
          </a:p>
          <a:p>
            <a:pPr marL="822960" lvl="1" indent="-274320">
              <a:lnSpc>
                <a:spcPct val="110000"/>
              </a:lnSpc>
              <a:spcBef>
                <a:spcPts val="0"/>
              </a:spcBef>
              <a:spcAft>
                <a:spcPts val="1200"/>
              </a:spcAft>
            </a:pPr>
            <a:r>
              <a:rPr lang="es-US" dirty="0">
                <a:solidFill>
                  <a:srgbClr val="00529B"/>
                </a:solidFill>
              </a:rPr>
              <a:t>Si cambia de plan a mitad de año, sus gastos </a:t>
            </a:r>
            <a:r>
              <a:rPr lang="es-US" dirty="0" err="1">
                <a:solidFill>
                  <a:srgbClr val="00529B"/>
                </a:solidFill>
              </a:rPr>
              <a:t>TrOOP</a:t>
            </a:r>
            <a:r>
              <a:rPr lang="es-US" dirty="0">
                <a:solidFill>
                  <a:srgbClr val="00529B"/>
                </a:solidFill>
              </a:rPr>
              <a:t> se trasladarán de un plan </a:t>
            </a:r>
            <a:br>
              <a:rPr lang="es-US" dirty="0">
                <a:solidFill>
                  <a:srgbClr val="00529B"/>
                </a:solidFill>
              </a:rPr>
            </a:br>
            <a:r>
              <a:rPr lang="es-US" dirty="0">
                <a:solidFill>
                  <a:srgbClr val="00529B"/>
                </a:solidFill>
              </a:rPr>
              <a:t>al siguiente </a:t>
            </a:r>
          </a:p>
          <a:p>
            <a:pPr marL="822960" lvl="1" indent="-274320">
              <a:lnSpc>
                <a:spcPct val="110000"/>
              </a:lnSpc>
              <a:spcBef>
                <a:spcPts val="0"/>
              </a:spcBef>
              <a:spcAft>
                <a:spcPts val="1200"/>
              </a:spcAft>
            </a:pPr>
            <a:r>
              <a:rPr lang="es-US" dirty="0">
                <a:solidFill>
                  <a:srgbClr val="00529B"/>
                </a:solidFill>
              </a:rPr>
              <a:t>Llame al 1-800-MEDICARE si toma insulina y desea cambiar de plan </a:t>
            </a:r>
          </a:p>
          <a:p>
            <a:pPr marL="548640" indent="-274320">
              <a:lnSpc>
                <a:spcPct val="110000"/>
              </a:lnSpc>
              <a:spcBef>
                <a:spcPts val="0"/>
              </a:spcBef>
              <a:spcAft>
                <a:spcPts val="1200"/>
              </a:spcAft>
            </a:pPr>
            <a:endParaRPr lang="en-US" sz="2400" dirty="0">
              <a:solidFill>
                <a:srgbClr val="00529B"/>
              </a:solidFill>
            </a:endParaRPr>
          </a:p>
        </p:txBody>
      </p:sp>
      <p:sp>
        <p:nvSpPr>
          <p:cNvPr id="10" name="Slide Number Placeholder 5">
            <a:extLst>
              <a:ext uri="{FF2B5EF4-FFF2-40B4-BE49-F238E27FC236}">
                <a16:creationId xmlns:a16="http://schemas.microsoft.com/office/drawing/2014/main" id="{A4859C00-A2E0-4B47-9DE5-020F99ACB3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23418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927"/>
            <a:ext cx="12192000" cy="991208"/>
          </a:xfrm>
        </p:spPr>
        <p:txBody>
          <a:bodyPr anchor="ctr">
            <a:noAutofit/>
          </a:bodyPr>
          <a:lstStyle/>
          <a:p>
            <a:r>
              <a:rPr lang="es-US"/>
              <a:t>Planes modelo PDSS (Ahorro para Mayores de la Parte D)</a:t>
            </a:r>
          </a:p>
        </p:txBody>
      </p:sp>
      <p:sp>
        <p:nvSpPr>
          <p:cNvPr id="5" name="Content Placeholder 4"/>
          <p:cNvSpPr>
            <a:spLocks noGrp="1"/>
          </p:cNvSpPr>
          <p:nvPr>
            <p:ph type="body" sz="quarter" idx="13"/>
          </p:nvPr>
        </p:nvSpPr>
        <p:spPr>
          <a:xfrm>
            <a:off x="949568" y="1325420"/>
            <a:ext cx="10404231" cy="4951555"/>
          </a:xfrm>
        </p:spPr>
        <p:txBody>
          <a:bodyPr>
            <a:normAutofit/>
          </a:bodyPr>
          <a:lstStyle/>
          <a:p>
            <a:pPr indent="-274320">
              <a:lnSpc>
                <a:spcPct val="110000"/>
              </a:lnSpc>
              <a:spcBef>
                <a:spcPts val="0"/>
              </a:spcBef>
              <a:spcAft>
                <a:spcPts val="1200"/>
              </a:spcAft>
            </a:pPr>
            <a:r>
              <a:rPr lang="es-US" sz="2400" dirty="0">
                <a:solidFill>
                  <a:srgbClr val="00529B"/>
                </a:solidFill>
              </a:rPr>
              <a:t>El Modelo de Ahorro para Mayores de la Parte D (PDSS) comenzó </a:t>
            </a:r>
            <a:br>
              <a:rPr lang="es-US" sz="2400" dirty="0">
                <a:solidFill>
                  <a:srgbClr val="00529B"/>
                </a:solidFill>
              </a:rPr>
            </a:br>
            <a:r>
              <a:rPr lang="es-US" sz="2400" dirty="0">
                <a:solidFill>
                  <a:srgbClr val="00529B"/>
                </a:solidFill>
              </a:rPr>
              <a:t>en 2021 (antes de la aprobación de la IRA) y ofrecía planes con </a:t>
            </a:r>
            <a:br>
              <a:rPr lang="es-US" sz="2400" dirty="0">
                <a:solidFill>
                  <a:srgbClr val="00529B"/>
                </a:solidFill>
              </a:rPr>
            </a:br>
            <a:r>
              <a:rPr lang="es-US" sz="2400" dirty="0">
                <a:solidFill>
                  <a:srgbClr val="00529B"/>
                </a:solidFill>
              </a:rPr>
              <a:t>un tope mensual de $35 dólares en gastos de bolsillo para </a:t>
            </a:r>
            <a:br>
              <a:rPr lang="es-US" sz="2400" dirty="0">
                <a:solidFill>
                  <a:srgbClr val="00529B"/>
                </a:solidFill>
              </a:rPr>
            </a:br>
            <a:r>
              <a:rPr lang="es-US" sz="2400" dirty="0">
                <a:solidFill>
                  <a:srgbClr val="00529B"/>
                </a:solidFill>
              </a:rPr>
              <a:t>determinadas insulinas. </a:t>
            </a:r>
          </a:p>
          <a:p>
            <a:pPr indent="-274320">
              <a:lnSpc>
                <a:spcPct val="110000"/>
              </a:lnSpc>
              <a:spcBef>
                <a:spcPts val="0"/>
              </a:spcBef>
              <a:spcAft>
                <a:spcPts val="1200"/>
              </a:spcAft>
            </a:pPr>
            <a:r>
              <a:rPr lang="es-US" sz="2400" dirty="0"/>
              <a:t>TODOS los planes de medicamentos de Medicare se limitan ahora </a:t>
            </a:r>
            <a:br>
              <a:rPr lang="es-US" sz="2400" dirty="0"/>
            </a:br>
            <a:r>
              <a:rPr lang="es-US" sz="2400" dirty="0"/>
              <a:t>al límite de $35 dólares para el suministro de un mes de cada </a:t>
            </a:r>
            <a:br>
              <a:rPr lang="es-US" sz="2400" dirty="0"/>
            </a:br>
            <a:r>
              <a:rPr lang="es-US" sz="2400" dirty="0"/>
              <a:t>insulina cubierta.</a:t>
            </a:r>
          </a:p>
          <a:p>
            <a:pPr indent="-274320">
              <a:lnSpc>
                <a:spcPct val="110000"/>
              </a:lnSpc>
              <a:spcBef>
                <a:spcPts val="0"/>
              </a:spcBef>
              <a:spcAft>
                <a:spcPts val="1200"/>
              </a:spcAft>
            </a:pPr>
            <a:r>
              <a:rPr lang="es-US" sz="2400" dirty="0"/>
              <a:t>El PDSS termina el 31 de diciembre de 2023</a:t>
            </a:r>
          </a:p>
          <a:p>
            <a:pPr indent="-274320">
              <a:lnSpc>
                <a:spcPct val="110000"/>
              </a:lnSpc>
              <a:spcBef>
                <a:spcPts val="0"/>
              </a:spcBef>
              <a:spcAft>
                <a:spcPts val="1200"/>
              </a:spcAft>
            </a:pPr>
            <a:endParaRPr lang="en-US" sz="2400" dirty="0">
              <a:solidFill>
                <a:srgbClr val="00529B"/>
              </a:solidFill>
            </a:endParaRPr>
          </a:p>
        </p:txBody>
      </p:sp>
      <p:sp>
        <p:nvSpPr>
          <p:cNvPr id="10" name="Slide Number Placeholder 5">
            <a:extLst>
              <a:ext uri="{FF2B5EF4-FFF2-40B4-BE49-F238E27FC236}">
                <a16:creationId xmlns:a16="http://schemas.microsoft.com/office/drawing/2014/main" id="{A4859C00-A2E0-4B47-9DE5-020F99ACB3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a:xfrm>
            <a:off x="4038600" y="649224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Abril de 2023</a:t>
            </a:r>
          </a:p>
        </p:txBody>
      </p:sp>
    </p:spTree>
    <p:custDataLst>
      <p:tags r:id="rId1"/>
    </p:custDataLst>
    <p:extLst>
      <p:ext uri="{BB962C8B-B14F-4D97-AF65-F5344CB8AC3E}">
        <p14:creationId xmlns:p14="http://schemas.microsoft.com/office/powerpoint/2010/main" val="13472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Administración de Terapia de Medicamentos (MTM)</a:t>
            </a:r>
          </a:p>
        </p:txBody>
      </p:sp>
      <p:sp>
        <p:nvSpPr>
          <p:cNvPr id="7" name="Content Placeholder 4"/>
          <p:cNvSpPr txBox="1">
            <a:spLocks/>
          </p:cNvSpPr>
          <p:nvPr/>
        </p:nvSpPr>
        <p:spPr>
          <a:xfrm>
            <a:off x="838200" y="1442128"/>
            <a:ext cx="10932042" cy="436511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457200" indent="-227013"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684213" indent="-22225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14400" indent="-230188"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s-US" sz="2800" b="1" dirty="0">
                <a:solidFill>
                  <a:srgbClr val="00529B"/>
                </a:solidFill>
                <a:latin typeface="Arial" panose="020B0604020202020204" pitchFamily="34" charset="0"/>
                <a:cs typeface="Arial" panose="020B0604020202020204" pitchFamily="34" charset="0"/>
              </a:rPr>
              <a:t>Un farmacéutico u otro proveedor de la salud realiza una revisión completa de todos sus medicamentos y comenta con usted </a:t>
            </a:r>
            <a:br>
              <a:rPr lang="es-US" sz="2800" b="1" dirty="0">
                <a:solidFill>
                  <a:srgbClr val="00529B"/>
                </a:solidFill>
                <a:latin typeface="Arial" panose="020B0604020202020204" pitchFamily="34" charset="0"/>
                <a:cs typeface="Arial" panose="020B0604020202020204" pitchFamily="34" charset="0"/>
              </a:rPr>
            </a:br>
            <a:r>
              <a:rPr lang="es-US" sz="2800" b="1" dirty="0">
                <a:solidFill>
                  <a:srgbClr val="00529B"/>
                </a:solidFill>
                <a:latin typeface="Arial" panose="020B0604020202020204" pitchFamily="34" charset="0"/>
                <a:cs typeface="Arial" panose="020B0604020202020204" pitchFamily="34" charset="0"/>
              </a:rPr>
              <a:t>lo siguiente:</a:t>
            </a:r>
          </a:p>
          <a:p>
            <a:pPr marL="4864100" lvl="3"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Cómo están funcionando sus medicamentos y cualquier problema de medicación que tenga</a:t>
            </a:r>
          </a:p>
          <a:p>
            <a:pPr marL="4864100" lvl="3"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Posibles efectos laterales</a:t>
            </a:r>
          </a:p>
          <a:p>
            <a:pPr marL="4864100" lvl="3"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Posibles interacciones de medicamentos</a:t>
            </a:r>
          </a:p>
          <a:p>
            <a:pPr marL="4864100" lvl="3"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Si puede disminuir sus costos</a:t>
            </a:r>
          </a:p>
          <a:p>
            <a:pPr marL="4864100" lvl="3"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Cómo deshacerse de forma segura de los medicamentos no utilizados</a:t>
            </a:r>
          </a:p>
        </p:txBody>
      </p:sp>
      <p:pic>
        <p:nvPicPr>
          <p:cNvPr id="9" name="Picture 8">
            <a:extLst>
              <a:ext uri="{FF2B5EF4-FFF2-40B4-BE49-F238E27FC236}">
                <a16:creationId xmlns:a16="http://schemas.microsoft.com/office/drawing/2014/main" id="{F97AE74A-8754-401F-A7F0-ABAC327AE5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5684" y="2695307"/>
            <a:ext cx="4242344" cy="2828229"/>
          </a:xfrm>
          <a:prstGeom prst="rect">
            <a:avLst/>
          </a:prstGeom>
          <a:ln>
            <a:noFill/>
          </a:ln>
          <a:effectLst>
            <a:softEdge rad="112500"/>
          </a:effectLst>
        </p:spPr>
      </p:pic>
      <p:sp>
        <p:nvSpPr>
          <p:cNvPr id="8" name="Slide Number Placeholder 5">
            <a:extLst>
              <a:ext uri="{FF2B5EF4-FFF2-40B4-BE49-F238E27FC236}">
                <a16:creationId xmlns:a16="http://schemas.microsoft.com/office/drawing/2014/main" id="{70983AA5-151E-4AEE-95FA-B692D448115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84088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t>Requisitos para la Administración de </a:t>
            </a:r>
            <a:br>
              <a:rPr lang="es-US" sz="2800" dirty="0"/>
            </a:br>
            <a:r>
              <a:rPr lang="es-US" sz="2800" dirty="0"/>
              <a:t>Terapias con Medicamentos (MTM)</a:t>
            </a:r>
          </a:p>
        </p:txBody>
      </p:sp>
      <p:sp>
        <p:nvSpPr>
          <p:cNvPr id="5" name="Content Placeholder 4"/>
          <p:cNvSpPr>
            <a:spLocks noGrp="1"/>
          </p:cNvSpPr>
          <p:nvPr>
            <p:ph type="body" sz="quarter" idx="13"/>
          </p:nvPr>
        </p:nvSpPr>
        <p:spPr>
          <a:xfrm>
            <a:off x="838200" y="1193800"/>
            <a:ext cx="10644188" cy="4773863"/>
          </a:xfrm>
        </p:spPr>
        <p:txBody>
          <a:bodyPr vert="horz" lIns="91440" tIns="45720" rIns="91440" bIns="45720" rtlCol="0" anchor="t">
            <a:normAutofit/>
          </a:bodyPr>
          <a:lstStyle/>
          <a:p>
            <a:pPr marL="0" lvl="0" indent="0" defTabSz="685800">
              <a:lnSpc>
                <a:spcPct val="100000"/>
              </a:lnSpc>
              <a:spcBef>
                <a:spcPts val="0"/>
              </a:spcBef>
              <a:spcAft>
                <a:spcPts val="1200"/>
              </a:spcAft>
              <a:buNone/>
              <a:tabLst>
                <a:tab pos="3211513" algn="l"/>
              </a:tabLst>
            </a:pPr>
            <a:r>
              <a:rPr lang="es-US" sz="2400" b="1">
                <a:solidFill>
                  <a:srgbClr val="00529B"/>
                </a:solidFill>
              </a:rPr>
              <a:t>Para tener derecho a servicios de MTM, debe estar en un DMP o:</a:t>
            </a:r>
          </a:p>
        </p:txBody>
      </p:sp>
      <p:sp>
        <p:nvSpPr>
          <p:cNvPr id="8" name="Rectangle: Rounded Corners 7" descr="Cuadro de texto: Tener más de una condición crónica de salud ">
            <a:extLst>
              <a:ext uri="{FF2B5EF4-FFF2-40B4-BE49-F238E27FC236}">
                <a16:creationId xmlns:a16="http://schemas.microsoft.com/office/drawing/2014/main" id="{41A56764-B822-4525-B4F7-A3ACFE0F1871}"/>
              </a:ext>
            </a:extLst>
          </p:cNvPr>
          <p:cNvSpPr/>
          <p:nvPr/>
        </p:nvSpPr>
        <p:spPr>
          <a:xfrm>
            <a:off x="838200" y="1973179"/>
            <a:ext cx="3302656" cy="3786734"/>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spcAft>
                <a:spcPts val="600"/>
              </a:spcAft>
            </a:pPr>
            <a:r>
              <a:rPr lang="es-US" sz="2200" dirty="0">
                <a:solidFill>
                  <a:srgbClr val="00529B"/>
                </a:solidFill>
              </a:rPr>
              <a:t>Tener más de una condición crónica </a:t>
            </a:r>
            <a:br>
              <a:rPr lang="es-US" sz="2200" dirty="0">
                <a:solidFill>
                  <a:srgbClr val="00529B"/>
                </a:solidFill>
              </a:rPr>
            </a:br>
            <a:r>
              <a:rPr lang="es-US" sz="2200" dirty="0">
                <a:solidFill>
                  <a:srgbClr val="00529B"/>
                </a:solidFill>
              </a:rPr>
              <a:t>de salud</a:t>
            </a:r>
          </a:p>
        </p:txBody>
      </p:sp>
      <p:pic>
        <p:nvPicPr>
          <p:cNvPr id="14" name="Picture 13">
            <a:extLst>
              <a:ext uri="{FF2B5EF4-FFF2-40B4-BE49-F238E27FC236}">
                <a16:creationId xmlns:a16="http://schemas.microsoft.com/office/drawing/2014/main" id="{526978D7-208D-432D-BF44-A31A3AE3448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3608" y="2161673"/>
            <a:ext cx="3291840" cy="2194560"/>
          </a:xfrm>
          <a:prstGeom prst="rect">
            <a:avLst/>
          </a:prstGeom>
          <a:ln>
            <a:noFill/>
          </a:ln>
          <a:effectLst>
            <a:softEdge rad="112500"/>
          </a:effectLst>
        </p:spPr>
      </p:pic>
      <p:sp>
        <p:nvSpPr>
          <p:cNvPr id="10" name="Rectangle: Rounded Corners 9" descr="Cuadro de texto: Tomar distintos medicamentos ">
            <a:extLst>
              <a:ext uri="{FF2B5EF4-FFF2-40B4-BE49-F238E27FC236}">
                <a16:creationId xmlns:a16="http://schemas.microsoft.com/office/drawing/2014/main" id="{354B05D5-742D-4E2E-9134-790EC74BDA0E}"/>
              </a:ext>
            </a:extLst>
          </p:cNvPr>
          <p:cNvSpPr/>
          <p:nvPr/>
        </p:nvSpPr>
        <p:spPr>
          <a:xfrm>
            <a:off x="4361586" y="1973179"/>
            <a:ext cx="3302656" cy="3786734"/>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spcAft>
                <a:spcPts val="600"/>
              </a:spcAft>
            </a:pPr>
            <a:r>
              <a:rPr lang="es-US" sz="2200">
                <a:solidFill>
                  <a:srgbClr val="00529B"/>
                </a:solidFill>
              </a:rPr>
              <a:t>Por tomar distintos medicamentos</a:t>
            </a:r>
          </a:p>
        </p:txBody>
      </p:sp>
      <p:pic>
        <p:nvPicPr>
          <p:cNvPr id="12" name="Picture 11">
            <a:extLst>
              <a:ext uri="{FF2B5EF4-FFF2-40B4-BE49-F238E27FC236}">
                <a16:creationId xmlns:a16="http://schemas.microsoft.com/office/drawing/2014/main" id="{35B9BDE1-8725-4E07-BFB7-7245E612EE7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56178" y="2145631"/>
            <a:ext cx="3287461" cy="2194560"/>
          </a:xfrm>
          <a:prstGeom prst="rect">
            <a:avLst/>
          </a:prstGeom>
          <a:ln>
            <a:noFill/>
          </a:ln>
          <a:effectLst>
            <a:softEdge rad="112500"/>
          </a:effectLst>
        </p:spPr>
      </p:pic>
      <p:sp>
        <p:nvSpPr>
          <p:cNvPr id="9" name="Rectangle: Rounded Corners 8" descr="Cuadro de texto: Tiene un gasto combinado de más de $4,376 dólares al año en medicamentos. ">
            <a:extLst>
              <a:ext uri="{FF2B5EF4-FFF2-40B4-BE49-F238E27FC236}">
                <a16:creationId xmlns:a16="http://schemas.microsoft.com/office/drawing/2014/main" id="{A49BF8F9-9F0B-45EB-9DC1-53C8811033E3}"/>
              </a:ext>
            </a:extLst>
          </p:cNvPr>
          <p:cNvSpPr/>
          <p:nvPr/>
        </p:nvSpPr>
        <p:spPr>
          <a:xfrm>
            <a:off x="7884972" y="1973179"/>
            <a:ext cx="3302656" cy="3786734"/>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endParaRPr lang="en-US" sz="2000" dirty="0">
              <a:solidFill>
                <a:srgbClr val="00529B"/>
              </a:solidFill>
            </a:endParaRPr>
          </a:p>
          <a:p>
            <a:pPr algn="ctr">
              <a:spcAft>
                <a:spcPts val="600"/>
              </a:spcAft>
            </a:pPr>
            <a:r>
              <a:rPr lang="es-US" sz="2200" dirty="0">
                <a:solidFill>
                  <a:srgbClr val="00529B"/>
                </a:solidFill>
              </a:rPr>
              <a:t>Tiene un gasto combinado de más de $4,935 dólares al año </a:t>
            </a:r>
            <a:br>
              <a:rPr lang="es-US" sz="2200" dirty="0">
                <a:solidFill>
                  <a:srgbClr val="00529B"/>
                </a:solidFill>
              </a:rPr>
            </a:br>
            <a:r>
              <a:rPr lang="es-US" sz="2200" dirty="0">
                <a:solidFill>
                  <a:srgbClr val="00529B"/>
                </a:solidFill>
              </a:rPr>
              <a:t>en medicamentos.</a:t>
            </a:r>
          </a:p>
        </p:txBody>
      </p:sp>
      <p:pic>
        <p:nvPicPr>
          <p:cNvPr id="17" name="Picture 16">
            <a:extLst>
              <a:ext uri="{FF2B5EF4-FFF2-40B4-BE49-F238E27FC236}">
                <a16:creationId xmlns:a16="http://schemas.microsoft.com/office/drawing/2014/main" id="{8A2FE5FF-E323-4C56-B149-277DFF809BC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90380" y="2049379"/>
            <a:ext cx="3291840" cy="2194560"/>
          </a:xfrm>
          <a:prstGeom prst="rect">
            <a:avLst/>
          </a:prstGeom>
          <a:ln>
            <a:noFill/>
          </a:ln>
          <a:effectLst>
            <a:softEdge rad="112500"/>
          </a:effectLst>
        </p:spPr>
      </p:pic>
      <p:sp>
        <p:nvSpPr>
          <p:cNvPr id="21" name="Slide Number Placeholder 5">
            <a:extLst>
              <a:ext uri="{FF2B5EF4-FFF2-40B4-BE49-F238E27FC236}">
                <a16:creationId xmlns:a16="http://schemas.microsoft.com/office/drawing/2014/main" id="{60ACA7E0-D77F-4DB5-920A-5DD3006DBC5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1697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500"/>
                                        <p:tgtEl>
                                          <p:spTgt spid="8">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6" end="6"/>
                                            </p:txEl>
                                          </p:spTgt>
                                        </p:tgtEl>
                                        <p:attrNameLst>
                                          <p:attrName>style.visibility</p:attrName>
                                        </p:attrNameLst>
                                      </p:cBhvr>
                                      <p:to>
                                        <p:strVal val="visible"/>
                                      </p:to>
                                    </p:set>
                                    <p:animEffect transition="in" filter="fade">
                                      <p:cBhvr>
                                        <p:cTn id="12" dur="500"/>
                                        <p:tgtEl>
                                          <p:spTgt spid="10">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fade">
                                      <p:cBhvr>
                                        <p:cTn id="1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0"/>
            <a:ext cx="12192000" cy="966158"/>
          </a:xfrm>
        </p:spPr>
        <p:txBody>
          <a:bodyPr anchor="ctr">
            <a:normAutofit/>
          </a:bodyPr>
          <a:lstStyle/>
          <a:p>
            <a:r>
              <a:rPr lang="es-US" sz="3000"/>
              <a:t>Objetivos de la Lección 1:</a:t>
            </a:r>
          </a:p>
        </p:txBody>
      </p:sp>
      <p:sp>
        <p:nvSpPr>
          <p:cNvPr id="13" name="Content Placeholder 12"/>
          <p:cNvSpPr>
            <a:spLocks noGrp="1"/>
          </p:cNvSpPr>
          <p:nvPr>
            <p:ph type="body" sz="quarter" idx="13"/>
          </p:nvPr>
        </p:nvSpPr>
        <p:spPr>
          <a:xfrm>
            <a:off x="914400" y="1371600"/>
            <a:ext cx="977265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800" b="1">
                <a:solidFill>
                  <a:srgbClr val="00529B"/>
                </a:solidFill>
                <a:latin typeface="Arial" panose="020B0604020202020204" pitchFamily="34" charset="0"/>
                <a:cs typeface="Arial" panose="020B0604020202020204" pitchFamily="34" charset="0"/>
              </a:rPr>
              <a:t>Al final de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latin typeface="Arial" panose="020B0604020202020204" pitchFamily="34" charset="0"/>
                <a:cs typeface="Arial" panose="020B0604020202020204" pitchFamily="34" charset="0"/>
              </a:rPr>
              <a:t>Describir los criterios en los que las distintas partes de Medicare cubren determinados medicamentos </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latin typeface="Arial" panose="020B0604020202020204" pitchFamily="34" charset="0"/>
                <a:cs typeface="Arial" panose="020B0604020202020204" pitchFamily="34" charset="0"/>
              </a:rPr>
              <a:t>Explicar la cobertura de medicamentos de Medicare Parte A (Seguro Hospitalario) y Parte B (Seguro Médico)</a:t>
            </a:r>
          </a:p>
        </p:txBody>
      </p:sp>
      <p:sp>
        <p:nvSpPr>
          <p:cNvPr id="6" name="Slide Number Placeholder 5">
            <a:extLst>
              <a:ext uri="{FF2B5EF4-FFF2-40B4-BE49-F238E27FC236}">
                <a16:creationId xmlns:a16="http://schemas.microsoft.com/office/drawing/2014/main" id="{5AE1EC48-6E5D-4168-B5A5-F82D703A9BB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0064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Si su receta cambia </a:t>
            </a:r>
          </a:p>
        </p:txBody>
      </p:sp>
      <p:sp>
        <p:nvSpPr>
          <p:cNvPr id="5" name="Content Placeholder 4"/>
          <p:cNvSpPr>
            <a:spLocks noGrp="1"/>
          </p:cNvSpPr>
          <p:nvPr>
            <p:ph type="body" sz="quarter" idx="13"/>
          </p:nvPr>
        </p:nvSpPr>
        <p:spPr>
          <a:xfrm>
            <a:off x="1078302" y="1223493"/>
            <a:ext cx="9772650" cy="4976024"/>
          </a:xfrm>
        </p:spPr>
        <p:txBody>
          <a:bodyPr vert="horz" lIns="91440" tIns="45720" rIns="91440" bIns="45720" rtlCol="0" anchor="t">
            <a:normAutofit fontScale="92500" lnSpcReduction="20000"/>
          </a:bodyPr>
          <a:lstStyle/>
          <a:p>
            <a:pPr marL="274320" lvl="0" indent="-274320" defTabSz="685800">
              <a:lnSpc>
                <a:spcPct val="100000"/>
              </a:lnSpc>
              <a:spcBef>
                <a:spcPts val="0"/>
              </a:spcBef>
              <a:spcAft>
                <a:spcPts val="1200"/>
              </a:spcAft>
            </a:pPr>
            <a:r>
              <a:rPr lang="es-US" sz="2800" dirty="0">
                <a:solidFill>
                  <a:srgbClr val="00529B"/>
                </a:solidFill>
              </a:rPr>
              <a:t>Obtenga información actualizada sobre el formulario de su plan</a:t>
            </a:r>
          </a:p>
          <a:p>
            <a:pPr marL="274320" lvl="0" indent="-274320" defTabSz="685800">
              <a:lnSpc>
                <a:spcPct val="100000"/>
              </a:lnSpc>
              <a:spcBef>
                <a:spcPts val="0"/>
              </a:spcBef>
              <a:spcAft>
                <a:spcPts val="1200"/>
              </a:spcAft>
            </a:pPr>
            <a:r>
              <a:rPr lang="es-US" sz="2800" dirty="0">
                <a:solidFill>
                  <a:srgbClr val="00529B"/>
                </a:solidFill>
              </a:rPr>
              <a:t>Pida a su prescriptor que compruebe qué medicamentos cubre su plan de medicamentos </a:t>
            </a:r>
          </a:p>
          <a:p>
            <a:pPr marL="274320" lvl="0" indent="-274320" defTabSz="685800">
              <a:lnSpc>
                <a:spcPct val="100000"/>
              </a:lnSpc>
              <a:spcBef>
                <a:spcPts val="0"/>
              </a:spcBef>
              <a:spcAft>
                <a:spcPts val="1200"/>
              </a:spcAft>
            </a:pPr>
            <a:r>
              <a:rPr lang="es-US" sz="2800" dirty="0">
                <a:solidFill>
                  <a:srgbClr val="00529B"/>
                </a:solidFill>
                <a:latin typeface="Arial"/>
                <a:cs typeface="Arial"/>
              </a:rPr>
              <a:t>Si el nuevo medicamento no está en el formulario del </a:t>
            </a:r>
            <a:br>
              <a:rPr lang="es-US" sz="2800" dirty="0">
                <a:solidFill>
                  <a:srgbClr val="00529B"/>
                </a:solidFill>
                <a:latin typeface="Arial"/>
                <a:cs typeface="Arial"/>
              </a:rPr>
            </a:br>
            <a:r>
              <a:rPr lang="es-US" sz="2800" dirty="0">
                <a:solidFill>
                  <a:srgbClr val="00529B"/>
                </a:solidFill>
                <a:latin typeface="Arial"/>
                <a:cs typeface="Arial"/>
              </a:rPr>
              <a:t>plan, usted:</a:t>
            </a:r>
          </a:p>
          <a:p>
            <a:pPr marL="548640" lvl="1" indent="-274320" defTabSz="685800">
              <a:lnSpc>
                <a:spcPct val="100000"/>
              </a:lnSpc>
              <a:spcBef>
                <a:spcPts val="0"/>
              </a:spcBef>
              <a:spcAft>
                <a:spcPts val="1200"/>
              </a:spcAft>
            </a:pPr>
            <a:r>
              <a:rPr lang="es-US" sz="2400" dirty="0">
                <a:solidFill>
                  <a:srgbClr val="00529B"/>
                </a:solidFill>
              </a:rPr>
              <a:t>Puede solicitar una excepción al plan</a:t>
            </a:r>
          </a:p>
          <a:p>
            <a:pPr marL="548640" lvl="1" indent="-274320" defTabSz="685800">
              <a:lnSpc>
                <a:spcPct val="100000"/>
              </a:lnSpc>
              <a:spcBef>
                <a:spcPts val="0"/>
              </a:spcBef>
              <a:spcAft>
                <a:spcPts val="1200"/>
              </a:spcAft>
            </a:pPr>
            <a:r>
              <a:rPr lang="es-US" sz="2400" dirty="0">
                <a:solidFill>
                  <a:srgbClr val="00529B"/>
                </a:solidFill>
              </a:rPr>
              <a:t>Puede que tenga que pagar el precio completo si el plan sigue sin cubrir el medicamento</a:t>
            </a:r>
          </a:p>
          <a:p>
            <a:pPr marL="548640" lvl="1" indent="-274320" defTabSz="685800">
              <a:lnSpc>
                <a:spcPct val="100000"/>
              </a:lnSpc>
              <a:spcBef>
                <a:spcPts val="0"/>
              </a:spcBef>
              <a:spcAft>
                <a:spcPts val="1200"/>
              </a:spcAft>
            </a:pPr>
            <a:r>
              <a:rPr lang="es-US" sz="2400" dirty="0">
                <a:solidFill>
                  <a:srgbClr val="00529B"/>
                </a:solidFill>
              </a:rPr>
              <a:t>Puede considerar la posibilidad de cambiar su plan de medicamentos, cuando esté permitido, por otro que sí cubra el medicamento</a:t>
            </a:r>
          </a:p>
          <a:p>
            <a:pPr marL="548640" lvl="1" indent="-274320" defTabSz="685800">
              <a:lnSpc>
                <a:spcPct val="100000"/>
              </a:lnSpc>
              <a:spcBef>
                <a:spcPts val="0"/>
              </a:spcBef>
              <a:spcAft>
                <a:spcPts val="1200"/>
              </a:spcAft>
            </a:pPr>
            <a:r>
              <a:rPr lang="es-US" sz="2400" dirty="0">
                <a:solidFill>
                  <a:srgbClr val="00529B"/>
                </a:solidFill>
              </a:rPr>
              <a:t>Puede consultarle a su médico por cualquier alternativa terapéutica.</a:t>
            </a:r>
          </a:p>
          <a:p>
            <a:pPr marL="548640" lvl="1" indent="-274320" defTabSz="685800">
              <a:lnSpc>
                <a:spcPct val="100000"/>
              </a:lnSpc>
              <a:spcBef>
                <a:spcPts val="0"/>
              </a:spcBef>
              <a:spcAft>
                <a:spcPts val="1200"/>
              </a:spcAft>
            </a:pPr>
            <a:r>
              <a:rPr lang="es-US" sz="2400" dirty="0">
                <a:solidFill>
                  <a:srgbClr val="00529B"/>
                </a:solidFill>
              </a:rPr>
              <a:t>Puede apelar</a:t>
            </a:r>
          </a:p>
          <a:p>
            <a:pPr marL="457200" lvl="1" indent="0" defTabSz="685800">
              <a:lnSpc>
                <a:spcPct val="100000"/>
              </a:lnSpc>
              <a:spcBef>
                <a:spcPts val="0"/>
              </a:spcBef>
              <a:spcAft>
                <a:spcPts val="1200"/>
              </a:spcAft>
              <a:buNone/>
            </a:pPr>
            <a:endParaRPr lang="en-US" sz="2400" dirty="0">
              <a:solidFill>
                <a:srgbClr val="00529B"/>
              </a:solidFill>
              <a:latin typeface="Arial"/>
              <a:cs typeface="Arial"/>
            </a:endParaRPr>
          </a:p>
          <a:p>
            <a:pPr marL="274320" lvl="0" indent="-274320" defTabSz="685800">
              <a:lnSpc>
                <a:spcPct val="100000"/>
              </a:lnSpc>
              <a:spcBef>
                <a:spcPts val="0"/>
              </a:spcBef>
              <a:spcAft>
                <a:spcPts val="1200"/>
              </a:spcAft>
            </a:pPr>
            <a:endParaRPr lang="en-US" sz="2800" dirty="0">
              <a:solidFill>
                <a:srgbClr val="00529B"/>
              </a:solidFill>
              <a:latin typeface="Arial"/>
              <a:cs typeface="Arial"/>
            </a:endParaRPr>
          </a:p>
        </p:txBody>
      </p:sp>
      <p:sp>
        <p:nvSpPr>
          <p:cNvPr id="14" name="Slide Number Placeholder 5">
            <a:extLst>
              <a:ext uri="{FF2B5EF4-FFF2-40B4-BE49-F238E27FC236}">
                <a16:creationId xmlns:a16="http://schemas.microsoft.com/office/drawing/2014/main" id="{E89771ED-8C1F-4AA7-96A5-6C2FC799E74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8864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s-US" sz="3000"/>
              <a:t>Verifique sus conocimientos: Pregunta 5</a:t>
            </a:r>
          </a:p>
        </p:txBody>
      </p:sp>
      <p:sp>
        <p:nvSpPr>
          <p:cNvPr id="5" name="Content Placeholder 4"/>
          <p:cNvSpPr>
            <a:spLocks noGrp="1"/>
          </p:cNvSpPr>
          <p:nvPr>
            <p:ph idx="4294967295"/>
          </p:nvPr>
        </p:nvSpPr>
        <p:spPr>
          <a:xfrm>
            <a:off x="838200" y="1651496"/>
            <a:ext cx="10896600" cy="3480981"/>
          </a:xfrm>
        </p:spPr>
        <p:txBody>
          <a:bodyPr>
            <a:noAutofit/>
          </a:bodyPr>
          <a:lstStyle/>
          <a:p>
            <a:pPr marL="0" lvl="0" indent="0" defTabSz="685800">
              <a:lnSpc>
                <a:spcPct val="100000"/>
              </a:lnSpc>
              <a:spcBef>
                <a:spcPts val="0"/>
              </a:spcBef>
              <a:spcAft>
                <a:spcPts val="1200"/>
              </a:spcAft>
              <a:buNone/>
            </a:pPr>
            <a:r>
              <a:rPr lang="es-US" sz="2200" b="1" dirty="0">
                <a:solidFill>
                  <a:srgbClr val="00529B"/>
                </a:solidFill>
              </a:rPr>
              <a:t>¿Qué es la "lista de exclusión"? </a:t>
            </a:r>
          </a:p>
          <a:p>
            <a:pPr marL="804672" lvl="0" indent="-347472" defTabSz="685800">
              <a:lnSpc>
                <a:spcPct val="100000"/>
              </a:lnSpc>
              <a:spcBef>
                <a:spcPts val="0"/>
              </a:spcBef>
              <a:spcAft>
                <a:spcPts val="1200"/>
              </a:spcAft>
              <a:buFont typeface="+mj-lt"/>
              <a:buAutoNum type="alphaLcPeriod"/>
            </a:pPr>
            <a:r>
              <a:rPr lang="es-US" sz="2000" dirty="0">
                <a:solidFill>
                  <a:srgbClr val="00529B"/>
                </a:solidFill>
                <a:ea typeface="Times New Roman"/>
                <a:cs typeface="Times New Roman"/>
              </a:rPr>
              <a:t>Una lista de planes de Medicare de bajo rendimiento</a:t>
            </a:r>
          </a:p>
          <a:p>
            <a:pPr marL="804672" lvl="0" indent="-347472" defTabSz="685800">
              <a:lnSpc>
                <a:spcPct val="100000"/>
              </a:lnSpc>
              <a:spcBef>
                <a:spcPts val="0"/>
              </a:spcBef>
              <a:spcAft>
                <a:spcPts val="1200"/>
              </a:spcAft>
              <a:buFont typeface="+mj-lt"/>
              <a:buAutoNum type="alphaLcPeriod"/>
            </a:pPr>
            <a:r>
              <a:rPr lang="es-US" sz="2000" dirty="0">
                <a:solidFill>
                  <a:srgbClr val="00529B"/>
                </a:solidFill>
                <a:ea typeface="Times New Roman"/>
                <a:cs typeface="Times New Roman"/>
              </a:rPr>
              <a:t>Una lista de los servicios que no están permitidos para una persona con Medicare</a:t>
            </a:r>
          </a:p>
          <a:p>
            <a:pPr marL="804672" lvl="0" indent="-347472" defTabSz="685800">
              <a:lnSpc>
                <a:spcPct val="100000"/>
              </a:lnSpc>
              <a:spcBef>
                <a:spcPts val="0"/>
              </a:spcBef>
              <a:spcAft>
                <a:spcPts val="1200"/>
              </a:spcAft>
              <a:buFont typeface="+mj-lt"/>
              <a:buAutoNum type="alphaLcPeriod"/>
            </a:pPr>
            <a:r>
              <a:rPr lang="es-US" sz="2000" dirty="0">
                <a:solidFill>
                  <a:srgbClr val="00529B"/>
                </a:solidFill>
                <a:cs typeface="Times New Roman"/>
              </a:rPr>
              <a:t>Una lista de proveedores y prescriptores que no están autorizados a recibir pagos por artículos y servicios del Plan Medicare </a:t>
            </a:r>
            <a:r>
              <a:rPr lang="es-US" sz="2000" dirty="0" err="1">
                <a:solidFill>
                  <a:srgbClr val="00529B"/>
                </a:solidFill>
                <a:cs typeface="Times New Roman"/>
              </a:rPr>
              <a:t>Advantage</a:t>
            </a:r>
            <a:r>
              <a:rPr lang="es-US" sz="2000" dirty="0">
                <a:solidFill>
                  <a:srgbClr val="00529B"/>
                </a:solidFill>
                <a:cs typeface="Times New Roman"/>
              </a:rPr>
              <a:t> y que tienen prohibido recetar medicamentos de la Parte D a los beneficiarios de Medicare.</a:t>
            </a:r>
          </a:p>
          <a:p>
            <a:pPr marL="804672" lvl="0" indent="-347472" defTabSz="685800">
              <a:lnSpc>
                <a:spcPct val="100000"/>
              </a:lnSpc>
              <a:spcBef>
                <a:spcPts val="0"/>
              </a:spcBef>
              <a:spcAft>
                <a:spcPts val="1200"/>
              </a:spcAft>
              <a:buFont typeface="+mj-lt"/>
              <a:buAutoNum type="alphaLcPeriod"/>
            </a:pPr>
            <a:r>
              <a:rPr lang="es-US" sz="2000" dirty="0">
                <a:solidFill>
                  <a:srgbClr val="00529B"/>
                </a:solidFill>
                <a:cs typeface="Times New Roman"/>
              </a:rPr>
              <a:t>Una lista de los medicamentos recetados que no están permitidos para una persona con Medicare</a:t>
            </a:r>
          </a:p>
        </p:txBody>
      </p:sp>
      <p:sp>
        <p:nvSpPr>
          <p:cNvPr id="6" name="Rounded Rectangle 5" descr="Casilla verde que resalta la respuesta correcta: C"/>
          <p:cNvSpPr/>
          <p:nvPr/>
        </p:nvSpPr>
        <p:spPr>
          <a:xfrm>
            <a:off x="1234440" y="2976290"/>
            <a:ext cx="10311384" cy="1133891"/>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51</a:t>
            </a:fld>
            <a:endParaRPr lang="en-US"/>
          </a:p>
        </p:txBody>
      </p:sp>
      <p:sp>
        <p:nvSpPr>
          <p:cNvPr id="8" name="Title 1">
            <a:extLst>
              <a:ext uri="{FF2B5EF4-FFF2-40B4-BE49-F238E27FC236}">
                <a16:creationId xmlns:a16="http://schemas.microsoft.com/office/drawing/2014/main" id="{26128BC4-4445-43D6-30B6-44DEE06C0CE6}"/>
              </a:ext>
            </a:extLst>
          </p:cNvPr>
          <p:cNvSpPr txBox="1">
            <a:spLocks/>
          </p:cNvSpPr>
          <p:nvPr/>
        </p:nvSpPr>
        <p:spPr>
          <a:xfrm>
            <a:off x="1772285" y="4841379"/>
            <a:ext cx="9347472" cy="365125"/>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25002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latin typeface="Arial Black" panose="020B0A04020102020204" pitchFamily="34" charset="0"/>
                <a:cs typeface="Arial" panose="020B0604020202020204" pitchFamily="34" charset="0"/>
              </a:rPr>
              <a:t>Lección 4</a:t>
            </a:r>
          </a:p>
        </p:txBody>
      </p:sp>
      <p:sp>
        <p:nvSpPr>
          <p:cNvPr id="4" name="Text Placeholder 3">
            <a:extLst>
              <a:ext uri="{FF2B5EF4-FFF2-40B4-BE49-F238E27FC236}">
                <a16:creationId xmlns:a16="http://schemas.microsoft.com/office/drawing/2014/main" id="{13FF2206-2AB9-883A-E92B-35B1BB3A893D}"/>
              </a:ext>
            </a:extLst>
          </p:cNvPr>
          <p:cNvSpPr>
            <a:spLocks noGrp="1"/>
          </p:cNvSpPr>
          <p:nvPr>
            <p:ph type="body" idx="1"/>
          </p:nvPr>
        </p:nvSpPr>
        <p:spPr>
          <a:xfrm>
            <a:off x="3993063" y="2050868"/>
            <a:ext cx="7617046" cy="2756265"/>
          </a:xfrm>
        </p:spPr>
        <p:txBody>
          <a:bodyPr/>
          <a:lstStyle/>
          <a:p>
            <a:r>
              <a:rPr lang="en-US" dirty="0" err="1"/>
              <a:t>Medicamentos</a:t>
            </a:r>
            <a:r>
              <a:rPr lang="en-US" dirty="0"/>
              <a:t> de </a:t>
            </a:r>
            <a:br>
              <a:rPr lang="en-US" dirty="0"/>
            </a:br>
            <a:r>
              <a:rPr lang="en-US" dirty="0" err="1"/>
              <a:t>cobertura</a:t>
            </a:r>
            <a:r>
              <a:rPr lang="en-US" dirty="0"/>
              <a:t> Medicare (</a:t>
            </a:r>
            <a:r>
              <a:rPr lang="en-US" dirty="0" err="1"/>
              <a:t>Parte</a:t>
            </a:r>
            <a:r>
              <a:rPr lang="en-US" dirty="0"/>
              <a:t> D) </a:t>
            </a:r>
            <a:r>
              <a:rPr lang="en-US" dirty="0" err="1"/>
              <a:t>Elegibilidad</a:t>
            </a:r>
            <a:r>
              <a:rPr lang="en-US" dirty="0"/>
              <a:t> e </a:t>
            </a:r>
            <a:r>
              <a:rPr lang="en-US" dirty="0" err="1"/>
              <a:t>inscripción</a:t>
            </a:r>
            <a:r>
              <a:rPr lang="en-US" dirty="0"/>
              <a:t>	</a:t>
            </a:r>
          </a:p>
          <a:p>
            <a:endParaRPr lang="en-US" dirty="0"/>
          </a:p>
        </p:txBody>
      </p:sp>
    </p:spTree>
    <p:custDataLst>
      <p:tags r:id="rId1"/>
    </p:custDataLst>
    <p:extLst>
      <p:ext uri="{BB962C8B-B14F-4D97-AF65-F5344CB8AC3E}">
        <p14:creationId xmlns:p14="http://schemas.microsoft.com/office/powerpoint/2010/main" val="3021373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4:</a:t>
            </a:r>
          </a:p>
        </p:txBody>
      </p:sp>
      <p:sp>
        <p:nvSpPr>
          <p:cNvPr id="13" name="Content Placeholder 12"/>
          <p:cNvSpPr>
            <a:spLocks noGrp="1"/>
          </p:cNvSpPr>
          <p:nvPr>
            <p:ph type="body" sz="quarter" idx="13"/>
          </p:nvPr>
        </p:nvSpPr>
        <p:spPr>
          <a:xfrm>
            <a:off x="1371600" y="1371600"/>
            <a:ext cx="9772650" cy="4167187"/>
          </a:xfrm>
        </p:spPr>
        <p:txBody>
          <a:bodyPr vert="horz" lIns="91440" tIns="45720" rIns="91440" bIns="45720" rtlCol="0" anchor="t">
            <a:normAutofit fontScale="92500" lnSpcReduction="10000"/>
          </a:bodyPr>
          <a:lstStyle/>
          <a:p>
            <a:pPr marL="0" indent="0" defTabSz="685800">
              <a:lnSpc>
                <a:spcPct val="100000"/>
              </a:lnSpc>
              <a:spcBef>
                <a:spcPts val="0"/>
              </a:spcBef>
              <a:spcAft>
                <a:spcPts val="1200"/>
              </a:spcAft>
              <a:buNone/>
            </a:pPr>
            <a:r>
              <a:rPr lang="es-US" sz="2800" b="1" dirty="0">
                <a:solidFill>
                  <a:srgbClr val="00529B"/>
                </a:solidFill>
              </a:rPr>
              <a:t>Al final de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los requisitos de acceso a la cobertura de medicamentos </a:t>
            </a:r>
            <a:br>
              <a:rPr lang="es-US" sz="2400" dirty="0">
                <a:solidFill>
                  <a:srgbClr val="00529B"/>
                </a:solidFill>
              </a:rPr>
            </a:br>
            <a:r>
              <a:rPr lang="es-US" sz="2400" dirty="0">
                <a:solidFill>
                  <a:srgbClr val="00529B"/>
                </a:solidFill>
              </a:rPr>
              <a:t>de Medicare</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cuándo puede inscribirse, afiliarse o cambiar de plan para obtener la cobertura de sus medicamentos.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Analizar las consideraciones a tener en cuenta al decidir inscribirse o cambiar de plan</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la cobertura de medicamentos acreditable y por qué </a:t>
            </a:r>
            <a:br>
              <a:rPr lang="es-US" sz="2400" dirty="0">
                <a:solidFill>
                  <a:srgbClr val="00529B"/>
                </a:solidFill>
              </a:rPr>
            </a:br>
            <a:r>
              <a:rPr lang="es-US" sz="2400" dirty="0">
                <a:solidFill>
                  <a:srgbClr val="00529B"/>
                </a:solidFill>
              </a:rPr>
              <a:t>es importante</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lo que puede esperar cuando se afilie o cambie de plan</a:t>
            </a:r>
          </a:p>
        </p:txBody>
      </p:sp>
      <p:sp>
        <p:nvSpPr>
          <p:cNvPr id="6" name="Slide Number Placeholder 5">
            <a:extLst>
              <a:ext uri="{FF2B5EF4-FFF2-40B4-BE49-F238E27FC236}">
                <a16:creationId xmlns:a16="http://schemas.microsoft.com/office/drawing/2014/main" id="{FD10DA37-BDAE-4DA2-916B-339509D14AC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53</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6678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Requisitos para optar a la cobertura </a:t>
            </a:r>
            <a:br>
              <a:rPr lang="es-US" sz="3000" dirty="0"/>
            </a:br>
            <a:r>
              <a:rPr lang="es-US" sz="3000" dirty="0"/>
              <a:t>de medicamentos de Medicare</a:t>
            </a:r>
          </a:p>
        </p:txBody>
      </p:sp>
      <p:graphicFrame>
        <p:nvGraphicFramePr>
          <p:cNvPr id="13" name="Table 5">
            <a:extLst>
              <a:ext uri="{FF2B5EF4-FFF2-40B4-BE49-F238E27FC236}">
                <a16:creationId xmlns:a16="http://schemas.microsoft.com/office/drawing/2014/main" id="{0D814582-222F-466B-B5C7-57F20790E408}"/>
              </a:ext>
            </a:extLst>
          </p:cNvPr>
          <p:cNvGraphicFramePr>
            <a:graphicFrameLocks noGrp="1"/>
          </p:cNvGraphicFramePr>
          <p:nvPr>
            <p:extLst>
              <p:ext uri="{D42A27DB-BD31-4B8C-83A1-F6EECF244321}">
                <p14:modId xmlns:p14="http://schemas.microsoft.com/office/powerpoint/2010/main" val="3620570186"/>
              </p:ext>
            </p:extLst>
          </p:nvPr>
        </p:nvGraphicFramePr>
        <p:xfrm>
          <a:off x="605973" y="1489293"/>
          <a:ext cx="10980054" cy="3879414"/>
        </p:xfrm>
        <a:graphic>
          <a:graphicData uri="http://schemas.openxmlformats.org/drawingml/2006/table">
            <a:tbl>
              <a:tblPr firstRow="1" bandRow="1">
                <a:tableStyleId>{5FD0F851-EC5A-4D38-B0AD-8093EC10F338}</a:tableStyleId>
              </a:tblPr>
              <a:tblGrid>
                <a:gridCol w="3660018">
                  <a:extLst>
                    <a:ext uri="{9D8B030D-6E8A-4147-A177-3AD203B41FA5}">
                      <a16:colId xmlns:a16="http://schemas.microsoft.com/office/drawing/2014/main" val="12145258"/>
                    </a:ext>
                  </a:extLst>
                </a:gridCol>
                <a:gridCol w="3660018">
                  <a:extLst>
                    <a:ext uri="{9D8B030D-6E8A-4147-A177-3AD203B41FA5}">
                      <a16:colId xmlns:a16="http://schemas.microsoft.com/office/drawing/2014/main" val="3786121425"/>
                    </a:ext>
                  </a:extLst>
                </a:gridCol>
                <a:gridCol w="3660018">
                  <a:extLst>
                    <a:ext uri="{9D8B030D-6E8A-4147-A177-3AD203B41FA5}">
                      <a16:colId xmlns:a16="http://schemas.microsoft.com/office/drawing/2014/main" val="2983801956"/>
                    </a:ext>
                  </a:extLst>
                </a:gridCol>
              </a:tblGrid>
              <a:tr h="435174">
                <a:tc>
                  <a:txBody>
                    <a:bodyPr/>
                    <a:lstStyle/>
                    <a:p>
                      <a:pPr algn="ctr"/>
                      <a:r>
                        <a:rPr lang="es-US" sz="2000">
                          <a:solidFill>
                            <a:srgbClr val="2F5597"/>
                          </a:solidFill>
                        </a:rPr>
                        <a:t>Usted necesita tener</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s-US" sz="2000">
                          <a:solidFill>
                            <a:srgbClr val="2F5597"/>
                          </a:solidFill>
                        </a:rPr>
                        <a:t>También debe</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s-US" sz="2000">
                          <a:solidFill>
                            <a:srgbClr val="2F5597"/>
                          </a:solidFill>
                        </a:rPr>
                        <a:t>No puede</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98851774"/>
                  </a:ext>
                </a:extLst>
              </a:tr>
              <a:tr h="3070023">
                <a:tc>
                  <a:txBody>
                    <a:bodyPr/>
                    <a:lstStyle/>
                    <a:p>
                      <a:pPr marL="274320" marR="0" lvl="0" indent="-274320" algn="l" defTabSz="914400" rtl="0" eaLnBrk="1" fontAlgn="auto" latinLnBrk="0" hangingPunct="1">
                        <a:lnSpc>
                          <a:spcPct val="100000"/>
                        </a:lnSpc>
                        <a:spcBef>
                          <a:spcPts val="0"/>
                        </a:spcBef>
                        <a:spcAft>
                          <a:spcPts val="1200"/>
                        </a:spcAft>
                        <a:buClrTx/>
                        <a:buSzTx/>
                        <a:buFont typeface="Wingdings" panose="020B0604020202020204" pitchFamily="34" charset="0"/>
                        <a:buChar char="§"/>
                        <a:tabLst/>
                        <a:defRPr/>
                      </a:pPr>
                      <a:r>
                        <a:rPr lang="es-US" sz="2000">
                          <a:solidFill>
                            <a:srgbClr val="2F5597"/>
                          </a:solidFill>
                        </a:rPr>
                        <a:t>Medicare Parte A (Seguro Hospitalario) y/o Parte B (Seguro Médico) para inscribirse en un plan de medicamentos de Medicare</a:t>
                      </a:r>
                    </a:p>
                    <a:p>
                      <a:pPr marL="274320" marR="0" lvl="0" indent="-274320" algn="l" defTabSz="914400" rtl="0" eaLnBrk="1" fontAlgn="auto" latinLnBrk="0" hangingPunct="1">
                        <a:lnSpc>
                          <a:spcPct val="100000"/>
                        </a:lnSpc>
                        <a:spcBef>
                          <a:spcPts val="0"/>
                        </a:spcBef>
                        <a:spcAft>
                          <a:spcPts val="1200"/>
                        </a:spcAft>
                        <a:buClrTx/>
                        <a:buSzTx/>
                        <a:buFont typeface="Wingdings" panose="020B0604020202020204" pitchFamily="34" charset="0"/>
                        <a:buChar char="§"/>
                        <a:tabLst/>
                        <a:defRPr/>
                      </a:pPr>
                      <a:r>
                        <a:rPr lang="es-US" sz="2000">
                          <a:solidFill>
                            <a:srgbClr val="2F5597"/>
                          </a:solidFill>
                        </a:rPr>
                        <a:t>La Parte A y Parte B para inscribirse en un plan Medicare Advantage con cobertura de medicamentos</a:t>
                      </a:r>
                    </a:p>
                    <a:p>
                      <a:pPr algn="l" rtl="0"/>
                      <a:endParaRPr lang="en-US" sz="2000" dirty="0">
                        <a:solidFill>
                          <a:srgbClr val="2F5597"/>
                        </a:solidFill>
                        <a:latin typeface="Arial" panose="020B0604020202020204" pitchFamily="34" charset="0"/>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274320" indent="-274320" algn="l">
                        <a:spcAft>
                          <a:spcPts val="1200"/>
                        </a:spcAft>
                        <a:buFont typeface="Wingdings" panose="020B0604020202020204" pitchFamily="34" charset="0"/>
                        <a:buChar char="§"/>
                      </a:pPr>
                      <a:r>
                        <a:rPr lang="es-US" sz="2000" dirty="0">
                          <a:solidFill>
                            <a:srgbClr val="2F5597"/>
                          </a:solidFill>
                        </a:rPr>
                        <a:t>Inscribirse a un plan para obtener cobertura de medicamentos (en la mayoría de los casos)</a:t>
                      </a:r>
                    </a:p>
                    <a:p>
                      <a:pPr marL="274320" indent="-274320" algn="l">
                        <a:spcAft>
                          <a:spcPts val="1200"/>
                        </a:spcAft>
                        <a:buFont typeface="Wingdings" panose="020B0604020202020204" pitchFamily="34" charset="0"/>
                        <a:buChar char="§"/>
                      </a:pPr>
                      <a:r>
                        <a:rPr lang="es-US" sz="2000" dirty="0">
                          <a:solidFill>
                            <a:srgbClr val="2F5597"/>
                          </a:solidFill>
                        </a:rPr>
                        <a:t>Vivir en el área de servicio </a:t>
                      </a:r>
                      <a:br>
                        <a:rPr lang="es-US" sz="2000" dirty="0">
                          <a:solidFill>
                            <a:srgbClr val="2F5597"/>
                          </a:solidFill>
                        </a:rPr>
                      </a:br>
                      <a:r>
                        <a:rPr lang="es-US" sz="2000" dirty="0">
                          <a:solidFill>
                            <a:srgbClr val="2F5597"/>
                          </a:solidFill>
                        </a:rPr>
                        <a:t>del plan </a:t>
                      </a:r>
                    </a:p>
                    <a:p>
                      <a:pPr algn="l" rtl="0"/>
                      <a:endParaRPr lang="en-US" sz="2000" dirty="0">
                        <a:solidFill>
                          <a:srgbClr val="2F5597"/>
                        </a:solidFill>
                        <a:latin typeface="Arial" panose="020B060402020202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274320" indent="-274320" algn="l" defTabSz="914400" rtl="0" eaLnBrk="1" latinLnBrk="0" hangingPunct="1">
                        <a:spcAft>
                          <a:spcPts val="1200"/>
                        </a:spcAft>
                        <a:buFont typeface="Wingdings" panose="020B0604020202020204" pitchFamily="34" charset="0"/>
                        <a:buChar char="§"/>
                      </a:pPr>
                      <a:r>
                        <a:rPr lang="es-US" sz="2000" dirty="0">
                          <a:solidFill>
                            <a:srgbClr val="2F5597"/>
                          </a:solidFill>
                        </a:rPr>
                        <a:t>Estar en la cárcel.</a:t>
                      </a:r>
                    </a:p>
                    <a:p>
                      <a:pPr marL="274320" indent="-274320" algn="l" defTabSz="914400" rtl="0" eaLnBrk="1" latinLnBrk="0" hangingPunct="1">
                        <a:spcAft>
                          <a:spcPts val="1200"/>
                        </a:spcAft>
                        <a:buFont typeface="Wingdings" panose="020B0604020202020204" pitchFamily="34" charset="0"/>
                        <a:buChar char="§"/>
                      </a:pPr>
                      <a:r>
                        <a:rPr lang="es-US" sz="2000" dirty="0">
                          <a:solidFill>
                            <a:srgbClr val="2F5597"/>
                          </a:solidFill>
                        </a:rPr>
                        <a:t>Estar en los Estados Unidos de forma ilegal.</a:t>
                      </a:r>
                    </a:p>
                    <a:p>
                      <a:pPr marL="274320" indent="-274320" algn="l" defTabSz="914400" rtl="0" eaLnBrk="1" latinLnBrk="0" hangingPunct="1">
                        <a:spcAft>
                          <a:spcPts val="1200"/>
                        </a:spcAft>
                        <a:buFont typeface="Wingdings" panose="020B0604020202020204" pitchFamily="34" charset="0"/>
                        <a:buChar char="§"/>
                      </a:pPr>
                      <a:r>
                        <a:rPr lang="es-US" sz="2000" dirty="0">
                          <a:solidFill>
                            <a:srgbClr val="2F5597"/>
                          </a:solidFill>
                        </a:rPr>
                        <a:t>Vivir fuera de los Estados Unidos.</a:t>
                      </a:r>
                    </a:p>
                    <a:p>
                      <a:pPr algn="l" rtl="0">
                        <a:spcAft>
                          <a:spcPts val="1200"/>
                        </a:spcAft>
                      </a:pPr>
                      <a:endParaRPr lang="en-US" sz="2000" dirty="0">
                        <a:solidFill>
                          <a:srgbClr val="2F5597"/>
                        </a:solidFill>
                        <a:latin typeface="Arial" panose="020B060402020202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81986822"/>
                  </a:ext>
                </a:extLst>
              </a:tr>
            </a:tbl>
          </a:graphicData>
        </a:graphic>
      </p:graphicFrame>
      <p:sp>
        <p:nvSpPr>
          <p:cNvPr id="6" name="Slide Number Placeholder 5">
            <a:extLst>
              <a:ext uri="{FF2B5EF4-FFF2-40B4-BE49-F238E27FC236}">
                <a16:creationId xmlns:a16="http://schemas.microsoft.com/office/drawing/2014/main" id="{947A961F-4376-4A8D-91CE-772AE1870A6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640356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Cobertura Acreditable para Medicamentos</a:t>
            </a:r>
          </a:p>
        </p:txBody>
      </p:sp>
      <p:sp>
        <p:nvSpPr>
          <p:cNvPr id="5" name="Content Placeholder 4"/>
          <p:cNvSpPr>
            <a:spLocks noGrp="1"/>
          </p:cNvSpPr>
          <p:nvPr>
            <p:ph type="body" sz="quarter" idx="13"/>
          </p:nvPr>
        </p:nvSpPr>
        <p:spPr>
          <a:xfrm>
            <a:off x="1371600" y="1371600"/>
            <a:ext cx="9832848" cy="4655713"/>
          </a:xfrm>
        </p:spPr>
        <p:txBody>
          <a:bodyPr>
            <a:noAutofit/>
          </a:bodyPr>
          <a:lstStyle/>
          <a:p>
            <a:pPr marL="0" lvl="0" indent="0" defTabSz="685800">
              <a:lnSpc>
                <a:spcPct val="100000"/>
              </a:lnSpc>
              <a:spcBef>
                <a:spcPts val="0"/>
              </a:spcBef>
              <a:spcAft>
                <a:spcPts val="1200"/>
              </a:spcAft>
              <a:buNone/>
            </a:pPr>
            <a:r>
              <a:rPr lang="es-US" sz="2400" b="1" dirty="0">
                <a:solidFill>
                  <a:srgbClr val="00529B"/>
                </a:solidFill>
              </a:rPr>
              <a:t>Cobertura que se espera que pague, en promedio, al menos tanto como la cobertura estándar de medicamentos de Medicare: </a:t>
            </a:r>
          </a:p>
          <a:p>
            <a:pPr marL="914400" lvl="2" indent="0" defTabSz="685800">
              <a:lnSpc>
                <a:spcPct val="100000"/>
              </a:lnSpc>
              <a:spcBef>
                <a:spcPts val="0"/>
              </a:spcBef>
              <a:spcAft>
                <a:spcPts val="1200"/>
              </a:spcAft>
              <a:buNone/>
            </a:pPr>
            <a:r>
              <a:rPr lang="es-US" sz="2200" dirty="0">
                <a:solidFill>
                  <a:srgbClr val="00529B"/>
                </a:solidFill>
              </a:rPr>
              <a:t>Cada año, los planes le informan de si su cobertura es "acreditable" o </a:t>
            </a:r>
            <a:br>
              <a:rPr lang="es-US" sz="2200" dirty="0">
                <a:solidFill>
                  <a:srgbClr val="00529B"/>
                </a:solidFill>
              </a:rPr>
            </a:br>
            <a:r>
              <a:rPr lang="es-US" sz="2200" dirty="0">
                <a:solidFill>
                  <a:srgbClr val="00529B"/>
                </a:solidFill>
              </a:rPr>
              <a:t>"no acreditable"</a:t>
            </a:r>
          </a:p>
          <a:p>
            <a:pPr marL="914400" lvl="2" indent="0" defTabSz="685800">
              <a:lnSpc>
                <a:spcPct val="100000"/>
              </a:lnSpc>
              <a:spcBef>
                <a:spcPts val="600"/>
              </a:spcBef>
              <a:buNone/>
            </a:pPr>
            <a:endParaRPr lang="en-US" sz="2400" dirty="0">
              <a:solidFill>
                <a:srgbClr val="00529B"/>
              </a:solidFill>
            </a:endParaRPr>
          </a:p>
          <a:p>
            <a:pPr marL="914400" lvl="2" indent="0" defTabSz="685800">
              <a:lnSpc>
                <a:spcPct val="100000"/>
              </a:lnSpc>
              <a:spcBef>
                <a:spcPts val="0"/>
              </a:spcBef>
              <a:spcAft>
                <a:spcPts val="1200"/>
              </a:spcAft>
              <a:buNone/>
            </a:pPr>
            <a:r>
              <a:rPr lang="es-US" sz="2200" dirty="0">
                <a:solidFill>
                  <a:srgbClr val="00529B"/>
                </a:solidFill>
              </a:rPr>
              <a:t>Cualquier lapso de 63 días o más en la cobertura acreditable, y es posible que tenga que pagar una multa por inscripción tardía si se une a la cobertura de medicamentos de Medicare más tarde.</a:t>
            </a:r>
          </a:p>
          <a:p>
            <a:pPr marL="914400" lvl="2" indent="-914400" defTabSz="685800">
              <a:lnSpc>
                <a:spcPct val="100000"/>
              </a:lnSpc>
              <a:spcBef>
                <a:spcPts val="0"/>
              </a:spcBef>
              <a:spcAft>
                <a:spcPts val="1200"/>
              </a:spcAft>
              <a:buNone/>
            </a:pPr>
            <a:r>
              <a:rPr lang="es-US" b="1" dirty="0">
                <a:solidFill>
                  <a:srgbClr val="00529B"/>
                </a:solidFill>
              </a:rPr>
              <a:t> </a:t>
            </a:r>
          </a:p>
          <a:p>
            <a:pPr marL="914400" lvl="2" indent="-914400" defTabSz="685800">
              <a:lnSpc>
                <a:spcPct val="100000"/>
              </a:lnSpc>
              <a:spcBef>
                <a:spcPts val="0"/>
              </a:spcBef>
              <a:spcAft>
                <a:spcPts val="1200"/>
              </a:spcAft>
              <a:buNone/>
            </a:pPr>
            <a:r>
              <a:rPr lang="es-US" b="1" dirty="0">
                <a:solidFill>
                  <a:srgbClr val="00529B"/>
                </a:solidFill>
              </a:rPr>
              <a:t>  NOTA</a:t>
            </a:r>
            <a:r>
              <a:rPr lang="es-US" dirty="0">
                <a:solidFill>
                  <a:srgbClr val="00529B"/>
                </a:solidFill>
              </a:rPr>
              <a:t>: si su cobertura de medicamentos es válida, puede optar por conservarla</a:t>
            </a:r>
          </a:p>
        </p:txBody>
      </p:sp>
      <p:pic>
        <p:nvPicPr>
          <p:cNvPr id="8" name="Graphic 7">
            <a:extLst>
              <a:ext uri="{FF2B5EF4-FFF2-40B4-BE49-F238E27FC236}">
                <a16:creationId xmlns:a16="http://schemas.microsoft.com/office/drawing/2014/main" id="{2244122D-4D3C-408A-9637-4A6854371E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9673" y="2224862"/>
            <a:ext cx="914400" cy="914400"/>
          </a:xfrm>
          <a:prstGeom prst="rect">
            <a:avLst/>
          </a:prstGeom>
        </p:spPr>
      </p:pic>
      <p:pic>
        <p:nvPicPr>
          <p:cNvPr id="10" name="Graphic 9">
            <a:extLst>
              <a:ext uri="{FF2B5EF4-FFF2-40B4-BE49-F238E27FC236}">
                <a16:creationId xmlns:a16="http://schemas.microsoft.com/office/drawing/2014/main" id="{835FCD3E-F220-4EB0-937A-10E83C5AE5D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9673" y="3491055"/>
            <a:ext cx="914400" cy="914400"/>
          </a:xfrm>
          <a:prstGeom prst="rect">
            <a:avLst/>
          </a:prstGeom>
        </p:spPr>
      </p:pic>
      <p:sp>
        <p:nvSpPr>
          <p:cNvPr id="11" name="Freeform: Shape 10">
            <a:extLst>
              <a:ext uri="{FF2B5EF4-FFF2-40B4-BE49-F238E27FC236}">
                <a16:creationId xmlns:a16="http://schemas.microsoft.com/office/drawing/2014/main" id="{A6B234A4-C697-4969-9653-B676C62C0CB5}"/>
              </a:ext>
              <a:ext uri="{C183D7F6-B498-43B3-948B-1728B52AA6E4}">
                <adec:decorative xmlns:adec="http://schemas.microsoft.com/office/drawing/2017/decorative" val="1"/>
              </a:ext>
            </a:extLst>
          </p:cNvPr>
          <p:cNvSpPr>
            <a:spLocks noChangeAspect="1"/>
          </p:cNvSpPr>
          <p:nvPr/>
        </p:nvSpPr>
        <p:spPr>
          <a:xfrm>
            <a:off x="1274765" y="518016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05E9DDB-8CA1-4F2F-AE7F-1D4BB599AED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06136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Pérdida Potencial de Otra Cobertura</a:t>
            </a:r>
          </a:p>
        </p:txBody>
      </p:sp>
      <p:sp>
        <p:nvSpPr>
          <p:cNvPr id="7" name="Arrow: Pentagon 6">
            <a:extLst>
              <a:ext uri="{FF2B5EF4-FFF2-40B4-BE49-F238E27FC236}">
                <a16:creationId xmlns:a16="http://schemas.microsoft.com/office/drawing/2014/main" id="{4217B6F3-8FA8-48A9-9761-A44BA04B64CB}"/>
              </a:ext>
              <a:ext uri="{C183D7F6-B498-43B3-948B-1728B52AA6E4}">
                <adec:decorative xmlns:adec="http://schemas.microsoft.com/office/drawing/2017/decorative" val="1"/>
              </a:ext>
            </a:extLst>
          </p:cNvPr>
          <p:cNvSpPr/>
          <p:nvPr/>
        </p:nvSpPr>
        <p:spPr>
          <a:xfrm rot="10800000">
            <a:off x="7433186" y="1232589"/>
            <a:ext cx="4758813"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F11E21-99F9-4650-A85E-E2B48DD8AFEA}"/>
              </a:ext>
            </a:extLst>
          </p:cNvPr>
          <p:cNvSpPr txBox="1"/>
          <p:nvPr/>
        </p:nvSpPr>
        <p:spPr>
          <a:xfrm>
            <a:off x="8628572" y="1478844"/>
            <a:ext cx="3532244" cy="400110"/>
          </a:xfrm>
          <a:prstGeom prst="rect">
            <a:avLst/>
          </a:prstGeom>
          <a:noFill/>
        </p:spPr>
        <p:txBody>
          <a:bodyPr wrap="square" rtlCol="0">
            <a:spAutoFit/>
          </a:bodyPr>
          <a:lstStyle/>
          <a:p>
            <a:pPr lvl="0" defTabSz="685800">
              <a:lnSpc>
                <a:spcPct val="100000"/>
              </a:lnSpc>
              <a:spcBef>
                <a:spcPts val="600"/>
              </a:spcBef>
            </a:pPr>
            <a:r>
              <a:rPr lang="es-US" sz="2000">
                <a:solidFill>
                  <a:srgbClr val="00529B"/>
                </a:solidFill>
                <a:latin typeface="Arial" panose="020B0604020202020204" pitchFamily="34" charset="0"/>
                <a:cs typeface="Arial" panose="020B0604020202020204" pitchFamily="34" charset="0"/>
              </a:rPr>
              <a:t>¿Tiene otra cobertura?</a:t>
            </a:r>
          </a:p>
        </p:txBody>
      </p:sp>
      <p:pic>
        <p:nvPicPr>
          <p:cNvPr id="10" name="Graphic 9">
            <a:extLst>
              <a:ext uri="{FF2B5EF4-FFF2-40B4-BE49-F238E27FC236}">
                <a16:creationId xmlns:a16="http://schemas.microsoft.com/office/drawing/2014/main" id="{C5485767-C1ED-4DD3-B9D0-F9DD76EA257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35241" y="1098269"/>
            <a:ext cx="1015306" cy="1015306"/>
          </a:xfrm>
          <a:prstGeom prst="rect">
            <a:avLst/>
          </a:prstGeom>
        </p:spPr>
      </p:pic>
      <p:sp>
        <p:nvSpPr>
          <p:cNvPr id="5" name="Content Placeholder 4"/>
          <p:cNvSpPr>
            <a:spLocks noGrp="1"/>
          </p:cNvSpPr>
          <p:nvPr>
            <p:ph type="body" sz="quarter" idx="13"/>
          </p:nvPr>
        </p:nvSpPr>
        <p:spPr>
          <a:xfrm>
            <a:off x="1371600" y="2367586"/>
            <a:ext cx="10339387" cy="2800852"/>
          </a:xfrm>
        </p:spPr>
        <p:txBody>
          <a:bodyPr>
            <a:normAutofit/>
          </a:bodyPr>
          <a:lstStyle/>
          <a:p>
            <a:pPr marL="0" lvl="0" indent="0" defTabSz="685800">
              <a:lnSpc>
                <a:spcPct val="100000"/>
              </a:lnSpc>
              <a:spcBef>
                <a:spcPts val="0"/>
              </a:spcBef>
              <a:spcAft>
                <a:spcPts val="1200"/>
              </a:spcAft>
              <a:buNone/>
            </a:pPr>
            <a:r>
              <a:rPr lang="es-US" sz="2800" b="1">
                <a:solidFill>
                  <a:srgbClr val="00529B"/>
                </a:solidFill>
              </a:rPr>
              <a:t>Afiliarse a un plan de Medicare podría anular otras coberturas para usted y las personas a su cargo que pudieran estar en su plan.</a:t>
            </a:r>
          </a:p>
          <a:p>
            <a:pPr marL="548640" lvl="1" indent="-274320">
              <a:lnSpc>
                <a:spcPct val="100000"/>
              </a:lnSpc>
              <a:spcBef>
                <a:spcPts val="0"/>
              </a:spcBef>
              <a:spcAft>
                <a:spcPts val="1200"/>
              </a:spcAft>
              <a:buFont typeface="Wingdings" panose="05000000000000000000" pitchFamily="2" charset="2"/>
              <a:buChar char="§"/>
            </a:pPr>
            <a:r>
              <a:rPr lang="es-US" sz="2400">
                <a:solidFill>
                  <a:srgbClr val="00529B"/>
                </a:solidFill>
              </a:rPr>
              <a:t>Podría perder tanto su salud como sus beneficios de medicamentos. </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Es posible que no pueda recuperar su cobertura</a:t>
            </a:r>
          </a:p>
          <a:p>
            <a:pPr marL="0" lvl="0" indent="0" defTabSz="685800">
              <a:lnSpc>
                <a:spcPct val="100000"/>
              </a:lnSpc>
              <a:spcBef>
                <a:spcPts val="600"/>
              </a:spcBef>
              <a:buNone/>
            </a:pPr>
            <a:endParaRPr lang="en-US" b="1" dirty="0">
              <a:solidFill>
                <a:srgbClr val="00529B"/>
              </a:solidFill>
            </a:endParaRPr>
          </a:p>
        </p:txBody>
      </p:sp>
      <p:sp>
        <p:nvSpPr>
          <p:cNvPr id="6" name="Slide Number Placeholder 5">
            <a:extLst>
              <a:ext uri="{FF2B5EF4-FFF2-40B4-BE49-F238E27FC236}">
                <a16:creationId xmlns:a16="http://schemas.microsoft.com/office/drawing/2014/main" id="{42DF3C3A-7760-4290-9F93-C9E7F3D2EC6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086743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2500"/>
          </a:xfrm>
        </p:spPr>
        <p:txBody>
          <a:bodyPr anchor="ctr">
            <a:noAutofit/>
          </a:bodyPr>
          <a:lstStyle/>
          <a:p>
            <a:r>
              <a:rPr lang="es-US" sz="2800"/>
              <a:t>Aprovechar el Período de Inscripción Inicial (IEP) para obtener cobertura de medicamentos de Medicare</a:t>
            </a:r>
          </a:p>
        </p:txBody>
      </p:sp>
      <p:sp>
        <p:nvSpPr>
          <p:cNvPr id="120" name="TextBox 119">
            <a:extLst>
              <a:ext uri="{FF2B5EF4-FFF2-40B4-BE49-F238E27FC236}">
                <a16:creationId xmlns:a16="http://schemas.microsoft.com/office/drawing/2014/main" id="{299930E1-7F7B-4B5D-B24E-F0893B1C396A}"/>
              </a:ext>
            </a:extLst>
          </p:cNvPr>
          <p:cNvSpPr txBox="1"/>
          <p:nvPr/>
        </p:nvSpPr>
        <p:spPr>
          <a:xfrm>
            <a:off x="3160287" y="1094988"/>
            <a:ext cx="4520206" cy="523220"/>
          </a:xfrm>
          <a:prstGeom prst="rect">
            <a:avLst/>
          </a:prstGeom>
          <a:noFill/>
        </p:spPr>
        <p:txBody>
          <a:bodyPr wrap="square" rtlCol="0">
            <a:spAutoFit/>
          </a:bodyPr>
          <a:lstStyle/>
          <a:p>
            <a:pPr algn="ctr"/>
            <a:r>
              <a:rPr lang="es-US" sz="2800" b="1" dirty="0">
                <a:solidFill>
                  <a:srgbClr val="00529B"/>
                </a:solidFill>
                <a:latin typeface="Arial" panose="020B0604020202020204" pitchFamily="34" charset="0"/>
                <a:cs typeface="Arial" panose="020B0604020202020204" pitchFamily="34" charset="0"/>
              </a:rPr>
              <a:t>Período de 7 meses</a:t>
            </a:r>
          </a:p>
        </p:txBody>
      </p:sp>
      <p:pic>
        <p:nvPicPr>
          <p:cNvPr id="7" name="Picture 6" descr="Tres iconos de calendario que indican los 3 meses anteriores al mes de su cumpleaños">
            <a:extLst>
              <a:ext uri="{FF2B5EF4-FFF2-40B4-BE49-F238E27FC236}">
                <a16:creationId xmlns:a16="http://schemas.microsoft.com/office/drawing/2014/main" id="{78395D16-E32F-4B1A-9337-D638AA6BCB30}"/>
              </a:ext>
            </a:extLst>
          </p:cNvPr>
          <p:cNvPicPr>
            <a:picLocks noChangeAspect="1"/>
          </p:cNvPicPr>
          <p:nvPr/>
        </p:nvPicPr>
        <p:blipFill>
          <a:blip r:embed="rId4"/>
          <a:stretch>
            <a:fillRect/>
          </a:stretch>
        </p:blipFill>
        <p:spPr>
          <a:xfrm>
            <a:off x="1219008" y="1986898"/>
            <a:ext cx="3407959" cy="1450974"/>
          </a:xfrm>
          <a:prstGeom prst="rect">
            <a:avLst/>
          </a:prstGeom>
        </p:spPr>
      </p:pic>
      <p:sp>
        <p:nvSpPr>
          <p:cNvPr id="161" name="Rectangle 160" descr="Casilla: Si lo solicita antes de cumplir los 65 años, su cobertura empieza el mes en que los cumple ">
            <a:extLst>
              <a:ext uri="{FF2B5EF4-FFF2-40B4-BE49-F238E27FC236}">
                <a16:creationId xmlns:a16="http://schemas.microsoft.com/office/drawing/2014/main" id="{04053A88-119E-48DE-BE77-C9477F2EC155}"/>
              </a:ext>
            </a:extLst>
          </p:cNvPr>
          <p:cNvSpPr/>
          <p:nvPr/>
        </p:nvSpPr>
        <p:spPr>
          <a:xfrm>
            <a:off x="1217252" y="3460345"/>
            <a:ext cx="3401535" cy="1102954"/>
          </a:xfrm>
          <a:prstGeom prst="rect">
            <a:avLst/>
          </a:prstGeom>
          <a:solidFill>
            <a:schemeClr val="accent5">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a:solidFill>
                  <a:srgbClr val="00529B"/>
                </a:solidFill>
                <a:latin typeface="Arial" panose="020B0604020202020204" pitchFamily="34" charset="0"/>
                <a:cs typeface="Arial" panose="020B0604020202020204" pitchFamily="34" charset="0"/>
              </a:rPr>
              <a:t>Si se inscribe </a:t>
            </a:r>
            <a:r>
              <a:rPr lang="es-US" b="1">
                <a:solidFill>
                  <a:srgbClr val="00529B"/>
                </a:solidFill>
                <a:latin typeface="Arial" panose="020B0604020202020204" pitchFamily="34" charset="0"/>
                <a:cs typeface="Arial" panose="020B0604020202020204" pitchFamily="34" charset="0"/>
              </a:rPr>
              <a:t>antes</a:t>
            </a:r>
            <a:r>
              <a:rPr lang="es-US">
                <a:solidFill>
                  <a:srgbClr val="00529B"/>
                </a:solidFill>
                <a:latin typeface="Arial" panose="020B0604020202020204" pitchFamily="34" charset="0"/>
                <a:cs typeface="Arial" panose="020B0604020202020204" pitchFamily="34" charset="0"/>
              </a:rPr>
              <a:t> de cumplir 65, your coverage inicia el 1</a:t>
            </a:r>
            <a:r>
              <a:rPr lang="es-US" baseline="30000">
                <a:solidFill>
                  <a:srgbClr val="00529B"/>
                </a:solidFill>
                <a:latin typeface="Arial" panose="020B0604020202020204" pitchFamily="34" charset="0"/>
                <a:cs typeface="Arial" panose="020B0604020202020204" pitchFamily="34" charset="0"/>
              </a:rPr>
              <a:t>er</a:t>
            </a:r>
            <a:r>
              <a:rPr lang="es-US">
                <a:solidFill>
                  <a:srgbClr val="00529B"/>
                </a:solidFill>
                <a:latin typeface="Arial" panose="020B0604020202020204" pitchFamily="34" charset="0"/>
                <a:cs typeface="Arial" panose="020B0604020202020204" pitchFamily="34" charset="0"/>
              </a:rPr>
              <a:t> día del mes de su cumpleaños. </a:t>
            </a:r>
          </a:p>
        </p:txBody>
      </p:sp>
      <p:cxnSp>
        <p:nvCxnSpPr>
          <p:cNvPr id="163" name="Straight Connector 162">
            <a:extLst>
              <a:ext uri="{FF2B5EF4-FFF2-40B4-BE49-F238E27FC236}">
                <a16:creationId xmlns:a16="http://schemas.microsoft.com/office/drawing/2014/main" id="{508323FA-1FF7-43FB-B88C-818FAD2972C8}"/>
              </a:ext>
              <a:ext uri="{C183D7F6-B498-43B3-948B-1728B52AA6E4}">
                <adec:decorative xmlns:adec="http://schemas.microsoft.com/office/drawing/2017/decorative" val="1"/>
              </a:ext>
            </a:extLst>
          </p:cNvPr>
          <p:cNvCxnSpPr>
            <a:cxnSpLocks/>
          </p:cNvCxnSpPr>
          <p:nvPr/>
        </p:nvCxnSpPr>
        <p:spPr>
          <a:xfrm>
            <a:off x="5033127" y="1868110"/>
            <a:ext cx="0" cy="287979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Un icono de calendario que representa el mes en que cumple 65 años">
            <a:extLst>
              <a:ext uri="{FF2B5EF4-FFF2-40B4-BE49-F238E27FC236}">
                <a16:creationId xmlns:a16="http://schemas.microsoft.com/office/drawing/2014/main" id="{13185766-397C-4C3A-9A2E-990CF259FB8C}"/>
              </a:ext>
            </a:extLst>
          </p:cNvPr>
          <p:cNvPicPr>
            <a:picLocks noChangeAspect="1"/>
          </p:cNvPicPr>
          <p:nvPr/>
        </p:nvPicPr>
        <p:blipFill>
          <a:blip r:embed="rId5"/>
          <a:stretch>
            <a:fillRect/>
          </a:stretch>
        </p:blipFill>
        <p:spPr>
          <a:xfrm>
            <a:off x="5425920" y="1482209"/>
            <a:ext cx="1780186" cy="1707028"/>
          </a:xfrm>
          <a:prstGeom prst="rect">
            <a:avLst/>
          </a:prstGeom>
        </p:spPr>
      </p:pic>
      <p:sp>
        <p:nvSpPr>
          <p:cNvPr id="15" name="TextBox 119">
            <a:extLst>
              <a:ext uri="{FF2B5EF4-FFF2-40B4-BE49-F238E27FC236}">
                <a16:creationId xmlns:a16="http://schemas.microsoft.com/office/drawing/2014/main" id="{558869CA-8FDE-F0FF-D64A-15F44E825277}"/>
              </a:ext>
            </a:extLst>
          </p:cNvPr>
          <p:cNvSpPr txBox="1"/>
          <p:nvPr/>
        </p:nvSpPr>
        <p:spPr>
          <a:xfrm>
            <a:off x="5503168" y="2454743"/>
            <a:ext cx="803732" cy="546303"/>
          </a:xfrm>
          <a:prstGeom prst="rect">
            <a:avLst/>
          </a:prstGeom>
          <a:solidFill>
            <a:schemeClr val="accent4"/>
          </a:solidFill>
        </p:spPr>
        <p:txBody>
          <a:bodyPr wrap="square" lIns="0" rIns="0" rtlCol="0">
            <a:spAutoFit/>
          </a:bodyPr>
          <a:lstStyle/>
          <a:p>
            <a:pPr algn="ctr"/>
            <a:r>
              <a:rPr lang="es-US" sz="1100" b="1" dirty="0">
                <a:latin typeface="Arial" panose="020B0604020202020204" pitchFamily="34" charset="0"/>
                <a:cs typeface="Arial" panose="020B0604020202020204" pitchFamily="34" charset="0"/>
              </a:rPr>
              <a:t>MES</a:t>
            </a:r>
            <a:r>
              <a:rPr lang="es-US" sz="1000" b="1" dirty="0">
                <a:latin typeface="Arial" panose="020B0604020202020204" pitchFamily="34" charset="0"/>
                <a:cs typeface="Arial" panose="020B0604020202020204" pitchFamily="34" charset="0"/>
              </a:rPr>
              <a:t> </a:t>
            </a:r>
            <a:br>
              <a:rPr lang="es-US" sz="1000" b="1" dirty="0">
                <a:latin typeface="Arial" panose="020B0604020202020204" pitchFamily="34" charset="0"/>
                <a:cs typeface="Arial" panose="020B0604020202020204" pitchFamily="34" charset="0"/>
              </a:rPr>
            </a:br>
            <a:r>
              <a:rPr lang="es-US" sz="1000" b="1" dirty="0">
                <a:latin typeface="Arial" panose="020B0604020202020204" pitchFamily="34" charset="0"/>
                <a:cs typeface="Arial" panose="020B0604020202020204" pitchFamily="34" charset="0"/>
              </a:rPr>
              <a:t>de su </a:t>
            </a:r>
            <a:r>
              <a:rPr lang="es-US" sz="850" b="1" dirty="0">
                <a:latin typeface="Arial" panose="020B0604020202020204" pitchFamily="34" charset="0"/>
                <a:cs typeface="Arial" panose="020B0604020202020204" pitchFamily="34" charset="0"/>
              </a:rPr>
              <a:t>CUMPLEAÑOS</a:t>
            </a:r>
          </a:p>
        </p:txBody>
      </p:sp>
      <p:pic>
        <p:nvPicPr>
          <p:cNvPr id="8" name="Picture 7" descr="Tres iconos de calendario que indican los 3 meses después del mes de su cumpleaños">
            <a:extLst>
              <a:ext uri="{FF2B5EF4-FFF2-40B4-BE49-F238E27FC236}">
                <a16:creationId xmlns:a16="http://schemas.microsoft.com/office/drawing/2014/main" id="{9A31DBC6-C40C-46E9-A593-9B84CACEDBFB}"/>
              </a:ext>
            </a:extLst>
          </p:cNvPr>
          <p:cNvPicPr>
            <a:picLocks noChangeAspect="1"/>
          </p:cNvPicPr>
          <p:nvPr/>
        </p:nvPicPr>
        <p:blipFill>
          <a:blip r:embed="rId4"/>
          <a:stretch>
            <a:fillRect/>
          </a:stretch>
        </p:blipFill>
        <p:spPr>
          <a:xfrm>
            <a:off x="7295751" y="1985951"/>
            <a:ext cx="3407959" cy="1450974"/>
          </a:xfrm>
          <a:prstGeom prst="rect">
            <a:avLst/>
          </a:prstGeom>
        </p:spPr>
      </p:pic>
      <p:sp>
        <p:nvSpPr>
          <p:cNvPr id="12" name="TextBox 119">
            <a:extLst>
              <a:ext uri="{FF2B5EF4-FFF2-40B4-BE49-F238E27FC236}">
                <a16:creationId xmlns:a16="http://schemas.microsoft.com/office/drawing/2014/main" id="{32792EB2-4A30-813C-C820-8D394EFA4230}"/>
              </a:ext>
            </a:extLst>
          </p:cNvPr>
          <p:cNvSpPr txBox="1"/>
          <p:nvPr/>
        </p:nvSpPr>
        <p:spPr>
          <a:xfrm>
            <a:off x="7394066" y="2401478"/>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
        <p:nvSpPr>
          <p:cNvPr id="162" name="Rectangle 161" descr="Casilla: Si presenta la solicitud después del mes en que cumple 65 años, su cobertura empieza 2 ó 3 meses después de cumplirlos ">
            <a:extLst>
              <a:ext uri="{FF2B5EF4-FFF2-40B4-BE49-F238E27FC236}">
                <a16:creationId xmlns:a16="http://schemas.microsoft.com/office/drawing/2014/main" id="{488EFE4B-E497-4F66-8315-0F89441DD966}"/>
              </a:ext>
            </a:extLst>
          </p:cNvPr>
          <p:cNvSpPr/>
          <p:nvPr/>
        </p:nvSpPr>
        <p:spPr>
          <a:xfrm>
            <a:off x="5432042" y="3437872"/>
            <a:ext cx="5315651" cy="1125919"/>
          </a:xfrm>
          <a:prstGeom prst="rect">
            <a:avLst/>
          </a:prstGeom>
          <a:solidFill>
            <a:schemeClr val="accent5">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US" dirty="0">
                <a:solidFill>
                  <a:srgbClr val="00529B"/>
                </a:solidFill>
                <a:latin typeface="Arial" panose="020B0604020202020204" pitchFamily="34" charset="0"/>
                <a:cs typeface="Arial" panose="020B0604020202020204" pitchFamily="34" charset="0"/>
              </a:rPr>
              <a:t>Si se inscribe durante los últimos 4 meses de su IEP, su cobertura comienza el 1</a:t>
            </a:r>
            <a:r>
              <a:rPr lang="es-US" baseline="30000" dirty="0">
                <a:solidFill>
                  <a:srgbClr val="00529B"/>
                </a:solidFill>
                <a:latin typeface="Arial" panose="020B0604020202020204" pitchFamily="34" charset="0"/>
                <a:cs typeface="Arial" panose="020B0604020202020204" pitchFamily="34" charset="0"/>
              </a:rPr>
              <a:t>er</a:t>
            </a:r>
            <a:r>
              <a:rPr lang="es-US" dirty="0">
                <a:solidFill>
                  <a:srgbClr val="00529B"/>
                </a:solidFill>
                <a:latin typeface="Arial" panose="020B0604020202020204" pitchFamily="34" charset="0"/>
                <a:cs typeface="Arial" panose="020B0604020202020204" pitchFamily="34" charset="0"/>
              </a:rPr>
              <a:t> día del mes siguiente a su inscripción.</a:t>
            </a:r>
          </a:p>
        </p:txBody>
      </p:sp>
      <p:sp>
        <p:nvSpPr>
          <p:cNvPr id="119" name="Freeform: Shape 118">
            <a:extLst>
              <a:ext uri="{FF2B5EF4-FFF2-40B4-BE49-F238E27FC236}">
                <a16:creationId xmlns:a16="http://schemas.microsoft.com/office/drawing/2014/main" id="{2E8E62F5-14FE-4B14-8727-70BDA21C4251}"/>
              </a:ext>
              <a:ext uri="{C183D7F6-B498-43B3-948B-1728B52AA6E4}">
                <adec:decorative xmlns:adec="http://schemas.microsoft.com/office/drawing/2017/decorative" val="1"/>
              </a:ext>
            </a:extLst>
          </p:cNvPr>
          <p:cNvSpPr>
            <a:spLocks noChangeAspect="1"/>
          </p:cNvSpPr>
          <p:nvPr/>
        </p:nvSpPr>
        <p:spPr>
          <a:xfrm>
            <a:off x="939510" y="530969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ontent Placeholder 7">
            <a:extLst>
              <a:ext uri="{FF2B5EF4-FFF2-40B4-BE49-F238E27FC236}">
                <a16:creationId xmlns:a16="http://schemas.microsoft.com/office/drawing/2014/main" id="{9F48FCE2-11D7-4D01-87FB-D304AC07220A}"/>
              </a:ext>
            </a:extLst>
          </p:cNvPr>
          <p:cNvSpPr txBox="1">
            <a:spLocks/>
          </p:cNvSpPr>
          <p:nvPr/>
        </p:nvSpPr>
        <p:spPr>
          <a:xfrm>
            <a:off x="1177990" y="5277615"/>
            <a:ext cx="9569702"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s-US" sz="16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NOTA: </a:t>
            </a:r>
            <a:r>
              <a:rPr lang="es-US" sz="1600" dirty="0">
                <a:solidFill>
                  <a:srgbClr val="00529B"/>
                </a:solidFill>
                <a:latin typeface="Arial" panose="020B0604020202020204" pitchFamily="34" charset="0"/>
                <a:cs typeface="Arial" panose="020B0604020202020204" pitchFamily="34" charset="0"/>
              </a:rPr>
              <a:t>Si está inscrito automáticamente en la Parte A y en la Parte B, tendrá que elegir e inscribirse en un plan de medicamentos durante su IEP si desea tener cobertura de medicamentos de Medicare. </a:t>
            </a:r>
          </a:p>
        </p:txBody>
      </p:sp>
      <p:sp>
        <p:nvSpPr>
          <p:cNvPr id="6" name="Slide Number Placeholder 5">
            <a:extLst>
              <a:ext uri="{FF2B5EF4-FFF2-40B4-BE49-F238E27FC236}">
                <a16:creationId xmlns:a16="http://schemas.microsoft.com/office/drawing/2014/main" id="{03124AA5-BE09-4C02-9BE5-19FDC7630C3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
        <p:nvSpPr>
          <p:cNvPr id="22" name="TextBox 119">
            <a:extLst>
              <a:ext uri="{FF2B5EF4-FFF2-40B4-BE49-F238E27FC236}">
                <a16:creationId xmlns:a16="http://schemas.microsoft.com/office/drawing/2014/main" id="{622D5602-E147-4824-81F5-5184F99A9E83}"/>
              </a:ext>
            </a:extLst>
          </p:cNvPr>
          <p:cNvSpPr txBox="1"/>
          <p:nvPr/>
        </p:nvSpPr>
        <p:spPr>
          <a:xfrm>
            <a:off x="8597465" y="2404665"/>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
        <p:nvSpPr>
          <p:cNvPr id="23" name="TextBox 119">
            <a:extLst>
              <a:ext uri="{FF2B5EF4-FFF2-40B4-BE49-F238E27FC236}">
                <a16:creationId xmlns:a16="http://schemas.microsoft.com/office/drawing/2014/main" id="{A54187A4-59F8-467A-BE76-00C021C88C0D}"/>
              </a:ext>
            </a:extLst>
          </p:cNvPr>
          <p:cNvSpPr txBox="1"/>
          <p:nvPr/>
        </p:nvSpPr>
        <p:spPr>
          <a:xfrm>
            <a:off x="9813650" y="2401540"/>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
        <p:nvSpPr>
          <p:cNvPr id="24" name="TextBox 119">
            <a:extLst>
              <a:ext uri="{FF2B5EF4-FFF2-40B4-BE49-F238E27FC236}">
                <a16:creationId xmlns:a16="http://schemas.microsoft.com/office/drawing/2014/main" id="{089F286B-FABB-486F-B50A-17EB1CBE7674}"/>
              </a:ext>
            </a:extLst>
          </p:cNvPr>
          <p:cNvSpPr txBox="1"/>
          <p:nvPr/>
        </p:nvSpPr>
        <p:spPr>
          <a:xfrm>
            <a:off x="3730489" y="2399409"/>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
        <p:nvSpPr>
          <p:cNvPr id="25" name="TextBox 119">
            <a:extLst>
              <a:ext uri="{FF2B5EF4-FFF2-40B4-BE49-F238E27FC236}">
                <a16:creationId xmlns:a16="http://schemas.microsoft.com/office/drawing/2014/main" id="{8CF4DCB2-C6AB-4F47-9411-A47C2ABD1CFF}"/>
              </a:ext>
            </a:extLst>
          </p:cNvPr>
          <p:cNvSpPr txBox="1"/>
          <p:nvPr/>
        </p:nvSpPr>
        <p:spPr>
          <a:xfrm>
            <a:off x="2510598" y="2404665"/>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
        <p:nvSpPr>
          <p:cNvPr id="26" name="TextBox 119">
            <a:extLst>
              <a:ext uri="{FF2B5EF4-FFF2-40B4-BE49-F238E27FC236}">
                <a16:creationId xmlns:a16="http://schemas.microsoft.com/office/drawing/2014/main" id="{B60D280A-BA3A-4B0E-8198-244F5CF203B8}"/>
              </a:ext>
            </a:extLst>
          </p:cNvPr>
          <p:cNvSpPr txBox="1"/>
          <p:nvPr/>
        </p:nvSpPr>
        <p:spPr>
          <a:xfrm>
            <a:off x="1323040" y="2399409"/>
            <a:ext cx="788644" cy="215444"/>
          </a:xfrm>
          <a:prstGeom prst="rect">
            <a:avLst/>
          </a:prstGeom>
          <a:solidFill>
            <a:schemeClr val="accent5">
              <a:lumMod val="75000"/>
            </a:schemeClr>
          </a:solidFill>
        </p:spPr>
        <p:txBody>
          <a:bodyPr wrap="square" tIns="0" bIns="0" rtlCol="0">
            <a:spAutoFit/>
          </a:bodyPr>
          <a:lstStyle/>
          <a:p>
            <a:pPr algn="ctr"/>
            <a:r>
              <a:rPr lang="es-US" sz="1400" b="1" dirty="0">
                <a:solidFill>
                  <a:schemeClr val="bg1"/>
                </a:solidFill>
                <a:latin typeface="Arial" panose="020B0604020202020204" pitchFamily="34" charset="0"/>
                <a:cs typeface="Arial" panose="020B0604020202020204" pitchFamily="34" charset="0"/>
              </a:rPr>
              <a:t>MES</a:t>
            </a:r>
          </a:p>
        </p:txBody>
      </p:sp>
    </p:spTree>
    <p:custDataLst>
      <p:tags r:id="rId1"/>
    </p:custDataLst>
    <p:extLst>
      <p:ext uri="{BB962C8B-B14F-4D97-AF65-F5344CB8AC3E}">
        <p14:creationId xmlns:p14="http://schemas.microsoft.com/office/powerpoint/2010/main" val="17553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childTnLst>
                          </p:cTn>
                        </p:par>
                        <p:par>
                          <p:cTn id="11" fill="hold">
                            <p:stCondLst>
                              <p:cond delay="0"/>
                            </p:stCondLst>
                            <p:childTnLst>
                              <p:par>
                                <p:cTn id="12" presetID="22" presetClass="entr" presetSubtype="1" fill="hold" nodeType="afterEffect">
                                  <p:stCondLst>
                                    <p:cond delay="0"/>
                                  </p:stCondLst>
                                  <p:childTnLst>
                                    <p:set>
                                      <p:cBhvr>
                                        <p:cTn id="13" dur="1" fill="hold">
                                          <p:stCondLst>
                                            <p:cond delay="0"/>
                                          </p:stCondLst>
                                        </p:cTn>
                                        <p:tgtEl>
                                          <p:spTgt spid="163"/>
                                        </p:tgtEl>
                                        <p:attrNameLst>
                                          <p:attrName>style.visibility</p:attrName>
                                        </p:attrNameLst>
                                      </p:cBhvr>
                                      <p:to>
                                        <p:strVal val="visible"/>
                                      </p:to>
                                    </p:set>
                                    <p:animEffect transition="in" filter="wipe(up)">
                                      <p:cBhvr>
                                        <p:cTn id="14" dur="500"/>
                                        <p:tgtEl>
                                          <p:spTgt spid="16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1">
                                            <p:txEl>
                                              <p:pRg st="0" end="0"/>
                                            </p:txEl>
                                          </p:spTgt>
                                        </p:tgtEl>
                                        <p:attrNameLst>
                                          <p:attrName>style.visibility</p:attrName>
                                        </p:attrNameLst>
                                      </p:cBhvr>
                                      <p:to>
                                        <p:strVal val="visible"/>
                                      </p:to>
                                    </p:set>
                                    <p:animEffect transition="in" filter="fade">
                                      <p:cBhvr>
                                        <p:cTn id="19" dur="500"/>
                                        <p:tgtEl>
                                          <p:spTgt spid="91">
                                            <p:txEl>
                                              <p:pRg st="0" end="0"/>
                                            </p:txEl>
                                          </p:spTgt>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2" grpId="0" animBg="1"/>
      <p:bldP spid="1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44497"/>
          </a:xfrm>
        </p:spPr>
        <p:txBody>
          <a:bodyPr anchor="ctr">
            <a:noAutofit/>
          </a:bodyPr>
          <a:lstStyle/>
          <a:p>
            <a:r>
              <a:rPr lang="es-US" sz="2800"/>
              <a:t>Aprovechar el Período de Inscripción Inicial (IEP) para obtener cobertura de medicamentos de Medicare: Ejemplo</a:t>
            </a:r>
          </a:p>
        </p:txBody>
      </p:sp>
      <p:sp>
        <p:nvSpPr>
          <p:cNvPr id="45" name="TextBox 44">
            <a:extLst>
              <a:ext uri="{FF2B5EF4-FFF2-40B4-BE49-F238E27FC236}">
                <a16:creationId xmlns:a16="http://schemas.microsoft.com/office/drawing/2014/main" id="{C2F21431-FBBB-4806-B935-9B562A93329E}"/>
              </a:ext>
            </a:extLst>
          </p:cNvPr>
          <p:cNvSpPr txBox="1"/>
          <p:nvPr/>
        </p:nvSpPr>
        <p:spPr>
          <a:xfrm>
            <a:off x="3835897" y="1087151"/>
            <a:ext cx="4520206" cy="492443"/>
          </a:xfrm>
          <a:prstGeom prst="rect">
            <a:avLst/>
          </a:prstGeom>
          <a:noFill/>
        </p:spPr>
        <p:txBody>
          <a:bodyPr wrap="square" rtlCol="0">
            <a:spAutoFit/>
          </a:bodyPr>
          <a:lstStyle/>
          <a:p>
            <a:pPr algn="ctr"/>
            <a:r>
              <a:rPr lang="es-US" sz="2600" b="1">
                <a:solidFill>
                  <a:srgbClr val="00529B"/>
                </a:solidFill>
                <a:latin typeface="Arial" panose="020B0604020202020204" pitchFamily="34" charset="0"/>
                <a:cs typeface="Arial" panose="020B0604020202020204" pitchFamily="34" charset="0"/>
              </a:rPr>
              <a:t>Ejemplo</a:t>
            </a:r>
          </a:p>
        </p:txBody>
      </p:sp>
      <p:sp>
        <p:nvSpPr>
          <p:cNvPr id="5" name="TextBox 4">
            <a:extLst>
              <a:ext uri="{FF2B5EF4-FFF2-40B4-BE49-F238E27FC236}">
                <a16:creationId xmlns:a16="http://schemas.microsoft.com/office/drawing/2014/main" id="{B4F8BBD6-862F-49C6-B667-0CFBABBD1262}"/>
              </a:ext>
            </a:extLst>
          </p:cNvPr>
          <p:cNvSpPr txBox="1"/>
          <p:nvPr/>
        </p:nvSpPr>
        <p:spPr>
          <a:xfrm>
            <a:off x="1025943" y="1510579"/>
            <a:ext cx="9796370" cy="2739211"/>
          </a:xfrm>
          <a:prstGeom prst="rect">
            <a:avLst/>
          </a:prstGeom>
          <a:noFill/>
        </p:spPr>
        <p:txBody>
          <a:bodyPr wrap="square" rtlCol="0">
            <a:spAutoFit/>
          </a:bodyPr>
          <a:lstStyle/>
          <a:p>
            <a:pPr>
              <a:spcAft>
                <a:spcPts val="1200"/>
              </a:spcAft>
            </a:pPr>
            <a:r>
              <a:rPr lang="es-US" sz="2200" b="1" dirty="0">
                <a:solidFill>
                  <a:srgbClr val="2F5597"/>
                </a:solidFill>
                <a:latin typeface="Arial" panose="020B0604020202020204" pitchFamily="34" charset="0"/>
                <a:cs typeface="Arial" panose="020B0604020202020204" pitchFamily="34" charset="0"/>
              </a:rPr>
              <a:t>Mary cumple 65 el día 5 de mayo</a:t>
            </a:r>
          </a:p>
          <a:p>
            <a:pPr marL="548640" indent="-274320">
              <a:spcAft>
                <a:spcPts val="1200"/>
              </a:spcAft>
              <a:buFont typeface="Wingdings" panose="05000000000000000000" pitchFamily="2" charset="2"/>
              <a:buChar char="§"/>
            </a:pPr>
            <a:r>
              <a:rPr lang="es-US" dirty="0">
                <a:solidFill>
                  <a:srgbClr val="2F5597"/>
                </a:solidFill>
                <a:latin typeface="Arial" panose="020B0604020202020204" pitchFamily="34" charset="0"/>
                <a:cs typeface="Arial" panose="020B0604020202020204" pitchFamily="34" charset="0"/>
              </a:rPr>
              <a:t>Si se afilia a la cobertura de medicamentos de Medicare en febrero, marzo o abril, su cobertura comienza el 1</a:t>
            </a:r>
            <a:r>
              <a:rPr lang="es-US" baseline="30000" dirty="0">
                <a:solidFill>
                  <a:srgbClr val="2F5597"/>
                </a:solidFill>
                <a:latin typeface="Arial" panose="020B0604020202020204" pitchFamily="34" charset="0"/>
                <a:cs typeface="Arial" panose="020B0604020202020204" pitchFamily="34" charset="0"/>
              </a:rPr>
              <a:t>ro </a:t>
            </a:r>
            <a:r>
              <a:rPr lang="es-US" dirty="0">
                <a:solidFill>
                  <a:srgbClr val="2F5597"/>
                </a:solidFill>
                <a:latin typeface="Arial" panose="020B0604020202020204" pitchFamily="34" charset="0"/>
                <a:cs typeface="Arial" panose="020B0604020202020204" pitchFamily="34" charset="0"/>
              </a:rPr>
              <a:t>de mayo</a:t>
            </a:r>
            <a:endParaRPr lang="es-US" baseline="30000" dirty="0">
              <a:solidFill>
                <a:srgbClr val="2F5597"/>
              </a:solidFill>
              <a:latin typeface="Arial" panose="020B0604020202020204" pitchFamily="34" charset="0"/>
              <a:cs typeface="Arial" panose="020B0604020202020204" pitchFamily="34" charset="0"/>
            </a:endParaRPr>
          </a:p>
          <a:p>
            <a:pPr marL="548640" indent="-274320">
              <a:spcAft>
                <a:spcPts val="1200"/>
              </a:spcAft>
              <a:buFont typeface="Wingdings" panose="05000000000000000000" pitchFamily="2" charset="2"/>
              <a:buChar char="§"/>
            </a:pPr>
            <a:r>
              <a:rPr lang="es-US" dirty="0">
                <a:solidFill>
                  <a:srgbClr val="2F5597"/>
                </a:solidFill>
                <a:latin typeface="Arial" panose="020B0604020202020204" pitchFamily="34" charset="0"/>
                <a:cs typeface="Arial" panose="020B0604020202020204" pitchFamily="34" charset="0"/>
              </a:rPr>
              <a:t>Si se afilia en mayo, su cobertura comenzará el 1</a:t>
            </a:r>
            <a:r>
              <a:rPr lang="es-US" baseline="30000" dirty="0">
                <a:solidFill>
                  <a:srgbClr val="2F5597"/>
                </a:solidFill>
                <a:latin typeface="Arial" panose="020B0604020202020204" pitchFamily="34" charset="0"/>
                <a:cs typeface="Arial" panose="020B0604020202020204" pitchFamily="34" charset="0"/>
              </a:rPr>
              <a:t>ro  </a:t>
            </a:r>
            <a:r>
              <a:rPr lang="es-US" dirty="0">
                <a:solidFill>
                  <a:srgbClr val="2F5597"/>
                </a:solidFill>
                <a:latin typeface="Arial" panose="020B0604020202020204" pitchFamily="34" charset="0"/>
                <a:cs typeface="Arial" panose="020B0604020202020204" pitchFamily="34" charset="0"/>
              </a:rPr>
              <a:t>de junio</a:t>
            </a:r>
            <a:endParaRPr lang="es-US" baseline="30000" dirty="0">
              <a:solidFill>
                <a:srgbClr val="2F5597"/>
              </a:solidFill>
              <a:latin typeface="Arial" panose="020B0604020202020204" pitchFamily="34" charset="0"/>
              <a:cs typeface="Arial" panose="020B0604020202020204" pitchFamily="34" charset="0"/>
            </a:endParaRPr>
          </a:p>
          <a:p>
            <a:pPr marL="548640" indent="-274320">
              <a:spcAft>
                <a:spcPts val="1200"/>
              </a:spcAft>
              <a:buFont typeface="Wingdings" panose="05000000000000000000" pitchFamily="2" charset="2"/>
              <a:buChar char="§"/>
            </a:pPr>
            <a:r>
              <a:rPr lang="es-US" dirty="0">
                <a:solidFill>
                  <a:srgbClr val="2F5597"/>
                </a:solidFill>
                <a:latin typeface="Arial" panose="020B0604020202020204" pitchFamily="34" charset="0"/>
                <a:cs typeface="Arial" panose="020B0604020202020204" pitchFamily="34" charset="0"/>
              </a:rPr>
              <a:t>Si se afilia en junio, julio o agosto, su cobertura empezará el primer día del </a:t>
            </a:r>
            <a:br>
              <a:rPr lang="es-US" dirty="0">
                <a:solidFill>
                  <a:srgbClr val="2F5597"/>
                </a:solidFill>
                <a:latin typeface="Arial" panose="020B0604020202020204" pitchFamily="34" charset="0"/>
                <a:cs typeface="Arial" panose="020B0604020202020204" pitchFamily="34" charset="0"/>
              </a:rPr>
            </a:br>
            <a:r>
              <a:rPr lang="es-US" dirty="0">
                <a:solidFill>
                  <a:srgbClr val="2F5597"/>
                </a:solidFill>
                <a:latin typeface="Arial" panose="020B0604020202020204" pitchFamily="34" charset="0"/>
                <a:cs typeface="Arial" panose="020B0604020202020204" pitchFamily="34" charset="0"/>
              </a:rPr>
              <a:t>mes siguiente. </a:t>
            </a:r>
          </a:p>
          <a:p>
            <a:pPr>
              <a:spcAft>
                <a:spcPts val="1200"/>
              </a:spcAft>
            </a:pPr>
            <a:endParaRPr lang="en-US" sz="2000" dirty="0">
              <a:solidFill>
                <a:srgbClr val="2F5597"/>
              </a:solidFill>
              <a:latin typeface="Arial" panose="020B0604020202020204" pitchFamily="34" charset="0"/>
              <a:cs typeface="Arial" panose="020B0604020202020204" pitchFamily="34" charset="0"/>
            </a:endParaRPr>
          </a:p>
        </p:txBody>
      </p:sp>
      <p:pic>
        <p:nvPicPr>
          <p:cNvPr id="9" name="Picture 8" descr="Icono de calendario de 9 meses de febrero a agosto con el 4to mes de mayo resaltado con una estrella que indica el cumpleaños número 65">
            <a:extLst>
              <a:ext uri="{FF2B5EF4-FFF2-40B4-BE49-F238E27FC236}">
                <a16:creationId xmlns:a16="http://schemas.microsoft.com/office/drawing/2014/main" id="{55EC6A89-03B7-4752-82E6-55A6755F657E}"/>
              </a:ext>
            </a:extLst>
          </p:cNvPr>
          <p:cNvPicPr>
            <a:picLocks noChangeAspect="1"/>
          </p:cNvPicPr>
          <p:nvPr/>
        </p:nvPicPr>
        <p:blipFill>
          <a:blip r:embed="rId4"/>
          <a:stretch>
            <a:fillRect/>
          </a:stretch>
        </p:blipFill>
        <p:spPr>
          <a:xfrm>
            <a:off x="2132087" y="3394503"/>
            <a:ext cx="7584081" cy="1987468"/>
          </a:xfrm>
          <a:prstGeom prst="rect">
            <a:avLst/>
          </a:prstGeom>
        </p:spPr>
      </p:pic>
      <p:sp>
        <p:nvSpPr>
          <p:cNvPr id="7" name="TextBox 119">
            <a:extLst>
              <a:ext uri="{FF2B5EF4-FFF2-40B4-BE49-F238E27FC236}">
                <a16:creationId xmlns:a16="http://schemas.microsoft.com/office/drawing/2014/main" id="{59C58B39-67D4-7661-D9BB-0F3E2778B2AF}"/>
              </a:ext>
            </a:extLst>
          </p:cNvPr>
          <p:cNvSpPr txBox="1"/>
          <p:nvPr/>
        </p:nvSpPr>
        <p:spPr>
          <a:xfrm>
            <a:off x="2237533" y="4370832"/>
            <a:ext cx="792846" cy="153888"/>
          </a:xfrm>
          <a:prstGeom prst="rect">
            <a:avLst/>
          </a:prstGeom>
          <a:solidFill>
            <a:schemeClr val="accent5">
              <a:lumMod val="75000"/>
            </a:schemeClr>
          </a:solidFill>
        </p:spPr>
        <p:txBody>
          <a:bodyPr wrap="square" lIns="0" tIns="0" r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FEBRERO</a:t>
            </a:r>
          </a:p>
        </p:txBody>
      </p:sp>
      <p:sp>
        <p:nvSpPr>
          <p:cNvPr id="10" name="TextBox 119">
            <a:extLst>
              <a:ext uri="{FF2B5EF4-FFF2-40B4-BE49-F238E27FC236}">
                <a16:creationId xmlns:a16="http://schemas.microsoft.com/office/drawing/2014/main" id="{F67632DC-B4BF-605B-0CAF-FD8C23F78FC3}"/>
              </a:ext>
            </a:extLst>
          </p:cNvPr>
          <p:cNvSpPr txBox="1"/>
          <p:nvPr/>
        </p:nvSpPr>
        <p:spPr>
          <a:xfrm>
            <a:off x="3343678" y="4370832"/>
            <a:ext cx="792845" cy="153888"/>
          </a:xfrm>
          <a:prstGeom prst="rect">
            <a:avLst/>
          </a:prstGeom>
          <a:solidFill>
            <a:schemeClr val="accent5">
              <a:lumMod val="75000"/>
            </a:schemeClr>
          </a:solidFill>
        </p:spPr>
        <p:txBody>
          <a:bodyPr wrap="square" t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MARZO</a:t>
            </a:r>
          </a:p>
        </p:txBody>
      </p:sp>
      <p:sp>
        <p:nvSpPr>
          <p:cNvPr id="11" name="TextBox 119">
            <a:extLst>
              <a:ext uri="{FF2B5EF4-FFF2-40B4-BE49-F238E27FC236}">
                <a16:creationId xmlns:a16="http://schemas.microsoft.com/office/drawing/2014/main" id="{1FF80737-78D5-9DFE-85D8-895EE94FDC80}"/>
              </a:ext>
            </a:extLst>
          </p:cNvPr>
          <p:cNvSpPr txBox="1"/>
          <p:nvPr/>
        </p:nvSpPr>
        <p:spPr>
          <a:xfrm>
            <a:off x="4442202" y="4370832"/>
            <a:ext cx="792845" cy="153888"/>
          </a:xfrm>
          <a:prstGeom prst="rect">
            <a:avLst/>
          </a:prstGeom>
          <a:solidFill>
            <a:schemeClr val="accent5">
              <a:lumMod val="75000"/>
            </a:schemeClr>
          </a:solidFill>
        </p:spPr>
        <p:txBody>
          <a:bodyPr wrap="square" t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ABRIL</a:t>
            </a:r>
          </a:p>
        </p:txBody>
      </p:sp>
      <p:sp>
        <p:nvSpPr>
          <p:cNvPr id="15" name="TextBox 119">
            <a:extLst>
              <a:ext uri="{FF2B5EF4-FFF2-40B4-BE49-F238E27FC236}">
                <a16:creationId xmlns:a16="http://schemas.microsoft.com/office/drawing/2014/main" id="{64F824A9-92FC-E5E7-9D7C-AB6EA0F5F1EE}"/>
              </a:ext>
            </a:extLst>
          </p:cNvPr>
          <p:cNvSpPr txBox="1"/>
          <p:nvPr/>
        </p:nvSpPr>
        <p:spPr>
          <a:xfrm>
            <a:off x="5540726" y="4365896"/>
            <a:ext cx="792844" cy="153888"/>
          </a:xfrm>
          <a:prstGeom prst="rect">
            <a:avLst/>
          </a:prstGeom>
          <a:solidFill>
            <a:schemeClr val="accent4"/>
          </a:solidFill>
        </p:spPr>
        <p:txBody>
          <a:bodyPr wrap="square" tIns="0" bIns="0" rtlCol="0">
            <a:spAutoFit/>
          </a:bodyPr>
          <a:lstStyle/>
          <a:p>
            <a:pPr algn="ctr"/>
            <a:r>
              <a:rPr lang="es-US" sz="1000" b="1" dirty="0">
                <a:latin typeface="Arial" panose="020B0604020202020204" pitchFamily="34" charset="0"/>
                <a:cs typeface="Arial" panose="020B0604020202020204" pitchFamily="34" charset="0"/>
              </a:rPr>
              <a:t>MAYO</a:t>
            </a:r>
          </a:p>
        </p:txBody>
      </p:sp>
      <p:sp>
        <p:nvSpPr>
          <p:cNvPr id="12" name="TextBox 119">
            <a:extLst>
              <a:ext uri="{FF2B5EF4-FFF2-40B4-BE49-F238E27FC236}">
                <a16:creationId xmlns:a16="http://schemas.microsoft.com/office/drawing/2014/main" id="{CF75CAA1-39CE-72C9-1DF0-A5923917ACC9}"/>
              </a:ext>
            </a:extLst>
          </p:cNvPr>
          <p:cNvSpPr txBox="1"/>
          <p:nvPr/>
        </p:nvSpPr>
        <p:spPr>
          <a:xfrm>
            <a:off x="6619136" y="4371906"/>
            <a:ext cx="820579" cy="153888"/>
          </a:xfrm>
          <a:prstGeom prst="rect">
            <a:avLst/>
          </a:prstGeom>
          <a:solidFill>
            <a:schemeClr val="accent5">
              <a:lumMod val="75000"/>
            </a:schemeClr>
          </a:solidFill>
        </p:spPr>
        <p:txBody>
          <a:bodyPr wrap="square" t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JUNIO</a:t>
            </a:r>
          </a:p>
        </p:txBody>
      </p:sp>
      <p:sp>
        <p:nvSpPr>
          <p:cNvPr id="13" name="TextBox 119">
            <a:extLst>
              <a:ext uri="{FF2B5EF4-FFF2-40B4-BE49-F238E27FC236}">
                <a16:creationId xmlns:a16="http://schemas.microsoft.com/office/drawing/2014/main" id="{90A23DB5-EF40-C7E3-DB5D-F4DA1DCCBDC2}"/>
              </a:ext>
            </a:extLst>
          </p:cNvPr>
          <p:cNvSpPr txBox="1"/>
          <p:nvPr/>
        </p:nvSpPr>
        <p:spPr>
          <a:xfrm>
            <a:off x="7725281" y="4370832"/>
            <a:ext cx="792844" cy="153888"/>
          </a:xfrm>
          <a:prstGeom prst="rect">
            <a:avLst/>
          </a:prstGeom>
          <a:solidFill>
            <a:schemeClr val="accent5">
              <a:lumMod val="75000"/>
            </a:schemeClr>
          </a:solidFill>
        </p:spPr>
        <p:txBody>
          <a:bodyPr wrap="square" t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JULIO</a:t>
            </a:r>
          </a:p>
        </p:txBody>
      </p:sp>
      <p:sp>
        <p:nvSpPr>
          <p:cNvPr id="14" name="TextBox 119">
            <a:extLst>
              <a:ext uri="{FF2B5EF4-FFF2-40B4-BE49-F238E27FC236}">
                <a16:creationId xmlns:a16="http://schemas.microsoft.com/office/drawing/2014/main" id="{DBD8AE7B-4B73-3237-384A-CC55B5FCAA81}"/>
              </a:ext>
            </a:extLst>
          </p:cNvPr>
          <p:cNvSpPr txBox="1"/>
          <p:nvPr/>
        </p:nvSpPr>
        <p:spPr>
          <a:xfrm>
            <a:off x="8823804" y="4370832"/>
            <a:ext cx="820579" cy="153888"/>
          </a:xfrm>
          <a:prstGeom prst="rect">
            <a:avLst/>
          </a:prstGeom>
          <a:solidFill>
            <a:schemeClr val="accent5">
              <a:lumMod val="75000"/>
            </a:schemeClr>
          </a:solidFill>
        </p:spPr>
        <p:txBody>
          <a:bodyPr wrap="square" tIns="0" bIns="0" rtlCol="0">
            <a:spAutoFit/>
          </a:bodyPr>
          <a:lstStyle/>
          <a:p>
            <a:pPr algn="ctr"/>
            <a:r>
              <a:rPr lang="es-US" sz="1000" b="1" dirty="0">
                <a:solidFill>
                  <a:schemeClr val="bg1"/>
                </a:solidFill>
                <a:latin typeface="Arial" panose="020B0604020202020204" pitchFamily="34" charset="0"/>
                <a:cs typeface="Arial" panose="020B0604020202020204" pitchFamily="34" charset="0"/>
              </a:rPr>
              <a:t>AGOSTO</a:t>
            </a:r>
          </a:p>
        </p:txBody>
      </p:sp>
      <p:sp>
        <p:nvSpPr>
          <p:cNvPr id="78" name="Freeform: Shape 77">
            <a:extLst>
              <a:ext uri="{FF2B5EF4-FFF2-40B4-BE49-F238E27FC236}">
                <a16:creationId xmlns:a16="http://schemas.microsoft.com/office/drawing/2014/main" id="{2036214A-6858-4152-868A-8BD173B971F9}"/>
              </a:ext>
              <a:ext uri="{C183D7F6-B498-43B3-948B-1728B52AA6E4}">
                <adec:decorative xmlns:adec="http://schemas.microsoft.com/office/drawing/2017/decorative" val="1"/>
              </a:ext>
            </a:extLst>
          </p:cNvPr>
          <p:cNvSpPr>
            <a:spLocks noChangeAspect="1"/>
          </p:cNvSpPr>
          <p:nvPr/>
        </p:nvSpPr>
        <p:spPr>
          <a:xfrm>
            <a:off x="1042250" y="538918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8B92FC-440C-4B0B-A6DA-5371050D23A4}"/>
              </a:ext>
            </a:extLst>
          </p:cNvPr>
          <p:cNvSpPr txBox="1"/>
          <p:nvPr/>
        </p:nvSpPr>
        <p:spPr>
          <a:xfrm>
            <a:off x="1255594" y="5359034"/>
            <a:ext cx="9935570" cy="738664"/>
          </a:xfrm>
          <a:prstGeom prst="rect">
            <a:avLst/>
          </a:prstGeom>
          <a:noFill/>
        </p:spPr>
        <p:txBody>
          <a:bodyPr wrap="square" rtlCol="0">
            <a:spAutoFit/>
          </a:bodyPr>
          <a:lstStyle/>
          <a:p>
            <a:r>
              <a:rPr lang="es-US" sz="1400" b="1" dirty="0">
                <a:solidFill>
                  <a:srgbClr val="1B64A6"/>
                </a:solidFill>
                <a:latin typeface="Arial" panose="020B0604020202020204" pitchFamily="34" charset="0"/>
                <a:cs typeface="Arial" panose="020B0604020202020204" pitchFamily="34" charset="0"/>
              </a:rPr>
              <a:t>NOTA: </a:t>
            </a:r>
            <a:r>
              <a:rPr lang="es-US" sz="1400" dirty="0">
                <a:solidFill>
                  <a:srgbClr val="1B64A6"/>
                </a:solidFill>
                <a:latin typeface="Arial" panose="020B0604020202020204" pitchFamily="34" charset="0"/>
                <a:cs typeface="Arial" panose="020B0604020202020204" pitchFamily="34" charset="0"/>
              </a:rPr>
              <a:t>Si se inscribe para la Parte A y/o la Parte B durante los primeros 3 meses de su IEP, en la mayoría de los casos, su cobertura comenzará el primer día del mes de su cumpleaños. Sin embargo, si su cumpleaños cae el primer día del mes, su cobertura comenzará el primer día del mes anterior.</a:t>
            </a:r>
          </a:p>
        </p:txBody>
      </p:sp>
      <p:sp>
        <p:nvSpPr>
          <p:cNvPr id="6" name="Slide Number Placeholder 5">
            <a:extLst>
              <a:ext uri="{FF2B5EF4-FFF2-40B4-BE49-F238E27FC236}">
                <a16:creationId xmlns:a16="http://schemas.microsoft.com/office/drawing/2014/main" id="{03124AA5-BE09-4C02-9BE5-19FDC7630C3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8055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Utilizar el Período General de Inscripción ( GEP ) para obtener la cobertura de medicamentos de Medicare</a:t>
            </a:r>
          </a:p>
        </p:txBody>
      </p:sp>
      <p:grpSp>
        <p:nvGrpSpPr>
          <p:cNvPr id="100" name="Group 99" descr="Lectura del anuncio informativo: Si se inscribe después de su IEP, puede pagar una penalización por inscripción tardía.">
            <a:extLst>
              <a:ext uri="{FF2B5EF4-FFF2-40B4-BE49-F238E27FC236}">
                <a16:creationId xmlns:a16="http://schemas.microsoft.com/office/drawing/2014/main" id="{CA803A86-CC9A-4D49-9EAF-72C651B81349}"/>
              </a:ext>
            </a:extLst>
          </p:cNvPr>
          <p:cNvGrpSpPr/>
          <p:nvPr/>
        </p:nvGrpSpPr>
        <p:grpSpPr>
          <a:xfrm rot="10800000">
            <a:off x="-10398" y="801239"/>
            <a:ext cx="4989904" cy="1221809"/>
            <a:chOff x="8057778" y="4165880"/>
            <a:chExt cx="4196850" cy="1221809"/>
          </a:xfrm>
        </p:grpSpPr>
        <p:sp>
          <p:nvSpPr>
            <p:cNvPr id="101" name="Arrow: Pentagon 100">
              <a:extLst>
                <a:ext uri="{FF2B5EF4-FFF2-40B4-BE49-F238E27FC236}">
                  <a16:creationId xmlns:a16="http://schemas.microsoft.com/office/drawing/2014/main" id="{32EFB23A-E861-48EC-8718-0E5FEA6842E7}"/>
                </a:ext>
              </a:extLst>
            </p:cNvPr>
            <p:cNvSpPr/>
            <p:nvPr/>
          </p:nvSpPr>
          <p:spPr>
            <a:xfrm rot="10800000">
              <a:off x="8057778" y="4397730"/>
              <a:ext cx="4196850"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88EA6D75-4A0D-4DBC-BE13-CABA862B1293}"/>
                </a:ext>
              </a:extLst>
            </p:cNvPr>
            <p:cNvSpPr txBox="1"/>
            <p:nvPr/>
          </p:nvSpPr>
          <p:spPr>
            <a:xfrm rot="10800000">
              <a:off x="9351199" y="4608223"/>
              <a:ext cx="2812232" cy="584775"/>
            </a:xfrm>
            <a:prstGeom prst="rect">
              <a:avLst/>
            </a:prstGeom>
            <a:noFill/>
          </p:spPr>
          <p:txBody>
            <a:bodyPr wrap="square" rtlCol="0">
              <a:spAutoFit/>
            </a:bodyPr>
            <a:lstStyle/>
            <a:p>
              <a:pPr lvl="0" defTabSz="685800">
                <a:lnSpc>
                  <a:spcPct val="100000"/>
                </a:lnSpc>
                <a:spcBef>
                  <a:spcPts val="600"/>
                </a:spcBef>
              </a:pPr>
              <a:r>
                <a:rPr lang="es-US" sz="1600" dirty="0">
                  <a:solidFill>
                    <a:srgbClr val="00529B"/>
                  </a:solidFill>
                  <a:cs typeface="Arial" panose="020B0604020202020204" pitchFamily="34" charset="0"/>
                </a:rPr>
                <a:t>Si se inscribe después de su IEP, puede pagar una penalización por inscripción tardía</a:t>
              </a:r>
            </a:p>
          </p:txBody>
        </p:sp>
        <p:pic>
          <p:nvPicPr>
            <p:cNvPr id="112" name="Graphic 111">
              <a:extLst>
                <a:ext uri="{FF2B5EF4-FFF2-40B4-BE49-F238E27FC236}">
                  <a16:creationId xmlns:a16="http://schemas.microsoft.com/office/drawing/2014/main" id="{6A2A9088-CEC3-4434-8D71-2CBBF0B68C7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H="1">
              <a:off x="8378540" y="4165880"/>
              <a:ext cx="1221809" cy="1221809"/>
            </a:xfrm>
            <a:prstGeom prst="rect">
              <a:avLst/>
            </a:prstGeom>
          </p:spPr>
        </p:pic>
      </p:grpSp>
      <p:grpSp>
        <p:nvGrpSpPr>
          <p:cNvPr id="57" name="Group 56" descr="Un grupo de tres iconos de calendario que indican las fechas de inicio, continuación y finalización de la cobertura ">
            <a:extLst>
              <a:ext uri="{FF2B5EF4-FFF2-40B4-BE49-F238E27FC236}">
                <a16:creationId xmlns:a16="http://schemas.microsoft.com/office/drawing/2014/main" id="{5964AB60-1BA1-4F01-8EFD-03B0F173886E}"/>
              </a:ext>
            </a:extLst>
          </p:cNvPr>
          <p:cNvGrpSpPr/>
          <p:nvPr/>
        </p:nvGrpSpPr>
        <p:grpSpPr>
          <a:xfrm>
            <a:off x="2628264" y="1783375"/>
            <a:ext cx="4498465" cy="1469426"/>
            <a:chOff x="1755493" y="758086"/>
            <a:chExt cx="4498465" cy="146942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B6204CE-2DD0-4836-A850-B55F073F82BD}"/>
                </a:ext>
              </a:extLst>
            </p:cNvPr>
            <p:cNvGrpSpPr>
              <a:grpSpLocks noChangeAspect="1"/>
            </p:cNvGrpSpPr>
            <p:nvPr/>
          </p:nvGrpSpPr>
          <p:grpSpPr>
            <a:xfrm>
              <a:off x="4989068" y="758086"/>
              <a:ext cx="1264890" cy="1463040"/>
              <a:chOff x="1357450" y="2032941"/>
              <a:chExt cx="1051560" cy="1216292"/>
            </a:xfrm>
          </p:grpSpPr>
          <p:sp>
            <p:nvSpPr>
              <p:cNvPr id="104" name="Rectangle 103">
                <a:extLst>
                  <a:ext uri="{FF2B5EF4-FFF2-40B4-BE49-F238E27FC236}">
                    <a16:creationId xmlns:a16="http://schemas.microsoft.com/office/drawing/2014/main" id="{BAF2B158-32A6-40DD-B8AF-7754E061046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012A2A5C-A8C4-4C59-B2CC-6807577C1BC5}"/>
                  </a:ext>
                </a:extLst>
              </p:cNvPr>
              <p:cNvGrpSpPr/>
              <p:nvPr/>
            </p:nvGrpSpPr>
            <p:grpSpPr>
              <a:xfrm>
                <a:off x="1357450" y="2032941"/>
                <a:ext cx="1051560" cy="1168639"/>
                <a:chOff x="1709328" y="3588409"/>
                <a:chExt cx="1051560" cy="1168639"/>
              </a:xfrm>
            </p:grpSpPr>
            <p:grpSp>
              <p:nvGrpSpPr>
                <p:cNvPr id="106" name="Group 105">
                  <a:extLst>
                    <a:ext uri="{FF2B5EF4-FFF2-40B4-BE49-F238E27FC236}">
                      <a16:creationId xmlns:a16="http://schemas.microsoft.com/office/drawing/2014/main" id="{AE342004-6211-413B-8D79-4D757F970483}"/>
                    </a:ext>
                  </a:extLst>
                </p:cNvPr>
                <p:cNvGrpSpPr/>
                <p:nvPr/>
              </p:nvGrpSpPr>
              <p:grpSpPr>
                <a:xfrm>
                  <a:off x="1709328" y="3588409"/>
                  <a:ext cx="1051560" cy="274320"/>
                  <a:chOff x="4837371" y="4207752"/>
                  <a:chExt cx="1051560" cy="274320"/>
                </a:xfrm>
              </p:grpSpPr>
              <p:sp>
                <p:nvSpPr>
                  <p:cNvPr id="108" name="Rectangle 107">
                    <a:extLst>
                      <a:ext uri="{FF2B5EF4-FFF2-40B4-BE49-F238E27FC236}">
                        <a16:creationId xmlns:a16="http://schemas.microsoft.com/office/drawing/2014/main" id="{E62D34BE-840C-40C5-AA59-B27DCDFBB0D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Terminator 108">
                    <a:extLst>
                      <a:ext uri="{FF2B5EF4-FFF2-40B4-BE49-F238E27FC236}">
                        <a16:creationId xmlns:a16="http://schemas.microsoft.com/office/drawing/2014/main" id="{4F05721A-6BE7-4C81-BE78-D8E1176548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Terminator 109">
                    <a:extLst>
                      <a:ext uri="{FF2B5EF4-FFF2-40B4-BE49-F238E27FC236}">
                        <a16:creationId xmlns:a16="http://schemas.microsoft.com/office/drawing/2014/main" id="{8ADEF2F9-BB78-4864-80C5-9749890009FE}"/>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Terminator 110">
                    <a:extLst>
                      <a:ext uri="{FF2B5EF4-FFF2-40B4-BE49-F238E27FC236}">
                        <a16:creationId xmlns:a16="http://schemas.microsoft.com/office/drawing/2014/main" id="{AEF9581E-FCAD-4E25-9209-654F6DCF857C}"/>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a:extLst>
                    <a:ext uri="{FF2B5EF4-FFF2-40B4-BE49-F238E27FC236}">
                      <a16:creationId xmlns:a16="http://schemas.microsoft.com/office/drawing/2014/main" id="{AD3F8005-687F-4ECB-8811-E568D1900BF9}"/>
                    </a:ext>
                  </a:extLst>
                </p:cNvPr>
                <p:cNvSpPr txBox="1"/>
                <p:nvPr/>
              </p:nvSpPr>
              <p:spPr>
                <a:xfrm>
                  <a:off x="1745006" y="3963855"/>
                  <a:ext cx="972853" cy="793193"/>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FINALIZA</a:t>
                  </a:r>
                </a:p>
                <a:p>
                  <a:pPr algn="ctr"/>
                  <a:r>
                    <a:rPr lang="es-US" sz="2400" b="1" dirty="0">
                      <a:solidFill>
                        <a:schemeClr val="bg1"/>
                      </a:solidFill>
                    </a:rPr>
                    <a:t>31 de marzo</a:t>
                  </a:r>
                </a:p>
              </p:txBody>
            </p:sp>
          </p:grpSp>
        </p:grpSp>
        <p:grpSp>
          <p:nvGrpSpPr>
            <p:cNvPr id="60" name="Group 59">
              <a:extLst>
                <a:ext uri="{FF2B5EF4-FFF2-40B4-BE49-F238E27FC236}">
                  <a16:creationId xmlns:a16="http://schemas.microsoft.com/office/drawing/2014/main" id="{E52FC312-5137-4903-838C-48ECF38F3552}"/>
                </a:ext>
              </a:extLst>
            </p:cNvPr>
            <p:cNvGrpSpPr>
              <a:grpSpLocks noChangeAspect="1"/>
            </p:cNvGrpSpPr>
            <p:nvPr/>
          </p:nvGrpSpPr>
          <p:grpSpPr>
            <a:xfrm>
              <a:off x="3376729" y="758086"/>
              <a:ext cx="1264890" cy="1463040"/>
              <a:chOff x="1357450" y="2032941"/>
              <a:chExt cx="1051560" cy="1216292"/>
            </a:xfrm>
          </p:grpSpPr>
          <p:sp>
            <p:nvSpPr>
              <p:cNvPr id="71" name="Rectangle 70">
                <a:extLst>
                  <a:ext uri="{FF2B5EF4-FFF2-40B4-BE49-F238E27FC236}">
                    <a16:creationId xmlns:a16="http://schemas.microsoft.com/office/drawing/2014/main" id="{0B07B76F-4B0F-4DF8-9462-AE19E7820C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EE4D461A-40B1-40AF-9F31-AB038220AFA0}"/>
                  </a:ext>
                </a:extLst>
              </p:cNvPr>
              <p:cNvGrpSpPr/>
              <p:nvPr/>
            </p:nvGrpSpPr>
            <p:grpSpPr>
              <a:xfrm>
                <a:off x="1357450" y="2032941"/>
                <a:ext cx="1051560" cy="1018047"/>
                <a:chOff x="1709328" y="3588409"/>
                <a:chExt cx="1051560" cy="1018047"/>
              </a:xfrm>
            </p:grpSpPr>
            <p:grpSp>
              <p:nvGrpSpPr>
                <p:cNvPr id="73" name="Group 72">
                  <a:extLst>
                    <a:ext uri="{FF2B5EF4-FFF2-40B4-BE49-F238E27FC236}">
                      <a16:creationId xmlns:a16="http://schemas.microsoft.com/office/drawing/2014/main" id="{AA6D12CB-324E-4EA8-AE27-AD1803EAFD9A}"/>
                    </a:ext>
                  </a:extLst>
                </p:cNvPr>
                <p:cNvGrpSpPr/>
                <p:nvPr/>
              </p:nvGrpSpPr>
              <p:grpSpPr>
                <a:xfrm>
                  <a:off x="1709328" y="3588409"/>
                  <a:ext cx="1051560" cy="274320"/>
                  <a:chOff x="4837371" y="4207752"/>
                  <a:chExt cx="1051560" cy="274320"/>
                </a:xfrm>
              </p:grpSpPr>
              <p:sp>
                <p:nvSpPr>
                  <p:cNvPr id="75" name="Rectangle 74">
                    <a:extLst>
                      <a:ext uri="{FF2B5EF4-FFF2-40B4-BE49-F238E27FC236}">
                        <a16:creationId xmlns:a16="http://schemas.microsoft.com/office/drawing/2014/main" id="{D6738792-E81B-4AC7-AC91-DAD369042FD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Terminator 75">
                    <a:extLst>
                      <a:ext uri="{FF2B5EF4-FFF2-40B4-BE49-F238E27FC236}">
                        <a16:creationId xmlns:a16="http://schemas.microsoft.com/office/drawing/2014/main" id="{59D2C53F-0394-4FBC-8902-410506D84A50}"/>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Terminator 76">
                    <a:extLst>
                      <a:ext uri="{FF2B5EF4-FFF2-40B4-BE49-F238E27FC236}">
                        <a16:creationId xmlns:a16="http://schemas.microsoft.com/office/drawing/2014/main" id="{A5354FC1-D43D-47C5-8B84-867DE5F24C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Terminator 102">
                    <a:extLst>
                      <a:ext uri="{FF2B5EF4-FFF2-40B4-BE49-F238E27FC236}">
                        <a16:creationId xmlns:a16="http://schemas.microsoft.com/office/drawing/2014/main" id="{2889A08A-402F-49AD-BD17-025BBF0BAD1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A57B9325-74D7-4E60-AED5-7F0AC1031450}"/>
                    </a:ext>
                  </a:extLst>
                </p:cNvPr>
                <p:cNvSpPr txBox="1"/>
                <p:nvPr/>
              </p:nvSpPr>
              <p:spPr>
                <a:xfrm>
                  <a:off x="1788035" y="4120306"/>
                  <a:ext cx="877824" cy="486150"/>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CONTINÚA</a:t>
                  </a:r>
                </a:p>
                <a:p>
                  <a:pPr algn="ctr"/>
                  <a:r>
                    <a:rPr lang="es-US" sz="2400" b="1" dirty="0">
                      <a:solidFill>
                        <a:schemeClr val="bg1"/>
                      </a:solidFill>
                    </a:rPr>
                    <a:t>Febrero</a:t>
                  </a:r>
                </a:p>
              </p:txBody>
            </p:sp>
          </p:grpSp>
        </p:grpSp>
        <p:grpSp>
          <p:nvGrpSpPr>
            <p:cNvPr id="61" name="Group 60">
              <a:extLst>
                <a:ext uri="{FF2B5EF4-FFF2-40B4-BE49-F238E27FC236}">
                  <a16:creationId xmlns:a16="http://schemas.microsoft.com/office/drawing/2014/main" id="{3355FDBC-36FD-473B-8F99-0235A00561C7}"/>
                </a:ext>
              </a:extLst>
            </p:cNvPr>
            <p:cNvGrpSpPr>
              <a:grpSpLocks noChangeAspect="1"/>
            </p:cNvGrpSpPr>
            <p:nvPr/>
          </p:nvGrpSpPr>
          <p:grpSpPr>
            <a:xfrm>
              <a:off x="1755493" y="764472"/>
              <a:ext cx="1264890" cy="1463040"/>
              <a:chOff x="1357450" y="2032941"/>
              <a:chExt cx="1051560" cy="1216292"/>
            </a:xfrm>
          </p:grpSpPr>
          <p:sp>
            <p:nvSpPr>
              <p:cNvPr id="63" name="Rectangle 62">
                <a:extLst>
                  <a:ext uri="{FF2B5EF4-FFF2-40B4-BE49-F238E27FC236}">
                    <a16:creationId xmlns:a16="http://schemas.microsoft.com/office/drawing/2014/main" id="{A70DA8A9-0E5A-48FD-B375-BCCF8CD3471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351C1248-45E2-4BD7-8DB5-3FA6E2C7D889}"/>
                  </a:ext>
                </a:extLst>
              </p:cNvPr>
              <p:cNvGrpSpPr/>
              <p:nvPr/>
            </p:nvGrpSpPr>
            <p:grpSpPr>
              <a:xfrm>
                <a:off x="1357450" y="2032941"/>
                <a:ext cx="1051560" cy="1171569"/>
                <a:chOff x="1709328" y="3588409"/>
                <a:chExt cx="1051560" cy="1171569"/>
              </a:xfrm>
            </p:grpSpPr>
            <p:grpSp>
              <p:nvGrpSpPr>
                <p:cNvPr id="65" name="Group 64">
                  <a:extLst>
                    <a:ext uri="{FF2B5EF4-FFF2-40B4-BE49-F238E27FC236}">
                      <a16:creationId xmlns:a16="http://schemas.microsoft.com/office/drawing/2014/main" id="{01F5B688-299A-40A1-B23B-EB0B7CD8F566}"/>
                    </a:ext>
                  </a:extLst>
                </p:cNvPr>
                <p:cNvGrpSpPr/>
                <p:nvPr/>
              </p:nvGrpSpPr>
              <p:grpSpPr>
                <a:xfrm>
                  <a:off x="1709328" y="3588409"/>
                  <a:ext cx="1051560" cy="274320"/>
                  <a:chOff x="4837371" y="4207752"/>
                  <a:chExt cx="1051560" cy="274320"/>
                </a:xfrm>
              </p:grpSpPr>
              <p:sp>
                <p:nvSpPr>
                  <p:cNvPr id="67" name="Rectangle 66">
                    <a:extLst>
                      <a:ext uri="{FF2B5EF4-FFF2-40B4-BE49-F238E27FC236}">
                        <a16:creationId xmlns:a16="http://schemas.microsoft.com/office/drawing/2014/main" id="{92B0643A-584A-4F2E-94DE-0B10BBEA73C3}"/>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Terminator 67">
                    <a:extLst>
                      <a:ext uri="{FF2B5EF4-FFF2-40B4-BE49-F238E27FC236}">
                        <a16:creationId xmlns:a16="http://schemas.microsoft.com/office/drawing/2014/main" id="{F5A2030D-6997-495C-A193-B4D9754556EF}"/>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Terminator 68">
                    <a:extLst>
                      <a:ext uri="{FF2B5EF4-FFF2-40B4-BE49-F238E27FC236}">
                        <a16:creationId xmlns:a16="http://schemas.microsoft.com/office/drawing/2014/main" id="{0FAF328D-A99B-4CEA-9D76-A65F7E25222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Terminator 69">
                    <a:extLst>
                      <a:ext uri="{FF2B5EF4-FFF2-40B4-BE49-F238E27FC236}">
                        <a16:creationId xmlns:a16="http://schemas.microsoft.com/office/drawing/2014/main" id="{88677E8C-FAEE-4545-8226-CE4AD7158D78}"/>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3F2D08E3-3E19-452C-BCE5-08AABC9A2E89}"/>
                    </a:ext>
                  </a:extLst>
                </p:cNvPr>
                <p:cNvSpPr txBox="1"/>
                <p:nvPr/>
              </p:nvSpPr>
              <p:spPr>
                <a:xfrm>
                  <a:off x="1788035" y="3966785"/>
                  <a:ext cx="877824" cy="793193"/>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INICIA</a:t>
                  </a:r>
                </a:p>
                <a:p>
                  <a:pPr algn="ctr"/>
                  <a:r>
                    <a:rPr lang="es-US" sz="2400" b="1" dirty="0">
                      <a:solidFill>
                        <a:schemeClr val="bg1"/>
                      </a:solidFill>
                    </a:rPr>
                    <a:t>1 de enero</a:t>
                  </a:r>
                </a:p>
              </p:txBody>
            </p:sp>
          </p:grpSp>
        </p:grpSp>
        <p:sp>
          <p:nvSpPr>
            <p:cNvPr id="62" name="Isosceles Triangle 61">
              <a:extLst>
                <a:ext uri="{FF2B5EF4-FFF2-40B4-BE49-F238E27FC236}">
                  <a16:creationId xmlns:a16="http://schemas.microsoft.com/office/drawing/2014/main" id="{0F208169-92E2-4D06-9096-5DF479DC63D9}"/>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descr="Lectura de la casilla: Cobertura inicia el 1ro. de julio">
            <a:extLst>
              <a:ext uri="{FF2B5EF4-FFF2-40B4-BE49-F238E27FC236}">
                <a16:creationId xmlns:a16="http://schemas.microsoft.com/office/drawing/2014/main" id="{2F627286-D2DB-402F-A0B0-D925036BC6CE}"/>
              </a:ext>
            </a:extLst>
          </p:cNvPr>
          <p:cNvGrpSpPr/>
          <p:nvPr/>
        </p:nvGrpSpPr>
        <p:grpSpPr>
          <a:xfrm>
            <a:off x="7509412" y="1546924"/>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9F98261-625D-4D66-9F92-312B6C7C2083}"/>
                </a:ext>
              </a:extLst>
            </p:cNvPr>
            <p:cNvSpPr txBox="1"/>
            <p:nvPr/>
          </p:nvSpPr>
          <p:spPr>
            <a:xfrm>
              <a:off x="7734650" y="1052773"/>
              <a:ext cx="1772872" cy="1477328"/>
            </a:xfrm>
            <a:prstGeom prst="rect">
              <a:avLst/>
            </a:prstGeom>
            <a:noFill/>
          </p:spPr>
          <p:txBody>
            <a:bodyPr wrap="square" rtlCol="0">
              <a:spAutoFit/>
            </a:bodyPr>
            <a:lstStyle/>
            <a:p>
              <a:pPr algn="ctr"/>
              <a:r>
                <a:rPr lang="es-US" b="1" dirty="0">
                  <a:solidFill>
                    <a:srgbClr val="2F5597"/>
                  </a:solidFill>
                </a:rPr>
                <a:t>Cobertura</a:t>
              </a:r>
            </a:p>
            <a:p>
              <a:pPr algn="ctr"/>
              <a:r>
                <a:rPr lang="es-US" b="1" dirty="0">
                  <a:solidFill>
                    <a:srgbClr val="2F5597"/>
                  </a:solidFill>
                </a:rPr>
                <a:t>inicia</a:t>
              </a:r>
            </a:p>
            <a:p>
              <a:pPr algn="ctr"/>
              <a:r>
                <a:rPr lang="es-US" b="1" dirty="0">
                  <a:solidFill>
                    <a:srgbClr val="2F5597"/>
                  </a:solidFill>
                </a:rPr>
                <a:t>el primer día del mes siguiente a su inscripción</a:t>
              </a:r>
            </a:p>
          </p:txBody>
        </p:sp>
      </p:grpSp>
      <p:sp>
        <p:nvSpPr>
          <p:cNvPr id="37" name="TextBox 36">
            <a:extLst>
              <a:ext uri="{FF2B5EF4-FFF2-40B4-BE49-F238E27FC236}">
                <a16:creationId xmlns:a16="http://schemas.microsoft.com/office/drawing/2014/main" id="{59173CD3-7F2A-482E-80B4-9D5112920C3D}"/>
              </a:ext>
            </a:extLst>
          </p:cNvPr>
          <p:cNvSpPr txBox="1"/>
          <p:nvPr/>
        </p:nvSpPr>
        <p:spPr>
          <a:xfrm>
            <a:off x="7992" y="3486885"/>
            <a:ext cx="12192000" cy="400110"/>
          </a:xfrm>
          <a:prstGeom prst="rect">
            <a:avLst/>
          </a:prstGeom>
          <a:noFill/>
        </p:spPr>
        <p:txBody>
          <a:bodyPr wrap="square" rtlCol="0">
            <a:spAutoFit/>
          </a:bodyPr>
          <a:lstStyle/>
          <a:p>
            <a:pPr algn="ctr"/>
            <a:r>
              <a:rPr lang="es-US" sz="2000" b="1" dirty="0">
                <a:solidFill>
                  <a:srgbClr val="00529B"/>
                </a:solidFill>
                <a:latin typeface="Arial" panose="020B0604020202020204" pitchFamily="34" charset="0"/>
                <a:cs typeface="Arial" panose="020B0604020202020204" pitchFamily="34" charset="0"/>
              </a:rPr>
              <a:t>Si obtiene la Parte B durante el GEP, puede obtener la cobertura de medicamentos de Medicare:</a:t>
            </a:r>
          </a:p>
        </p:txBody>
      </p:sp>
      <p:grpSp>
        <p:nvGrpSpPr>
          <p:cNvPr id="49" name="Group 48" descr="Un grupo de tres iconos de calendario que indican las fechas de inicio, continuación y finalización de la cobertura ">
            <a:extLst>
              <a:ext uri="{FF2B5EF4-FFF2-40B4-BE49-F238E27FC236}">
                <a16:creationId xmlns:a16="http://schemas.microsoft.com/office/drawing/2014/main" id="{B8A6F989-05F4-416A-A086-E6DA3F01B49F}"/>
              </a:ext>
            </a:extLst>
          </p:cNvPr>
          <p:cNvGrpSpPr/>
          <p:nvPr/>
        </p:nvGrpSpPr>
        <p:grpSpPr>
          <a:xfrm>
            <a:off x="2642640" y="4271305"/>
            <a:ext cx="4498465" cy="1469426"/>
            <a:chOff x="1755493" y="758086"/>
            <a:chExt cx="4498465" cy="1469426"/>
          </a:xfrm>
        </p:grpSpPr>
        <p:sp>
          <p:nvSpPr>
            <p:cNvPr id="50" name="Isosceles Triangle 49">
              <a:extLst>
                <a:ext uri="{FF2B5EF4-FFF2-40B4-BE49-F238E27FC236}">
                  <a16:creationId xmlns:a16="http://schemas.microsoft.com/office/drawing/2014/main" id="{5AB26922-92D8-42BC-93DF-0AD39E95559C}"/>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FC42931-4CAA-43D8-AF6E-08A1ECFE68E4}"/>
                </a:ext>
              </a:extLst>
            </p:cNvPr>
            <p:cNvGrpSpPr>
              <a:grpSpLocks noChangeAspect="1"/>
            </p:cNvGrpSpPr>
            <p:nvPr/>
          </p:nvGrpSpPr>
          <p:grpSpPr>
            <a:xfrm>
              <a:off x="4989068" y="758086"/>
              <a:ext cx="1264890" cy="1463040"/>
              <a:chOff x="1357450" y="2032941"/>
              <a:chExt cx="1051560" cy="1216292"/>
            </a:xfrm>
          </p:grpSpPr>
          <p:sp>
            <p:nvSpPr>
              <p:cNvPr id="92" name="Rectangle 91">
                <a:extLst>
                  <a:ext uri="{FF2B5EF4-FFF2-40B4-BE49-F238E27FC236}">
                    <a16:creationId xmlns:a16="http://schemas.microsoft.com/office/drawing/2014/main" id="{41C98D6F-47D9-412A-992B-6D169703477E}"/>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99A71081-5174-4EC8-AD3B-A3E09186B585}"/>
                  </a:ext>
                </a:extLst>
              </p:cNvPr>
              <p:cNvGrpSpPr/>
              <p:nvPr/>
            </p:nvGrpSpPr>
            <p:grpSpPr>
              <a:xfrm>
                <a:off x="1357450" y="2032941"/>
                <a:ext cx="1051560" cy="1168639"/>
                <a:chOff x="1709328" y="3588409"/>
                <a:chExt cx="1051560" cy="1168639"/>
              </a:xfrm>
            </p:grpSpPr>
            <p:grpSp>
              <p:nvGrpSpPr>
                <p:cNvPr id="94" name="Group 93">
                  <a:extLst>
                    <a:ext uri="{FF2B5EF4-FFF2-40B4-BE49-F238E27FC236}">
                      <a16:creationId xmlns:a16="http://schemas.microsoft.com/office/drawing/2014/main" id="{F7633BC6-165A-498C-9821-12C3E7008C16}"/>
                    </a:ext>
                  </a:extLst>
                </p:cNvPr>
                <p:cNvGrpSpPr/>
                <p:nvPr/>
              </p:nvGrpSpPr>
              <p:grpSpPr>
                <a:xfrm>
                  <a:off x="1709328" y="3588409"/>
                  <a:ext cx="1051560" cy="274320"/>
                  <a:chOff x="4837371" y="4207752"/>
                  <a:chExt cx="1051560" cy="274320"/>
                </a:xfrm>
              </p:grpSpPr>
              <p:sp>
                <p:nvSpPr>
                  <p:cNvPr id="96" name="Rectangle 95">
                    <a:extLst>
                      <a:ext uri="{FF2B5EF4-FFF2-40B4-BE49-F238E27FC236}">
                        <a16:creationId xmlns:a16="http://schemas.microsoft.com/office/drawing/2014/main" id="{60014CC4-F508-4855-A482-A530A27A3C2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Terminator 96">
                    <a:extLst>
                      <a:ext uri="{FF2B5EF4-FFF2-40B4-BE49-F238E27FC236}">
                        <a16:creationId xmlns:a16="http://schemas.microsoft.com/office/drawing/2014/main" id="{BDE8EAD8-0AF1-4839-9828-EF2060B3D9B1}"/>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Terminator 97">
                    <a:extLst>
                      <a:ext uri="{FF2B5EF4-FFF2-40B4-BE49-F238E27FC236}">
                        <a16:creationId xmlns:a16="http://schemas.microsoft.com/office/drawing/2014/main" id="{6FC2EC7C-C00C-4055-8DD0-9C245B91753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Terminator 98">
                    <a:extLst>
                      <a:ext uri="{FF2B5EF4-FFF2-40B4-BE49-F238E27FC236}">
                        <a16:creationId xmlns:a16="http://schemas.microsoft.com/office/drawing/2014/main" id="{A98B919C-B95A-4661-B050-2E68A088BAA7}"/>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TextBox 94">
                  <a:extLst>
                    <a:ext uri="{FF2B5EF4-FFF2-40B4-BE49-F238E27FC236}">
                      <a16:creationId xmlns:a16="http://schemas.microsoft.com/office/drawing/2014/main" id="{ADB7C81C-37A9-4BC9-A3E6-46179505A6A9}"/>
                    </a:ext>
                  </a:extLst>
                </p:cNvPr>
                <p:cNvSpPr txBox="1"/>
                <p:nvPr/>
              </p:nvSpPr>
              <p:spPr>
                <a:xfrm>
                  <a:off x="1745006" y="3963855"/>
                  <a:ext cx="972853" cy="793193"/>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FINALIZA</a:t>
                  </a:r>
                </a:p>
                <a:p>
                  <a:pPr algn="ctr"/>
                  <a:r>
                    <a:rPr lang="es-US" sz="2400" b="1" dirty="0">
                      <a:solidFill>
                        <a:schemeClr val="bg1"/>
                      </a:solidFill>
                    </a:rPr>
                    <a:t>30 de junio</a:t>
                  </a:r>
                </a:p>
              </p:txBody>
            </p:sp>
          </p:grpSp>
        </p:grpSp>
        <p:grpSp>
          <p:nvGrpSpPr>
            <p:cNvPr id="52" name="Group 51">
              <a:extLst>
                <a:ext uri="{FF2B5EF4-FFF2-40B4-BE49-F238E27FC236}">
                  <a16:creationId xmlns:a16="http://schemas.microsoft.com/office/drawing/2014/main" id="{B8F688AD-A390-4296-811F-206A88F7CEEC}"/>
                </a:ext>
              </a:extLst>
            </p:cNvPr>
            <p:cNvGrpSpPr>
              <a:grpSpLocks noChangeAspect="1"/>
            </p:cNvGrpSpPr>
            <p:nvPr/>
          </p:nvGrpSpPr>
          <p:grpSpPr>
            <a:xfrm>
              <a:off x="3376729" y="758086"/>
              <a:ext cx="1264890" cy="1463040"/>
              <a:chOff x="1357450" y="2032941"/>
              <a:chExt cx="1051560" cy="1216292"/>
            </a:xfrm>
          </p:grpSpPr>
          <p:sp>
            <p:nvSpPr>
              <p:cNvPr id="84" name="Rectangle 83">
                <a:extLst>
                  <a:ext uri="{FF2B5EF4-FFF2-40B4-BE49-F238E27FC236}">
                    <a16:creationId xmlns:a16="http://schemas.microsoft.com/office/drawing/2014/main" id="{D01536B0-21BF-4137-A15A-E98F0B067E7A}"/>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85" name="Group 84">
                <a:extLst>
                  <a:ext uri="{FF2B5EF4-FFF2-40B4-BE49-F238E27FC236}">
                    <a16:creationId xmlns:a16="http://schemas.microsoft.com/office/drawing/2014/main" id="{70C0620D-C844-4B64-8218-E5002F8D81CA}"/>
                  </a:ext>
                </a:extLst>
              </p:cNvPr>
              <p:cNvGrpSpPr/>
              <p:nvPr/>
            </p:nvGrpSpPr>
            <p:grpSpPr>
              <a:xfrm>
                <a:off x="1357450" y="2032941"/>
                <a:ext cx="1051560" cy="1018047"/>
                <a:chOff x="1709328" y="3588409"/>
                <a:chExt cx="1051560" cy="1018047"/>
              </a:xfrm>
            </p:grpSpPr>
            <p:grpSp>
              <p:nvGrpSpPr>
                <p:cNvPr id="86" name="Group 85">
                  <a:extLst>
                    <a:ext uri="{FF2B5EF4-FFF2-40B4-BE49-F238E27FC236}">
                      <a16:creationId xmlns:a16="http://schemas.microsoft.com/office/drawing/2014/main" id="{041E51C2-1F87-4846-B50D-4DC351AEBB93}"/>
                    </a:ext>
                  </a:extLst>
                </p:cNvPr>
                <p:cNvGrpSpPr/>
                <p:nvPr/>
              </p:nvGrpSpPr>
              <p:grpSpPr>
                <a:xfrm>
                  <a:off x="1709328" y="3588409"/>
                  <a:ext cx="1051560" cy="274320"/>
                  <a:chOff x="4837371" y="4207752"/>
                  <a:chExt cx="1051560" cy="274320"/>
                </a:xfrm>
              </p:grpSpPr>
              <p:sp>
                <p:nvSpPr>
                  <p:cNvPr id="88" name="Rectangle 87">
                    <a:extLst>
                      <a:ext uri="{FF2B5EF4-FFF2-40B4-BE49-F238E27FC236}">
                        <a16:creationId xmlns:a16="http://schemas.microsoft.com/office/drawing/2014/main" id="{06F8FA9A-CE45-4333-BFA9-F9D604950E25}"/>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Terminator 88">
                    <a:extLst>
                      <a:ext uri="{FF2B5EF4-FFF2-40B4-BE49-F238E27FC236}">
                        <a16:creationId xmlns:a16="http://schemas.microsoft.com/office/drawing/2014/main" id="{984987BB-1EC8-4BDD-B607-EAA4F8DF868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Terminator 89">
                    <a:extLst>
                      <a:ext uri="{FF2B5EF4-FFF2-40B4-BE49-F238E27FC236}">
                        <a16:creationId xmlns:a16="http://schemas.microsoft.com/office/drawing/2014/main" id="{A7D128E7-482E-4EF7-96B5-A54FCFA70C99}"/>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Terminator 90">
                    <a:extLst>
                      <a:ext uri="{FF2B5EF4-FFF2-40B4-BE49-F238E27FC236}">
                        <a16:creationId xmlns:a16="http://schemas.microsoft.com/office/drawing/2014/main" id="{731F9ED0-C4B2-4253-9195-D850019E2F27}"/>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Box 86">
                  <a:extLst>
                    <a:ext uri="{FF2B5EF4-FFF2-40B4-BE49-F238E27FC236}">
                      <a16:creationId xmlns:a16="http://schemas.microsoft.com/office/drawing/2014/main" id="{783BB229-BB79-4C39-B8F7-1D8990DE7F1A}"/>
                    </a:ext>
                  </a:extLst>
                </p:cNvPr>
                <p:cNvSpPr txBox="1"/>
                <p:nvPr/>
              </p:nvSpPr>
              <p:spPr>
                <a:xfrm>
                  <a:off x="1788035" y="4120306"/>
                  <a:ext cx="877824" cy="486150"/>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CONTINÚA</a:t>
                  </a:r>
                </a:p>
                <a:p>
                  <a:pPr algn="ctr"/>
                  <a:r>
                    <a:rPr lang="es-US" sz="2400" b="1" dirty="0">
                      <a:solidFill>
                        <a:schemeClr val="bg1"/>
                      </a:solidFill>
                    </a:rPr>
                    <a:t>mayo</a:t>
                  </a:r>
                </a:p>
              </p:txBody>
            </p:sp>
          </p:grpSp>
        </p:grpSp>
        <p:grpSp>
          <p:nvGrpSpPr>
            <p:cNvPr id="53" name="Group 52">
              <a:extLst>
                <a:ext uri="{FF2B5EF4-FFF2-40B4-BE49-F238E27FC236}">
                  <a16:creationId xmlns:a16="http://schemas.microsoft.com/office/drawing/2014/main" id="{15E3F6F1-A315-43BF-916A-DB50663C5EDE}"/>
                </a:ext>
              </a:extLst>
            </p:cNvPr>
            <p:cNvGrpSpPr>
              <a:grpSpLocks noChangeAspect="1"/>
            </p:cNvGrpSpPr>
            <p:nvPr/>
          </p:nvGrpSpPr>
          <p:grpSpPr>
            <a:xfrm>
              <a:off x="1755493" y="764472"/>
              <a:ext cx="1264890" cy="1463040"/>
              <a:chOff x="1357450" y="2032941"/>
              <a:chExt cx="1051560" cy="1216292"/>
            </a:xfrm>
          </p:grpSpPr>
          <p:sp>
            <p:nvSpPr>
              <p:cNvPr id="55" name="Rectangle 54">
                <a:extLst>
                  <a:ext uri="{FF2B5EF4-FFF2-40B4-BE49-F238E27FC236}">
                    <a16:creationId xmlns:a16="http://schemas.microsoft.com/office/drawing/2014/main" id="{9D6284CB-0AD1-42CC-9C6A-3BDE7199FB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1448EAC7-8C57-4F05-ADD6-357141170382}"/>
                  </a:ext>
                </a:extLst>
              </p:cNvPr>
              <p:cNvGrpSpPr/>
              <p:nvPr/>
            </p:nvGrpSpPr>
            <p:grpSpPr>
              <a:xfrm>
                <a:off x="1357450" y="2032941"/>
                <a:ext cx="1051560" cy="1171569"/>
                <a:chOff x="1709328" y="3588409"/>
                <a:chExt cx="1051560" cy="1171569"/>
              </a:xfrm>
            </p:grpSpPr>
            <p:grpSp>
              <p:nvGrpSpPr>
                <p:cNvPr id="78" name="Group 77">
                  <a:extLst>
                    <a:ext uri="{FF2B5EF4-FFF2-40B4-BE49-F238E27FC236}">
                      <a16:creationId xmlns:a16="http://schemas.microsoft.com/office/drawing/2014/main" id="{B4A110D0-B3B1-487B-AAA6-A5963E7008C4}"/>
                    </a:ext>
                  </a:extLst>
                </p:cNvPr>
                <p:cNvGrpSpPr/>
                <p:nvPr/>
              </p:nvGrpSpPr>
              <p:grpSpPr>
                <a:xfrm>
                  <a:off x="1709328" y="3588409"/>
                  <a:ext cx="1051560" cy="274320"/>
                  <a:chOff x="4837371" y="4207752"/>
                  <a:chExt cx="1051560" cy="274320"/>
                </a:xfrm>
              </p:grpSpPr>
              <p:sp>
                <p:nvSpPr>
                  <p:cNvPr id="80" name="Rectangle 79">
                    <a:extLst>
                      <a:ext uri="{FF2B5EF4-FFF2-40B4-BE49-F238E27FC236}">
                        <a16:creationId xmlns:a16="http://schemas.microsoft.com/office/drawing/2014/main" id="{EF8C466F-C567-4435-AAA2-85A1DE339478}"/>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Terminator 80">
                    <a:extLst>
                      <a:ext uri="{FF2B5EF4-FFF2-40B4-BE49-F238E27FC236}">
                        <a16:creationId xmlns:a16="http://schemas.microsoft.com/office/drawing/2014/main" id="{F666E9F2-D4E9-4BDE-A8DF-700D0B56713A}"/>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Terminator 81">
                    <a:extLst>
                      <a:ext uri="{FF2B5EF4-FFF2-40B4-BE49-F238E27FC236}">
                        <a16:creationId xmlns:a16="http://schemas.microsoft.com/office/drawing/2014/main" id="{69321EBA-7EB4-4B23-969D-41DB91A4A113}"/>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Terminator 82">
                    <a:extLst>
                      <a:ext uri="{FF2B5EF4-FFF2-40B4-BE49-F238E27FC236}">
                        <a16:creationId xmlns:a16="http://schemas.microsoft.com/office/drawing/2014/main" id="{C111779A-90C3-4060-8FB4-125BA34DA09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a:extLst>
                    <a:ext uri="{FF2B5EF4-FFF2-40B4-BE49-F238E27FC236}">
                      <a16:creationId xmlns:a16="http://schemas.microsoft.com/office/drawing/2014/main" id="{4F37E606-EE97-4A77-AB34-A77469804BE8}"/>
                    </a:ext>
                  </a:extLst>
                </p:cNvPr>
                <p:cNvSpPr txBox="1"/>
                <p:nvPr/>
              </p:nvSpPr>
              <p:spPr>
                <a:xfrm>
                  <a:off x="1788035" y="3966785"/>
                  <a:ext cx="877824" cy="793193"/>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INICIA</a:t>
                  </a:r>
                </a:p>
                <a:p>
                  <a:pPr algn="ctr"/>
                  <a:r>
                    <a:rPr lang="es-US" sz="2400" b="1" dirty="0">
                      <a:solidFill>
                        <a:schemeClr val="bg1"/>
                      </a:solidFill>
                    </a:rPr>
                    <a:t>1 de abril</a:t>
                  </a:r>
                </a:p>
              </p:txBody>
            </p:sp>
          </p:grpSp>
        </p:grpSp>
        <p:sp>
          <p:nvSpPr>
            <p:cNvPr id="54" name="Isosceles Triangle 53">
              <a:extLst>
                <a:ext uri="{FF2B5EF4-FFF2-40B4-BE49-F238E27FC236}">
                  <a16:creationId xmlns:a16="http://schemas.microsoft.com/office/drawing/2014/main" id="{88F2EEE9-330E-4A0A-A594-151ABB943376}"/>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descr="Lectura de la casilla: Cobertura inicia el 1ro. de julio">
            <a:extLst>
              <a:ext uri="{FF2B5EF4-FFF2-40B4-BE49-F238E27FC236}">
                <a16:creationId xmlns:a16="http://schemas.microsoft.com/office/drawing/2014/main" id="{1A8BA942-BD6D-4F53-996D-9A0B82029C45}"/>
              </a:ext>
            </a:extLst>
          </p:cNvPr>
          <p:cNvGrpSpPr/>
          <p:nvPr/>
        </p:nvGrpSpPr>
        <p:grpSpPr>
          <a:xfrm>
            <a:off x="7523788" y="4024580"/>
            <a:ext cx="1890319" cy="1917582"/>
            <a:chOff x="7664742" y="718797"/>
            <a:chExt cx="1890319" cy="1917582"/>
          </a:xfrm>
        </p:grpSpPr>
        <p:sp>
          <p:nvSpPr>
            <p:cNvPr id="44" name="Freeform: Shape 43">
              <a:extLst>
                <a:ext uri="{FF2B5EF4-FFF2-40B4-BE49-F238E27FC236}">
                  <a16:creationId xmlns:a16="http://schemas.microsoft.com/office/drawing/2014/main" id="{6495D038-6636-41A8-9ABC-32634D6D0774}"/>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597"/>
                </a:solidFill>
              </a:endParaRPr>
            </a:p>
          </p:txBody>
        </p:sp>
        <p:sp>
          <p:nvSpPr>
            <p:cNvPr id="47" name="Freeform: Shape 46">
              <a:extLst>
                <a:ext uri="{FF2B5EF4-FFF2-40B4-BE49-F238E27FC236}">
                  <a16:creationId xmlns:a16="http://schemas.microsoft.com/office/drawing/2014/main" id="{E8663DA2-CD8C-4ED8-9A83-C19538CA4B82}"/>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E5EBF4D-EA55-448C-9475-E86DF4118C47}"/>
                </a:ext>
              </a:extLst>
            </p:cNvPr>
            <p:cNvSpPr txBox="1"/>
            <p:nvPr/>
          </p:nvSpPr>
          <p:spPr>
            <a:xfrm>
              <a:off x="7734650" y="1283515"/>
              <a:ext cx="1772872" cy="1200329"/>
            </a:xfrm>
            <a:prstGeom prst="rect">
              <a:avLst/>
            </a:prstGeom>
            <a:noFill/>
          </p:spPr>
          <p:txBody>
            <a:bodyPr wrap="square" rtlCol="0">
              <a:spAutoFit/>
            </a:bodyPr>
            <a:lstStyle/>
            <a:p>
              <a:pPr algn="ctr"/>
              <a:r>
                <a:rPr lang="es-US" sz="2400" b="1">
                  <a:solidFill>
                    <a:srgbClr val="2F5597"/>
                  </a:solidFill>
                </a:rPr>
                <a:t>Cobertura</a:t>
              </a:r>
            </a:p>
            <a:p>
              <a:pPr algn="ctr"/>
              <a:r>
                <a:rPr lang="es-US" sz="2400" b="1">
                  <a:solidFill>
                    <a:srgbClr val="2F5597"/>
                  </a:solidFill>
                </a:rPr>
                <a:t>Inicia</a:t>
              </a:r>
            </a:p>
            <a:p>
              <a:pPr algn="ctr"/>
              <a:r>
                <a:rPr lang="es-US" sz="2400" b="1">
                  <a:solidFill>
                    <a:srgbClr val="2F5597"/>
                  </a:solidFill>
                </a:rPr>
                <a:t>1 de julio</a:t>
              </a:r>
            </a:p>
          </p:txBody>
        </p:sp>
      </p:grpSp>
      <p:sp>
        <p:nvSpPr>
          <p:cNvPr id="113" name="Freeform: Shape 112">
            <a:extLst>
              <a:ext uri="{FF2B5EF4-FFF2-40B4-BE49-F238E27FC236}">
                <a16:creationId xmlns:a16="http://schemas.microsoft.com/office/drawing/2014/main" id="{03B0DB7E-83F3-4EB6-87B8-EEB94297DE18}"/>
              </a:ext>
              <a:ext uri="{C183D7F6-B498-43B3-948B-1728B52AA6E4}">
                <adec:decorative xmlns:adec="http://schemas.microsoft.com/office/drawing/2017/decorative" val="1"/>
              </a:ext>
            </a:extLst>
          </p:cNvPr>
          <p:cNvSpPr>
            <a:spLocks noChangeAspect="1"/>
          </p:cNvSpPr>
          <p:nvPr/>
        </p:nvSpPr>
        <p:spPr>
          <a:xfrm>
            <a:off x="1000836" y="6038702"/>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82283758-FB8D-4F00-8F1A-19B63B6A93C6}"/>
              </a:ext>
            </a:extLst>
          </p:cNvPr>
          <p:cNvSpPr txBox="1"/>
          <p:nvPr/>
        </p:nvSpPr>
        <p:spPr>
          <a:xfrm>
            <a:off x="1255594" y="6021974"/>
            <a:ext cx="9935570" cy="307777"/>
          </a:xfrm>
          <a:prstGeom prst="rect">
            <a:avLst/>
          </a:prstGeom>
          <a:noFill/>
        </p:spPr>
        <p:txBody>
          <a:bodyPr wrap="square" rtlCol="0">
            <a:spAutoFit/>
          </a:bodyPr>
          <a:lstStyle/>
          <a:p>
            <a:r>
              <a:rPr lang="es-US" sz="1400" b="1">
                <a:solidFill>
                  <a:srgbClr val="1B64A6"/>
                </a:solidFill>
                <a:latin typeface="Arial" panose="020B0604020202020204" pitchFamily="34" charset="0"/>
                <a:cs typeface="Arial" panose="020B0604020202020204" pitchFamily="34" charset="0"/>
              </a:rPr>
              <a:t>NOTA: </a:t>
            </a:r>
            <a:r>
              <a:rPr lang="es-US" sz="1400">
                <a:solidFill>
                  <a:srgbClr val="1B64A6"/>
                </a:solidFill>
                <a:latin typeface="Arial" panose="020B0604020202020204" pitchFamily="34" charset="0"/>
                <a:cs typeface="Arial" panose="020B0604020202020204" pitchFamily="34" charset="0"/>
              </a:rPr>
              <a:t>A partir del 1 de enero de 2024, habrá nuevos plazos para este periodo de inscripción para obtener la cobertura de medicamentos de Medicare.</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59</a:t>
            </a:fld>
            <a:endParaRPr lang="en-US"/>
          </a:p>
        </p:txBody>
      </p:sp>
      <p:sp>
        <p:nvSpPr>
          <p:cNvPr id="2" name="Date Placeholder 1"/>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75610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1+#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Cobertura de medicamentos conforme a Medicare </a:t>
            </a:r>
          </a:p>
        </p:txBody>
      </p:sp>
      <p:sp>
        <p:nvSpPr>
          <p:cNvPr id="6" name="TextBox 5">
            <a:extLst>
              <a:ext uri="{FF2B5EF4-FFF2-40B4-BE49-F238E27FC236}">
                <a16:creationId xmlns:a16="http://schemas.microsoft.com/office/drawing/2014/main" id="{47C5A62C-1CB8-4742-8820-43BA1BF061D0}"/>
              </a:ext>
            </a:extLst>
          </p:cNvPr>
          <p:cNvSpPr txBox="1"/>
          <p:nvPr/>
        </p:nvSpPr>
        <p:spPr>
          <a:xfrm>
            <a:off x="791036" y="1029407"/>
            <a:ext cx="10562764" cy="3016210"/>
          </a:xfrm>
          <a:prstGeom prst="rect">
            <a:avLst/>
          </a:prstGeom>
          <a:noFill/>
        </p:spPr>
        <p:txBody>
          <a:bodyPr wrap="square" rtlCol="0">
            <a:spAutoFit/>
          </a:bodyPr>
          <a:lstStyle/>
          <a:p>
            <a:pPr marL="342900" lvl="0" indent="-342900" defTabSz="685800">
              <a:spcAft>
                <a:spcPts val="1200"/>
              </a:spcAft>
              <a:buFont typeface="Wingdings" panose="05000000000000000000" pitchFamily="2" charset="2"/>
              <a:buChar char="§"/>
            </a:pPr>
            <a:r>
              <a:rPr lang="es-US" sz="2000" dirty="0">
                <a:solidFill>
                  <a:srgbClr val="00529B"/>
                </a:solidFill>
                <a:latin typeface="Arial"/>
                <a:cs typeface="Arial"/>
              </a:rPr>
              <a:t>Algunos</a:t>
            </a:r>
            <a:r>
              <a:rPr lang="es-US" sz="2000" b="1" dirty="0">
                <a:solidFill>
                  <a:srgbClr val="00529B"/>
                </a:solidFill>
                <a:latin typeface="Arial"/>
                <a:cs typeface="Arial"/>
              </a:rPr>
              <a:t> </a:t>
            </a:r>
            <a:r>
              <a:rPr lang="es-US" sz="2000" dirty="0">
                <a:solidFill>
                  <a:srgbClr val="00529B"/>
                </a:solidFill>
                <a:latin typeface="Arial"/>
                <a:cs typeface="Arial"/>
              </a:rPr>
              <a:t>de sus medicamentos recetados están cubiertos por la Parte A o la Parte B, pero la cobertura es limitada</a:t>
            </a:r>
          </a:p>
          <a:p>
            <a:pPr marL="342900" lvl="0" indent="-342900" defTabSz="685800">
              <a:spcAft>
                <a:spcPts val="1200"/>
              </a:spcAft>
              <a:buFont typeface="Wingdings" panose="05000000000000000000" pitchFamily="2" charset="2"/>
              <a:buChar char="§"/>
            </a:pPr>
            <a:r>
              <a:rPr lang="es-US" sz="2000" dirty="0">
                <a:solidFill>
                  <a:srgbClr val="00529B"/>
                </a:solidFill>
                <a:latin typeface="Arial"/>
                <a:cs typeface="Arial"/>
              </a:rPr>
              <a:t>Si desea una cobertura de medicamentos más completa, puede inscribirse en la cobertura de medicamentos de Medicare (Parte D) </a:t>
            </a:r>
          </a:p>
          <a:p>
            <a:pPr marL="342900" lvl="0" indent="-342900" defTabSz="685800">
              <a:spcAft>
                <a:spcPts val="1200"/>
              </a:spcAft>
              <a:buFont typeface="Wingdings" panose="05000000000000000000" pitchFamily="2" charset="2"/>
              <a:buChar char="§"/>
            </a:pPr>
            <a:r>
              <a:rPr lang="es-US" sz="2000" dirty="0">
                <a:solidFill>
                  <a:srgbClr val="00529B"/>
                </a:solidFill>
                <a:latin typeface="Arial"/>
                <a:cs typeface="Arial"/>
              </a:rPr>
              <a:t>Si tiene un plan de salud de Medicare con cobertura de medicamentos, recibirá del plan toda la asistencia médica cubierta por Medicare (Parte A y Parte B), incluidos los medicamentos bajo prescripción cubiertos (Parte D).</a:t>
            </a:r>
          </a:p>
          <a:p>
            <a:pPr marL="342900" lvl="0" indent="-342900" defTabSz="685800">
              <a:spcAft>
                <a:spcPts val="1200"/>
              </a:spcAft>
              <a:buFont typeface="Wingdings" panose="05000000000000000000" pitchFamily="2" charset="2"/>
              <a:buChar char="§"/>
            </a:pPr>
            <a:r>
              <a:rPr lang="es-US" sz="2000" dirty="0">
                <a:solidFill>
                  <a:srgbClr val="00529B"/>
                </a:solidFill>
                <a:latin typeface="Arial"/>
                <a:cs typeface="Arial"/>
              </a:rPr>
              <a:t>Qué parte de Medicare cubre los medicamentos bajo prescripción, depende de:</a:t>
            </a:r>
          </a:p>
        </p:txBody>
      </p:sp>
      <p:sp>
        <p:nvSpPr>
          <p:cNvPr id="5" name="Content Placeholder 4"/>
          <p:cNvSpPr>
            <a:spLocks noGrp="1"/>
          </p:cNvSpPr>
          <p:nvPr>
            <p:ph type="body" sz="quarter" idx="4294967295"/>
          </p:nvPr>
        </p:nvSpPr>
        <p:spPr>
          <a:xfrm>
            <a:off x="1150313" y="4146726"/>
            <a:ext cx="10006474" cy="2017713"/>
          </a:xfrm>
        </p:spPr>
        <p:txBody>
          <a:bodyPr vert="horz" lIns="91440" tIns="45720" rIns="91440" bIns="45720" numCol="2" rtlCol="0" anchor="t">
            <a:noAutofit/>
          </a:bodyPr>
          <a:lstStyle/>
          <a:p>
            <a:pPr marL="617220" lvl="1" indent="-342900" defTabSz="685800">
              <a:lnSpc>
                <a:spcPct val="100000"/>
              </a:lnSpc>
              <a:spcBef>
                <a:spcPts val="0"/>
              </a:spcBef>
              <a:spcAft>
                <a:spcPts val="1200"/>
              </a:spcAft>
            </a:pPr>
            <a:r>
              <a:rPr lang="es-US" sz="2000" dirty="0">
                <a:solidFill>
                  <a:srgbClr val="1B64A6"/>
                </a:solidFill>
              </a:rPr>
              <a:t>Necesidad médica </a:t>
            </a:r>
          </a:p>
          <a:p>
            <a:pPr marL="617220" lvl="1" indent="-342900" defTabSz="685800">
              <a:lnSpc>
                <a:spcPct val="100000"/>
              </a:lnSpc>
              <a:spcBef>
                <a:spcPts val="0"/>
              </a:spcBef>
              <a:spcAft>
                <a:spcPts val="1200"/>
              </a:spcAft>
            </a:pPr>
            <a:r>
              <a:rPr lang="es-US" sz="2000" dirty="0">
                <a:solidFill>
                  <a:srgbClr val="1B64A6"/>
                </a:solidFill>
              </a:rPr>
              <a:t>Marco de atención médica</a:t>
            </a:r>
          </a:p>
          <a:p>
            <a:pPr marL="617220" lvl="1" indent="-342900" defTabSz="685800">
              <a:lnSpc>
                <a:spcPct val="100000"/>
              </a:lnSpc>
              <a:spcBef>
                <a:spcPts val="0"/>
              </a:spcBef>
              <a:spcAft>
                <a:spcPts val="1200"/>
              </a:spcAft>
            </a:pPr>
            <a:r>
              <a:rPr lang="es-US" sz="2000" dirty="0">
                <a:solidFill>
                  <a:srgbClr val="1B64A6"/>
                </a:solidFill>
              </a:rPr>
              <a:t>Indicación médica (por qué </a:t>
            </a:r>
            <a:br>
              <a:rPr lang="es-US" sz="2000" dirty="0">
                <a:solidFill>
                  <a:srgbClr val="1B64A6"/>
                </a:solidFill>
              </a:rPr>
            </a:br>
            <a:r>
              <a:rPr lang="es-US" sz="2000" dirty="0">
                <a:solidFill>
                  <a:srgbClr val="1B64A6"/>
                </a:solidFill>
              </a:rPr>
              <a:t>lo necesita)</a:t>
            </a:r>
          </a:p>
          <a:p>
            <a:pPr marL="617220" lvl="1" indent="-342900" defTabSz="685800">
              <a:lnSpc>
                <a:spcPct val="100000"/>
              </a:lnSpc>
              <a:spcBef>
                <a:spcPts val="0"/>
              </a:spcBef>
              <a:spcAft>
                <a:spcPts val="1200"/>
              </a:spcAft>
            </a:pPr>
            <a:r>
              <a:rPr lang="es-US" sz="2000" dirty="0">
                <a:solidFill>
                  <a:srgbClr val="1B64A6"/>
                </a:solidFill>
              </a:rPr>
              <a:t>Legislación aplicable</a:t>
            </a:r>
          </a:p>
          <a:p>
            <a:pPr marL="617220" lvl="1" indent="-342900" defTabSz="685800">
              <a:lnSpc>
                <a:spcPct val="100000"/>
              </a:lnSpc>
              <a:spcBef>
                <a:spcPts val="0"/>
              </a:spcBef>
              <a:spcAft>
                <a:spcPts val="1200"/>
              </a:spcAft>
            </a:pPr>
            <a:r>
              <a:rPr lang="es-US" sz="2000" dirty="0">
                <a:solidFill>
                  <a:srgbClr val="1B64A6"/>
                </a:solidFill>
              </a:rPr>
              <a:t>Cualquier requisito especial de cobertura de medicamentos, como los inmunosupresores tras un trasplante.</a:t>
            </a:r>
          </a:p>
        </p:txBody>
      </p:sp>
      <p:cxnSp>
        <p:nvCxnSpPr>
          <p:cNvPr id="21" name="Straight Connector 20">
            <a:extLst>
              <a:ext uri="{FF2B5EF4-FFF2-40B4-BE49-F238E27FC236}">
                <a16:creationId xmlns:a16="http://schemas.microsoft.com/office/drawing/2014/main" id="{974700E5-2CB0-486E-9E27-1A78CBAC71C9}"/>
              </a:ext>
              <a:ext uri="{C183D7F6-B498-43B3-948B-1728B52AA6E4}">
                <adec:decorative xmlns:adec="http://schemas.microsoft.com/office/drawing/2017/decorative" val="1"/>
              </a:ext>
            </a:extLst>
          </p:cNvPr>
          <p:cNvCxnSpPr>
            <a:cxnSpLocks/>
          </p:cNvCxnSpPr>
          <p:nvPr/>
        </p:nvCxnSpPr>
        <p:spPr>
          <a:xfrm>
            <a:off x="5699460" y="4106030"/>
            <a:ext cx="0" cy="1710761"/>
          </a:xfrm>
          <a:prstGeom prst="line">
            <a:avLst/>
          </a:prstGeom>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EE537ACB-1C35-4D58-A79E-277D2316256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855176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Periodo de inscripción abierto</a:t>
            </a:r>
          </a:p>
        </p:txBody>
      </p:sp>
      <p:sp>
        <p:nvSpPr>
          <p:cNvPr id="37" name="TextBox 36">
            <a:extLst>
              <a:ext uri="{FF2B5EF4-FFF2-40B4-BE49-F238E27FC236}">
                <a16:creationId xmlns:a16="http://schemas.microsoft.com/office/drawing/2014/main" id="{59173CD3-7F2A-482E-80B4-9D5112920C3D}"/>
              </a:ext>
            </a:extLst>
          </p:cNvPr>
          <p:cNvSpPr txBox="1"/>
          <p:nvPr/>
        </p:nvSpPr>
        <p:spPr>
          <a:xfrm>
            <a:off x="0" y="1021224"/>
            <a:ext cx="12192000" cy="523220"/>
          </a:xfrm>
          <a:prstGeom prst="rect">
            <a:avLst/>
          </a:prstGeom>
          <a:noFill/>
        </p:spPr>
        <p:txBody>
          <a:bodyPr wrap="square" rtlCol="0">
            <a:spAutoFit/>
          </a:bodyPr>
          <a:lstStyle/>
          <a:p>
            <a:pPr algn="ctr"/>
            <a:r>
              <a:rPr lang="es-US" sz="2800" b="1">
                <a:solidFill>
                  <a:srgbClr val="00529B"/>
                </a:solidFill>
                <a:latin typeface="Arial" panose="020B0604020202020204" pitchFamily="34" charset="0"/>
                <a:cs typeface="Arial" panose="020B0604020202020204" pitchFamily="34" charset="0"/>
              </a:rPr>
              <a:t>Periodo de 7 semanas</a:t>
            </a:r>
          </a:p>
        </p:txBody>
      </p:sp>
      <p:grpSp>
        <p:nvGrpSpPr>
          <p:cNvPr id="57" name="Group 56" descr="Un grupo de tres iconos de calendario que indican las fechas de inicio, continuación y finalización de la cobertura ">
            <a:extLst>
              <a:ext uri="{FF2B5EF4-FFF2-40B4-BE49-F238E27FC236}">
                <a16:creationId xmlns:a16="http://schemas.microsoft.com/office/drawing/2014/main" id="{5964AB60-1BA1-4F01-8EFD-03B0F173886E}"/>
              </a:ext>
            </a:extLst>
          </p:cNvPr>
          <p:cNvGrpSpPr/>
          <p:nvPr/>
        </p:nvGrpSpPr>
        <p:grpSpPr>
          <a:xfrm>
            <a:off x="2628264" y="2103958"/>
            <a:ext cx="4498465" cy="1469426"/>
            <a:chOff x="1755493" y="758086"/>
            <a:chExt cx="4498465" cy="146942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B6204CE-2DD0-4836-A850-B55F073F82BD}"/>
                </a:ext>
              </a:extLst>
            </p:cNvPr>
            <p:cNvGrpSpPr>
              <a:grpSpLocks noChangeAspect="1"/>
            </p:cNvGrpSpPr>
            <p:nvPr/>
          </p:nvGrpSpPr>
          <p:grpSpPr>
            <a:xfrm>
              <a:off x="4989068" y="758086"/>
              <a:ext cx="1264890" cy="1463040"/>
              <a:chOff x="1357450" y="2032941"/>
              <a:chExt cx="1051560" cy="1216292"/>
            </a:xfrm>
          </p:grpSpPr>
          <p:sp>
            <p:nvSpPr>
              <p:cNvPr id="104" name="Rectangle 103">
                <a:extLst>
                  <a:ext uri="{FF2B5EF4-FFF2-40B4-BE49-F238E27FC236}">
                    <a16:creationId xmlns:a16="http://schemas.microsoft.com/office/drawing/2014/main" id="{BAF2B158-32A6-40DD-B8AF-7754E061046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012A2A5C-A8C4-4C59-B2CC-6807577C1BC5}"/>
                  </a:ext>
                </a:extLst>
              </p:cNvPr>
              <p:cNvGrpSpPr/>
              <p:nvPr/>
            </p:nvGrpSpPr>
            <p:grpSpPr>
              <a:xfrm>
                <a:off x="1357450" y="2032941"/>
                <a:ext cx="1051560" cy="1175035"/>
                <a:chOff x="1709328" y="3588409"/>
                <a:chExt cx="1051560" cy="1175035"/>
              </a:xfrm>
            </p:grpSpPr>
            <p:grpSp>
              <p:nvGrpSpPr>
                <p:cNvPr id="106" name="Group 105">
                  <a:extLst>
                    <a:ext uri="{FF2B5EF4-FFF2-40B4-BE49-F238E27FC236}">
                      <a16:creationId xmlns:a16="http://schemas.microsoft.com/office/drawing/2014/main" id="{AE342004-6211-413B-8D79-4D757F970483}"/>
                    </a:ext>
                  </a:extLst>
                </p:cNvPr>
                <p:cNvGrpSpPr/>
                <p:nvPr/>
              </p:nvGrpSpPr>
              <p:grpSpPr>
                <a:xfrm>
                  <a:off x="1709328" y="3588409"/>
                  <a:ext cx="1051560" cy="274320"/>
                  <a:chOff x="4837371" y="4207752"/>
                  <a:chExt cx="1051560" cy="274320"/>
                </a:xfrm>
              </p:grpSpPr>
              <p:sp>
                <p:nvSpPr>
                  <p:cNvPr id="108" name="Rectangle 107">
                    <a:extLst>
                      <a:ext uri="{FF2B5EF4-FFF2-40B4-BE49-F238E27FC236}">
                        <a16:creationId xmlns:a16="http://schemas.microsoft.com/office/drawing/2014/main" id="{E62D34BE-840C-40C5-AA59-B27DCDFBB0D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Terminator 108">
                    <a:extLst>
                      <a:ext uri="{FF2B5EF4-FFF2-40B4-BE49-F238E27FC236}">
                        <a16:creationId xmlns:a16="http://schemas.microsoft.com/office/drawing/2014/main" id="{4F05721A-6BE7-4C81-BE78-D8E1176548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Terminator 109">
                    <a:extLst>
                      <a:ext uri="{FF2B5EF4-FFF2-40B4-BE49-F238E27FC236}">
                        <a16:creationId xmlns:a16="http://schemas.microsoft.com/office/drawing/2014/main" id="{8ADEF2F9-BB78-4864-80C5-9749890009FE}"/>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Terminator 110">
                    <a:extLst>
                      <a:ext uri="{FF2B5EF4-FFF2-40B4-BE49-F238E27FC236}">
                        <a16:creationId xmlns:a16="http://schemas.microsoft.com/office/drawing/2014/main" id="{AEF9581E-FCAD-4E25-9209-654F6DCF857C}"/>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a:extLst>
                    <a:ext uri="{FF2B5EF4-FFF2-40B4-BE49-F238E27FC236}">
                      <a16:creationId xmlns:a16="http://schemas.microsoft.com/office/drawing/2014/main" id="{AD3F8005-687F-4ECB-8811-E568D1900BF9}"/>
                    </a:ext>
                  </a:extLst>
                </p:cNvPr>
                <p:cNvSpPr txBox="1"/>
                <p:nvPr/>
              </p:nvSpPr>
              <p:spPr>
                <a:xfrm>
                  <a:off x="1788035" y="3957458"/>
                  <a:ext cx="877824" cy="805986"/>
                </a:xfrm>
                <a:prstGeom prst="rect">
                  <a:avLst/>
                </a:prstGeom>
                <a:solidFill>
                  <a:srgbClr val="0070C0"/>
                </a:solidFill>
                <a:ln>
                  <a:solidFill>
                    <a:schemeClr val="bg1"/>
                  </a:solidFill>
                </a:ln>
              </p:spPr>
              <p:txBody>
                <a:bodyPr wrap="square" lIns="0" tIns="0" rIns="0" bIns="0" rtlCol="0" anchor="ctr">
                  <a:spAutoFit/>
                </a:bodyPr>
                <a:lstStyle/>
                <a:p>
                  <a:pPr algn="ctr"/>
                  <a:r>
                    <a:rPr lang="es-US" sz="1600" b="1" dirty="0">
                      <a:solidFill>
                        <a:schemeClr val="bg1"/>
                      </a:solidFill>
                    </a:rPr>
                    <a:t>FINALIZA</a:t>
                  </a:r>
                </a:p>
                <a:p>
                  <a:pPr algn="ctr"/>
                  <a:r>
                    <a:rPr lang="es-US" sz="2700" b="1" dirty="0">
                      <a:solidFill>
                        <a:schemeClr val="bg1"/>
                      </a:solidFill>
                    </a:rPr>
                    <a:t>7 de </a:t>
                  </a:r>
                  <a:r>
                    <a:rPr lang="es-US" sz="2000" b="1" dirty="0">
                      <a:solidFill>
                        <a:schemeClr val="bg1"/>
                      </a:solidFill>
                    </a:rPr>
                    <a:t>diciembre</a:t>
                  </a:r>
                  <a:endParaRPr lang="es-US" sz="2700" b="1" dirty="0">
                    <a:solidFill>
                      <a:schemeClr val="bg1"/>
                    </a:solidFill>
                  </a:endParaRPr>
                </a:p>
              </p:txBody>
            </p:sp>
          </p:grpSp>
        </p:grpSp>
        <p:grpSp>
          <p:nvGrpSpPr>
            <p:cNvPr id="60" name="Group 59">
              <a:extLst>
                <a:ext uri="{FF2B5EF4-FFF2-40B4-BE49-F238E27FC236}">
                  <a16:creationId xmlns:a16="http://schemas.microsoft.com/office/drawing/2014/main" id="{E52FC312-5137-4903-838C-48ECF38F3552}"/>
                </a:ext>
              </a:extLst>
            </p:cNvPr>
            <p:cNvGrpSpPr>
              <a:grpSpLocks noChangeAspect="1"/>
            </p:cNvGrpSpPr>
            <p:nvPr/>
          </p:nvGrpSpPr>
          <p:grpSpPr>
            <a:xfrm>
              <a:off x="3376729" y="758086"/>
              <a:ext cx="1264890" cy="1463040"/>
              <a:chOff x="1357450" y="2032941"/>
              <a:chExt cx="1051560" cy="1216292"/>
            </a:xfrm>
          </p:grpSpPr>
          <p:sp>
            <p:nvSpPr>
              <p:cNvPr id="71" name="Rectangle 70">
                <a:extLst>
                  <a:ext uri="{FF2B5EF4-FFF2-40B4-BE49-F238E27FC236}">
                    <a16:creationId xmlns:a16="http://schemas.microsoft.com/office/drawing/2014/main" id="{0B07B76F-4B0F-4DF8-9462-AE19E7820C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EE4D461A-40B1-40AF-9F31-AB038220AFA0}"/>
                  </a:ext>
                </a:extLst>
              </p:cNvPr>
              <p:cNvGrpSpPr/>
              <p:nvPr/>
            </p:nvGrpSpPr>
            <p:grpSpPr>
              <a:xfrm>
                <a:off x="1357450" y="2032941"/>
                <a:ext cx="1051560" cy="992461"/>
                <a:chOff x="1709328" y="3588409"/>
                <a:chExt cx="1051560" cy="992461"/>
              </a:xfrm>
            </p:grpSpPr>
            <p:grpSp>
              <p:nvGrpSpPr>
                <p:cNvPr id="73" name="Group 72">
                  <a:extLst>
                    <a:ext uri="{FF2B5EF4-FFF2-40B4-BE49-F238E27FC236}">
                      <a16:creationId xmlns:a16="http://schemas.microsoft.com/office/drawing/2014/main" id="{AA6D12CB-324E-4EA8-AE27-AD1803EAFD9A}"/>
                    </a:ext>
                  </a:extLst>
                </p:cNvPr>
                <p:cNvGrpSpPr/>
                <p:nvPr/>
              </p:nvGrpSpPr>
              <p:grpSpPr>
                <a:xfrm>
                  <a:off x="1709328" y="3588409"/>
                  <a:ext cx="1051560" cy="274320"/>
                  <a:chOff x="4837371" y="4207752"/>
                  <a:chExt cx="1051560" cy="274320"/>
                </a:xfrm>
              </p:grpSpPr>
              <p:sp>
                <p:nvSpPr>
                  <p:cNvPr id="75" name="Rectangle 74">
                    <a:extLst>
                      <a:ext uri="{FF2B5EF4-FFF2-40B4-BE49-F238E27FC236}">
                        <a16:creationId xmlns:a16="http://schemas.microsoft.com/office/drawing/2014/main" id="{D6738792-E81B-4AC7-AC91-DAD369042FD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Terminator 75">
                    <a:extLst>
                      <a:ext uri="{FF2B5EF4-FFF2-40B4-BE49-F238E27FC236}">
                        <a16:creationId xmlns:a16="http://schemas.microsoft.com/office/drawing/2014/main" id="{59D2C53F-0394-4FBC-8902-410506D84A50}"/>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Terminator 76">
                    <a:extLst>
                      <a:ext uri="{FF2B5EF4-FFF2-40B4-BE49-F238E27FC236}">
                        <a16:creationId xmlns:a16="http://schemas.microsoft.com/office/drawing/2014/main" id="{A5354FC1-D43D-47C5-8B84-867DE5F24C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Terminator 102">
                    <a:extLst>
                      <a:ext uri="{FF2B5EF4-FFF2-40B4-BE49-F238E27FC236}">
                        <a16:creationId xmlns:a16="http://schemas.microsoft.com/office/drawing/2014/main" id="{2889A08A-402F-49AD-BD17-025BBF0BAD1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A57B9325-74D7-4E60-AED5-7F0AC1031450}"/>
                    </a:ext>
                  </a:extLst>
                </p:cNvPr>
                <p:cNvSpPr txBox="1"/>
                <p:nvPr/>
              </p:nvSpPr>
              <p:spPr>
                <a:xfrm>
                  <a:off x="1757627" y="4145893"/>
                  <a:ext cx="972853" cy="434977"/>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CONTINÚA</a:t>
                  </a:r>
                </a:p>
                <a:p>
                  <a:pPr algn="ctr"/>
                  <a:r>
                    <a:rPr lang="es-US" sz="2000" b="1" dirty="0">
                      <a:solidFill>
                        <a:schemeClr val="bg1"/>
                      </a:solidFill>
                    </a:rPr>
                    <a:t>noviembre</a:t>
                  </a:r>
                </a:p>
              </p:txBody>
            </p:sp>
          </p:grpSp>
        </p:grpSp>
        <p:grpSp>
          <p:nvGrpSpPr>
            <p:cNvPr id="61" name="Group 60">
              <a:extLst>
                <a:ext uri="{FF2B5EF4-FFF2-40B4-BE49-F238E27FC236}">
                  <a16:creationId xmlns:a16="http://schemas.microsoft.com/office/drawing/2014/main" id="{3355FDBC-36FD-473B-8F99-0235A00561C7}"/>
                </a:ext>
              </a:extLst>
            </p:cNvPr>
            <p:cNvGrpSpPr>
              <a:grpSpLocks noChangeAspect="1"/>
            </p:cNvGrpSpPr>
            <p:nvPr/>
          </p:nvGrpSpPr>
          <p:grpSpPr>
            <a:xfrm>
              <a:off x="1755493" y="764472"/>
              <a:ext cx="1264890" cy="1463040"/>
              <a:chOff x="1357450" y="2032941"/>
              <a:chExt cx="1051560" cy="1216292"/>
            </a:xfrm>
          </p:grpSpPr>
          <p:sp>
            <p:nvSpPr>
              <p:cNvPr id="63" name="Rectangle 62">
                <a:extLst>
                  <a:ext uri="{FF2B5EF4-FFF2-40B4-BE49-F238E27FC236}">
                    <a16:creationId xmlns:a16="http://schemas.microsoft.com/office/drawing/2014/main" id="{A70DA8A9-0E5A-48FD-B375-BCCF8CD3471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351C1248-45E2-4BD7-8DB5-3FA6E2C7D889}"/>
                  </a:ext>
                </a:extLst>
              </p:cNvPr>
              <p:cNvGrpSpPr/>
              <p:nvPr/>
            </p:nvGrpSpPr>
            <p:grpSpPr>
              <a:xfrm>
                <a:off x="1357450" y="2032941"/>
                <a:ext cx="1051560" cy="1171568"/>
                <a:chOff x="1709328" y="3588409"/>
                <a:chExt cx="1051560" cy="1171568"/>
              </a:xfrm>
            </p:grpSpPr>
            <p:grpSp>
              <p:nvGrpSpPr>
                <p:cNvPr id="65" name="Group 64">
                  <a:extLst>
                    <a:ext uri="{FF2B5EF4-FFF2-40B4-BE49-F238E27FC236}">
                      <a16:creationId xmlns:a16="http://schemas.microsoft.com/office/drawing/2014/main" id="{01F5B688-299A-40A1-B23B-EB0B7CD8F566}"/>
                    </a:ext>
                  </a:extLst>
                </p:cNvPr>
                <p:cNvGrpSpPr/>
                <p:nvPr/>
              </p:nvGrpSpPr>
              <p:grpSpPr>
                <a:xfrm>
                  <a:off x="1709328" y="3588409"/>
                  <a:ext cx="1051560" cy="274320"/>
                  <a:chOff x="4837371" y="4207752"/>
                  <a:chExt cx="1051560" cy="274320"/>
                </a:xfrm>
              </p:grpSpPr>
              <p:sp>
                <p:nvSpPr>
                  <p:cNvPr id="67" name="Rectangle 66">
                    <a:extLst>
                      <a:ext uri="{FF2B5EF4-FFF2-40B4-BE49-F238E27FC236}">
                        <a16:creationId xmlns:a16="http://schemas.microsoft.com/office/drawing/2014/main" id="{92B0643A-584A-4F2E-94DE-0B10BBEA73C3}"/>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Terminator 67">
                    <a:extLst>
                      <a:ext uri="{FF2B5EF4-FFF2-40B4-BE49-F238E27FC236}">
                        <a16:creationId xmlns:a16="http://schemas.microsoft.com/office/drawing/2014/main" id="{F5A2030D-6997-495C-A193-B4D9754556EF}"/>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Terminator 68">
                    <a:extLst>
                      <a:ext uri="{FF2B5EF4-FFF2-40B4-BE49-F238E27FC236}">
                        <a16:creationId xmlns:a16="http://schemas.microsoft.com/office/drawing/2014/main" id="{0FAF328D-A99B-4CEA-9D76-A65F7E25222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Terminator 69">
                    <a:extLst>
                      <a:ext uri="{FF2B5EF4-FFF2-40B4-BE49-F238E27FC236}">
                        <a16:creationId xmlns:a16="http://schemas.microsoft.com/office/drawing/2014/main" id="{88677E8C-FAEE-4545-8226-CE4AD7158D78}"/>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3F2D08E3-3E19-452C-BCE5-08AABC9A2E89}"/>
                    </a:ext>
                  </a:extLst>
                </p:cNvPr>
                <p:cNvSpPr txBox="1"/>
                <p:nvPr/>
              </p:nvSpPr>
              <p:spPr>
                <a:xfrm>
                  <a:off x="1788035" y="3966784"/>
                  <a:ext cx="877824" cy="793193"/>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INICIA</a:t>
                  </a:r>
                </a:p>
                <a:p>
                  <a:pPr algn="ctr"/>
                  <a:r>
                    <a:rPr lang="es-US" sz="2400" b="1" dirty="0">
                      <a:solidFill>
                        <a:schemeClr val="bg1"/>
                      </a:solidFill>
                    </a:rPr>
                    <a:t>15 de octubre</a:t>
                  </a:r>
                </a:p>
              </p:txBody>
            </p:sp>
          </p:grpSp>
        </p:grpSp>
        <p:sp>
          <p:nvSpPr>
            <p:cNvPr id="62" name="Isosceles Triangle 61">
              <a:extLst>
                <a:ext uri="{FF2B5EF4-FFF2-40B4-BE49-F238E27FC236}">
                  <a16:creationId xmlns:a16="http://schemas.microsoft.com/office/drawing/2014/main" id="{0F208169-92E2-4D06-9096-5DF479DC63D9}"/>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descr="Lectura de la casilla: Cobertura inicia el 1ro. de julio">
            <a:extLst>
              <a:ext uri="{FF2B5EF4-FFF2-40B4-BE49-F238E27FC236}">
                <a16:creationId xmlns:a16="http://schemas.microsoft.com/office/drawing/2014/main" id="{2F627286-D2DB-402F-A0B0-D925036BC6CE}"/>
              </a:ext>
            </a:extLst>
          </p:cNvPr>
          <p:cNvGrpSpPr/>
          <p:nvPr/>
        </p:nvGrpSpPr>
        <p:grpSpPr>
          <a:xfrm>
            <a:off x="7509412" y="1682575"/>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9F98261-625D-4D66-9F92-312B6C7C2083}"/>
                </a:ext>
              </a:extLst>
            </p:cNvPr>
            <p:cNvSpPr txBox="1"/>
            <p:nvPr/>
          </p:nvSpPr>
          <p:spPr>
            <a:xfrm>
              <a:off x="7734650" y="1283515"/>
              <a:ext cx="1772872" cy="1200329"/>
            </a:xfrm>
            <a:prstGeom prst="rect">
              <a:avLst/>
            </a:prstGeom>
            <a:noFill/>
          </p:spPr>
          <p:txBody>
            <a:bodyPr wrap="square" rtlCol="0">
              <a:spAutoFit/>
            </a:bodyPr>
            <a:lstStyle/>
            <a:p>
              <a:pPr algn="ctr"/>
              <a:r>
                <a:rPr lang="es-US" sz="2400" b="1">
                  <a:solidFill>
                    <a:srgbClr val="2F5597"/>
                  </a:solidFill>
                </a:rPr>
                <a:t>Cobertura</a:t>
              </a:r>
            </a:p>
            <a:p>
              <a:pPr algn="ctr"/>
              <a:r>
                <a:rPr lang="es-US" sz="2400" b="1">
                  <a:solidFill>
                    <a:srgbClr val="2F5597"/>
                  </a:solidFill>
                </a:rPr>
                <a:t>Inicia</a:t>
              </a:r>
            </a:p>
            <a:p>
              <a:pPr algn="ctr"/>
              <a:r>
                <a:rPr lang="es-US" sz="2400" b="1">
                  <a:solidFill>
                    <a:srgbClr val="2F5597"/>
                  </a:solidFill>
                </a:rPr>
                <a:t>1 de enero</a:t>
              </a:r>
            </a:p>
          </p:txBody>
        </p:sp>
      </p:grpSp>
      <p:sp>
        <p:nvSpPr>
          <p:cNvPr id="9" name="Content Placeholder 7">
            <a:extLst>
              <a:ext uri="{FF2B5EF4-FFF2-40B4-BE49-F238E27FC236}">
                <a16:creationId xmlns:a16="http://schemas.microsoft.com/office/drawing/2014/main" id="{36FE5BF0-A50E-47FC-AD61-CD0C6A1FC68F}"/>
              </a:ext>
            </a:extLst>
          </p:cNvPr>
          <p:cNvSpPr txBox="1">
            <a:spLocks/>
          </p:cNvSpPr>
          <p:nvPr/>
        </p:nvSpPr>
        <p:spPr>
          <a:xfrm>
            <a:off x="914400" y="3857328"/>
            <a:ext cx="10106526" cy="16414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1"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Periodo de 7 semanas al año en el que puede inscribirse, darse </a:t>
            </a:r>
            <a:b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de baja o cambiar de plan Medicare </a:t>
            </a:r>
            <a:r>
              <a:rPr kumimoji="0" lang="es-US" sz="2400" b="0" i="0" u="none" strike="noStrike" cap="none" normalizeH="0" baseline="0" noProof="0" dirty="0" err="1">
                <a:ln>
                  <a:noFill/>
                </a:ln>
                <a:solidFill>
                  <a:srgbClr val="00529B"/>
                </a:solidFill>
                <a:effectLst/>
                <a:uLnTx/>
                <a:uFillTx/>
                <a:latin typeface="Arial" panose="020B0604020202020204" pitchFamily="34" charset="0"/>
                <a:cs typeface="Arial" panose="020B0604020202020204" pitchFamily="34" charset="0"/>
              </a:rPr>
              <a:t>Advantage</a:t>
            </a: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o de plan de medicamentos de Medicare.</a:t>
            </a:r>
            <a:r>
              <a:rPr kumimoji="0" lang="es-US" sz="2400" b="0" i="0" u="none" strike="noStrike" cap="none" normalizeH="0" noProof="0" dirty="0">
                <a:ln>
                  <a:noFill/>
                </a:ln>
                <a:solidFill>
                  <a:srgbClr val="00529B"/>
                </a:solidFill>
                <a:effectLst/>
                <a:uLnTx/>
                <a:uFillTx/>
                <a:latin typeface="Arial" panose="020B0604020202020204" pitchFamily="34" charset="0"/>
                <a:cs typeface="Arial" panose="020B0604020202020204" pitchFamily="34" charset="0"/>
              </a:rPr>
              <a:t> </a:t>
            </a:r>
          </a:p>
          <a:p>
            <a:pPr marL="274320" marR="0" lvl="0" indent="-274320" algn="l" defTabSz="914400" rtl="0" eaLnBrk="1" fontAlgn="auto" latinLnBrk="0" hangingPunct="1">
              <a:lnSpc>
                <a:spcPct val="100000"/>
              </a:lnSpc>
              <a:spcBef>
                <a:spcPts val="0"/>
              </a:spcBef>
              <a:spcAft>
                <a:spcPts val="1200"/>
              </a:spcAft>
              <a:buClrTx/>
              <a:buSzTx/>
              <a:tabLst/>
              <a:defRPr/>
            </a:pP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Ese es el momento para revisar las opciones de su plan de salud </a:t>
            </a:r>
            <a:b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y medicamentos</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8709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65675"/>
          </a:xfrm>
        </p:spPr>
        <p:txBody>
          <a:bodyPr>
            <a:normAutofit/>
          </a:bodyPr>
          <a:lstStyle/>
          <a:p>
            <a:r>
              <a:rPr lang="es-US" sz="3000"/>
              <a:t>Período de inscripción abierta de Medicare Advantage </a:t>
            </a:r>
          </a:p>
        </p:txBody>
      </p:sp>
      <p:grpSp>
        <p:nvGrpSpPr>
          <p:cNvPr id="13" name="Group 12" descr="Un grupo de tres iconos de calendario que indican las fechas de inicio, continuación y finalización de la cobertura ">
            <a:extLst>
              <a:ext uri="{FF2B5EF4-FFF2-40B4-BE49-F238E27FC236}">
                <a16:creationId xmlns:a16="http://schemas.microsoft.com/office/drawing/2014/main" id="{545C8F4B-5518-4163-97CB-AE39A1B01E51}"/>
              </a:ext>
            </a:extLst>
          </p:cNvPr>
          <p:cNvGrpSpPr/>
          <p:nvPr/>
        </p:nvGrpSpPr>
        <p:grpSpPr>
          <a:xfrm>
            <a:off x="287439" y="1970747"/>
            <a:ext cx="3450166" cy="1221676"/>
            <a:chOff x="172330" y="2022260"/>
            <a:chExt cx="3450166" cy="1221676"/>
          </a:xfrm>
        </p:grpSpPr>
        <p:grpSp>
          <p:nvGrpSpPr>
            <p:cNvPr id="143" name="Group 142">
              <a:extLst>
                <a:ext uri="{FF2B5EF4-FFF2-40B4-BE49-F238E27FC236}">
                  <a16:creationId xmlns:a16="http://schemas.microsoft.com/office/drawing/2014/main" id="{5A2BA0FD-B1DF-4147-8E13-06971C18C742}"/>
                </a:ext>
              </a:extLst>
            </p:cNvPr>
            <p:cNvGrpSpPr/>
            <p:nvPr/>
          </p:nvGrpSpPr>
          <p:grpSpPr>
            <a:xfrm>
              <a:off x="2570936" y="2027644"/>
              <a:ext cx="1051560" cy="1216292"/>
              <a:chOff x="1357450" y="2032941"/>
              <a:chExt cx="1051560" cy="1216292"/>
            </a:xfrm>
          </p:grpSpPr>
          <p:sp>
            <p:nvSpPr>
              <p:cNvPr id="144" name="Rectangle 143">
                <a:extLst>
                  <a:ext uri="{FF2B5EF4-FFF2-40B4-BE49-F238E27FC236}">
                    <a16:creationId xmlns:a16="http://schemas.microsoft.com/office/drawing/2014/main" id="{77A7BFEE-31BE-41A6-B1EC-D6FFE3C514AD}"/>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998B2DC6-E40C-4D17-B9B6-B6B15D81BF1E}"/>
                  </a:ext>
                </a:extLst>
              </p:cNvPr>
              <p:cNvGrpSpPr/>
              <p:nvPr/>
            </p:nvGrpSpPr>
            <p:grpSpPr>
              <a:xfrm>
                <a:off x="1357450" y="2032941"/>
                <a:ext cx="1051560" cy="1186911"/>
                <a:chOff x="1709328" y="3588409"/>
                <a:chExt cx="1051560" cy="1186911"/>
              </a:xfrm>
            </p:grpSpPr>
            <p:grpSp>
              <p:nvGrpSpPr>
                <p:cNvPr id="146" name="Group 145">
                  <a:extLst>
                    <a:ext uri="{FF2B5EF4-FFF2-40B4-BE49-F238E27FC236}">
                      <a16:creationId xmlns:a16="http://schemas.microsoft.com/office/drawing/2014/main" id="{E3576C4A-C5E7-486F-9FA8-60FDEC8EF0D1}"/>
                    </a:ext>
                  </a:extLst>
                </p:cNvPr>
                <p:cNvGrpSpPr/>
                <p:nvPr/>
              </p:nvGrpSpPr>
              <p:grpSpPr>
                <a:xfrm>
                  <a:off x="1709328" y="3588409"/>
                  <a:ext cx="1051560" cy="274320"/>
                  <a:chOff x="4837371" y="4207752"/>
                  <a:chExt cx="1051560" cy="274320"/>
                </a:xfrm>
              </p:grpSpPr>
              <p:sp>
                <p:nvSpPr>
                  <p:cNvPr id="148" name="Rectangle 147">
                    <a:extLst>
                      <a:ext uri="{FF2B5EF4-FFF2-40B4-BE49-F238E27FC236}">
                        <a16:creationId xmlns:a16="http://schemas.microsoft.com/office/drawing/2014/main" id="{132719E7-7C6E-4FFD-80EB-D1C3B4C8F7BD}"/>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Terminator 148">
                    <a:extLst>
                      <a:ext uri="{FF2B5EF4-FFF2-40B4-BE49-F238E27FC236}">
                        <a16:creationId xmlns:a16="http://schemas.microsoft.com/office/drawing/2014/main" id="{29031939-2E5F-4203-817D-25591D06CDB8}"/>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Terminator 149">
                    <a:extLst>
                      <a:ext uri="{FF2B5EF4-FFF2-40B4-BE49-F238E27FC236}">
                        <a16:creationId xmlns:a16="http://schemas.microsoft.com/office/drawing/2014/main" id="{3A7D5A9F-5DC7-4E29-B40F-441494913EB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Terminator 150">
                    <a:extLst>
                      <a:ext uri="{FF2B5EF4-FFF2-40B4-BE49-F238E27FC236}">
                        <a16:creationId xmlns:a16="http://schemas.microsoft.com/office/drawing/2014/main" id="{389A5647-C67C-4899-B31E-EBFA1FCFE7E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TextBox 146">
                  <a:extLst>
                    <a:ext uri="{FF2B5EF4-FFF2-40B4-BE49-F238E27FC236}">
                      <a16:creationId xmlns:a16="http://schemas.microsoft.com/office/drawing/2014/main" id="{A523D675-C92C-4FA5-9759-6820419400A8}"/>
                    </a:ext>
                  </a:extLst>
                </p:cNvPr>
                <p:cNvSpPr txBox="1"/>
                <p:nvPr/>
              </p:nvSpPr>
              <p:spPr>
                <a:xfrm>
                  <a:off x="1788035" y="3944323"/>
                  <a:ext cx="877824" cy="830997"/>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FINALIZA</a:t>
                  </a:r>
                </a:p>
                <a:p>
                  <a:pPr algn="ctr"/>
                  <a:r>
                    <a:rPr lang="es-US" sz="2000" b="1" dirty="0">
                      <a:solidFill>
                        <a:schemeClr val="bg1"/>
                      </a:solidFill>
                    </a:rPr>
                    <a:t>31 de marzo</a:t>
                  </a:r>
                </a:p>
              </p:txBody>
            </p:sp>
          </p:grpSp>
        </p:grpSp>
        <p:grpSp>
          <p:nvGrpSpPr>
            <p:cNvPr id="152" name="Group 151">
              <a:extLst>
                <a:ext uri="{FF2B5EF4-FFF2-40B4-BE49-F238E27FC236}">
                  <a16:creationId xmlns:a16="http://schemas.microsoft.com/office/drawing/2014/main" id="{1B9F481A-7ABC-4033-9189-F6F1198A2EA4}"/>
                </a:ext>
              </a:extLst>
            </p:cNvPr>
            <p:cNvGrpSpPr/>
            <p:nvPr/>
          </p:nvGrpSpPr>
          <p:grpSpPr>
            <a:xfrm>
              <a:off x="1365105" y="2022260"/>
              <a:ext cx="1051560" cy="1216292"/>
              <a:chOff x="1357450" y="2032941"/>
              <a:chExt cx="1051560" cy="1216292"/>
            </a:xfrm>
          </p:grpSpPr>
          <p:sp>
            <p:nvSpPr>
              <p:cNvPr id="153" name="Rectangle 152">
                <a:extLst>
                  <a:ext uri="{FF2B5EF4-FFF2-40B4-BE49-F238E27FC236}">
                    <a16:creationId xmlns:a16="http://schemas.microsoft.com/office/drawing/2014/main" id="{E5A45676-2FCC-4FDF-B0E9-F458E1B0231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4" name="Group 153">
                <a:extLst>
                  <a:ext uri="{FF2B5EF4-FFF2-40B4-BE49-F238E27FC236}">
                    <a16:creationId xmlns:a16="http://schemas.microsoft.com/office/drawing/2014/main" id="{0CA0C7C7-F0E5-4046-ACFC-2E5C02B94C62}"/>
                  </a:ext>
                </a:extLst>
              </p:cNvPr>
              <p:cNvGrpSpPr/>
              <p:nvPr/>
            </p:nvGrpSpPr>
            <p:grpSpPr>
              <a:xfrm>
                <a:off x="1357450" y="2032941"/>
                <a:ext cx="1051560" cy="1165589"/>
                <a:chOff x="1709328" y="3588409"/>
                <a:chExt cx="1051560" cy="1165589"/>
              </a:xfrm>
            </p:grpSpPr>
            <p:grpSp>
              <p:nvGrpSpPr>
                <p:cNvPr id="155" name="Group 154">
                  <a:extLst>
                    <a:ext uri="{FF2B5EF4-FFF2-40B4-BE49-F238E27FC236}">
                      <a16:creationId xmlns:a16="http://schemas.microsoft.com/office/drawing/2014/main" id="{4000D425-2070-4B4A-9C49-17FD336E3C62}"/>
                    </a:ext>
                  </a:extLst>
                </p:cNvPr>
                <p:cNvGrpSpPr/>
                <p:nvPr/>
              </p:nvGrpSpPr>
              <p:grpSpPr>
                <a:xfrm>
                  <a:off x="1709328" y="3588409"/>
                  <a:ext cx="1051560" cy="274320"/>
                  <a:chOff x="4837371" y="4207752"/>
                  <a:chExt cx="1051560" cy="274320"/>
                </a:xfrm>
              </p:grpSpPr>
              <p:sp>
                <p:nvSpPr>
                  <p:cNvPr id="157" name="Rectangle 156">
                    <a:extLst>
                      <a:ext uri="{FF2B5EF4-FFF2-40B4-BE49-F238E27FC236}">
                        <a16:creationId xmlns:a16="http://schemas.microsoft.com/office/drawing/2014/main" id="{01FCE8CB-B4AE-4774-9221-5A20B5707DD6}"/>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lowchart: Terminator 157">
                    <a:extLst>
                      <a:ext uri="{FF2B5EF4-FFF2-40B4-BE49-F238E27FC236}">
                        <a16:creationId xmlns:a16="http://schemas.microsoft.com/office/drawing/2014/main" id="{849C7525-CE48-49D8-BCF3-BFAA7888CB48}"/>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Terminator 158">
                    <a:extLst>
                      <a:ext uri="{FF2B5EF4-FFF2-40B4-BE49-F238E27FC236}">
                        <a16:creationId xmlns:a16="http://schemas.microsoft.com/office/drawing/2014/main" id="{7FB442A6-5E67-4EC5-A1CE-F34FE6C9F991}"/>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Terminator 159">
                    <a:extLst>
                      <a:ext uri="{FF2B5EF4-FFF2-40B4-BE49-F238E27FC236}">
                        <a16:creationId xmlns:a16="http://schemas.microsoft.com/office/drawing/2014/main" id="{4BFD3687-B3EB-46FA-B6AD-2C575C5FB6BF}"/>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TextBox 155">
                  <a:extLst>
                    <a:ext uri="{FF2B5EF4-FFF2-40B4-BE49-F238E27FC236}">
                      <a16:creationId xmlns:a16="http://schemas.microsoft.com/office/drawing/2014/main" id="{773806ED-14B8-4806-870C-CFB40802139D}"/>
                    </a:ext>
                  </a:extLst>
                </p:cNvPr>
                <p:cNvSpPr txBox="1"/>
                <p:nvPr/>
              </p:nvSpPr>
              <p:spPr>
                <a:xfrm>
                  <a:off x="1788035" y="4011263"/>
                  <a:ext cx="877824" cy="742735"/>
                </a:xfrm>
                <a:prstGeom prst="rect">
                  <a:avLst/>
                </a:prstGeom>
                <a:solidFill>
                  <a:srgbClr val="0070C0"/>
                </a:solidFill>
                <a:ln>
                  <a:solidFill>
                    <a:schemeClr val="bg1"/>
                  </a:solidFill>
                </a:ln>
              </p:spPr>
              <p:txBody>
                <a:bodyPr wrap="square" lIns="0" tIns="0" rIns="0" bIns="0" rtlCol="0" anchor="ctr">
                  <a:noAutofit/>
                </a:bodyPr>
                <a:lstStyle/>
                <a:p>
                  <a:pPr algn="ctr"/>
                  <a:r>
                    <a:rPr lang="es-US" sz="1350" b="1" dirty="0">
                      <a:solidFill>
                        <a:schemeClr val="bg1"/>
                      </a:solidFill>
                    </a:rPr>
                    <a:t>CONTINÚA</a:t>
                  </a:r>
                </a:p>
                <a:p>
                  <a:pPr algn="ctr">
                    <a:spcAft>
                      <a:spcPts val="600"/>
                    </a:spcAft>
                  </a:pPr>
                  <a:r>
                    <a:rPr lang="es-US" sz="2000" b="1" dirty="0">
                      <a:solidFill>
                        <a:schemeClr val="bg1"/>
                      </a:solidFill>
                    </a:rPr>
                    <a:t>Febrero</a:t>
                  </a:r>
                </a:p>
              </p:txBody>
            </p:sp>
          </p:grpSp>
        </p:grpSp>
        <p:grpSp>
          <p:nvGrpSpPr>
            <p:cNvPr id="161" name="Group 160">
              <a:extLst>
                <a:ext uri="{FF2B5EF4-FFF2-40B4-BE49-F238E27FC236}">
                  <a16:creationId xmlns:a16="http://schemas.microsoft.com/office/drawing/2014/main" id="{37E4D850-AF4B-40D1-B112-8E789893FC5B}"/>
                </a:ext>
              </a:extLst>
            </p:cNvPr>
            <p:cNvGrpSpPr/>
            <p:nvPr/>
          </p:nvGrpSpPr>
          <p:grpSpPr>
            <a:xfrm>
              <a:off x="172330" y="2022260"/>
              <a:ext cx="1051560" cy="1216292"/>
              <a:chOff x="1357450" y="2032941"/>
              <a:chExt cx="1051560" cy="1216292"/>
            </a:xfrm>
          </p:grpSpPr>
          <p:sp>
            <p:nvSpPr>
              <p:cNvPr id="162" name="Rectangle 161">
                <a:extLst>
                  <a:ext uri="{FF2B5EF4-FFF2-40B4-BE49-F238E27FC236}">
                    <a16:creationId xmlns:a16="http://schemas.microsoft.com/office/drawing/2014/main" id="{12822B3E-B592-4108-B606-364C1C078850}"/>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162">
                <a:extLst>
                  <a:ext uri="{FF2B5EF4-FFF2-40B4-BE49-F238E27FC236}">
                    <a16:creationId xmlns:a16="http://schemas.microsoft.com/office/drawing/2014/main" id="{65C18F82-2E7D-47DA-A24E-DDCC7D90204C}"/>
                  </a:ext>
                </a:extLst>
              </p:cNvPr>
              <p:cNvGrpSpPr/>
              <p:nvPr/>
            </p:nvGrpSpPr>
            <p:grpSpPr>
              <a:xfrm>
                <a:off x="1357450" y="2032941"/>
                <a:ext cx="1051560" cy="1193122"/>
                <a:chOff x="1709328" y="3588409"/>
                <a:chExt cx="1051560" cy="1193122"/>
              </a:xfrm>
            </p:grpSpPr>
            <p:grpSp>
              <p:nvGrpSpPr>
                <p:cNvPr id="164" name="Group 163">
                  <a:extLst>
                    <a:ext uri="{FF2B5EF4-FFF2-40B4-BE49-F238E27FC236}">
                      <a16:creationId xmlns:a16="http://schemas.microsoft.com/office/drawing/2014/main" id="{BA71FE60-611A-47FA-B93D-C7E410148129}"/>
                    </a:ext>
                  </a:extLst>
                </p:cNvPr>
                <p:cNvGrpSpPr/>
                <p:nvPr/>
              </p:nvGrpSpPr>
              <p:grpSpPr>
                <a:xfrm>
                  <a:off x="1709328" y="3588409"/>
                  <a:ext cx="1051560" cy="274320"/>
                  <a:chOff x="4837371" y="4207752"/>
                  <a:chExt cx="1051560" cy="274320"/>
                </a:xfrm>
              </p:grpSpPr>
              <p:sp>
                <p:nvSpPr>
                  <p:cNvPr id="166" name="Rectangle 165">
                    <a:extLst>
                      <a:ext uri="{FF2B5EF4-FFF2-40B4-BE49-F238E27FC236}">
                        <a16:creationId xmlns:a16="http://schemas.microsoft.com/office/drawing/2014/main" id="{A4DD57E9-5451-4205-B7FA-59114DF52BB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Terminator 166">
                    <a:extLst>
                      <a:ext uri="{FF2B5EF4-FFF2-40B4-BE49-F238E27FC236}">
                        <a16:creationId xmlns:a16="http://schemas.microsoft.com/office/drawing/2014/main" id="{468A35B2-B19D-4ECF-99AB-15B45F57AC02}"/>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Terminator 167">
                    <a:extLst>
                      <a:ext uri="{FF2B5EF4-FFF2-40B4-BE49-F238E27FC236}">
                        <a16:creationId xmlns:a16="http://schemas.microsoft.com/office/drawing/2014/main" id="{6BC9DFC8-E44D-42DA-957C-38696D448D6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Terminator 168">
                    <a:extLst>
                      <a:ext uri="{FF2B5EF4-FFF2-40B4-BE49-F238E27FC236}">
                        <a16:creationId xmlns:a16="http://schemas.microsoft.com/office/drawing/2014/main" id="{57276395-0176-409A-9181-94F5D4CEDD7D}"/>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TextBox 164">
                  <a:extLst>
                    <a:ext uri="{FF2B5EF4-FFF2-40B4-BE49-F238E27FC236}">
                      <a16:creationId xmlns:a16="http://schemas.microsoft.com/office/drawing/2014/main" id="{75FC6833-9AB7-4D60-BB59-1F63DE68BFD1}"/>
                    </a:ext>
                  </a:extLst>
                </p:cNvPr>
                <p:cNvSpPr txBox="1"/>
                <p:nvPr/>
              </p:nvSpPr>
              <p:spPr>
                <a:xfrm>
                  <a:off x="1788035" y="3950534"/>
                  <a:ext cx="877824" cy="830997"/>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INICIA</a:t>
                  </a:r>
                </a:p>
                <a:p>
                  <a:pPr algn="ctr"/>
                  <a:r>
                    <a:rPr lang="es-US" sz="2000" b="1" dirty="0">
                      <a:solidFill>
                        <a:schemeClr val="bg1"/>
                      </a:solidFill>
                    </a:rPr>
                    <a:t>1 de enero</a:t>
                  </a:r>
                </a:p>
              </p:txBody>
            </p:sp>
          </p:grpSp>
        </p:grpSp>
      </p:grpSp>
      <p:pic>
        <p:nvPicPr>
          <p:cNvPr id="7" name="Picture 6">
            <a:extLst>
              <a:ext uri="{FF2B5EF4-FFF2-40B4-BE49-F238E27FC236}">
                <a16:creationId xmlns:a16="http://schemas.microsoft.com/office/drawing/2014/main" id="{4D2261F4-BD04-4089-8B35-787893DF0B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5931" y="3226372"/>
            <a:ext cx="3188484" cy="548688"/>
          </a:xfrm>
          <a:prstGeom prst="rect">
            <a:avLst/>
          </a:prstGeom>
        </p:spPr>
      </p:pic>
      <p:sp>
        <p:nvSpPr>
          <p:cNvPr id="42" name="TextBox 41">
            <a:extLst>
              <a:ext uri="{FF2B5EF4-FFF2-40B4-BE49-F238E27FC236}">
                <a16:creationId xmlns:a16="http://schemas.microsoft.com/office/drawing/2014/main" id="{B6D4504D-D0A9-4F78-B066-C88BD0C21553}"/>
              </a:ext>
            </a:extLst>
          </p:cNvPr>
          <p:cNvSpPr txBox="1"/>
          <p:nvPr/>
        </p:nvSpPr>
        <p:spPr>
          <a:xfrm>
            <a:off x="214732" y="3807706"/>
            <a:ext cx="3396343" cy="830997"/>
          </a:xfrm>
          <a:prstGeom prst="rect">
            <a:avLst/>
          </a:prstGeom>
          <a:noFill/>
        </p:spPr>
        <p:txBody>
          <a:bodyPr wrap="square" rtlCol="0">
            <a:spAutoFit/>
          </a:bodyPr>
          <a:lstStyle/>
          <a:p>
            <a:pPr algn="ctr"/>
            <a:r>
              <a:rPr lang="es-US" sz="1600" b="1" dirty="0">
                <a:solidFill>
                  <a:srgbClr val="00529B"/>
                </a:solidFill>
                <a:latin typeface="Arial" panose="020B0604020202020204" pitchFamily="34" charset="0"/>
                <a:cs typeface="Arial" panose="020B0604020202020204" pitchFamily="34" charset="0"/>
              </a:rPr>
              <a:t>OEP anual de </a:t>
            </a:r>
            <a:br>
              <a:rPr lang="es-US" sz="1600" b="1" dirty="0">
                <a:solidFill>
                  <a:srgbClr val="00529B"/>
                </a:solidFill>
                <a:latin typeface="Arial" panose="020B0604020202020204" pitchFamily="34" charset="0"/>
                <a:cs typeface="Arial" panose="020B0604020202020204" pitchFamily="34" charset="0"/>
              </a:rPr>
            </a:br>
            <a:r>
              <a:rPr lang="es-US" sz="1600" b="1" dirty="0">
                <a:solidFill>
                  <a:srgbClr val="00529B"/>
                </a:solidFill>
                <a:latin typeface="Arial" panose="020B0604020202020204" pitchFamily="34" charset="0"/>
                <a:cs typeface="Arial" panose="020B0604020202020204" pitchFamily="34" charset="0"/>
              </a:rPr>
              <a:t>Medicare </a:t>
            </a:r>
            <a:r>
              <a:rPr lang="es-US" sz="1600" b="1" dirty="0" err="1">
                <a:solidFill>
                  <a:srgbClr val="00529B"/>
                </a:solidFill>
                <a:latin typeface="Arial" panose="020B0604020202020204" pitchFamily="34" charset="0"/>
                <a:cs typeface="Arial" panose="020B0604020202020204" pitchFamily="34" charset="0"/>
              </a:rPr>
              <a:t>Advantage</a:t>
            </a:r>
            <a:endParaRPr lang="es-US" sz="1600" b="1" dirty="0">
              <a:solidFill>
                <a:srgbClr val="00529B"/>
              </a:solidFill>
              <a:latin typeface="Arial" panose="020B0604020202020204" pitchFamily="34" charset="0"/>
              <a:cs typeface="Arial" panose="020B0604020202020204" pitchFamily="34" charset="0"/>
            </a:endParaRPr>
          </a:p>
          <a:p>
            <a:pPr algn="ctr"/>
            <a:r>
              <a:rPr lang="es-US" sz="1600" dirty="0">
                <a:solidFill>
                  <a:srgbClr val="00529B"/>
                </a:solidFill>
                <a:latin typeface="Arial" panose="020B0604020202020204" pitchFamily="34" charset="0"/>
                <a:cs typeface="Arial" panose="020B0604020202020204" pitchFamily="34" charset="0"/>
              </a:rPr>
              <a:t>Enero 1</a:t>
            </a:r>
            <a:r>
              <a:rPr lang="es-US" sz="1600" dirty="0">
                <a:latin typeface="Arial" panose="020B0604020202020204" pitchFamily="34" charset="0"/>
                <a:cs typeface="Arial" panose="020B0604020202020204" pitchFamily="34" charset="0"/>
              </a:rPr>
              <a:t>—</a:t>
            </a:r>
            <a:r>
              <a:rPr lang="es-US" sz="1600" dirty="0">
                <a:solidFill>
                  <a:srgbClr val="00529B"/>
                </a:solidFill>
                <a:latin typeface="Arial" panose="020B0604020202020204" pitchFamily="34" charset="0"/>
                <a:cs typeface="Arial" panose="020B0604020202020204" pitchFamily="34" charset="0"/>
              </a:rPr>
              <a:t>Marzo 31</a:t>
            </a:r>
          </a:p>
        </p:txBody>
      </p:sp>
      <p:sp>
        <p:nvSpPr>
          <p:cNvPr id="39" name="Oval 38" descr="Un círculo con una O dentro">
            <a:extLst>
              <a:ext uri="{FF2B5EF4-FFF2-40B4-BE49-F238E27FC236}">
                <a16:creationId xmlns:a16="http://schemas.microsoft.com/office/drawing/2014/main" id="{8ABB8F00-4726-46D2-B219-4CAF160E79C1}"/>
              </a:ext>
            </a:extLst>
          </p:cNvPr>
          <p:cNvSpPr>
            <a:spLocks noChangeAspect="1"/>
          </p:cNvSpPr>
          <p:nvPr/>
        </p:nvSpPr>
        <p:spPr>
          <a:xfrm>
            <a:off x="3587798" y="1368281"/>
            <a:ext cx="813091" cy="654272"/>
          </a:xfrm>
          <a:prstGeom prst="ellipse">
            <a:avLst/>
          </a:prstGeom>
          <a:solidFill>
            <a:srgbClr val="FFC000"/>
          </a:solid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rgbClr val="00529B"/>
                </a:solidFill>
              </a:rPr>
              <a:t>O bien,</a:t>
            </a:r>
          </a:p>
        </p:txBody>
      </p:sp>
      <p:grpSp>
        <p:nvGrpSpPr>
          <p:cNvPr id="170" name="Group 169" descr="Un grupo de 3 iconos de calendario que indican los meses 12 y 3">
            <a:extLst>
              <a:ext uri="{FF2B5EF4-FFF2-40B4-BE49-F238E27FC236}">
                <a16:creationId xmlns:a16="http://schemas.microsoft.com/office/drawing/2014/main" id="{9650D163-215A-45B0-9530-E1D8E86FAEA2}"/>
              </a:ext>
            </a:extLst>
          </p:cNvPr>
          <p:cNvGrpSpPr/>
          <p:nvPr/>
        </p:nvGrpSpPr>
        <p:grpSpPr>
          <a:xfrm>
            <a:off x="4176041" y="1970747"/>
            <a:ext cx="3450166" cy="1221676"/>
            <a:chOff x="172330" y="2022260"/>
            <a:chExt cx="3450166" cy="1221676"/>
          </a:xfrm>
        </p:grpSpPr>
        <p:grpSp>
          <p:nvGrpSpPr>
            <p:cNvPr id="171" name="Group 170">
              <a:extLst>
                <a:ext uri="{FF2B5EF4-FFF2-40B4-BE49-F238E27FC236}">
                  <a16:creationId xmlns:a16="http://schemas.microsoft.com/office/drawing/2014/main" id="{1A87F680-45E5-43CC-A7A0-4DB1BEC0EE20}"/>
                </a:ext>
              </a:extLst>
            </p:cNvPr>
            <p:cNvGrpSpPr/>
            <p:nvPr/>
          </p:nvGrpSpPr>
          <p:grpSpPr>
            <a:xfrm>
              <a:off x="2570936" y="2027644"/>
              <a:ext cx="1051560" cy="1216292"/>
              <a:chOff x="1357450" y="2032941"/>
              <a:chExt cx="1051560" cy="1216292"/>
            </a:xfrm>
          </p:grpSpPr>
          <p:sp>
            <p:nvSpPr>
              <p:cNvPr id="190" name="Rectangle 189">
                <a:extLst>
                  <a:ext uri="{FF2B5EF4-FFF2-40B4-BE49-F238E27FC236}">
                    <a16:creationId xmlns:a16="http://schemas.microsoft.com/office/drawing/2014/main" id="{3CC708EE-E8AB-4972-93CE-0FD3519C44C2}"/>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90">
                <a:extLst>
                  <a:ext uri="{FF2B5EF4-FFF2-40B4-BE49-F238E27FC236}">
                    <a16:creationId xmlns:a16="http://schemas.microsoft.com/office/drawing/2014/main" id="{B38CC837-8ECA-424A-A1DD-C2CACAADA7B8}"/>
                  </a:ext>
                </a:extLst>
              </p:cNvPr>
              <p:cNvGrpSpPr/>
              <p:nvPr/>
            </p:nvGrpSpPr>
            <p:grpSpPr>
              <a:xfrm>
                <a:off x="1357450" y="2032941"/>
                <a:ext cx="1051560" cy="1125356"/>
                <a:chOff x="1709328" y="3588409"/>
                <a:chExt cx="1051560" cy="1125356"/>
              </a:xfrm>
            </p:grpSpPr>
            <p:grpSp>
              <p:nvGrpSpPr>
                <p:cNvPr id="192" name="Group 191">
                  <a:extLst>
                    <a:ext uri="{FF2B5EF4-FFF2-40B4-BE49-F238E27FC236}">
                      <a16:creationId xmlns:a16="http://schemas.microsoft.com/office/drawing/2014/main" id="{3ACC47EC-54B7-4431-A9C8-8E546A4F4817}"/>
                    </a:ext>
                  </a:extLst>
                </p:cNvPr>
                <p:cNvGrpSpPr/>
                <p:nvPr/>
              </p:nvGrpSpPr>
              <p:grpSpPr>
                <a:xfrm>
                  <a:off x="1709328" y="3588409"/>
                  <a:ext cx="1051560" cy="274320"/>
                  <a:chOff x="4837371" y="4207752"/>
                  <a:chExt cx="1051560" cy="274320"/>
                </a:xfrm>
              </p:grpSpPr>
              <p:sp>
                <p:nvSpPr>
                  <p:cNvPr id="194" name="Rectangle 193">
                    <a:extLst>
                      <a:ext uri="{FF2B5EF4-FFF2-40B4-BE49-F238E27FC236}">
                        <a16:creationId xmlns:a16="http://schemas.microsoft.com/office/drawing/2014/main" id="{BF306E94-E8A2-4B13-9191-DFA7F3F20674}"/>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Terminator 194">
                    <a:extLst>
                      <a:ext uri="{FF2B5EF4-FFF2-40B4-BE49-F238E27FC236}">
                        <a16:creationId xmlns:a16="http://schemas.microsoft.com/office/drawing/2014/main" id="{E973B4EB-EE3C-4D0F-BDA9-28CE81BC12F3}"/>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Terminator 195">
                    <a:extLst>
                      <a:ext uri="{FF2B5EF4-FFF2-40B4-BE49-F238E27FC236}">
                        <a16:creationId xmlns:a16="http://schemas.microsoft.com/office/drawing/2014/main" id="{B701DF05-A591-44A7-83D3-A4F001B9A0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lowchart: Terminator 196">
                    <a:extLst>
                      <a:ext uri="{FF2B5EF4-FFF2-40B4-BE49-F238E27FC236}">
                        <a16:creationId xmlns:a16="http://schemas.microsoft.com/office/drawing/2014/main" id="{337E2FBE-9667-417C-84F5-F456302F95AB}"/>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3" name="TextBox 192">
                  <a:extLst>
                    <a:ext uri="{FF2B5EF4-FFF2-40B4-BE49-F238E27FC236}">
                      <a16:creationId xmlns:a16="http://schemas.microsoft.com/office/drawing/2014/main" id="{0C960FED-36C1-4C8A-9F65-28E102E8F391}"/>
                    </a:ext>
                  </a:extLst>
                </p:cNvPr>
                <p:cNvSpPr txBox="1"/>
                <p:nvPr/>
              </p:nvSpPr>
              <p:spPr>
                <a:xfrm>
                  <a:off x="1788035" y="4005879"/>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s-US" sz="1400" b="1">
                      <a:solidFill>
                        <a:schemeClr val="bg1"/>
                      </a:solidFill>
                    </a:rPr>
                    <a:t>MES</a:t>
                  </a:r>
                </a:p>
                <a:p>
                  <a:pPr algn="ctr"/>
                  <a:r>
                    <a:rPr lang="es-US" sz="3200" b="1">
                      <a:solidFill>
                        <a:schemeClr val="bg1"/>
                      </a:solidFill>
                    </a:rPr>
                    <a:t>3</a:t>
                  </a:r>
                </a:p>
              </p:txBody>
            </p:sp>
          </p:grpSp>
        </p:grpSp>
        <p:grpSp>
          <p:nvGrpSpPr>
            <p:cNvPr id="172" name="Group 171">
              <a:extLst>
                <a:ext uri="{FF2B5EF4-FFF2-40B4-BE49-F238E27FC236}">
                  <a16:creationId xmlns:a16="http://schemas.microsoft.com/office/drawing/2014/main" id="{494249E3-3E7E-4BDF-82AC-79ABA55BE092}"/>
                </a:ext>
              </a:extLst>
            </p:cNvPr>
            <p:cNvGrpSpPr/>
            <p:nvPr/>
          </p:nvGrpSpPr>
          <p:grpSpPr>
            <a:xfrm>
              <a:off x="1365105" y="2022260"/>
              <a:ext cx="1051560" cy="1216292"/>
              <a:chOff x="1357450" y="2032941"/>
              <a:chExt cx="1051560" cy="1216292"/>
            </a:xfrm>
          </p:grpSpPr>
          <p:sp>
            <p:nvSpPr>
              <p:cNvPr id="182" name="Rectangle 181">
                <a:extLst>
                  <a:ext uri="{FF2B5EF4-FFF2-40B4-BE49-F238E27FC236}">
                    <a16:creationId xmlns:a16="http://schemas.microsoft.com/office/drawing/2014/main" id="{EBA91E86-BC87-4D8F-94B3-55FC99ED7E0C}"/>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B76A2895-FDEF-4680-A33F-3F65C5B33187}"/>
                  </a:ext>
                </a:extLst>
              </p:cNvPr>
              <p:cNvGrpSpPr/>
              <p:nvPr/>
            </p:nvGrpSpPr>
            <p:grpSpPr>
              <a:xfrm>
                <a:off x="1357450" y="2032941"/>
                <a:ext cx="1051560" cy="1125076"/>
                <a:chOff x="1709328" y="3588409"/>
                <a:chExt cx="1051560" cy="1125076"/>
              </a:xfrm>
            </p:grpSpPr>
            <p:grpSp>
              <p:nvGrpSpPr>
                <p:cNvPr id="184" name="Group 183">
                  <a:extLst>
                    <a:ext uri="{FF2B5EF4-FFF2-40B4-BE49-F238E27FC236}">
                      <a16:creationId xmlns:a16="http://schemas.microsoft.com/office/drawing/2014/main" id="{F585DE63-88B5-4A90-A5D3-3C866A971939}"/>
                    </a:ext>
                  </a:extLst>
                </p:cNvPr>
                <p:cNvGrpSpPr/>
                <p:nvPr/>
              </p:nvGrpSpPr>
              <p:grpSpPr>
                <a:xfrm>
                  <a:off x="1709328" y="3588409"/>
                  <a:ext cx="1051560" cy="274320"/>
                  <a:chOff x="4837371" y="4207752"/>
                  <a:chExt cx="1051560" cy="274320"/>
                </a:xfrm>
              </p:grpSpPr>
              <p:sp>
                <p:nvSpPr>
                  <p:cNvPr id="186" name="Rectangle 185">
                    <a:extLst>
                      <a:ext uri="{FF2B5EF4-FFF2-40B4-BE49-F238E27FC236}">
                        <a16:creationId xmlns:a16="http://schemas.microsoft.com/office/drawing/2014/main" id="{094EA238-E8D5-42C8-9481-45E880E06695}"/>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Terminator 186">
                    <a:extLst>
                      <a:ext uri="{FF2B5EF4-FFF2-40B4-BE49-F238E27FC236}">
                        <a16:creationId xmlns:a16="http://schemas.microsoft.com/office/drawing/2014/main" id="{36C0B373-9565-464B-BB25-088CF2C2D985}"/>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Terminator 187">
                    <a:extLst>
                      <a:ext uri="{FF2B5EF4-FFF2-40B4-BE49-F238E27FC236}">
                        <a16:creationId xmlns:a16="http://schemas.microsoft.com/office/drawing/2014/main" id="{D1F9C3A3-1DE1-44A3-A0A7-55510906E38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Terminator 188">
                    <a:extLst>
                      <a:ext uri="{FF2B5EF4-FFF2-40B4-BE49-F238E27FC236}">
                        <a16:creationId xmlns:a16="http://schemas.microsoft.com/office/drawing/2014/main" id="{FEE841A7-EEB9-47A9-BFCC-25241BA3036D}"/>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5" name="TextBox 184">
                  <a:extLst>
                    <a:ext uri="{FF2B5EF4-FFF2-40B4-BE49-F238E27FC236}">
                      <a16:creationId xmlns:a16="http://schemas.microsoft.com/office/drawing/2014/main" id="{BFD04590-9D2B-4DE2-837B-1F1913E54D91}"/>
                    </a:ext>
                  </a:extLst>
                </p:cNvPr>
                <p:cNvSpPr txBox="1"/>
                <p:nvPr/>
              </p:nvSpPr>
              <p:spPr>
                <a:xfrm>
                  <a:off x="1788035" y="4013293"/>
                  <a:ext cx="877824" cy="700192"/>
                </a:xfrm>
                <a:prstGeom prst="rect">
                  <a:avLst/>
                </a:prstGeom>
                <a:solidFill>
                  <a:srgbClr val="0070C0"/>
                </a:solidFill>
                <a:ln>
                  <a:solidFill>
                    <a:schemeClr val="bg1"/>
                  </a:solidFill>
                </a:ln>
              </p:spPr>
              <p:txBody>
                <a:bodyPr wrap="square" lIns="0" tIns="0" rIns="0" bIns="0" rtlCol="0" anchor="ctr">
                  <a:spAutoFit/>
                </a:bodyPr>
                <a:lstStyle/>
                <a:p>
                  <a:pPr algn="ctr"/>
                  <a:r>
                    <a:rPr lang="es-US" sz="1350" b="1">
                      <a:solidFill>
                        <a:schemeClr val="bg1"/>
                      </a:solidFill>
                    </a:rPr>
                    <a:t>MES</a:t>
                  </a:r>
                </a:p>
                <a:p>
                  <a:pPr algn="ctr"/>
                  <a:r>
                    <a:rPr lang="es-US" sz="3200" b="1">
                      <a:solidFill>
                        <a:schemeClr val="bg1"/>
                      </a:solidFill>
                    </a:rPr>
                    <a:t>2</a:t>
                  </a:r>
                </a:p>
              </p:txBody>
            </p:sp>
          </p:grpSp>
        </p:grpSp>
        <p:grpSp>
          <p:nvGrpSpPr>
            <p:cNvPr id="173" name="Group 172">
              <a:extLst>
                <a:ext uri="{FF2B5EF4-FFF2-40B4-BE49-F238E27FC236}">
                  <a16:creationId xmlns:a16="http://schemas.microsoft.com/office/drawing/2014/main" id="{F2BD3A42-507B-4AF0-8F42-B47247549545}"/>
                </a:ext>
              </a:extLst>
            </p:cNvPr>
            <p:cNvGrpSpPr/>
            <p:nvPr/>
          </p:nvGrpSpPr>
          <p:grpSpPr>
            <a:xfrm>
              <a:off x="172330" y="2022260"/>
              <a:ext cx="1051560" cy="1216292"/>
              <a:chOff x="1357450" y="2032941"/>
              <a:chExt cx="1051560" cy="1216292"/>
            </a:xfrm>
          </p:grpSpPr>
          <p:sp>
            <p:nvSpPr>
              <p:cNvPr id="174" name="Rectangle 173">
                <a:extLst>
                  <a:ext uri="{FF2B5EF4-FFF2-40B4-BE49-F238E27FC236}">
                    <a16:creationId xmlns:a16="http://schemas.microsoft.com/office/drawing/2014/main" id="{ED739880-A508-4E3F-A666-D735495B686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D3ABA747-5FDA-4EBE-8480-BE344983A81A}"/>
                  </a:ext>
                </a:extLst>
              </p:cNvPr>
              <p:cNvGrpSpPr/>
              <p:nvPr/>
            </p:nvGrpSpPr>
            <p:grpSpPr>
              <a:xfrm>
                <a:off x="1357450" y="2032941"/>
                <a:ext cx="1051560" cy="1131567"/>
                <a:chOff x="1709328" y="3588409"/>
                <a:chExt cx="1051560" cy="1131567"/>
              </a:xfrm>
            </p:grpSpPr>
            <p:grpSp>
              <p:nvGrpSpPr>
                <p:cNvPr id="176" name="Group 175">
                  <a:extLst>
                    <a:ext uri="{FF2B5EF4-FFF2-40B4-BE49-F238E27FC236}">
                      <a16:creationId xmlns:a16="http://schemas.microsoft.com/office/drawing/2014/main" id="{23ABA417-A1A1-408A-AC1C-9FF0E5EBBA20}"/>
                    </a:ext>
                  </a:extLst>
                </p:cNvPr>
                <p:cNvGrpSpPr/>
                <p:nvPr/>
              </p:nvGrpSpPr>
              <p:grpSpPr>
                <a:xfrm>
                  <a:off x="1709328" y="3588409"/>
                  <a:ext cx="1051560" cy="274320"/>
                  <a:chOff x="4837371" y="4207752"/>
                  <a:chExt cx="1051560" cy="274320"/>
                </a:xfrm>
              </p:grpSpPr>
              <p:sp>
                <p:nvSpPr>
                  <p:cNvPr id="178" name="Rectangle 177">
                    <a:extLst>
                      <a:ext uri="{FF2B5EF4-FFF2-40B4-BE49-F238E27FC236}">
                        <a16:creationId xmlns:a16="http://schemas.microsoft.com/office/drawing/2014/main" id="{8F36486A-8D37-4E60-9EB8-9A52842AC419}"/>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Terminator 178">
                    <a:extLst>
                      <a:ext uri="{FF2B5EF4-FFF2-40B4-BE49-F238E27FC236}">
                        <a16:creationId xmlns:a16="http://schemas.microsoft.com/office/drawing/2014/main" id="{2B90CF22-BB7B-4FD5-B74E-BE4A3C382E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lowchart: Terminator 179">
                    <a:extLst>
                      <a:ext uri="{FF2B5EF4-FFF2-40B4-BE49-F238E27FC236}">
                        <a16:creationId xmlns:a16="http://schemas.microsoft.com/office/drawing/2014/main" id="{68286C3C-7C4D-497C-A3F4-9A4CFFA67B5F}"/>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lowchart: Terminator 180">
                    <a:extLst>
                      <a:ext uri="{FF2B5EF4-FFF2-40B4-BE49-F238E27FC236}">
                        <a16:creationId xmlns:a16="http://schemas.microsoft.com/office/drawing/2014/main" id="{B9CD064B-9FCF-40A6-B1CF-7D063F82C66E}"/>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TextBox 176">
                  <a:extLst>
                    <a:ext uri="{FF2B5EF4-FFF2-40B4-BE49-F238E27FC236}">
                      <a16:creationId xmlns:a16="http://schemas.microsoft.com/office/drawing/2014/main" id="{6C8953FF-0A24-438A-B531-2479C67E4D0E}"/>
                    </a:ext>
                  </a:extLst>
                </p:cNvPr>
                <p:cNvSpPr txBox="1"/>
                <p:nvPr/>
              </p:nvSpPr>
              <p:spPr>
                <a:xfrm>
                  <a:off x="1788035" y="4012090"/>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s-US" sz="1400" b="1">
                      <a:solidFill>
                        <a:schemeClr val="bg1"/>
                      </a:solidFill>
                    </a:rPr>
                    <a:t>MES</a:t>
                  </a:r>
                </a:p>
                <a:p>
                  <a:pPr algn="ctr"/>
                  <a:r>
                    <a:rPr lang="es-US" sz="3200" b="1">
                      <a:solidFill>
                        <a:schemeClr val="bg1"/>
                      </a:solidFill>
                    </a:rPr>
                    <a:t>1</a:t>
                  </a:r>
                </a:p>
              </p:txBody>
            </p:sp>
          </p:grpSp>
        </p:grpSp>
      </p:grpSp>
      <p:pic>
        <p:nvPicPr>
          <p:cNvPr id="5" name="Picture 4">
            <a:extLst>
              <a:ext uri="{FF2B5EF4-FFF2-40B4-BE49-F238E27FC236}">
                <a16:creationId xmlns:a16="http://schemas.microsoft.com/office/drawing/2014/main" id="{2C0724A8-D5E7-4044-AA2D-3EE0A659D4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22468" y="3244301"/>
            <a:ext cx="3188484" cy="548688"/>
          </a:xfrm>
          <a:prstGeom prst="rect">
            <a:avLst/>
          </a:prstGeom>
        </p:spPr>
      </p:pic>
      <p:sp>
        <p:nvSpPr>
          <p:cNvPr id="43" name="TextBox 42">
            <a:extLst>
              <a:ext uri="{FF2B5EF4-FFF2-40B4-BE49-F238E27FC236}">
                <a16:creationId xmlns:a16="http://schemas.microsoft.com/office/drawing/2014/main" id="{23D92D3E-FAB6-4572-9672-CCD9738424D9}"/>
              </a:ext>
            </a:extLst>
          </p:cNvPr>
          <p:cNvSpPr txBox="1"/>
          <p:nvPr/>
        </p:nvSpPr>
        <p:spPr>
          <a:xfrm>
            <a:off x="3958348" y="3807706"/>
            <a:ext cx="3788705" cy="1323439"/>
          </a:xfrm>
          <a:prstGeom prst="rect">
            <a:avLst/>
          </a:prstGeom>
          <a:noFill/>
        </p:spPr>
        <p:txBody>
          <a:bodyPr wrap="square" rtlCol="0">
            <a:spAutoFit/>
          </a:bodyPr>
          <a:lstStyle/>
          <a:p>
            <a:pPr algn="ctr"/>
            <a:r>
              <a:rPr lang="es-US" sz="1600" b="1" dirty="0">
                <a:solidFill>
                  <a:srgbClr val="00529B"/>
                </a:solidFill>
                <a:latin typeface="Arial" panose="020B0604020202020204" pitchFamily="34" charset="0"/>
                <a:cs typeface="Arial" panose="020B0604020202020204" pitchFamily="34" charset="0"/>
              </a:rPr>
              <a:t>OEP individual de </a:t>
            </a:r>
            <a:br>
              <a:rPr lang="es-US" sz="1600" b="1" dirty="0">
                <a:solidFill>
                  <a:srgbClr val="00529B"/>
                </a:solidFill>
                <a:latin typeface="Arial" panose="020B0604020202020204" pitchFamily="34" charset="0"/>
                <a:cs typeface="Arial" panose="020B0604020202020204" pitchFamily="34" charset="0"/>
              </a:rPr>
            </a:br>
            <a:r>
              <a:rPr lang="es-US" sz="1600" b="1" dirty="0">
                <a:solidFill>
                  <a:srgbClr val="00529B"/>
                </a:solidFill>
                <a:latin typeface="Arial" panose="020B0604020202020204" pitchFamily="34" charset="0"/>
                <a:cs typeface="Arial" panose="020B0604020202020204" pitchFamily="34" charset="0"/>
              </a:rPr>
              <a:t>Medicare </a:t>
            </a:r>
            <a:r>
              <a:rPr lang="es-US" sz="1600" b="1" dirty="0" err="1">
                <a:solidFill>
                  <a:srgbClr val="00529B"/>
                </a:solidFill>
                <a:latin typeface="Arial" panose="020B0604020202020204" pitchFamily="34" charset="0"/>
                <a:cs typeface="Arial" panose="020B0604020202020204" pitchFamily="34" charset="0"/>
              </a:rPr>
              <a:t>Advantage</a:t>
            </a:r>
            <a:endParaRPr lang="es-US" sz="1600" b="1" dirty="0">
              <a:solidFill>
                <a:srgbClr val="00529B"/>
              </a:solidFill>
              <a:latin typeface="Arial" panose="020B0604020202020204" pitchFamily="34" charset="0"/>
              <a:cs typeface="Arial" panose="020B0604020202020204" pitchFamily="34" charset="0"/>
            </a:endParaRPr>
          </a:p>
          <a:p>
            <a:pPr algn="ctr"/>
            <a:r>
              <a:rPr lang="es-US" sz="1600" dirty="0">
                <a:solidFill>
                  <a:srgbClr val="00529B"/>
                </a:solidFill>
                <a:latin typeface="Arial" panose="020B0604020202020204" pitchFamily="34" charset="0"/>
                <a:cs typeface="Arial" panose="020B0604020202020204" pitchFamily="34" charset="0"/>
              </a:rPr>
              <a:t>1</a:t>
            </a:r>
            <a:r>
              <a:rPr lang="es-US" sz="1600" baseline="30000" dirty="0">
                <a:solidFill>
                  <a:srgbClr val="00529B"/>
                </a:solidFill>
                <a:latin typeface="Arial" panose="020B0604020202020204" pitchFamily="34" charset="0"/>
                <a:cs typeface="Arial" panose="020B0604020202020204" pitchFamily="34" charset="0"/>
              </a:rPr>
              <a:t>er</a:t>
            </a:r>
            <a:r>
              <a:rPr lang="es-US" sz="1600" dirty="0">
                <a:solidFill>
                  <a:srgbClr val="00529B"/>
                </a:solidFill>
                <a:latin typeface="Arial" panose="020B0604020202020204" pitchFamily="34" charset="0"/>
                <a:cs typeface="Arial" panose="020B0604020202020204" pitchFamily="34" charset="0"/>
              </a:rPr>
              <a:t> 3 meses de inscripción en Medicare Parte A y Parte B si se inscribe en un plan Medicare </a:t>
            </a:r>
            <a:r>
              <a:rPr lang="es-US" sz="1600" dirty="0" err="1">
                <a:solidFill>
                  <a:srgbClr val="00529B"/>
                </a:solidFill>
                <a:latin typeface="Arial" panose="020B0604020202020204" pitchFamily="34" charset="0"/>
                <a:cs typeface="Arial" panose="020B0604020202020204" pitchFamily="34" charset="0"/>
              </a:rPr>
              <a:t>Advantage</a:t>
            </a:r>
            <a:endParaRPr lang="es-US" sz="1600" dirty="0">
              <a:solidFill>
                <a:srgbClr val="00529B"/>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flipH="1">
            <a:off x="7842469" y="1487232"/>
            <a:ext cx="14456" cy="363363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987C90F-5A5F-4494-8284-0F5B1E8F06B5}"/>
              </a:ext>
            </a:extLst>
          </p:cNvPr>
          <p:cNvSpPr txBox="1"/>
          <p:nvPr/>
        </p:nvSpPr>
        <p:spPr>
          <a:xfrm>
            <a:off x="7893324" y="1624557"/>
            <a:ext cx="4130882" cy="4282198"/>
          </a:xfrm>
          <a:prstGeom prst="rect">
            <a:avLst/>
          </a:prstGeom>
          <a:noFill/>
        </p:spPr>
        <p:txBody>
          <a:bodyPr wrap="square" rtlCol="0">
            <a:spAutoFit/>
          </a:bodyPr>
          <a:lstStyle/>
          <a:p>
            <a:pPr marL="0" lvl="1">
              <a:spcAft>
                <a:spcPts val="600"/>
              </a:spcAft>
              <a:defRPr/>
            </a:pPr>
            <a:r>
              <a:rPr lang="es-US" sz="2400" b="1" dirty="0">
                <a:solidFill>
                  <a:srgbClr val="00529B"/>
                </a:solidFill>
                <a:latin typeface="Arial" panose="020B0604020202020204" pitchFamily="34" charset="0"/>
                <a:cs typeface="Arial" panose="020B0604020202020204" pitchFamily="34" charset="0"/>
              </a:rPr>
              <a:t>Usted puede:</a:t>
            </a:r>
          </a:p>
          <a:p>
            <a:pPr lvl="1" indent="-274320">
              <a:spcAft>
                <a:spcPts val="600"/>
              </a:spcAft>
              <a:buFont typeface="Wingdings" panose="05000000000000000000" pitchFamily="2" charset="2"/>
              <a:buChar char="§"/>
              <a:defRPr/>
            </a:pPr>
            <a:r>
              <a:rPr lang="es-US" sz="2000" dirty="0">
                <a:solidFill>
                  <a:srgbClr val="00529B"/>
                </a:solidFill>
                <a:latin typeface="Arial" panose="020B0604020202020204" pitchFamily="34" charset="0"/>
                <a:cs typeface="Arial" panose="020B0604020202020204" pitchFamily="34" charset="0"/>
              </a:rPr>
              <a:t>Cambiar a un plan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 con o sin cobertura de medicamentos </a:t>
            </a:r>
          </a:p>
          <a:p>
            <a:pPr lvl="1" indent="-274320">
              <a:spcAft>
                <a:spcPts val="600"/>
              </a:spcAft>
              <a:buFont typeface="Wingdings" panose="05000000000000000000" pitchFamily="2" charset="2"/>
              <a:buChar char="§"/>
              <a:defRPr/>
            </a:pPr>
            <a:r>
              <a:rPr lang="es-US" sz="2000" dirty="0">
                <a:solidFill>
                  <a:srgbClr val="00529B"/>
                </a:solidFill>
                <a:latin typeface="Arial" panose="020B0604020202020204" pitchFamily="34" charset="0"/>
                <a:cs typeface="Arial" panose="020B0604020202020204" pitchFamily="34" charset="0"/>
              </a:rPr>
              <a:t>Dejar su plan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 y regresar al Medicare Original. Si lo hace: </a:t>
            </a:r>
          </a:p>
          <a:p>
            <a:pPr marL="822960" lvl="2" indent="-274320">
              <a:spcAft>
                <a:spcPts val="600"/>
              </a:spcAft>
              <a:buSzPct val="100000"/>
              <a:buFont typeface="Arial" panose="020B0604020202020204" pitchFamily="34" charset="0"/>
              <a:buChar char="•"/>
              <a:defRPr/>
            </a:pPr>
            <a:r>
              <a:rPr lang="es-US" sz="1600" dirty="0">
                <a:solidFill>
                  <a:srgbClr val="00529B"/>
                </a:solidFill>
                <a:latin typeface="Arial" panose="020B0604020202020204" pitchFamily="34" charset="0"/>
                <a:cs typeface="Arial" panose="020B0604020202020204" pitchFamily="34" charset="0"/>
              </a:rPr>
              <a:t>Puede inscribirse en un Plan de </a:t>
            </a:r>
            <a:br>
              <a:rPr lang="es-US" sz="1600" dirty="0">
                <a:solidFill>
                  <a:srgbClr val="00529B"/>
                </a:solidFill>
                <a:latin typeface="Arial" panose="020B0604020202020204" pitchFamily="34" charset="0"/>
                <a:cs typeface="Arial" panose="020B0604020202020204" pitchFamily="34" charset="0"/>
              </a:rPr>
            </a:br>
            <a:r>
              <a:rPr lang="es-US" sz="1600" dirty="0">
                <a:solidFill>
                  <a:srgbClr val="00529B"/>
                </a:solidFill>
                <a:latin typeface="Arial" panose="020B0604020202020204" pitchFamily="34" charset="0"/>
                <a:cs typeface="Arial" panose="020B0604020202020204" pitchFamily="34" charset="0"/>
              </a:rPr>
              <a:t>la Parte D</a:t>
            </a:r>
          </a:p>
          <a:p>
            <a:pPr marL="822960" lvl="2" indent="-274320">
              <a:spcAft>
                <a:spcPts val="600"/>
              </a:spcAft>
              <a:buSzPct val="100000"/>
              <a:buFont typeface="Arial" panose="020B0604020202020204" pitchFamily="34" charset="0"/>
              <a:buChar char="•"/>
              <a:defRPr/>
            </a:pPr>
            <a:r>
              <a:rPr lang="es-US" sz="1600" dirty="0">
                <a:solidFill>
                  <a:srgbClr val="00529B"/>
                </a:solidFill>
                <a:latin typeface="Arial" panose="020B0604020202020204" pitchFamily="34" charset="0"/>
                <a:cs typeface="Arial" panose="020B0604020202020204" pitchFamily="34" charset="0"/>
              </a:rPr>
              <a:t>La cobertura comienza el primer día del mes siguiente a su inscripción en el plan</a:t>
            </a:r>
          </a:p>
          <a:p>
            <a:pPr marL="233362" lvl="2">
              <a:lnSpc>
                <a:spcPct val="110000"/>
              </a:lnSpc>
              <a:spcBef>
                <a:spcPts val="600"/>
              </a:spcBef>
              <a:buSzPct val="100000"/>
              <a:defRPr/>
            </a:pPr>
            <a:endParaRPr lang="en-US" dirty="0">
              <a:solidFill>
                <a:srgbClr val="00529B"/>
              </a:solidFill>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586395" y="561919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33F662D-78F9-4E98-B0EF-B44468018D67}"/>
              </a:ext>
            </a:extLst>
          </p:cNvPr>
          <p:cNvSpPr/>
          <p:nvPr/>
        </p:nvSpPr>
        <p:spPr>
          <a:xfrm>
            <a:off x="838200" y="5602467"/>
            <a:ext cx="9129264" cy="307777"/>
          </a:xfrm>
          <a:prstGeom prst="rect">
            <a:avLst/>
          </a:prstGeom>
        </p:spPr>
        <p:txBody>
          <a:bodyPr wrap="square">
            <a:spAutoFit/>
          </a:bodyPr>
          <a:lstStyle/>
          <a:p>
            <a:pPr marL="0" marR="0" lvl="1" indent="0" defTabSz="685750" eaLnBrk="1" fontAlgn="auto" latinLnBrk="0" hangingPunct="1">
              <a:lnSpc>
                <a:spcPct val="100000"/>
              </a:lnSpc>
              <a:spcBef>
                <a:spcPts val="600"/>
              </a:spcBef>
              <a:spcAft>
                <a:spcPts val="0"/>
              </a:spcAft>
              <a:buClrTx/>
              <a:buSzTx/>
              <a:buFontTx/>
              <a:buNone/>
              <a:tabLst/>
              <a:defRPr/>
            </a:pPr>
            <a:r>
              <a:rPr kumimoji="0" lang="es-US" sz="1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NOTA</a:t>
            </a:r>
            <a:r>
              <a:rPr kumimoji="0" lang="es-US" sz="1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 Para poder acogerse a este periodo de inscripción, deberá estar inscrito en un plan Medicare Advantage.</a:t>
            </a:r>
          </a:p>
        </p:txBody>
      </p:sp>
      <p:sp>
        <p:nvSpPr>
          <p:cNvPr id="6" name="Slide Number Placeholder 5">
            <a:extLst>
              <a:ext uri="{FF2B5EF4-FFF2-40B4-BE49-F238E27FC236}">
                <a16:creationId xmlns:a16="http://schemas.microsoft.com/office/drawing/2014/main" id="{56D585A3-BE25-4E23-A26D-C055825456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96973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Effect transition="in" filter="fade">
                                      <p:cBhvr>
                                        <p:cTn id="25" dur="500"/>
                                        <p:tgtEl>
                                          <p:spTgt spid="3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5">
                                            <p:txEl>
                                              <p:pRg st="1" end="1"/>
                                            </p:txEl>
                                          </p:spTgt>
                                        </p:tgtEl>
                                        <p:attrNameLst>
                                          <p:attrName>style.visibility</p:attrName>
                                        </p:attrNameLst>
                                      </p:cBhvr>
                                      <p:to>
                                        <p:strVal val="visible"/>
                                      </p:to>
                                    </p:set>
                                    <p:animEffect transition="in" filter="fade">
                                      <p:cBhvr>
                                        <p:cTn id="30" dur="500"/>
                                        <p:tgtEl>
                                          <p:spTgt spid="3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
                                            <p:txEl>
                                              <p:pRg st="2" end="2"/>
                                            </p:txEl>
                                          </p:spTgt>
                                        </p:tgtEl>
                                        <p:attrNameLst>
                                          <p:attrName>style.visibility</p:attrName>
                                        </p:attrNameLst>
                                      </p:cBhvr>
                                      <p:to>
                                        <p:strVal val="visible"/>
                                      </p:to>
                                    </p:set>
                                    <p:animEffect transition="in" filter="fade">
                                      <p:cBhvr>
                                        <p:cTn id="35" dur="500"/>
                                        <p:tgtEl>
                                          <p:spTgt spid="35">
                                            <p:txEl>
                                              <p:pRg st="2" end="2"/>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5">
                                            <p:txEl>
                                              <p:pRg st="3" end="3"/>
                                            </p:txEl>
                                          </p:spTgt>
                                        </p:tgtEl>
                                        <p:attrNameLst>
                                          <p:attrName>style.visibility</p:attrName>
                                        </p:attrNameLst>
                                      </p:cBhvr>
                                      <p:to>
                                        <p:strVal val="visible"/>
                                      </p:to>
                                    </p:set>
                                    <p:animEffect transition="in" filter="fade">
                                      <p:cBhvr>
                                        <p:cTn id="39" dur="500"/>
                                        <p:tgtEl>
                                          <p:spTgt spid="35">
                                            <p:txEl>
                                              <p:pRg st="3" end="3"/>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35">
                                            <p:txEl>
                                              <p:pRg st="4" end="4"/>
                                            </p:txEl>
                                          </p:spTgt>
                                        </p:tgtEl>
                                        <p:attrNameLst>
                                          <p:attrName>style.visibility</p:attrName>
                                        </p:attrNameLst>
                                      </p:cBhvr>
                                      <p:to>
                                        <p:strVal val="visible"/>
                                      </p:to>
                                    </p:set>
                                    <p:animEffect transition="in" filter="fade">
                                      <p:cBhvr>
                                        <p:cTn id="43" dur="500"/>
                                        <p:tgtEl>
                                          <p:spTgt spid="35">
                                            <p:txEl>
                                              <p:pRg st="4" end="4"/>
                                            </p:txEl>
                                          </p:spTgt>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198" grpId="0" animBg="1"/>
      <p:bldP spid="3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Períodos de Inscripción Especial (SEP)</a:t>
            </a:r>
          </a:p>
        </p:txBody>
      </p:sp>
      <p:sp>
        <p:nvSpPr>
          <p:cNvPr id="5" name="TextBox 4">
            <a:extLst>
              <a:ext uri="{FF2B5EF4-FFF2-40B4-BE49-F238E27FC236}">
                <a16:creationId xmlns:a16="http://schemas.microsoft.com/office/drawing/2014/main" id="{13AB5839-7312-4912-ABDA-C24D915CFFBB}"/>
              </a:ext>
            </a:extLst>
          </p:cNvPr>
          <p:cNvSpPr txBox="1"/>
          <p:nvPr/>
        </p:nvSpPr>
        <p:spPr>
          <a:xfrm>
            <a:off x="513347" y="1062002"/>
            <a:ext cx="10972800" cy="461665"/>
          </a:xfrm>
          <a:prstGeom prst="rect">
            <a:avLst/>
          </a:prstGeom>
          <a:noFill/>
        </p:spPr>
        <p:txBody>
          <a:bodyPr wrap="square" rtlCol="0">
            <a:spAutoFit/>
          </a:bodyPr>
          <a:lstStyle/>
          <a:p>
            <a:r>
              <a:rPr lang="es-US" sz="2400" b="1" dirty="0">
                <a:solidFill>
                  <a:srgbClr val="00529B"/>
                </a:solidFill>
                <a:latin typeface="Arial" panose="020B0604020202020204" pitchFamily="34" charset="0"/>
                <a:cs typeface="Arial" panose="020B0604020202020204" pitchFamily="34" charset="0"/>
              </a:rPr>
              <a:t>Eventos de la vida que permiten un Período de inscripción especial (SEP):</a:t>
            </a:r>
          </a:p>
        </p:txBody>
      </p:sp>
      <p:sp>
        <p:nvSpPr>
          <p:cNvPr id="52" name="Content Placeholder 4">
            <a:extLst>
              <a:ext uri="{FF2B5EF4-FFF2-40B4-BE49-F238E27FC236}">
                <a16:creationId xmlns:a16="http://schemas.microsoft.com/office/drawing/2014/main" id="{EDF68F92-2CB2-47D5-8212-3743A1128DC5}"/>
              </a:ext>
            </a:extLst>
          </p:cNvPr>
          <p:cNvSpPr txBox="1">
            <a:spLocks/>
          </p:cNvSpPr>
          <p:nvPr/>
        </p:nvSpPr>
        <p:spPr>
          <a:xfrm>
            <a:off x="705853" y="1625946"/>
            <a:ext cx="11053010" cy="4578911"/>
          </a:xfrm>
          <a:prstGeom prst="rect">
            <a:avLst/>
          </a:prstGeom>
        </p:spPr>
        <p:txBody>
          <a:bodyPr vert="horz" lIns="91440" tIns="45720" rIns="91440" bIns="45720" numCol="2" spcCol="548640" rtlCol="0">
            <a:noAutofit/>
          </a:bodyPr>
          <a:lstStyle>
            <a:lvl1pPr indent="0" defTabSz="685800">
              <a:lnSpc>
                <a:spcPct val="100000"/>
              </a:lnSpc>
              <a:spcBef>
                <a:spcPts val="0"/>
              </a:spcBef>
              <a:spcAft>
                <a:spcPts val="1200"/>
              </a:spcAft>
              <a:buClr>
                <a:srgbClr val="00539A"/>
              </a:buClr>
              <a:buFont typeface="Wingdings" pitchFamily="2" charset="2"/>
              <a:buNone/>
              <a:defRPr sz="2800" b="1">
                <a:solidFill>
                  <a:srgbClr val="00529B"/>
                </a:solidFill>
                <a:latin typeface="Arial" panose="020B0604020202020204" pitchFamily="34" charset="0"/>
                <a:cs typeface="Arial" panose="020B0604020202020204" pitchFamily="34" charset="0"/>
              </a:defRPr>
            </a:lvl1pPr>
            <a:lvl2pPr marL="822960" lvl="1" indent="-274320" defTabSz="685800">
              <a:lnSpc>
                <a:spcPct val="100000"/>
              </a:lnSpc>
              <a:spcBef>
                <a:spcPts val="0"/>
              </a:spcBef>
              <a:spcAft>
                <a:spcPts val="600"/>
              </a:spcAft>
              <a:buFont typeface="Arial" panose="020B0604020202020204" pitchFamily="34" charset="0"/>
              <a:buChar char="•"/>
              <a:defRPr sz="2400">
                <a:solidFill>
                  <a:srgbClr val="00529B"/>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b="0" i="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548640" indent="-274320">
              <a:buFont typeface="Wingdings" panose="05000000000000000000" pitchFamily="2" charset="2"/>
              <a:buChar char="§"/>
            </a:pPr>
            <a:r>
              <a:rPr lang="es-US" sz="2000" b="0" dirty="0"/>
              <a:t>Si se traslada permanentemente a </a:t>
            </a:r>
            <a:br>
              <a:rPr lang="es-US" sz="2000" b="0" dirty="0"/>
            </a:br>
            <a:r>
              <a:rPr lang="es-US" sz="2000" b="0" dirty="0"/>
              <a:t>un sitio distinto del área de servicio </a:t>
            </a:r>
            <a:br>
              <a:rPr lang="es-US" sz="2000" b="0" dirty="0"/>
            </a:br>
            <a:r>
              <a:rPr lang="es-US" sz="2000" b="0" dirty="0"/>
              <a:t>del plan.</a:t>
            </a:r>
          </a:p>
          <a:p>
            <a:pPr marL="548640" indent="-274320">
              <a:buFont typeface="Wingdings" panose="05000000000000000000" pitchFamily="2" charset="2"/>
              <a:buChar char="§"/>
            </a:pPr>
            <a:r>
              <a:rPr lang="es-US" sz="2000" b="0" dirty="0"/>
              <a:t>Perder otras coberturas</a:t>
            </a:r>
          </a:p>
          <a:p>
            <a:pPr marL="548640" indent="-274320">
              <a:buFont typeface="Wingdings" panose="05000000000000000000" pitchFamily="2" charset="2"/>
              <a:buChar char="§"/>
            </a:pPr>
            <a:r>
              <a:rPr lang="es-US" sz="2000" b="0" dirty="0"/>
              <a:t>Si no se le informó adecuadamente sobre que su otra cobertura no era acreditable, o que la cobertura se redujo, por lo que ya no es acreditable.</a:t>
            </a:r>
          </a:p>
          <a:p>
            <a:pPr marL="548640" indent="-274320">
              <a:buFont typeface="Wingdings" panose="05000000000000000000" pitchFamily="2" charset="2"/>
              <a:buChar char="§"/>
            </a:pPr>
            <a:r>
              <a:rPr lang="es-US" sz="2000" b="0" dirty="0"/>
              <a:t>Si ingresa a un centro de cuidado a largo plazo, vive allí o se retira de este.</a:t>
            </a:r>
          </a:p>
          <a:p>
            <a:pPr marL="548640" indent="-274320">
              <a:buFont typeface="Wingdings" panose="05000000000000000000" pitchFamily="2" charset="2"/>
              <a:buChar char="§"/>
            </a:pPr>
            <a:endParaRPr lang="es-US" sz="2000" b="0" dirty="0"/>
          </a:p>
          <a:p>
            <a:pPr marL="548640" indent="-274320">
              <a:buFont typeface="Wingdings" panose="05000000000000000000" pitchFamily="2" charset="2"/>
              <a:buChar char="§"/>
            </a:pPr>
            <a:endParaRPr lang="es-US" sz="2000" b="0" dirty="0"/>
          </a:p>
          <a:p>
            <a:pPr marL="548640" indent="-274320">
              <a:buFont typeface="Wingdings" panose="05000000000000000000" pitchFamily="2" charset="2"/>
              <a:buChar char="§"/>
            </a:pPr>
            <a:r>
              <a:rPr lang="es-US" sz="2000" b="0" dirty="0"/>
              <a:t>Usted pertenece a un Programa Estatal de Ayuda para Farmacias (SPAP)</a:t>
            </a:r>
          </a:p>
          <a:p>
            <a:pPr marL="548640" indent="-274320">
              <a:buFont typeface="Wingdings" panose="05000000000000000000" pitchFamily="2" charset="2"/>
              <a:buChar char="§"/>
            </a:pPr>
            <a:r>
              <a:rPr lang="es-US" sz="2000" b="0" dirty="0"/>
              <a:t>Si se une o cambia a un plan de </a:t>
            </a:r>
            <a:br>
              <a:rPr lang="es-US" sz="2000" b="0" dirty="0"/>
            </a:br>
            <a:r>
              <a:rPr lang="es-US" sz="2000" b="0" dirty="0"/>
              <a:t>5 estrellas. </a:t>
            </a:r>
          </a:p>
          <a:p>
            <a:pPr marL="548640" indent="-274320">
              <a:buFont typeface="Wingdings" panose="05000000000000000000" pitchFamily="2" charset="2"/>
              <a:buChar char="§"/>
            </a:pPr>
            <a:r>
              <a:rPr lang="es-US" sz="2000" b="0" dirty="0"/>
              <a:t>Ganar, perder o tener un cambio en su estado de doble elegibilidad (incluyendo duales parciales) o Ayuda Adicional.</a:t>
            </a:r>
          </a:p>
          <a:p>
            <a:pPr marL="548640" indent="-274320">
              <a:buFont typeface="Wingdings" panose="05000000000000000000" pitchFamily="2" charset="2"/>
              <a:buChar char="§"/>
            </a:pPr>
            <a:r>
              <a:rPr lang="es-US" sz="2000" b="0" dirty="0"/>
              <a:t>Medicare o su estado le han asignado un plan</a:t>
            </a:r>
          </a:p>
          <a:p>
            <a:pPr marL="548640" indent="-274320">
              <a:buFont typeface="Wingdings" panose="05000000000000000000" pitchFamily="2" charset="2"/>
              <a:buChar char="§"/>
            </a:pPr>
            <a:r>
              <a:rPr lang="es-US" sz="2000" b="0" dirty="0"/>
              <a:t>Otras circunstancias excepcionales.</a:t>
            </a:r>
          </a:p>
        </p:txBody>
      </p:sp>
      <p:cxnSp>
        <p:nvCxnSpPr>
          <p:cNvPr id="53" name="Straight Connector 52">
            <a:extLst>
              <a:ext uri="{FF2B5EF4-FFF2-40B4-BE49-F238E27FC236}">
                <a16:creationId xmlns:a16="http://schemas.microsoft.com/office/drawing/2014/main" id="{EAFDDD99-AA05-4699-9CAD-CC8472BD1732}"/>
              </a:ext>
              <a:ext uri="{C183D7F6-B498-43B3-948B-1728B52AA6E4}">
                <adec:decorative xmlns:adec="http://schemas.microsoft.com/office/drawing/2017/decorative" val="1"/>
              </a:ext>
            </a:extLst>
          </p:cNvPr>
          <p:cNvCxnSpPr/>
          <p:nvPr/>
        </p:nvCxnSpPr>
        <p:spPr>
          <a:xfrm>
            <a:off x="6192252" y="1937076"/>
            <a:ext cx="0" cy="385010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DCF0D1B-C0C0-411D-9A29-6F8A3B6ED12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195665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a:cs typeface="Calibri"/>
              </a:rPr>
              <a:t>Ayuda Adicional, Doble Elegibilidad y Doble Elegibilidad Parcial, Periodo Especial de Inscripción (SEP)</a:t>
            </a:r>
          </a:p>
        </p:txBody>
      </p:sp>
      <p:sp>
        <p:nvSpPr>
          <p:cNvPr id="5" name="Content Placeholder 4"/>
          <p:cNvSpPr>
            <a:spLocks noGrp="1"/>
          </p:cNvSpPr>
          <p:nvPr>
            <p:ph type="body" sz="quarter" idx="13"/>
          </p:nvPr>
        </p:nvSpPr>
        <p:spPr>
          <a:xfrm>
            <a:off x="467405" y="1296861"/>
            <a:ext cx="8368434" cy="4167187"/>
          </a:xfrm>
        </p:spPr>
        <p:txBody>
          <a:bodyPr>
            <a:noAutofit/>
          </a:bodyPr>
          <a:lstStyle/>
          <a:p>
            <a:pPr marL="0" indent="0" defTabSz="685800">
              <a:lnSpc>
                <a:spcPct val="100000"/>
              </a:lnSpc>
              <a:spcBef>
                <a:spcPts val="0"/>
              </a:spcBef>
              <a:spcAft>
                <a:spcPts val="1200"/>
              </a:spcAft>
              <a:buNone/>
            </a:pPr>
            <a:r>
              <a:rPr lang="es-US" sz="2800" b="1" dirty="0">
                <a:solidFill>
                  <a:srgbClr val="00529B"/>
                </a:solidFill>
              </a:rPr>
              <a:t>Si tiene Medicare y algún tipo de Medicaid, puede hacerlo:</a:t>
            </a:r>
          </a:p>
          <a:p>
            <a:pPr marL="548640" indent="-274320" defTabSz="685800">
              <a:lnSpc>
                <a:spcPct val="100000"/>
              </a:lnSpc>
              <a:spcBef>
                <a:spcPts val="0"/>
              </a:spcBef>
              <a:spcAft>
                <a:spcPts val="1200"/>
              </a:spcAft>
            </a:pPr>
            <a:r>
              <a:rPr lang="es-US" sz="2400" dirty="0">
                <a:solidFill>
                  <a:srgbClr val="00529B"/>
                </a:solidFill>
              </a:rPr>
              <a:t>Cambiar de plan una vez por trimestre natural en los 3 primeros trimestres del año </a:t>
            </a:r>
          </a:p>
          <a:p>
            <a:pPr marL="548640" indent="-274320" defTabSz="685800">
              <a:lnSpc>
                <a:spcPct val="100000"/>
              </a:lnSpc>
              <a:spcBef>
                <a:spcPts val="0"/>
              </a:spcBef>
              <a:spcAft>
                <a:spcPts val="1200"/>
              </a:spcAft>
            </a:pPr>
            <a:r>
              <a:rPr lang="es-US" sz="2400" dirty="0">
                <a:solidFill>
                  <a:srgbClr val="00529B"/>
                </a:solidFill>
              </a:rPr>
              <a:t>Utilizar la OEP anual en el 4</a:t>
            </a:r>
            <a:r>
              <a:rPr lang="es-US" sz="2400" baseline="30000" dirty="0">
                <a:solidFill>
                  <a:srgbClr val="00529B"/>
                </a:solidFill>
              </a:rPr>
              <a:t>to</a:t>
            </a:r>
            <a:r>
              <a:rPr lang="es-US" sz="2400" dirty="0">
                <a:solidFill>
                  <a:srgbClr val="00529B"/>
                </a:solidFill>
              </a:rPr>
              <a:t> trimestre</a:t>
            </a:r>
          </a:p>
          <a:p>
            <a:pPr marL="548640" indent="-274320" defTabSz="685800">
              <a:lnSpc>
                <a:spcPct val="100000"/>
              </a:lnSpc>
              <a:spcBef>
                <a:spcPts val="0"/>
              </a:spcBef>
              <a:spcAft>
                <a:spcPts val="1200"/>
              </a:spcAft>
            </a:pPr>
            <a:r>
              <a:rPr lang="es-US" sz="2400" dirty="0">
                <a:solidFill>
                  <a:srgbClr val="00529B"/>
                </a:solidFill>
              </a:rPr>
              <a:t>Tiene otro SEP de tres meses después de:</a:t>
            </a:r>
          </a:p>
          <a:p>
            <a:pPr marL="822960" lvl="1" indent="-274320" defTabSz="685800">
              <a:lnSpc>
                <a:spcPct val="100000"/>
              </a:lnSpc>
              <a:spcBef>
                <a:spcPts val="0"/>
              </a:spcBef>
              <a:spcAft>
                <a:spcPts val="1200"/>
              </a:spcAft>
            </a:pPr>
            <a:r>
              <a:rPr lang="es-US" sz="2000" dirty="0">
                <a:solidFill>
                  <a:srgbClr val="00529B"/>
                </a:solidFill>
              </a:rPr>
              <a:t>Una ganancia, pérdida o cambio al estado de Medicaid o </a:t>
            </a:r>
            <a:br>
              <a:rPr lang="es-US" sz="2000" dirty="0">
                <a:solidFill>
                  <a:srgbClr val="00529B"/>
                </a:solidFill>
              </a:rPr>
            </a:br>
            <a:r>
              <a:rPr lang="es-US" sz="2000" dirty="0">
                <a:solidFill>
                  <a:srgbClr val="00529B"/>
                </a:solidFill>
              </a:rPr>
              <a:t>Ayuda Adicional</a:t>
            </a:r>
          </a:p>
          <a:p>
            <a:pPr marL="822960" lvl="1" indent="-274320" defTabSz="685800">
              <a:lnSpc>
                <a:spcPct val="100000"/>
              </a:lnSpc>
              <a:spcBef>
                <a:spcPts val="0"/>
              </a:spcBef>
              <a:spcAft>
                <a:spcPts val="1200"/>
              </a:spcAft>
            </a:pPr>
            <a:r>
              <a:rPr lang="es-US" sz="2000" dirty="0">
                <a:solidFill>
                  <a:srgbClr val="00529B"/>
                </a:solidFill>
              </a:rPr>
              <a:t>Notificación de un CMS o acción de inscripción iniciada por </a:t>
            </a:r>
            <a:br>
              <a:rPr lang="es-US" sz="2000" dirty="0">
                <a:solidFill>
                  <a:srgbClr val="00529B"/>
                </a:solidFill>
              </a:rPr>
            </a:br>
            <a:r>
              <a:rPr lang="es-US" sz="2000" dirty="0">
                <a:solidFill>
                  <a:srgbClr val="00529B"/>
                </a:solidFill>
              </a:rPr>
              <a:t>el estado</a:t>
            </a:r>
          </a:p>
        </p:txBody>
      </p:sp>
      <p:pic>
        <p:nvPicPr>
          <p:cNvPr id="6" name="Picture 5" descr="Un gráfico que muestra la doble cobertura como una superposición de la cobertura de Medicare y Medicaid">
            <a:extLst>
              <a:ext uri="{FF2B5EF4-FFF2-40B4-BE49-F238E27FC236}">
                <a16:creationId xmlns:a16="http://schemas.microsoft.com/office/drawing/2014/main" id="{ECB5E195-925C-4443-970B-028E4D5B7301}"/>
              </a:ext>
            </a:extLst>
          </p:cNvPr>
          <p:cNvPicPr>
            <a:picLocks noChangeAspect="1"/>
          </p:cNvPicPr>
          <p:nvPr/>
        </p:nvPicPr>
        <p:blipFill>
          <a:blip r:embed="rId4"/>
          <a:stretch>
            <a:fillRect/>
          </a:stretch>
        </p:blipFill>
        <p:spPr>
          <a:xfrm>
            <a:off x="8989261" y="1456764"/>
            <a:ext cx="2542252" cy="4182218"/>
          </a:xfrm>
          <a:prstGeom prst="rect">
            <a:avLst/>
          </a:prstGeom>
        </p:spPr>
      </p:pic>
      <p:sp>
        <p:nvSpPr>
          <p:cNvPr id="8" name="Slide Number Placeholder 5">
            <a:extLst>
              <a:ext uri="{FF2B5EF4-FFF2-40B4-BE49-F238E27FC236}">
                <a16:creationId xmlns:a16="http://schemas.microsoft.com/office/drawing/2014/main" id="{5DABFFF5-D473-4065-9F1B-4EC88B827D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5267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664"/>
            <a:ext cx="12192000" cy="938677"/>
          </a:xfrm>
        </p:spPr>
        <p:txBody>
          <a:bodyPr anchor="ctr">
            <a:noAutofit/>
          </a:bodyPr>
          <a:lstStyle/>
          <a:p>
            <a:r>
              <a:rPr lang="es-US" sz="2800"/>
              <a:t>Limitaciones del Periodo Especial de Afiliación (SEP) para personas con doble elegibilidad y Ayuda Adicional</a:t>
            </a:r>
          </a:p>
        </p:txBody>
      </p:sp>
      <p:sp>
        <p:nvSpPr>
          <p:cNvPr id="7" name="Rectangle: Rounded Corners 6" descr="Casilla: La Ley de Adicción y Recuperación Integral (CARA) estableció programas de administración de medicamentos ">
            <a:extLst>
              <a:ext uri="{FF2B5EF4-FFF2-40B4-BE49-F238E27FC236}">
                <a16:creationId xmlns:a16="http://schemas.microsoft.com/office/drawing/2014/main" id="{211B80FA-6ACB-4592-AE0F-AAE4D902219A}"/>
              </a:ext>
            </a:extLst>
          </p:cNvPr>
          <p:cNvSpPr/>
          <p:nvPr/>
        </p:nvSpPr>
        <p:spPr>
          <a:xfrm>
            <a:off x="1429260" y="1493623"/>
            <a:ext cx="3017520" cy="38227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endParaRPr lang="en-US" dirty="0">
              <a:solidFill>
                <a:srgbClr val="00529B"/>
              </a:solidFill>
            </a:endParaRPr>
          </a:p>
          <a:p>
            <a:pPr algn="ctr">
              <a:spcAft>
                <a:spcPts val="600"/>
              </a:spcAft>
            </a:pPr>
            <a:r>
              <a:rPr lang="es-US" sz="2000" dirty="0">
                <a:solidFill>
                  <a:srgbClr val="00529B"/>
                </a:solidFill>
              </a:rPr>
              <a:t>Los Programas de Administración de Medicamentos (DMP) ayudan a los afiliados a utilizar los opiáceos de forma segura</a:t>
            </a:r>
          </a:p>
        </p:txBody>
      </p:sp>
      <p:pic>
        <p:nvPicPr>
          <p:cNvPr id="10" name="Graphic 9">
            <a:extLst>
              <a:ext uri="{FF2B5EF4-FFF2-40B4-BE49-F238E27FC236}">
                <a16:creationId xmlns:a16="http://schemas.microsoft.com/office/drawing/2014/main" id="{4F27EA41-F643-4741-9AD5-FDDAA2BD55E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5954" y="1853325"/>
            <a:ext cx="1266142" cy="1266142"/>
          </a:xfrm>
          <a:prstGeom prst="rect">
            <a:avLst/>
          </a:prstGeom>
        </p:spPr>
      </p:pic>
      <p:sp>
        <p:nvSpPr>
          <p:cNvPr id="9" name="Rectangle: Rounded Corners 8" descr="Recuadro: Las personas consideradas &quot;potencialmente en riesgo&quot; o &quot;en riesgo&quot; no pueden acogerse a la Ayuda Adicional ni a la Doble Elegibilidad en el SEP ">
            <a:extLst>
              <a:ext uri="{FF2B5EF4-FFF2-40B4-BE49-F238E27FC236}">
                <a16:creationId xmlns:a16="http://schemas.microsoft.com/office/drawing/2014/main" id="{87E709CB-4CDD-4753-817E-F7D87BA4B0A9}"/>
              </a:ext>
            </a:extLst>
          </p:cNvPr>
          <p:cNvSpPr/>
          <p:nvPr/>
        </p:nvSpPr>
        <p:spPr>
          <a:xfrm>
            <a:off x="4654480" y="1493623"/>
            <a:ext cx="3017520"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lang="en-US" sz="1400" dirty="0">
              <a:solidFill>
                <a:srgbClr val="00529B"/>
              </a:solidFill>
            </a:endParaRPr>
          </a:p>
          <a:p>
            <a:pPr algn="ctr"/>
            <a:endParaRPr lang="en-US" sz="1400" dirty="0">
              <a:solidFill>
                <a:srgbClr val="00529B"/>
              </a:solidFill>
            </a:endParaRPr>
          </a:p>
          <a:p>
            <a:pPr algn="ctr"/>
            <a:endParaRPr lang="en-US" sz="1400" dirty="0">
              <a:solidFill>
                <a:srgbClr val="00529B"/>
              </a:solidFill>
            </a:endParaRPr>
          </a:p>
          <a:p>
            <a:pPr algn="ctr"/>
            <a:endParaRPr lang="en-US" sz="1400" dirty="0">
              <a:solidFill>
                <a:srgbClr val="00529B"/>
              </a:solidFill>
            </a:endParaRPr>
          </a:p>
          <a:p>
            <a:pPr algn="ctr"/>
            <a:endParaRPr lang="en-US" sz="1400" dirty="0">
              <a:solidFill>
                <a:srgbClr val="00529B"/>
              </a:solidFill>
            </a:endParaRPr>
          </a:p>
          <a:p>
            <a:pPr algn="ctr">
              <a:spcAft>
                <a:spcPts val="600"/>
              </a:spcAft>
            </a:pPr>
            <a:endParaRPr lang="es-US" sz="1700" dirty="0">
              <a:solidFill>
                <a:srgbClr val="00529B"/>
              </a:solidFill>
            </a:endParaRPr>
          </a:p>
          <a:p>
            <a:pPr algn="ctr">
              <a:spcAft>
                <a:spcPts val="600"/>
              </a:spcAft>
            </a:pPr>
            <a:r>
              <a:rPr lang="es-US" sz="1700" dirty="0">
                <a:solidFill>
                  <a:srgbClr val="00529B"/>
                </a:solidFill>
              </a:rPr>
              <a:t>Personas consideradas "potencialmente en riesgo" o "en riesgo" de abuso de opiáceos </a:t>
            </a:r>
            <a:r>
              <a:rPr lang="es-US" sz="1700" b="1" dirty="0">
                <a:solidFill>
                  <a:srgbClr val="00529B"/>
                </a:solidFill>
              </a:rPr>
              <a:t>no pueden</a:t>
            </a:r>
            <a:r>
              <a:rPr lang="es-US" sz="1700" dirty="0">
                <a:solidFill>
                  <a:srgbClr val="00529B"/>
                </a:solidFill>
              </a:rPr>
              <a:t> acogerse a la Ayuda Adicional ni a la Doble Elegibilidad en el SEP</a:t>
            </a:r>
          </a:p>
        </p:txBody>
      </p:sp>
      <p:sp>
        <p:nvSpPr>
          <p:cNvPr id="16" name="Freeform: Shape 15">
            <a:extLst>
              <a:ext uri="{FF2B5EF4-FFF2-40B4-BE49-F238E27FC236}">
                <a16:creationId xmlns:a16="http://schemas.microsoft.com/office/drawing/2014/main" id="{8FCAE890-1F6D-4567-A9E4-133833D06B9D}"/>
              </a:ext>
              <a:ext uri="{C183D7F6-B498-43B3-948B-1728B52AA6E4}">
                <adec:decorative xmlns:adec="http://schemas.microsoft.com/office/drawing/2017/decorative" val="1"/>
              </a:ext>
            </a:extLst>
          </p:cNvPr>
          <p:cNvSpPr>
            <a:spLocks noChangeAspect="1"/>
          </p:cNvSpPr>
          <p:nvPr/>
        </p:nvSpPr>
        <p:spPr>
          <a:xfrm>
            <a:off x="5501640" y="1853326"/>
            <a:ext cx="1188719" cy="118872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descr="Recuadro: Otros períodos de inscripción aún están disponibles: OEP, otros SEP ">
            <a:extLst>
              <a:ext uri="{FF2B5EF4-FFF2-40B4-BE49-F238E27FC236}">
                <a16:creationId xmlns:a16="http://schemas.microsoft.com/office/drawing/2014/main" id="{77D09903-F272-42EB-BCA3-83450B3B5CF6}"/>
              </a:ext>
            </a:extLst>
          </p:cNvPr>
          <p:cNvSpPr/>
          <p:nvPr/>
        </p:nvSpPr>
        <p:spPr>
          <a:xfrm>
            <a:off x="7879699" y="1493622"/>
            <a:ext cx="3017520"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r>
              <a:rPr lang="es-US" sz="2000" dirty="0">
                <a:solidFill>
                  <a:srgbClr val="00529B"/>
                </a:solidFill>
              </a:rPr>
              <a:t>Otros períodos de inscripción aún están disponibles: OEP, </a:t>
            </a:r>
            <a:br>
              <a:rPr lang="es-US" sz="2000" dirty="0">
                <a:solidFill>
                  <a:srgbClr val="00529B"/>
                </a:solidFill>
              </a:rPr>
            </a:br>
            <a:r>
              <a:rPr lang="es-US" sz="2000" dirty="0">
                <a:solidFill>
                  <a:srgbClr val="00529B"/>
                </a:solidFill>
              </a:rPr>
              <a:t>otros SEP</a:t>
            </a:r>
          </a:p>
        </p:txBody>
      </p:sp>
      <p:sp>
        <p:nvSpPr>
          <p:cNvPr id="12" name="Freeform: Shape 11">
            <a:extLst>
              <a:ext uri="{FF2B5EF4-FFF2-40B4-BE49-F238E27FC236}">
                <a16:creationId xmlns:a16="http://schemas.microsoft.com/office/drawing/2014/main" id="{C7117AD6-3063-4AC9-8A49-5F9319476182}"/>
              </a:ext>
              <a:ext uri="{C183D7F6-B498-43B3-948B-1728B52AA6E4}">
                <adec:decorative xmlns:adec="http://schemas.microsoft.com/office/drawing/2017/decorative" val="1"/>
              </a:ext>
            </a:extLst>
          </p:cNvPr>
          <p:cNvSpPr>
            <a:spLocks noChangeAspect="1"/>
          </p:cNvSpPr>
          <p:nvPr/>
        </p:nvSpPr>
        <p:spPr>
          <a:xfrm>
            <a:off x="8794099" y="1853325"/>
            <a:ext cx="1188720" cy="1188721"/>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AC4971F-B138-448E-8504-F830FBFC7A1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2146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fade">
                                      <p:cBhvr>
                                        <p:cTn id="12" dur="500"/>
                                        <p:tgtEl>
                                          <p:spTgt spid="9">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23132"/>
          </a:xfrm>
        </p:spPr>
        <p:txBody>
          <a:bodyPr anchor="ctr">
            <a:normAutofit/>
          </a:bodyPr>
          <a:lstStyle/>
          <a:p>
            <a:r>
              <a:rPr lang="es-US" sz="3000"/>
              <a:t>Período Especial de Inscripción (SEP) de 5 estrellas</a:t>
            </a:r>
          </a:p>
        </p:txBody>
      </p:sp>
      <p:pic>
        <p:nvPicPr>
          <p:cNvPr id="9" name="Picture 8" descr="ícono de 5 estrellas">
            <a:extLst>
              <a:ext uri="{FF2B5EF4-FFF2-40B4-BE49-F238E27FC236}">
                <a16:creationId xmlns:a16="http://schemas.microsoft.com/office/drawing/2014/main" id="{FDA08415-6B85-402B-B43E-BD215C51BDB0}"/>
              </a:ext>
            </a:extLst>
          </p:cNvPr>
          <p:cNvPicPr>
            <a:picLocks noChangeAspect="1"/>
          </p:cNvPicPr>
          <p:nvPr/>
        </p:nvPicPr>
        <p:blipFill>
          <a:blip r:embed="rId4"/>
          <a:stretch>
            <a:fillRect/>
          </a:stretch>
        </p:blipFill>
        <p:spPr>
          <a:xfrm>
            <a:off x="5503601" y="1143253"/>
            <a:ext cx="1232643" cy="1467919"/>
          </a:xfrm>
          <a:prstGeom prst="rect">
            <a:avLst/>
          </a:prstGeom>
        </p:spPr>
      </p:pic>
      <p:sp>
        <p:nvSpPr>
          <p:cNvPr id="24" name="Rectangle: Rounded Corners 23" descr="Encabezado casilla 1: Usted puede ">
            <a:extLst>
              <a:ext uri="{FF2B5EF4-FFF2-40B4-BE49-F238E27FC236}">
                <a16:creationId xmlns:a16="http://schemas.microsoft.com/office/drawing/2014/main" id="{E9392DBD-AB4D-44A2-AA5A-521C92A4233D}"/>
              </a:ext>
            </a:extLst>
          </p:cNvPr>
          <p:cNvSpPr/>
          <p:nvPr/>
        </p:nvSpPr>
        <p:spPr>
          <a:xfrm>
            <a:off x="1179388" y="1828800"/>
            <a:ext cx="4114800" cy="3566160"/>
          </a:xfrm>
          <a:prstGeom prst="roundRect">
            <a:avLst>
              <a:gd name="adj" fmla="val 1148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s-US" sz="2400" b="1"/>
              <a:t>Usted puede</a:t>
            </a:r>
          </a:p>
        </p:txBody>
      </p:sp>
      <p:sp>
        <p:nvSpPr>
          <p:cNvPr id="25" name="Rectangle: Rounded Corners 24" descr="Contenido casilla 1: - Cambiar a un plan Medicare Advantage de 5 estrellas (con o sin cobertura de medicamentos), o a un plan de medicamentos- Inscribirse una vez al año del 8 de diciembre al 30 de noviembre.  ">
            <a:extLst>
              <a:ext uri="{FF2B5EF4-FFF2-40B4-BE49-F238E27FC236}">
                <a16:creationId xmlns:a16="http://schemas.microsoft.com/office/drawing/2014/main" id="{5FC263B0-E72B-4A1F-BB12-B6BF57036F46}"/>
              </a:ext>
            </a:extLst>
          </p:cNvPr>
          <p:cNvSpPr/>
          <p:nvPr/>
        </p:nvSpPr>
        <p:spPr>
          <a:xfrm>
            <a:off x="1179389" y="2400298"/>
            <a:ext cx="4114799" cy="2743200"/>
          </a:xfrm>
          <a:prstGeom prst="roundRect">
            <a:avLst>
              <a:gd name="adj" fmla="val 1339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48640" indent="-274320" fontAlgn="base">
              <a:spcAft>
                <a:spcPts val="600"/>
              </a:spcAft>
              <a:buFont typeface="Wingdings" panose="020B0604020202020204" pitchFamily="34" charset="0"/>
              <a:buChar char="§"/>
            </a:pPr>
            <a:r>
              <a:rPr lang="es-US" sz="2000" dirty="0">
                <a:solidFill>
                  <a:schemeClr val="accent1">
                    <a:lumMod val="50000"/>
                  </a:schemeClr>
                </a:solidFill>
              </a:rPr>
              <a:t>Cambiar a un plan Medicare </a:t>
            </a:r>
            <a:r>
              <a:rPr lang="es-US" sz="2000" dirty="0" err="1">
                <a:solidFill>
                  <a:schemeClr val="accent1">
                    <a:lumMod val="50000"/>
                  </a:schemeClr>
                </a:solidFill>
              </a:rPr>
              <a:t>Advantage</a:t>
            </a:r>
            <a:r>
              <a:rPr lang="es-US" sz="2000" dirty="0">
                <a:solidFill>
                  <a:schemeClr val="accent1">
                    <a:lumMod val="50000"/>
                  </a:schemeClr>
                </a:solidFill>
              </a:rPr>
              <a:t> de 5 estrellas </a:t>
            </a:r>
            <a:br>
              <a:rPr lang="es-US" sz="2000" dirty="0">
                <a:solidFill>
                  <a:schemeClr val="accent1">
                    <a:lumMod val="50000"/>
                  </a:schemeClr>
                </a:solidFill>
              </a:rPr>
            </a:br>
            <a:r>
              <a:rPr lang="es-US" sz="2000" dirty="0">
                <a:solidFill>
                  <a:schemeClr val="accent1">
                    <a:lumMod val="50000"/>
                  </a:schemeClr>
                </a:solidFill>
              </a:rPr>
              <a:t>(con o sin cobertura de medicamentos), o a un plan </a:t>
            </a:r>
            <a:br>
              <a:rPr lang="es-US" sz="2000" dirty="0">
                <a:solidFill>
                  <a:schemeClr val="accent1">
                    <a:lumMod val="50000"/>
                  </a:schemeClr>
                </a:solidFill>
              </a:rPr>
            </a:br>
            <a:r>
              <a:rPr lang="es-US" sz="2000" dirty="0">
                <a:solidFill>
                  <a:schemeClr val="accent1">
                    <a:lumMod val="50000"/>
                  </a:schemeClr>
                </a:solidFill>
              </a:rPr>
              <a:t>de medicamentos</a:t>
            </a:r>
          </a:p>
          <a:p>
            <a:pPr marL="548640" indent="-274320" fontAlgn="base">
              <a:spcAft>
                <a:spcPts val="1200"/>
              </a:spcAft>
              <a:buFont typeface="Wingdings" panose="020B0604020202020204" pitchFamily="34" charset="0"/>
              <a:buChar char="§"/>
            </a:pPr>
            <a:r>
              <a:rPr lang="es-US" sz="2000" dirty="0">
                <a:solidFill>
                  <a:schemeClr val="accent1">
                    <a:lumMod val="50000"/>
                  </a:schemeClr>
                </a:solidFill>
              </a:rPr>
              <a:t>Inscribirse una vez al año </a:t>
            </a:r>
            <a:br>
              <a:rPr lang="es-US" sz="2000" dirty="0">
                <a:solidFill>
                  <a:schemeClr val="accent1">
                    <a:lumMod val="50000"/>
                  </a:schemeClr>
                </a:solidFill>
              </a:rPr>
            </a:br>
            <a:r>
              <a:rPr lang="es-US" sz="2000" dirty="0">
                <a:solidFill>
                  <a:schemeClr val="accent1">
                    <a:lumMod val="50000"/>
                  </a:schemeClr>
                </a:solidFill>
              </a:rPr>
              <a:t>del 8 de diciembre al 30 </a:t>
            </a:r>
            <a:br>
              <a:rPr lang="es-US" sz="2000" dirty="0">
                <a:solidFill>
                  <a:schemeClr val="accent1">
                    <a:lumMod val="50000"/>
                  </a:schemeClr>
                </a:solidFill>
              </a:rPr>
            </a:br>
            <a:r>
              <a:rPr lang="es-US" sz="2000" dirty="0">
                <a:solidFill>
                  <a:schemeClr val="accent1">
                    <a:lumMod val="50000"/>
                  </a:schemeClr>
                </a:solidFill>
              </a:rPr>
              <a:t>de noviembre</a:t>
            </a:r>
          </a:p>
        </p:txBody>
      </p:sp>
      <p:sp>
        <p:nvSpPr>
          <p:cNvPr id="6" name="Rectangle: Rounded Corners 5" descr="Encabezado casilla 2: Tenga en cuenta ">
            <a:extLst>
              <a:ext uri="{FF2B5EF4-FFF2-40B4-BE49-F238E27FC236}">
                <a16:creationId xmlns:a16="http://schemas.microsoft.com/office/drawing/2014/main" id="{CCE9292D-F467-4E73-88F2-B03B08321260}"/>
              </a:ext>
            </a:extLst>
          </p:cNvPr>
          <p:cNvSpPr/>
          <p:nvPr/>
        </p:nvSpPr>
        <p:spPr>
          <a:xfrm>
            <a:off x="6959220" y="1828800"/>
            <a:ext cx="4330992" cy="3566160"/>
          </a:xfrm>
          <a:prstGeom prst="roundRect">
            <a:avLst>
              <a:gd name="adj" fmla="val 10569"/>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s-US" sz="2400" b="1"/>
              <a:t>Tenga en cuenta</a:t>
            </a:r>
          </a:p>
        </p:txBody>
      </p:sp>
      <p:sp>
        <p:nvSpPr>
          <p:cNvPr id="8" name="Rectangle: Rounded Corners 7" descr="Contenido casilla 2:  - La clasificación por estrellas se asigna en octubre y entra en vigor el 1 de enero. Si cambia a un plan sin cobertura de medicamentos, es posible que no tenga cobertura y tenga que pagar una penalización.  ">
            <a:extLst>
              <a:ext uri="{FF2B5EF4-FFF2-40B4-BE49-F238E27FC236}">
                <a16:creationId xmlns:a16="http://schemas.microsoft.com/office/drawing/2014/main" id="{C9B96B3B-FBA8-4307-9CC1-E7A7A5F967AB}"/>
              </a:ext>
            </a:extLst>
          </p:cNvPr>
          <p:cNvSpPr/>
          <p:nvPr/>
        </p:nvSpPr>
        <p:spPr>
          <a:xfrm>
            <a:off x="6959537" y="2463618"/>
            <a:ext cx="4330992" cy="2743200"/>
          </a:xfrm>
          <a:prstGeom prst="roundRect">
            <a:avLst>
              <a:gd name="adj" fmla="val 1310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48640" indent="-274320" fontAlgn="base">
              <a:spcAft>
                <a:spcPts val="600"/>
              </a:spcAft>
              <a:buFont typeface="Wingdings" panose="020B0604020202020204" pitchFamily="34" charset="0"/>
              <a:buChar char="§"/>
            </a:pPr>
            <a:r>
              <a:rPr lang="es-US" dirty="0">
                <a:solidFill>
                  <a:schemeClr val="accent1">
                    <a:lumMod val="50000"/>
                  </a:schemeClr>
                </a:solidFill>
              </a:rPr>
              <a:t>El nuevo plan comienza el 1</a:t>
            </a:r>
            <a:r>
              <a:rPr lang="es-US" baseline="30000" dirty="0">
                <a:solidFill>
                  <a:schemeClr val="accent1">
                    <a:lumMod val="50000"/>
                  </a:schemeClr>
                </a:solidFill>
              </a:rPr>
              <a:t>er</a:t>
            </a:r>
            <a:r>
              <a:rPr lang="es-US" dirty="0">
                <a:solidFill>
                  <a:schemeClr val="accent1">
                    <a:lumMod val="50000"/>
                  </a:schemeClr>
                </a:solidFill>
              </a:rPr>
              <a:t> día </a:t>
            </a:r>
            <a:br>
              <a:rPr lang="es-US" dirty="0">
                <a:solidFill>
                  <a:schemeClr val="accent1">
                    <a:lumMod val="50000"/>
                  </a:schemeClr>
                </a:solidFill>
              </a:rPr>
            </a:br>
            <a:r>
              <a:rPr lang="es-US" dirty="0">
                <a:solidFill>
                  <a:schemeClr val="accent1">
                    <a:lumMod val="50000"/>
                  </a:schemeClr>
                </a:solidFill>
              </a:rPr>
              <a:t>del mes siguiente a la inscripción. </a:t>
            </a:r>
          </a:p>
          <a:p>
            <a:pPr marL="548640" indent="-274320" fontAlgn="base">
              <a:spcAft>
                <a:spcPts val="600"/>
              </a:spcAft>
              <a:buFont typeface="Wingdings" panose="020B0604020202020204" pitchFamily="34" charset="0"/>
              <a:buChar char="§"/>
            </a:pPr>
            <a:r>
              <a:rPr lang="es-US" dirty="0">
                <a:solidFill>
                  <a:schemeClr val="accent1">
                    <a:lumMod val="50000"/>
                  </a:schemeClr>
                </a:solidFill>
              </a:rPr>
              <a:t>La clasificación por estrellas se </a:t>
            </a:r>
            <a:br>
              <a:rPr lang="es-US" dirty="0">
                <a:solidFill>
                  <a:schemeClr val="accent1">
                    <a:lumMod val="50000"/>
                  </a:schemeClr>
                </a:solidFill>
              </a:rPr>
            </a:br>
            <a:r>
              <a:rPr lang="es-US" dirty="0">
                <a:solidFill>
                  <a:schemeClr val="accent1">
                    <a:lumMod val="50000"/>
                  </a:schemeClr>
                </a:solidFill>
              </a:rPr>
              <a:t>asigna en octubre y entra en vigor </a:t>
            </a:r>
            <a:br>
              <a:rPr lang="es-US" dirty="0">
                <a:solidFill>
                  <a:schemeClr val="accent1">
                    <a:lumMod val="50000"/>
                  </a:schemeClr>
                </a:solidFill>
              </a:rPr>
            </a:br>
            <a:r>
              <a:rPr lang="es-US" dirty="0">
                <a:solidFill>
                  <a:schemeClr val="accent1">
                    <a:lumMod val="50000"/>
                  </a:schemeClr>
                </a:solidFill>
              </a:rPr>
              <a:t>el 1 de enero</a:t>
            </a:r>
          </a:p>
          <a:p>
            <a:pPr marL="548640" indent="-274320" fontAlgn="base">
              <a:spcAft>
                <a:spcPts val="1200"/>
              </a:spcAft>
              <a:buFont typeface="Wingdings" panose="020B0604020202020204" pitchFamily="34" charset="0"/>
              <a:buChar char="§"/>
            </a:pPr>
            <a:r>
              <a:rPr lang="es-US" dirty="0">
                <a:solidFill>
                  <a:schemeClr val="accent1">
                    <a:lumMod val="50000"/>
                  </a:schemeClr>
                </a:solidFill>
              </a:rPr>
              <a:t>Si cambia a un plan sin cobertura de medicamentos, es posible que no tenga cobertura y tenga que pagar una multa. </a:t>
            </a:r>
          </a:p>
        </p:txBody>
      </p:sp>
      <p:sp>
        <p:nvSpPr>
          <p:cNvPr id="7" name="Slide Number Placeholder 5">
            <a:extLst>
              <a:ext uri="{FF2B5EF4-FFF2-40B4-BE49-F238E27FC236}">
                <a16:creationId xmlns:a16="http://schemas.microsoft.com/office/drawing/2014/main" id="{218D9D23-A040-4849-9428-03CEA4E49BF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910410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34064"/>
          </a:xfrm>
        </p:spPr>
        <p:txBody>
          <a:bodyPr anchor="ctr">
            <a:normAutofit/>
          </a:bodyPr>
          <a:lstStyle/>
          <a:p>
            <a:r>
              <a:rPr lang="es-US" sz="3000"/>
              <a:t>Planes Consistentemente de Bajo Rendimiento</a:t>
            </a:r>
          </a:p>
        </p:txBody>
      </p:sp>
      <p:sp>
        <p:nvSpPr>
          <p:cNvPr id="6" name="TextBox 5">
            <a:extLst>
              <a:ext uri="{FF2B5EF4-FFF2-40B4-BE49-F238E27FC236}">
                <a16:creationId xmlns:a16="http://schemas.microsoft.com/office/drawing/2014/main" id="{F0267ECB-51C1-4A12-8B11-181E5A4FD0CA}"/>
              </a:ext>
            </a:extLst>
          </p:cNvPr>
          <p:cNvSpPr txBox="1"/>
          <p:nvPr/>
        </p:nvSpPr>
        <p:spPr>
          <a:xfrm>
            <a:off x="1365463" y="1255172"/>
            <a:ext cx="9902961" cy="1200329"/>
          </a:xfrm>
          <a:prstGeom prst="rect">
            <a:avLst/>
          </a:prstGeom>
          <a:noFill/>
        </p:spPr>
        <p:txBody>
          <a:bodyPr wrap="square" rtlCol="0">
            <a:spAutoFit/>
          </a:bodyPr>
          <a:lstStyle/>
          <a:p>
            <a:pPr>
              <a:spcAft>
                <a:spcPts val="1200"/>
              </a:spcAft>
            </a:pPr>
            <a:r>
              <a:rPr lang="es-US" sz="2400" b="1" dirty="0">
                <a:solidFill>
                  <a:srgbClr val="00529B"/>
                </a:solidFill>
                <a:latin typeface="Arial" panose="020B0604020202020204" pitchFamily="34" charset="0"/>
                <a:cs typeface="Arial" panose="020B0604020202020204" pitchFamily="34" charset="0"/>
              </a:rPr>
              <a:t>La clasificación por estrellas de bajo rendimiento se otorga si los planes tienen una clasificación general por estrellas de "deficiente" o inferior a la "media".</a:t>
            </a:r>
          </a:p>
        </p:txBody>
      </p:sp>
      <p:sp>
        <p:nvSpPr>
          <p:cNvPr id="12" name="Rectangle: Rounded Corners 11">
            <a:extLst>
              <a:ext uri="{FF2B5EF4-FFF2-40B4-BE49-F238E27FC236}">
                <a16:creationId xmlns:a16="http://schemas.microsoft.com/office/drawing/2014/main" id="{A1B8B259-5707-4BE7-B9C1-2F0ACDB573E6}"/>
              </a:ext>
            </a:extLst>
          </p:cNvPr>
          <p:cNvSpPr/>
          <p:nvPr/>
        </p:nvSpPr>
        <p:spPr>
          <a:xfrm>
            <a:off x="3453970" y="2615322"/>
            <a:ext cx="2554425" cy="340591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Bef>
                <a:spcPts val="600"/>
              </a:spcBef>
              <a:spcAft>
                <a:spcPts val="1200"/>
              </a:spcAft>
            </a:pPr>
            <a:r>
              <a:rPr lang="es-US" dirty="0">
                <a:solidFill>
                  <a:srgbClr val="00529B"/>
                </a:solidFill>
              </a:rPr>
              <a:t>Los planes están marcados con el icono de bajo rendimiento (LPI) en el Buscador </a:t>
            </a:r>
            <a:br>
              <a:rPr lang="es-US" dirty="0">
                <a:solidFill>
                  <a:srgbClr val="00529B"/>
                </a:solidFill>
              </a:rPr>
            </a:br>
            <a:r>
              <a:rPr lang="es-US" dirty="0">
                <a:solidFill>
                  <a:srgbClr val="00529B"/>
                </a:solidFill>
              </a:rPr>
              <a:t>de planes</a:t>
            </a:r>
          </a:p>
        </p:txBody>
      </p:sp>
      <p:pic>
        <p:nvPicPr>
          <p:cNvPr id="9" name="Picture 8" descr="Icono del plan de bajo rendimiento, que consiste en un triángulo rojo invertido con un signo de exclamación negro sobrepuesto.">
            <a:extLst>
              <a:ext uri="{FF2B5EF4-FFF2-40B4-BE49-F238E27FC236}">
                <a16:creationId xmlns:a16="http://schemas.microsoft.com/office/drawing/2014/main" id="{8BB57DB0-DE7A-494C-9C72-F59E63464296}"/>
              </a:ext>
              <a:ext uri="{C183D7F6-B498-43B3-948B-1728B52AA6E4}">
                <adec:decorative xmlns:adec="http://schemas.microsoft.com/office/drawing/2017/decorative" val="0"/>
              </a:ext>
            </a:extLst>
          </p:cNvPr>
          <p:cNvPicPr>
            <a:picLocks noChangeAspect="1"/>
          </p:cNvPicPr>
          <p:nvPr/>
        </p:nvPicPr>
        <p:blipFill rotWithShape="1">
          <a:blip r:embed="rId4"/>
          <a:srcRect l="19155" t="25723" r="16469" b="31192"/>
          <a:stretch/>
        </p:blipFill>
        <p:spPr>
          <a:xfrm>
            <a:off x="4208248" y="2934961"/>
            <a:ext cx="1112037" cy="1054768"/>
          </a:xfrm>
          <a:prstGeom prst="rect">
            <a:avLst/>
          </a:prstGeom>
        </p:spPr>
      </p:pic>
      <p:sp>
        <p:nvSpPr>
          <p:cNvPr id="14" name="Rectangle: Rounded Corners 13">
            <a:extLst>
              <a:ext uri="{FF2B5EF4-FFF2-40B4-BE49-F238E27FC236}">
                <a16:creationId xmlns:a16="http://schemas.microsoft.com/office/drawing/2014/main" id="{B8FE0BAD-698A-49FD-9DF6-9F88E42388E8}"/>
              </a:ext>
            </a:extLst>
          </p:cNvPr>
          <p:cNvSpPr/>
          <p:nvPr/>
        </p:nvSpPr>
        <p:spPr>
          <a:xfrm>
            <a:off x="6199101" y="2615321"/>
            <a:ext cx="2554425" cy="3405917"/>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00529B"/>
              </a:solidFill>
            </a:endParaRPr>
          </a:p>
          <a:p>
            <a:pPr algn="ctr"/>
            <a:endParaRPr lang="en-US" sz="1600" dirty="0">
              <a:solidFill>
                <a:srgbClr val="00529B"/>
              </a:solidFill>
            </a:endParaRPr>
          </a:p>
          <a:p>
            <a:pPr algn="ctr"/>
            <a:endParaRPr lang="en-US" sz="1600" dirty="0">
              <a:solidFill>
                <a:srgbClr val="00529B"/>
              </a:solidFill>
            </a:endParaRPr>
          </a:p>
          <a:p>
            <a:pPr algn="ctr"/>
            <a:endParaRPr lang="en-US" sz="1600" dirty="0">
              <a:solidFill>
                <a:srgbClr val="00529B"/>
              </a:solidFill>
            </a:endParaRPr>
          </a:p>
          <a:p>
            <a:pPr algn="ctr"/>
            <a:endParaRPr lang="en-US" sz="1600" dirty="0">
              <a:solidFill>
                <a:srgbClr val="00529B"/>
              </a:solidFill>
            </a:endParaRPr>
          </a:p>
          <a:p>
            <a:pPr algn="ctr">
              <a:spcAft>
                <a:spcPts val="1200"/>
              </a:spcAft>
            </a:pPr>
            <a:r>
              <a:rPr lang="es-US" sz="1600" dirty="0">
                <a:solidFill>
                  <a:srgbClr val="00529B"/>
                </a:solidFill>
              </a:rPr>
              <a:t>Es posible que los CMS envíen un aviso por correo a los afiliados en octubre para que puedan plantearse cambiar de plan durante el PEO.</a:t>
            </a:r>
          </a:p>
        </p:txBody>
      </p:sp>
      <p:pic>
        <p:nvPicPr>
          <p:cNvPr id="22" name="Graphic 21">
            <a:extLst>
              <a:ext uri="{FF2B5EF4-FFF2-40B4-BE49-F238E27FC236}">
                <a16:creationId xmlns:a16="http://schemas.microsoft.com/office/drawing/2014/main" id="{289ED8E9-2C79-43EB-9D8D-785FE9ACC80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2683" y="2934961"/>
            <a:ext cx="1168486" cy="1168486"/>
          </a:xfrm>
          <a:prstGeom prst="rect">
            <a:avLst/>
          </a:prstGeom>
        </p:spPr>
      </p:pic>
      <p:sp>
        <p:nvSpPr>
          <p:cNvPr id="8" name="Slide Number Placeholder 5">
            <a:extLst>
              <a:ext uri="{FF2B5EF4-FFF2-40B4-BE49-F238E27FC236}">
                <a16:creationId xmlns:a16="http://schemas.microsoft.com/office/drawing/2014/main" id="{EBB95515-0975-4713-BDDF-705A4FABD5C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86997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5" end="5"/>
                                            </p:txEl>
                                          </p:spTgt>
                                        </p:tgtEl>
                                        <p:attrNameLst>
                                          <p:attrName>style.visibility</p:attrName>
                                        </p:attrNameLst>
                                      </p:cBhvr>
                                      <p:to>
                                        <p:strVal val="visible"/>
                                      </p:to>
                                    </p:set>
                                    <p:animEffect transition="in" filter="fade">
                                      <p:cBhvr>
                                        <p:cTn id="1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2800" dirty="0"/>
              <a:t>Cuestiones para Tener en Cuenta Antes </a:t>
            </a:r>
            <a:br>
              <a:rPr lang="es-US" sz="2800" dirty="0"/>
            </a:br>
            <a:r>
              <a:rPr lang="es-US" sz="2800" dirty="0"/>
              <a:t>de inscribirse a un Plan</a:t>
            </a:r>
          </a:p>
        </p:txBody>
      </p:sp>
      <p:grpSp>
        <p:nvGrpSpPr>
          <p:cNvPr id="12" name="Group 11" descr="Silueta de la cabeza de una persona">
            <a:extLst>
              <a:ext uri="{FF2B5EF4-FFF2-40B4-BE49-F238E27FC236}">
                <a16:creationId xmlns:a16="http://schemas.microsoft.com/office/drawing/2014/main" id="{80784FF5-1FAC-44F2-B56A-4870E892B7E1}"/>
              </a:ext>
            </a:extLst>
          </p:cNvPr>
          <p:cNvGrpSpPr/>
          <p:nvPr/>
        </p:nvGrpSpPr>
        <p:grpSpPr>
          <a:xfrm>
            <a:off x="4129001" y="2764390"/>
            <a:ext cx="3149082" cy="3149082"/>
            <a:chOff x="4521459" y="3346249"/>
            <a:chExt cx="3149082" cy="3149082"/>
          </a:xfrm>
        </p:grpSpPr>
        <p:pic>
          <p:nvPicPr>
            <p:cNvPr id="13" name="Graphic 12" descr="Cerebro en la cabeza con relleno sólido">
              <a:extLst>
                <a:ext uri="{FF2B5EF4-FFF2-40B4-BE49-F238E27FC236}">
                  <a16:creationId xmlns:a16="http://schemas.microsoft.com/office/drawing/2014/main" id="{2FEDD634-BBA4-408D-9E15-3A09D99249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4521459" y="3346249"/>
              <a:ext cx="3149082" cy="3149082"/>
            </a:xfrm>
            <a:prstGeom prst="rect">
              <a:avLst/>
            </a:prstGeom>
          </p:spPr>
        </p:pic>
        <p:sp>
          <p:nvSpPr>
            <p:cNvPr id="14" name="Oval 13">
              <a:extLst>
                <a:ext uri="{FF2B5EF4-FFF2-40B4-BE49-F238E27FC236}">
                  <a16:creationId xmlns:a16="http://schemas.microsoft.com/office/drawing/2014/main" id="{7B3AB790-3777-47BD-9B01-53854D19D038}"/>
                </a:ext>
              </a:extLst>
            </p:cNvPr>
            <p:cNvSpPr/>
            <p:nvPr/>
          </p:nvSpPr>
          <p:spPr>
            <a:xfrm>
              <a:off x="5334742" y="3722121"/>
              <a:ext cx="1758785" cy="165305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peech Bubble: Oval 8" descr="Figura de burbuja de preguntas: ¿Tengo otro seguro médico en vigor? ">
            <a:extLst>
              <a:ext uri="{FF2B5EF4-FFF2-40B4-BE49-F238E27FC236}">
                <a16:creationId xmlns:a16="http://schemas.microsoft.com/office/drawing/2014/main" id="{2D3260B6-B7AD-45EF-A267-67DD63B9AC92}"/>
              </a:ext>
            </a:extLst>
          </p:cNvPr>
          <p:cNvSpPr/>
          <p:nvPr/>
        </p:nvSpPr>
        <p:spPr>
          <a:xfrm>
            <a:off x="1199822" y="3341589"/>
            <a:ext cx="2893759" cy="1859442"/>
          </a:xfrm>
          <a:prstGeom prst="wedgeEllipseCallout">
            <a:avLst>
              <a:gd name="adj1" fmla="val 58535"/>
              <a:gd name="adj2" fmla="val -1080"/>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s-US" b="1" dirty="0">
                <a:solidFill>
                  <a:srgbClr val="00529B"/>
                </a:solidFill>
                <a:latin typeface="Arial" panose="020B0604020202020204" pitchFamily="34" charset="0"/>
                <a:cs typeface="Arial" panose="020B0604020202020204" pitchFamily="34" charset="0"/>
              </a:rPr>
              <a:t>¿Tengo otro seguro médico en vigor?</a:t>
            </a:r>
          </a:p>
        </p:txBody>
      </p:sp>
      <p:sp>
        <p:nvSpPr>
          <p:cNvPr id="10" name="Speech Bubble: Oval 9" descr="Figura de burbuja de preguntas: ¿Es mi cobertura de medicamentos tan buena como la cobertura de medicamentos (válida) de Medicare?  ">
            <a:extLst>
              <a:ext uri="{FF2B5EF4-FFF2-40B4-BE49-F238E27FC236}">
                <a16:creationId xmlns:a16="http://schemas.microsoft.com/office/drawing/2014/main" id="{13088404-94A3-4333-8D60-2B89B32D80AF}"/>
              </a:ext>
            </a:extLst>
          </p:cNvPr>
          <p:cNvSpPr/>
          <p:nvPr/>
        </p:nvSpPr>
        <p:spPr>
          <a:xfrm flipH="1">
            <a:off x="1199821" y="1335514"/>
            <a:ext cx="5373175" cy="1749805"/>
          </a:xfrm>
          <a:prstGeom prst="wedgeEllipseCallout">
            <a:avLst>
              <a:gd name="adj1" fmla="val -4466"/>
              <a:gd name="adj2" fmla="val 66632"/>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b="1" dirty="0">
                <a:solidFill>
                  <a:srgbClr val="00529B"/>
                </a:solidFill>
                <a:latin typeface="Arial" panose="020B0604020202020204" pitchFamily="34" charset="0"/>
                <a:cs typeface="Arial" panose="020B0604020202020204" pitchFamily="34" charset="0"/>
              </a:rPr>
              <a:t>¿Es mi cobertura de medicamentos tan buena como la cobertura de medicamentos (válida) de Medicare? </a:t>
            </a:r>
          </a:p>
        </p:txBody>
      </p:sp>
      <p:sp>
        <p:nvSpPr>
          <p:cNvPr id="11" name="Speech Bubble: Oval 10" descr="Figura de burbuja de preguntas: ¿Cómo funciona mi cobertura actual con Medicare? ">
            <a:extLst>
              <a:ext uri="{FF2B5EF4-FFF2-40B4-BE49-F238E27FC236}">
                <a16:creationId xmlns:a16="http://schemas.microsoft.com/office/drawing/2014/main" id="{A6443158-5627-43D3-A1F9-9780DE70DB91}"/>
              </a:ext>
            </a:extLst>
          </p:cNvPr>
          <p:cNvSpPr/>
          <p:nvPr/>
        </p:nvSpPr>
        <p:spPr>
          <a:xfrm>
            <a:off x="6855504" y="1649404"/>
            <a:ext cx="3491654" cy="1653052"/>
          </a:xfrm>
          <a:prstGeom prst="wedgeEllipseCallout">
            <a:avLst>
              <a:gd name="adj1" fmla="val -49410"/>
              <a:gd name="adj2" fmla="val 34153"/>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b="1" dirty="0">
                <a:solidFill>
                  <a:srgbClr val="00529B"/>
                </a:solidFill>
                <a:latin typeface="Arial" panose="020B0604020202020204" pitchFamily="34" charset="0"/>
                <a:cs typeface="Arial" panose="020B0604020202020204" pitchFamily="34" charset="0"/>
              </a:rPr>
              <a:t>¿Cómo funciona mi cobertura actual con Medicare?</a:t>
            </a:r>
          </a:p>
        </p:txBody>
      </p:sp>
      <p:sp>
        <p:nvSpPr>
          <p:cNvPr id="18" name="Speech Bubble: Oval 17" descr="Figura de burbuja de preguntas: ¿Puede afectar la inscripción a mi cobertura actual o a la de mis familiares? ">
            <a:extLst>
              <a:ext uri="{FF2B5EF4-FFF2-40B4-BE49-F238E27FC236}">
                <a16:creationId xmlns:a16="http://schemas.microsoft.com/office/drawing/2014/main" id="{3BE5F2B7-FB72-4F01-90D5-74F373D27CAE}"/>
              </a:ext>
            </a:extLst>
          </p:cNvPr>
          <p:cNvSpPr/>
          <p:nvPr/>
        </p:nvSpPr>
        <p:spPr>
          <a:xfrm>
            <a:off x="7108435" y="3555544"/>
            <a:ext cx="3753901" cy="1653052"/>
          </a:xfrm>
          <a:prstGeom prst="wedgeEllipseCallout">
            <a:avLst>
              <a:gd name="adj1" fmla="val -52292"/>
              <a:gd name="adj2" fmla="val -30821"/>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b="1" dirty="0">
                <a:solidFill>
                  <a:srgbClr val="00529B"/>
                </a:solidFill>
                <a:latin typeface="Arial" panose="020B0604020202020204" pitchFamily="34" charset="0"/>
                <a:cs typeface="Arial" panose="020B0604020202020204" pitchFamily="34" charset="0"/>
              </a:rPr>
              <a:t>¿Puede afectar la inscripción a mi cobertura actual o </a:t>
            </a:r>
            <a:br>
              <a:rPr lang="es-US" b="1" dirty="0">
                <a:solidFill>
                  <a:srgbClr val="00529B"/>
                </a:solidFill>
                <a:latin typeface="Arial" panose="020B0604020202020204" pitchFamily="34" charset="0"/>
                <a:cs typeface="Arial" panose="020B0604020202020204" pitchFamily="34" charset="0"/>
              </a:rPr>
            </a:br>
            <a:r>
              <a:rPr lang="es-US" b="1" dirty="0">
                <a:solidFill>
                  <a:srgbClr val="00529B"/>
                </a:solidFill>
                <a:latin typeface="Arial" panose="020B0604020202020204" pitchFamily="34" charset="0"/>
                <a:cs typeface="Arial" panose="020B0604020202020204" pitchFamily="34" charset="0"/>
              </a:rPr>
              <a:t>a la de mis familiares?</a:t>
            </a:r>
          </a:p>
        </p:txBody>
      </p:sp>
      <p:sp>
        <p:nvSpPr>
          <p:cNvPr id="8" name="Slide Number Placeholder 5">
            <a:extLst>
              <a:ext uri="{FF2B5EF4-FFF2-40B4-BE49-F238E27FC236}">
                <a16:creationId xmlns:a16="http://schemas.microsoft.com/office/drawing/2014/main" id="{E041ACA1-783A-4332-AEB4-DBB365BE31D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8001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945649"/>
          </a:xfrm>
        </p:spPr>
        <p:txBody>
          <a:bodyPr anchor="ctr">
            <a:normAutofit/>
          </a:bodyPr>
          <a:lstStyle/>
          <a:p>
            <a:r>
              <a:rPr lang="es-US" sz="3000" dirty="0"/>
              <a:t>Formas de inscribirse en la cobertura de </a:t>
            </a:r>
            <a:br>
              <a:rPr lang="es-US" sz="3000" dirty="0"/>
            </a:br>
            <a:r>
              <a:rPr lang="es-US" sz="3000" dirty="0"/>
              <a:t>medicamentos de Medicare (Parte D)</a:t>
            </a:r>
          </a:p>
        </p:txBody>
      </p:sp>
      <p:sp>
        <p:nvSpPr>
          <p:cNvPr id="22" name="TextBox 21">
            <a:extLst>
              <a:ext uri="{FF2B5EF4-FFF2-40B4-BE49-F238E27FC236}">
                <a16:creationId xmlns:a16="http://schemas.microsoft.com/office/drawing/2014/main" id="{6BCFB4C9-195D-415B-BAA6-215157BB1B49}"/>
              </a:ext>
            </a:extLst>
          </p:cNvPr>
          <p:cNvSpPr txBox="1"/>
          <p:nvPr/>
        </p:nvSpPr>
        <p:spPr>
          <a:xfrm>
            <a:off x="1177545" y="2152327"/>
            <a:ext cx="1759366" cy="523220"/>
          </a:xfrm>
          <a:prstGeom prst="rect">
            <a:avLst/>
          </a:prstGeom>
          <a:noFill/>
        </p:spPr>
        <p:txBody>
          <a:bodyPr wrap="square" rtlCol="0">
            <a:spAutoFit/>
          </a:bodyPr>
          <a:lstStyle/>
          <a:p>
            <a:pPr algn="ctr"/>
            <a:r>
              <a:rPr lang="es-US" sz="2800" b="1" dirty="0"/>
              <a:t>En línea</a:t>
            </a:r>
          </a:p>
        </p:txBody>
      </p:sp>
      <p:pic>
        <p:nvPicPr>
          <p:cNvPr id="23" name="Graphic 22">
            <a:extLst>
              <a:ext uri="{FF2B5EF4-FFF2-40B4-BE49-F238E27FC236}">
                <a16:creationId xmlns:a16="http://schemas.microsoft.com/office/drawing/2014/main" id="{1823DA1B-32B0-42DA-AFF5-0C99B4DBF1A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4941" y="1176880"/>
            <a:ext cx="1256119" cy="1256119"/>
          </a:xfrm>
          <a:prstGeom prst="rect">
            <a:avLst/>
          </a:prstGeom>
        </p:spPr>
      </p:pic>
      <p:sp>
        <p:nvSpPr>
          <p:cNvPr id="14" name="Rectangle: Rounded Corners 13" descr="Caja con la información para la opción en linea">
            <a:extLst>
              <a:ext uri="{FF2B5EF4-FFF2-40B4-BE49-F238E27FC236}">
                <a16:creationId xmlns:a16="http://schemas.microsoft.com/office/drawing/2014/main" id="{67444180-501B-4FA3-A5B7-8B7F5CA56344}"/>
              </a:ext>
            </a:extLst>
          </p:cNvPr>
          <p:cNvSpPr/>
          <p:nvPr/>
        </p:nvSpPr>
        <p:spPr>
          <a:xfrm>
            <a:off x="1117401" y="1194115"/>
            <a:ext cx="9626256" cy="149409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 ">
            <a:extLst>
              <a:ext uri="{FF2B5EF4-FFF2-40B4-BE49-F238E27FC236}">
                <a16:creationId xmlns:a16="http://schemas.microsoft.com/office/drawing/2014/main" id="{386EECC6-EBB2-4129-BC11-E4C6151937E7}"/>
              </a:ext>
            </a:extLst>
          </p:cNvPr>
          <p:cNvSpPr txBox="1"/>
          <p:nvPr/>
        </p:nvSpPr>
        <p:spPr>
          <a:xfrm>
            <a:off x="2997055" y="1208461"/>
            <a:ext cx="7746604" cy="1497846"/>
          </a:xfrm>
          <a:prstGeom prst="rect">
            <a:avLst/>
          </a:prstGeom>
          <a:noFill/>
        </p:spPr>
        <p:txBody>
          <a:bodyPr wrap="square">
            <a:spAutoFit/>
          </a:bodyPr>
          <a:lstStyle/>
          <a:p>
            <a:pPr marL="274320" indent="-274320" defTabSz="685800">
              <a:buFont typeface="Wingdings" panose="05000000000000000000" pitchFamily="2" charset="2"/>
              <a:buChar char="§"/>
            </a:pPr>
            <a:r>
              <a:rPr lang="es-US" sz="2200" dirty="0">
                <a:solidFill>
                  <a:srgbClr val="00529B"/>
                </a:solidFill>
                <a:latin typeface="Arial" panose="020B0604020202020204" pitchFamily="34" charset="0"/>
                <a:cs typeface="Arial" panose="020B0604020202020204" pitchFamily="34" charset="0"/>
              </a:rPr>
              <a:t>Visite </a:t>
            </a:r>
            <a:r>
              <a:rPr lang="es-US" sz="2200" dirty="0">
                <a:solidFill>
                  <a:srgbClr val="00529B"/>
                </a:solidFill>
                <a:latin typeface="Arial" panose="020B0604020202020204" pitchFamily="34" charset="0"/>
                <a:cs typeface="Arial" panose="020B0604020202020204" pitchFamily="34" charset="0"/>
                <a:hlinkClick r:id="rId6"/>
              </a:rPr>
              <a:t>Medicare.gov/plan-compare</a:t>
            </a:r>
          </a:p>
          <a:p>
            <a:pPr marL="274320" indent="-274320" defTabSz="685800">
              <a:buFont typeface="Wingdings" panose="05000000000000000000" pitchFamily="2" charset="2"/>
              <a:buChar char="§"/>
            </a:pPr>
            <a:r>
              <a:rPr lang="es-US" sz="2200" dirty="0">
                <a:solidFill>
                  <a:srgbClr val="00529B"/>
                </a:solidFill>
                <a:latin typeface="Arial" panose="020B0604020202020204" pitchFamily="34" charset="0"/>
                <a:cs typeface="Arial" panose="020B0604020202020204" pitchFamily="34" charset="0"/>
              </a:rPr>
              <a:t>Visite el sitio web del plan para ver si puede inscribirse </a:t>
            </a:r>
            <a:br>
              <a:rPr lang="es-US" sz="2200" dirty="0">
                <a:solidFill>
                  <a:srgbClr val="00529B"/>
                </a:solidFill>
                <a:latin typeface="Arial" panose="020B0604020202020204" pitchFamily="34" charset="0"/>
                <a:cs typeface="Arial" panose="020B0604020202020204" pitchFamily="34" charset="0"/>
              </a:rPr>
            </a:br>
            <a:r>
              <a:rPr lang="es-US" sz="2200" dirty="0">
                <a:solidFill>
                  <a:srgbClr val="00529B"/>
                </a:solidFill>
                <a:latin typeface="Arial" panose="020B0604020202020204" pitchFamily="34" charset="0"/>
                <a:cs typeface="Arial" panose="020B0604020202020204" pitchFamily="34" charset="0"/>
              </a:rPr>
              <a:t>en línea.</a:t>
            </a:r>
          </a:p>
          <a:p>
            <a:pPr marL="274320" indent="-274320" defTabSz="685800">
              <a:spcAft>
                <a:spcPts val="600"/>
              </a:spcAft>
              <a:buFont typeface="Wingdings" panose="05000000000000000000" pitchFamily="2" charset="2"/>
              <a:buChar char="§"/>
            </a:pPr>
            <a:r>
              <a:rPr lang="es-US" sz="2200" dirty="0">
                <a:solidFill>
                  <a:srgbClr val="00529B"/>
                </a:solidFill>
                <a:latin typeface="Arial" panose="020B0604020202020204" pitchFamily="34" charset="0"/>
                <a:cs typeface="Arial" panose="020B0604020202020204" pitchFamily="34" charset="0"/>
              </a:rPr>
              <a:t>Contacte a tu SHIP en </a:t>
            </a:r>
            <a:r>
              <a:rPr lang="es-US" sz="2200" dirty="0">
                <a:solidFill>
                  <a:srgbClr val="00529B"/>
                </a:solidFill>
                <a:latin typeface="Arial" panose="020B0604020202020204" pitchFamily="34" charset="0"/>
                <a:cs typeface="Arial" panose="020B0604020202020204" pitchFamily="34" charset="0"/>
                <a:hlinkClick r:id="rId7"/>
              </a:rPr>
              <a:t>shiphelp.org</a:t>
            </a:r>
          </a:p>
        </p:txBody>
      </p:sp>
      <p:sp>
        <p:nvSpPr>
          <p:cNvPr id="27" name="TextBox 26">
            <a:extLst>
              <a:ext uri="{FF2B5EF4-FFF2-40B4-BE49-F238E27FC236}">
                <a16:creationId xmlns:a16="http://schemas.microsoft.com/office/drawing/2014/main" id="{8E1DF1A5-2845-4151-BAFD-AB7CF1DBF647}"/>
              </a:ext>
            </a:extLst>
          </p:cNvPr>
          <p:cNvSpPr txBox="1"/>
          <p:nvPr/>
        </p:nvSpPr>
        <p:spPr>
          <a:xfrm>
            <a:off x="1158638" y="3796907"/>
            <a:ext cx="1920516" cy="492443"/>
          </a:xfrm>
          <a:prstGeom prst="rect">
            <a:avLst/>
          </a:prstGeom>
          <a:noFill/>
        </p:spPr>
        <p:txBody>
          <a:bodyPr wrap="square" rtlCol="0">
            <a:spAutoFit/>
          </a:bodyPr>
          <a:lstStyle/>
          <a:p>
            <a:pPr algn="ctr"/>
            <a:r>
              <a:rPr lang="es-US" sz="2600" b="1" dirty="0"/>
              <a:t>Por teléfono</a:t>
            </a:r>
          </a:p>
        </p:txBody>
      </p:sp>
      <p:pic>
        <p:nvPicPr>
          <p:cNvPr id="5" name="Picture 4">
            <a:extLst>
              <a:ext uri="{FF2B5EF4-FFF2-40B4-BE49-F238E27FC236}">
                <a16:creationId xmlns:a16="http://schemas.microsoft.com/office/drawing/2014/main" id="{95C335E7-7857-4E80-AD41-137C5A0A7321}"/>
              </a:ext>
              <a:ext uri="{C183D7F6-B498-43B3-948B-1728B52AA6E4}">
                <adec:decorative xmlns:adec="http://schemas.microsoft.com/office/drawing/2017/decorative" val="1"/>
              </a:ext>
            </a:extLst>
          </p:cNvPr>
          <p:cNvPicPr>
            <a:picLocks noChangeAspect="1"/>
          </p:cNvPicPr>
          <p:nvPr/>
        </p:nvPicPr>
        <p:blipFill rotWithShape="1">
          <a:blip r:embed="rId8"/>
          <a:srcRect l="30236" t="11722" r="30424" b="11155"/>
          <a:stretch/>
        </p:blipFill>
        <p:spPr>
          <a:xfrm>
            <a:off x="1842054" y="2915582"/>
            <a:ext cx="481891" cy="944716"/>
          </a:xfrm>
          <a:prstGeom prst="rect">
            <a:avLst/>
          </a:prstGeom>
        </p:spPr>
      </p:pic>
      <p:sp>
        <p:nvSpPr>
          <p:cNvPr id="28" name="Rectangle: Rounded Corners 27" descr="Caja con la información de inscripción por teléfono">
            <a:extLst>
              <a:ext uri="{FF2B5EF4-FFF2-40B4-BE49-F238E27FC236}">
                <a16:creationId xmlns:a16="http://schemas.microsoft.com/office/drawing/2014/main" id="{969199BA-CB65-445A-9DC9-98F209584724}"/>
              </a:ext>
            </a:extLst>
          </p:cNvPr>
          <p:cNvSpPr/>
          <p:nvPr/>
        </p:nvSpPr>
        <p:spPr>
          <a:xfrm>
            <a:off x="1117402" y="2845882"/>
            <a:ext cx="9626256" cy="14904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306EFA5-A012-40CF-A8AF-4C035AE36837}"/>
              </a:ext>
            </a:extLst>
          </p:cNvPr>
          <p:cNvSpPr txBox="1"/>
          <p:nvPr/>
        </p:nvSpPr>
        <p:spPr>
          <a:xfrm>
            <a:off x="2993223" y="2969120"/>
            <a:ext cx="7750434" cy="1277273"/>
          </a:xfrm>
          <a:prstGeom prst="rect">
            <a:avLst/>
          </a:prstGeom>
          <a:noFill/>
        </p:spPr>
        <p:txBody>
          <a:bodyPr wrap="square">
            <a:spAutoFit/>
          </a:bodyPr>
          <a:lstStyle/>
          <a:p>
            <a:pPr marL="274320" indent="-274320" defTabSz="685800">
              <a:spcAft>
                <a:spcPts val="600"/>
              </a:spcAft>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Llame al plan en el que desea inscribirse.</a:t>
            </a:r>
          </a:p>
          <a:p>
            <a:pPr marL="274320" indent="-274320" defTabSz="685800">
              <a:spcAft>
                <a:spcPts val="600"/>
              </a:spcAft>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Llame al 1-800-MEDICARE (1-800-633-4227); los usuarios de TTY pueden llamar al 1-877-486-2048</a:t>
            </a:r>
          </a:p>
        </p:txBody>
      </p:sp>
      <p:sp>
        <p:nvSpPr>
          <p:cNvPr id="32" name="TextBox 31">
            <a:extLst>
              <a:ext uri="{FF2B5EF4-FFF2-40B4-BE49-F238E27FC236}">
                <a16:creationId xmlns:a16="http://schemas.microsoft.com/office/drawing/2014/main" id="{310CB0AD-549D-4F77-A6D9-0829B16D8BB3}"/>
              </a:ext>
            </a:extLst>
          </p:cNvPr>
          <p:cNvSpPr txBox="1"/>
          <p:nvPr/>
        </p:nvSpPr>
        <p:spPr>
          <a:xfrm>
            <a:off x="1254138" y="5373308"/>
            <a:ext cx="1759366" cy="523220"/>
          </a:xfrm>
          <a:prstGeom prst="rect">
            <a:avLst/>
          </a:prstGeom>
          <a:noFill/>
        </p:spPr>
        <p:txBody>
          <a:bodyPr wrap="square" rtlCol="0">
            <a:spAutoFit/>
          </a:bodyPr>
          <a:lstStyle/>
          <a:p>
            <a:pPr algn="ctr"/>
            <a:r>
              <a:rPr lang="es-US" sz="2800" b="1"/>
              <a:t>Por correo</a:t>
            </a:r>
          </a:p>
        </p:txBody>
      </p:sp>
      <p:pic>
        <p:nvPicPr>
          <p:cNvPr id="25" name="Graphic 24">
            <a:extLst>
              <a:ext uri="{FF2B5EF4-FFF2-40B4-BE49-F238E27FC236}">
                <a16:creationId xmlns:a16="http://schemas.microsoft.com/office/drawing/2014/main" id="{08AF40D3-E326-40CB-8C4F-9B9A25AD65E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5063" y="4450548"/>
            <a:ext cx="1197515" cy="1197515"/>
          </a:xfrm>
          <a:prstGeom prst="rect">
            <a:avLst/>
          </a:prstGeom>
        </p:spPr>
      </p:pic>
      <p:sp>
        <p:nvSpPr>
          <p:cNvPr id="17" name="Rectangle: Rounded Corners 16" descr="Caja con la información de inscripción por correo">
            <a:extLst>
              <a:ext uri="{FF2B5EF4-FFF2-40B4-BE49-F238E27FC236}">
                <a16:creationId xmlns:a16="http://schemas.microsoft.com/office/drawing/2014/main" id="{9CF6B2F9-7562-42DD-86A8-10398519715B}"/>
              </a:ext>
            </a:extLst>
          </p:cNvPr>
          <p:cNvSpPr/>
          <p:nvPr/>
        </p:nvSpPr>
        <p:spPr>
          <a:xfrm>
            <a:off x="1117401" y="4519185"/>
            <a:ext cx="9626256" cy="14904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E2BE77A-CF26-4FF3-9089-B5F845FB1ED8}"/>
              </a:ext>
            </a:extLst>
          </p:cNvPr>
          <p:cNvSpPr txBox="1"/>
          <p:nvPr/>
        </p:nvSpPr>
        <p:spPr>
          <a:xfrm>
            <a:off x="3079154" y="4966101"/>
            <a:ext cx="7664504" cy="461665"/>
          </a:xfrm>
          <a:prstGeom prst="rect">
            <a:avLst/>
          </a:prstGeom>
          <a:noFill/>
        </p:spPr>
        <p:txBody>
          <a:bodyPr wrap="square">
            <a:spAutoFit/>
          </a:bodyPr>
          <a:lstStyle/>
          <a:p>
            <a:pPr marL="274320" lvl="1" indent="-274320" defTabSz="685800">
              <a:spcAft>
                <a:spcPts val="600"/>
              </a:spcAft>
              <a:buFont typeface="Wingdings" panose="05000000000000000000" pitchFamily="2" charset="2"/>
              <a:buChar char="§"/>
              <a:defRPr/>
            </a:pPr>
            <a:r>
              <a:rPr lang="es-US" sz="2400">
                <a:solidFill>
                  <a:srgbClr val="00529B"/>
                </a:solidFill>
                <a:latin typeface="Arial" panose="020B0604020202020204" pitchFamily="34" charset="0"/>
                <a:cs typeface="Arial" panose="020B0604020202020204" pitchFamily="34" charset="0"/>
              </a:rPr>
              <a:t>Complete el formulario de inscripción en papel.</a:t>
            </a:r>
          </a:p>
        </p:txBody>
      </p:sp>
      <p:sp>
        <p:nvSpPr>
          <p:cNvPr id="8" name="Slide Number Placeholder 5">
            <a:extLst>
              <a:ext uri="{FF2B5EF4-FFF2-40B4-BE49-F238E27FC236}">
                <a16:creationId xmlns:a16="http://schemas.microsoft.com/office/drawing/2014/main" id="{81534CFA-4939-4C71-9A91-EF4B5120577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33113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a:t>Qué Puede Esperar un Miembro Nuevo</a:t>
            </a:r>
          </a:p>
        </p:txBody>
      </p:sp>
      <p:sp>
        <p:nvSpPr>
          <p:cNvPr id="9" name="Rectangle: Rounded Corners 8" descr="Cuadro 1: Una carta de inscripción ">
            <a:extLst>
              <a:ext uri="{FF2B5EF4-FFF2-40B4-BE49-F238E27FC236}">
                <a16:creationId xmlns:a16="http://schemas.microsoft.com/office/drawing/2014/main" id="{BDE7C4DE-CD70-4DAB-953F-654BFA1BF476}"/>
              </a:ext>
            </a:extLst>
          </p:cNvPr>
          <p:cNvSpPr/>
          <p:nvPr/>
        </p:nvSpPr>
        <p:spPr>
          <a:xfrm>
            <a:off x="1962640" y="1717278"/>
            <a:ext cx="2554425" cy="243902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Bef>
                <a:spcPts val="600"/>
              </a:spcBef>
            </a:pPr>
            <a:r>
              <a:rPr lang="es-US" dirty="0">
                <a:solidFill>
                  <a:srgbClr val="00529B"/>
                </a:solidFill>
              </a:rPr>
              <a:t>Una carta de inscripción</a:t>
            </a:r>
          </a:p>
        </p:txBody>
      </p:sp>
      <p:sp>
        <p:nvSpPr>
          <p:cNvPr id="7" name="Content Placeholder 6"/>
          <p:cNvSpPr>
            <a:spLocks noGrp="1"/>
          </p:cNvSpPr>
          <p:nvPr>
            <p:ph type="body" sz="quarter" idx="13"/>
          </p:nvPr>
        </p:nvSpPr>
        <p:spPr>
          <a:xfrm>
            <a:off x="1371600" y="1126736"/>
            <a:ext cx="10644188" cy="4958375"/>
          </a:xfrm>
        </p:spPr>
        <p:txBody>
          <a:bodyPr>
            <a:noAutofit/>
          </a:bodyPr>
          <a:lstStyle/>
          <a:p>
            <a:pPr marL="0" lvl="0" indent="0" defTabSz="685800">
              <a:lnSpc>
                <a:spcPct val="100000"/>
              </a:lnSpc>
              <a:spcBef>
                <a:spcPts val="600"/>
              </a:spcBef>
              <a:buNone/>
            </a:pPr>
            <a:r>
              <a:rPr lang="es-US" sz="2400" b="1" dirty="0">
                <a:solidFill>
                  <a:srgbClr val="00529B"/>
                </a:solidFill>
              </a:rPr>
              <a:t>Su plan le enviará:</a:t>
            </a:r>
          </a:p>
          <a:p>
            <a:pPr marL="0" lvl="0" indent="0" defTabSz="685800">
              <a:lnSpc>
                <a:spcPct val="100000"/>
              </a:lnSpc>
              <a:spcBef>
                <a:spcPts val="600"/>
              </a:spcBef>
              <a:buNone/>
            </a:pPr>
            <a:endParaRPr lang="en-US" b="1" dirty="0">
              <a:solidFill>
                <a:srgbClr val="00529B"/>
              </a:solidFill>
            </a:endParaRPr>
          </a:p>
          <a:p>
            <a:pPr marL="0" lvl="0" indent="0" defTabSz="685800">
              <a:lnSpc>
                <a:spcPct val="100000"/>
              </a:lnSpc>
              <a:spcBef>
                <a:spcPts val="600"/>
              </a:spcBef>
              <a:buNone/>
            </a:pPr>
            <a:endParaRPr lang="en-US" b="1" dirty="0">
              <a:solidFill>
                <a:srgbClr val="00529B"/>
              </a:solidFill>
            </a:endParaRPr>
          </a:p>
          <a:p>
            <a:pPr marL="0" lvl="0" indent="0" defTabSz="685800">
              <a:lnSpc>
                <a:spcPct val="100000"/>
              </a:lnSpc>
              <a:spcBef>
                <a:spcPts val="600"/>
              </a:spcBef>
              <a:buNone/>
            </a:pPr>
            <a:endParaRPr lang="en-US" b="1" dirty="0">
              <a:solidFill>
                <a:srgbClr val="00529B"/>
              </a:solidFill>
            </a:endParaRPr>
          </a:p>
          <a:p>
            <a:pPr marL="0" lvl="0" indent="0" defTabSz="685800">
              <a:lnSpc>
                <a:spcPct val="100000"/>
              </a:lnSpc>
              <a:spcBef>
                <a:spcPts val="600"/>
              </a:spcBef>
              <a:buNone/>
            </a:pPr>
            <a:endParaRPr lang="en-US" b="1" dirty="0">
              <a:solidFill>
                <a:srgbClr val="00529B"/>
              </a:solidFill>
            </a:endParaRPr>
          </a:p>
          <a:p>
            <a:pPr marL="0" lvl="0" indent="0" defTabSz="685800">
              <a:lnSpc>
                <a:spcPct val="100000"/>
              </a:lnSpc>
              <a:spcBef>
                <a:spcPts val="600"/>
              </a:spcBef>
              <a:buNone/>
            </a:pPr>
            <a:endParaRPr lang="en-US" sz="1800" b="1" dirty="0">
              <a:solidFill>
                <a:srgbClr val="00529B"/>
              </a:solidFill>
            </a:endParaRPr>
          </a:p>
          <a:p>
            <a:pPr marL="0" lvl="0" indent="0" defTabSz="685800">
              <a:lnSpc>
                <a:spcPct val="100000"/>
              </a:lnSpc>
              <a:spcBef>
                <a:spcPts val="600"/>
              </a:spcBef>
              <a:buNone/>
            </a:pPr>
            <a:endParaRPr lang="en-US" b="1" dirty="0">
              <a:solidFill>
                <a:srgbClr val="00529B"/>
              </a:solidFill>
            </a:endParaRPr>
          </a:p>
          <a:p>
            <a:pPr marL="0" lvl="1" indent="0" defTabSz="685800">
              <a:lnSpc>
                <a:spcPct val="120000"/>
              </a:lnSpc>
              <a:spcBef>
                <a:spcPts val="0"/>
              </a:spcBef>
              <a:spcAft>
                <a:spcPts val="600"/>
              </a:spcAft>
              <a:buNone/>
            </a:pPr>
            <a:r>
              <a:rPr lang="es-US" sz="2400" b="1" dirty="0">
                <a:solidFill>
                  <a:srgbClr val="00529B"/>
                </a:solidFill>
              </a:rPr>
              <a:t>Si su medicamento actual no está cubierto por su plan, puede:</a:t>
            </a:r>
          </a:p>
          <a:p>
            <a:pPr marL="548640" lvl="3" indent="-274320" defTabSz="685800">
              <a:lnSpc>
                <a:spcPct val="100000"/>
              </a:lnSpc>
              <a:spcBef>
                <a:spcPts val="0"/>
              </a:spcBef>
              <a:spcAft>
                <a:spcPts val="1200"/>
              </a:spcAft>
              <a:buFont typeface="Wingdings" panose="05000000000000000000" pitchFamily="2" charset="2"/>
              <a:buChar char="§"/>
            </a:pPr>
            <a:r>
              <a:rPr lang="es-US" sz="2000" dirty="0">
                <a:solidFill>
                  <a:srgbClr val="00529B"/>
                </a:solidFill>
              </a:rPr>
              <a:t>Obtener un suministro de transición (generalmente 30 días)</a:t>
            </a:r>
          </a:p>
          <a:p>
            <a:pPr marL="548640" lvl="1" indent="-274320" defTabSz="685800">
              <a:lnSpc>
                <a:spcPct val="100000"/>
              </a:lnSpc>
              <a:spcBef>
                <a:spcPts val="0"/>
              </a:spcBef>
              <a:spcAft>
                <a:spcPts val="1200"/>
              </a:spcAft>
              <a:buFont typeface="Wingdings" panose="05000000000000000000" pitchFamily="2" charset="2"/>
              <a:buChar char="§"/>
            </a:pPr>
            <a:r>
              <a:rPr lang="es-US" sz="2000" dirty="0">
                <a:solidFill>
                  <a:srgbClr val="00529B"/>
                </a:solidFill>
              </a:rPr>
              <a:t>Trabaje con el médico que le receta para encontrar un medicamento que esté cubierto</a:t>
            </a:r>
          </a:p>
          <a:p>
            <a:pPr marL="548640" lvl="1" indent="-274320" defTabSz="685800">
              <a:lnSpc>
                <a:spcPct val="100000"/>
              </a:lnSpc>
              <a:spcBef>
                <a:spcPts val="0"/>
              </a:spcBef>
              <a:spcAft>
                <a:spcPts val="1200"/>
              </a:spcAft>
              <a:buFont typeface="Wingdings" panose="05000000000000000000" pitchFamily="2" charset="2"/>
              <a:buChar char="§"/>
            </a:pPr>
            <a:r>
              <a:rPr lang="es-US" sz="2000" dirty="0">
                <a:solidFill>
                  <a:srgbClr val="00529B"/>
                </a:solidFill>
              </a:rPr>
              <a:t>Solicite una exención si no existe un medicamento alternativo aceptable en la lista</a:t>
            </a:r>
          </a:p>
          <a:p>
            <a:pPr marL="319882" lvl="0" indent="-227013" defTabSz="685800">
              <a:lnSpc>
                <a:spcPct val="100000"/>
              </a:lnSpc>
              <a:spcBef>
                <a:spcPts val="600"/>
              </a:spcBef>
            </a:pPr>
            <a:endParaRPr lang="en-US" dirty="0">
              <a:solidFill>
                <a:srgbClr val="00529B"/>
              </a:solidFill>
            </a:endParaRPr>
          </a:p>
          <a:p>
            <a:endParaRPr lang="en-US" dirty="0">
              <a:solidFill>
                <a:srgbClr val="00529B"/>
              </a:solidFill>
            </a:endParaRPr>
          </a:p>
        </p:txBody>
      </p:sp>
      <p:pic>
        <p:nvPicPr>
          <p:cNvPr id="12" name="Graphic 11">
            <a:extLst>
              <a:ext uri="{FF2B5EF4-FFF2-40B4-BE49-F238E27FC236}">
                <a16:creationId xmlns:a16="http://schemas.microsoft.com/office/drawing/2014/main" id="{6DF1C4D4-A80C-4223-8EF5-5F4E7176576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89014" y="1945390"/>
            <a:ext cx="1097599" cy="1097599"/>
          </a:xfrm>
          <a:prstGeom prst="rect">
            <a:avLst/>
          </a:prstGeom>
        </p:spPr>
      </p:pic>
      <p:sp>
        <p:nvSpPr>
          <p:cNvPr id="11" name="Rectangle: Rounded Corners 10" descr="Cuadro 2: Materiales de membresía, entre ellos, la tarjeta ">
            <a:extLst>
              <a:ext uri="{FF2B5EF4-FFF2-40B4-BE49-F238E27FC236}">
                <a16:creationId xmlns:a16="http://schemas.microsoft.com/office/drawing/2014/main" id="{64CEC446-0B73-4B34-841A-BBF65D7E7105}"/>
              </a:ext>
            </a:extLst>
          </p:cNvPr>
          <p:cNvSpPr/>
          <p:nvPr/>
        </p:nvSpPr>
        <p:spPr>
          <a:xfrm>
            <a:off x="4737796" y="1717278"/>
            <a:ext cx="2554425" cy="243902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r>
              <a:rPr lang="es-US" dirty="0">
                <a:solidFill>
                  <a:srgbClr val="00529B"/>
                </a:solidFill>
              </a:rPr>
              <a:t>Materiales de membresía, entre ellos, la tarjeta</a:t>
            </a:r>
          </a:p>
        </p:txBody>
      </p:sp>
      <p:pic>
        <p:nvPicPr>
          <p:cNvPr id="5" name="Picture 4">
            <a:extLst>
              <a:ext uri="{FF2B5EF4-FFF2-40B4-BE49-F238E27FC236}">
                <a16:creationId xmlns:a16="http://schemas.microsoft.com/office/drawing/2014/main" id="{1A465E0A-FE8C-4B91-977B-B69A6713C29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395836" y="2122519"/>
            <a:ext cx="1190477" cy="793651"/>
          </a:xfrm>
          <a:prstGeom prst="rect">
            <a:avLst/>
          </a:prstGeom>
        </p:spPr>
      </p:pic>
      <p:sp>
        <p:nvSpPr>
          <p:cNvPr id="10" name="Rectangle: Rounded Corners 9" descr="Cuadro 3: Información de contacto del servicio al cliente">
            <a:extLst>
              <a:ext uri="{FF2B5EF4-FFF2-40B4-BE49-F238E27FC236}">
                <a16:creationId xmlns:a16="http://schemas.microsoft.com/office/drawing/2014/main" id="{159CF862-37D2-4E49-9F74-E48F7B83A776}"/>
              </a:ext>
            </a:extLst>
          </p:cNvPr>
          <p:cNvSpPr/>
          <p:nvPr/>
        </p:nvSpPr>
        <p:spPr>
          <a:xfrm>
            <a:off x="7512955" y="1717277"/>
            <a:ext cx="2554425" cy="243902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r>
              <a:rPr lang="es-US" dirty="0">
                <a:solidFill>
                  <a:srgbClr val="00529B"/>
                </a:solidFill>
              </a:rPr>
              <a:t>Información de contacto del servicio </a:t>
            </a:r>
            <a:br>
              <a:rPr lang="es-US" dirty="0">
                <a:solidFill>
                  <a:srgbClr val="00529B"/>
                </a:solidFill>
              </a:rPr>
            </a:br>
            <a:r>
              <a:rPr lang="es-US" dirty="0">
                <a:solidFill>
                  <a:srgbClr val="00529B"/>
                </a:solidFill>
              </a:rPr>
              <a:t>al cliente</a:t>
            </a:r>
          </a:p>
        </p:txBody>
      </p:sp>
      <p:pic>
        <p:nvPicPr>
          <p:cNvPr id="15" name="Graphic 14">
            <a:extLst>
              <a:ext uri="{FF2B5EF4-FFF2-40B4-BE49-F238E27FC236}">
                <a16:creationId xmlns:a16="http://schemas.microsoft.com/office/drawing/2014/main" id="{8609A07B-3801-4349-BABF-88D31940F93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057556" y="1814138"/>
            <a:ext cx="1329536" cy="1329536"/>
          </a:xfrm>
          <a:prstGeom prst="rect">
            <a:avLst/>
          </a:prstGeom>
        </p:spPr>
      </p:pic>
      <p:sp>
        <p:nvSpPr>
          <p:cNvPr id="8" name="Slide Number Placeholder 5">
            <a:extLst>
              <a:ext uri="{FF2B5EF4-FFF2-40B4-BE49-F238E27FC236}">
                <a16:creationId xmlns:a16="http://schemas.microsoft.com/office/drawing/2014/main" id="{AFC5FAEF-9236-4524-A511-7F1A816CE18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4852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500"/>
                                        <p:tgtEl>
                                          <p:spTgt spid="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fade">
                                      <p:cBhvr>
                                        <p:cTn id="30" dur="500"/>
                                        <p:tgtEl>
                                          <p:spTgt spid="7">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fade">
                                      <p:cBhvr>
                                        <p:cTn id="33"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6"/>
            <a:ext cx="12192000" cy="970451"/>
          </a:xfrm>
        </p:spPr>
        <p:txBody>
          <a:bodyPr anchor="ctr">
            <a:normAutofit/>
          </a:bodyPr>
          <a:lstStyle/>
          <a:p>
            <a:r>
              <a:rPr lang="es-US" dirty="0"/>
              <a:t>Cobertura de medicamentos de la Parte A </a:t>
            </a:r>
            <a:br>
              <a:rPr lang="es-US" dirty="0"/>
            </a:br>
            <a:r>
              <a:rPr lang="es-US" dirty="0"/>
              <a:t>(Seguro Hospitalario)</a:t>
            </a:r>
          </a:p>
        </p:txBody>
      </p:sp>
      <p:grpSp>
        <p:nvGrpSpPr>
          <p:cNvPr id="6" name="Group 5" descr="Icono del seguro hospitalario de la Parte A">
            <a:extLst>
              <a:ext uri="{FF2B5EF4-FFF2-40B4-BE49-F238E27FC236}">
                <a16:creationId xmlns:a16="http://schemas.microsoft.com/office/drawing/2014/main" id="{8E39CB43-03F4-4044-AC2F-CF88CFABCE6B}"/>
              </a:ext>
            </a:extLst>
          </p:cNvPr>
          <p:cNvGrpSpPr/>
          <p:nvPr/>
        </p:nvGrpSpPr>
        <p:grpSpPr>
          <a:xfrm>
            <a:off x="1284163" y="2307759"/>
            <a:ext cx="2976123" cy="2337504"/>
            <a:chOff x="159795" y="1229607"/>
            <a:chExt cx="2174452" cy="1558384"/>
          </a:xfrm>
        </p:grpSpPr>
        <p:pic>
          <p:nvPicPr>
            <p:cNvPr id="7" name="Picture 6" descr="Ícono de la parte A ">
              <a:extLst>
                <a:ext uri="{FF2B5EF4-FFF2-40B4-BE49-F238E27FC236}">
                  <a16:creationId xmlns:a16="http://schemas.microsoft.com/office/drawing/2014/main" id="{177DF70B-F3DF-4694-A777-F12A79A5D3A8}"/>
                </a:ext>
              </a:extLst>
            </p:cNvPr>
            <p:cNvPicPr>
              <a:picLocks noChangeAspect="1"/>
            </p:cNvPicPr>
            <p:nvPr/>
          </p:nvPicPr>
          <p:blipFill>
            <a:blip r:embed="rId4"/>
            <a:srcRect/>
            <a:stretch/>
          </p:blipFill>
          <p:spPr>
            <a:xfrm>
              <a:off x="181390" y="1229607"/>
              <a:ext cx="2131259" cy="1118140"/>
            </a:xfrm>
            <a:prstGeom prst="rect">
              <a:avLst/>
            </a:prstGeom>
          </p:spPr>
        </p:pic>
        <p:sp>
          <p:nvSpPr>
            <p:cNvPr id="8" name="TextBox 7">
              <a:extLst>
                <a:ext uri="{FF2B5EF4-FFF2-40B4-BE49-F238E27FC236}">
                  <a16:creationId xmlns:a16="http://schemas.microsoft.com/office/drawing/2014/main" id="{DBCAD676-FC1D-4668-B2AD-FA2F63D9391D}"/>
                </a:ext>
              </a:extLst>
            </p:cNvPr>
            <p:cNvSpPr txBox="1"/>
            <p:nvPr/>
          </p:nvSpPr>
          <p:spPr>
            <a:xfrm>
              <a:off x="159795" y="2380866"/>
              <a:ext cx="2174452" cy="4071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Seguro hospitalario</a:t>
              </a:r>
            </a:p>
          </p:txBody>
        </p:sp>
      </p:grpSp>
      <p:sp>
        <p:nvSpPr>
          <p:cNvPr id="5" name="Content Placeholder 4"/>
          <p:cNvSpPr>
            <a:spLocks noGrp="1"/>
          </p:cNvSpPr>
          <p:nvPr>
            <p:ph type="body" sz="quarter" idx="13"/>
          </p:nvPr>
        </p:nvSpPr>
        <p:spPr>
          <a:xfrm>
            <a:off x="5485011" y="1623057"/>
            <a:ext cx="6251178" cy="2788884"/>
          </a:xfrm>
        </p:spPr>
        <p:txBody>
          <a:bodyPr vert="horz" lIns="91440" tIns="45720" rIns="91440" bIns="45720" rtlCol="0" anchor="t">
            <a:noAutofit/>
          </a:bodyPr>
          <a:lstStyle/>
          <a:p>
            <a:pPr marL="0" indent="0" defTabSz="685800">
              <a:lnSpc>
                <a:spcPct val="100000"/>
              </a:lnSpc>
              <a:spcBef>
                <a:spcPts val="0"/>
              </a:spcBef>
              <a:spcAft>
                <a:spcPts val="1200"/>
              </a:spcAft>
              <a:buNone/>
            </a:pPr>
            <a:r>
              <a:rPr lang="es-US" sz="2800" b="1" dirty="0">
                <a:solidFill>
                  <a:srgbClr val="00529B"/>
                </a:solidFill>
                <a:latin typeface="Arial"/>
                <a:cs typeface="Arial"/>
              </a:rPr>
              <a:t>Generalmente cubre:</a:t>
            </a:r>
            <a:r>
              <a:rPr lang="es-US" sz="2400" dirty="0">
                <a:solidFill>
                  <a:srgbClr val="00529B"/>
                </a:solidFill>
                <a:latin typeface="Arial"/>
                <a:cs typeface="Arial"/>
              </a:rPr>
              <a:t> </a:t>
            </a:r>
          </a:p>
          <a:p>
            <a:pPr marL="574675" lvl="1" indent="0" defTabSz="685800">
              <a:lnSpc>
                <a:spcPct val="100000"/>
              </a:lnSpc>
              <a:spcBef>
                <a:spcPts val="0"/>
              </a:spcBef>
              <a:spcAft>
                <a:spcPts val="1200"/>
              </a:spcAft>
              <a:buNone/>
            </a:pPr>
            <a:r>
              <a:rPr lang="es-US" sz="2400" dirty="0">
                <a:solidFill>
                  <a:srgbClr val="00529B"/>
                </a:solidFill>
                <a:latin typeface="Arial"/>
                <a:cs typeface="Arial"/>
              </a:rPr>
              <a:t>Todos los medicamentos administrados como parte del tratamiento en una </a:t>
            </a:r>
            <a:r>
              <a:rPr lang="es-US" sz="2400" b="1" dirty="0">
                <a:solidFill>
                  <a:srgbClr val="00529B"/>
                </a:solidFill>
                <a:latin typeface="Arial"/>
                <a:cs typeface="Arial"/>
              </a:rPr>
              <a:t>estancia hospitalaria </a:t>
            </a:r>
            <a:r>
              <a:rPr lang="es-US" sz="2400" dirty="0">
                <a:solidFill>
                  <a:srgbClr val="00529B"/>
                </a:solidFill>
                <a:latin typeface="Arial"/>
                <a:cs typeface="Arial"/>
              </a:rPr>
              <a:t>cubierta o en un centro de enfermería especializada (SNF).</a:t>
            </a:r>
          </a:p>
          <a:p>
            <a:pPr marL="574675" lvl="1" indent="0" defTabSz="685800">
              <a:lnSpc>
                <a:spcPct val="100000"/>
              </a:lnSpc>
              <a:spcBef>
                <a:spcPts val="0"/>
              </a:spcBef>
              <a:spcAft>
                <a:spcPts val="1200"/>
              </a:spcAft>
              <a:buNone/>
            </a:pPr>
            <a:r>
              <a:rPr lang="es-US" sz="2400" dirty="0">
                <a:solidFill>
                  <a:srgbClr val="00529B"/>
                </a:solidFill>
                <a:latin typeface="Arial"/>
                <a:cs typeface="Arial"/>
              </a:rPr>
              <a:t>Los fármacos usados en </a:t>
            </a:r>
            <a:r>
              <a:rPr lang="es-US" sz="2400" b="1" dirty="0">
                <a:solidFill>
                  <a:srgbClr val="00529B"/>
                </a:solidFill>
                <a:latin typeface="Arial"/>
                <a:cs typeface="Arial"/>
              </a:rPr>
              <a:t>cuidados</a:t>
            </a:r>
            <a:r>
              <a:rPr lang="es-US" sz="2400" dirty="0">
                <a:solidFill>
                  <a:srgbClr val="00529B"/>
                </a:solidFill>
                <a:latin typeface="Arial"/>
                <a:cs typeface="Arial"/>
              </a:rPr>
              <a:t> </a:t>
            </a:r>
            <a:r>
              <a:rPr lang="es-US" sz="2400" b="1" dirty="0">
                <a:solidFill>
                  <a:srgbClr val="00529B"/>
                </a:solidFill>
                <a:latin typeface="Arial"/>
                <a:cs typeface="Arial"/>
              </a:rPr>
              <a:t>paliativos</a:t>
            </a:r>
            <a:r>
              <a:rPr lang="es-US" sz="2400" dirty="0">
                <a:solidFill>
                  <a:srgbClr val="00529B"/>
                </a:solidFill>
                <a:latin typeface="Arial"/>
                <a:cs typeface="Arial"/>
              </a:rPr>
              <a:t> sólo para el control de los síntomas y el alivio del dolor </a:t>
            </a:r>
          </a:p>
          <a:p>
            <a:pPr marL="0" indent="0">
              <a:buNone/>
            </a:pPr>
            <a:endParaRPr lang="en-US" sz="2400" dirty="0">
              <a:solidFill>
                <a:srgbClr val="00529B"/>
              </a:solidFill>
            </a:endParaRPr>
          </a:p>
        </p:txBody>
      </p:sp>
      <p:sp>
        <p:nvSpPr>
          <p:cNvPr id="12" name="Freeform: Shape 11">
            <a:extLst>
              <a:ext uri="{FF2B5EF4-FFF2-40B4-BE49-F238E27FC236}">
                <a16:creationId xmlns:a16="http://schemas.microsoft.com/office/drawing/2014/main" id="{C17F42E8-2E6B-4105-B478-309F964C0748}"/>
              </a:ext>
              <a:ext uri="{C183D7F6-B498-43B3-948B-1728B52AA6E4}">
                <adec:decorative xmlns:adec="http://schemas.microsoft.com/office/drawing/2017/decorative" val="1"/>
              </a:ext>
            </a:extLst>
          </p:cNvPr>
          <p:cNvSpPr>
            <a:spLocks noChangeAspect="1"/>
          </p:cNvSpPr>
          <p:nvPr/>
        </p:nvSpPr>
        <p:spPr>
          <a:xfrm>
            <a:off x="5364678" y="224117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13C893-35E3-4D60-98A8-1D0C0AEB1081}"/>
              </a:ext>
              <a:ext uri="{C183D7F6-B498-43B3-948B-1728B52AA6E4}">
                <adec:decorative xmlns:adec="http://schemas.microsoft.com/office/drawing/2017/decorative" val="1"/>
              </a:ext>
            </a:extLst>
          </p:cNvPr>
          <p:cNvSpPr>
            <a:spLocks noChangeAspect="1"/>
          </p:cNvSpPr>
          <p:nvPr/>
        </p:nvSpPr>
        <p:spPr>
          <a:xfrm>
            <a:off x="5364678" y="4238705"/>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664AE4F9-171F-492D-9E55-90F2725D9B2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8884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955343"/>
          </a:xfrm>
        </p:spPr>
        <p:txBody>
          <a:bodyPr anchor="ctr">
            <a:noAutofit/>
          </a:bodyPr>
          <a:lstStyle/>
          <a:p>
            <a:r>
              <a:rPr lang="es-US" sz="2800" dirty="0"/>
              <a:t>Notificación anual de cambio (ANOC) y </a:t>
            </a:r>
            <a:br>
              <a:rPr lang="es-US" sz="2800" dirty="0"/>
            </a:br>
            <a:r>
              <a:rPr lang="es-US" sz="2800" dirty="0"/>
              <a:t>Evidencia de cobertura (EOC)</a:t>
            </a:r>
          </a:p>
        </p:txBody>
      </p:sp>
      <p:sp>
        <p:nvSpPr>
          <p:cNvPr id="10" name="TextBox 9">
            <a:extLst>
              <a:ext uri="{FF2B5EF4-FFF2-40B4-BE49-F238E27FC236}">
                <a16:creationId xmlns:a16="http://schemas.microsoft.com/office/drawing/2014/main" id="{B79CBE28-3732-41B1-B0A3-23413BAD2C88}"/>
              </a:ext>
            </a:extLst>
          </p:cNvPr>
          <p:cNvSpPr txBox="1"/>
          <p:nvPr/>
        </p:nvSpPr>
        <p:spPr>
          <a:xfrm>
            <a:off x="607130" y="1111433"/>
            <a:ext cx="10855783" cy="492443"/>
          </a:xfrm>
          <a:prstGeom prst="rect">
            <a:avLst/>
          </a:prstGeom>
          <a:noFill/>
        </p:spPr>
        <p:txBody>
          <a:bodyPr wrap="square" rtlCol="0">
            <a:spAutoFit/>
          </a:bodyPr>
          <a:lstStyle/>
          <a:p>
            <a:pPr algn="ctr"/>
            <a:r>
              <a:rPr lang="es-US" sz="2600" b="1">
                <a:solidFill>
                  <a:srgbClr val="00529B"/>
                </a:solidFill>
                <a:latin typeface="Arial" panose="020B0604020202020204" pitchFamily="34" charset="0"/>
                <a:cs typeface="Arial" panose="020B0604020202020204" pitchFamily="34" charset="0"/>
              </a:rPr>
              <a:t>Todos los planes Medicare deben enviar a sus afiliados:</a:t>
            </a:r>
          </a:p>
        </p:txBody>
      </p:sp>
      <p:sp>
        <p:nvSpPr>
          <p:cNvPr id="4" name="Oval 3" descr="Círculo amarillo con las siglas ANOC">
            <a:extLst>
              <a:ext uri="{FF2B5EF4-FFF2-40B4-BE49-F238E27FC236}">
                <a16:creationId xmlns:a16="http://schemas.microsoft.com/office/drawing/2014/main" id="{0F52880F-F1A8-4132-B2C2-94DB7833BC7D}"/>
              </a:ext>
            </a:extLst>
          </p:cNvPr>
          <p:cNvSpPr/>
          <p:nvPr/>
        </p:nvSpPr>
        <p:spPr>
          <a:xfrm>
            <a:off x="750626" y="1593709"/>
            <a:ext cx="1132765" cy="10812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b="1" dirty="0">
              <a:solidFill>
                <a:srgbClr val="2F5597"/>
              </a:solidFill>
              <a:latin typeface="Arial" panose="020B0604020202020204" pitchFamily="34" charset="0"/>
              <a:cs typeface="Arial" panose="020B0604020202020204" pitchFamily="34" charset="0"/>
            </a:endParaRPr>
          </a:p>
        </p:txBody>
      </p:sp>
      <p:sp>
        <p:nvSpPr>
          <p:cNvPr id="17" name="Rectangle: Rounded Corners 16" descr="No en fecha posterior al 30 de septiembre: - Carta explicativa de cualquier cambio en su plan actual (como primas y gastos compartidos) - Resumen de prestaciones - Notificación de disponibilidad de material electrónico - Directorio de proveedores y farmacias - Opción de correo electrónico &quot;Opt-in&quot; para futuras notificaciones - Copia del formulario para el próximo año ">
            <a:extLst>
              <a:ext uri="{FF2B5EF4-FFF2-40B4-BE49-F238E27FC236}">
                <a16:creationId xmlns:a16="http://schemas.microsoft.com/office/drawing/2014/main" id="{130F768E-A8A2-4691-93BC-13CDBF70DE0E}"/>
              </a:ext>
            </a:extLst>
          </p:cNvPr>
          <p:cNvSpPr/>
          <p:nvPr/>
        </p:nvSpPr>
        <p:spPr>
          <a:xfrm>
            <a:off x="1206691" y="2019799"/>
            <a:ext cx="4889309" cy="4028075"/>
          </a:xfrm>
          <a:prstGeom prst="roundRect">
            <a:avLst>
              <a:gd name="adj" fmla="val 11480"/>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t"/>
          <a:lstStyle/>
          <a:p>
            <a:pPr marL="640080"/>
            <a:r>
              <a:rPr lang="es-US" sz="2200" b="1" dirty="0">
                <a:solidFill>
                  <a:srgbClr val="2F5597"/>
                </a:solidFill>
                <a:latin typeface="Arial" panose="020B0604020202020204" pitchFamily="34" charset="0"/>
                <a:cs typeface="Arial" panose="020B0604020202020204" pitchFamily="34" charset="0"/>
              </a:rPr>
              <a:t>No en fecha posterior al 30 de septiembre:</a:t>
            </a:r>
          </a:p>
          <a:p>
            <a:pPr marL="640080"/>
            <a:endParaRPr lang="en-US" b="1" dirty="0">
              <a:solidFill>
                <a:srgbClr val="2F5597"/>
              </a:solidFill>
              <a:latin typeface="Arial" panose="020B0604020202020204" pitchFamily="34" charset="0"/>
              <a:cs typeface="Arial" panose="020B0604020202020204" pitchFamily="34" charset="0"/>
            </a:endParaRPr>
          </a:p>
          <a:p>
            <a:pPr marL="274320" indent="-274320" defTabSz="685800">
              <a:spcAft>
                <a:spcPts val="600"/>
              </a:spcAft>
              <a:buFont typeface="Wingdings" panose="020B0604020202020204" pitchFamily="34" charset="0"/>
              <a:buChar char="§"/>
            </a:pPr>
            <a:r>
              <a:rPr lang="es-US" sz="1600" dirty="0">
                <a:solidFill>
                  <a:srgbClr val="2F5597"/>
                </a:solidFill>
                <a:latin typeface="Arial"/>
                <a:cs typeface="Arial"/>
              </a:rPr>
              <a:t>Carta explicando cualquier cambio en su plan actual (como primas y gastos compartidos)</a:t>
            </a:r>
            <a:r>
              <a:rPr lang="es-US" sz="1600" dirty="0">
                <a:solidFill>
                  <a:prstClr val="black"/>
                </a:solidFill>
                <a:latin typeface="Arial"/>
                <a:cs typeface="Arial"/>
              </a:rPr>
              <a:t> </a:t>
            </a:r>
          </a:p>
          <a:p>
            <a:pPr marL="274320" lvl="0" indent="-274320" defTabSz="685800">
              <a:lnSpc>
                <a:spcPct val="100000"/>
              </a:lnSpc>
              <a:spcAft>
                <a:spcPts val="600"/>
              </a:spcAft>
              <a:buFont typeface="Wingdings" panose="020B0604020202020204" pitchFamily="34" charset="0"/>
              <a:buChar char="§"/>
            </a:pPr>
            <a:r>
              <a:rPr lang="es-US" sz="1600" dirty="0">
                <a:solidFill>
                  <a:srgbClr val="2F5597"/>
                </a:solidFill>
                <a:latin typeface="Arial"/>
                <a:cs typeface="Arial"/>
              </a:rPr>
              <a:t>Resumen de beneficios</a:t>
            </a:r>
          </a:p>
          <a:p>
            <a:pPr marL="274320" lvl="0" indent="-274320" defTabSz="685800">
              <a:lnSpc>
                <a:spcPct val="100000"/>
              </a:lnSpc>
              <a:spcAft>
                <a:spcPts val="600"/>
              </a:spcAft>
              <a:buFont typeface="Wingdings" panose="020B0604020202020204" pitchFamily="34" charset="0"/>
              <a:buChar char="§"/>
            </a:pPr>
            <a:r>
              <a:rPr lang="es-US" sz="1600" dirty="0">
                <a:solidFill>
                  <a:srgbClr val="2F5597"/>
                </a:solidFill>
                <a:latin typeface="Arial"/>
                <a:cs typeface="Arial"/>
              </a:rPr>
              <a:t>Notificación de disponibilidad de material electrónico</a:t>
            </a:r>
          </a:p>
          <a:p>
            <a:pPr marL="274320" lvl="0" indent="-274320" defTabSz="685800">
              <a:lnSpc>
                <a:spcPct val="100000"/>
              </a:lnSpc>
              <a:spcAft>
                <a:spcPts val="600"/>
              </a:spcAft>
              <a:buFont typeface="Wingdings" panose="020B0604020202020204" pitchFamily="34" charset="0"/>
              <a:buChar char="§"/>
            </a:pPr>
            <a:r>
              <a:rPr lang="es-US" sz="1600" dirty="0">
                <a:solidFill>
                  <a:srgbClr val="2F5597"/>
                </a:solidFill>
                <a:latin typeface="Arial"/>
                <a:cs typeface="Arial"/>
              </a:rPr>
              <a:t>Directorio de farmacias y proveedores</a:t>
            </a:r>
          </a:p>
          <a:p>
            <a:pPr marL="274320" lvl="0" indent="-274320" defTabSz="685800">
              <a:lnSpc>
                <a:spcPct val="100000"/>
              </a:lnSpc>
              <a:spcAft>
                <a:spcPts val="600"/>
              </a:spcAft>
              <a:buFont typeface="Wingdings" panose="020B0604020202020204" pitchFamily="34" charset="0"/>
              <a:buChar char="§"/>
            </a:pPr>
            <a:r>
              <a:rPr lang="es-US" sz="1600" dirty="0">
                <a:solidFill>
                  <a:srgbClr val="2F5597"/>
                </a:solidFill>
                <a:latin typeface="Arial"/>
                <a:cs typeface="Arial"/>
              </a:rPr>
              <a:t>Opción de correo electrónico "</a:t>
            </a:r>
            <a:r>
              <a:rPr lang="es-US" sz="1600" dirty="0" err="1">
                <a:solidFill>
                  <a:srgbClr val="2F5597"/>
                </a:solidFill>
                <a:latin typeface="Arial"/>
                <a:cs typeface="Arial"/>
              </a:rPr>
              <a:t>Opt</a:t>
            </a:r>
            <a:r>
              <a:rPr lang="es-US" sz="1600" dirty="0">
                <a:solidFill>
                  <a:srgbClr val="2F5597"/>
                </a:solidFill>
                <a:latin typeface="Arial"/>
                <a:cs typeface="Arial"/>
              </a:rPr>
              <a:t>-in" para futuros avisos</a:t>
            </a:r>
          </a:p>
          <a:p>
            <a:pPr marL="274320" lvl="0" indent="-274320" defTabSz="685800">
              <a:lnSpc>
                <a:spcPct val="100000"/>
              </a:lnSpc>
              <a:spcAft>
                <a:spcPts val="600"/>
              </a:spcAft>
              <a:buFont typeface="Wingdings" panose="020B0604020202020204" pitchFamily="34" charset="0"/>
              <a:buChar char="§"/>
            </a:pPr>
            <a:r>
              <a:rPr lang="es-US" sz="1600" dirty="0">
                <a:solidFill>
                  <a:srgbClr val="2F5597"/>
                </a:solidFill>
                <a:latin typeface="Arial"/>
                <a:cs typeface="Arial"/>
              </a:rPr>
              <a:t>Copia del formulario para el año siguiente</a:t>
            </a:r>
          </a:p>
          <a:p>
            <a:pPr algn="ctr"/>
            <a:endParaRPr lang="en-US" sz="2400" b="1" dirty="0">
              <a:solidFill>
                <a:srgbClr val="2F5597"/>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EA3FF554-AE99-468B-B5AD-D6708C97A643}"/>
              </a:ext>
              <a:ext uri="{C183D7F6-B498-43B3-948B-1728B52AA6E4}">
                <adec:decorative xmlns:adec="http://schemas.microsoft.com/office/drawing/2017/decorative" val="1"/>
              </a:ext>
            </a:extLst>
          </p:cNvPr>
          <p:cNvSpPr/>
          <p:nvPr/>
        </p:nvSpPr>
        <p:spPr>
          <a:xfrm>
            <a:off x="750625" y="1603875"/>
            <a:ext cx="1132765" cy="10812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S" sz="2000" b="1">
                <a:solidFill>
                  <a:srgbClr val="2F5597"/>
                </a:solidFill>
                <a:latin typeface="Arial" panose="020B0604020202020204" pitchFamily="34" charset="0"/>
                <a:cs typeface="Arial" panose="020B0604020202020204" pitchFamily="34" charset="0"/>
              </a:rPr>
              <a:t>ANOC</a:t>
            </a:r>
          </a:p>
        </p:txBody>
      </p:sp>
      <p:sp>
        <p:nvSpPr>
          <p:cNvPr id="14" name="Oval 13" descr="Círculo amarillo con las siglas EOC">
            <a:extLst>
              <a:ext uri="{FF2B5EF4-FFF2-40B4-BE49-F238E27FC236}">
                <a16:creationId xmlns:a16="http://schemas.microsoft.com/office/drawing/2014/main" id="{1F921DFE-90E5-4502-8A31-D64FE4C88776}"/>
              </a:ext>
            </a:extLst>
          </p:cNvPr>
          <p:cNvSpPr/>
          <p:nvPr/>
        </p:nvSpPr>
        <p:spPr>
          <a:xfrm>
            <a:off x="6277128" y="1603876"/>
            <a:ext cx="1132765" cy="10812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b="1" dirty="0">
              <a:solidFill>
                <a:srgbClr val="2F5597"/>
              </a:solidFill>
              <a:latin typeface="Arial" panose="020B0604020202020204" pitchFamily="34" charset="0"/>
              <a:cs typeface="Arial" panose="020B0604020202020204" pitchFamily="34" charset="0"/>
            </a:endParaRPr>
          </a:p>
        </p:txBody>
      </p:sp>
      <p:sp>
        <p:nvSpPr>
          <p:cNvPr id="15" name="Rectangle: Rounded Corners 14" descr="No en fecha posterior del 15 de octubre - Detalles del área de servicio del plan- Prestaciones- Formulario- Cómo obtener información, prestaciones y Ayuda Adicional- Cómo presentar un recurso ">
            <a:extLst>
              <a:ext uri="{FF2B5EF4-FFF2-40B4-BE49-F238E27FC236}">
                <a16:creationId xmlns:a16="http://schemas.microsoft.com/office/drawing/2014/main" id="{BFE856EF-FEA3-4068-91A7-767AE16969D5}"/>
              </a:ext>
            </a:extLst>
          </p:cNvPr>
          <p:cNvSpPr/>
          <p:nvPr/>
        </p:nvSpPr>
        <p:spPr>
          <a:xfrm>
            <a:off x="6724481" y="2019799"/>
            <a:ext cx="4889308" cy="3562135"/>
          </a:xfrm>
          <a:prstGeom prst="roundRect">
            <a:avLst>
              <a:gd name="adj" fmla="val 10569"/>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lstStyle/>
          <a:p>
            <a:pPr marL="640080"/>
            <a:r>
              <a:rPr lang="es-US" sz="2200" b="1" dirty="0">
                <a:solidFill>
                  <a:srgbClr val="2F5597"/>
                </a:solidFill>
                <a:latin typeface="Arial" panose="020B0604020202020204" pitchFamily="34" charset="0"/>
                <a:cs typeface="Arial" panose="020B0604020202020204" pitchFamily="34" charset="0"/>
              </a:rPr>
              <a:t>No en fecha posterior al 15 de octubre</a:t>
            </a:r>
          </a:p>
          <a:p>
            <a:pPr algn="ctr"/>
            <a:endParaRPr lang="en-US" sz="2000" b="1" dirty="0">
              <a:solidFill>
                <a:srgbClr val="00529B"/>
              </a:solidFill>
              <a:latin typeface="Arial"/>
              <a:cs typeface="Arial"/>
            </a:endParaRPr>
          </a:p>
          <a:p>
            <a:pPr marL="274320" lvl="1" indent="-274320" defTabSz="685800">
              <a:lnSpc>
                <a:spcPct val="100000"/>
              </a:lnSpc>
              <a:spcAft>
                <a:spcPts val="600"/>
              </a:spcAft>
              <a:buFont typeface="Wingdings" panose="020B0604020202020204" pitchFamily="34" charset="0"/>
              <a:buChar char="§"/>
            </a:pPr>
            <a:r>
              <a:rPr lang="es-US" dirty="0">
                <a:solidFill>
                  <a:srgbClr val="00529B"/>
                </a:solidFill>
                <a:latin typeface="Arial"/>
                <a:cs typeface="Arial"/>
              </a:rPr>
              <a:t>Detalles de la zona de servicio del plan</a:t>
            </a:r>
          </a:p>
          <a:p>
            <a:pPr marL="274320" lvl="1" indent="-274320" defTabSz="685800">
              <a:lnSpc>
                <a:spcPct val="100000"/>
              </a:lnSpc>
              <a:spcAft>
                <a:spcPts val="600"/>
              </a:spcAft>
              <a:buFont typeface="Wingdings" panose="020B0604020202020204" pitchFamily="34" charset="0"/>
              <a:buChar char="§"/>
            </a:pPr>
            <a:r>
              <a:rPr lang="es-US" dirty="0">
                <a:solidFill>
                  <a:srgbClr val="00529B"/>
                </a:solidFill>
                <a:latin typeface="Arial"/>
                <a:cs typeface="Arial"/>
              </a:rPr>
              <a:t>Beneficios</a:t>
            </a:r>
          </a:p>
          <a:p>
            <a:pPr marL="274320" lvl="1" indent="-274320" defTabSz="685800">
              <a:lnSpc>
                <a:spcPct val="100000"/>
              </a:lnSpc>
              <a:spcAft>
                <a:spcPts val="600"/>
              </a:spcAft>
              <a:buFont typeface="Wingdings" panose="020B0604020202020204" pitchFamily="34" charset="0"/>
              <a:buChar char="§"/>
            </a:pPr>
            <a:r>
              <a:rPr lang="es-US" dirty="0">
                <a:solidFill>
                  <a:srgbClr val="00529B"/>
                </a:solidFill>
                <a:latin typeface="Arial"/>
                <a:cs typeface="Arial"/>
              </a:rPr>
              <a:t>Formulario</a:t>
            </a:r>
          </a:p>
          <a:p>
            <a:pPr marL="274320" lvl="1" indent="-274320" defTabSz="685800">
              <a:lnSpc>
                <a:spcPct val="100000"/>
              </a:lnSpc>
              <a:spcAft>
                <a:spcPts val="600"/>
              </a:spcAft>
              <a:buFont typeface="Wingdings" panose="020B0604020202020204" pitchFamily="34" charset="0"/>
              <a:buChar char="§"/>
            </a:pPr>
            <a:r>
              <a:rPr lang="es-US" dirty="0">
                <a:solidFill>
                  <a:srgbClr val="00529B"/>
                </a:solidFill>
                <a:latin typeface="Arial"/>
                <a:cs typeface="Arial"/>
              </a:rPr>
              <a:t>Cómo obtener información, prestaciones y Ayuda Adicional</a:t>
            </a:r>
          </a:p>
          <a:p>
            <a:pPr marL="274320" lvl="1" indent="-274320" defTabSz="685800">
              <a:lnSpc>
                <a:spcPct val="100000"/>
              </a:lnSpc>
              <a:spcAft>
                <a:spcPts val="600"/>
              </a:spcAft>
              <a:buFont typeface="Wingdings" panose="020B0604020202020204" pitchFamily="34" charset="0"/>
              <a:buChar char="§"/>
            </a:pPr>
            <a:r>
              <a:rPr lang="es-US" dirty="0">
                <a:solidFill>
                  <a:srgbClr val="00529B"/>
                </a:solidFill>
                <a:latin typeface="Arial"/>
                <a:cs typeface="Arial"/>
              </a:rPr>
              <a:t>Como presentar una apelación</a:t>
            </a:r>
          </a:p>
        </p:txBody>
      </p:sp>
      <p:sp>
        <p:nvSpPr>
          <p:cNvPr id="12" name="Oval 11">
            <a:extLst>
              <a:ext uri="{FF2B5EF4-FFF2-40B4-BE49-F238E27FC236}">
                <a16:creationId xmlns:a16="http://schemas.microsoft.com/office/drawing/2014/main" id="{794D72D3-288D-40B3-99EE-974E23B68A36}"/>
              </a:ext>
              <a:ext uri="{C183D7F6-B498-43B3-948B-1728B52AA6E4}">
                <adec:decorative xmlns:adec="http://schemas.microsoft.com/office/drawing/2017/decorative" val="1"/>
              </a:ext>
            </a:extLst>
          </p:cNvPr>
          <p:cNvSpPr/>
          <p:nvPr/>
        </p:nvSpPr>
        <p:spPr>
          <a:xfrm>
            <a:off x="6268781" y="1603875"/>
            <a:ext cx="1132765" cy="10812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S" sz="2000" b="1">
                <a:solidFill>
                  <a:srgbClr val="2F5597"/>
                </a:solidFill>
                <a:latin typeface="Arial" panose="020B0604020202020204" pitchFamily="34" charset="0"/>
                <a:cs typeface="Arial" panose="020B0604020202020204" pitchFamily="34" charset="0"/>
              </a:rPr>
              <a:t>EOC</a:t>
            </a:r>
          </a:p>
        </p:txBody>
      </p:sp>
      <p:sp>
        <p:nvSpPr>
          <p:cNvPr id="11" name="Slide Number Placeholder 5">
            <a:extLst>
              <a:ext uri="{FF2B5EF4-FFF2-40B4-BE49-F238E27FC236}">
                <a16:creationId xmlns:a16="http://schemas.microsoft.com/office/drawing/2014/main" id="{E405BAF5-C909-48D0-8B47-7D2C8EE9011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1207922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Multa por inscripción tardía en la cobertura </a:t>
            </a:r>
            <a:br>
              <a:rPr lang="es-US" sz="3000" dirty="0"/>
            </a:br>
            <a:r>
              <a:rPr lang="es-US" sz="3000" dirty="0"/>
              <a:t>de medicamentos de Medicare</a:t>
            </a:r>
          </a:p>
        </p:txBody>
      </p:sp>
      <p:sp>
        <p:nvSpPr>
          <p:cNvPr id="5" name="Content Placeholder 4"/>
          <p:cNvSpPr>
            <a:spLocks noGrp="1"/>
          </p:cNvSpPr>
          <p:nvPr>
            <p:ph type="body" sz="quarter" idx="13"/>
          </p:nvPr>
        </p:nvSpPr>
        <p:spPr>
          <a:xfrm>
            <a:off x="1371600" y="1371600"/>
            <a:ext cx="9786938" cy="4611414"/>
          </a:xfrm>
        </p:spPr>
        <p:txBody>
          <a:bodyPr>
            <a:normAutofit fontScale="92500" lnSpcReduction="20000"/>
          </a:bodyPr>
          <a:lstStyle/>
          <a:p>
            <a:pPr marL="548640" lvl="0" indent="-274320" defTabSz="685800">
              <a:lnSpc>
                <a:spcPct val="100000"/>
              </a:lnSpc>
              <a:spcBef>
                <a:spcPts val="0"/>
              </a:spcBef>
              <a:spcAft>
                <a:spcPts val="1200"/>
              </a:spcAft>
            </a:pPr>
            <a:r>
              <a:rPr lang="es-US" sz="2800" dirty="0">
                <a:solidFill>
                  <a:srgbClr val="00529B"/>
                </a:solidFill>
              </a:rPr>
              <a:t>Es posible que tenga que pagar más si espera para afiliarse, a menos que lo haya hecho:</a:t>
            </a:r>
          </a:p>
          <a:p>
            <a:pPr marL="822960" lvl="1" indent="-274320" defTabSz="685800">
              <a:lnSpc>
                <a:spcPct val="100000"/>
              </a:lnSpc>
              <a:spcBef>
                <a:spcPts val="0"/>
              </a:spcBef>
              <a:spcAft>
                <a:spcPts val="1200"/>
              </a:spcAft>
              <a:buSzPct val="100000"/>
            </a:pPr>
            <a:r>
              <a:rPr lang="es-US" sz="2400" dirty="0">
                <a:solidFill>
                  <a:srgbClr val="00529B"/>
                </a:solidFill>
              </a:rPr>
              <a:t>Cobertura acreditable para medicamentos </a:t>
            </a:r>
          </a:p>
          <a:p>
            <a:pPr marL="822960" lvl="1" indent="-274320" defTabSz="685800">
              <a:lnSpc>
                <a:spcPct val="100000"/>
              </a:lnSpc>
              <a:spcBef>
                <a:spcPts val="0"/>
              </a:spcBef>
              <a:spcAft>
                <a:spcPts val="1200"/>
              </a:spcAft>
              <a:buSzPct val="100000"/>
            </a:pPr>
            <a:r>
              <a:rPr lang="es-US" sz="2400" dirty="0">
                <a:solidFill>
                  <a:srgbClr val="00529B"/>
                </a:solidFill>
              </a:rPr>
              <a:t>Ayuda Adicional</a:t>
            </a:r>
          </a:p>
          <a:p>
            <a:pPr marL="548640" lvl="0" indent="-274320" defTabSz="685800">
              <a:lnSpc>
                <a:spcPct val="100000"/>
              </a:lnSpc>
              <a:spcBef>
                <a:spcPts val="0"/>
              </a:spcBef>
              <a:spcAft>
                <a:spcPts val="1200"/>
              </a:spcAft>
            </a:pPr>
            <a:r>
              <a:rPr lang="es-US" sz="2800" dirty="0">
                <a:solidFill>
                  <a:srgbClr val="00529B"/>
                </a:solidFill>
              </a:rPr>
              <a:t>Su plan de Medicare está obligado a comunicarle si debe pagar una multa</a:t>
            </a:r>
          </a:p>
          <a:p>
            <a:pPr marL="822960" lvl="1" indent="-274320" defTabSz="685800">
              <a:lnSpc>
                <a:spcPct val="100000"/>
              </a:lnSpc>
              <a:spcBef>
                <a:spcPts val="0"/>
              </a:spcBef>
              <a:spcAft>
                <a:spcPts val="1200"/>
              </a:spcAft>
            </a:pPr>
            <a:r>
              <a:rPr lang="es-US" sz="2400" dirty="0">
                <a:solidFill>
                  <a:srgbClr val="00529B"/>
                </a:solidFill>
              </a:rPr>
              <a:t>1% por cada mes completo de derecho y sin cobertura de </a:t>
            </a:r>
            <a:br>
              <a:rPr lang="es-US" sz="2400" dirty="0">
                <a:solidFill>
                  <a:srgbClr val="00529B"/>
                </a:solidFill>
              </a:rPr>
            </a:br>
            <a:r>
              <a:rPr lang="es-US" sz="2400" dirty="0">
                <a:solidFill>
                  <a:srgbClr val="00529B"/>
                </a:solidFill>
              </a:rPr>
              <a:t>medicamentos acreditable</a:t>
            </a:r>
          </a:p>
          <a:p>
            <a:pPr marL="822960" lvl="1" indent="-274320" defTabSz="685800">
              <a:lnSpc>
                <a:spcPct val="100000"/>
              </a:lnSpc>
              <a:spcBef>
                <a:spcPts val="0"/>
              </a:spcBef>
              <a:spcAft>
                <a:spcPts val="1200"/>
              </a:spcAft>
            </a:pPr>
            <a:r>
              <a:rPr lang="es-US" sz="2400" dirty="0">
                <a:solidFill>
                  <a:srgbClr val="00529B"/>
                </a:solidFill>
              </a:rPr>
              <a:t>Multiplicar el porcentaje por la prima básica del beneficiario </a:t>
            </a:r>
            <a:br>
              <a:rPr lang="es-US" sz="2400" dirty="0">
                <a:solidFill>
                  <a:srgbClr val="00529B"/>
                </a:solidFill>
              </a:rPr>
            </a:br>
            <a:r>
              <a:rPr lang="es-US" sz="2400" dirty="0">
                <a:solidFill>
                  <a:srgbClr val="00529B"/>
                </a:solidFill>
              </a:rPr>
              <a:t>($32.74 en 2023)</a:t>
            </a:r>
          </a:p>
          <a:p>
            <a:pPr marL="822960" lvl="1" indent="-274320" defTabSz="685800">
              <a:lnSpc>
                <a:spcPct val="100000"/>
              </a:lnSpc>
              <a:spcBef>
                <a:spcPts val="0"/>
              </a:spcBef>
              <a:spcAft>
                <a:spcPts val="1200"/>
              </a:spcAft>
            </a:pPr>
            <a:r>
              <a:rPr lang="es-US" sz="2400" dirty="0">
                <a:solidFill>
                  <a:srgbClr val="00529B"/>
                </a:solidFill>
              </a:rPr>
              <a:t>El monto cambia cada año.</a:t>
            </a:r>
          </a:p>
          <a:p>
            <a:pPr marL="347472" lvl="0" indent="-347472" defTabSz="685800">
              <a:lnSpc>
                <a:spcPct val="100000"/>
              </a:lnSpc>
              <a:spcBef>
                <a:spcPts val="600"/>
              </a:spcBef>
              <a:spcAft>
                <a:spcPts val="1200"/>
              </a:spcAft>
            </a:pPr>
            <a:endParaRPr lang="en-US" sz="2800" dirty="0">
              <a:solidFill>
                <a:srgbClr val="00529B"/>
              </a:solidFill>
            </a:endParaRPr>
          </a:p>
          <a:p>
            <a:endParaRPr lang="en-US" dirty="0">
              <a:solidFill>
                <a:srgbClr val="00529B"/>
              </a:solidFill>
            </a:endParaRPr>
          </a:p>
        </p:txBody>
      </p:sp>
      <p:sp>
        <p:nvSpPr>
          <p:cNvPr id="6" name="Slide Number Placeholder 5">
            <a:extLst>
              <a:ext uri="{FF2B5EF4-FFF2-40B4-BE49-F238E27FC236}">
                <a16:creationId xmlns:a16="http://schemas.microsoft.com/office/drawing/2014/main" id="{67039B3A-7CD1-40BF-8780-911753291FD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93291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Ejemplo de penalización por cobertura </a:t>
            </a:r>
            <a:br>
              <a:rPr lang="es-US" sz="3000" dirty="0"/>
            </a:br>
            <a:r>
              <a:rPr lang="es-US" sz="3000" dirty="0"/>
              <a:t>de medicamentos de Medicare: Ann</a:t>
            </a:r>
          </a:p>
        </p:txBody>
      </p:sp>
      <p:sp>
        <p:nvSpPr>
          <p:cNvPr id="5" name="Content Placeholder 4"/>
          <p:cNvSpPr>
            <a:spLocks noGrp="1"/>
          </p:cNvSpPr>
          <p:nvPr>
            <p:ph type="body" sz="quarter" idx="4294967295"/>
          </p:nvPr>
        </p:nvSpPr>
        <p:spPr>
          <a:xfrm>
            <a:off x="3200400" y="1554480"/>
            <a:ext cx="8695739" cy="4167187"/>
          </a:xfrm>
          <a:solidFill>
            <a:schemeClr val="bg1"/>
          </a:solidFill>
        </p:spPr>
        <p:txBody>
          <a:bodyPr>
            <a:normAutofit/>
          </a:bodyPr>
          <a:lstStyle/>
          <a:p>
            <a:pPr marL="0" indent="0" defTabSz="685800">
              <a:lnSpc>
                <a:spcPct val="100000"/>
              </a:lnSpc>
              <a:spcBef>
                <a:spcPts val="0"/>
              </a:spcBef>
              <a:spcAft>
                <a:spcPts val="1200"/>
              </a:spcAft>
              <a:buNone/>
            </a:pPr>
            <a:r>
              <a:rPr lang="es-US" sz="2400" b="1" dirty="0">
                <a:solidFill>
                  <a:srgbClr val="00529B"/>
                </a:solidFill>
              </a:rPr>
              <a:t>No se afilió cuando cumplió los requisitos por primera vez (antes del 31 de mayo de 2019), pero se afilió a un plan de medicamentos de Medicare durante el OEP en el 2021:</a:t>
            </a:r>
          </a:p>
          <a:p>
            <a:pPr marL="548640" indent="-274320" defTabSz="685800">
              <a:lnSpc>
                <a:spcPct val="100000"/>
              </a:lnSpc>
              <a:spcBef>
                <a:spcPts val="0"/>
              </a:spcBef>
              <a:spcAft>
                <a:spcPts val="1200"/>
              </a:spcAft>
            </a:pPr>
            <a:r>
              <a:rPr lang="es-US" sz="2000" dirty="0">
                <a:solidFill>
                  <a:srgbClr val="00529B"/>
                </a:solidFill>
              </a:rPr>
              <a:t>La cobertura inició el 1 de enero de 2022</a:t>
            </a:r>
          </a:p>
          <a:p>
            <a:pPr marL="548640" indent="-274320" defTabSz="685800">
              <a:lnSpc>
                <a:spcPct val="100000"/>
              </a:lnSpc>
              <a:spcBef>
                <a:spcPts val="0"/>
              </a:spcBef>
              <a:spcAft>
                <a:spcPts val="1200"/>
              </a:spcAft>
            </a:pPr>
            <a:r>
              <a:rPr lang="es-US" sz="2000" dirty="0">
                <a:solidFill>
                  <a:srgbClr val="00529B"/>
                </a:solidFill>
              </a:rPr>
              <a:t>Estaba sin cobertura de medicamentos acreditable junio 2019 a diciembre 2021 (31 meses)</a:t>
            </a:r>
          </a:p>
          <a:p>
            <a:pPr marL="548640" indent="-274320" defTabSz="685800">
              <a:lnSpc>
                <a:spcPct val="100000"/>
              </a:lnSpc>
              <a:spcBef>
                <a:spcPts val="0"/>
              </a:spcBef>
              <a:spcAft>
                <a:spcPts val="1200"/>
              </a:spcAft>
            </a:pPr>
            <a:r>
              <a:rPr lang="es-US" sz="2000" dirty="0">
                <a:solidFill>
                  <a:srgbClr val="00529B"/>
                </a:solidFill>
              </a:rPr>
              <a:t>Su penalización para el 2022 fue del 31% (1% por cada uno de los 31 meses) de $33.37 (prima base del beneficiario para el 2022), que fue de $10.34 </a:t>
            </a:r>
          </a:p>
          <a:p>
            <a:pPr marL="548640" indent="-274320" defTabSz="685800">
              <a:lnSpc>
                <a:spcPct val="100000"/>
              </a:lnSpc>
              <a:spcBef>
                <a:spcPts val="0"/>
              </a:spcBef>
              <a:spcAft>
                <a:spcPts val="1200"/>
              </a:spcAft>
            </a:pPr>
            <a:r>
              <a:rPr lang="es-US" sz="2000" dirty="0">
                <a:solidFill>
                  <a:srgbClr val="00529B"/>
                </a:solidFill>
              </a:rPr>
              <a:t>La penalización mensual se redondea a los $.10 más próximos.</a:t>
            </a:r>
          </a:p>
        </p:txBody>
      </p:sp>
      <p:sp>
        <p:nvSpPr>
          <p:cNvPr id="10" name="TextBox 9" descr="Los períodos de beneficios pueden extenderse a través de años calendario. " title="Cuadro de texto">
            <a:extLst>
              <a:ext uri="{FF2B5EF4-FFF2-40B4-BE49-F238E27FC236}">
                <a16:creationId xmlns:a16="http://schemas.microsoft.com/office/drawing/2014/main" id="{553FDFEF-DF8E-470A-9FF4-5021CCB0DB68}"/>
              </a:ext>
            </a:extLst>
          </p:cNvPr>
          <p:cNvSpPr txBox="1"/>
          <p:nvPr/>
        </p:nvSpPr>
        <p:spPr>
          <a:xfrm>
            <a:off x="548640" y="5669280"/>
            <a:ext cx="10972800" cy="400110"/>
          </a:xfrm>
          <a:prstGeom prst="rect">
            <a:avLst/>
          </a:prstGeom>
          <a:solidFill>
            <a:srgbClr val="FECD54"/>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00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A Ana le cobran $10.30 al mes, además de la prima mensual de su plan, en 2022</a:t>
            </a:r>
          </a:p>
        </p:txBody>
      </p:sp>
      <p:pic>
        <p:nvPicPr>
          <p:cNvPr id="9" name="Picture 8">
            <a:extLst>
              <a:ext uri="{FF2B5EF4-FFF2-40B4-BE49-F238E27FC236}">
                <a16:creationId xmlns:a16="http://schemas.microsoft.com/office/drawing/2014/main" id="{7A1F49EB-6BD2-4E3D-BBBF-5A8A2714D80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640" y="1554480"/>
            <a:ext cx="2556164" cy="383424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2C72A1F3-15C8-4EAE-B39E-5357A1E0E29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77242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1654"/>
          </a:xfrm>
        </p:spPr>
        <p:txBody>
          <a:bodyPr>
            <a:noAutofit/>
          </a:bodyPr>
          <a:lstStyle/>
          <a:p>
            <a:r>
              <a:rPr lang="es-US" sz="2800" dirty="0"/>
              <a:t>Ejemplo de penalización por cobertura </a:t>
            </a:r>
            <a:br>
              <a:rPr lang="es-US" sz="2800" dirty="0"/>
            </a:br>
            <a:r>
              <a:rPr lang="es-US" sz="2800" dirty="0"/>
              <a:t>de medicamentos de Medicare: Ann (continuación)</a:t>
            </a:r>
          </a:p>
        </p:txBody>
      </p:sp>
      <p:sp>
        <p:nvSpPr>
          <p:cNvPr id="5" name="Content Placeholder 4"/>
          <p:cNvSpPr>
            <a:spLocks noGrp="1"/>
          </p:cNvSpPr>
          <p:nvPr>
            <p:ph type="body" sz="quarter" idx="4294967295"/>
          </p:nvPr>
        </p:nvSpPr>
        <p:spPr>
          <a:xfrm>
            <a:off x="3200400" y="1554480"/>
            <a:ext cx="8304200" cy="4167188"/>
          </a:xfrm>
        </p:spPr>
        <p:txBody>
          <a:bodyPr>
            <a:normAutofit/>
          </a:bodyPr>
          <a:lstStyle/>
          <a:p>
            <a:pPr marL="0" lvl="0" indent="0" defTabSz="685800">
              <a:lnSpc>
                <a:spcPct val="100000"/>
              </a:lnSpc>
              <a:spcBef>
                <a:spcPts val="0"/>
              </a:spcBef>
              <a:spcAft>
                <a:spcPts val="1200"/>
              </a:spcAft>
              <a:buNone/>
            </a:pPr>
            <a:r>
              <a:rPr lang="es-US" sz="2400" b="1" dirty="0">
                <a:solidFill>
                  <a:srgbClr val="00529B"/>
                </a:solidFill>
              </a:rPr>
              <a:t>En 2023, Medicare volverá a calcular la penalización de Ann utilizando la prima de beneficiario base de 2023 ($32.74 ):</a:t>
            </a:r>
          </a:p>
          <a:p>
            <a:pPr marL="548640" indent="-274320" defTabSz="685800">
              <a:lnSpc>
                <a:spcPct val="100000"/>
              </a:lnSpc>
              <a:spcBef>
                <a:spcPts val="0"/>
              </a:spcBef>
              <a:spcAft>
                <a:spcPts val="1200"/>
              </a:spcAft>
            </a:pPr>
            <a:r>
              <a:rPr lang="es-US" sz="2000" dirty="0">
                <a:solidFill>
                  <a:srgbClr val="00529B"/>
                </a:solidFill>
              </a:rPr>
              <a:t>Su multa sigue siendo del 31% (1% por cada uno de los 31 meses que estuvo sin cobertura de medicamentos acreditable) </a:t>
            </a:r>
          </a:p>
          <a:p>
            <a:pPr marL="548640" indent="-274320" defTabSz="685800">
              <a:lnSpc>
                <a:spcPct val="100000"/>
              </a:lnSpc>
              <a:spcBef>
                <a:spcPts val="0"/>
              </a:spcBef>
              <a:spcAft>
                <a:spcPts val="1200"/>
              </a:spcAft>
            </a:pPr>
            <a:r>
              <a:rPr lang="es-US" sz="2000" dirty="0">
                <a:solidFill>
                  <a:srgbClr val="00529B"/>
                </a:solidFill>
              </a:rPr>
              <a:t>La prima básica del beneficiario de 2023 asciende a $32.74 </a:t>
            </a:r>
          </a:p>
          <a:p>
            <a:pPr marL="548640" indent="-274320" defTabSz="685800">
              <a:lnSpc>
                <a:spcPct val="100000"/>
              </a:lnSpc>
              <a:spcBef>
                <a:spcPts val="0"/>
              </a:spcBef>
              <a:spcAft>
                <a:spcPts val="1200"/>
              </a:spcAft>
            </a:pPr>
            <a:r>
              <a:rPr lang="es-US" sz="2000" dirty="0">
                <a:solidFill>
                  <a:srgbClr val="00529B"/>
                </a:solidFill>
              </a:rPr>
              <a:t>Su penalización en 2023 es el 31% de $32.74, lo que equivale </a:t>
            </a:r>
            <a:br>
              <a:rPr lang="es-US" sz="2000" dirty="0">
                <a:solidFill>
                  <a:srgbClr val="00529B"/>
                </a:solidFill>
              </a:rPr>
            </a:br>
            <a:r>
              <a:rPr lang="es-US" sz="2000" dirty="0">
                <a:solidFill>
                  <a:srgbClr val="00529B"/>
                </a:solidFill>
              </a:rPr>
              <a:t>a $10.15</a:t>
            </a:r>
          </a:p>
          <a:p>
            <a:pPr marL="548640" indent="-274320" defTabSz="685800">
              <a:lnSpc>
                <a:spcPct val="100000"/>
              </a:lnSpc>
              <a:spcBef>
                <a:spcPts val="0"/>
              </a:spcBef>
              <a:spcAft>
                <a:spcPts val="1200"/>
              </a:spcAft>
            </a:pPr>
            <a:r>
              <a:rPr lang="es-US" sz="2000" dirty="0">
                <a:solidFill>
                  <a:srgbClr val="00529B"/>
                </a:solidFill>
              </a:rPr>
              <a:t>La penalización mensual se redondea a los $.10 más próximos.</a:t>
            </a:r>
          </a:p>
        </p:txBody>
      </p:sp>
      <p:sp>
        <p:nvSpPr>
          <p:cNvPr id="9" name="TextBox 8" descr="Los períodos de beneficios pueden extenderse a través de años calendario. " title="Cuadro de texto">
            <a:extLst>
              <a:ext uri="{FF2B5EF4-FFF2-40B4-BE49-F238E27FC236}">
                <a16:creationId xmlns:a16="http://schemas.microsoft.com/office/drawing/2014/main" id="{6C0F7600-B23D-475C-9174-1253358F4488}"/>
              </a:ext>
            </a:extLst>
          </p:cNvPr>
          <p:cNvSpPr txBox="1"/>
          <p:nvPr/>
        </p:nvSpPr>
        <p:spPr>
          <a:xfrm>
            <a:off x="548640" y="5669280"/>
            <a:ext cx="10972800" cy="400110"/>
          </a:xfrm>
          <a:prstGeom prst="rect">
            <a:avLst/>
          </a:prstGeom>
          <a:solidFill>
            <a:srgbClr val="FECD54"/>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00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A Ana le cobran $10.20 al mes, además de la prima mensual de su plan, en 2023</a:t>
            </a:r>
          </a:p>
        </p:txBody>
      </p:sp>
      <p:pic>
        <p:nvPicPr>
          <p:cNvPr id="11" name="Picture 10">
            <a:extLst>
              <a:ext uri="{FF2B5EF4-FFF2-40B4-BE49-F238E27FC236}">
                <a16:creationId xmlns:a16="http://schemas.microsoft.com/office/drawing/2014/main" id="{DC19BFAB-9A67-4044-8EA9-5EFAF4DE23D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640" y="1554480"/>
            <a:ext cx="2556164" cy="383424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C5416781-DF45-4810-AC77-438EA37A6F3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5884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7263" y="271893"/>
            <a:ext cx="8797474" cy="719643"/>
          </a:xfrm>
        </p:spPr>
        <p:txBody>
          <a:bodyPr>
            <a:normAutofit/>
          </a:bodyPr>
          <a:lstStyle/>
          <a:p>
            <a:pPr algn="ctr"/>
            <a:r>
              <a:rPr lang="es-US" sz="3000"/>
              <a:t>Verifique sus conocimientos: Pregunta 6</a:t>
            </a:r>
          </a:p>
        </p:txBody>
      </p:sp>
      <p:sp>
        <p:nvSpPr>
          <p:cNvPr id="5" name="Content Placeholder 4"/>
          <p:cNvSpPr>
            <a:spLocks noGrp="1"/>
          </p:cNvSpPr>
          <p:nvPr>
            <p:ph idx="4294967295"/>
          </p:nvPr>
        </p:nvSpPr>
        <p:spPr>
          <a:xfrm>
            <a:off x="1455420" y="1708899"/>
            <a:ext cx="10355580" cy="4301620"/>
          </a:xfrm>
        </p:spPr>
        <p:txBody>
          <a:bodyPr>
            <a:normAutofit/>
          </a:bodyPr>
          <a:lstStyle/>
          <a:p>
            <a:pPr marL="0" lvl="0" indent="0" defTabSz="685800">
              <a:lnSpc>
                <a:spcPct val="100000"/>
              </a:lnSpc>
              <a:spcBef>
                <a:spcPts val="0"/>
              </a:spcBef>
              <a:spcAft>
                <a:spcPts val="1200"/>
              </a:spcAft>
              <a:buNone/>
            </a:pPr>
            <a:r>
              <a:rPr lang="es-US" sz="2200" b="1" dirty="0">
                <a:solidFill>
                  <a:srgbClr val="00529B"/>
                </a:solidFill>
              </a:rPr>
              <a:t>Los eventos de vida que permiten acceder a un período de inscripción especial (SEP) no incluyen lo siguiente:</a:t>
            </a:r>
          </a:p>
          <a:p>
            <a:pPr marL="804672" lvl="0" indent="-347472" defTabSz="685800">
              <a:lnSpc>
                <a:spcPct val="100000"/>
              </a:lnSpc>
              <a:spcBef>
                <a:spcPts val="0"/>
              </a:spcBef>
              <a:spcAft>
                <a:spcPts val="1200"/>
              </a:spcAft>
              <a:buFont typeface="+mj-lt"/>
              <a:buAutoNum type="alphaLcPeriod"/>
            </a:pPr>
            <a:r>
              <a:rPr lang="es-US" sz="2000" dirty="0">
                <a:solidFill>
                  <a:srgbClr val="00529B"/>
                </a:solidFill>
              </a:rPr>
              <a:t>Si se traslada permanentemente a un sitio distinto del área de servicio del plan</a:t>
            </a:r>
          </a:p>
          <a:p>
            <a:pPr marL="804672" lvl="0" indent="-347472" defTabSz="685800">
              <a:lnSpc>
                <a:spcPct val="100000"/>
              </a:lnSpc>
              <a:spcBef>
                <a:spcPts val="0"/>
              </a:spcBef>
              <a:spcAft>
                <a:spcPts val="1200"/>
              </a:spcAft>
              <a:buFont typeface="+mj-lt"/>
              <a:buAutoNum type="alphaLcPeriod"/>
            </a:pPr>
            <a:r>
              <a:rPr lang="es-US" sz="2000" dirty="0">
                <a:solidFill>
                  <a:srgbClr val="00529B"/>
                </a:solidFill>
              </a:rPr>
              <a:t>Si no se le informó adecuadamente sobre que su otra cobertura no era acreditable, o que la cobertura se redujo, por lo que ya no es acreditable</a:t>
            </a:r>
          </a:p>
          <a:p>
            <a:pPr marL="804672" lvl="0" indent="-347472" defTabSz="685800">
              <a:lnSpc>
                <a:spcPct val="100000"/>
              </a:lnSpc>
              <a:spcBef>
                <a:spcPts val="0"/>
              </a:spcBef>
              <a:spcAft>
                <a:spcPts val="1200"/>
              </a:spcAft>
              <a:buFont typeface="+mj-lt"/>
              <a:buAutoNum type="alphaLcPeriod"/>
            </a:pPr>
            <a:r>
              <a:rPr lang="es-US" sz="2000" dirty="0">
                <a:solidFill>
                  <a:srgbClr val="00529B"/>
                </a:solidFill>
              </a:rPr>
              <a:t>Si pierde otra cobertura de medicamentos acreditable</a:t>
            </a:r>
          </a:p>
          <a:p>
            <a:pPr marL="804672" lvl="0" indent="-347472" defTabSz="685800">
              <a:lnSpc>
                <a:spcPct val="100000"/>
              </a:lnSpc>
              <a:spcBef>
                <a:spcPts val="0"/>
              </a:spcBef>
              <a:spcAft>
                <a:spcPts val="1200"/>
              </a:spcAft>
              <a:buFont typeface="+mj-lt"/>
              <a:buAutoNum type="alphaLcPeriod"/>
            </a:pPr>
            <a:r>
              <a:rPr lang="es-US" sz="2000" dirty="0">
                <a:solidFill>
                  <a:srgbClr val="00529B"/>
                </a:solidFill>
              </a:rPr>
              <a:t>Si ingresa a un centro de cuidados paliativos</a:t>
            </a:r>
          </a:p>
          <a:p>
            <a:endParaRPr lang="en-US" sz="2400" dirty="0">
              <a:solidFill>
                <a:srgbClr val="00529B"/>
              </a:solidFill>
            </a:endParaRPr>
          </a:p>
        </p:txBody>
      </p:sp>
      <p:sp>
        <p:nvSpPr>
          <p:cNvPr id="6" name="Rounded Rectangle 5" descr="Casilla verde que resalta la respuesta correcta: D"/>
          <p:cNvSpPr/>
          <p:nvPr/>
        </p:nvSpPr>
        <p:spPr>
          <a:xfrm>
            <a:off x="1884452" y="4174783"/>
            <a:ext cx="5608548" cy="54864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5">
            <a:extLst>
              <a:ext uri="{FF2B5EF4-FFF2-40B4-BE49-F238E27FC236}">
                <a16:creationId xmlns:a16="http://schemas.microsoft.com/office/drawing/2014/main" id="{7FABA670-9708-4154-AF79-8E06D38854C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
        <p:nvSpPr>
          <p:cNvPr id="8" name="Title 1">
            <a:extLst>
              <a:ext uri="{FF2B5EF4-FFF2-40B4-BE49-F238E27FC236}">
                <a16:creationId xmlns:a16="http://schemas.microsoft.com/office/drawing/2014/main" id="{2F8D1467-CEE1-E60D-C4BE-9077E723DAE1}"/>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Tree>
    <p:custDataLst>
      <p:tags r:id="rId1"/>
    </p:custDataLst>
    <p:extLst>
      <p:ext uri="{BB962C8B-B14F-4D97-AF65-F5344CB8AC3E}">
        <p14:creationId xmlns:p14="http://schemas.microsoft.com/office/powerpoint/2010/main" val="20636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US">
                <a:latin typeface="Arial Black" panose="020B0A04020102020204" pitchFamily="34" charset="0"/>
              </a:rPr>
              <a:t>Lección 5</a:t>
            </a:r>
          </a:p>
        </p:txBody>
      </p:sp>
      <p:sp>
        <p:nvSpPr>
          <p:cNvPr id="4" name="Text Placeholder 3">
            <a:extLst>
              <a:ext uri="{FF2B5EF4-FFF2-40B4-BE49-F238E27FC236}">
                <a16:creationId xmlns:a16="http://schemas.microsoft.com/office/drawing/2014/main" id="{967B347A-8506-9D3A-E082-317F2E55C7A2}"/>
              </a:ext>
            </a:extLst>
          </p:cNvPr>
          <p:cNvSpPr>
            <a:spLocks noGrp="1"/>
          </p:cNvSpPr>
          <p:nvPr>
            <p:ph type="body" idx="1"/>
          </p:nvPr>
        </p:nvSpPr>
        <p:spPr/>
        <p:txBody>
          <a:bodyPr/>
          <a:lstStyle/>
          <a:p>
            <a:r>
              <a:rPr lang="es-ES" dirty="0"/>
              <a:t>Ayuda adicional para los gastos de la cobertura de medicamentos de Medicare (Parte D)</a:t>
            </a:r>
          </a:p>
          <a:p>
            <a:endParaRPr lang="en-US" dirty="0"/>
          </a:p>
        </p:txBody>
      </p:sp>
    </p:spTree>
    <p:custDataLst>
      <p:tags r:id="rId1"/>
    </p:custDataLst>
    <p:extLst>
      <p:ext uri="{BB962C8B-B14F-4D97-AF65-F5344CB8AC3E}">
        <p14:creationId xmlns:p14="http://schemas.microsoft.com/office/powerpoint/2010/main" val="484241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5:</a:t>
            </a:r>
          </a:p>
        </p:txBody>
      </p:sp>
      <p:sp>
        <p:nvSpPr>
          <p:cNvPr id="13" name="Content Placeholder 12"/>
          <p:cNvSpPr>
            <a:spLocks noGrp="1"/>
          </p:cNvSpPr>
          <p:nvPr>
            <p:ph type="body" sz="quarter" idx="13"/>
          </p:nvPr>
        </p:nvSpPr>
        <p:spPr>
          <a:xfrm>
            <a:off x="1371600" y="1371600"/>
            <a:ext cx="960120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800" b="1" dirty="0">
                <a:solidFill>
                  <a:srgbClr val="00529B"/>
                </a:solidFill>
                <a:latin typeface="Arial" panose="020B0604020202020204" pitchFamily="34" charset="0"/>
                <a:cs typeface="Arial" panose="020B0604020202020204" pitchFamily="34" charset="0"/>
              </a:rPr>
              <a:t>Al final de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la Ayuda Adicional y qué gastos de medicamentos cubre</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cómo optar por la Ayuda Adicional</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la inscripción automática y facilitada en Ayuda Adicional</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cómo el Seguro Social determina el derecho continuo </a:t>
            </a:r>
            <a:br>
              <a:rPr lang="es-US" sz="2400" dirty="0">
                <a:solidFill>
                  <a:srgbClr val="00529B"/>
                </a:solidFill>
              </a:rPr>
            </a:br>
            <a:r>
              <a:rPr lang="es-US" sz="2400" dirty="0">
                <a:solidFill>
                  <a:srgbClr val="00529B"/>
                </a:solidFill>
              </a:rPr>
              <a:t>a la Ayuda Adicional</a:t>
            </a:r>
          </a:p>
          <a:p>
            <a:pPr marL="265430" lvl="0" indent="-265430" defTabSz="685800">
              <a:lnSpc>
                <a:spcPct val="100000"/>
              </a:lnSpc>
              <a:spcBef>
                <a:spcPts val="600"/>
              </a:spcBef>
              <a:spcAft>
                <a:spcPts val="1200"/>
              </a:spcAft>
            </a:pPr>
            <a:endParaRPr lang="en-US" dirty="0">
              <a:solidFill>
                <a:srgbClr val="00529B"/>
              </a:solidFill>
              <a:latin typeface="Arial" panose="020B0604020202020204" pitchFamily="34" charset="0"/>
              <a:cs typeface="Arial" panose="020B0604020202020204" pitchFamily="34" charset="0"/>
            </a:endParaRPr>
          </a:p>
          <a:p>
            <a:pPr>
              <a:spcAft>
                <a:spcPts val="1200"/>
              </a:spcAft>
            </a:pPr>
            <a:endParaRPr lang="en-US" dirty="0">
              <a:solidFill>
                <a:srgbClr val="00529B"/>
              </a:solidFill>
            </a:endParaRPr>
          </a:p>
        </p:txBody>
      </p:sp>
      <p:sp>
        <p:nvSpPr>
          <p:cNvPr id="6" name="Slide Number Placeholder 5">
            <a:extLst>
              <a:ext uri="{FF2B5EF4-FFF2-40B4-BE49-F238E27FC236}">
                <a16:creationId xmlns:a16="http://schemas.microsoft.com/office/drawing/2014/main" id="{D5933A00-3182-4F78-93BE-2C7B3F5AB4BC}"/>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76</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96260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¿Qué es la Ayuda Adicional?</a:t>
            </a:r>
          </a:p>
        </p:txBody>
      </p:sp>
      <p:sp>
        <p:nvSpPr>
          <p:cNvPr id="16" name="Content Placeholder 4">
            <a:extLst>
              <a:ext uri="{FF2B5EF4-FFF2-40B4-BE49-F238E27FC236}">
                <a16:creationId xmlns:a16="http://schemas.microsoft.com/office/drawing/2014/main" id="{A2928386-9764-433C-A083-B2C27908B7CF}"/>
              </a:ext>
            </a:extLst>
          </p:cNvPr>
          <p:cNvSpPr txBox="1">
            <a:spLocks/>
          </p:cNvSpPr>
          <p:nvPr/>
        </p:nvSpPr>
        <p:spPr>
          <a:xfrm>
            <a:off x="1371600" y="1371600"/>
            <a:ext cx="9801225" cy="5174346"/>
          </a:xfrm>
          <a:prstGeom prst="rect">
            <a:avLst/>
          </a:prstGeom>
        </p:spPr>
        <p:txBody>
          <a:bodyPr>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s-US" sz="2400" b="1" dirty="0">
                <a:solidFill>
                  <a:srgbClr val="00529B"/>
                </a:solidFill>
              </a:rPr>
              <a:t>Un programa para ayudar a las personas con ingresos y recursos limitados a pagar los costos de la cobertura de medicamentos </a:t>
            </a:r>
            <a:br>
              <a:rPr lang="es-US" sz="2400" b="1" dirty="0">
                <a:solidFill>
                  <a:srgbClr val="00529B"/>
                </a:solidFill>
              </a:rPr>
            </a:br>
            <a:r>
              <a:rPr lang="es-US" sz="2400" b="1" dirty="0">
                <a:solidFill>
                  <a:srgbClr val="00529B"/>
                </a:solidFill>
              </a:rPr>
              <a:t>de Medicare.</a:t>
            </a:r>
          </a:p>
          <a:p>
            <a:pPr marL="548640" indent="-274320" defTabSz="685800">
              <a:lnSpc>
                <a:spcPct val="100000"/>
              </a:lnSpc>
              <a:spcBef>
                <a:spcPts val="0"/>
              </a:spcBef>
              <a:spcAft>
                <a:spcPts val="1200"/>
              </a:spcAft>
            </a:pPr>
            <a:r>
              <a:rPr lang="es-US" sz="2100" dirty="0">
                <a:solidFill>
                  <a:srgbClr val="00529B"/>
                </a:solidFill>
              </a:rPr>
              <a:t>Las personas con los ingresos y recursos más bajos no pagan primas ni deducible, y los copagos son reducidos o inexistentes.</a:t>
            </a:r>
          </a:p>
          <a:p>
            <a:pPr marL="548640" indent="-274320" defTabSz="685800">
              <a:lnSpc>
                <a:spcPct val="100000"/>
              </a:lnSpc>
              <a:spcBef>
                <a:spcPts val="0"/>
              </a:spcBef>
              <a:spcAft>
                <a:spcPts val="1200"/>
              </a:spcAft>
            </a:pPr>
            <a:r>
              <a:rPr lang="es-US" sz="2100" dirty="0">
                <a:solidFill>
                  <a:srgbClr val="00529B"/>
                </a:solidFill>
              </a:rPr>
              <a:t>Las personas con ingresos y recursos ligeramente superiores pagan un deducible reducido y un poco más de gastos de su bolsillo</a:t>
            </a:r>
          </a:p>
          <a:p>
            <a:pPr marL="548640" indent="-274320" defTabSz="685800">
              <a:lnSpc>
                <a:spcPct val="100000"/>
              </a:lnSpc>
              <a:spcBef>
                <a:spcPts val="0"/>
              </a:spcBef>
              <a:spcAft>
                <a:spcPts val="1200"/>
              </a:spcAft>
            </a:pPr>
            <a:r>
              <a:rPr lang="es-US" sz="2100" dirty="0">
                <a:solidFill>
                  <a:srgbClr val="00529B"/>
                </a:solidFill>
              </a:rPr>
              <a:t>No ingresará al período sin cobertura ni pagará una multa por inscripción tardía si califica</a:t>
            </a:r>
          </a:p>
          <a:p>
            <a:pPr marL="548640" indent="-274320" defTabSz="685800">
              <a:lnSpc>
                <a:spcPct val="100000"/>
              </a:lnSpc>
              <a:spcBef>
                <a:spcPts val="0"/>
              </a:spcBef>
              <a:spcAft>
                <a:spcPts val="1200"/>
              </a:spcAft>
            </a:pPr>
            <a:r>
              <a:rPr lang="es-US" sz="2100" dirty="0">
                <a:solidFill>
                  <a:srgbClr val="00529B"/>
                </a:solidFill>
              </a:rPr>
              <a:t>Si alcanza el límite de cobertura catastrófica ( $7,400 dólares) y tiene la Ayuda Adicional, por lo general no pagará nada por los medicamentos cubiertos durante el resto del año</a:t>
            </a:r>
          </a:p>
        </p:txBody>
      </p:sp>
      <p:sp>
        <p:nvSpPr>
          <p:cNvPr id="6" name="Slide Number Placeholder 5">
            <a:extLst>
              <a:ext uri="{FF2B5EF4-FFF2-40B4-BE49-F238E27FC236}">
                <a16:creationId xmlns:a16="http://schemas.microsoft.com/office/drawing/2014/main" id="{3FBC05F4-8A1B-4FF9-AD39-A59BF439792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3723948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Cómo Calificar para Recibir Ayuda Adicional</a:t>
            </a:r>
          </a:p>
        </p:txBody>
      </p:sp>
      <p:sp>
        <p:nvSpPr>
          <p:cNvPr id="7" name="Content Placeholder 7">
            <a:extLst>
              <a:ext uri="{FF2B5EF4-FFF2-40B4-BE49-F238E27FC236}">
                <a16:creationId xmlns:a16="http://schemas.microsoft.com/office/drawing/2014/main" id="{1136C3C6-FCD7-4EB7-92D3-8B1F074A5BA3}"/>
              </a:ext>
            </a:extLst>
          </p:cNvPr>
          <p:cNvSpPr txBox="1">
            <a:spLocks/>
          </p:cNvSpPr>
          <p:nvPr/>
        </p:nvSpPr>
        <p:spPr>
          <a:xfrm>
            <a:off x="548179" y="1337212"/>
            <a:ext cx="7083694" cy="4815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685800">
              <a:lnSpc>
                <a:spcPct val="100000"/>
              </a:lnSpc>
              <a:spcBef>
                <a:spcPts val="0"/>
              </a:spcBef>
              <a:spcAft>
                <a:spcPts val="1200"/>
              </a:spcAft>
              <a:buNone/>
              <a:defRPr/>
            </a:pPr>
            <a:r>
              <a:rPr lang="es-US" sz="2800" b="1" dirty="0">
                <a:solidFill>
                  <a:srgbClr val="00529B"/>
                </a:solidFill>
                <a:latin typeface="Arial" panose="020B0604020202020204" pitchFamily="34" charset="0"/>
                <a:cs typeface="Arial" panose="020B0604020202020204" pitchFamily="34" charset="0"/>
              </a:rPr>
              <a:t>Usted califica en forma automática para recibir Ayuda Adicional si obtiene:</a:t>
            </a:r>
          </a:p>
          <a:p>
            <a:pPr marL="548640" lvl="0" indent="-274320" defTabSz="685800">
              <a:lnSpc>
                <a:spcPct val="100000"/>
              </a:lnSpc>
              <a:spcBef>
                <a:spcPts val="0"/>
              </a:spcBef>
              <a:spcAft>
                <a:spcPts val="1200"/>
              </a:spcAft>
              <a:defRPr/>
            </a:pPr>
            <a:r>
              <a:rPr lang="es-US" sz="2400" dirty="0">
                <a:solidFill>
                  <a:srgbClr val="00529B"/>
                </a:solidFill>
                <a:latin typeface="Arial" panose="020B0604020202020204" pitchFamily="34" charset="0"/>
                <a:cs typeface="Arial" panose="020B0604020202020204" pitchFamily="34" charset="0"/>
              </a:rPr>
              <a:t>Cobertura completa de Medicaid (a veces denominada "dual completa")</a:t>
            </a:r>
          </a:p>
          <a:p>
            <a:pPr marL="548640" lvl="0" indent="-274320" defTabSz="685800">
              <a:lnSpc>
                <a:spcPct val="100000"/>
              </a:lnSpc>
              <a:spcBef>
                <a:spcPts val="0"/>
              </a:spcBef>
              <a:spcAft>
                <a:spcPts val="1200"/>
              </a:spcAft>
              <a:defRPr/>
            </a:pPr>
            <a:r>
              <a:rPr lang="es-US" sz="2400" dirty="0">
                <a:solidFill>
                  <a:srgbClr val="00529B"/>
                </a:solidFill>
                <a:latin typeface="Arial" panose="020B0604020202020204" pitchFamily="34" charset="0"/>
                <a:cs typeface="Arial" panose="020B0604020202020204" pitchFamily="34" charset="0"/>
              </a:rPr>
              <a:t>Seguridad de Ingreso Suplementario (SSI)</a:t>
            </a:r>
          </a:p>
          <a:p>
            <a:pPr marL="548640" lvl="0" indent="-274320" defTabSz="685800">
              <a:lnSpc>
                <a:spcPct val="100000"/>
              </a:lnSpc>
              <a:spcBef>
                <a:spcPts val="0"/>
              </a:spcBef>
              <a:spcAft>
                <a:spcPts val="1200"/>
              </a:spcAft>
              <a:defRPr/>
            </a:pPr>
            <a:r>
              <a:rPr lang="es-US" sz="2400" dirty="0">
                <a:solidFill>
                  <a:srgbClr val="00529B"/>
                </a:solidFill>
                <a:latin typeface="Arial" panose="020B0604020202020204" pitchFamily="34" charset="0"/>
                <a:cs typeface="Arial" panose="020B0604020202020204" pitchFamily="34" charset="0"/>
              </a:rPr>
              <a:t>Ayuda de Medicaid para pagar la prima de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la Parte B de Medicare (Seguro Médico) (Programa de Ahorro de Medicare, a veces denominado "dual parcial").</a:t>
            </a:r>
          </a:p>
          <a:p>
            <a:pPr marL="0" marR="0" lvl="0" indent="0" algn="l" defTabSz="685800" rtl="0" eaLnBrk="1" fontAlgn="auto" latinLnBrk="0" hangingPunct="1">
              <a:lnSpc>
                <a:spcPct val="110000"/>
              </a:lnSpc>
              <a:spcBef>
                <a:spcPts val="600"/>
              </a:spcBef>
              <a:spcAft>
                <a:spcPts val="1200"/>
              </a:spcAft>
              <a:buClrTx/>
              <a:buSzTx/>
              <a:buNone/>
              <a:tabLst/>
              <a:defRPr/>
            </a:pPr>
            <a:endPar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602B8766-2756-4ABA-852F-FCA53FFE9B22}"/>
              </a:ext>
              <a:ext uri="{C183D7F6-B498-43B3-948B-1728B52AA6E4}">
                <adec:decorative xmlns:adec="http://schemas.microsoft.com/office/drawing/2017/decorative" val="1"/>
              </a:ext>
            </a:extLst>
          </p:cNvPr>
          <p:cNvSpPr/>
          <p:nvPr/>
        </p:nvSpPr>
        <p:spPr>
          <a:xfrm>
            <a:off x="7771355" y="1692528"/>
            <a:ext cx="3872466" cy="3874913"/>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F093775-9F0D-4D6F-9F1A-B3FA980B15A7}"/>
              </a:ext>
            </a:extLst>
          </p:cNvPr>
          <p:cNvSpPr txBox="1"/>
          <p:nvPr/>
        </p:nvSpPr>
        <p:spPr>
          <a:xfrm>
            <a:off x="7867380" y="1874561"/>
            <a:ext cx="3776441" cy="3323987"/>
          </a:xfrm>
          <a:prstGeom prst="rect">
            <a:avLst/>
          </a:prstGeom>
          <a:noFill/>
        </p:spPr>
        <p:txBody>
          <a:bodyPr wrap="square" lIns="91440" tIns="45720" rIns="91440" bIns="45720" anchor="t">
            <a:spAutoFit/>
          </a:bodyPr>
          <a:lstStyle/>
          <a:p>
            <a:pPr marL="0" marR="0" lvl="0" indent="0" defTabSz="914400" eaLnBrk="1" fontAlgn="auto" latinLnBrk="0" hangingPunct="1">
              <a:spcAft>
                <a:spcPts val="1200"/>
              </a:spcAft>
              <a:buClrTx/>
              <a:buSzTx/>
              <a:buFontTx/>
              <a:buNone/>
              <a:tabLst/>
              <a:defRPr/>
            </a:pPr>
            <a:r>
              <a:rPr kumimoji="0" lang="es-US" b="1" i="0" u="none" strike="noStrike" cap="none" normalizeH="0" baseline="0" noProof="0" dirty="0">
                <a:ln>
                  <a:noFill/>
                </a:ln>
                <a:solidFill>
                  <a:schemeClr val="bg1"/>
                </a:solidFill>
                <a:effectLst/>
                <a:uLnTx/>
                <a:uFillTx/>
              </a:rPr>
              <a:t>Para solicitarlo si</a:t>
            </a:r>
            <a:r>
              <a:rPr kumimoji="0" lang="es-US" b="1" i="0" u="none" strike="noStrike" cap="none" normalizeH="0" noProof="0" dirty="0">
                <a:ln>
                  <a:noFill/>
                </a:ln>
                <a:solidFill>
                  <a:schemeClr val="bg1"/>
                </a:solidFill>
                <a:effectLst/>
                <a:uLnTx/>
                <a:uFillTx/>
              </a:rPr>
              <a:t> usted no es elegible automáticamente, contacte al:</a:t>
            </a:r>
          </a:p>
          <a:p>
            <a:pPr marL="285750" indent="-285750">
              <a:spcAft>
                <a:spcPts val="1200"/>
              </a:spcAft>
              <a:buFont typeface="Wingdings" panose="05000000000000000000" pitchFamily="2" charset="2"/>
              <a:buChar char="Ø"/>
              <a:defRPr/>
            </a:pPr>
            <a:r>
              <a:rPr lang="es-US" sz="1600" b="1" dirty="0">
                <a:solidFill>
                  <a:schemeClr val="bg1"/>
                </a:solidFill>
              </a:rPr>
              <a:t>Seguro Social </a:t>
            </a:r>
            <a:r>
              <a:rPr lang="es-US" sz="1600" dirty="0">
                <a:solidFill>
                  <a:schemeClr val="bg1"/>
                </a:solidFill>
              </a:rPr>
              <a:t>en </a:t>
            </a:r>
            <a:r>
              <a:rPr lang="es-US" sz="1600" dirty="0">
                <a:solidFill>
                  <a:schemeClr val="bg1"/>
                </a:solidFill>
                <a:hlinkClick r:id="rId4">
                  <a:extLst>
                    <a:ext uri="{A12FA001-AC4F-418D-AE19-62706E023703}">
                      <ahyp:hlinkClr xmlns:ahyp="http://schemas.microsoft.com/office/drawing/2018/hyperlinkcolor" val="tx"/>
                    </a:ext>
                  </a:extLst>
                </a:hlinkClick>
              </a:rPr>
              <a:t>SSA.gov/</a:t>
            </a:r>
            <a:r>
              <a:rPr lang="es-US" sz="1600" dirty="0" err="1">
                <a:solidFill>
                  <a:schemeClr val="bg1"/>
                </a:solidFill>
                <a:hlinkClick r:id="rId4">
                  <a:extLst>
                    <a:ext uri="{A12FA001-AC4F-418D-AE19-62706E023703}">
                      <ahyp:hlinkClr xmlns:ahyp="http://schemas.microsoft.com/office/drawing/2018/hyperlinkcolor" val="tx"/>
                    </a:ext>
                  </a:extLst>
                </a:hlinkClick>
              </a:rPr>
              <a:t>benefits</a:t>
            </a:r>
            <a:r>
              <a:rPr lang="es-US" sz="1600" dirty="0">
                <a:solidFill>
                  <a:schemeClr val="bg1"/>
                </a:solidFill>
                <a:hlinkClick r:id="rId4">
                  <a:extLst>
                    <a:ext uri="{A12FA001-AC4F-418D-AE19-62706E023703}">
                      <ahyp:hlinkClr xmlns:ahyp="http://schemas.microsoft.com/office/drawing/2018/hyperlinkcolor" val="tx"/>
                    </a:ext>
                  </a:extLst>
                </a:hlinkClick>
              </a:rPr>
              <a:t>/medicare/prescriptionhelp.html </a:t>
            </a:r>
            <a:r>
              <a:rPr lang="es-US" sz="1600" dirty="0">
                <a:solidFill>
                  <a:schemeClr val="bg1"/>
                </a:solidFill>
              </a:rPr>
              <a:t> o 1-800-772-1213; </a:t>
            </a:r>
            <a:br>
              <a:rPr lang="es-US" sz="1600" dirty="0">
                <a:solidFill>
                  <a:schemeClr val="bg1"/>
                </a:solidFill>
              </a:rPr>
            </a:br>
            <a:r>
              <a:rPr lang="es-US" sz="1600" dirty="0">
                <a:solidFill>
                  <a:schemeClr val="bg1"/>
                </a:solidFill>
              </a:rPr>
              <a:t>TTY: 1-800-325-0778</a:t>
            </a:r>
          </a:p>
          <a:p>
            <a:pPr marL="285750" indent="-285750">
              <a:spcAft>
                <a:spcPts val="1200"/>
              </a:spcAft>
              <a:buFont typeface="Wingdings" panose="05000000000000000000" pitchFamily="2" charset="2"/>
              <a:buChar char="Ø"/>
              <a:defRPr/>
            </a:pPr>
            <a:r>
              <a:rPr lang="es-US" sz="1600" dirty="0">
                <a:solidFill>
                  <a:schemeClr val="bg1"/>
                </a:solidFill>
              </a:rPr>
              <a:t>Su oficina estatal de asistencia médica (Medicaid)</a:t>
            </a:r>
          </a:p>
          <a:p>
            <a:pPr marL="285750" indent="-285750">
              <a:spcAft>
                <a:spcPts val="1200"/>
              </a:spcAft>
              <a:buFont typeface="Wingdings" panose="05000000000000000000" pitchFamily="2" charset="2"/>
              <a:buChar char="Ø"/>
              <a:defRPr/>
            </a:pPr>
            <a:r>
              <a:rPr lang="es-US" sz="1600" b="1" dirty="0">
                <a:solidFill>
                  <a:schemeClr val="bg1"/>
                </a:solidFill>
              </a:rPr>
              <a:t>Programa Estatal de Asistencia sobre Seguros de Salud (SHIP)</a:t>
            </a:r>
            <a:r>
              <a:rPr lang="es-US" sz="1600" dirty="0">
                <a:solidFill>
                  <a:schemeClr val="bg1"/>
                </a:solidFill>
              </a:rPr>
              <a:t> en </a:t>
            </a:r>
            <a:r>
              <a:rPr lang="es-US" sz="1600" dirty="0">
                <a:solidFill>
                  <a:schemeClr val="bg1"/>
                </a:solidFill>
                <a:hlinkClick r:id="rId5">
                  <a:extLst>
                    <a:ext uri="{A12FA001-AC4F-418D-AE19-62706E023703}">
                      <ahyp:hlinkClr xmlns:ahyp="http://schemas.microsoft.com/office/drawing/2018/hyperlinkcolor" val="tx"/>
                    </a:ext>
                  </a:extLst>
                </a:hlinkClick>
              </a:rPr>
              <a:t>shiphelp.org</a:t>
            </a:r>
            <a:r>
              <a:rPr lang="es-US" sz="1600" dirty="0">
                <a:solidFill>
                  <a:schemeClr val="bg1"/>
                </a:solidFill>
              </a:rPr>
              <a:t> </a:t>
            </a:r>
          </a:p>
        </p:txBody>
      </p:sp>
      <p:sp>
        <p:nvSpPr>
          <p:cNvPr id="6" name="Slide Number Placeholder 5">
            <a:extLst>
              <a:ext uri="{FF2B5EF4-FFF2-40B4-BE49-F238E27FC236}">
                <a16:creationId xmlns:a16="http://schemas.microsoft.com/office/drawing/2014/main" id="{5D71297B-4340-4618-A53A-DE20DE431BA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16950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4160"/>
            <a:ext cx="12192000" cy="914400"/>
          </a:xfrm>
        </p:spPr>
        <p:txBody>
          <a:bodyPr>
            <a:noAutofit/>
          </a:bodyPr>
          <a:lstStyle/>
          <a:p>
            <a:r>
              <a:rPr lang="es-US" sz="2800" dirty="0"/>
              <a:t>Límites de ingresos y recursos para </a:t>
            </a:r>
            <a:br>
              <a:rPr lang="es-US" sz="2800" dirty="0"/>
            </a:br>
            <a:r>
              <a:rPr lang="es-US" sz="2800" dirty="0"/>
              <a:t>solicitar ayuda adicional para el 2023</a:t>
            </a:r>
          </a:p>
        </p:txBody>
      </p:sp>
      <p:graphicFrame>
        <p:nvGraphicFramePr>
          <p:cNvPr id="7" name="Content Placeholder 7" descr="Si califica para el programa Beneficiario Calificado de Medicare (QMB), recibirá ayuda para pagar las primas, los deducibles, copagos y coseguros de la Parte A y la Parte B. Para tener derecho al QMB debe ser elegible para la Parte A de Medicare y tener unos ingresos que no superen el 100% del Nivel Federal de Pobreza (FPL). Esto entrará en vigencia el primer mes después del mes en que se apruebe la elegibilidad para QMB. La elegibilidad no es retroactiva. Para poder acogerse al programa de Beneficiarios de Medicare con Ingresos Bajos Especificados (SLMB), debe reunir los requisitos de la Parte A de Medicare y tener unos ingresos de al menos el 100%, pero que no superen el 120% del nivel federal de pobreza (FPL). Si califica para SLMB, recibirá ayuda para pagar la prima de la Parte B. Para poder acogerse al programa de Personas Calificadas (QI) , financiado íntegramente con fondos federales, debe tener derecho a la Parte A de Medicare y unos ingresos que no superen el 135% del Nivel Federal de Pobreza (FPL). Si califica para QI, y aún hay fondos disponibles en su estado, recibirá ayuda para pagar la prima de la Parte B. El congreso asignó únicamente una cantidad limitada de fondos para cada estado.  Para poder acogerse al programa de Personas Discapacitadas y Trabajadoras Calificadas (QDWI), debe tener derecho a la Parte A de Medicare debido a una pérdida de la Parte A por discapacidad a causa de unos ingresos superiores a un Trabajo Substancial y Lucrativo (SGA); tener unos ingresos que no superen el 200% del FPL y unos recursos que no superen el doble del máximo para la SSI; y no tener derecho a Medicaid. Si reúne los requisitos necesarios, recibirá ayuda para pagar la prima de la Parte A. Los estados pueden cobrar primas si sus ingresos se sitúan entre el 150% y el 200% del FPL. ">
            <a:extLst>
              <a:ext uri="{FF2B5EF4-FFF2-40B4-BE49-F238E27FC236}">
                <a16:creationId xmlns:a16="http://schemas.microsoft.com/office/drawing/2014/main" id="{F1CC91E5-9426-4826-A8A7-5679E6D741C6}"/>
              </a:ext>
            </a:extLst>
          </p:cNvPr>
          <p:cNvGraphicFramePr>
            <a:graphicFrameLocks/>
          </p:cNvGraphicFramePr>
          <p:nvPr>
            <p:extLst>
              <p:ext uri="{D42A27DB-BD31-4B8C-83A1-F6EECF244321}">
                <p14:modId xmlns:p14="http://schemas.microsoft.com/office/powerpoint/2010/main" val="2685278927"/>
              </p:ext>
            </p:extLst>
          </p:nvPr>
        </p:nvGraphicFramePr>
        <p:xfrm>
          <a:off x="1044341" y="1094129"/>
          <a:ext cx="10103318" cy="4480560"/>
        </p:xfrm>
        <a:graphic>
          <a:graphicData uri="http://schemas.openxmlformats.org/drawingml/2006/table">
            <a:tbl>
              <a:tblPr firstRow="1" bandRow="1">
                <a:tableStyleId>{5FD0F851-EC5A-4D38-B0AD-8093EC10F338}</a:tableStyleId>
              </a:tblPr>
              <a:tblGrid>
                <a:gridCol w="4642084">
                  <a:extLst>
                    <a:ext uri="{9D8B030D-6E8A-4147-A177-3AD203B41FA5}">
                      <a16:colId xmlns:a16="http://schemas.microsoft.com/office/drawing/2014/main" val="20000"/>
                    </a:ext>
                  </a:extLst>
                </a:gridCol>
                <a:gridCol w="2797871">
                  <a:extLst>
                    <a:ext uri="{9D8B030D-6E8A-4147-A177-3AD203B41FA5}">
                      <a16:colId xmlns:a16="http://schemas.microsoft.com/office/drawing/2014/main" val="20001"/>
                    </a:ext>
                  </a:extLst>
                </a:gridCol>
                <a:gridCol w="2663363">
                  <a:extLst>
                    <a:ext uri="{9D8B030D-6E8A-4147-A177-3AD203B41FA5}">
                      <a16:colId xmlns:a16="http://schemas.microsoft.com/office/drawing/2014/main" val="20002"/>
                    </a:ext>
                  </a:extLst>
                </a:gridCol>
              </a:tblGrid>
              <a:tr h="76620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300" dirty="0">
                          <a:solidFill>
                            <a:srgbClr val="00529B"/>
                          </a:solidFill>
                        </a:rPr>
                        <a:t>Tipo de límite </a:t>
                      </a:r>
                    </a:p>
                  </a:txBody>
                  <a:tcPr marL="67729" marR="67729" marT="34290" marB="3429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300" dirty="0">
                          <a:solidFill>
                            <a:srgbClr val="00529B"/>
                          </a:solidFill>
                        </a:rPr>
                        <a:t>Individual </a:t>
                      </a:r>
                    </a:p>
                    <a:p>
                      <a:pPr algn="ctr"/>
                      <a:r>
                        <a:rPr lang="es-US" sz="2300" dirty="0">
                          <a:solidFill>
                            <a:srgbClr val="00529B"/>
                          </a:solidFill>
                        </a:rPr>
                        <a:t>(Anual)</a:t>
                      </a:r>
                    </a:p>
                  </a:txBody>
                  <a:tcPr marL="67729" marR="67729" marT="34290" marB="3429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300" dirty="0">
                          <a:solidFill>
                            <a:srgbClr val="00529B"/>
                          </a:solidFill>
                        </a:rPr>
                        <a:t>Pareja casada</a:t>
                      </a:r>
                    </a:p>
                    <a:p>
                      <a:pPr algn="ctr"/>
                      <a:r>
                        <a:rPr lang="es-US" sz="2300" dirty="0">
                          <a:solidFill>
                            <a:srgbClr val="00529B"/>
                          </a:solidFill>
                        </a:rPr>
                        <a:t>(Anual)</a:t>
                      </a:r>
                    </a:p>
                  </a:txBody>
                  <a:tcPr marL="67729" marR="67729" marT="34290" marB="34290" anchor="ctr"/>
                </a:tc>
                <a:extLst>
                  <a:ext uri="{0D108BD9-81ED-4DB2-BD59-A6C34878D82A}">
                    <a16:rowId xmlns:a16="http://schemas.microsoft.com/office/drawing/2014/main" val="10000"/>
                  </a:ext>
                </a:extLst>
              </a:tr>
              <a:tr h="11169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300" dirty="0">
                          <a:solidFill>
                            <a:srgbClr val="00529B"/>
                          </a:solidFill>
                        </a:rPr>
                        <a:t>Ingreso</a:t>
                      </a:r>
                    </a:p>
                    <a:p>
                      <a:r>
                        <a:rPr lang="es-US" sz="2300" dirty="0">
                          <a:solidFill>
                            <a:srgbClr val="00529B"/>
                          </a:solidFill>
                        </a:rPr>
                        <a:t>(por debajo del 135% para el total y del 150% para el parcial del nivel federal de pobreza (FPL), en función del tamaño de la familia)</a:t>
                      </a:r>
                    </a:p>
                  </a:txBody>
                  <a:tcPr marL="67729" marR="67729" marT="34290" marB="34290" anchor="ctr">
                    <a:lnR w="12700" cap="flat" cmpd="sng" algn="ctr">
                      <a:solidFill>
                        <a:schemeClr val="accent1">
                          <a:lumMod val="75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300" dirty="0">
                          <a:solidFill>
                            <a:srgbClr val="00529B"/>
                          </a:solidFill>
                        </a:rPr>
                        <a:t>$19,683* (completo)</a:t>
                      </a:r>
                    </a:p>
                    <a:p>
                      <a:pPr algn="ctr"/>
                      <a:r>
                        <a:rPr lang="es-US" sz="2300" dirty="0">
                          <a:solidFill>
                            <a:srgbClr val="00529B"/>
                          </a:solidFill>
                        </a:rPr>
                        <a:t>$21,870* (parcial)</a:t>
                      </a:r>
                    </a:p>
                    <a:p>
                      <a:pPr algn="l" rtl="0"/>
                      <a:endParaRPr lang="en-US" sz="2300" dirty="0">
                        <a:solidFill>
                          <a:srgbClr val="00529B"/>
                        </a:solidFill>
                        <a:highlight>
                          <a:srgbClr val="FFFF00"/>
                        </a:highlight>
                        <a:latin typeface="Arial" panose="020B0604020202020204" pitchFamily="34" charset="0"/>
                        <a:cs typeface="Arial" panose="020B0604020202020204" pitchFamily="34" charset="0"/>
                      </a:endParaRPr>
                    </a:p>
                  </a:txBody>
                  <a:tcPr marL="67729" marR="67729"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300" dirty="0">
                          <a:solidFill>
                            <a:srgbClr val="00529B"/>
                          </a:solidFill>
                        </a:rPr>
                        <a:t>$26,622* (completo)</a:t>
                      </a:r>
                    </a:p>
                    <a:p>
                      <a:pPr algn="ctr"/>
                      <a:r>
                        <a:rPr lang="es-US" sz="2300" dirty="0">
                          <a:solidFill>
                            <a:srgbClr val="00529B"/>
                          </a:solidFill>
                        </a:rPr>
                        <a:t>$29,580* (parcial)</a:t>
                      </a:r>
                    </a:p>
                    <a:p>
                      <a:pPr algn="l" rtl="0"/>
                      <a:endParaRPr lang="en-US" sz="2300" dirty="0">
                        <a:solidFill>
                          <a:srgbClr val="00529B"/>
                        </a:solidFill>
                        <a:highlight>
                          <a:srgbClr val="FFFF00"/>
                        </a:highlight>
                        <a:latin typeface="Arial" panose="020B0604020202020204" pitchFamily="34" charset="0"/>
                        <a:cs typeface="Arial" panose="020B0604020202020204" pitchFamily="34" charset="0"/>
                      </a:endParaRPr>
                    </a:p>
                  </a:txBody>
                  <a:tcPr marL="67729" marR="67729" marT="34290" marB="3429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4437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300">
                          <a:solidFill>
                            <a:srgbClr val="00529B"/>
                          </a:solidFill>
                        </a:rPr>
                        <a:t>Recursos</a:t>
                      </a:r>
                    </a:p>
                  </a:txBody>
                  <a:tcPr marL="67729" marR="67729" marT="34290" marB="34290" anchor="ctr">
                    <a:lnR w="12700" cap="flat" cmpd="sng" algn="ctr">
                      <a:solidFill>
                        <a:schemeClr val="accent1">
                          <a:lumMod val="75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300">
                          <a:solidFill>
                            <a:srgbClr val="00529B"/>
                          </a:solidFill>
                        </a:rPr>
                        <a:t>$9,090 (completo)</a:t>
                      </a:r>
                    </a:p>
                    <a:p>
                      <a:pPr algn="ctr"/>
                      <a:r>
                        <a:rPr lang="es-US" sz="2300">
                          <a:solidFill>
                            <a:srgbClr val="00529B"/>
                          </a:solidFill>
                        </a:rPr>
                        <a:t>$15,160 (parcial)</a:t>
                      </a:r>
                    </a:p>
                    <a:p>
                      <a:pPr algn="l" rtl="0"/>
                      <a:endParaRPr lang="en-US" sz="2300" dirty="0">
                        <a:solidFill>
                          <a:srgbClr val="00529B"/>
                        </a:solidFill>
                      </a:endParaRPr>
                    </a:p>
                  </a:txBody>
                  <a:tcPr marL="67729" marR="67729"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300" dirty="0">
                          <a:solidFill>
                            <a:srgbClr val="00529B"/>
                          </a:solidFill>
                        </a:rPr>
                        <a:t>$13,630 (completo)</a:t>
                      </a:r>
                    </a:p>
                    <a:p>
                      <a:pPr algn="ctr"/>
                      <a:r>
                        <a:rPr lang="es-US" sz="2300" dirty="0">
                          <a:solidFill>
                            <a:srgbClr val="00529B"/>
                          </a:solidFill>
                        </a:rPr>
                        <a:t>$30,240 (parcial)</a:t>
                      </a:r>
                    </a:p>
                    <a:p>
                      <a:pPr algn="l" rtl="0"/>
                      <a:endParaRPr lang="en-US" sz="2300" dirty="0">
                        <a:solidFill>
                          <a:srgbClr val="00529B"/>
                        </a:solidFill>
                        <a:latin typeface="Arial" panose="020B0604020202020204" pitchFamily="34" charset="0"/>
                        <a:cs typeface="Arial" panose="020B0604020202020204" pitchFamily="34" charset="0"/>
                      </a:endParaRPr>
                    </a:p>
                  </a:txBody>
                  <a:tcPr marL="67729" marR="67729" marT="34290" marB="3429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337825">
                <a:tc>
                  <a:txBody>
                    <a:bodyPr/>
                    <a:lstStyle/>
                    <a:p>
                      <a:r>
                        <a:rPr lang="es-US" sz="2300" dirty="0">
                          <a:solidFill>
                            <a:srgbClr val="00529B"/>
                          </a:solidFill>
                          <a:latin typeface="Calibri" panose="020F0502020204030204"/>
                          <a:ea typeface="+mn-ea"/>
                          <a:cs typeface="+mn-cs"/>
                        </a:rPr>
                        <a:t>Recursos ajustados a los gastos </a:t>
                      </a:r>
                      <a:br>
                        <a:rPr lang="es-US" sz="2300" dirty="0">
                          <a:solidFill>
                            <a:srgbClr val="00529B"/>
                          </a:solidFill>
                          <a:latin typeface="Calibri" panose="020F0502020204030204"/>
                          <a:ea typeface="+mn-ea"/>
                          <a:cs typeface="+mn-cs"/>
                        </a:rPr>
                      </a:br>
                      <a:r>
                        <a:rPr lang="es-US" sz="2300" dirty="0">
                          <a:solidFill>
                            <a:srgbClr val="00529B"/>
                          </a:solidFill>
                          <a:latin typeface="Calibri" panose="020F0502020204030204"/>
                          <a:ea typeface="+mn-ea"/>
                          <a:cs typeface="+mn-cs"/>
                        </a:rPr>
                        <a:t>de sepelio</a:t>
                      </a:r>
                    </a:p>
                  </a:txBody>
                  <a:tcPr marL="67729" marR="67729" marT="34290" marB="34290" anchor="ctr">
                    <a:lnR w="12700" cap="flat" cmpd="sng" algn="ctr">
                      <a:solidFill>
                        <a:schemeClr val="accent1">
                          <a:lumMod val="75000"/>
                        </a:schemeClr>
                      </a:solidFill>
                      <a:prstDash val="solid"/>
                      <a:round/>
                      <a:headEnd type="none" w="med" len="med"/>
                      <a:tailEnd type="none" w="med" len="med"/>
                    </a:lnR>
                  </a:tcPr>
                </a:tc>
                <a:tc>
                  <a:txBody>
                    <a:bodyPr/>
                    <a:lstStyle/>
                    <a:p>
                      <a:pPr algn="ctr"/>
                      <a:r>
                        <a:rPr lang="es-US" sz="2300">
                          <a:solidFill>
                            <a:srgbClr val="00529B"/>
                          </a:solidFill>
                        </a:rPr>
                        <a:t>$10,590 (completo)</a:t>
                      </a:r>
                    </a:p>
                    <a:p>
                      <a:pPr algn="ctr"/>
                      <a:r>
                        <a:rPr lang="es-US" sz="2300">
                          <a:solidFill>
                            <a:srgbClr val="00529B"/>
                          </a:solidFill>
                        </a:rPr>
                        <a:t>$16,660 (parcial)</a:t>
                      </a:r>
                    </a:p>
                  </a:txBody>
                  <a:tcPr marL="67729" marR="67729" marT="34290" marB="3429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300" dirty="0">
                          <a:solidFill>
                            <a:srgbClr val="00529B"/>
                          </a:solidFill>
                        </a:rPr>
                        <a:t>$16,630 (completo)</a:t>
                      </a:r>
                    </a:p>
                    <a:p>
                      <a:pPr algn="ctr"/>
                      <a:r>
                        <a:rPr lang="es-US" sz="2300" dirty="0">
                          <a:solidFill>
                            <a:srgbClr val="00529B"/>
                          </a:solidFill>
                          <a:latin typeface="+mn-lt"/>
                          <a:ea typeface="+mn-ea"/>
                          <a:cs typeface="+mn-cs"/>
                        </a:rPr>
                        <a:t>$33,240 (parcial)</a:t>
                      </a:r>
                    </a:p>
                  </a:txBody>
                  <a:tcPr marL="67729" marR="67729" marT="34290" marB="34290" anchor="ct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2548198253"/>
                  </a:ext>
                </a:extLst>
              </a:tr>
            </a:tbl>
          </a:graphicData>
        </a:graphic>
      </p:graphicFrame>
      <p:sp>
        <p:nvSpPr>
          <p:cNvPr id="8" name="TextBox 7">
            <a:extLst>
              <a:ext uri="{FF2B5EF4-FFF2-40B4-BE49-F238E27FC236}">
                <a16:creationId xmlns:a16="http://schemas.microsoft.com/office/drawing/2014/main" id="{9A7DEB3A-A6B1-4749-AC69-A94904A9FD28}"/>
              </a:ext>
            </a:extLst>
          </p:cNvPr>
          <p:cNvSpPr txBox="1"/>
          <p:nvPr/>
        </p:nvSpPr>
        <p:spPr>
          <a:xfrm>
            <a:off x="1044341" y="5589686"/>
            <a:ext cx="6773779" cy="400110"/>
          </a:xfrm>
          <a:prstGeom prst="rect">
            <a:avLst/>
          </a:prstGeom>
          <a:noFill/>
        </p:spPr>
        <p:txBody>
          <a:bodyPr wrap="square" rtlCol="0">
            <a:spAutoFit/>
          </a:bodyPr>
          <a:lstStyle/>
          <a:p>
            <a:r>
              <a:rPr lang="es-US" sz="2000" dirty="0">
                <a:solidFill>
                  <a:srgbClr val="2F5597"/>
                </a:solidFill>
                <a:latin typeface="Arial" panose="020B0604020202020204" pitchFamily="34" charset="0"/>
                <a:cs typeface="Arial" panose="020B0604020202020204" pitchFamily="34" charset="0"/>
              </a:rPr>
              <a:t>*montos más altos para Alaska y Hawái</a:t>
            </a:r>
          </a:p>
        </p:txBody>
      </p:sp>
      <p:sp>
        <p:nvSpPr>
          <p:cNvPr id="6" name="Slide Number Placeholder 5">
            <a:extLst>
              <a:ext uri="{FF2B5EF4-FFF2-40B4-BE49-F238E27FC236}">
                <a16:creationId xmlns:a16="http://schemas.microsoft.com/office/drawing/2014/main" id="{41CC99D3-4498-4E55-87B9-C705CF2113B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2186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307"/>
            <a:ext cx="12192000" cy="888573"/>
          </a:xfrm>
        </p:spPr>
        <p:txBody>
          <a:bodyPr anchor="ctr">
            <a:normAutofit fontScale="90000"/>
          </a:bodyPr>
          <a:lstStyle/>
          <a:p>
            <a:r>
              <a:rPr lang="es-US" sz="3000"/>
              <a:t>Cobertura de medicamentos de la Parte B (Seguro Médico)</a:t>
            </a:r>
          </a:p>
        </p:txBody>
      </p:sp>
      <p:grpSp>
        <p:nvGrpSpPr>
          <p:cNvPr id="6" name="Group 5" descr="Icono del Seguro Médico Parte B">
            <a:extLst>
              <a:ext uri="{FF2B5EF4-FFF2-40B4-BE49-F238E27FC236}">
                <a16:creationId xmlns:a16="http://schemas.microsoft.com/office/drawing/2014/main" id="{69301644-A387-481F-A994-FB835B910905}"/>
              </a:ext>
            </a:extLst>
          </p:cNvPr>
          <p:cNvGrpSpPr>
            <a:grpSpLocks noChangeAspect="1"/>
          </p:cNvGrpSpPr>
          <p:nvPr/>
        </p:nvGrpSpPr>
        <p:grpSpPr>
          <a:xfrm>
            <a:off x="270510" y="2391929"/>
            <a:ext cx="2025211" cy="2074141"/>
            <a:chOff x="192482" y="1317648"/>
            <a:chExt cx="2653102" cy="2717203"/>
          </a:xfrm>
        </p:grpSpPr>
        <p:pic>
          <p:nvPicPr>
            <p:cNvPr id="7" name="Picture 6" descr="Ícono de la parte B">
              <a:extLst>
                <a:ext uri="{FF2B5EF4-FFF2-40B4-BE49-F238E27FC236}">
                  <a16:creationId xmlns:a16="http://schemas.microsoft.com/office/drawing/2014/main" id="{0C5129AA-B5D1-466C-B1CE-AB54BCE9E1E3}"/>
                </a:ext>
              </a:extLst>
            </p:cNvPr>
            <p:cNvPicPr>
              <a:picLocks noChangeAspect="1"/>
            </p:cNvPicPr>
            <p:nvPr/>
          </p:nvPicPr>
          <p:blipFill>
            <a:blip r:embed="rId4"/>
            <a:srcRect/>
            <a:stretch/>
          </p:blipFill>
          <p:spPr>
            <a:xfrm>
              <a:off x="375201" y="1317648"/>
              <a:ext cx="1982406" cy="1785854"/>
            </a:xfrm>
            <a:prstGeom prst="rect">
              <a:avLst/>
            </a:prstGeom>
          </p:spPr>
        </p:pic>
        <p:sp>
          <p:nvSpPr>
            <p:cNvPr id="8" name="TextBox 7">
              <a:extLst>
                <a:ext uri="{FF2B5EF4-FFF2-40B4-BE49-F238E27FC236}">
                  <a16:creationId xmlns:a16="http://schemas.microsoft.com/office/drawing/2014/main" id="{45A1FE59-3DBE-4484-86F6-9668858D7601}"/>
                </a:ext>
              </a:extLst>
            </p:cNvPr>
            <p:cNvSpPr txBox="1"/>
            <p:nvPr/>
          </p:nvSpPr>
          <p:spPr>
            <a:xfrm>
              <a:off x="192482" y="3231147"/>
              <a:ext cx="2653102" cy="80370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El seguro médico</a:t>
              </a:r>
            </a:p>
          </p:txBody>
        </p:sp>
      </p:grpSp>
      <p:sp>
        <p:nvSpPr>
          <p:cNvPr id="5" name="Content Placeholder 4"/>
          <p:cNvSpPr>
            <a:spLocks noGrp="1"/>
          </p:cNvSpPr>
          <p:nvPr>
            <p:ph type="body" sz="quarter" idx="13"/>
          </p:nvPr>
        </p:nvSpPr>
        <p:spPr>
          <a:xfrm>
            <a:off x="2163535" y="1130893"/>
            <a:ext cx="9757955" cy="5073422"/>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s-US" sz="2400" b="1" dirty="0">
                <a:solidFill>
                  <a:srgbClr val="00529B"/>
                </a:solidFill>
                <a:latin typeface="Arial"/>
                <a:cs typeface="Arial"/>
              </a:rPr>
              <a:t>Generalmente paga medicamentos ambulatorios limitados, como:</a:t>
            </a:r>
          </a:p>
          <a:p>
            <a:pPr marL="804545" lvl="1" indent="0" defTabSz="685800">
              <a:lnSpc>
                <a:spcPct val="100000"/>
              </a:lnSpc>
              <a:spcBef>
                <a:spcPts val="0"/>
              </a:spcBef>
              <a:spcAft>
                <a:spcPts val="1200"/>
              </a:spcAft>
              <a:buNone/>
            </a:pPr>
            <a:r>
              <a:rPr lang="es-US" sz="2300" dirty="0">
                <a:solidFill>
                  <a:srgbClr val="00529B"/>
                </a:solidFill>
                <a:latin typeface="Arial"/>
                <a:cs typeface="Arial"/>
              </a:rPr>
              <a:t>La mayoría de los medicamentos inyectables y para infusión aplicados como parte de la atención médica</a:t>
            </a:r>
          </a:p>
          <a:p>
            <a:pPr marL="804545" lvl="1" indent="0" defTabSz="685800">
              <a:lnSpc>
                <a:spcPct val="100000"/>
              </a:lnSpc>
              <a:spcBef>
                <a:spcPts val="0"/>
              </a:spcBef>
              <a:spcAft>
                <a:spcPts val="1200"/>
              </a:spcAft>
              <a:buNone/>
            </a:pPr>
            <a:r>
              <a:rPr lang="es-US" sz="2300" dirty="0">
                <a:solidFill>
                  <a:srgbClr val="00529B"/>
                </a:solidFill>
                <a:latin typeface="Arial"/>
                <a:cs typeface="Arial"/>
              </a:rPr>
              <a:t>Medicamentos y productos biológicos para el tratamiento de Enfermedad Renal en Etapa Terminal ( ESRD)</a:t>
            </a:r>
          </a:p>
          <a:p>
            <a:pPr marL="804545" lvl="1" indent="0" defTabSz="685800">
              <a:lnSpc>
                <a:spcPct val="100000"/>
              </a:lnSpc>
              <a:spcBef>
                <a:spcPts val="0"/>
              </a:spcBef>
              <a:spcAft>
                <a:spcPts val="1200"/>
              </a:spcAft>
              <a:buNone/>
            </a:pPr>
            <a:r>
              <a:rPr lang="es-US" sz="2300" dirty="0">
                <a:solidFill>
                  <a:srgbClr val="00529B"/>
                </a:solidFill>
                <a:latin typeface="Arial"/>
                <a:cs typeface="Arial"/>
              </a:rPr>
              <a:t>Medicamentos utilizados en casa con algunos tipos de equipos médicos duraderos (DME) cubiertos por la Parte B.</a:t>
            </a:r>
          </a:p>
          <a:p>
            <a:pPr marL="804545" lvl="1" indent="0" defTabSz="685800">
              <a:lnSpc>
                <a:spcPct val="100000"/>
              </a:lnSpc>
              <a:spcBef>
                <a:spcPts val="0"/>
              </a:spcBef>
              <a:spcAft>
                <a:spcPts val="800"/>
              </a:spcAft>
              <a:buNone/>
            </a:pPr>
            <a:r>
              <a:rPr lang="es-US" sz="2300" dirty="0">
                <a:solidFill>
                  <a:srgbClr val="00529B"/>
                </a:solidFill>
                <a:latin typeface="Arial"/>
                <a:cs typeface="Arial"/>
              </a:rPr>
              <a:t>Algunos medicamentos orales con requisitos especiales </a:t>
            </a:r>
            <a:br>
              <a:rPr lang="es-US" sz="2300" dirty="0">
                <a:solidFill>
                  <a:srgbClr val="00529B"/>
                </a:solidFill>
                <a:latin typeface="Arial"/>
                <a:cs typeface="Arial"/>
              </a:rPr>
            </a:br>
            <a:r>
              <a:rPr lang="es-US" sz="2300" dirty="0">
                <a:solidFill>
                  <a:srgbClr val="00529B"/>
                </a:solidFill>
                <a:latin typeface="Arial"/>
                <a:cs typeface="Arial"/>
              </a:rPr>
              <a:t>de cobertura</a:t>
            </a:r>
          </a:p>
          <a:p>
            <a:pPr marL="804545" lvl="1" indent="0" defTabSz="685800">
              <a:lnSpc>
                <a:spcPct val="100000"/>
              </a:lnSpc>
              <a:spcBef>
                <a:spcPts val="0"/>
              </a:spcBef>
              <a:spcAft>
                <a:spcPts val="1200"/>
              </a:spcAft>
              <a:buNone/>
            </a:pPr>
            <a:r>
              <a:rPr lang="es-US" sz="2300" dirty="0">
                <a:solidFill>
                  <a:srgbClr val="00529B"/>
                </a:solidFill>
                <a:latin typeface="Arial"/>
                <a:cs typeface="Arial"/>
              </a:rPr>
              <a:t>Algunos antígenos</a:t>
            </a:r>
          </a:p>
          <a:p>
            <a:pPr marL="804545" lvl="1" indent="0" defTabSz="685800">
              <a:lnSpc>
                <a:spcPct val="100000"/>
              </a:lnSpc>
              <a:spcBef>
                <a:spcPts val="0"/>
              </a:spcBef>
              <a:spcAft>
                <a:spcPts val="1200"/>
              </a:spcAft>
              <a:buNone/>
            </a:pPr>
            <a:r>
              <a:rPr lang="es-US" sz="2300" dirty="0">
                <a:solidFill>
                  <a:srgbClr val="00529B"/>
                </a:solidFill>
                <a:latin typeface="Arial"/>
                <a:cs typeface="Arial"/>
              </a:rPr>
              <a:t>Factores coagulantes de la sangre</a:t>
            </a:r>
          </a:p>
        </p:txBody>
      </p:sp>
      <p:sp>
        <p:nvSpPr>
          <p:cNvPr id="14" name="Freeform: Shape 13">
            <a:extLst>
              <a:ext uri="{FF2B5EF4-FFF2-40B4-BE49-F238E27FC236}">
                <a16:creationId xmlns:a16="http://schemas.microsoft.com/office/drawing/2014/main" id="{7E59A448-4F04-4617-BF23-06A4FE7E1CB4}"/>
              </a:ext>
              <a:ext uri="{C183D7F6-B498-43B3-948B-1728B52AA6E4}">
                <adec:decorative xmlns:adec="http://schemas.microsoft.com/office/drawing/2017/decorative" val="1"/>
              </a:ext>
            </a:extLst>
          </p:cNvPr>
          <p:cNvSpPr>
            <a:spLocks noChangeAspect="1"/>
          </p:cNvSpPr>
          <p:nvPr/>
        </p:nvSpPr>
        <p:spPr>
          <a:xfrm>
            <a:off x="2479664" y="1732573"/>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3A61F19-8EB8-4AAC-820D-157E4B24F9C7}"/>
              </a:ext>
              <a:ext uri="{C183D7F6-B498-43B3-948B-1728B52AA6E4}">
                <adec:decorative xmlns:adec="http://schemas.microsoft.com/office/drawing/2017/decorative" val="1"/>
              </a:ext>
            </a:extLst>
          </p:cNvPr>
          <p:cNvSpPr>
            <a:spLocks noChangeAspect="1"/>
          </p:cNvSpPr>
          <p:nvPr/>
        </p:nvSpPr>
        <p:spPr>
          <a:xfrm>
            <a:off x="2479664" y="2543013"/>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2112C69-383E-477A-9567-2248B59D89EE}"/>
              </a:ext>
              <a:ext uri="{C183D7F6-B498-43B3-948B-1728B52AA6E4}">
                <adec:decorative xmlns:adec="http://schemas.microsoft.com/office/drawing/2017/decorative" val="1"/>
              </a:ext>
            </a:extLst>
          </p:cNvPr>
          <p:cNvSpPr>
            <a:spLocks noChangeAspect="1"/>
          </p:cNvSpPr>
          <p:nvPr/>
        </p:nvSpPr>
        <p:spPr>
          <a:xfrm>
            <a:off x="2488323" y="3377634"/>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EB46FDE-7269-457E-816F-85310873FD25}"/>
              </a:ext>
              <a:ext uri="{C183D7F6-B498-43B3-948B-1728B52AA6E4}">
                <adec:decorative xmlns:adec="http://schemas.microsoft.com/office/drawing/2017/decorative" val="1"/>
              </a:ext>
            </a:extLst>
          </p:cNvPr>
          <p:cNvSpPr>
            <a:spLocks noChangeAspect="1"/>
          </p:cNvSpPr>
          <p:nvPr/>
        </p:nvSpPr>
        <p:spPr>
          <a:xfrm>
            <a:off x="2479664" y="4253493"/>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BFEFE8D-C010-4445-B5A6-CF93F9D5BA8A}"/>
              </a:ext>
              <a:ext uri="{C183D7F6-B498-43B3-948B-1728B52AA6E4}">
                <adec:decorative xmlns:adec="http://schemas.microsoft.com/office/drawing/2017/decorative" val="1"/>
              </a:ext>
            </a:extLst>
          </p:cNvPr>
          <p:cNvSpPr>
            <a:spLocks noChangeAspect="1"/>
          </p:cNvSpPr>
          <p:nvPr/>
        </p:nvSpPr>
        <p:spPr>
          <a:xfrm>
            <a:off x="2501434" y="5001878"/>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42AFFBB-79F0-44B3-83AD-715462205ADC}"/>
              </a:ext>
              <a:ext uri="{C183D7F6-B498-43B3-948B-1728B52AA6E4}">
                <adec:decorative xmlns:adec="http://schemas.microsoft.com/office/drawing/2017/decorative" val="1"/>
              </a:ext>
            </a:extLst>
          </p:cNvPr>
          <p:cNvSpPr>
            <a:spLocks noChangeAspect="1"/>
          </p:cNvSpPr>
          <p:nvPr/>
        </p:nvSpPr>
        <p:spPr>
          <a:xfrm>
            <a:off x="2510141" y="552648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56E12DBD-4F91-476A-873B-73C0A9220C8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82033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Copagos de Ayuda Adicional 2023</a:t>
            </a:r>
          </a:p>
        </p:txBody>
      </p:sp>
      <p:graphicFrame>
        <p:nvGraphicFramePr>
          <p:cNvPr id="6" name="Content Placeholder 5" title="Copagos de Ayuda Adicional para medicamentos genéricos y de marca"/>
          <p:cNvGraphicFramePr>
            <a:graphicFrameLocks noGrp="1"/>
          </p:cNvGraphicFramePr>
          <p:nvPr>
            <p:ph idx="4294967295"/>
            <p:extLst>
              <p:ext uri="{D42A27DB-BD31-4B8C-83A1-F6EECF244321}">
                <p14:modId xmlns:p14="http://schemas.microsoft.com/office/powerpoint/2010/main" val="2256826136"/>
              </p:ext>
            </p:extLst>
          </p:nvPr>
        </p:nvGraphicFramePr>
        <p:xfrm>
          <a:off x="632406" y="1095154"/>
          <a:ext cx="11236040" cy="4414894"/>
        </p:xfrm>
        <a:graphic>
          <a:graphicData uri="http://schemas.openxmlformats.org/drawingml/2006/table">
            <a:tbl>
              <a:tblPr firstRow="1" bandRow="1">
                <a:tableStyleId>{5FD0F851-EC5A-4D38-B0AD-8093EC10F338}</a:tableStyleId>
              </a:tblPr>
              <a:tblGrid>
                <a:gridCol w="7335836">
                  <a:extLst>
                    <a:ext uri="{9D8B030D-6E8A-4147-A177-3AD203B41FA5}">
                      <a16:colId xmlns:a16="http://schemas.microsoft.com/office/drawing/2014/main" val="785018434"/>
                    </a:ext>
                  </a:extLst>
                </a:gridCol>
                <a:gridCol w="3900204">
                  <a:extLst>
                    <a:ext uri="{9D8B030D-6E8A-4147-A177-3AD203B41FA5}">
                      <a16:colId xmlns:a16="http://schemas.microsoft.com/office/drawing/2014/main" val="773658169"/>
                    </a:ext>
                  </a:extLst>
                </a:gridCol>
              </a:tblGrid>
              <a:tr h="528694">
                <a:tc>
                  <a:txBody>
                    <a:bodyPr/>
                    <a:lstStyle/>
                    <a:p>
                      <a:r>
                        <a:rPr lang="es-US" sz="2300" dirty="0">
                          <a:solidFill>
                            <a:srgbClr val="00529B"/>
                          </a:solidFill>
                        </a:rPr>
                        <a:t>Situación</a:t>
                      </a:r>
                    </a:p>
                  </a:txBody>
                  <a:tcPr marL="102759" marR="102759">
                    <a:lnR w="12700" cap="flat" cmpd="sng" algn="ctr">
                      <a:solidFill>
                        <a:schemeClr val="accent5">
                          <a:lumMod val="40000"/>
                          <a:lumOff val="60000"/>
                        </a:schemeClr>
                      </a:solidFill>
                      <a:prstDash val="solid"/>
                      <a:round/>
                      <a:headEnd type="none" w="med" len="med"/>
                      <a:tailEnd type="none" w="med" len="med"/>
                    </a:lnR>
                  </a:tcPr>
                </a:tc>
                <a:tc>
                  <a:txBody>
                    <a:bodyPr/>
                    <a:lstStyle/>
                    <a:p>
                      <a:r>
                        <a:rPr lang="es-US" sz="2300">
                          <a:solidFill>
                            <a:srgbClr val="00529B"/>
                          </a:solidFill>
                        </a:rPr>
                        <a:t>Genérico/Marca Copago</a:t>
                      </a:r>
                    </a:p>
                  </a:txBody>
                  <a:tcPr marL="102759" marR="102759">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534396074"/>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300" dirty="0">
                          <a:solidFill>
                            <a:srgbClr val="00529B"/>
                          </a:solidFill>
                        </a:rPr>
                        <a:t>Institucionalizado</a:t>
                      </a:r>
                      <a:r>
                        <a:rPr lang="es-US" sz="2300" baseline="0" dirty="0">
                          <a:solidFill>
                            <a:srgbClr val="00529B"/>
                          </a:solidFill>
                        </a:rPr>
                        <a:t> con doble derecho a prestación completa; o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2300" dirty="0">
                          <a:solidFill>
                            <a:srgbClr val="00529B"/>
                          </a:solidFill>
                        </a:rPr>
                        <a:t>Obtener servicios a domicilio y comunitarios </a:t>
                      </a: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s-US" sz="2300" dirty="0">
                          <a:solidFill>
                            <a:srgbClr val="00529B"/>
                          </a:solidFill>
                        </a:rPr>
                        <a:t>$0</a:t>
                      </a: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637806373"/>
                  </a:ext>
                </a:extLst>
              </a:tr>
              <a:tr h="914400">
                <a:tc>
                  <a:txBody>
                    <a:bodyPr/>
                    <a:lstStyle/>
                    <a:p>
                      <a:r>
                        <a:rPr lang="es-US" sz="2300" dirty="0">
                          <a:solidFill>
                            <a:srgbClr val="00529B"/>
                          </a:solidFill>
                        </a:rPr>
                        <a:t>Doble derecho a prestación completa con ingresos iguales o superiores al 100% del Nivel Federal de Pobreza (FPL) </a:t>
                      </a: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s-US" sz="2300" dirty="0">
                          <a:solidFill>
                            <a:srgbClr val="00529B"/>
                          </a:solidFill>
                        </a:rPr>
                        <a:t>$1.45/$4.30</a:t>
                      </a: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682296638"/>
                  </a:ext>
                </a:extLst>
              </a:tr>
              <a:tr h="914400">
                <a:tc>
                  <a:txBody>
                    <a:bodyPr/>
                    <a:lstStyle/>
                    <a:p>
                      <a:r>
                        <a:rPr lang="es-US" sz="2300">
                          <a:solidFill>
                            <a:srgbClr val="00529B"/>
                          </a:solidFill>
                        </a:rPr>
                        <a:t>Doble derecho a prestación completa con ingresos superiores al 100% del FPL</a:t>
                      </a: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s-US" sz="2300" dirty="0">
                          <a:solidFill>
                            <a:srgbClr val="00529B"/>
                          </a:solidFill>
                        </a:rPr>
                        <a:t>$4.15/$10.35</a:t>
                      </a: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52961873"/>
                  </a:ext>
                </a:extLst>
              </a:tr>
              <a:tr h="914400">
                <a:tc>
                  <a:txBody>
                    <a:bodyPr/>
                    <a:lstStyle/>
                    <a:p>
                      <a:r>
                        <a:rPr lang="es-US" sz="2300" dirty="0">
                          <a:solidFill>
                            <a:srgbClr val="00529B"/>
                          </a:solidFill>
                        </a:rPr>
                        <a:t>Usted obtiene Ayuda Adicional parcial</a:t>
                      </a: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s-US" sz="2300" dirty="0">
                          <a:solidFill>
                            <a:srgbClr val="00529B"/>
                          </a:solidFill>
                        </a:rPr>
                        <a:t>Mismo copago* que la Ayuda Adicional completa</a:t>
                      </a: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465610971"/>
                  </a:ext>
                </a:extLst>
              </a:tr>
            </a:tbl>
          </a:graphicData>
        </a:graphic>
      </p:graphicFrame>
      <p:sp>
        <p:nvSpPr>
          <p:cNvPr id="5" name="TextBox 4"/>
          <p:cNvSpPr txBox="1"/>
          <p:nvPr/>
        </p:nvSpPr>
        <p:spPr>
          <a:xfrm>
            <a:off x="536713" y="5653777"/>
            <a:ext cx="11227321" cy="830997"/>
          </a:xfrm>
          <a:prstGeom prst="rect">
            <a:avLst/>
          </a:prstGeom>
          <a:noFill/>
        </p:spPr>
        <p:txBody>
          <a:bodyPr wrap="square" rtlCol="0">
            <a:spAutoFit/>
          </a:bodyPr>
          <a:lstStyle/>
          <a:p>
            <a:pPr marL="227013" indent="-227013"/>
            <a:r>
              <a:rPr lang="es-US" sz="2300" dirty="0">
                <a:solidFill>
                  <a:srgbClr val="2F5597"/>
                </a:solidFill>
              </a:rPr>
              <a:t>* También paga una franquicia de $104 dólares y abona el 15% por cada </a:t>
            </a:r>
            <a:br>
              <a:rPr lang="es-US" sz="2300" dirty="0">
                <a:solidFill>
                  <a:srgbClr val="2F5597"/>
                </a:solidFill>
              </a:rPr>
            </a:br>
            <a:r>
              <a:rPr lang="es-US" sz="2300" dirty="0">
                <a:solidFill>
                  <a:srgbClr val="2F5597"/>
                </a:solidFill>
              </a:rPr>
              <a:t>medicamento cubierto.</a:t>
            </a:r>
          </a:p>
        </p:txBody>
      </p:sp>
      <p:sp>
        <p:nvSpPr>
          <p:cNvPr id="7" name="Slide Number Placeholder 5">
            <a:extLst>
              <a:ext uri="{FF2B5EF4-FFF2-40B4-BE49-F238E27FC236}">
                <a16:creationId xmlns:a16="http://schemas.microsoft.com/office/drawing/2014/main" id="{021E488C-37C4-4C64-9804-8C57F1C68A9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6458531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Estatuto reconocido</a:t>
            </a:r>
          </a:p>
        </p:txBody>
      </p:sp>
      <p:graphicFrame>
        <p:nvGraphicFramePr>
          <p:cNvPr id="17" name="Table 16" descr="Las personas con Medicare y los beneficios completos de Medicaid califican automáticamente de acuerdo con los datos de la oficina estatal de Asistencia Médica." title="Tabla de inscripción automática">
            <a:extLst>
              <a:ext uri="{FF2B5EF4-FFF2-40B4-BE49-F238E27FC236}">
                <a16:creationId xmlns:a16="http://schemas.microsoft.com/office/drawing/2014/main" id="{5E02FECB-52D4-4489-B081-E833CC537230}"/>
              </a:ext>
            </a:extLst>
          </p:cNvPr>
          <p:cNvGraphicFramePr>
            <a:graphicFrameLocks noGrp="1"/>
          </p:cNvGraphicFramePr>
          <p:nvPr>
            <p:extLst>
              <p:ext uri="{D42A27DB-BD31-4B8C-83A1-F6EECF244321}">
                <p14:modId xmlns:p14="http://schemas.microsoft.com/office/powerpoint/2010/main" val="931215007"/>
              </p:ext>
            </p:extLst>
          </p:nvPr>
        </p:nvGraphicFramePr>
        <p:xfrm>
          <a:off x="798649" y="1273100"/>
          <a:ext cx="9917375" cy="2346747"/>
        </p:xfrm>
        <a:graphic>
          <a:graphicData uri="http://schemas.openxmlformats.org/drawingml/2006/table">
            <a:tbl>
              <a:tblPr firstRow="1" bandRow="1">
                <a:tableStyleId>{5FD0F851-EC5A-4D38-B0AD-8093EC10F338}</a:tableStyleId>
              </a:tblPr>
              <a:tblGrid>
                <a:gridCol w="4192438">
                  <a:extLst>
                    <a:ext uri="{9D8B030D-6E8A-4147-A177-3AD203B41FA5}">
                      <a16:colId xmlns:a16="http://schemas.microsoft.com/office/drawing/2014/main" val="3885094621"/>
                    </a:ext>
                  </a:extLst>
                </a:gridCol>
                <a:gridCol w="2087592">
                  <a:extLst>
                    <a:ext uri="{9D8B030D-6E8A-4147-A177-3AD203B41FA5}">
                      <a16:colId xmlns:a16="http://schemas.microsoft.com/office/drawing/2014/main" val="1229709163"/>
                    </a:ext>
                  </a:extLst>
                </a:gridCol>
                <a:gridCol w="3637345">
                  <a:extLst>
                    <a:ext uri="{9D8B030D-6E8A-4147-A177-3AD203B41FA5}">
                      <a16:colId xmlns:a16="http://schemas.microsoft.com/office/drawing/2014/main" val="4056043415"/>
                    </a:ext>
                  </a:extLst>
                </a:gridCol>
              </a:tblGrid>
              <a:tr h="914187">
                <a:tc>
                  <a:txBody>
                    <a:bodyPr/>
                    <a:lstStyle/>
                    <a:p>
                      <a:pPr algn="ctr"/>
                      <a:r>
                        <a:rPr lang="es-US" sz="2200" dirty="0">
                          <a:solidFill>
                            <a:srgbClr val="00529B"/>
                          </a:solidFill>
                        </a:rPr>
                        <a:t>Para la gente con Medicare y…</a:t>
                      </a: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s-US" sz="2200" dirty="0">
                          <a:solidFill>
                            <a:srgbClr val="00529B"/>
                          </a:solidFill>
                        </a:rPr>
                        <a:t>Bases para la calificación</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s-US" sz="2200" dirty="0">
                          <a:solidFill>
                            <a:srgbClr val="00529B"/>
                          </a:solidFill>
                        </a:rPr>
                        <a:t>Fuente de datos</a:t>
                      </a: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97810140"/>
                  </a:ext>
                </a:extLst>
              </a:tr>
              <a:tr h="1137411">
                <a:tc>
                  <a:txBody>
                    <a:bodyPr/>
                    <a:lstStyle/>
                    <a:p>
                      <a:pPr algn="l"/>
                      <a:r>
                        <a:rPr lang="es-US" sz="2200" dirty="0">
                          <a:solidFill>
                            <a:srgbClr val="00529B"/>
                          </a:solidFill>
                        </a:rPr>
                        <a:t>Ha obtenido recientemente el derecho a Medicaid completo, a un programa de ahorro de Medicare o a SSI.</a:t>
                      </a: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s-US" sz="2200">
                          <a:solidFill>
                            <a:srgbClr val="00529B"/>
                          </a:solidFill>
                        </a:rPr>
                        <a:t>Automático</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s-US" sz="2200" dirty="0">
                          <a:solidFill>
                            <a:srgbClr val="00529B"/>
                          </a:solidFill>
                        </a:rPr>
                        <a:t>Oficina Estatal de Asistencia Médica (Medicaid)</a:t>
                      </a: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182708106"/>
                  </a:ext>
                </a:extLst>
              </a:tr>
            </a:tbl>
          </a:graphicData>
        </a:graphic>
      </p:graphicFrame>
      <p:sp>
        <p:nvSpPr>
          <p:cNvPr id="18" name="Content Placeholder 4">
            <a:extLst>
              <a:ext uri="{FF2B5EF4-FFF2-40B4-BE49-F238E27FC236}">
                <a16:creationId xmlns:a16="http://schemas.microsoft.com/office/drawing/2014/main" id="{8A7779D7-D399-45E2-89BA-A41D391A1561}"/>
              </a:ext>
            </a:extLst>
          </p:cNvPr>
          <p:cNvSpPr>
            <a:spLocks noGrp="1"/>
          </p:cNvSpPr>
          <p:nvPr>
            <p:ph type="body" sz="quarter" idx="13"/>
          </p:nvPr>
        </p:nvSpPr>
        <p:spPr>
          <a:xfrm>
            <a:off x="798649" y="3702213"/>
            <a:ext cx="7662182" cy="2400349"/>
          </a:xfrm>
        </p:spPr>
        <p:txBody>
          <a:bodyPr>
            <a:noAutofit/>
          </a:bodyPr>
          <a:lstStyle/>
          <a:p>
            <a:pPr marL="347472" lvl="0" indent="-347472" defTabSz="685800">
              <a:lnSpc>
                <a:spcPct val="100000"/>
              </a:lnSpc>
              <a:spcBef>
                <a:spcPts val="0"/>
              </a:spcBef>
              <a:spcAft>
                <a:spcPts val="1200"/>
              </a:spcAft>
            </a:pPr>
            <a:r>
              <a:rPr lang="es-US" sz="2200" dirty="0"/>
              <a:t> </a:t>
            </a:r>
            <a:r>
              <a:rPr lang="es-US" sz="2200" dirty="0">
                <a:solidFill>
                  <a:srgbClr val="2F5597"/>
                </a:solidFill>
              </a:rPr>
              <a:t>Si aún no tiene cobertura de medicamentos de Medicare, deberá obtenerla para poder utilizar esta Ayuda Adicional.</a:t>
            </a:r>
          </a:p>
          <a:p>
            <a:pPr marL="347472" lvl="0" indent="-347472" defTabSz="685800">
              <a:lnSpc>
                <a:spcPct val="100000"/>
              </a:lnSpc>
              <a:spcBef>
                <a:spcPts val="0"/>
              </a:spcBef>
              <a:spcAft>
                <a:spcPts val="1200"/>
              </a:spcAft>
            </a:pPr>
            <a:r>
              <a:rPr lang="es-US" sz="2200" dirty="0">
                <a:solidFill>
                  <a:srgbClr val="2F5597"/>
                </a:solidFill>
              </a:rPr>
              <a:t>Si no tiene cobertura de medicamentos, Medicare puede inscribirle en otro plan de medicamentos de Medicare para que pueda utilizar la Ayuda Adicional. </a:t>
            </a:r>
          </a:p>
        </p:txBody>
      </p:sp>
      <p:grpSp>
        <p:nvGrpSpPr>
          <p:cNvPr id="14" name="Group 13" descr="Papel gráfico morado: Notificación de estatuto reconocido">
            <a:extLst>
              <a:ext uri="{FF2B5EF4-FFF2-40B4-BE49-F238E27FC236}">
                <a16:creationId xmlns:a16="http://schemas.microsoft.com/office/drawing/2014/main" id="{628B78BE-C577-49C1-8852-A3FC0DBD0D83}"/>
              </a:ext>
            </a:extLst>
          </p:cNvPr>
          <p:cNvGrpSpPr/>
          <p:nvPr/>
        </p:nvGrpSpPr>
        <p:grpSpPr>
          <a:xfrm>
            <a:off x="8725627" y="3312945"/>
            <a:ext cx="2401617" cy="2712753"/>
            <a:chOff x="5469035" y="3965366"/>
            <a:chExt cx="2512264" cy="2644341"/>
          </a:xfrm>
        </p:grpSpPr>
        <p:pic>
          <p:nvPicPr>
            <p:cNvPr id="15" name="Picture 14" title="Papel Morado">
              <a:extLst>
                <a:ext uri="{FF2B5EF4-FFF2-40B4-BE49-F238E27FC236}">
                  <a16:creationId xmlns:a16="http://schemas.microsoft.com/office/drawing/2014/main" id="{F0030CE0-8233-4E2C-92AD-DC528323BAD1}"/>
                </a:ext>
              </a:extLst>
            </p:cNvPr>
            <p:cNvPicPr>
              <a:picLocks noChangeAspect="1"/>
            </p:cNvPicPr>
            <p:nvPr/>
          </p:nvPicPr>
          <p:blipFill>
            <a:blip r:embed="rId4"/>
            <a:stretch>
              <a:fillRect/>
            </a:stretch>
          </p:blipFill>
          <p:spPr>
            <a:xfrm>
              <a:off x="5584177" y="3965366"/>
              <a:ext cx="2337531" cy="2644341"/>
            </a:xfrm>
            <a:prstGeom prst="rect">
              <a:avLst/>
            </a:prstGeom>
          </p:spPr>
        </p:pic>
        <p:sp>
          <p:nvSpPr>
            <p:cNvPr id="16" name="Rectangle 15">
              <a:extLst>
                <a:ext uri="{FF2B5EF4-FFF2-40B4-BE49-F238E27FC236}">
                  <a16:creationId xmlns:a16="http://schemas.microsoft.com/office/drawing/2014/main" id="{0CAF07A2-3A3F-4A61-97FB-73E2584A91D6}"/>
                </a:ext>
              </a:extLst>
            </p:cNvPr>
            <p:cNvSpPr/>
            <p:nvPr/>
          </p:nvSpPr>
          <p:spPr>
            <a:xfrm>
              <a:off x="5469035" y="4283346"/>
              <a:ext cx="2512264" cy="1635081"/>
            </a:xfrm>
            <a:prstGeom prst="rect">
              <a:avLst/>
            </a:prstGeom>
          </p:spPr>
          <p:txBody>
            <a:bodyPr wrap="square">
              <a:spAutoFit/>
            </a:bodyPr>
            <a:lstStyle/>
            <a:p>
              <a:pPr lvl="0" algn="ctr">
                <a:spcBef>
                  <a:spcPts val="600"/>
                </a:spcBef>
              </a:pPr>
              <a:r>
                <a:rPr lang="es-US" sz="1400" b="1" dirty="0">
                  <a:solidFill>
                    <a:srgbClr val="2F5597"/>
                  </a:solidFill>
                  <a:latin typeface="Arial" panose="020B0604020202020204" pitchFamily="34" charset="0"/>
                  <a:cs typeface="Arial" panose="020B0604020202020204" pitchFamily="34" charset="0"/>
                </a:rPr>
                <a:t>Notificación </a:t>
              </a:r>
              <a:br>
                <a:rPr lang="es-US" sz="1400" b="1" dirty="0">
                  <a:solidFill>
                    <a:srgbClr val="2F5597"/>
                  </a:solidFill>
                  <a:latin typeface="Arial" panose="020B0604020202020204" pitchFamily="34" charset="0"/>
                  <a:cs typeface="Arial" panose="020B0604020202020204" pitchFamily="34" charset="0"/>
                </a:rPr>
              </a:br>
              <a:r>
                <a:rPr lang="es-US" sz="1400" b="1" dirty="0">
                  <a:solidFill>
                    <a:srgbClr val="2F5597"/>
                  </a:solidFill>
                  <a:latin typeface="Arial" panose="020B0604020202020204" pitchFamily="34" charset="0"/>
                  <a:cs typeface="Arial" panose="020B0604020202020204" pitchFamily="34" charset="0"/>
                </a:rPr>
                <a:t>“estatuto reconocido” </a:t>
              </a:r>
              <a:br>
                <a:rPr lang="es-US" sz="1400" b="1" dirty="0">
                  <a:solidFill>
                    <a:srgbClr val="2F5597"/>
                  </a:solidFill>
                  <a:latin typeface="Arial" panose="020B0604020202020204" pitchFamily="34" charset="0"/>
                  <a:cs typeface="Arial" panose="020B0604020202020204" pitchFamily="34" charset="0"/>
                </a:rPr>
              </a:br>
              <a:r>
                <a:rPr lang="es-US" sz="1400" dirty="0">
                  <a:solidFill>
                    <a:srgbClr val="2F5597"/>
                  </a:solidFill>
                  <a:latin typeface="Arial" panose="020B0604020202020204" pitchFamily="34" charset="0"/>
                  <a:cs typeface="Arial" panose="020B0604020202020204" pitchFamily="34" charset="0"/>
                </a:rPr>
                <a:t>(papeleta  AMARILLA) </a:t>
              </a:r>
              <a:br>
                <a:rPr lang="es-US" sz="1400" dirty="0">
                  <a:solidFill>
                    <a:srgbClr val="2F5597"/>
                  </a:solidFill>
                  <a:latin typeface="Arial" panose="020B0604020202020204" pitchFamily="34" charset="0"/>
                  <a:cs typeface="Arial" panose="020B0604020202020204" pitchFamily="34" charset="0"/>
                </a:rPr>
              </a:br>
              <a:endParaRPr lang="es-US" sz="1400" dirty="0">
                <a:solidFill>
                  <a:srgbClr val="2F5597"/>
                </a:solidFill>
                <a:latin typeface="Arial" panose="020B0604020202020204" pitchFamily="34" charset="0"/>
                <a:cs typeface="Arial" panose="020B0604020202020204" pitchFamily="34" charset="0"/>
              </a:endParaRPr>
            </a:p>
            <a:p>
              <a:pPr marL="182880" lvl="0">
                <a:spcBef>
                  <a:spcPts val="600"/>
                </a:spcBef>
              </a:pPr>
              <a:r>
                <a:rPr lang="es-US" sz="1400" dirty="0">
                  <a:solidFill>
                    <a:srgbClr val="2F5597"/>
                  </a:solidFill>
                  <a:latin typeface="Arial" panose="020B0604020202020204" pitchFamily="34" charset="0"/>
                  <a:cs typeface="Arial" panose="020B0604020202020204" pitchFamily="34" charset="0"/>
                </a:rPr>
                <a:t>Si usted califica en forma automática para recibir Ayuda Adicional: </a:t>
              </a:r>
            </a:p>
          </p:txBody>
        </p:sp>
      </p:grpSp>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1338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Inscripción Automática</a:t>
            </a:r>
          </a:p>
        </p:txBody>
      </p:sp>
      <p:graphicFrame>
        <p:nvGraphicFramePr>
          <p:cNvPr id="6" name="Table 5" descr="Las personas con Medicare y los beneficios completos de Medicaid califican automáticamente de acuerdo con los datos de la oficina estatal de Asistencia Médica." title="Tabla de inscripción automática"/>
          <p:cNvGraphicFramePr>
            <a:graphicFrameLocks noGrp="1"/>
          </p:cNvGraphicFramePr>
          <p:nvPr>
            <p:extLst>
              <p:ext uri="{D42A27DB-BD31-4B8C-83A1-F6EECF244321}">
                <p14:modId xmlns:p14="http://schemas.microsoft.com/office/powerpoint/2010/main" val="1498947940"/>
              </p:ext>
            </p:extLst>
          </p:nvPr>
        </p:nvGraphicFramePr>
        <p:xfrm>
          <a:off x="1137312" y="1273100"/>
          <a:ext cx="9917375" cy="2051598"/>
        </p:xfrm>
        <a:graphic>
          <a:graphicData uri="http://schemas.openxmlformats.org/drawingml/2006/table">
            <a:tbl>
              <a:tblPr firstRow="1" bandRow="1">
                <a:tableStyleId>{5FD0F851-EC5A-4D38-B0AD-8093EC10F338}</a:tableStyleId>
              </a:tblPr>
              <a:tblGrid>
                <a:gridCol w="4192438">
                  <a:extLst>
                    <a:ext uri="{9D8B030D-6E8A-4147-A177-3AD203B41FA5}">
                      <a16:colId xmlns:a16="http://schemas.microsoft.com/office/drawing/2014/main" val="3885094621"/>
                    </a:ext>
                  </a:extLst>
                </a:gridCol>
                <a:gridCol w="2087592">
                  <a:extLst>
                    <a:ext uri="{9D8B030D-6E8A-4147-A177-3AD203B41FA5}">
                      <a16:colId xmlns:a16="http://schemas.microsoft.com/office/drawing/2014/main" val="1229709163"/>
                    </a:ext>
                  </a:extLst>
                </a:gridCol>
                <a:gridCol w="3637345">
                  <a:extLst>
                    <a:ext uri="{9D8B030D-6E8A-4147-A177-3AD203B41FA5}">
                      <a16:colId xmlns:a16="http://schemas.microsoft.com/office/drawing/2014/main" val="4056043415"/>
                    </a:ext>
                  </a:extLst>
                </a:gridCol>
              </a:tblGrid>
              <a:tr h="914187">
                <a:tc>
                  <a:txBody>
                    <a:bodyPr/>
                    <a:lstStyle/>
                    <a:p>
                      <a:pPr algn="ctr"/>
                      <a:r>
                        <a:rPr lang="es-US" sz="2200" dirty="0">
                          <a:solidFill>
                            <a:srgbClr val="00529B"/>
                          </a:solidFill>
                        </a:rPr>
                        <a:t>Para la gente con Medicare y…</a:t>
                      </a: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s-US" sz="2200" dirty="0">
                          <a:solidFill>
                            <a:srgbClr val="00529B"/>
                          </a:solidFill>
                        </a:rPr>
                        <a:t>Bases para la calificación</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s-US" sz="2200" dirty="0">
                          <a:solidFill>
                            <a:srgbClr val="00529B"/>
                          </a:solidFill>
                        </a:rPr>
                        <a:t>Fuente de datos</a:t>
                      </a: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97810140"/>
                  </a:ext>
                </a:extLst>
              </a:tr>
              <a:tr h="1137411">
                <a:tc>
                  <a:txBody>
                    <a:bodyPr/>
                    <a:lstStyle/>
                    <a:p>
                      <a:pPr algn="l"/>
                      <a:r>
                        <a:rPr lang="es-US" sz="2200" dirty="0">
                          <a:solidFill>
                            <a:srgbClr val="00529B"/>
                          </a:solidFill>
                        </a:rPr>
                        <a:t>Beneficios completos de Medicaid </a:t>
                      </a:r>
                    </a:p>
                    <a:p>
                      <a:pPr algn="l"/>
                      <a:r>
                        <a:rPr lang="es-US" sz="2200" dirty="0">
                          <a:solidFill>
                            <a:srgbClr val="00529B"/>
                          </a:solidFill>
                        </a:rPr>
                        <a:t>(dobles completos)</a:t>
                      </a: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s-US" sz="2200" dirty="0">
                          <a:solidFill>
                            <a:srgbClr val="00529B"/>
                          </a:solidFill>
                        </a:rPr>
                        <a:t>Automático</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s-US" sz="2200" dirty="0">
                          <a:solidFill>
                            <a:srgbClr val="00529B"/>
                          </a:solidFill>
                        </a:rPr>
                        <a:t>Oficina Estatal de Asistencia Médica (Medicaid)</a:t>
                      </a: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182708106"/>
                  </a:ext>
                </a:extLst>
              </a:tr>
            </a:tbl>
          </a:graphicData>
        </a:graphic>
      </p:graphicFrame>
      <p:sp>
        <p:nvSpPr>
          <p:cNvPr id="5" name="Content Placeholder 4"/>
          <p:cNvSpPr>
            <a:spLocks noGrp="1"/>
          </p:cNvSpPr>
          <p:nvPr>
            <p:ph type="body" sz="quarter" idx="13"/>
          </p:nvPr>
        </p:nvSpPr>
        <p:spPr>
          <a:xfrm>
            <a:off x="1269002" y="3688411"/>
            <a:ext cx="6867313" cy="2035363"/>
          </a:xfrm>
        </p:spPr>
        <p:txBody>
          <a:bodyPr>
            <a:normAutofit/>
          </a:bodyPr>
          <a:lstStyle/>
          <a:p>
            <a:pPr marL="347472" lvl="0" indent="-347472" defTabSz="685800">
              <a:lnSpc>
                <a:spcPct val="100000"/>
              </a:lnSpc>
              <a:spcBef>
                <a:spcPts val="0"/>
              </a:spcBef>
              <a:spcAft>
                <a:spcPts val="1200"/>
              </a:spcAft>
            </a:pPr>
            <a:r>
              <a:rPr lang="es-US" sz="2200" dirty="0">
                <a:solidFill>
                  <a:srgbClr val="2F5597"/>
                </a:solidFill>
              </a:rPr>
              <a:t>Inscripción automática en un plan de medicamentos de Medicare, a menos que </a:t>
            </a:r>
            <a:br>
              <a:rPr lang="es-US" sz="2200" dirty="0">
                <a:solidFill>
                  <a:srgbClr val="2F5597"/>
                </a:solidFill>
              </a:rPr>
            </a:br>
            <a:r>
              <a:rPr lang="es-US" sz="2200" dirty="0">
                <a:solidFill>
                  <a:srgbClr val="2F5597"/>
                </a:solidFill>
              </a:rPr>
              <a:t>ya esté en un plan de medicamentos</a:t>
            </a:r>
          </a:p>
          <a:p>
            <a:pPr marL="347472" lvl="0" indent="-347472" defTabSz="685800">
              <a:lnSpc>
                <a:spcPct val="100000"/>
              </a:lnSpc>
              <a:spcBef>
                <a:spcPts val="0"/>
              </a:spcBef>
              <a:spcAft>
                <a:spcPts val="1200"/>
              </a:spcAft>
            </a:pPr>
            <a:r>
              <a:rPr lang="es-US" sz="2200" dirty="0">
                <a:solidFill>
                  <a:srgbClr val="2F5597"/>
                </a:solidFill>
              </a:rPr>
              <a:t>La cobertura inicia el 1</a:t>
            </a:r>
            <a:r>
              <a:rPr lang="es-US" sz="2200" baseline="30000" dirty="0">
                <a:solidFill>
                  <a:srgbClr val="2F5597"/>
                </a:solidFill>
              </a:rPr>
              <a:t>er</a:t>
            </a:r>
            <a:r>
              <a:rPr lang="es-US" sz="2200" dirty="0">
                <a:solidFill>
                  <a:srgbClr val="2F5597"/>
                </a:solidFill>
              </a:rPr>
              <a:t> mes elegible para Medicare y Medicaid</a:t>
            </a:r>
          </a:p>
        </p:txBody>
      </p:sp>
      <p:pic>
        <p:nvPicPr>
          <p:cNvPr id="7" name="Picture 6" descr="Papel gráfico amarillo">
            <a:extLst>
              <a:ext uri="{FF2B5EF4-FFF2-40B4-BE49-F238E27FC236}">
                <a16:creationId xmlns:a16="http://schemas.microsoft.com/office/drawing/2014/main" id="{54A6D3DD-FF09-492B-BBC9-354841D48614}"/>
              </a:ext>
            </a:extLst>
          </p:cNvPr>
          <p:cNvPicPr>
            <a:picLocks noChangeAspect="1"/>
          </p:cNvPicPr>
          <p:nvPr/>
        </p:nvPicPr>
        <p:blipFill>
          <a:blip r:embed="rId4"/>
          <a:stretch>
            <a:fillRect/>
          </a:stretch>
        </p:blipFill>
        <p:spPr>
          <a:xfrm>
            <a:off x="8741044" y="3358289"/>
            <a:ext cx="2030278" cy="2769536"/>
          </a:xfrm>
          <a:prstGeom prst="rect">
            <a:avLst/>
          </a:prstGeom>
        </p:spPr>
      </p:pic>
      <p:sp>
        <p:nvSpPr>
          <p:cNvPr id="10" name="TextBox 9">
            <a:extLst>
              <a:ext uri="{FF2B5EF4-FFF2-40B4-BE49-F238E27FC236}">
                <a16:creationId xmlns:a16="http://schemas.microsoft.com/office/drawing/2014/main" id="{5D18B6EE-42D8-4055-A14D-35FC9176FD9D}"/>
              </a:ext>
            </a:extLst>
          </p:cNvPr>
          <p:cNvSpPr txBox="1"/>
          <p:nvPr/>
        </p:nvSpPr>
        <p:spPr>
          <a:xfrm>
            <a:off x="8934773" y="3688411"/>
            <a:ext cx="1642820" cy="646331"/>
          </a:xfrm>
          <a:prstGeom prst="rect">
            <a:avLst/>
          </a:prstGeom>
          <a:noFill/>
        </p:spPr>
        <p:txBody>
          <a:bodyPr wrap="square" rtlCol="0">
            <a:spAutoFit/>
          </a:bodyPr>
          <a:lstStyle/>
          <a:p>
            <a:pPr algn="ctr"/>
            <a:r>
              <a:rPr lang="es-US" dirty="0">
                <a:solidFill>
                  <a:srgbClr val="00529B"/>
                </a:solidFill>
              </a:rPr>
              <a:t>Carta en papel AMARILLO</a:t>
            </a:r>
          </a:p>
        </p:txBody>
      </p:sp>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2233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Inscripción Facilitada</a:t>
            </a:r>
          </a:p>
        </p:txBody>
      </p:sp>
      <p:graphicFrame>
        <p:nvGraphicFramePr>
          <p:cNvPr id="7" name="Table 6" descr="Las personas con Medicare y en el Programa de Ahorros Medicare, que reciben SSI o tiene bajos ingresos y recursos pueden calificar automáticamente o solicitar calificar de acuerdo con los datos de la SSA o la oficina estatal de Asistencia Médica (Medicaid)." title="Tabla de inscripción facilitada"/>
          <p:cNvGraphicFramePr>
            <a:graphicFrameLocks noGrp="1"/>
          </p:cNvGraphicFramePr>
          <p:nvPr>
            <p:extLst>
              <p:ext uri="{D42A27DB-BD31-4B8C-83A1-F6EECF244321}">
                <p14:modId xmlns:p14="http://schemas.microsoft.com/office/powerpoint/2010/main" val="2309162385"/>
              </p:ext>
            </p:extLst>
          </p:nvPr>
        </p:nvGraphicFramePr>
        <p:xfrm>
          <a:off x="284501" y="1206659"/>
          <a:ext cx="11553796" cy="3069943"/>
        </p:xfrm>
        <a:graphic>
          <a:graphicData uri="http://schemas.openxmlformats.org/drawingml/2006/table">
            <a:tbl>
              <a:tblPr firstRow="1" bandRow="1">
                <a:tableStyleId>{5FD0F851-EC5A-4D38-B0AD-8093EC10F338}</a:tableStyleId>
              </a:tblPr>
              <a:tblGrid>
                <a:gridCol w="4148014">
                  <a:extLst>
                    <a:ext uri="{9D8B030D-6E8A-4147-A177-3AD203B41FA5}">
                      <a16:colId xmlns:a16="http://schemas.microsoft.com/office/drawing/2014/main" val="958844271"/>
                    </a:ext>
                  </a:extLst>
                </a:gridCol>
                <a:gridCol w="2744662">
                  <a:extLst>
                    <a:ext uri="{9D8B030D-6E8A-4147-A177-3AD203B41FA5}">
                      <a16:colId xmlns:a16="http://schemas.microsoft.com/office/drawing/2014/main" val="850164166"/>
                    </a:ext>
                  </a:extLst>
                </a:gridCol>
                <a:gridCol w="4661120">
                  <a:extLst>
                    <a:ext uri="{9D8B030D-6E8A-4147-A177-3AD203B41FA5}">
                      <a16:colId xmlns:a16="http://schemas.microsoft.com/office/drawing/2014/main" val="3204503"/>
                    </a:ext>
                  </a:extLst>
                </a:gridCol>
              </a:tblGrid>
              <a:tr h="682437">
                <a:tc>
                  <a:txBody>
                    <a:bodyPr/>
                    <a:lstStyle/>
                    <a:p>
                      <a:pPr algn="l"/>
                      <a:r>
                        <a:rPr lang="es-US" sz="2200" dirty="0">
                          <a:solidFill>
                            <a:srgbClr val="00529B"/>
                          </a:solidFill>
                        </a:rPr>
                        <a:t>Para la gente con Medicare y…</a:t>
                      </a:r>
                    </a:p>
                  </a:txBody>
                  <a:tcPr anchor="ctr"/>
                </a:tc>
                <a:tc>
                  <a:txBody>
                    <a:bodyPr/>
                    <a:lstStyle/>
                    <a:p>
                      <a:pPr algn="l"/>
                      <a:r>
                        <a:rPr lang="es-US" sz="2200" dirty="0">
                          <a:solidFill>
                            <a:srgbClr val="00529B"/>
                          </a:solidFill>
                        </a:rPr>
                        <a:t>Bases para la calificación</a:t>
                      </a:r>
                    </a:p>
                  </a:txBody>
                  <a:tcPr anchor="ctr"/>
                </a:tc>
                <a:tc>
                  <a:txBody>
                    <a:bodyPr/>
                    <a:lstStyle/>
                    <a:p>
                      <a:pPr algn="l"/>
                      <a:r>
                        <a:rPr lang="es-US" sz="2200">
                          <a:solidFill>
                            <a:srgbClr val="00529B"/>
                          </a:solidFill>
                        </a:rPr>
                        <a:t>Fuente de datos</a:t>
                      </a:r>
                    </a:p>
                  </a:txBody>
                  <a:tcPr anchor="ctr"/>
                </a:tc>
                <a:extLst>
                  <a:ext uri="{0D108BD9-81ED-4DB2-BD59-A6C34878D82A}">
                    <a16:rowId xmlns:a16="http://schemas.microsoft.com/office/drawing/2014/main" val="3597342373"/>
                  </a:ext>
                </a:extLst>
              </a:tr>
              <a:tr h="717162">
                <a:tc>
                  <a:txBody>
                    <a:bodyPr/>
                    <a:lstStyle/>
                    <a:p>
                      <a:r>
                        <a:rPr lang="es-US" sz="2200">
                          <a:solidFill>
                            <a:srgbClr val="00529B"/>
                          </a:solidFill>
                        </a:rPr>
                        <a:t>Programa de Ahorros de Medicare</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200" dirty="0">
                          <a:solidFill>
                            <a:srgbClr val="00529B"/>
                          </a:solidFill>
                        </a:rPr>
                        <a:t>Automático</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200" dirty="0">
                          <a:solidFill>
                            <a:srgbClr val="00529B"/>
                          </a:solidFill>
                        </a:rPr>
                        <a:t>Oficina Estatal de Asistencia Médica (Medicaid)</a:t>
                      </a:r>
                    </a:p>
                  </a:txBody>
                  <a:tcPr anchor="ctr"/>
                </a:tc>
                <a:extLst>
                  <a:ext uri="{0D108BD9-81ED-4DB2-BD59-A6C34878D82A}">
                    <a16:rowId xmlns:a16="http://schemas.microsoft.com/office/drawing/2014/main" val="828608726"/>
                  </a:ext>
                </a:extLst>
              </a:tr>
              <a:tr h="717162">
                <a:tc>
                  <a:txBody>
                    <a:bodyPr/>
                    <a:lstStyle/>
                    <a:p>
                      <a:r>
                        <a:rPr lang="es-US" sz="2200">
                          <a:solidFill>
                            <a:srgbClr val="00529B"/>
                          </a:solidFill>
                        </a:rPr>
                        <a:t>Beneficios de la SSI</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200">
                          <a:solidFill>
                            <a:srgbClr val="00529B"/>
                          </a:solidFill>
                        </a:rPr>
                        <a:t>Automático</a:t>
                      </a:r>
                    </a:p>
                  </a:txBody>
                  <a:tcPr anchor="ctr"/>
                </a:tc>
                <a:tc>
                  <a:txBody>
                    <a:bodyPr/>
                    <a:lstStyle/>
                    <a:p>
                      <a:r>
                        <a:rPr lang="es-US" sz="2200" dirty="0">
                          <a:solidFill>
                            <a:srgbClr val="00529B"/>
                          </a:solidFill>
                        </a:rPr>
                        <a:t>Seguro Social</a:t>
                      </a:r>
                    </a:p>
                  </a:txBody>
                  <a:tcPr anchor="ctr"/>
                </a:tc>
                <a:extLst>
                  <a:ext uri="{0D108BD9-81ED-4DB2-BD59-A6C34878D82A}">
                    <a16:rowId xmlns:a16="http://schemas.microsoft.com/office/drawing/2014/main" val="4162351103"/>
                  </a:ext>
                </a:extLst>
              </a:tr>
              <a:tr h="828781">
                <a:tc>
                  <a:txBody>
                    <a:bodyPr/>
                    <a:lstStyle/>
                    <a:p>
                      <a:r>
                        <a:rPr lang="es-US" sz="2200">
                          <a:solidFill>
                            <a:srgbClr val="00529B"/>
                          </a:solidFill>
                        </a:rPr>
                        <a:t>Ingresos y recursos limitados</a:t>
                      </a:r>
                    </a:p>
                  </a:txBody>
                  <a:tcPr anchor="ctr"/>
                </a:tc>
                <a:tc>
                  <a:txBody>
                    <a:bodyPr/>
                    <a:lstStyle/>
                    <a:p>
                      <a:r>
                        <a:rPr lang="es-US" sz="2200">
                          <a:solidFill>
                            <a:srgbClr val="00529B"/>
                          </a:solidFill>
                        </a:rPr>
                        <a:t>Debe aplicar y calificar</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200" dirty="0">
                          <a:solidFill>
                            <a:srgbClr val="00529B"/>
                          </a:solidFill>
                        </a:rPr>
                        <a:t>Oficina de Seguro Social (la mayoría) o Asistencia Médica Estatal (Medicaid)</a:t>
                      </a:r>
                    </a:p>
                  </a:txBody>
                  <a:tcPr anchor="ctr"/>
                </a:tc>
                <a:extLst>
                  <a:ext uri="{0D108BD9-81ED-4DB2-BD59-A6C34878D82A}">
                    <a16:rowId xmlns:a16="http://schemas.microsoft.com/office/drawing/2014/main" val="3585004441"/>
                  </a:ext>
                </a:extLst>
              </a:tr>
            </a:tbl>
          </a:graphicData>
        </a:graphic>
      </p:graphicFrame>
      <p:sp>
        <p:nvSpPr>
          <p:cNvPr id="5" name="Content Placeholder 4"/>
          <p:cNvSpPr>
            <a:spLocks noGrp="1"/>
          </p:cNvSpPr>
          <p:nvPr>
            <p:ph type="body" sz="quarter" idx="4294967295"/>
          </p:nvPr>
        </p:nvSpPr>
        <p:spPr>
          <a:xfrm>
            <a:off x="284501" y="4355320"/>
            <a:ext cx="8110563" cy="1533525"/>
          </a:xfrm>
        </p:spPr>
        <p:txBody>
          <a:bodyPr>
            <a:normAutofit/>
          </a:bodyPr>
          <a:lstStyle/>
          <a:p>
            <a:pPr marL="347472" lvl="0" indent="-347472" defTabSz="685800">
              <a:lnSpc>
                <a:spcPct val="100000"/>
              </a:lnSpc>
              <a:spcBef>
                <a:spcPts val="0"/>
              </a:spcBef>
              <a:spcAft>
                <a:spcPts val="1200"/>
              </a:spcAft>
            </a:pPr>
            <a:r>
              <a:rPr lang="es-US" sz="2200" dirty="0">
                <a:solidFill>
                  <a:srgbClr val="2F5597"/>
                </a:solidFill>
              </a:rPr>
              <a:t>Facilitaron la inscripción en un plan de medicamentos</a:t>
            </a:r>
          </a:p>
          <a:p>
            <a:pPr marL="347472" lvl="0" indent="-347472" defTabSz="685800">
              <a:lnSpc>
                <a:spcPct val="100000"/>
              </a:lnSpc>
              <a:spcBef>
                <a:spcPts val="0"/>
              </a:spcBef>
              <a:spcAft>
                <a:spcPts val="1200"/>
              </a:spcAft>
            </a:pPr>
            <a:r>
              <a:rPr lang="es-US" sz="2200" dirty="0">
                <a:solidFill>
                  <a:srgbClr val="2F5597"/>
                </a:solidFill>
              </a:rPr>
              <a:t>La cobertura comienza 2 meses después de que el CMS reciba la notificación de que reúne los requisitos.</a:t>
            </a:r>
          </a:p>
        </p:txBody>
      </p:sp>
      <p:pic>
        <p:nvPicPr>
          <p:cNvPr id="6" name="Picture 5" descr="Gráfico de papel verde">
            <a:extLst>
              <a:ext uri="{FF2B5EF4-FFF2-40B4-BE49-F238E27FC236}">
                <a16:creationId xmlns:a16="http://schemas.microsoft.com/office/drawing/2014/main" id="{8BF27144-B972-4A95-A675-E2905F931D73}"/>
              </a:ext>
            </a:extLst>
          </p:cNvPr>
          <p:cNvPicPr>
            <a:picLocks noChangeAspect="1"/>
          </p:cNvPicPr>
          <p:nvPr/>
        </p:nvPicPr>
        <p:blipFill>
          <a:blip r:embed="rId4"/>
          <a:stretch>
            <a:fillRect/>
          </a:stretch>
        </p:blipFill>
        <p:spPr>
          <a:xfrm>
            <a:off x="8610600" y="4323522"/>
            <a:ext cx="2075601" cy="2168718"/>
          </a:xfrm>
          <a:prstGeom prst="rect">
            <a:avLst/>
          </a:prstGeom>
        </p:spPr>
      </p:pic>
      <p:sp>
        <p:nvSpPr>
          <p:cNvPr id="10" name="TextBox 9">
            <a:extLst>
              <a:ext uri="{FF2B5EF4-FFF2-40B4-BE49-F238E27FC236}">
                <a16:creationId xmlns:a16="http://schemas.microsoft.com/office/drawing/2014/main" id="{24657997-2902-4BE0-BDE5-DC338F86142E}"/>
              </a:ext>
            </a:extLst>
          </p:cNvPr>
          <p:cNvSpPr txBox="1"/>
          <p:nvPr/>
        </p:nvSpPr>
        <p:spPr>
          <a:xfrm>
            <a:off x="8796112" y="4355320"/>
            <a:ext cx="1518835" cy="1785104"/>
          </a:xfrm>
          <a:prstGeom prst="rect">
            <a:avLst/>
          </a:prstGeom>
          <a:noFill/>
        </p:spPr>
        <p:txBody>
          <a:bodyPr wrap="square" rtlCol="0">
            <a:spAutoFit/>
          </a:bodyPr>
          <a:lstStyle/>
          <a:p>
            <a:pPr algn="ctr"/>
            <a:r>
              <a:rPr lang="es-US" dirty="0">
                <a:solidFill>
                  <a:srgbClr val="00529B"/>
                </a:solidFill>
              </a:rPr>
              <a:t>Carta en papel VERDE (2 versiones - completa o parcial Ayuda Adicional)</a:t>
            </a:r>
          </a:p>
          <a:p>
            <a:pPr algn="ctr"/>
            <a:endParaRPr lang="en-US" sz="2000" dirty="0"/>
          </a:p>
        </p:txBody>
      </p:sp>
      <p:sp>
        <p:nvSpPr>
          <p:cNvPr id="8" name="Slide Number Placeholder 5">
            <a:extLst>
              <a:ext uri="{FF2B5EF4-FFF2-40B4-BE49-F238E27FC236}">
                <a16:creationId xmlns:a16="http://schemas.microsoft.com/office/drawing/2014/main" id="{78E60D1E-402C-4830-AC57-CC0C20EF082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83</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2663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59"/>
            <a:ext cx="12192000" cy="914400"/>
          </a:xfrm>
        </p:spPr>
        <p:txBody>
          <a:bodyPr>
            <a:noAutofit/>
          </a:bodyPr>
          <a:lstStyle/>
          <a:p>
            <a:r>
              <a:rPr lang="es-US" dirty="0"/>
              <a:t>Programa de Transición para Recién Elegibles con </a:t>
            </a:r>
            <a:br>
              <a:rPr lang="es-US" dirty="0"/>
            </a:br>
            <a:r>
              <a:rPr lang="es-US" dirty="0"/>
              <a:t>Ingresos Limitados (LINET) de Medicare</a:t>
            </a:r>
          </a:p>
        </p:txBody>
      </p:sp>
      <p:sp>
        <p:nvSpPr>
          <p:cNvPr id="5" name="Content Placeholder 4"/>
          <p:cNvSpPr>
            <a:spLocks noGrp="1"/>
          </p:cNvSpPr>
          <p:nvPr>
            <p:ph type="body" sz="quarter" idx="4294967295"/>
          </p:nvPr>
        </p:nvSpPr>
        <p:spPr>
          <a:xfrm>
            <a:off x="827093" y="1152526"/>
            <a:ext cx="10567983" cy="4573360"/>
          </a:xfrm>
        </p:spPr>
        <p:txBody>
          <a:bodyPr>
            <a:normAutofit fontScale="92500" lnSpcReduction="10000"/>
          </a:bodyPr>
          <a:lstStyle/>
          <a:p>
            <a:pPr marL="0" lvl="0" indent="0" defTabSz="685800">
              <a:lnSpc>
                <a:spcPct val="100000"/>
              </a:lnSpc>
              <a:spcBef>
                <a:spcPts val="0"/>
              </a:spcBef>
              <a:spcAft>
                <a:spcPts val="1200"/>
              </a:spcAft>
              <a:buNone/>
            </a:pPr>
            <a:r>
              <a:rPr lang="es-US" sz="2400" b="1" dirty="0">
                <a:solidFill>
                  <a:srgbClr val="2F5597"/>
                </a:solidFill>
              </a:rPr>
              <a:t>Diseñado para eliminar las lagunas en la cobertura de las personas con ingresos limitados que pasan a la cobertura de medicamentos de Medicare:</a:t>
            </a:r>
          </a:p>
          <a:p>
            <a:pPr marL="292100" lvl="1" indent="-17463" defTabSz="685800">
              <a:lnSpc>
                <a:spcPct val="100000"/>
              </a:lnSpc>
              <a:spcBef>
                <a:spcPts val="0"/>
              </a:spcBef>
              <a:spcAft>
                <a:spcPts val="1200"/>
              </a:spcAft>
              <a:buNone/>
            </a:pPr>
            <a:r>
              <a:rPr lang="es-US" dirty="0">
                <a:solidFill>
                  <a:srgbClr val="2F5597"/>
                </a:solidFill>
              </a:rPr>
              <a:t>Proporciona cobertura temporal de medicamentos si tiene Ayuda Adicional y no tiene cobertura de medicamentos. </a:t>
            </a:r>
          </a:p>
          <a:p>
            <a:pPr marL="548640" lvl="1" indent="-274320" defTabSz="685800">
              <a:lnSpc>
                <a:spcPct val="100000"/>
              </a:lnSpc>
              <a:spcBef>
                <a:spcPts val="0"/>
              </a:spcBef>
              <a:spcAft>
                <a:spcPts val="1200"/>
              </a:spcAft>
              <a:buNone/>
            </a:pPr>
            <a:r>
              <a:rPr lang="es-US" dirty="0">
                <a:solidFill>
                  <a:srgbClr val="2F5597"/>
                </a:solidFill>
              </a:rPr>
              <a:t>La cobertura puede ser inmediata, actual o retroactiva </a:t>
            </a:r>
          </a:p>
          <a:p>
            <a:pPr marL="548640" lvl="1" indent="-274320" defTabSz="685800">
              <a:lnSpc>
                <a:spcPct val="100000"/>
              </a:lnSpc>
              <a:spcBef>
                <a:spcPts val="0"/>
              </a:spcBef>
              <a:spcAft>
                <a:spcPts val="1200"/>
              </a:spcAft>
              <a:buNone/>
            </a:pPr>
            <a:r>
              <a:rPr lang="es-US" dirty="0">
                <a:solidFill>
                  <a:srgbClr val="2F5597"/>
                </a:solidFill>
              </a:rPr>
              <a:t>Tiene un formulario abierto</a:t>
            </a:r>
          </a:p>
          <a:p>
            <a:pPr marL="287338" lvl="1" indent="-12700" defTabSz="685800">
              <a:lnSpc>
                <a:spcPct val="100000"/>
              </a:lnSpc>
              <a:spcBef>
                <a:spcPts val="0"/>
              </a:spcBef>
              <a:spcAft>
                <a:spcPts val="1200"/>
              </a:spcAft>
              <a:buNone/>
            </a:pPr>
            <a:r>
              <a:rPr lang="es-US" dirty="0">
                <a:solidFill>
                  <a:srgbClr val="2F5597"/>
                </a:solidFill>
              </a:rPr>
              <a:t>Incluye ediciones de seguridad y abuso estándares para protegerlo de resurtidos muy frecuentes o duplicación de terapias</a:t>
            </a:r>
          </a:p>
          <a:p>
            <a:pPr marL="0" indent="0" defTabSz="685800">
              <a:lnSpc>
                <a:spcPct val="100000"/>
              </a:lnSpc>
              <a:spcBef>
                <a:spcPts val="0"/>
              </a:spcBef>
              <a:spcAft>
                <a:spcPts val="1200"/>
              </a:spcAft>
              <a:buNone/>
            </a:pPr>
            <a:r>
              <a:rPr lang="es-US" sz="2400" b="1" dirty="0">
                <a:solidFill>
                  <a:srgbClr val="2F5597"/>
                </a:solidFill>
              </a:rPr>
              <a:t>No requiere:</a:t>
            </a:r>
          </a:p>
          <a:p>
            <a:pPr marL="548640" lvl="1" indent="-274320" defTabSz="685800">
              <a:lnSpc>
                <a:spcPct val="100000"/>
              </a:lnSpc>
              <a:spcBef>
                <a:spcPts val="0"/>
              </a:spcBef>
              <a:spcAft>
                <a:spcPts val="1200"/>
              </a:spcAft>
              <a:buNone/>
            </a:pPr>
            <a:r>
              <a:rPr lang="es-US" dirty="0">
                <a:solidFill>
                  <a:srgbClr val="2F5597"/>
                </a:solidFill>
              </a:rPr>
              <a:t>Autorización previa</a:t>
            </a:r>
          </a:p>
          <a:p>
            <a:pPr marL="548640" lvl="1" indent="-274320" defTabSz="685800">
              <a:lnSpc>
                <a:spcPct val="100000"/>
              </a:lnSpc>
              <a:spcBef>
                <a:spcPts val="0"/>
              </a:spcBef>
              <a:spcAft>
                <a:spcPts val="1200"/>
              </a:spcAft>
              <a:buNone/>
            </a:pPr>
            <a:r>
              <a:rPr lang="es-US" dirty="0">
                <a:solidFill>
                  <a:srgbClr val="2F5597"/>
                </a:solidFill>
              </a:rPr>
              <a:t>Restricciones de la red de farmacias</a:t>
            </a:r>
          </a:p>
        </p:txBody>
      </p:sp>
      <p:sp>
        <p:nvSpPr>
          <p:cNvPr id="18" name="Freeform: Shape 17">
            <a:extLst>
              <a:ext uri="{FF2B5EF4-FFF2-40B4-BE49-F238E27FC236}">
                <a16:creationId xmlns:a16="http://schemas.microsoft.com/office/drawing/2014/main" id="{C2CC0596-52ED-4B89-A379-71FBA7B6B8CE}"/>
              </a:ext>
              <a:ext uri="{C183D7F6-B498-43B3-948B-1728B52AA6E4}">
                <adec:decorative xmlns:adec="http://schemas.microsoft.com/office/drawing/2017/decorative" val="1"/>
              </a:ext>
            </a:extLst>
          </p:cNvPr>
          <p:cNvSpPr>
            <a:spLocks noChangeAspect="1"/>
          </p:cNvSpPr>
          <p:nvPr/>
        </p:nvSpPr>
        <p:spPr>
          <a:xfrm>
            <a:off x="816461" y="1966631"/>
            <a:ext cx="274319"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21AC21CB-5DB0-46D5-A23F-31CE729B6B41}"/>
              </a:ext>
              <a:ext uri="{C183D7F6-B498-43B3-948B-1728B52AA6E4}">
                <adec:decorative xmlns:adec="http://schemas.microsoft.com/office/drawing/2017/decorative" val="1"/>
              </a:ext>
            </a:extLst>
          </p:cNvPr>
          <p:cNvSpPr>
            <a:spLocks noChangeAspect="1"/>
          </p:cNvSpPr>
          <p:nvPr/>
        </p:nvSpPr>
        <p:spPr>
          <a:xfrm>
            <a:off x="805827" y="2622631"/>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51206B9-BDED-433B-9A3B-FD125FB70A5B}"/>
              </a:ext>
              <a:ext uri="{C183D7F6-B498-43B3-948B-1728B52AA6E4}">
                <adec:decorative xmlns:adec="http://schemas.microsoft.com/office/drawing/2017/decorative" val="1"/>
              </a:ext>
            </a:extLst>
          </p:cNvPr>
          <p:cNvSpPr>
            <a:spLocks noChangeAspect="1"/>
          </p:cNvSpPr>
          <p:nvPr/>
        </p:nvSpPr>
        <p:spPr>
          <a:xfrm>
            <a:off x="805827" y="3077804"/>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1FAD2A4-FDB6-4143-B319-61A475577C4A}"/>
              </a:ext>
              <a:ext uri="{C183D7F6-B498-43B3-948B-1728B52AA6E4}">
                <adec:decorative xmlns:adec="http://schemas.microsoft.com/office/drawing/2017/decorative" val="1"/>
              </a:ext>
            </a:extLst>
          </p:cNvPr>
          <p:cNvSpPr>
            <a:spLocks noChangeAspect="1"/>
          </p:cNvSpPr>
          <p:nvPr/>
        </p:nvSpPr>
        <p:spPr>
          <a:xfrm>
            <a:off x="805827" y="3499679"/>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B310EC0-8A14-40CF-A854-07C78584805C}"/>
              </a:ext>
              <a:ext uri="{C183D7F6-B498-43B3-948B-1728B52AA6E4}">
                <adec:decorative xmlns:adec="http://schemas.microsoft.com/office/drawing/2017/decorative" val="1"/>
              </a:ext>
            </a:extLst>
          </p:cNvPr>
          <p:cNvSpPr>
            <a:spLocks noChangeAspect="1"/>
          </p:cNvSpPr>
          <p:nvPr/>
        </p:nvSpPr>
        <p:spPr>
          <a:xfrm>
            <a:off x="805827" y="4637328"/>
            <a:ext cx="274320" cy="274321"/>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6AFADB2-B1BA-474B-84DC-DDEB86BA39B6}"/>
              </a:ext>
              <a:ext uri="{C183D7F6-B498-43B3-948B-1728B52AA6E4}">
                <adec:decorative xmlns:adec="http://schemas.microsoft.com/office/drawing/2017/decorative" val="1"/>
              </a:ext>
            </a:extLst>
          </p:cNvPr>
          <p:cNvSpPr>
            <a:spLocks noChangeAspect="1"/>
          </p:cNvSpPr>
          <p:nvPr/>
        </p:nvSpPr>
        <p:spPr>
          <a:xfrm>
            <a:off x="816459" y="5078295"/>
            <a:ext cx="274320" cy="274321"/>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1ADC11DC-7EEC-46B6-A9A8-7254D02F984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15296">
            <a:off x="1893101" y="5619854"/>
            <a:ext cx="263487" cy="263487"/>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4">
            <a:extLst>
              <a:ext uri="{FF2B5EF4-FFF2-40B4-BE49-F238E27FC236}">
                <a16:creationId xmlns:a16="http://schemas.microsoft.com/office/drawing/2014/main" id="{4A37201B-256B-4140-A54D-029E3574684E}"/>
              </a:ext>
            </a:extLst>
          </p:cNvPr>
          <p:cNvSpPr txBox="1">
            <a:spLocks/>
          </p:cNvSpPr>
          <p:nvPr/>
        </p:nvSpPr>
        <p:spPr>
          <a:xfrm>
            <a:off x="2209800" y="5580763"/>
            <a:ext cx="8937328"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buFont typeface="Wingdings" pitchFamily="2" charset="2"/>
              <a:buNone/>
            </a:pPr>
            <a:r>
              <a:rPr lang="es-US" sz="1600" b="1" dirty="0">
                <a:solidFill>
                  <a:srgbClr val="2F5597"/>
                </a:solidFill>
              </a:rPr>
              <a:t>NOTA</a:t>
            </a:r>
            <a:r>
              <a:rPr lang="es-US" sz="1600" dirty="0">
                <a:solidFill>
                  <a:srgbClr val="2F5597"/>
                </a:solidFill>
              </a:rPr>
              <a:t>: Los seminarios web de capacitación continua están disponibles a través de Humana.</a:t>
            </a:r>
          </a:p>
        </p:txBody>
      </p:sp>
      <p:sp>
        <p:nvSpPr>
          <p:cNvPr id="6" name="Slide Number Placeholder 5">
            <a:extLst>
              <a:ext uri="{FF2B5EF4-FFF2-40B4-BE49-F238E27FC236}">
                <a16:creationId xmlns:a16="http://schemas.microsoft.com/office/drawing/2014/main" id="{77768E3E-D16B-4426-A87A-334F6458235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2418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descr="Recuadro: Los CMS le inscriben automáticamente si tiene Medicare y recibe cobertura completa de Medicaid o beneficios por Seguridad de Ingreso Suplementario (SSI).  ">
            <a:extLst>
              <a:ext uri="{FF2B5EF4-FFF2-40B4-BE49-F238E27FC236}">
                <a16:creationId xmlns:a16="http://schemas.microsoft.com/office/drawing/2014/main" id="{EA092A21-83E5-4674-9666-B9A91333874E}"/>
              </a:ext>
            </a:extLst>
          </p:cNvPr>
          <p:cNvSpPr/>
          <p:nvPr/>
        </p:nvSpPr>
        <p:spPr>
          <a:xfrm>
            <a:off x="2229396" y="1406500"/>
            <a:ext cx="9053852" cy="1097280"/>
          </a:xfrm>
          <a:prstGeom prst="roundRect">
            <a:avLst/>
          </a:prstGeom>
          <a:noFill/>
          <a:ln w="571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672" lvl="0" rtl="0"/>
            <a:r>
              <a:rPr lang="es-US" sz="2200" baseline="0" dirty="0">
                <a:solidFill>
                  <a:srgbClr val="2F5597"/>
                </a:solidFill>
                <a:latin typeface="Arial" panose="020B0604020202020204" pitchFamily="34" charset="0"/>
                <a:cs typeface="Arial" panose="020B0604020202020204" pitchFamily="34" charset="0"/>
              </a:rPr>
              <a:t>Los CMS le inscriben automáticamente si tiene Medicare y recibe cobertura completa de Medicaid o beneficios por Seguridad de Ingreso Suplementario (SSI). </a:t>
            </a:r>
          </a:p>
        </p:txBody>
      </p:sp>
      <p:sp>
        <p:nvSpPr>
          <p:cNvPr id="4" name="Title 3"/>
          <p:cNvSpPr>
            <a:spLocks noGrp="1"/>
          </p:cNvSpPr>
          <p:nvPr>
            <p:ph type="title"/>
          </p:nvPr>
        </p:nvSpPr>
        <p:spPr>
          <a:xfrm>
            <a:off x="0" y="24880"/>
            <a:ext cx="12192000" cy="914400"/>
          </a:xfrm>
        </p:spPr>
        <p:txBody>
          <a:bodyPr>
            <a:noAutofit/>
          </a:bodyPr>
          <a:lstStyle/>
          <a:p>
            <a:r>
              <a:rPr lang="es-US" sz="2600" dirty="0"/>
              <a:t>¿Cómo puede acceder al Programa de Transición para Recién Elegibles con Ingresos Limitados (LINET) de Medicare?</a:t>
            </a:r>
          </a:p>
        </p:txBody>
      </p:sp>
      <p:sp>
        <p:nvSpPr>
          <p:cNvPr id="8" name="Rounded Rectangle 6" descr="Etiquete la casilla con las palabras Auto-inscripción por los CMS">
            <a:extLst>
              <a:ext uri="{FF2B5EF4-FFF2-40B4-BE49-F238E27FC236}">
                <a16:creationId xmlns:a16="http://schemas.microsoft.com/office/drawing/2014/main" id="{FFA43914-E2A5-41B6-9C66-A7974448F640}"/>
              </a:ext>
            </a:extLst>
          </p:cNvPr>
          <p:cNvSpPr>
            <a:spLocks/>
          </p:cNvSpPr>
          <p:nvPr/>
        </p:nvSpPr>
        <p:spPr bwMode="auto">
          <a:xfrm>
            <a:off x="909785" y="1254841"/>
            <a:ext cx="2011680" cy="1371600"/>
          </a:xfrm>
          <a:prstGeom prst="roundRect">
            <a:avLst>
              <a:gd name="adj" fmla="val 6438"/>
            </a:avLst>
          </a:prstGeom>
          <a:solidFill>
            <a:srgbClr val="2F5597"/>
          </a:solidFill>
          <a:ln w="19050">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614E2088-397C-4F56-AA68-8618632CA307}"/>
              </a:ext>
              <a:ext uri="{C183D7F6-B498-43B3-948B-1728B52AA6E4}">
                <adec:decorative xmlns:adec="http://schemas.microsoft.com/office/drawing/2017/decorative" val="1"/>
              </a:ext>
            </a:extLst>
          </p:cNvPr>
          <p:cNvSpPr/>
          <p:nvPr/>
        </p:nvSpPr>
        <p:spPr>
          <a:xfrm>
            <a:off x="838200" y="1324225"/>
            <a:ext cx="2060870" cy="11541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300" b="1" i="0" u="none" strike="noStrike" cap="none" normalizeH="0" baseline="0" noProof="0" dirty="0" err="1">
                <a:ln>
                  <a:noFill/>
                </a:ln>
                <a:solidFill>
                  <a:schemeClr val="bg1"/>
                </a:solidFill>
                <a:effectLst/>
                <a:uLnTx/>
                <a:uFillTx/>
                <a:latin typeface="Calibri"/>
                <a:ea typeface="+mn-ea"/>
                <a:cs typeface="Calibri" pitchFamily="34" charset="0"/>
              </a:rPr>
              <a:t>Auto-inscripción</a:t>
            </a:r>
            <a:r>
              <a:rPr kumimoji="0" lang="es-US" sz="2300" b="1" i="0" u="none" strike="noStrike" cap="none" normalizeH="0" baseline="0" noProof="0" dirty="0">
                <a:ln>
                  <a:noFill/>
                </a:ln>
                <a:solidFill>
                  <a:schemeClr val="bg1"/>
                </a:solidFill>
                <a:effectLst/>
                <a:uLnTx/>
                <a:uFillTx/>
                <a:latin typeface="Calibri"/>
                <a:ea typeface="+mn-ea"/>
                <a:cs typeface="Calibri"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300" b="1" i="0" u="none" strike="noStrike" cap="none" normalizeH="0" baseline="0" noProof="0" dirty="0">
                <a:ln>
                  <a:noFill/>
                </a:ln>
                <a:solidFill>
                  <a:schemeClr val="bg1"/>
                </a:solidFill>
                <a:effectLst/>
                <a:uLnTx/>
                <a:uFillTx/>
                <a:latin typeface="Calibri"/>
                <a:ea typeface="+mn-ea"/>
                <a:cs typeface="Calibri" pitchFamily="34" charset="0"/>
              </a:rPr>
              <a:t>por los CMS</a:t>
            </a:r>
          </a:p>
        </p:txBody>
      </p:sp>
      <p:sp>
        <p:nvSpPr>
          <p:cNvPr id="9" name="Rounded Rectangle 16" descr="Etiquete la casilla con las palabras Uso en el punto de venta (TPV)">
            <a:extLst>
              <a:ext uri="{FF2B5EF4-FFF2-40B4-BE49-F238E27FC236}">
                <a16:creationId xmlns:a16="http://schemas.microsoft.com/office/drawing/2014/main" id="{0A327861-9A57-404A-A93E-31E05AA6F017}"/>
              </a:ext>
            </a:extLst>
          </p:cNvPr>
          <p:cNvSpPr>
            <a:spLocks/>
          </p:cNvSpPr>
          <p:nvPr/>
        </p:nvSpPr>
        <p:spPr bwMode="auto">
          <a:xfrm>
            <a:off x="909784" y="2909499"/>
            <a:ext cx="2011680" cy="1371600"/>
          </a:xfrm>
          <a:prstGeom prst="roundRect">
            <a:avLst>
              <a:gd name="adj" fmla="val 6438"/>
            </a:avLst>
          </a:prstGeom>
          <a:solidFill>
            <a:srgbClr val="2F5597"/>
          </a:solidFill>
          <a:ln w="19050">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solidFill>
                <a:schemeClr val="bg1"/>
              </a:solidFill>
              <a:latin typeface="Calibri"/>
            </a:endParaRPr>
          </a:p>
        </p:txBody>
      </p:sp>
      <p:sp>
        <p:nvSpPr>
          <p:cNvPr id="14" name="Rectangle: Rounded Corners 13" descr="Recuadro: Puede utilizar el Programa NET de ingresos limitados de Medicare en el mostrador de la farmacia.  ">
            <a:extLst>
              <a:ext uri="{FF2B5EF4-FFF2-40B4-BE49-F238E27FC236}">
                <a16:creationId xmlns:a16="http://schemas.microsoft.com/office/drawing/2014/main" id="{17C3F864-F5DF-4184-93DD-37DC4174CE61}"/>
              </a:ext>
            </a:extLst>
          </p:cNvPr>
          <p:cNvSpPr/>
          <p:nvPr/>
        </p:nvSpPr>
        <p:spPr>
          <a:xfrm>
            <a:off x="2229396" y="3055373"/>
            <a:ext cx="9053852" cy="1097280"/>
          </a:xfrm>
          <a:prstGeom prst="roundRect">
            <a:avLst/>
          </a:prstGeom>
          <a:noFill/>
          <a:ln w="571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672" lvl="0" rtl="0"/>
            <a:r>
              <a:rPr lang="es-US" sz="2200" baseline="0">
                <a:solidFill>
                  <a:srgbClr val="2F5597"/>
                </a:solidFill>
                <a:latin typeface="Arial" panose="020B0604020202020204" pitchFamily="34" charset="0"/>
                <a:cs typeface="Arial" panose="020B0604020202020204" pitchFamily="34" charset="0"/>
              </a:rPr>
              <a:t>Puede utilizar el Programa LINET de Medicare en el mostrador de la farmacia. </a:t>
            </a:r>
          </a:p>
        </p:txBody>
      </p:sp>
      <p:sp>
        <p:nvSpPr>
          <p:cNvPr id="12" name="Rectangle 11">
            <a:extLst>
              <a:ext uri="{FF2B5EF4-FFF2-40B4-BE49-F238E27FC236}">
                <a16:creationId xmlns:a16="http://schemas.microsoft.com/office/drawing/2014/main" id="{1F59FFA5-F740-4505-93D0-4F9FB594A5EC}"/>
              </a:ext>
              <a:ext uri="{C183D7F6-B498-43B3-948B-1728B52AA6E4}">
                <adec:decorative xmlns:adec="http://schemas.microsoft.com/office/drawing/2017/decorative" val="1"/>
              </a:ext>
            </a:extLst>
          </p:cNvPr>
          <p:cNvSpPr/>
          <p:nvPr/>
        </p:nvSpPr>
        <p:spPr>
          <a:xfrm>
            <a:off x="908752" y="3003848"/>
            <a:ext cx="1980325" cy="11541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300" b="1" i="0" u="none" strike="noStrike" cap="none" normalizeH="0" baseline="0" noProof="0" dirty="0">
                <a:ln>
                  <a:noFill/>
                </a:ln>
                <a:solidFill>
                  <a:schemeClr val="bg1"/>
                </a:solidFill>
                <a:effectLst/>
                <a:uLnTx/>
                <a:uFillTx/>
                <a:latin typeface="Calibri"/>
                <a:ea typeface="+mn-ea"/>
                <a:cs typeface="Calibri" pitchFamily="34" charset="0"/>
              </a:rPr>
              <a:t>Uso en un Punto de Venta (POS)</a:t>
            </a:r>
          </a:p>
        </p:txBody>
      </p:sp>
      <p:sp>
        <p:nvSpPr>
          <p:cNvPr id="10" name="Rounded Rectangle 21" descr="Etiquete la caja con las palabras Enviar un recibo.">
            <a:extLst>
              <a:ext uri="{FF2B5EF4-FFF2-40B4-BE49-F238E27FC236}">
                <a16:creationId xmlns:a16="http://schemas.microsoft.com/office/drawing/2014/main" id="{C0AD76E5-0A44-47CA-A00B-9C5EB8A240E5}"/>
              </a:ext>
            </a:extLst>
          </p:cNvPr>
          <p:cNvSpPr>
            <a:spLocks/>
          </p:cNvSpPr>
          <p:nvPr/>
        </p:nvSpPr>
        <p:spPr bwMode="auto">
          <a:xfrm>
            <a:off x="909784" y="4540178"/>
            <a:ext cx="2011680" cy="1371600"/>
          </a:xfrm>
          <a:prstGeom prst="roundRect">
            <a:avLst>
              <a:gd name="adj" fmla="val 6438"/>
            </a:avLst>
          </a:prstGeom>
          <a:solidFill>
            <a:srgbClr val="2F5597"/>
          </a:solidFill>
          <a:ln w="19050">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solidFill>
                <a:schemeClr val="bg1"/>
              </a:solidFill>
              <a:latin typeface="Calibri"/>
            </a:endParaRPr>
          </a:p>
        </p:txBody>
      </p:sp>
      <p:sp>
        <p:nvSpPr>
          <p:cNvPr id="15" name="Rectangle: Rounded Corners 14" descr="Recuadro: Puede enviar recibos de farmacia (no un simple recibo de caja) para recetas ya pagas de su bolsillo durante los períodos elegibles. ">
            <a:extLst>
              <a:ext uri="{FF2B5EF4-FFF2-40B4-BE49-F238E27FC236}">
                <a16:creationId xmlns:a16="http://schemas.microsoft.com/office/drawing/2014/main" id="{6BC22D70-80F8-4B1C-AB00-7C70EF64A1AF}"/>
              </a:ext>
            </a:extLst>
          </p:cNvPr>
          <p:cNvSpPr/>
          <p:nvPr/>
        </p:nvSpPr>
        <p:spPr>
          <a:xfrm>
            <a:off x="2229396" y="4675475"/>
            <a:ext cx="9053852" cy="1097280"/>
          </a:xfrm>
          <a:prstGeom prst="roundRect">
            <a:avLst/>
          </a:prstGeom>
          <a:noFill/>
          <a:ln w="571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672" lvl="0" rtl="0"/>
            <a:r>
              <a:rPr lang="es-US" sz="2200" baseline="0" dirty="0">
                <a:solidFill>
                  <a:srgbClr val="2F5597"/>
                </a:solidFill>
                <a:latin typeface="Arial" panose="020B0604020202020204" pitchFamily="34" charset="0"/>
                <a:cs typeface="Arial" panose="020B0604020202020204" pitchFamily="34" charset="0"/>
              </a:rPr>
              <a:t>Puede presentar los recibos de farmacia (no sólo el recibo del cajero) de las recetas ya pagadas</a:t>
            </a:r>
            <a:r>
              <a:rPr lang="es-US" sz="2200" dirty="0">
                <a:solidFill>
                  <a:srgbClr val="2F5597"/>
                </a:solidFill>
                <a:latin typeface="Arial" panose="020B0604020202020204" pitchFamily="34" charset="0"/>
                <a:cs typeface="Arial" panose="020B0604020202020204" pitchFamily="34" charset="0"/>
              </a:rPr>
              <a:t> </a:t>
            </a:r>
            <a:r>
              <a:rPr lang="es-US" sz="2200" baseline="0" dirty="0">
                <a:solidFill>
                  <a:srgbClr val="2F5597"/>
                </a:solidFill>
                <a:latin typeface="Arial" panose="020B0604020202020204" pitchFamily="34" charset="0"/>
                <a:cs typeface="Arial" panose="020B0604020202020204" pitchFamily="34" charset="0"/>
              </a:rPr>
              <a:t>de</a:t>
            </a:r>
            <a:r>
              <a:rPr lang="es-US" sz="2200" dirty="0">
                <a:solidFill>
                  <a:srgbClr val="2F5597"/>
                </a:solidFill>
                <a:latin typeface="Arial" panose="020B0604020202020204" pitchFamily="34" charset="0"/>
                <a:cs typeface="Arial" panose="020B0604020202020204" pitchFamily="34" charset="0"/>
              </a:rPr>
              <a:t> </a:t>
            </a:r>
            <a:r>
              <a:rPr lang="es-US" sz="2200" baseline="0" dirty="0">
                <a:solidFill>
                  <a:srgbClr val="2F5597"/>
                </a:solidFill>
                <a:latin typeface="Arial" panose="020B0604020202020204" pitchFamily="34" charset="0"/>
                <a:cs typeface="Arial" panose="020B0604020202020204" pitchFamily="34" charset="0"/>
              </a:rPr>
              <a:t>su bolsillo durante los periodos </a:t>
            </a:r>
            <a:r>
              <a:rPr lang="es-US" sz="2200" baseline="0" dirty="0" err="1">
                <a:solidFill>
                  <a:srgbClr val="2F5597"/>
                </a:solidFill>
                <a:latin typeface="Arial" panose="020B0604020202020204" pitchFamily="34" charset="0"/>
                <a:cs typeface="Arial" panose="020B0604020202020204" pitchFamily="34" charset="0"/>
              </a:rPr>
              <a:t>subvencionales</a:t>
            </a:r>
            <a:r>
              <a:rPr lang="es-US" sz="2200" baseline="0" dirty="0">
                <a:solidFill>
                  <a:srgbClr val="2F5597"/>
                </a:solidFill>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C9D3B9CE-7670-4AAB-B3B3-49201561C439}"/>
              </a:ext>
              <a:ext uri="{C183D7F6-B498-43B3-948B-1728B52AA6E4}">
                <adec:decorative xmlns:adec="http://schemas.microsoft.com/office/drawing/2017/decorative" val="1"/>
              </a:ext>
            </a:extLst>
          </p:cNvPr>
          <p:cNvSpPr/>
          <p:nvPr/>
        </p:nvSpPr>
        <p:spPr>
          <a:xfrm>
            <a:off x="941139" y="4791843"/>
            <a:ext cx="198032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300" b="1" dirty="0">
                <a:solidFill>
                  <a:schemeClr val="bg1"/>
                </a:solidFill>
                <a:latin typeface="Calibri"/>
                <a:cs typeface="Calibri" pitchFamily="34" charset="0"/>
              </a:rPr>
              <a:t>Enviar un recibo</a:t>
            </a:r>
          </a:p>
        </p:txBody>
      </p:sp>
      <p:sp>
        <p:nvSpPr>
          <p:cNvPr id="7" name="Slide Number Placeholder 5">
            <a:extLst>
              <a:ext uri="{FF2B5EF4-FFF2-40B4-BE49-F238E27FC236}">
                <a16:creationId xmlns:a16="http://schemas.microsoft.com/office/drawing/2014/main" id="{F1547167-AE1D-407A-BB13-3692C1E508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08231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t>Subvención regional para personas con bajos </a:t>
            </a:r>
            <a:br>
              <a:rPr lang="es-US" sz="2800" dirty="0"/>
            </a:br>
            <a:r>
              <a:rPr lang="es-US" sz="2800" dirty="0"/>
              <a:t>ingresos (LIS) Importe de referencia y de minimis</a:t>
            </a:r>
          </a:p>
        </p:txBody>
      </p:sp>
      <p:sp>
        <p:nvSpPr>
          <p:cNvPr id="5" name="TextBox 4">
            <a:extLst>
              <a:ext uri="{FF2B5EF4-FFF2-40B4-BE49-F238E27FC236}">
                <a16:creationId xmlns:a16="http://schemas.microsoft.com/office/drawing/2014/main" id="{B726E1BB-D51A-43E9-A404-8D356153F162}"/>
              </a:ext>
            </a:extLst>
          </p:cNvPr>
          <p:cNvSpPr txBox="1"/>
          <p:nvPr/>
        </p:nvSpPr>
        <p:spPr>
          <a:xfrm>
            <a:off x="1002248" y="1195903"/>
            <a:ext cx="10187503" cy="800219"/>
          </a:xfrm>
          <a:prstGeom prst="rect">
            <a:avLst/>
          </a:prstGeom>
          <a:noFill/>
        </p:spPr>
        <p:txBody>
          <a:bodyPr wrap="square" rtlCol="0">
            <a:spAutoFit/>
          </a:bodyPr>
          <a:lstStyle/>
          <a:p>
            <a:pPr lvl="0" algn="ctr" defTabSz="685800">
              <a:spcAft>
                <a:spcPts val="1200"/>
              </a:spcAft>
              <a:defRPr/>
            </a:pPr>
            <a:r>
              <a:rPr lang="es-US" sz="2300" b="1" dirty="0">
                <a:solidFill>
                  <a:srgbClr val="00529B"/>
                </a:solidFill>
                <a:latin typeface="Arial" panose="020B0604020202020204" pitchFamily="34" charset="0"/>
                <a:cs typeface="Arial" panose="020B0604020202020204" pitchFamily="34" charset="0"/>
              </a:rPr>
              <a:t>El importe de referencia en cada estado es el importe máximo de la prima que los CMS pagarán a los beneficiarios de la Ayuda Adicional.</a:t>
            </a:r>
          </a:p>
        </p:txBody>
      </p:sp>
      <p:sp>
        <p:nvSpPr>
          <p:cNvPr id="11" name="Rectangle: Rounded Corners 10" descr="Cuadro de texto: Sin prima mensual del plan si reúne los requisitos para recibir la Ayuda Adicional completa y selecciona un plan igual o inferior al índice de referencia regional del LIS. ">
            <a:extLst>
              <a:ext uri="{FF2B5EF4-FFF2-40B4-BE49-F238E27FC236}">
                <a16:creationId xmlns:a16="http://schemas.microsoft.com/office/drawing/2014/main" id="{B58D259C-9BA8-4194-A5E4-D8E07244D901}"/>
              </a:ext>
            </a:extLst>
          </p:cNvPr>
          <p:cNvSpPr/>
          <p:nvPr/>
        </p:nvSpPr>
        <p:spPr>
          <a:xfrm>
            <a:off x="1502230" y="2254081"/>
            <a:ext cx="4388728" cy="302921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lvl="0" algn="ctr">
              <a:defRPr/>
            </a:pPr>
            <a:endParaRPr lang="es-US" sz="1700" b="1" dirty="0">
              <a:solidFill>
                <a:srgbClr val="00529B"/>
              </a:solidFill>
              <a:latin typeface="Arial" panose="020B0604020202020204" pitchFamily="34" charset="0"/>
              <a:cs typeface="Arial" panose="020B0604020202020204" pitchFamily="34" charset="0"/>
            </a:endParaRPr>
          </a:p>
          <a:p>
            <a:pPr lvl="0" algn="ctr">
              <a:defRPr/>
            </a:pPr>
            <a:r>
              <a:rPr lang="es-US" sz="1700" b="1" dirty="0">
                <a:solidFill>
                  <a:srgbClr val="00529B"/>
                </a:solidFill>
                <a:latin typeface="Arial" panose="020B0604020202020204" pitchFamily="34" charset="0"/>
                <a:cs typeface="Arial" panose="020B0604020202020204" pitchFamily="34" charset="0"/>
              </a:rPr>
              <a:t>Sin prima mensual del plan si</a:t>
            </a:r>
          </a:p>
          <a:p>
            <a:pPr lvl="0" algn="ctr">
              <a:defRPr/>
            </a:pPr>
            <a:r>
              <a:rPr lang="es-US" sz="1700" dirty="0">
                <a:solidFill>
                  <a:srgbClr val="00529B"/>
                </a:solidFill>
                <a:latin typeface="Arial" panose="020B0604020202020204" pitchFamily="34" charset="0"/>
                <a:cs typeface="Arial" panose="020B0604020202020204" pitchFamily="34" charset="0"/>
              </a:rPr>
              <a:t>usted reúne los requisitos para recibir la Ayuda Adicional completa y selecciona un plan igual o inferior al índice de referencia regional del LIS.</a:t>
            </a:r>
          </a:p>
        </p:txBody>
      </p:sp>
      <p:pic>
        <p:nvPicPr>
          <p:cNvPr id="8" name="Picture 7">
            <a:extLst>
              <a:ext uri="{FF2B5EF4-FFF2-40B4-BE49-F238E27FC236}">
                <a16:creationId xmlns:a16="http://schemas.microsoft.com/office/drawing/2014/main" id="{1E49C273-FC6E-4F05-B2EA-364DF1B6CF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986348" y="2367575"/>
            <a:ext cx="1420491" cy="1420491"/>
          </a:xfrm>
          <a:prstGeom prst="rect">
            <a:avLst/>
          </a:prstGeom>
        </p:spPr>
      </p:pic>
      <p:sp>
        <p:nvSpPr>
          <p:cNvPr id="12" name="Rectangle: Rounded Corners 11" descr="Cuadro de texto: Puede que tenga que pagar una parte de la prima mensual si se inscribe en un plan cuya prima sea superior al importe de referencia.  ">
            <a:extLst>
              <a:ext uri="{FF2B5EF4-FFF2-40B4-BE49-F238E27FC236}">
                <a16:creationId xmlns:a16="http://schemas.microsoft.com/office/drawing/2014/main" id="{3E02443B-BC7A-4F48-9DEF-9CC38C3AB134}"/>
              </a:ext>
            </a:extLst>
          </p:cNvPr>
          <p:cNvSpPr/>
          <p:nvPr/>
        </p:nvSpPr>
        <p:spPr>
          <a:xfrm>
            <a:off x="6301044" y="2254081"/>
            <a:ext cx="4388726" cy="302921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lvl="0" algn="ctr">
              <a:defRPr/>
            </a:pPr>
            <a:r>
              <a:rPr lang="es-US" sz="2000" b="1" dirty="0">
                <a:solidFill>
                  <a:srgbClr val="00529B"/>
                </a:solidFill>
                <a:latin typeface="Arial" panose="020B0604020202020204" pitchFamily="34" charset="0"/>
                <a:cs typeface="Arial" panose="020B0604020202020204" pitchFamily="34" charset="0"/>
              </a:rPr>
              <a:t>Puede tener que pagar una parte de la prima mensual si</a:t>
            </a:r>
          </a:p>
          <a:p>
            <a:pPr lvl="0" algn="ctr">
              <a:defRPr/>
            </a:pPr>
            <a:r>
              <a:rPr lang="es-US" sz="2000" dirty="0">
                <a:solidFill>
                  <a:srgbClr val="00529B"/>
                </a:solidFill>
                <a:latin typeface="Arial" panose="020B0604020202020204" pitchFamily="34" charset="0"/>
                <a:cs typeface="Arial" panose="020B0604020202020204" pitchFamily="34" charset="0"/>
              </a:rPr>
              <a:t>usted se inscribe en un plan cuya prima sea superior al importe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de referencia </a:t>
            </a:r>
          </a:p>
        </p:txBody>
      </p:sp>
      <p:pic>
        <p:nvPicPr>
          <p:cNvPr id="16" name="Graphic 15">
            <a:extLst>
              <a:ext uri="{FF2B5EF4-FFF2-40B4-BE49-F238E27FC236}">
                <a16:creationId xmlns:a16="http://schemas.microsoft.com/office/drawing/2014/main" id="{56FE3BA9-3648-42AD-B9C2-DD1C975CEDC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532" y="2304316"/>
            <a:ext cx="1483750" cy="1483750"/>
          </a:xfrm>
          <a:prstGeom prst="rect">
            <a:avLst/>
          </a:prstGeom>
        </p:spPr>
      </p:pic>
      <p:sp>
        <p:nvSpPr>
          <p:cNvPr id="13" name="Freeform: Shape 12">
            <a:extLst>
              <a:ext uri="{FF2B5EF4-FFF2-40B4-BE49-F238E27FC236}">
                <a16:creationId xmlns:a16="http://schemas.microsoft.com/office/drawing/2014/main" id="{CAFFA101-9CF4-4939-B008-75E68582F6EA}"/>
              </a:ext>
              <a:ext uri="{C183D7F6-B498-43B3-948B-1728B52AA6E4}">
                <adec:decorative xmlns:adec="http://schemas.microsoft.com/office/drawing/2017/decorative" val="1"/>
              </a:ext>
            </a:extLst>
          </p:cNvPr>
          <p:cNvSpPr>
            <a:spLocks noChangeAspect="1"/>
          </p:cNvSpPr>
          <p:nvPr/>
        </p:nvSpPr>
        <p:spPr>
          <a:xfrm>
            <a:off x="1344682" y="548091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 ">
            <a:extLst>
              <a:ext uri="{FF2B5EF4-FFF2-40B4-BE49-F238E27FC236}">
                <a16:creationId xmlns:a16="http://schemas.microsoft.com/office/drawing/2014/main" id="{F6A03A66-9C2C-4D2B-B07C-644990098146}"/>
              </a:ext>
            </a:extLst>
          </p:cNvPr>
          <p:cNvSpPr txBox="1"/>
          <p:nvPr/>
        </p:nvSpPr>
        <p:spPr>
          <a:xfrm>
            <a:off x="1586344" y="5447363"/>
            <a:ext cx="8874077" cy="584775"/>
          </a:xfrm>
          <a:prstGeom prst="rect">
            <a:avLst/>
          </a:prstGeom>
          <a:noFill/>
        </p:spPr>
        <p:txBody>
          <a:bodyPr wrap="square" lIns="91440" tIns="45720" rIns="91440" bIns="45720" rtlCol="0" anchor="t">
            <a:spAutoFit/>
          </a:bodyPr>
          <a:lstStyle/>
          <a:p>
            <a:pPr defTabSz="685800">
              <a:spcAft>
                <a:spcPts val="1200"/>
              </a:spcAft>
            </a:pPr>
            <a:r>
              <a:rPr lang="es-US" sz="1600" b="1" dirty="0">
                <a:solidFill>
                  <a:srgbClr val="1B64A6"/>
                </a:solidFill>
                <a:latin typeface="Arial" panose="020B0604020202020204" pitchFamily="34" charset="0"/>
                <a:cs typeface="Arial" panose="020B0604020202020204" pitchFamily="34" charset="0"/>
              </a:rPr>
              <a:t>NOTA:</a:t>
            </a:r>
            <a:r>
              <a:rPr lang="es-US" sz="1600" dirty="0">
                <a:solidFill>
                  <a:srgbClr val="1B64A6"/>
                </a:solidFill>
                <a:latin typeface="Arial" panose="020B0604020202020204" pitchFamily="34" charset="0"/>
                <a:cs typeface="Arial" panose="020B0604020202020204" pitchFamily="34" charset="0"/>
              </a:rPr>
              <a:t> Los planes pueden optar por renunciar al importe de la prima "de </a:t>
            </a:r>
            <a:r>
              <a:rPr lang="es-US" sz="1600" dirty="0" err="1">
                <a:solidFill>
                  <a:srgbClr val="1B64A6"/>
                </a:solidFill>
                <a:latin typeface="Arial" panose="020B0604020202020204" pitchFamily="34" charset="0"/>
                <a:cs typeface="Arial" panose="020B0604020202020204" pitchFamily="34" charset="0"/>
              </a:rPr>
              <a:t>minimus</a:t>
            </a:r>
            <a:r>
              <a:rPr lang="es-US" sz="1600" dirty="0">
                <a:solidFill>
                  <a:srgbClr val="1B64A6"/>
                </a:solidFill>
                <a:latin typeface="Arial" panose="020B0604020202020204" pitchFamily="34" charset="0"/>
                <a:cs typeface="Arial" panose="020B0604020202020204" pitchFamily="34" charset="0"/>
              </a:rPr>
              <a:t>" ( $2 dólares en 2023) por encima del valor de referencia regional. Los importes se actualizan cada año.</a:t>
            </a:r>
          </a:p>
        </p:txBody>
      </p:sp>
      <p:sp>
        <p:nvSpPr>
          <p:cNvPr id="6" name="Slide Number Placeholder 5">
            <a:extLst>
              <a:ext uri="{FF2B5EF4-FFF2-40B4-BE49-F238E27FC236}">
                <a16:creationId xmlns:a16="http://schemas.microsoft.com/office/drawing/2014/main" id="{0BE56B58-A9F6-4707-827B-3EC2B0D3F4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86</a:t>
            </a:fld>
            <a:endParaRPr lang="en-US"/>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54346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animEffect transition="in" filter="fade">
                                      <p:cBhvr>
                                        <p:cTn id="7" dur="500"/>
                                        <p:tgtEl>
                                          <p:spTgt spid="11">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6" end="6"/>
                                            </p:txEl>
                                          </p:spTgt>
                                        </p:tgtEl>
                                        <p:attrNameLst>
                                          <p:attrName>style.visibility</p:attrName>
                                        </p:attrNameLst>
                                      </p:cBhvr>
                                      <p:to>
                                        <p:strVal val="visible"/>
                                      </p:to>
                                    </p:set>
                                    <p:animEffect transition="in" filter="fade">
                                      <p:cBhvr>
                                        <p:cTn id="10" dur="500"/>
                                        <p:tgtEl>
                                          <p:spTgt spid="11">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animEffect transition="in" filter="fade">
                                      <p:cBhvr>
                                        <p:cTn id="15" dur="500"/>
                                        <p:tgtEl>
                                          <p:spTgt spid="1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5" end="5"/>
                                            </p:txEl>
                                          </p:spTgt>
                                        </p:tgtEl>
                                        <p:attrNameLst>
                                          <p:attrName>style.visibility</p:attrName>
                                        </p:attrNameLst>
                                      </p:cBhvr>
                                      <p:to>
                                        <p:strVal val="visible"/>
                                      </p:to>
                                    </p:set>
                                    <p:animEffect transition="in" filter="fade">
                                      <p:cBhvr>
                                        <p:cTn id="18" dur="500"/>
                                        <p:tgtEl>
                                          <p:spTgt spid="1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Notificaciones de Reasignación</a:t>
            </a:r>
          </a:p>
        </p:txBody>
      </p:sp>
      <p:sp>
        <p:nvSpPr>
          <p:cNvPr id="8" name="Content Placeholder 7">
            <a:extLst>
              <a:ext uri="{FF2B5EF4-FFF2-40B4-BE49-F238E27FC236}">
                <a16:creationId xmlns:a16="http://schemas.microsoft.com/office/drawing/2014/main" id="{477F4EAD-BCB5-482F-B312-72EEC58CB6D0}"/>
              </a:ext>
            </a:extLst>
          </p:cNvPr>
          <p:cNvSpPr>
            <a:spLocks noGrp="1"/>
          </p:cNvSpPr>
          <p:nvPr>
            <p:ph type="body" sz="quarter" idx="4294967295"/>
          </p:nvPr>
        </p:nvSpPr>
        <p:spPr>
          <a:xfrm>
            <a:off x="838200" y="1066772"/>
            <a:ext cx="10672762" cy="1935163"/>
          </a:xfrm>
        </p:spPr>
        <p:txBody>
          <a:bodyPr>
            <a:normAutofit fontScale="85000" lnSpcReduction="20000"/>
          </a:bodyPr>
          <a:lstStyle/>
          <a:p>
            <a:pPr marL="0" indent="0">
              <a:lnSpc>
                <a:spcPct val="100000"/>
              </a:lnSpc>
              <a:spcBef>
                <a:spcPts val="0"/>
              </a:spcBef>
              <a:spcAft>
                <a:spcPts val="1200"/>
              </a:spcAft>
              <a:buNone/>
            </a:pPr>
            <a:r>
              <a:rPr lang="es-US" sz="2800" b="1" dirty="0">
                <a:solidFill>
                  <a:srgbClr val="2F5597"/>
                </a:solidFill>
              </a:rPr>
              <a:t>En ciertas ocasiones, se recibe Ayuda Adicional </a:t>
            </a:r>
          </a:p>
          <a:p>
            <a:pPr marL="548640" indent="-274320">
              <a:lnSpc>
                <a:spcPct val="100000"/>
              </a:lnSpc>
              <a:spcBef>
                <a:spcPts val="0"/>
              </a:spcBef>
              <a:spcAft>
                <a:spcPts val="1200"/>
              </a:spcAft>
            </a:pPr>
            <a:r>
              <a:rPr lang="es-US" dirty="0">
                <a:solidFill>
                  <a:srgbClr val="2F5597"/>
                </a:solidFill>
              </a:rPr>
              <a:t>Los CMS lo reasignan a un nuevo plan con medicamentos</a:t>
            </a:r>
          </a:p>
          <a:p>
            <a:pPr marL="548640" indent="-274320">
              <a:lnSpc>
                <a:spcPct val="100000"/>
              </a:lnSpc>
              <a:spcBef>
                <a:spcPts val="0"/>
              </a:spcBef>
              <a:spcAft>
                <a:spcPts val="1200"/>
              </a:spcAft>
            </a:pPr>
            <a:r>
              <a:rPr lang="es-US" dirty="0">
                <a:solidFill>
                  <a:srgbClr val="2F5597"/>
                </a:solidFill>
              </a:rPr>
              <a:t>Los CMS le envían por correo un aviso en papel AZUL a principios </a:t>
            </a:r>
            <a:br>
              <a:rPr lang="es-US" dirty="0">
                <a:solidFill>
                  <a:srgbClr val="2F5597"/>
                </a:solidFill>
              </a:rPr>
            </a:br>
            <a:r>
              <a:rPr lang="es-US" dirty="0">
                <a:solidFill>
                  <a:srgbClr val="2F5597"/>
                </a:solidFill>
              </a:rPr>
              <a:t>de noviembre </a:t>
            </a:r>
          </a:p>
          <a:p>
            <a:pPr marL="548640" indent="-274320">
              <a:lnSpc>
                <a:spcPct val="100000"/>
              </a:lnSpc>
              <a:spcBef>
                <a:spcPts val="0"/>
              </a:spcBef>
              <a:spcAft>
                <a:spcPts val="1200"/>
              </a:spcAft>
            </a:pPr>
            <a:r>
              <a:rPr lang="es-US" dirty="0">
                <a:solidFill>
                  <a:srgbClr val="2F5597"/>
                </a:solidFill>
              </a:rPr>
              <a:t>Hay 3 versiones de la notificación:</a:t>
            </a:r>
          </a:p>
        </p:txBody>
      </p:sp>
      <p:grpSp>
        <p:nvGrpSpPr>
          <p:cNvPr id="9" name="Group 8" descr="Papel gráfico Azul Producto CMS No. 11208">
            <a:extLst>
              <a:ext uri="{FF2B5EF4-FFF2-40B4-BE49-F238E27FC236}">
                <a16:creationId xmlns:a16="http://schemas.microsoft.com/office/drawing/2014/main" id="{C95C08E2-501A-46A9-A208-5CE10C24D17D}"/>
              </a:ext>
            </a:extLst>
          </p:cNvPr>
          <p:cNvGrpSpPr/>
          <p:nvPr/>
        </p:nvGrpSpPr>
        <p:grpSpPr>
          <a:xfrm>
            <a:off x="1320350" y="3006727"/>
            <a:ext cx="2805544" cy="3511296"/>
            <a:chOff x="11826574" y="2076198"/>
            <a:chExt cx="2805544" cy="3511296"/>
          </a:xfrm>
        </p:grpSpPr>
        <p:pic>
          <p:nvPicPr>
            <p:cNvPr id="5" name="Picture 4" descr="Papel gráfico Azul Producto CMS No. 11208">
              <a:extLst>
                <a:ext uri="{FF2B5EF4-FFF2-40B4-BE49-F238E27FC236}">
                  <a16:creationId xmlns:a16="http://schemas.microsoft.com/office/drawing/2014/main" id="{A9C6ECC6-77EE-4AD3-BE8C-A9B211D88BDB}"/>
                </a:ext>
              </a:extLst>
            </p:cNvPr>
            <p:cNvPicPr>
              <a:picLocks noChangeAspect="1"/>
            </p:cNvPicPr>
            <p:nvPr/>
          </p:nvPicPr>
          <p:blipFill>
            <a:blip r:embed="rId4"/>
            <a:stretch>
              <a:fillRect/>
            </a:stretch>
          </p:blipFill>
          <p:spPr>
            <a:xfrm>
              <a:off x="11826574" y="2076198"/>
              <a:ext cx="2805544" cy="3511296"/>
            </a:xfrm>
            <a:prstGeom prst="rect">
              <a:avLst/>
            </a:prstGeom>
          </p:spPr>
        </p:pic>
        <p:sp>
          <p:nvSpPr>
            <p:cNvPr id="6" name="TextBox 5">
              <a:extLst>
                <a:ext uri="{FF2B5EF4-FFF2-40B4-BE49-F238E27FC236}">
                  <a16:creationId xmlns:a16="http://schemas.microsoft.com/office/drawing/2014/main" id="{413CD64A-E118-48AE-92A3-5E3B3BF8B718}"/>
                </a:ext>
              </a:extLst>
            </p:cNvPr>
            <p:cNvSpPr txBox="1"/>
            <p:nvPr/>
          </p:nvSpPr>
          <p:spPr>
            <a:xfrm>
              <a:off x="11971452" y="2214694"/>
              <a:ext cx="2427330" cy="2246769"/>
            </a:xfrm>
            <a:prstGeom prst="rect">
              <a:avLst/>
            </a:prstGeom>
            <a:noFill/>
          </p:spPr>
          <p:txBody>
            <a:bodyPr wrap="square" lIns="182880" rIns="182880" rtlCol="0">
              <a:spAutoFit/>
            </a:bodyPr>
            <a:lstStyle/>
            <a:p>
              <a:pPr lvl="0" algn="ctr"/>
              <a:r>
                <a:rPr lang="es-US" sz="2000" b="1" dirty="0">
                  <a:solidFill>
                    <a:srgbClr val="2F5597"/>
                  </a:solidFill>
                  <a:latin typeface="Arial" panose="020B0604020202020204" pitchFamily="34" charset="0"/>
                  <a:cs typeface="Arial" panose="020B0604020202020204" pitchFamily="34" charset="0"/>
                </a:rPr>
                <a:t>Producto CMS </a:t>
              </a:r>
            </a:p>
            <a:p>
              <a:pPr lvl="0" algn="ctr">
                <a:spcAft>
                  <a:spcPts val="1200"/>
                </a:spcAft>
              </a:pPr>
              <a:r>
                <a:rPr lang="es-US" sz="2000" b="1" dirty="0">
                  <a:solidFill>
                    <a:srgbClr val="2F5597"/>
                  </a:solidFill>
                  <a:latin typeface="Arial" panose="020B0604020202020204" pitchFamily="34" charset="0"/>
                  <a:cs typeface="Arial" panose="020B0604020202020204" pitchFamily="34" charset="0"/>
                </a:rPr>
                <a:t>No. 11208 </a:t>
              </a:r>
            </a:p>
            <a:p>
              <a:pPr lvl="0"/>
              <a:r>
                <a:rPr lang="es-US" dirty="0">
                  <a:solidFill>
                    <a:srgbClr val="2F5597"/>
                  </a:solidFill>
                  <a:latin typeface="Arial" panose="020B0604020202020204" pitchFamily="34" charset="0"/>
                  <a:cs typeface="Arial" panose="020B0604020202020204" pitchFamily="34" charset="0"/>
                </a:rPr>
                <a:t>Si su plan de medicamentos </a:t>
              </a:r>
              <a:br>
                <a:rPr lang="es-US" dirty="0">
                  <a:solidFill>
                    <a:srgbClr val="2F5597"/>
                  </a:solidFill>
                  <a:latin typeface="Arial" panose="020B0604020202020204" pitchFamily="34" charset="0"/>
                  <a:cs typeface="Arial" panose="020B0604020202020204" pitchFamily="34" charset="0"/>
                </a:rPr>
              </a:br>
              <a:r>
                <a:rPr lang="es-US" dirty="0">
                  <a:solidFill>
                    <a:srgbClr val="2F5597"/>
                  </a:solidFill>
                  <a:latin typeface="Arial" panose="020B0604020202020204" pitchFamily="34" charset="0"/>
                  <a:cs typeface="Arial" panose="020B0604020202020204" pitchFamily="34" charset="0"/>
                </a:rPr>
                <a:t>deja el Programa Medicare</a:t>
              </a:r>
            </a:p>
            <a:p>
              <a:endParaRPr lang="en-US" dirty="0"/>
            </a:p>
          </p:txBody>
        </p:sp>
      </p:grpSp>
      <p:grpSp>
        <p:nvGrpSpPr>
          <p:cNvPr id="14" name="Group 13" descr="Papel gráfico Azul (Producto CMS No. 11443).">
            <a:extLst>
              <a:ext uri="{FF2B5EF4-FFF2-40B4-BE49-F238E27FC236}">
                <a16:creationId xmlns:a16="http://schemas.microsoft.com/office/drawing/2014/main" id="{5ECAA241-4BC5-456F-962F-9C9C733546BD}"/>
              </a:ext>
            </a:extLst>
          </p:cNvPr>
          <p:cNvGrpSpPr/>
          <p:nvPr/>
        </p:nvGrpSpPr>
        <p:grpSpPr>
          <a:xfrm>
            <a:off x="4649244" y="3006727"/>
            <a:ext cx="2805544" cy="3513213"/>
            <a:chOff x="11802677" y="2137317"/>
            <a:chExt cx="2805544" cy="3513213"/>
          </a:xfrm>
        </p:grpSpPr>
        <p:pic>
          <p:nvPicPr>
            <p:cNvPr id="18" name="Picture 17" descr="Papel gráfico Azul (Producto CMS No. 11443).">
              <a:extLst>
                <a:ext uri="{FF2B5EF4-FFF2-40B4-BE49-F238E27FC236}">
                  <a16:creationId xmlns:a16="http://schemas.microsoft.com/office/drawing/2014/main" id="{A914C84E-E1A0-4BAA-9DFE-33B8F9061E53}"/>
                </a:ext>
              </a:extLst>
            </p:cNvPr>
            <p:cNvPicPr>
              <a:picLocks noChangeAspect="1"/>
            </p:cNvPicPr>
            <p:nvPr/>
          </p:nvPicPr>
          <p:blipFill>
            <a:blip r:embed="rId4"/>
            <a:stretch>
              <a:fillRect/>
            </a:stretch>
          </p:blipFill>
          <p:spPr>
            <a:xfrm>
              <a:off x="11802677" y="2137317"/>
              <a:ext cx="2805544" cy="3513213"/>
            </a:xfrm>
            <a:prstGeom prst="rect">
              <a:avLst/>
            </a:prstGeom>
          </p:spPr>
        </p:pic>
        <p:sp>
          <p:nvSpPr>
            <p:cNvPr id="19" name="TextBox 18">
              <a:extLst>
                <a:ext uri="{FF2B5EF4-FFF2-40B4-BE49-F238E27FC236}">
                  <a16:creationId xmlns:a16="http://schemas.microsoft.com/office/drawing/2014/main" id="{4C625CBF-713A-4EE3-9EC7-3CA30BAFC7C4}"/>
                </a:ext>
              </a:extLst>
            </p:cNvPr>
            <p:cNvSpPr txBox="1"/>
            <p:nvPr/>
          </p:nvSpPr>
          <p:spPr>
            <a:xfrm>
              <a:off x="11895983" y="2288496"/>
              <a:ext cx="2462403" cy="1969770"/>
            </a:xfrm>
            <a:prstGeom prst="rect">
              <a:avLst/>
            </a:prstGeom>
            <a:noFill/>
          </p:spPr>
          <p:txBody>
            <a:bodyPr wrap="square" lIns="182880" rIns="0" rtlCol="0">
              <a:spAutoFit/>
            </a:bodyPr>
            <a:lstStyle/>
            <a:p>
              <a:pPr algn="ctr"/>
              <a:r>
                <a:rPr lang="es-US" sz="2000" b="1" dirty="0">
                  <a:solidFill>
                    <a:srgbClr val="2F5597"/>
                  </a:solidFill>
                  <a:latin typeface="Arial" panose="020B0604020202020204" pitchFamily="34" charset="0"/>
                  <a:cs typeface="Arial" panose="020B0604020202020204" pitchFamily="34" charset="0"/>
                </a:rPr>
                <a:t>Producto CMS</a:t>
              </a:r>
            </a:p>
            <a:p>
              <a:pPr algn="ctr">
                <a:spcAft>
                  <a:spcPts val="1200"/>
                </a:spcAft>
              </a:pPr>
              <a:r>
                <a:rPr lang="es-US" sz="2000" b="1" dirty="0">
                  <a:solidFill>
                    <a:srgbClr val="2F5597"/>
                  </a:solidFill>
                  <a:latin typeface="Arial" panose="020B0604020202020204" pitchFamily="34" charset="0"/>
                  <a:cs typeface="Arial" panose="020B0604020202020204" pitchFamily="34" charset="0"/>
                </a:rPr>
                <a:t>No. 11443 </a:t>
              </a:r>
            </a:p>
            <a:p>
              <a:r>
                <a:rPr lang="es-US" dirty="0">
                  <a:solidFill>
                    <a:srgbClr val="2F5597"/>
                  </a:solidFill>
                  <a:latin typeface="Arial" panose="020B0604020202020204" pitchFamily="34" charset="0"/>
                  <a:cs typeface="Arial" panose="020B0604020202020204" pitchFamily="34" charset="0"/>
                </a:rPr>
                <a:t>Si su plan Medicare </a:t>
              </a:r>
              <a:r>
                <a:rPr lang="es-US" dirty="0" err="1">
                  <a:solidFill>
                    <a:srgbClr val="2F5597"/>
                  </a:solidFill>
                  <a:latin typeface="Arial" panose="020B0604020202020204" pitchFamily="34" charset="0"/>
                  <a:cs typeface="Arial" panose="020B0604020202020204" pitchFamily="34" charset="0"/>
                </a:rPr>
                <a:t>Advantage</a:t>
              </a:r>
              <a:r>
                <a:rPr lang="es-US" dirty="0">
                  <a:solidFill>
                    <a:srgbClr val="2F5597"/>
                  </a:solidFill>
                  <a:latin typeface="Arial" panose="020B0604020202020204" pitchFamily="34" charset="0"/>
                  <a:cs typeface="Arial" panose="020B0604020202020204" pitchFamily="34" charset="0"/>
                </a:rPr>
                <a:t> abandona el programa Medicare</a:t>
              </a:r>
            </a:p>
          </p:txBody>
        </p:sp>
      </p:grpSp>
      <p:grpSp>
        <p:nvGrpSpPr>
          <p:cNvPr id="20" name="Group 19" descr="Papel gráfico Azul Producto CMS No. 11209">
            <a:extLst>
              <a:ext uri="{FF2B5EF4-FFF2-40B4-BE49-F238E27FC236}">
                <a16:creationId xmlns:a16="http://schemas.microsoft.com/office/drawing/2014/main" id="{6EAFF06F-C95D-456B-A3AC-05388B951067}"/>
              </a:ext>
            </a:extLst>
          </p:cNvPr>
          <p:cNvGrpSpPr/>
          <p:nvPr/>
        </p:nvGrpSpPr>
        <p:grpSpPr>
          <a:xfrm>
            <a:off x="7978138" y="3006727"/>
            <a:ext cx="2805543" cy="3530775"/>
            <a:chOff x="11876540" y="2147883"/>
            <a:chExt cx="2391677" cy="2834640"/>
          </a:xfrm>
        </p:grpSpPr>
        <p:pic>
          <p:nvPicPr>
            <p:cNvPr id="21" name="Picture 20" descr="Papel gráfico Azul Producto CMS No. 11209">
              <a:extLst>
                <a:ext uri="{FF2B5EF4-FFF2-40B4-BE49-F238E27FC236}">
                  <a16:creationId xmlns:a16="http://schemas.microsoft.com/office/drawing/2014/main" id="{B2AAFCA7-A75D-40AE-8830-D02AE5E8CECE}"/>
                </a:ext>
              </a:extLst>
            </p:cNvPr>
            <p:cNvPicPr>
              <a:picLocks noChangeAspect="1"/>
            </p:cNvPicPr>
            <p:nvPr/>
          </p:nvPicPr>
          <p:blipFill>
            <a:blip r:embed="rId4"/>
            <a:stretch>
              <a:fillRect/>
            </a:stretch>
          </p:blipFill>
          <p:spPr>
            <a:xfrm>
              <a:off x="11876540" y="2147883"/>
              <a:ext cx="2391677" cy="2834640"/>
            </a:xfrm>
            <a:prstGeom prst="rect">
              <a:avLst/>
            </a:prstGeom>
          </p:spPr>
        </p:pic>
        <p:sp>
          <p:nvSpPr>
            <p:cNvPr id="22" name="TextBox 21">
              <a:extLst>
                <a:ext uri="{FF2B5EF4-FFF2-40B4-BE49-F238E27FC236}">
                  <a16:creationId xmlns:a16="http://schemas.microsoft.com/office/drawing/2014/main" id="{12A4B67A-6BC8-451D-A637-763F97739A64}"/>
                </a:ext>
              </a:extLst>
            </p:cNvPr>
            <p:cNvSpPr txBox="1"/>
            <p:nvPr/>
          </p:nvSpPr>
          <p:spPr>
            <a:xfrm>
              <a:off x="11985032" y="2278671"/>
              <a:ext cx="2116151" cy="1556696"/>
            </a:xfrm>
            <a:prstGeom prst="rect">
              <a:avLst/>
            </a:prstGeom>
            <a:noFill/>
          </p:spPr>
          <p:txBody>
            <a:bodyPr wrap="square" lIns="182880" rIns="182880" rtlCol="0">
              <a:spAutoFit/>
            </a:bodyPr>
            <a:lstStyle/>
            <a:p>
              <a:pPr algn="ctr"/>
              <a:r>
                <a:rPr lang="es-US" sz="2000" b="1" dirty="0">
                  <a:solidFill>
                    <a:srgbClr val="2F5597"/>
                  </a:solidFill>
                  <a:latin typeface="Arial" panose="020B0604020202020204" pitchFamily="34" charset="0"/>
                  <a:cs typeface="Arial" panose="020B0604020202020204" pitchFamily="34" charset="0"/>
                </a:rPr>
                <a:t>Producto CMS </a:t>
              </a:r>
            </a:p>
            <a:p>
              <a:pPr algn="ctr">
                <a:spcAft>
                  <a:spcPts val="1200"/>
                </a:spcAft>
              </a:pPr>
              <a:r>
                <a:rPr lang="es-US" sz="2000" b="1" dirty="0">
                  <a:solidFill>
                    <a:srgbClr val="2F5597"/>
                  </a:solidFill>
                  <a:latin typeface="Arial" panose="020B0604020202020204" pitchFamily="34" charset="0"/>
                  <a:cs typeface="Arial" panose="020B0604020202020204" pitchFamily="34" charset="0"/>
                </a:rPr>
                <a:t>No. 11209 </a:t>
              </a:r>
            </a:p>
            <a:p>
              <a:r>
                <a:rPr lang="es-US" sz="1750" dirty="0">
                  <a:solidFill>
                    <a:srgbClr val="2F5597"/>
                  </a:solidFill>
                  <a:latin typeface="Arial" panose="020B0604020202020204" pitchFamily="34" charset="0"/>
                  <a:cs typeface="Arial" panose="020B0604020202020204" pitchFamily="34" charset="0"/>
                </a:rPr>
                <a:t>Si su prima aumenta por encima del importe de referencia de la SIL regional</a:t>
              </a:r>
            </a:p>
          </p:txBody>
        </p:sp>
      </p:grpSp>
      <p:sp>
        <p:nvSpPr>
          <p:cNvPr id="7" name="Slide Number Placeholder 5">
            <a:extLst>
              <a:ext uri="{FF2B5EF4-FFF2-40B4-BE49-F238E27FC236}">
                <a16:creationId xmlns:a16="http://schemas.microsoft.com/office/drawing/2014/main" id="{A395EFBE-103F-443F-98A8-8FEEE2918D1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7660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Cambios en la manera de calificar </a:t>
            </a:r>
            <a:br>
              <a:rPr lang="es-US" sz="3000" dirty="0"/>
            </a:br>
            <a:r>
              <a:rPr lang="es-US" sz="3000" dirty="0"/>
              <a:t>para recibir Ayuda Adicional</a:t>
            </a:r>
          </a:p>
        </p:txBody>
      </p:sp>
      <p:sp>
        <p:nvSpPr>
          <p:cNvPr id="5" name="Content Placeholder 4"/>
          <p:cNvSpPr>
            <a:spLocks noGrp="1"/>
          </p:cNvSpPr>
          <p:nvPr>
            <p:ph type="body" sz="quarter" idx="13"/>
          </p:nvPr>
        </p:nvSpPr>
        <p:spPr>
          <a:xfrm>
            <a:off x="838200" y="1174307"/>
            <a:ext cx="9393621" cy="898827"/>
          </a:xfrm>
        </p:spPr>
        <p:txBody>
          <a:bodyPr>
            <a:noAutofit/>
          </a:bodyPr>
          <a:lstStyle/>
          <a:p>
            <a:pPr marL="0" lvl="0" indent="0">
              <a:lnSpc>
                <a:spcPct val="100000"/>
              </a:lnSpc>
              <a:spcBef>
                <a:spcPts val="0"/>
              </a:spcBef>
              <a:spcAft>
                <a:spcPts val="1200"/>
              </a:spcAft>
              <a:buNone/>
            </a:pPr>
            <a:r>
              <a:rPr lang="es-US" sz="2400" b="1" dirty="0">
                <a:solidFill>
                  <a:srgbClr val="2F5597"/>
                </a:solidFill>
              </a:rPr>
              <a:t>Cada mes de agosto, Medicare restablece los requisitos para el año natural siguiente y envía notificaciones por correo:</a:t>
            </a:r>
          </a:p>
          <a:p>
            <a:pPr lvl="1">
              <a:lnSpc>
                <a:spcPct val="100000"/>
              </a:lnSpc>
              <a:spcBef>
                <a:spcPts val="600"/>
              </a:spcBef>
              <a:buFont typeface="Wingdings" panose="05000000000000000000" pitchFamily="2" charset="2"/>
              <a:buChar char="§"/>
            </a:pPr>
            <a:endParaRPr lang="en-US" sz="2000" dirty="0">
              <a:solidFill>
                <a:srgbClr val="2F5597"/>
              </a:solidFill>
            </a:endParaRPr>
          </a:p>
        </p:txBody>
      </p:sp>
      <p:grpSp>
        <p:nvGrpSpPr>
          <p:cNvPr id="18" name="Group 17" descr="Gráfico de papel gris: Notificación de pérdida del estatuto">
            <a:extLst>
              <a:ext uri="{FF2B5EF4-FFF2-40B4-BE49-F238E27FC236}">
                <a16:creationId xmlns:a16="http://schemas.microsoft.com/office/drawing/2014/main" id="{BF87A337-1461-4307-A1D5-CE7673E9EC45}"/>
              </a:ext>
            </a:extLst>
          </p:cNvPr>
          <p:cNvGrpSpPr/>
          <p:nvPr/>
        </p:nvGrpSpPr>
        <p:grpSpPr>
          <a:xfrm>
            <a:off x="1895420" y="2321976"/>
            <a:ext cx="3065417" cy="3749040"/>
            <a:chOff x="838200" y="2315573"/>
            <a:chExt cx="3065417" cy="3749040"/>
          </a:xfrm>
        </p:grpSpPr>
        <p:pic>
          <p:nvPicPr>
            <p:cNvPr id="17" name="Picture 16" descr="Gráfico de papel gris: Notificación de pérdida del estatuto">
              <a:extLst>
                <a:ext uri="{FF2B5EF4-FFF2-40B4-BE49-F238E27FC236}">
                  <a16:creationId xmlns:a16="http://schemas.microsoft.com/office/drawing/2014/main" id="{AF5F4E74-D0D9-4AA1-BE4F-61187A04BF9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38200" y="2315573"/>
              <a:ext cx="3065417" cy="3749040"/>
            </a:xfrm>
            <a:prstGeom prst="rect">
              <a:avLst/>
            </a:prstGeom>
          </p:spPr>
        </p:pic>
        <p:sp>
          <p:nvSpPr>
            <p:cNvPr id="10" name="Rectangle 9">
              <a:extLst>
                <a:ext uri="{FF2B5EF4-FFF2-40B4-BE49-F238E27FC236}">
                  <a16:creationId xmlns:a16="http://schemas.microsoft.com/office/drawing/2014/main" id="{DABA53D5-8A67-4617-BD54-0B13B1EB573C}"/>
                </a:ext>
              </a:extLst>
            </p:cNvPr>
            <p:cNvSpPr/>
            <p:nvPr/>
          </p:nvSpPr>
          <p:spPr>
            <a:xfrm>
              <a:off x="992714" y="2535004"/>
              <a:ext cx="2756387" cy="2585323"/>
            </a:xfrm>
            <a:prstGeom prst="rect">
              <a:avLst/>
            </a:prstGeom>
          </p:spPr>
          <p:txBody>
            <a:bodyPr wrap="square">
              <a:spAutoFit/>
            </a:bodyPr>
            <a:lstStyle/>
            <a:p>
              <a:pPr lvl="0" algn="ctr">
                <a:spcBef>
                  <a:spcPts val="600"/>
                </a:spcBef>
              </a:pPr>
              <a:r>
                <a:rPr lang="es-US" sz="1600" dirty="0">
                  <a:solidFill>
                    <a:srgbClr val="2F5597"/>
                  </a:solidFill>
                  <a:latin typeface="Arial" panose="020B0604020202020204" pitchFamily="34" charset="0"/>
                  <a:cs typeface="Arial" panose="020B0604020202020204" pitchFamily="34" charset="0"/>
                </a:rPr>
                <a:t>“</a:t>
              </a:r>
              <a:r>
                <a:rPr lang="es-US" sz="1600" b="1" dirty="0">
                  <a:solidFill>
                    <a:srgbClr val="2F5597"/>
                  </a:solidFill>
                  <a:latin typeface="Arial" panose="020B0604020202020204" pitchFamily="34" charset="0"/>
                  <a:cs typeface="Arial" panose="020B0604020202020204" pitchFamily="34" charset="0"/>
                </a:rPr>
                <a:t>Notificación de </a:t>
              </a:r>
              <a:br>
                <a:rPr lang="es-US" sz="1600" b="1" dirty="0">
                  <a:solidFill>
                    <a:srgbClr val="2F5597"/>
                  </a:solidFill>
                  <a:latin typeface="Arial" panose="020B0604020202020204" pitchFamily="34" charset="0"/>
                  <a:cs typeface="Arial" panose="020B0604020202020204" pitchFamily="34" charset="0"/>
                </a:rPr>
              </a:br>
              <a:r>
                <a:rPr lang="es-US" sz="1600" b="1" dirty="0">
                  <a:solidFill>
                    <a:srgbClr val="2F5597"/>
                  </a:solidFill>
                  <a:latin typeface="Arial" panose="020B0604020202020204" pitchFamily="34" charset="0"/>
                  <a:cs typeface="Arial" panose="020B0604020202020204" pitchFamily="34" charset="0"/>
                </a:rPr>
                <a:t>"pérdida del estatuto" </a:t>
              </a:r>
              <a:br>
                <a:rPr lang="es-US" sz="1600" b="1" dirty="0">
                  <a:solidFill>
                    <a:srgbClr val="2F5597"/>
                  </a:solidFill>
                  <a:latin typeface="Arial" panose="020B0604020202020204" pitchFamily="34" charset="0"/>
                  <a:cs typeface="Arial" panose="020B0604020202020204" pitchFamily="34" charset="0"/>
                </a:rPr>
              </a:br>
              <a:r>
                <a:rPr lang="es-US" sz="1600" b="1" dirty="0">
                  <a:solidFill>
                    <a:srgbClr val="2F5597"/>
                  </a:solidFill>
                  <a:latin typeface="Arial" panose="020B0604020202020204" pitchFamily="34" charset="0"/>
                  <a:cs typeface="Arial" panose="020B0604020202020204" pitchFamily="34" charset="0"/>
                </a:rPr>
                <a:t>en septiembre </a:t>
              </a:r>
              <a:br>
                <a:rPr lang="es-US" sz="1600" b="1" dirty="0">
                  <a:solidFill>
                    <a:srgbClr val="2F5597"/>
                  </a:solidFill>
                  <a:latin typeface="Arial" panose="020B0604020202020204" pitchFamily="34" charset="0"/>
                  <a:cs typeface="Arial" panose="020B0604020202020204" pitchFamily="34" charset="0"/>
                </a:rPr>
              </a:br>
              <a:r>
                <a:rPr lang="es-US" sz="1600" dirty="0">
                  <a:solidFill>
                    <a:srgbClr val="2F5597"/>
                  </a:solidFill>
                  <a:latin typeface="Arial" panose="020B0604020202020204" pitchFamily="34" charset="0"/>
                  <a:cs typeface="Arial" panose="020B0604020202020204" pitchFamily="34" charset="0"/>
                </a:rPr>
                <a:t>(papel GRIS)</a:t>
              </a:r>
            </a:p>
            <a:p>
              <a:pPr lvl="0" algn="ctr">
                <a:spcBef>
                  <a:spcPts val="600"/>
                </a:spcBef>
              </a:pPr>
              <a:endParaRPr lang="en-US" sz="800" dirty="0">
                <a:solidFill>
                  <a:srgbClr val="2F5597"/>
                </a:solidFill>
                <a:latin typeface="Arial" panose="020B0604020202020204" pitchFamily="34" charset="0"/>
                <a:cs typeface="Arial" panose="020B0604020202020204" pitchFamily="34" charset="0"/>
              </a:endParaRPr>
            </a:p>
            <a:p>
              <a:pPr marL="182880" lvl="0">
                <a:spcBef>
                  <a:spcPts val="600"/>
                </a:spcBef>
              </a:pPr>
              <a:r>
                <a:rPr lang="es-US" sz="1600" dirty="0">
                  <a:solidFill>
                    <a:srgbClr val="2F5597"/>
                  </a:solidFill>
                  <a:latin typeface="Arial" panose="020B0604020202020204" pitchFamily="34" charset="0"/>
                  <a:cs typeface="Arial" panose="020B0604020202020204" pitchFamily="34" charset="0"/>
                </a:rPr>
                <a:t>que incluye la solicitud del Seguro Social para volver a solicitarlo si ya no cumple los requisitos automáticamente </a:t>
              </a:r>
            </a:p>
          </p:txBody>
        </p:sp>
      </p:grpSp>
      <p:grpSp>
        <p:nvGrpSpPr>
          <p:cNvPr id="19" name="Group 18" descr="Gráfico de papel anaranjado: Cambio en el aviso de copago de la ayuda adicional">
            <a:extLst>
              <a:ext uri="{FF2B5EF4-FFF2-40B4-BE49-F238E27FC236}">
                <a16:creationId xmlns:a16="http://schemas.microsoft.com/office/drawing/2014/main" id="{C863B6C9-CEEC-4404-8861-420E00EAA411}"/>
              </a:ext>
            </a:extLst>
          </p:cNvPr>
          <p:cNvGrpSpPr/>
          <p:nvPr/>
        </p:nvGrpSpPr>
        <p:grpSpPr>
          <a:xfrm>
            <a:off x="7215091" y="2363700"/>
            <a:ext cx="3065417" cy="3749040"/>
            <a:chOff x="7967351" y="2242038"/>
            <a:chExt cx="3065417" cy="4034199"/>
          </a:xfrm>
        </p:grpSpPr>
        <p:pic>
          <p:nvPicPr>
            <p:cNvPr id="15" name="Picture 14" title="Papel anaranjado">
              <a:extLst>
                <a:ext uri="{FF2B5EF4-FFF2-40B4-BE49-F238E27FC236}">
                  <a16:creationId xmlns:a16="http://schemas.microsoft.com/office/drawing/2014/main" id="{F4AE05E5-5A24-40D8-9A02-55CEA3CA705C}"/>
                </a:ext>
              </a:extLst>
            </p:cNvPr>
            <p:cNvPicPr>
              <a:picLocks noChangeAspect="1"/>
            </p:cNvPicPr>
            <p:nvPr/>
          </p:nvPicPr>
          <p:blipFill>
            <a:blip r:embed="rId6"/>
            <a:stretch>
              <a:fillRect/>
            </a:stretch>
          </p:blipFill>
          <p:spPr>
            <a:xfrm>
              <a:off x="7967351" y="2242038"/>
              <a:ext cx="3065417" cy="4034199"/>
            </a:xfrm>
            <a:prstGeom prst="rect">
              <a:avLst/>
            </a:prstGeom>
          </p:spPr>
        </p:pic>
        <p:sp>
          <p:nvSpPr>
            <p:cNvPr id="8" name="Rectangle 7">
              <a:extLst>
                <a:ext uri="{FF2B5EF4-FFF2-40B4-BE49-F238E27FC236}">
                  <a16:creationId xmlns:a16="http://schemas.microsoft.com/office/drawing/2014/main" id="{E644F673-661A-4A18-A7AE-C2867B0E245C}"/>
                </a:ext>
              </a:extLst>
            </p:cNvPr>
            <p:cNvSpPr/>
            <p:nvPr/>
          </p:nvSpPr>
          <p:spPr>
            <a:xfrm>
              <a:off x="7992979" y="2477208"/>
              <a:ext cx="2839439" cy="2483899"/>
            </a:xfrm>
            <a:prstGeom prst="rect">
              <a:avLst/>
            </a:prstGeom>
          </p:spPr>
          <p:txBody>
            <a:bodyPr wrap="square">
              <a:spAutoFit/>
            </a:bodyPr>
            <a:lstStyle/>
            <a:p>
              <a:pPr lvl="0" algn="ctr"/>
              <a:r>
                <a:rPr lang="es-US" sz="1600" dirty="0">
                  <a:solidFill>
                    <a:srgbClr val="2F5597"/>
                  </a:solidFill>
                  <a:latin typeface="Arial" panose="020B0604020202020204" pitchFamily="34" charset="0"/>
                  <a:cs typeface="Arial" panose="020B0604020202020204" pitchFamily="34" charset="0"/>
                </a:rPr>
                <a:t>“</a:t>
              </a:r>
              <a:r>
                <a:rPr lang="es-US" sz="1600" b="1" dirty="0">
                  <a:solidFill>
                    <a:srgbClr val="2F5597"/>
                  </a:solidFill>
                  <a:latin typeface="Arial" panose="020B0604020202020204" pitchFamily="34" charset="0"/>
                  <a:cs typeface="Arial" panose="020B0604020202020204" pitchFamily="34" charset="0"/>
                </a:rPr>
                <a:t>Cambio en el copago de </a:t>
              </a:r>
              <a:br>
                <a:rPr lang="es-US" sz="1600" b="1" dirty="0">
                  <a:solidFill>
                    <a:srgbClr val="2F5597"/>
                  </a:solidFill>
                  <a:latin typeface="Arial" panose="020B0604020202020204" pitchFamily="34" charset="0"/>
                  <a:cs typeface="Arial" panose="020B0604020202020204" pitchFamily="34" charset="0"/>
                </a:rPr>
              </a:br>
              <a:r>
                <a:rPr lang="es-US" sz="1600" b="1" dirty="0">
                  <a:solidFill>
                    <a:srgbClr val="2F5597"/>
                  </a:solidFill>
                  <a:latin typeface="Arial" panose="020B0604020202020204" pitchFamily="34" charset="0"/>
                  <a:cs typeface="Arial" panose="020B0604020202020204" pitchFamily="34" charset="0"/>
                </a:rPr>
                <a:t>la Ayuda Adicional" </a:t>
              </a:r>
            </a:p>
            <a:p>
              <a:pPr lvl="0" algn="ctr"/>
              <a:r>
                <a:rPr lang="es-US" sz="1600" b="1" dirty="0">
                  <a:solidFill>
                    <a:srgbClr val="2F5597"/>
                  </a:solidFill>
                  <a:latin typeface="Arial" panose="020B0604020202020204" pitchFamily="34" charset="0"/>
                  <a:cs typeface="Arial" panose="020B0604020202020204" pitchFamily="34" charset="0"/>
                </a:rPr>
                <a:t>notificación </a:t>
              </a:r>
            </a:p>
            <a:p>
              <a:pPr lvl="0" algn="ctr"/>
              <a:r>
                <a:rPr lang="es-US" sz="1600" b="1" dirty="0">
                  <a:solidFill>
                    <a:srgbClr val="2F5597"/>
                  </a:solidFill>
                  <a:latin typeface="Arial" panose="020B0604020202020204" pitchFamily="34" charset="0"/>
                  <a:cs typeface="Arial" panose="020B0604020202020204" pitchFamily="34" charset="0"/>
                </a:rPr>
                <a:t>a principios de octubre </a:t>
              </a:r>
            </a:p>
            <a:p>
              <a:pPr lvl="0" algn="ctr"/>
              <a:r>
                <a:rPr lang="es-US" dirty="0">
                  <a:solidFill>
                    <a:srgbClr val="2F5597"/>
                  </a:solidFill>
                  <a:latin typeface="Arial" panose="020B0604020202020204" pitchFamily="34" charset="0"/>
                  <a:cs typeface="Arial" panose="020B0604020202020204" pitchFamily="34" charset="0"/>
                </a:rPr>
                <a:t>(Papel ANARANJADO) </a:t>
              </a:r>
            </a:p>
            <a:p>
              <a:pPr lvl="0" algn="ctr"/>
              <a:endParaRPr lang="en-US" sz="1100" dirty="0">
                <a:solidFill>
                  <a:srgbClr val="2F5597"/>
                </a:solidFill>
                <a:latin typeface="Arial" panose="020B0604020202020204" pitchFamily="34" charset="0"/>
                <a:cs typeface="Arial" panose="020B0604020202020204" pitchFamily="34" charset="0"/>
              </a:endParaRPr>
            </a:p>
            <a:p>
              <a:pPr marL="182880" lvl="0"/>
              <a:r>
                <a:rPr lang="es-US" sz="1700" dirty="0">
                  <a:solidFill>
                    <a:srgbClr val="2F5597"/>
                  </a:solidFill>
                  <a:latin typeface="Arial" panose="020B0604020202020204" pitchFamily="34" charset="0"/>
                  <a:cs typeface="Arial" panose="020B0604020202020204" pitchFamily="34" charset="0"/>
                </a:rPr>
                <a:t>si usted automáticamente califica, pero su copago cambió</a:t>
              </a:r>
            </a:p>
          </p:txBody>
        </p:sp>
      </p:grpSp>
      <p:sp>
        <p:nvSpPr>
          <p:cNvPr id="9" name="Slide Number Placeholder 5">
            <a:extLst>
              <a:ext uri="{FF2B5EF4-FFF2-40B4-BE49-F238E27FC236}">
                <a16:creationId xmlns:a16="http://schemas.microsoft.com/office/drawing/2014/main" id="{45C097ED-85AF-4B9F-A4DB-F637C3598BE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8186522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3000"/>
              <a:t>Proceso de redeterminación del Seguro Social</a:t>
            </a:r>
          </a:p>
        </p:txBody>
      </p:sp>
      <p:sp>
        <p:nvSpPr>
          <p:cNvPr id="9" name="Content Placeholder 8"/>
          <p:cNvSpPr>
            <a:spLocks noGrp="1"/>
          </p:cNvSpPr>
          <p:nvPr>
            <p:ph type="body" sz="quarter" idx="13"/>
          </p:nvPr>
        </p:nvSpPr>
        <p:spPr>
          <a:xfrm>
            <a:off x="1371600" y="1371600"/>
            <a:ext cx="9758363" cy="4167187"/>
          </a:xfrm>
        </p:spPr>
        <p:txBody>
          <a:bodyPr/>
          <a:lstStyle/>
          <a:p>
            <a:pPr marL="0" lvl="0" indent="0" defTabSz="685800">
              <a:lnSpc>
                <a:spcPct val="100000"/>
              </a:lnSpc>
              <a:spcBef>
                <a:spcPts val="0"/>
              </a:spcBef>
              <a:spcAft>
                <a:spcPts val="1200"/>
              </a:spcAft>
              <a:buNone/>
            </a:pPr>
            <a:r>
              <a:rPr lang="es-US" sz="2800" b="1">
                <a:solidFill>
                  <a:srgbClr val="2F5597"/>
                </a:solidFill>
                <a:ea typeface="宋体" panose="02010600030101010101" pitchFamily="2" charset="-122"/>
              </a:rPr>
              <a:t>Existen 4 tipos de procesos de redeterminación para las personas que solicitaron y cumplieron los requisitos para recibir Ayuda Adicional</a:t>
            </a:r>
            <a:r>
              <a:rPr lang="es-US" sz="2800">
                <a:solidFill>
                  <a:srgbClr val="2F5597"/>
                </a:solidFill>
                <a:ea typeface="宋体" panose="02010600030101010101" pitchFamily="2" charset="-122"/>
              </a:rPr>
              <a:t>:</a:t>
            </a:r>
          </a:p>
          <a:p>
            <a:pPr marL="548640" indent="-274320" defTabSz="685800">
              <a:lnSpc>
                <a:spcPct val="100000"/>
              </a:lnSpc>
              <a:spcBef>
                <a:spcPts val="0"/>
              </a:spcBef>
              <a:spcAft>
                <a:spcPts val="1200"/>
              </a:spcAft>
            </a:pPr>
            <a:r>
              <a:rPr lang="es-US" sz="2400">
                <a:solidFill>
                  <a:srgbClr val="2F5597"/>
                </a:solidFill>
                <a:ea typeface="宋体" panose="02010600030101010101" pitchFamily="2" charset="-122"/>
              </a:rPr>
              <a:t>Inicial</a:t>
            </a:r>
          </a:p>
          <a:p>
            <a:pPr marL="548640" indent="-274320" defTabSz="685800">
              <a:lnSpc>
                <a:spcPct val="100000"/>
              </a:lnSpc>
              <a:spcBef>
                <a:spcPts val="0"/>
              </a:spcBef>
              <a:spcAft>
                <a:spcPts val="1200"/>
              </a:spcAft>
            </a:pPr>
            <a:r>
              <a:rPr lang="es-US" sz="2400">
                <a:solidFill>
                  <a:srgbClr val="2F5597"/>
                </a:solidFill>
                <a:ea typeface="宋体" panose="02010600030101010101" pitchFamily="2" charset="-122"/>
              </a:rPr>
              <a:t>Cíclico o recurrente</a:t>
            </a:r>
          </a:p>
          <a:p>
            <a:pPr marL="548640" indent="-274320" defTabSz="685800">
              <a:lnSpc>
                <a:spcPct val="100000"/>
              </a:lnSpc>
              <a:spcBef>
                <a:spcPts val="0"/>
              </a:spcBef>
              <a:spcAft>
                <a:spcPts val="1200"/>
              </a:spcAft>
            </a:pPr>
            <a:r>
              <a:rPr lang="es-US" sz="2400">
                <a:solidFill>
                  <a:srgbClr val="2F5597"/>
                </a:solidFill>
                <a:ea typeface="宋体" panose="02010600030101010101" pitchFamily="2" charset="-122"/>
              </a:rPr>
              <a:t>Evento que Afecta el Subsidio (SCE)</a:t>
            </a:r>
          </a:p>
          <a:p>
            <a:pPr marL="548640" indent="-274320" defTabSz="685800">
              <a:lnSpc>
                <a:spcPct val="100000"/>
              </a:lnSpc>
              <a:spcBef>
                <a:spcPts val="0"/>
              </a:spcBef>
              <a:spcAft>
                <a:spcPts val="1200"/>
              </a:spcAft>
            </a:pPr>
            <a:r>
              <a:rPr lang="es-US" sz="2400">
                <a:solidFill>
                  <a:srgbClr val="2F5597"/>
                </a:solidFill>
                <a:ea typeface="宋体" panose="02010600030101010101" pitchFamily="2" charset="-122"/>
              </a:rPr>
              <a:t>Otro tipo de evento (cambio que no es un SCE)</a:t>
            </a:r>
          </a:p>
          <a:p>
            <a:pPr marL="0" indent="0">
              <a:buNone/>
            </a:pPr>
            <a:endParaRPr lang="en-US" dirty="0"/>
          </a:p>
        </p:txBody>
      </p:sp>
      <p:sp>
        <p:nvSpPr>
          <p:cNvPr id="6" name="Slide Number Placeholder 5">
            <a:extLst>
              <a:ext uri="{FF2B5EF4-FFF2-40B4-BE49-F238E27FC236}">
                <a16:creationId xmlns:a16="http://schemas.microsoft.com/office/drawing/2014/main" id="{AD5E5C35-6810-49BC-996D-0AE9E76FA4F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89</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3" name="Date Placeholder 2"/>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14400"/>
          </a:xfrm>
        </p:spPr>
        <p:txBody>
          <a:bodyPr anchor="ctr">
            <a:normAutofit/>
          </a:bodyPr>
          <a:lstStyle/>
          <a:p>
            <a:r>
              <a:rPr lang="es-US" sz="3000"/>
              <a:t>Cobertura de inmunización de la Parte B </a:t>
            </a:r>
          </a:p>
        </p:txBody>
      </p:sp>
      <p:grpSp>
        <p:nvGrpSpPr>
          <p:cNvPr id="15" name="Group 14" descr="Icono del Seguro Médico Parte B">
            <a:extLst>
              <a:ext uri="{FF2B5EF4-FFF2-40B4-BE49-F238E27FC236}">
                <a16:creationId xmlns:a16="http://schemas.microsoft.com/office/drawing/2014/main" id="{6C9AE955-43B7-4FCF-BE58-307B1E989DEE}"/>
              </a:ext>
            </a:extLst>
          </p:cNvPr>
          <p:cNvGrpSpPr>
            <a:grpSpLocks noChangeAspect="1"/>
          </p:cNvGrpSpPr>
          <p:nvPr/>
        </p:nvGrpSpPr>
        <p:grpSpPr>
          <a:xfrm>
            <a:off x="416505" y="2464230"/>
            <a:ext cx="2743200" cy="2809477"/>
            <a:chOff x="192482" y="1317648"/>
            <a:chExt cx="2653102" cy="2717203"/>
          </a:xfrm>
        </p:grpSpPr>
        <p:pic>
          <p:nvPicPr>
            <p:cNvPr id="16" name="Picture 15" descr="Ícono de la parte B">
              <a:extLst>
                <a:ext uri="{FF2B5EF4-FFF2-40B4-BE49-F238E27FC236}">
                  <a16:creationId xmlns:a16="http://schemas.microsoft.com/office/drawing/2014/main" id="{A3ACDC70-F5F0-4948-8AE6-E36FB13D8269}"/>
                </a:ext>
              </a:extLst>
            </p:cNvPr>
            <p:cNvPicPr>
              <a:picLocks noChangeAspect="1"/>
            </p:cNvPicPr>
            <p:nvPr/>
          </p:nvPicPr>
          <p:blipFill>
            <a:blip r:embed="rId4"/>
            <a:srcRect/>
            <a:stretch/>
          </p:blipFill>
          <p:spPr>
            <a:xfrm>
              <a:off x="375201" y="1317648"/>
              <a:ext cx="1982406" cy="1785854"/>
            </a:xfrm>
            <a:prstGeom prst="rect">
              <a:avLst/>
            </a:prstGeom>
          </p:spPr>
        </p:pic>
        <p:sp>
          <p:nvSpPr>
            <p:cNvPr id="23" name="TextBox 22">
              <a:extLst>
                <a:ext uri="{FF2B5EF4-FFF2-40B4-BE49-F238E27FC236}">
                  <a16:creationId xmlns:a16="http://schemas.microsoft.com/office/drawing/2014/main" id="{F3F78E11-C75D-4005-820C-BE2716474BE0}"/>
                </a:ext>
              </a:extLst>
            </p:cNvPr>
            <p:cNvSpPr txBox="1"/>
            <p:nvPr/>
          </p:nvSpPr>
          <p:spPr>
            <a:xfrm>
              <a:off x="192482" y="3231147"/>
              <a:ext cx="2653102" cy="80370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El Seguro Médico</a:t>
              </a:r>
            </a:p>
          </p:txBody>
        </p:sp>
      </p:grpSp>
      <p:sp>
        <p:nvSpPr>
          <p:cNvPr id="5" name="Content Placeholder 4"/>
          <p:cNvSpPr>
            <a:spLocks noGrp="1"/>
          </p:cNvSpPr>
          <p:nvPr>
            <p:ph type="body" sz="quarter" idx="13"/>
          </p:nvPr>
        </p:nvSpPr>
        <p:spPr>
          <a:xfrm>
            <a:off x="3163824" y="1444752"/>
            <a:ext cx="8611671" cy="4167187"/>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s-US" sz="2800" b="1" dirty="0">
                <a:solidFill>
                  <a:srgbClr val="00529B"/>
                </a:solidFill>
                <a:latin typeface="Arial"/>
                <a:cs typeface="Arial"/>
              </a:rPr>
              <a:t>Si cumple con los criterios, la parte B cubre:</a:t>
            </a:r>
          </a:p>
          <a:p>
            <a:pPr marL="804672" lvl="1" indent="0" defTabSz="685800">
              <a:lnSpc>
                <a:spcPct val="100000"/>
              </a:lnSpc>
              <a:spcBef>
                <a:spcPts val="0"/>
              </a:spcBef>
              <a:spcAft>
                <a:spcPts val="1200"/>
              </a:spcAft>
              <a:buNone/>
            </a:pPr>
            <a:r>
              <a:rPr lang="es-US" sz="2400" dirty="0">
                <a:solidFill>
                  <a:srgbClr val="00529B"/>
                </a:solidFill>
                <a:latin typeface="Arial"/>
                <a:cs typeface="Arial"/>
              </a:rPr>
              <a:t>Vacuna COVID-19 y refuerzos</a:t>
            </a:r>
          </a:p>
          <a:p>
            <a:pPr marL="804672" lvl="1" indent="0" defTabSz="685800">
              <a:lnSpc>
                <a:spcPct val="100000"/>
              </a:lnSpc>
              <a:spcBef>
                <a:spcPts val="0"/>
              </a:spcBef>
              <a:spcAft>
                <a:spcPts val="1200"/>
              </a:spcAft>
              <a:buNone/>
            </a:pPr>
            <a:r>
              <a:rPr lang="es-US" sz="2400" dirty="0">
                <a:solidFill>
                  <a:srgbClr val="00529B"/>
                </a:solidFill>
                <a:latin typeface="Arial"/>
                <a:cs typeface="Arial"/>
              </a:rPr>
              <a:t>Vacuna contra la gripe/influenza</a:t>
            </a:r>
          </a:p>
          <a:p>
            <a:pPr marL="804672" lvl="1" indent="0" defTabSz="685800">
              <a:lnSpc>
                <a:spcPct val="100000"/>
              </a:lnSpc>
              <a:spcBef>
                <a:spcPts val="0"/>
              </a:spcBef>
              <a:spcAft>
                <a:spcPts val="1200"/>
              </a:spcAft>
              <a:buNone/>
            </a:pPr>
            <a:r>
              <a:rPr lang="es-US" sz="2400" dirty="0">
                <a:solidFill>
                  <a:srgbClr val="00529B"/>
                </a:solidFill>
                <a:latin typeface="Arial"/>
                <a:cs typeface="Arial"/>
              </a:rPr>
              <a:t>Vacuna contra el neumococo (para prevenir ciertos tipos de neumonía)</a:t>
            </a:r>
          </a:p>
          <a:p>
            <a:pPr marL="804672" lvl="1" indent="0" defTabSz="685800">
              <a:lnSpc>
                <a:spcPct val="100000"/>
              </a:lnSpc>
              <a:spcBef>
                <a:spcPts val="0"/>
              </a:spcBef>
              <a:spcAft>
                <a:spcPts val="1200"/>
              </a:spcAft>
              <a:buNone/>
            </a:pPr>
            <a:r>
              <a:rPr lang="es-US" sz="2400" dirty="0">
                <a:solidFill>
                  <a:srgbClr val="00529B"/>
                </a:solidFill>
                <a:latin typeface="Arial"/>
                <a:cs typeface="Arial"/>
              </a:rPr>
              <a:t>Vacuna contra la hepatitis B</a:t>
            </a:r>
          </a:p>
          <a:p>
            <a:pPr marL="804672" lvl="1" indent="0" defTabSz="685800">
              <a:lnSpc>
                <a:spcPct val="100000"/>
              </a:lnSpc>
              <a:spcBef>
                <a:spcPts val="0"/>
              </a:spcBef>
              <a:spcAft>
                <a:spcPts val="1200"/>
              </a:spcAft>
              <a:buNone/>
            </a:pPr>
            <a:r>
              <a:rPr lang="es-US" sz="2400" dirty="0">
                <a:solidFill>
                  <a:srgbClr val="00529B"/>
                </a:solidFill>
                <a:latin typeface="Arial"/>
                <a:cs typeface="Arial"/>
              </a:rPr>
              <a:t>Vacuna antitetánica y otras vacunas que reciba para tratar una lesión o si ha estado expuesto directamente a una enfermedad o afección.</a:t>
            </a:r>
          </a:p>
        </p:txBody>
      </p:sp>
      <p:sp>
        <p:nvSpPr>
          <p:cNvPr id="18" name="Freeform: Shape 17">
            <a:extLst>
              <a:ext uri="{FF2B5EF4-FFF2-40B4-BE49-F238E27FC236}">
                <a16:creationId xmlns:a16="http://schemas.microsoft.com/office/drawing/2014/main" id="{1F5F2DD5-2830-4F2C-9E31-D4AE3E5586A3}"/>
              </a:ext>
              <a:ext uri="{C183D7F6-B498-43B3-948B-1728B52AA6E4}">
                <adec:decorative xmlns:adec="http://schemas.microsoft.com/office/drawing/2017/decorative" val="1"/>
              </a:ext>
            </a:extLst>
          </p:cNvPr>
          <p:cNvSpPr>
            <a:spLocks noChangeAspect="1"/>
          </p:cNvSpPr>
          <p:nvPr/>
        </p:nvSpPr>
        <p:spPr>
          <a:xfrm>
            <a:off x="3516004" y="2006941"/>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7B3A6A1-10AE-4966-B00B-231C34985FB4}"/>
              </a:ext>
              <a:ext uri="{C183D7F6-B498-43B3-948B-1728B52AA6E4}">
                <adec:decorative xmlns:adec="http://schemas.microsoft.com/office/drawing/2017/decorative" val="1"/>
              </a:ext>
            </a:extLst>
          </p:cNvPr>
          <p:cNvSpPr>
            <a:spLocks noChangeAspect="1"/>
          </p:cNvSpPr>
          <p:nvPr/>
        </p:nvSpPr>
        <p:spPr>
          <a:xfrm>
            <a:off x="3516004" y="2534265"/>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ABB0D57-41A9-4DDB-8E1A-CA97470DCCFD}"/>
              </a:ext>
              <a:ext uri="{C183D7F6-B498-43B3-948B-1728B52AA6E4}">
                <adec:decorative xmlns:adec="http://schemas.microsoft.com/office/drawing/2017/decorative" val="1"/>
              </a:ext>
            </a:extLst>
          </p:cNvPr>
          <p:cNvSpPr>
            <a:spLocks noChangeAspect="1"/>
          </p:cNvSpPr>
          <p:nvPr/>
        </p:nvSpPr>
        <p:spPr>
          <a:xfrm>
            <a:off x="3516004" y="307691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F410F39-58F5-4371-960C-8C6B748973E7}"/>
              </a:ext>
              <a:ext uri="{C183D7F6-B498-43B3-948B-1728B52AA6E4}">
                <adec:decorative xmlns:adec="http://schemas.microsoft.com/office/drawing/2017/decorative" val="1"/>
              </a:ext>
            </a:extLst>
          </p:cNvPr>
          <p:cNvSpPr>
            <a:spLocks noChangeAspect="1"/>
          </p:cNvSpPr>
          <p:nvPr/>
        </p:nvSpPr>
        <p:spPr>
          <a:xfrm>
            <a:off x="3516004" y="3947202"/>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8289067-4416-4735-9CA8-23FE6DB11011}"/>
              </a:ext>
              <a:ext uri="{C183D7F6-B498-43B3-948B-1728B52AA6E4}">
                <adec:decorative xmlns:adec="http://schemas.microsoft.com/office/drawing/2017/decorative" val="1"/>
              </a:ext>
            </a:extLst>
          </p:cNvPr>
          <p:cNvSpPr>
            <a:spLocks noChangeAspect="1"/>
          </p:cNvSpPr>
          <p:nvPr/>
        </p:nvSpPr>
        <p:spPr>
          <a:xfrm>
            <a:off x="3516004" y="4477572"/>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01D127D9-1F61-4D61-BD72-FB617EF7E3A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49606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03613" y="279071"/>
            <a:ext cx="8784774" cy="719643"/>
          </a:xfrm>
        </p:spPr>
        <p:txBody>
          <a:bodyPr>
            <a:normAutofit/>
          </a:bodyPr>
          <a:lstStyle/>
          <a:p>
            <a:pPr algn="ctr"/>
            <a:r>
              <a:rPr lang="es-US" sz="3000"/>
              <a:t>Verifique sus conocimientos: Pregunta 7</a:t>
            </a:r>
          </a:p>
        </p:txBody>
      </p:sp>
      <p:sp>
        <p:nvSpPr>
          <p:cNvPr id="5" name="Content Placeholder 4"/>
          <p:cNvSpPr>
            <a:spLocks noGrp="1"/>
          </p:cNvSpPr>
          <p:nvPr>
            <p:ph idx="4294967295"/>
          </p:nvPr>
        </p:nvSpPr>
        <p:spPr>
          <a:xfrm>
            <a:off x="1873139" y="1555738"/>
            <a:ext cx="8928551" cy="2927902"/>
          </a:xfrm>
        </p:spPr>
        <p:txBody>
          <a:bodyPr>
            <a:noAutofit/>
          </a:bodyPr>
          <a:lstStyle/>
          <a:p>
            <a:pPr marL="0" lvl="0" indent="0" defTabSz="907357">
              <a:lnSpc>
                <a:spcPct val="100000"/>
              </a:lnSpc>
              <a:spcBef>
                <a:spcPts val="0"/>
              </a:spcBef>
              <a:spcAft>
                <a:spcPts val="600"/>
              </a:spcAft>
              <a:buNone/>
              <a:defRPr/>
            </a:pPr>
            <a:r>
              <a:rPr lang="es-US" b="1" dirty="0">
                <a:solidFill>
                  <a:srgbClr val="00529B"/>
                </a:solidFill>
              </a:rPr>
              <a:t>Usted califica en forma automática para recibir Ayuda Adicional si tiene:</a:t>
            </a:r>
          </a:p>
          <a:p>
            <a:pPr marL="804672" lvl="1" indent="-347472" defTabSz="907357">
              <a:lnSpc>
                <a:spcPct val="110000"/>
              </a:lnSpc>
              <a:spcBef>
                <a:spcPts val="0"/>
              </a:spcBef>
              <a:spcAft>
                <a:spcPts val="600"/>
              </a:spcAft>
              <a:buFont typeface="+mj-lt"/>
              <a:buAutoNum type="alphaLcPeriod"/>
              <a:defRPr/>
            </a:pPr>
            <a:r>
              <a:rPr lang="es-US" sz="2400" dirty="0">
                <a:solidFill>
                  <a:srgbClr val="00529B"/>
                </a:solidFill>
              </a:rPr>
              <a:t>Ayuda de Medicaid para pagar su prima de la Parte B (Programa de Ahorros Medicare)</a:t>
            </a:r>
          </a:p>
          <a:p>
            <a:pPr marL="804672" lvl="1" indent="-347472" defTabSz="907357">
              <a:lnSpc>
                <a:spcPct val="110000"/>
              </a:lnSpc>
              <a:spcBef>
                <a:spcPts val="0"/>
              </a:spcBef>
              <a:spcAft>
                <a:spcPts val="600"/>
              </a:spcAft>
              <a:buFont typeface="+mj-lt"/>
              <a:buAutoNum type="alphaLcPeriod"/>
              <a:defRPr/>
            </a:pPr>
            <a:r>
              <a:rPr lang="es-US" sz="2400" dirty="0">
                <a:solidFill>
                  <a:srgbClr val="00529B"/>
                </a:solidFill>
              </a:rPr>
              <a:t>Cobertura completa de Medicaid</a:t>
            </a:r>
          </a:p>
          <a:p>
            <a:pPr marL="804672" lvl="1" indent="-347472" defTabSz="907357">
              <a:lnSpc>
                <a:spcPct val="110000"/>
              </a:lnSpc>
              <a:spcBef>
                <a:spcPts val="0"/>
              </a:spcBef>
              <a:spcAft>
                <a:spcPts val="600"/>
              </a:spcAft>
              <a:buFont typeface="+mj-lt"/>
              <a:buAutoNum type="alphaLcPeriod"/>
              <a:defRPr/>
            </a:pPr>
            <a:r>
              <a:rPr lang="es-US" sz="2400" dirty="0">
                <a:solidFill>
                  <a:srgbClr val="00529B"/>
                </a:solidFill>
              </a:rPr>
              <a:t>Seguridad de Ingreso Suplementario (SSI)</a:t>
            </a:r>
          </a:p>
          <a:p>
            <a:pPr marL="804672" lvl="1" indent="-347472" defTabSz="907357">
              <a:lnSpc>
                <a:spcPct val="100000"/>
              </a:lnSpc>
              <a:spcBef>
                <a:spcPts val="0"/>
              </a:spcBef>
              <a:spcAft>
                <a:spcPts val="600"/>
              </a:spcAft>
              <a:buFont typeface="+mj-lt"/>
              <a:buAutoNum type="alphaLcPeriod"/>
              <a:defRPr/>
            </a:pPr>
            <a:r>
              <a:rPr lang="es-US" sz="2400" dirty="0">
                <a:solidFill>
                  <a:srgbClr val="00529B"/>
                </a:solidFill>
              </a:rPr>
              <a:t> Cualquiera de las anteriores</a:t>
            </a:r>
          </a:p>
        </p:txBody>
      </p:sp>
      <p:sp>
        <p:nvSpPr>
          <p:cNvPr id="6" name="Rounded Rectangle 5" descr="Casilla verde que resalta la respuesta correcta: D"/>
          <p:cNvSpPr/>
          <p:nvPr/>
        </p:nvSpPr>
        <p:spPr>
          <a:xfrm>
            <a:off x="2209800" y="4272736"/>
            <a:ext cx="4654256" cy="435742"/>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FA6C8626-75C2-33F3-F4C2-4668AD3A6917}"/>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7" name="Slide Number Placeholder 6">
            <a:extLst>
              <a:ext uri="{FF2B5EF4-FFF2-40B4-BE49-F238E27FC236}">
                <a16:creationId xmlns:a16="http://schemas.microsoft.com/office/drawing/2014/main" id="{EE7AD4BD-0318-42E8-A195-5E538C918C45}"/>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t>90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48585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solidFill>
                  <a:srgbClr val="00529B"/>
                </a:solidFill>
                <a:latin typeface="Arial Black" panose="020B0A04020102020204" pitchFamily="34" charset="0"/>
              </a:rPr>
              <a:t>Lección</a:t>
            </a:r>
            <a:r>
              <a:rPr lang="es-US">
                <a:latin typeface="Arial Black" panose="020B0A04020102020204" pitchFamily="34" charset="0"/>
              </a:rPr>
              <a:t> </a:t>
            </a:r>
            <a:r>
              <a:rPr lang="es-US">
                <a:solidFill>
                  <a:srgbClr val="00529B"/>
                </a:solidFill>
                <a:latin typeface="Arial Black" panose="020B0A04020102020204" pitchFamily="34" charset="0"/>
              </a:rPr>
              <a:t>6</a:t>
            </a:r>
          </a:p>
        </p:txBody>
      </p:sp>
      <p:sp>
        <p:nvSpPr>
          <p:cNvPr id="4" name="Text Placeholder 3">
            <a:extLst>
              <a:ext uri="{FF2B5EF4-FFF2-40B4-BE49-F238E27FC236}">
                <a16:creationId xmlns:a16="http://schemas.microsoft.com/office/drawing/2014/main" id="{DFBC8A7E-63E1-ADFC-1671-435732806E91}"/>
              </a:ext>
            </a:extLst>
          </p:cNvPr>
          <p:cNvSpPr>
            <a:spLocks noGrp="1"/>
          </p:cNvSpPr>
          <p:nvPr>
            <p:ph type="body" idx="1"/>
          </p:nvPr>
        </p:nvSpPr>
        <p:spPr>
          <a:xfrm>
            <a:off x="3993063" y="2272541"/>
            <a:ext cx="7657193" cy="2756265"/>
          </a:xfrm>
        </p:spPr>
        <p:txBody>
          <a:bodyPr>
            <a:normAutofit/>
          </a:bodyPr>
          <a:lstStyle/>
          <a:p>
            <a:r>
              <a:rPr lang="es-ES" dirty="0"/>
              <a:t>Determinaciones y apelaciones sobre la cobertura de medicamentos de Medicare (Parte D)	</a:t>
            </a:r>
          </a:p>
          <a:p>
            <a:endParaRPr lang="en-US" dirty="0"/>
          </a:p>
        </p:txBody>
      </p:sp>
    </p:spTree>
    <p:custDataLst>
      <p:tags r:id="rId1"/>
    </p:custDataLst>
    <p:extLst>
      <p:ext uri="{BB962C8B-B14F-4D97-AF65-F5344CB8AC3E}">
        <p14:creationId xmlns:p14="http://schemas.microsoft.com/office/powerpoint/2010/main" val="16208996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6:</a:t>
            </a:r>
          </a:p>
        </p:txBody>
      </p:sp>
      <p:sp>
        <p:nvSpPr>
          <p:cNvPr id="13" name="Content Placeholder 12"/>
          <p:cNvSpPr>
            <a:spLocks noGrp="1"/>
          </p:cNvSpPr>
          <p:nvPr>
            <p:ph type="body" sz="quarter" idx="13"/>
          </p:nvPr>
        </p:nvSpPr>
        <p:spPr>
          <a:xfrm>
            <a:off x="1371600" y="1371600"/>
            <a:ext cx="1011855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800" b="1" dirty="0">
                <a:solidFill>
                  <a:srgbClr val="00529B"/>
                </a:solidFill>
                <a:latin typeface="Arial" panose="020B0604020202020204" pitchFamily="34" charset="0"/>
                <a:cs typeface="Arial" panose="020B0604020202020204" pitchFamily="34" charset="0"/>
              </a:rPr>
              <a:t>Al final de esta lección, usted podrá: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las determinaciones de cobertura de medicamentos de Medicare que realizan los planes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cómo solicitar una excepción a las normas de cobertura de medicamentos de un plan</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los procesos estándar y acelerados para apelar una determinación de la Parte D (medicamentos). </a:t>
            </a:r>
          </a:p>
          <a:p>
            <a:pPr marL="804672" lvl="1" indent="-347472" defTabSz="685800">
              <a:lnSpc>
                <a:spcPct val="100000"/>
              </a:lnSpc>
              <a:spcBef>
                <a:spcPts val="0"/>
              </a:spcBef>
              <a:spcAft>
                <a:spcPts val="600"/>
              </a:spcAft>
              <a:buFont typeface="Wingdings" panose="05000000000000000000" pitchFamily="2" charset="2"/>
              <a:buChar char="§"/>
            </a:pPr>
            <a:endParaRPr lang="en-US" sz="2800" dirty="0">
              <a:solidFill>
                <a:srgbClr val="00529B"/>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BB325393-2FA0-42EB-A0A1-FE66A18D037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92</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00877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a:t>Solicitud de Determinación de Cobertura</a:t>
            </a:r>
          </a:p>
        </p:txBody>
      </p:sp>
      <p:sp>
        <p:nvSpPr>
          <p:cNvPr id="9" name="Arrow: Pentagon 8" descr="Lectura del anuncio informativo: Usted, su prescriptor o su representante designado pueden solicitarla.">
            <a:extLst>
              <a:ext uri="{FF2B5EF4-FFF2-40B4-BE49-F238E27FC236}">
                <a16:creationId xmlns:a16="http://schemas.microsoft.com/office/drawing/2014/main" id="{50A0B17A-13CB-4455-AB18-390BCA270B7D}"/>
              </a:ext>
            </a:extLst>
          </p:cNvPr>
          <p:cNvSpPr/>
          <p:nvPr/>
        </p:nvSpPr>
        <p:spPr>
          <a:xfrm rot="10800000">
            <a:off x="5785943" y="1200596"/>
            <a:ext cx="6406047"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849143D-06F9-446C-AC7E-6F6EFB633601}"/>
              </a:ext>
            </a:extLst>
          </p:cNvPr>
          <p:cNvSpPr txBox="1"/>
          <p:nvPr/>
        </p:nvSpPr>
        <p:spPr>
          <a:xfrm>
            <a:off x="7359881" y="1258457"/>
            <a:ext cx="4832109" cy="707886"/>
          </a:xfrm>
          <a:prstGeom prst="rect">
            <a:avLst/>
          </a:prstGeom>
          <a:noFill/>
        </p:spPr>
        <p:txBody>
          <a:bodyPr wrap="square" rtlCol="0">
            <a:spAutoFit/>
          </a:bodyPr>
          <a:lstStyle/>
          <a:p>
            <a:pPr lvl="0" defTabSz="685800">
              <a:lnSpc>
                <a:spcPct val="100000"/>
              </a:lnSpc>
              <a:spcBef>
                <a:spcPts val="600"/>
              </a:spcBef>
            </a:pPr>
            <a:r>
              <a:rPr lang="es-US" sz="2000" dirty="0">
                <a:solidFill>
                  <a:srgbClr val="00529B"/>
                </a:solidFill>
                <a:latin typeface="Arial" panose="020B0604020202020204" pitchFamily="34" charset="0"/>
                <a:cs typeface="Arial" panose="020B0604020202020204" pitchFamily="34" charset="0"/>
              </a:rPr>
              <a:t>Usted, su prescriptor o su representante designado pueden solicitarla. </a:t>
            </a:r>
          </a:p>
        </p:txBody>
      </p:sp>
      <p:pic>
        <p:nvPicPr>
          <p:cNvPr id="15" name="Graphic 14">
            <a:extLst>
              <a:ext uri="{FF2B5EF4-FFF2-40B4-BE49-F238E27FC236}">
                <a16:creationId xmlns:a16="http://schemas.microsoft.com/office/drawing/2014/main" id="{594492D9-105A-46AE-877D-5583D4A14DB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44575" y="1102195"/>
            <a:ext cx="1015306" cy="1015306"/>
          </a:xfrm>
          <a:prstGeom prst="rect">
            <a:avLst/>
          </a:prstGeom>
        </p:spPr>
      </p:pic>
      <p:sp>
        <p:nvSpPr>
          <p:cNvPr id="7" name="Content Placeholder 6"/>
          <p:cNvSpPr>
            <a:spLocks noGrp="1"/>
          </p:cNvSpPr>
          <p:nvPr>
            <p:ph type="body" sz="quarter" idx="13"/>
          </p:nvPr>
        </p:nvSpPr>
        <p:spPr>
          <a:xfrm>
            <a:off x="1013723" y="2049241"/>
            <a:ext cx="10515600" cy="3028795"/>
          </a:xfrm>
        </p:spPr>
        <p:txBody>
          <a:bodyPr>
            <a:noAutofit/>
          </a:bodyPr>
          <a:lstStyle/>
          <a:p>
            <a:pPr marL="0" lvl="0" indent="0">
              <a:lnSpc>
                <a:spcPct val="100000"/>
              </a:lnSpc>
              <a:spcBef>
                <a:spcPts val="0"/>
              </a:spcBef>
              <a:spcAft>
                <a:spcPts val="1200"/>
              </a:spcAft>
              <a:buNone/>
            </a:pPr>
            <a:r>
              <a:rPr lang="es-US" sz="2400" b="1" dirty="0">
                <a:solidFill>
                  <a:srgbClr val="00529B"/>
                </a:solidFill>
              </a:rPr>
              <a:t>1</a:t>
            </a:r>
            <a:r>
              <a:rPr lang="es-US" sz="2400" b="1" baseline="30000" dirty="0">
                <a:solidFill>
                  <a:srgbClr val="00529B"/>
                </a:solidFill>
              </a:rPr>
              <a:t>ra</a:t>
            </a:r>
            <a:r>
              <a:rPr lang="es-US" sz="2400" b="1" dirty="0">
                <a:solidFill>
                  <a:srgbClr val="00529B"/>
                </a:solidFill>
              </a:rPr>
              <a:t> decisión que toma su plan sobre sus prestaciones de medicamentos, entre ellas:</a:t>
            </a:r>
          </a:p>
          <a:p>
            <a:pPr marL="548640" lvl="1" indent="-274320">
              <a:lnSpc>
                <a:spcPct val="100000"/>
              </a:lnSpc>
              <a:spcBef>
                <a:spcPts val="0"/>
              </a:spcBef>
              <a:spcAft>
                <a:spcPts val="1000"/>
              </a:spcAft>
              <a:buFont typeface="Wingdings" panose="05000000000000000000" pitchFamily="2" charset="2"/>
              <a:buChar char="§"/>
            </a:pPr>
            <a:r>
              <a:rPr lang="es-US" sz="2100" dirty="0">
                <a:solidFill>
                  <a:srgbClr val="00529B"/>
                </a:solidFill>
              </a:rPr>
              <a:t>Si un </a:t>
            </a:r>
            <a:r>
              <a:rPr lang="es-US" sz="2100" b="1" dirty="0">
                <a:solidFill>
                  <a:srgbClr val="00529B"/>
                </a:solidFill>
              </a:rPr>
              <a:t>medicamento</a:t>
            </a:r>
            <a:r>
              <a:rPr lang="es-US" sz="2100" dirty="0">
                <a:solidFill>
                  <a:srgbClr val="00529B"/>
                </a:solidFill>
              </a:rPr>
              <a:t> en particular está cubierto</a:t>
            </a:r>
          </a:p>
          <a:p>
            <a:pPr marL="548640" lvl="1" indent="-274320">
              <a:lnSpc>
                <a:spcPct val="100000"/>
              </a:lnSpc>
              <a:spcBef>
                <a:spcPts val="0"/>
              </a:spcBef>
              <a:spcAft>
                <a:spcPts val="1000"/>
              </a:spcAft>
              <a:buFont typeface="Wingdings" panose="05000000000000000000" pitchFamily="2" charset="2"/>
              <a:buChar char="§"/>
            </a:pPr>
            <a:r>
              <a:rPr lang="es-US" sz="2100" dirty="0">
                <a:solidFill>
                  <a:srgbClr val="00529B"/>
                </a:solidFill>
              </a:rPr>
              <a:t>Si usted ha cumplido todos los </a:t>
            </a:r>
            <a:r>
              <a:rPr lang="es-US" sz="2100" b="1" dirty="0">
                <a:solidFill>
                  <a:srgbClr val="00529B"/>
                </a:solidFill>
              </a:rPr>
              <a:t>requisitos</a:t>
            </a:r>
            <a:r>
              <a:rPr lang="es-US" sz="2100" dirty="0">
                <a:solidFill>
                  <a:srgbClr val="00529B"/>
                </a:solidFill>
              </a:rPr>
              <a:t> para obtener un medicamento solicitado.</a:t>
            </a:r>
          </a:p>
          <a:p>
            <a:pPr marL="548640" lvl="1" indent="-274320">
              <a:lnSpc>
                <a:spcPct val="100000"/>
              </a:lnSpc>
              <a:spcBef>
                <a:spcPts val="0"/>
              </a:spcBef>
              <a:spcAft>
                <a:spcPts val="1000"/>
              </a:spcAft>
              <a:buFont typeface="Wingdings" panose="05000000000000000000" pitchFamily="2" charset="2"/>
              <a:buChar char="§"/>
            </a:pPr>
            <a:r>
              <a:rPr lang="es-US" sz="2100" dirty="0">
                <a:solidFill>
                  <a:srgbClr val="00529B"/>
                </a:solidFill>
              </a:rPr>
              <a:t>Cuánto tiene que </a:t>
            </a:r>
            <a:r>
              <a:rPr lang="es-US" sz="2100" b="1" dirty="0">
                <a:solidFill>
                  <a:srgbClr val="00529B"/>
                </a:solidFill>
              </a:rPr>
              <a:t>pagar</a:t>
            </a:r>
            <a:r>
              <a:rPr lang="es-US" sz="2100" dirty="0">
                <a:solidFill>
                  <a:srgbClr val="00529B"/>
                </a:solidFill>
              </a:rPr>
              <a:t> por el medicamento</a:t>
            </a:r>
          </a:p>
          <a:p>
            <a:pPr marL="548640" lvl="1" indent="-274320">
              <a:lnSpc>
                <a:spcPct val="100000"/>
              </a:lnSpc>
              <a:spcBef>
                <a:spcPts val="0"/>
              </a:spcBef>
              <a:spcAft>
                <a:spcPts val="1200"/>
              </a:spcAft>
              <a:buFont typeface="Wingdings" panose="05000000000000000000" pitchFamily="2" charset="2"/>
              <a:buChar char="§"/>
            </a:pPr>
            <a:r>
              <a:rPr lang="es-US" sz="2100" dirty="0">
                <a:solidFill>
                  <a:srgbClr val="00529B"/>
                </a:solidFill>
              </a:rPr>
              <a:t>Si hacer o no una </a:t>
            </a:r>
            <a:r>
              <a:rPr lang="es-US" sz="2100" b="1" dirty="0">
                <a:solidFill>
                  <a:srgbClr val="00529B"/>
                </a:solidFill>
              </a:rPr>
              <a:t>excepción</a:t>
            </a:r>
            <a:r>
              <a:rPr lang="es-US" sz="2100" dirty="0">
                <a:solidFill>
                  <a:srgbClr val="00529B"/>
                </a:solidFill>
              </a:rPr>
              <a:t> a una norma del plan cuando lo solicite</a:t>
            </a:r>
          </a:p>
          <a:p>
            <a:endParaRPr lang="en-US" sz="2400" dirty="0"/>
          </a:p>
        </p:txBody>
      </p:sp>
      <p:sp>
        <p:nvSpPr>
          <p:cNvPr id="13" name="TextBox 12" descr="Marcos de tiempo para las decisiones: 72 horas (estándar) o 24 (aceleradas) ">
            <a:extLst>
              <a:ext uri="{FF2B5EF4-FFF2-40B4-BE49-F238E27FC236}">
                <a16:creationId xmlns:a16="http://schemas.microsoft.com/office/drawing/2014/main" id="{1292018A-45CC-4E8D-8175-3EE1D2514A2F}"/>
              </a:ext>
            </a:extLst>
          </p:cNvPr>
          <p:cNvSpPr txBox="1"/>
          <p:nvPr/>
        </p:nvSpPr>
        <p:spPr>
          <a:xfrm>
            <a:off x="1235608" y="5140868"/>
            <a:ext cx="10587797" cy="800219"/>
          </a:xfrm>
          <a:prstGeom prst="rect">
            <a:avLst/>
          </a:prstGeom>
          <a:solidFill>
            <a:srgbClr val="5B9BD5">
              <a:lumMod val="75000"/>
            </a:srgbClr>
          </a:solidFill>
        </p:spPr>
        <p:txBody>
          <a:bodyPr wrap="square" lIns="91440" tIns="45720" rIns="91440" bIns="45720" rtlCol="0" anchor="t">
            <a:spAutoFit/>
          </a:bodyPr>
          <a:lstStyle/>
          <a:p>
            <a:pPr algn="ctr">
              <a:defRPr/>
            </a:pPr>
            <a:r>
              <a:rPr kumimoji="0" lang="es-US" sz="2200"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Marcos de tiempo para las decisiones: </a:t>
            </a:r>
            <a:br>
              <a:rPr kumimoji="0" lang="es-US" sz="2200"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s-US" sz="2200"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72 horas (estándar) o 24 horas </a:t>
            </a:r>
            <a:r>
              <a:rPr kumimoji="0" lang="es-US" sz="2400"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(aceleradas)</a:t>
            </a:r>
          </a:p>
        </p:txBody>
      </p:sp>
      <p:pic>
        <p:nvPicPr>
          <p:cNvPr id="12" name="Graphic 11">
            <a:extLst>
              <a:ext uri="{FF2B5EF4-FFF2-40B4-BE49-F238E27FC236}">
                <a16:creationId xmlns:a16="http://schemas.microsoft.com/office/drawing/2014/main" id="{E5D1436F-6634-4899-B0CC-389D8521758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0302" y="5015205"/>
            <a:ext cx="1015306" cy="1015306"/>
          </a:xfrm>
          <a:prstGeom prst="rect">
            <a:avLst/>
          </a:prstGeom>
        </p:spPr>
      </p:pic>
      <p:sp>
        <p:nvSpPr>
          <p:cNvPr id="8" name="Slide Number Placeholder 5">
            <a:extLst>
              <a:ext uri="{FF2B5EF4-FFF2-40B4-BE49-F238E27FC236}">
                <a16:creationId xmlns:a16="http://schemas.microsoft.com/office/drawing/2014/main" id="{FF15B26E-658F-429A-89B6-ADC00CC3B01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9940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a:t>Solicitudes de Exenciones</a:t>
            </a:r>
          </a:p>
        </p:txBody>
      </p:sp>
      <p:sp>
        <p:nvSpPr>
          <p:cNvPr id="9" name="Arrow: Pentagon 8" descr="Lectura del anuncio informativo: Necesitará una declaración justificativa del prescriptor">
            <a:extLst>
              <a:ext uri="{FF2B5EF4-FFF2-40B4-BE49-F238E27FC236}">
                <a16:creationId xmlns:a16="http://schemas.microsoft.com/office/drawing/2014/main" id="{01322938-9213-4437-9913-3E0F5E24456E}"/>
              </a:ext>
            </a:extLst>
          </p:cNvPr>
          <p:cNvSpPr/>
          <p:nvPr/>
        </p:nvSpPr>
        <p:spPr>
          <a:xfrm rot="10800000">
            <a:off x="6211613" y="1253760"/>
            <a:ext cx="5980376"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A169842-E284-4A2D-8830-67EE0463A953}"/>
              </a:ext>
            </a:extLst>
          </p:cNvPr>
          <p:cNvSpPr txBox="1"/>
          <p:nvPr/>
        </p:nvSpPr>
        <p:spPr>
          <a:xfrm>
            <a:off x="7866993" y="1313906"/>
            <a:ext cx="4561483" cy="707886"/>
          </a:xfrm>
          <a:prstGeom prst="rect">
            <a:avLst/>
          </a:prstGeom>
          <a:noFill/>
        </p:spPr>
        <p:txBody>
          <a:bodyPr wrap="square" rtlCol="0">
            <a:spAutoFit/>
          </a:bodyPr>
          <a:lstStyle/>
          <a:p>
            <a:pPr lvl="0" defTabSz="685800">
              <a:lnSpc>
                <a:spcPct val="100000"/>
              </a:lnSpc>
              <a:spcBef>
                <a:spcPts val="600"/>
              </a:spcBef>
            </a:pPr>
            <a:r>
              <a:rPr lang="es-US" sz="2000">
                <a:solidFill>
                  <a:srgbClr val="00529B"/>
                </a:solidFill>
                <a:latin typeface="Arial" panose="020B0604020202020204" pitchFamily="34" charset="0"/>
                <a:cs typeface="Arial" panose="020B0604020202020204" pitchFamily="34" charset="0"/>
              </a:rPr>
              <a:t>Necesitará una declaración justificativa del prescriptor. </a:t>
            </a:r>
          </a:p>
        </p:txBody>
      </p:sp>
      <p:pic>
        <p:nvPicPr>
          <p:cNvPr id="13" name="Picture 12">
            <a:extLst>
              <a:ext uri="{FF2B5EF4-FFF2-40B4-BE49-F238E27FC236}">
                <a16:creationId xmlns:a16="http://schemas.microsoft.com/office/drawing/2014/main" id="{88923500-8ACC-4D9D-8C41-9E9594CAB74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830503" y="1222219"/>
            <a:ext cx="930165" cy="891260"/>
          </a:xfrm>
          <a:prstGeom prst="rect">
            <a:avLst/>
          </a:prstGeom>
        </p:spPr>
      </p:pic>
      <p:sp>
        <p:nvSpPr>
          <p:cNvPr id="7" name="Content Placeholder 6"/>
          <p:cNvSpPr>
            <a:spLocks noGrp="1"/>
          </p:cNvSpPr>
          <p:nvPr>
            <p:ph type="body" sz="quarter" idx="13"/>
          </p:nvPr>
        </p:nvSpPr>
        <p:spPr>
          <a:xfrm>
            <a:off x="1140372" y="2379762"/>
            <a:ext cx="10619828" cy="2454683"/>
          </a:xfrm>
        </p:spPr>
        <p:txBody>
          <a:bodyPr>
            <a:normAutofit fontScale="92500"/>
          </a:bodyPr>
          <a:lstStyle/>
          <a:p>
            <a:pPr marL="0" lvl="0" indent="0" defTabSz="685800">
              <a:lnSpc>
                <a:spcPct val="100000"/>
              </a:lnSpc>
              <a:spcBef>
                <a:spcPts val="0"/>
              </a:spcBef>
              <a:spcAft>
                <a:spcPts val="1200"/>
              </a:spcAft>
              <a:buNone/>
            </a:pPr>
            <a:r>
              <a:rPr lang="es-US" b="1" dirty="0">
                <a:solidFill>
                  <a:srgbClr val="2F5597"/>
                </a:solidFill>
              </a:rPr>
              <a:t>Una excepción es un tipo de determinación de cobertura, y hay 2 tipos:</a:t>
            </a:r>
          </a:p>
          <a:p>
            <a:pPr marL="548640" lvl="0" indent="-274320" defTabSz="685800">
              <a:lnSpc>
                <a:spcPct val="100000"/>
              </a:lnSpc>
              <a:spcBef>
                <a:spcPts val="0"/>
              </a:spcBef>
              <a:spcAft>
                <a:spcPts val="1200"/>
              </a:spcAft>
            </a:pPr>
            <a:r>
              <a:rPr lang="es-US" sz="2400" b="1" dirty="0">
                <a:solidFill>
                  <a:srgbClr val="2F5597"/>
                </a:solidFill>
              </a:rPr>
              <a:t>Excepciones de nivel </a:t>
            </a:r>
            <a:r>
              <a:rPr lang="es-US" sz="2400" dirty="0">
                <a:solidFill>
                  <a:srgbClr val="2F5597"/>
                </a:solidFill>
              </a:rPr>
              <a:t>(como obtener un medicamento de nivel 4 </a:t>
            </a:r>
            <a:br>
              <a:rPr lang="es-US" sz="2400" dirty="0">
                <a:solidFill>
                  <a:srgbClr val="2F5597"/>
                </a:solidFill>
              </a:rPr>
            </a:br>
            <a:r>
              <a:rPr lang="es-US" sz="2400" dirty="0">
                <a:solidFill>
                  <a:srgbClr val="2F5597"/>
                </a:solidFill>
              </a:rPr>
              <a:t>a precio de nivel 3)</a:t>
            </a:r>
          </a:p>
          <a:p>
            <a:pPr marL="548640" lvl="0" indent="-274320" defTabSz="685800">
              <a:lnSpc>
                <a:spcPct val="100000"/>
              </a:lnSpc>
              <a:spcBef>
                <a:spcPts val="0"/>
              </a:spcBef>
              <a:spcAft>
                <a:spcPts val="1200"/>
              </a:spcAft>
            </a:pPr>
            <a:r>
              <a:rPr lang="es-US" sz="2400" b="1" dirty="0">
                <a:solidFill>
                  <a:srgbClr val="2F5597"/>
                </a:solidFill>
              </a:rPr>
              <a:t>Excepciones al formulario</a:t>
            </a:r>
            <a:r>
              <a:rPr lang="es-US" sz="2400" dirty="0">
                <a:solidFill>
                  <a:srgbClr val="2F5597"/>
                </a:solidFill>
              </a:rPr>
              <a:t> (cobertura de un medicamento que no figura </a:t>
            </a:r>
            <a:br>
              <a:rPr lang="es-US" sz="2400" dirty="0">
                <a:solidFill>
                  <a:srgbClr val="2F5597"/>
                </a:solidFill>
              </a:rPr>
            </a:br>
            <a:r>
              <a:rPr lang="es-US" sz="2400" dirty="0">
                <a:solidFill>
                  <a:srgbClr val="2F5597"/>
                </a:solidFill>
              </a:rPr>
              <a:t>en el formulario del plan o requisitos de acceso menos estrictos).</a:t>
            </a:r>
          </a:p>
          <a:p>
            <a:endParaRPr lang="en-US" dirty="0"/>
          </a:p>
        </p:txBody>
      </p:sp>
      <p:sp>
        <p:nvSpPr>
          <p:cNvPr id="11" name="TextBox 10" descr="Una excepción puede ser válida por el resto del año. ">
            <a:extLst>
              <a:ext uri="{FF2B5EF4-FFF2-40B4-BE49-F238E27FC236}">
                <a16:creationId xmlns:a16="http://schemas.microsoft.com/office/drawing/2014/main" id="{A6032A7D-8DD9-4D27-B1F6-99FA9A6E6041}"/>
              </a:ext>
            </a:extLst>
          </p:cNvPr>
          <p:cNvSpPr txBox="1"/>
          <p:nvPr/>
        </p:nvSpPr>
        <p:spPr>
          <a:xfrm>
            <a:off x="1140372" y="5252383"/>
            <a:ext cx="10342016" cy="461665"/>
          </a:xfrm>
          <a:prstGeom prst="rect">
            <a:avLst/>
          </a:prstGeom>
          <a:solidFill>
            <a:srgbClr val="5B9BD5">
              <a:lumMod val="75000"/>
            </a:srgbClr>
          </a:solidFill>
        </p:spPr>
        <p:txBody>
          <a:bodyPr wrap="square" lIns="91440" tIns="45720" rIns="91440" bIns="45720" rtlCol="0" anchor="t">
            <a:spAutoFit/>
          </a:bodyPr>
          <a:lstStyle/>
          <a:p>
            <a:pPr algn="ctr">
              <a:defRPr/>
            </a:pPr>
            <a:r>
              <a:rPr kumimoji="0" lang="es-US" sz="2400" b="1" i="0" u="none" strike="noStrike" cap="none" normalizeH="0" baseline="0" noProof="0">
                <a:ln>
                  <a:noFill/>
                </a:ln>
                <a:solidFill>
                  <a:schemeClr val="bg1"/>
                </a:solidFill>
                <a:effectLst/>
                <a:uLnTx/>
                <a:uFillTx/>
                <a:latin typeface="Arial" panose="020B0604020202020204" pitchFamily="34" charset="0"/>
                <a:cs typeface="Arial" panose="020B0604020202020204" pitchFamily="34" charset="0"/>
              </a:rPr>
              <a:t>Una excepción puede ser válida por el resto del año.</a:t>
            </a:r>
          </a:p>
        </p:txBody>
      </p:sp>
      <p:sp>
        <p:nvSpPr>
          <p:cNvPr id="8" name="Slide Number Placeholder 5">
            <a:extLst>
              <a:ext uri="{FF2B5EF4-FFF2-40B4-BE49-F238E27FC236}">
                <a16:creationId xmlns:a16="http://schemas.microsoft.com/office/drawing/2014/main" id="{944A6AF5-941F-4632-B4D0-0F9A8252167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6395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92207"/>
          </a:xfrm>
        </p:spPr>
        <p:txBody>
          <a:bodyPr>
            <a:normAutofit/>
          </a:bodyPr>
          <a:lstStyle/>
          <a:p>
            <a:r>
              <a:rPr lang="es-US"/>
              <a:t>Proceso de Apelaciones de la Parte D (medicamentos)</a:t>
            </a:r>
          </a:p>
        </p:txBody>
      </p:sp>
      <p:sp>
        <p:nvSpPr>
          <p:cNvPr id="124" name="Standard appeals process" descr="Casilla: Proceso estándar">
            <a:extLst>
              <a:ext uri="{FF2B5EF4-FFF2-40B4-BE49-F238E27FC236}">
                <a16:creationId xmlns:a16="http://schemas.microsoft.com/office/drawing/2014/main" id="{E46E17EE-E602-4F19-8AEF-235843E1690F}"/>
              </a:ext>
            </a:extLst>
          </p:cNvPr>
          <p:cNvSpPr/>
          <p:nvPr/>
        </p:nvSpPr>
        <p:spPr>
          <a:xfrm>
            <a:off x="455423" y="5365918"/>
            <a:ext cx="5653177" cy="228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b="1"/>
              <a:t>PROCESO ESTÁNDAR</a:t>
            </a:r>
          </a:p>
        </p:txBody>
      </p:sp>
      <p:sp>
        <p:nvSpPr>
          <p:cNvPr id="125" name="Expedited appeals process" descr="Casilla: PROCESO ACELERADO ">
            <a:extLst>
              <a:ext uri="{FF2B5EF4-FFF2-40B4-BE49-F238E27FC236}">
                <a16:creationId xmlns:a16="http://schemas.microsoft.com/office/drawing/2014/main" id="{41701C25-EA50-4CF0-876D-0CCCA2C2776F}"/>
              </a:ext>
            </a:extLst>
          </p:cNvPr>
          <p:cNvSpPr/>
          <p:nvPr/>
        </p:nvSpPr>
        <p:spPr>
          <a:xfrm>
            <a:off x="6118053" y="5365917"/>
            <a:ext cx="5653177" cy="228600"/>
          </a:xfrm>
          <a:prstGeom prst="rect">
            <a:avLst/>
          </a:prstGeom>
          <a:solidFill>
            <a:srgbClr val="9E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b="1"/>
              <a:t>PROCESO ACELERADO</a:t>
            </a:r>
          </a:p>
        </p:txBody>
      </p:sp>
      <p:sp>
        <p:nvSpPr>
          <p:cNvPr id="58" name="Coverage determination">
            <a:extLst>
              <a:ext uri="{FF2B5EF4-FFF2-40B4-BE49-F238E27FC236}">
                <a16:creationId xmlns:a16="http://schemas.microsoft.com/office/drawing/2014/main" id="{09340BC5-D4EF-4BAF-8A60-56E229426B65}"/>
              </a:ext>
              <a:ext uri="{C183D7F6-B498-43B3-948B-1728B52AA6E4}">
                <adec:decorative xmlns:adec="http://schemas.microsoft.com/office/drawing/2017/decorative" val="1"/>
              </a:ext>
            </a:extLst>
          </p:cNvPr>
          <p:cNvSpPr/>
          <p:nvPr/>
        </p:nvSpPr>
        <p:spPr>
          <a:xfrm>
            <a:off x="5465373" y="4940855"/>
            <a:ext cx="1280160" cy="4114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00" b="1">
                <a:solidFill>
                  <a:schemeClr val="accent1">
                    <a:lumMod val="50000"/>
                  </a:schemeClr>
                </a:solidFill>
              </a:rPr>
              <a:t>Determinación de cobertura*</a:t>
            </a:r>
          </a:p>
        </p:txBody>
      </p:sp>
      <p:sp>
        <p:nvSpPr>
          <p:cNvPr id="61" name="Standard process" descr="Casilla: Proceso estándar, nivel de determinación de la cobertura: Límite de 72 horas **; Decisión emitida en 14 días (pago) ">
            <a:extLst>
              <a:ext uri="{FF2B5EF4-FFF2-40B4-BE49-F238E27FC236}">
                <a16:creationId xmlns:a16="http://schemas.microsoft.com/office/drawing/2014/main" id="{196B2B24-2110-437D-A1EA-C137B6E60900}"/>
              </a:ext>
            </a:extLst>
          </p:cNvPr>
          <p:cNvSpPr/>
          <p:nvPr/>
        </p:nvSpPr>
        <p:spPr>
          <a:xfrm>
            <a:off x="442823" y="4940856"/>
            <a:ext cx="5022549" cy="4114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a:solidFill>
                  <a:schemeClr val="bg1"/>
                </a:solidFill>
              </a:rPr>
              <a:t>Límite de 72 horas **; Decisión emitida en 14 días (pago)</a:t>
            </a:r>
          </a:p>
        </p:txBody>
      </p:sp>
      <p:sp>
        <p:nvSpPr>
          <p:cNvPr id="68" name="Expedited process" descr="Casilla: Proceso acelerado, nivel de determinación de la cobertura: Decisión emitida dentro de 24 horas** ">
            <a:extLst>
              <a:ext uri="{FF2B5EF4-FFF2-40B4-BE49-F238E27FC236}">
                <a16:creationId xmlns:a16="http://schemas.microsoft.com/office/drawing/2014/main" id="{16B6C534-6563-4638-B73D-83FF7ECBB293}"/>
              </a:ext>
            </a:extLst>
          </p:cNvPr>
          <p:cNvSpPr/>
          <p:nvPr/>
        </p:nvSpPr>
        <p:spPr>
          <a:xfrm>
            <a:off x="6745533" y="4939760"/>
            <a:ext cx="5003643" cy="41148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a:solidFill>
                  <a:schemeClr val="bg1"/>
                </a:solidFill>
              </a:rPr>
              <a:t>Decisión emitida dentro de 24 horas** </a:t>
            </a:r>
          </a:p>
        </p:txBody>
      </p:sp>
      <p:sp>
        <p:nvSpPr>
          <p:cNvPr id="69" name="1st level of appeal">
            <a:extLst>
              <a:ext uri="{FF2B5EF4-FFF2-40B4-BE49-F238E27FC236}">
                <a16:creationId xmlns:a16="http://schemas.microsoft.com/office/drawing/2014/main" id="{2FD518C4-FD55-4F9B-8D79-016F42966A66}"/>
              </a:ext>
              <a:ext uri="{C183D7F6-B498-43B3-948B-1728B52AA6E4}">
                <adec:decorative xmlns:adec="http://schemas.microsoft.com/office/drawing/2017/decorative" val="1"/>
              </a:ext>
            </a:extLst>
          </p:cNvPr>
          <p:cNvSpPr/>
          <p:nvPr/>
        </p:nvSpPr>
        <p:spPr>
          <a:xfrm>
            <a:off x="5465373" y="4068511"/>
            <a:ext cx="1280160" cy="82296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chemeClr val="accent1">
                    <a:lumMod val="50000"/>
                  </a:schemeClr>
                </a:solidFill>
              </a:rPr>
              <a:t>1er nivel de apelación</a:t>
            </a:r>
          </a:p>
        </p:txBody>
      </p:sp>
      <p:sp>
        <p:nvSpPr>
          <p:cNvPr id="71" name="Standard level 1" descr="Recuadro: Proceso estándar, 1er. nivel de apelación: 60 días para presentar la solicitud Plan de medicamentos de Medicare (PDP)/Plan Medicare Advantage con cobertura de medicamentos (MA-PD) Redeterminación estándar; Decisión emitida en 7 días (prestaciones); Decisión emitida en 14 días (pago) ">
            <a:extLst>
              <a:ext uri="{FF2B5EF4-FFF2-40B4-BE49-F238E27FC236}">
                <a16:creationId xmlns:a16="http://schemas.microsoft.com/office/drawing/2014/main" id="{21EFFAB4-D221-4616-8B1F-838D58D1B6FC}"/>
              </a:ext>
            </a:extLst>
          </p:cNvPr>
          <p:cNvSpPr/>
          <p:nvPr/>
        </p:nvSpPr>
        <p:spPr>
          <a:xfrm>
            <a:off x="719049" y="4069659"/>
            <a:ext cx="4746324" cy="822960"/>
          </a:xfrm>
          <a:prstGeom prst="rect">
            <a:avLst/>
          </a:prstGeom>
          <a:solidFill>
            <a:srgbClr val="2B6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chemeClr val="bg1"/>
                </a:solidFill>
              </a:rPr>
              <a:t>60 días para presentar</a:t>
            </a:r>
          </a:p>
          <a:p>
            <a:pPr algn="ctr"/>
            <a:r>
              <a:rPr lang="es-US" sz="1100" dirty="0" err="1">
                <a:solidFill>
                  <a:schemeClr val="bg1"/>
                </a:solidFill>
              </a:rPr>
              <a:t>Redeterminación</a:t>
            </a:r>
            <a:r>
              <a:rPr lang="es-US" sz="1100" dirty="0">
                <a:solidFill>
                  <a:schemeClr val="bg1"/>
                </a:solidFill>
              </a:rPr>
              <a:t> estándar de Plan Medicare para medicamentos (PDP)/Plan Medicare </a:t>
            </a:r>
            <a:r>
              <a:rPr lang="es-US" sz="1100" dirty="0" err="1">
                <a:solidFill>
                  <a:schemeClr val="bg1"/>
                </a:solidFill>
              </a:rPr>
              <a:t>Advantage</a:t>
            </a:r>
            <a:r>
              <a:rPr lang="es-US" sz="1100" dirty="0">
                <a:solidFill>
                  <a:schemeClr val="bg1"/>
                </a:solidFill>
              </a:rPr>
              <a:t> con cobertura de medicamentos (MA-PD); </a:t>
            </a:r>
            <a:br>
              <a:rPr lang="es-US" sz="1100" dirty="0">
                <a:solidFill>
                  <a:schemeClr val="bg1"/>
                </a:solidFill>
              </a:rPr>
            </a:br>
            <a:r>
              <a:rPr lang="es-US" sz="1100" dirty="0">
                <a:solidFill>
                  <a:schemeClr val="bg1"/>
                </a:solidFill>
              </a:rPr>
              <a:t>Decisión emitida en 7 días (prestaciones); Decisión emitida en 14 días (pago)</a:t>
            </a:r>
          </a:p>
        </p:txBody>
      </p:sp>
      <p:sp>
        <p:nvSpPr>
          <p:cNvPr id="110" name="Expedited Level 1" descr="Casilla: Proceso acelerado, 1er nivel de apelación: 60 días para presentar PDP/MA-PD Decisión de redeterminación acelerada emitida en 72 horas ">
            <a:extLst>
              <a:ext uri="{FF2B5EF4-FFF2-40B4-BE49-F238E27FC236}">
                <a16:creationId xmlns:a16="http://schemas.microsoft.com/office/drawing/2014/main" id="{F22E5EA8-9560-4682-B95F-03EA14D52C32}"/>
              </a:ext>
            </a:extLst>
          </p:cNvPr>
          <p:cNvSpPr/>
          <p:nvPr/>
        </p:nvSpPr>
        <p:spPr>
          <a:xfrm>
            <a:off x="6745533" y="4070366"/>
            <a:ext cx="4729323" cy="822960"/>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00" b="1">
                <a:solidFill>
                  <a:schemeClr val="accent1">
                    <a:lumMod val="50000"/>
                  </a:schemeClr>
                </a:solidFill>
              </a:rPr>
              <a:t>60 días para presentar</a:t>
            </a:r>
          </a:p>
          <a:p>
            <a:pPr algn="ctr"/>
            <a:r>
              <a:rPr lang="es-US" sz="1300">
                <a:solidFill>
                  <a:schemeClr val="accent1">
                    <a:lumMod val="50000"/>
                  </a:schemeClr>
                </a:solidFill>
              </a:rPr>
              <a:t>Redeterminación acelerada de PDP/MA-PD </a:t>
            </a:r>
          </a:p>
          <a:p>
            <a:pPr algn="ctr"/>
            <a:r>
              <a:rPr lang="es-US" sz="1300">
                <a:solidFill>
                  <a:schemeClr val="accent1">
                    <a:lumMod val="50000"/>
                  </a:schemeClr>
                </a:solidFill>
              </a:rPr>
              <a:t>Decisión emitida dentro de 72 días</a:t>
            </a:r>
          </a:p>
        </p:txBody>
      </p:sp>
      <p:sp>
        <p:nvSpPr>
          <p:cNvPr id="112" name="2nd level of appeal">
            <a:extLst>
              <a:ext uri="{FF2B5EF4-FFF2-40B4-BE49-F238E27FC236}">
                <a16:creationId xmlns:a16="http://schemas.microsoft.com/office/drawing/2014/main" id="{3EEDF5FA-BCD8-4CF4-87E9-9EF1E051E303}"/>
              </a:ext>
              <a:ext uri="{C183D7F6-B498-43B3-948B-1728B52AA6E4}">
                <adec:decorative xmlns:adec="http://schemas.microsoft.com/office/drawing/2017/decorative" val="1"/>
              </a:ext>
            </a:extLst>
          </p:cNvPr>
          <p:cNvSpPr/>
          <p:nvPr/>
        </p:nvSpPr>
        <p:spPr>
          <a:xfrm>
            <a:off x="5465373" y="3242392"/>
            <a:ext cx="1280160" cy="77724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chemeClr val="accent1">
                    <a:lumMod val="50000"/>
                  </a:schemeClr>
                </a:solidFill>
              </a:rPr>
              <a:t>2.o nivel </a:t>
            </a:r>
          </a:p>
          <a:p>
            <a:pPr algn="ctr"/>
            <a:r>
              <a:rPr lang="es-US" sz="1400" b="1">
                <a:solidFill>
                  <a:schemeClr val="accent1">
                    <a:lumMod val="50000"/>
                  </a:schemeClr>
                </a:solidFill>
              </a:rPr>
              <a:t>de apelación</a:t>
            </a:r>
          </a:p>
        </p:txBody>
      </p:sp>
      <p:sp>
        <p:nvSpPr>
          <p:cNvPr id="113" name="Standard level 2" descr="Recuadro: Proceso estándar, 2do. nivel de apelación: 60 días para presentar la solicitud***Entidad de Revisión Independiente (IRE) de la Parte D La decisión sobre la reconsideración estándar se emite en 7 días (prestaciones) La decisión se emite en 14 días (pagos)  ">
            <a:extLst>
              <a:ext uri="{FF2B5EF4-FFF2-40B4-BE49-F238E27FC236}">
                <a16:creationId xmlns:a16="http://schemas.microsoft.com/office/drawing/2014/main" id="{88ACCDF4-8430-4732-89F5-D878DD3932ED}"/>
              </a:ext>
            </a:extLst>
          </p:cNvPr>
          <p:cNvSpPr/>
          <p:nvPr/>
        </p:nvSpPr>
        <p:spPr>
          <a:xfrm>
            <a:off x="1176249" y="3243741"/>
            <a:ext cx="4289124" cy="777240"/>
          </a:xfrm>
          <a:prstGeom prst="rect">
            <a:avLst/>
          </a:prstGeom>
          <a:solidFill>
            <a:srgbClr val="2A6CA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1200" b="1" dirty="0">
                <a:solidFill>
                  <a:schemeClr val="bg1"/>
                </a:solidFill>
              </a:rPr>
              <a:t>60 días para presentar***</a:t>
            </a:r>
          </a:p>
          <a:p>
            <a:pPr algn="ctr"/>
            <a:r>
              <a:rPr lang="es-US" sz="1200" dirty="0">
                <a:solidFill>
                  <a:schemeClr val="bg1"/>
                </a:solidFill>
              </a:rPr>
              <a:t>Entidad de Revisión Independiente (IRE) de la Parte D</a:t>
            </a:r>
          </a:p>
          <a:p>
            <a:pPr algn="ctr"/>
            <a:r>
              <a:rPr lang="es-US" sz="1200" dirty="0">
                <a:solidFill>
                  <a:schemeClr val="bg1"/>
                </a:solidFill>
              </a:rPr>
              <a:t>Decisión estándar de reconsideración emitida en 7 días (beneficios)</a:t>
            </a:r>
          </a:p>
          <a:p>
            <a:pPr algn="ctr"/>
            <a:r>
              <a:rPr lang="es-US" sz="1200" dirty="0">
                <a:solidFill>
                  <a:schemeClr val="bg1"/>
                </a:solidFill>
              </a:rPr>
              <a:t>Decisión emitida en 14 días (pagos)</a:t>
            </a:r>
          </a:p>
        </p:txBody>
      </p:sp>
      <p:sp>
        <p:nvSpPr>
          <p:cNvPr id="114" name="Expedited level 2" descr="Recuadro: Proceso acelerado, 2do. nivel de apelación: 60 días para presentar*** Reconsideración acelerada de la IRE de la Parte D, Decisión emitida en un plazo de 72 horas ">
            <a:extLst>
              <a:ext uri="{FF2B5EF4-FFF2-40B4-BE49-F238E27FC236}">
                <a16:creationId xmlns:a16="http://schemas.microsoft.com/office/drawing/2014/main" id="{5F9ADFAC-FB31-4942-BBFA-714FEB50C184}"/>
              </a:ext>
            </a:extLst>
          </p:cNvPr>
          <p:cNvSpPr/>
          <p:nvPr/>
        </p:nvSpPr>
        <p:spPr>
          <a:xfrm>
            <a:off x="6745533" y="3234528"/>
            <a:ext cx="4272123" cy="7772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rgbClr val="31415E"/>
                </a:solidFill>
              </a:rPr>
              <a:t>60 días para presentar***</a:t>
            </a:r>
          </a:p>
          <a:p>
            <a:pPr algn="ctr"/>
            <a:r>
              <a:rPr lang="es-US" sz="1400">
                <a:solidFill>
                  <a:srgbClr val="31415E"/>
                </a:solidFill>
              </a:rPr>
              <a:t>Reconsideración acelerada de la IRE de la Parte D</a:t>
            </a:r>
          </a:p>
          <a:p>
            <a:pPr algn="ctr"/>
            <a:r>
              <a:rPr lang="es-US" sz="1400">
                <a:solidFill>
                  <a:srgbClr val="31415E"/>
                </a:solidFill>
              </a:rPr>
              <a:t>Decisión emitida dentro de 72 días</a:t>
            </a:r>
          </a:p>
        </p:txBody>
      </p:sp>
      <p:sp>
        <p:nvSpPr>
          <p:cNvPr id="115" name="3rd level of appeal">
            <a:extLst>
              <a:ext uri="{FF2B5EF4-FFF2-40B4-BE49-F238E27FC236}">
                <a16:creationId xmlns:a16="http://schemas.microsoft.com/office/drawing/2014/main" id="{64363BC0-FEDF-4538-B807-C177C03C50CB}"/>
              </a:ext>
              <a:ext uri="{C183D7F6-B498-43B3-948B-1728B52AA6E4}">
                <adec:decorative xmlns:adec="http://schemas.microsoft.com/office/drawing/2017/decorative" val="1"/>
              </a:ext>
            </a:extLst>
          </p:cNvPr>
          <p:cNvSpPr/>
          <p:nvPr/>
        </p:nvSpPr>
        <p:spPr>
          <a:xfrm>
            <a:off x="5465373" y="2378125"/>
            <a:ext cx="1280160" cy="82296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chemeClr val="accent1">
                    <a:lumMod val="50000"/>
                  </a:schemeClr>
                </a:solidFill>
              </a:rPr>
              <a:t>3er nivel </a:t>
            </a:r>
          </a:p>
          <a:p>
            <a:pPr algn="ctr"/>
            <a:r>
              <a:rPr lang="es-US" sz="1400" b="1">
                <a:solidFill>
                  <a:schemeClr val="accent1">
                    <a:lumMod val="50000"/>
                  </a:schemeClr>
                </a:solidFill>
              </a:rPr>
              <a:t>de apelación</a:t>
            </a:r>
          </a:p>
        </p:txBody>
      </p:sp>
      <p:sp>
        <p:nvSpPr>
          <p:cNvPr id="116" name="Standard level 3" descr="Recuadro: Proceso estándar, 3er. nivel de apelación: 60 días para la presentación de la Oficina de Audiencias y Apelaciones de Medicare (OMHA), Juez de Derecho Administrativo (ALJ) Audiencia Cantidad en Controversia (AIC) ≥ $180****; Decisión emitida en 90 días. ">
            <a:extLst>
              <a:ext uri="{FF2B5EF4-FFF2-40B4-BE49-F238E27FC236}">
                <a16:creationId xmlns:a16="http://schemas.microsoft.com/office/drawing/2014/main" id="{6B017F6A-21DE-44F0-BC81-DE7FED571275}"/>
              </a:ext>
            </a:extLst>
          </p:cNvPr>
          <p:cNvSpPr/>
          <p:nvPr/>
        </p:nvSpPr>
        <p:spPr>
          <a:xfrm>
            <a:off x="1633449" y="2377239"/>
            <a:ext cx="3831924"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s-US" sz="1200" b="1" dirty="0">
                <a:solidFill>
                  <a:srgbClr val="31415E"/>
                </a:solidFill>
              </a:rPr>
              <a:t>60 días para presentar</a:t>
            </a:r>
          </a:p>
          <a:p>
            <a:pPr algn="ctr"/>
            <a:r>
              <a:rPr lang="es-US" sz="1200" dirty="0">
                <a:solidFill>
                  <a:srgbClr val="31415E"/>
                </a:solidFill>
              </a:rPr>
              <a:t>Oficina de Audiencias y Apelaciones de Medicare (OMHA)</a:t>
            </a:r>
          </a:p>
          <a:p>
            <a:pPr algn="ctr"/>
            <a:r>
              <a:rPr lang="es-US" sz="1200" dirty="0">
                <a:solidFill>
                  <a:srgbClr val="31415E"/>
                </a:solidFill>
              </a:rPr>
              <a:t>Juez de Derecho Administrativo (ALJ) Audiencia Cantidad en Controversia (AIC) ≥ $180****; Decisión emitida en 90 días.</a:t>
            </a:r>
          </a:p>
          <a:p>
            <a:pPr algn="ctr"/>
            <a:endParaRPr lang="en-US" sz="1200" dirty="0">
              <a:solidFill>
                <a:srgbClr val="31415E"/>
              </a:solidFill>
            </a:endParaRPr>
          </a:p>
        </p:txBody>
      </p:sp>
      <p:sp>
        <p:nvSpPr>
          <p:cNvPr id="117" name="Expedited level 3" descr="Recuadro: Proceso acelerado, 3er. nivel de apelación: 60 días para presentar OMHA Audiencia ALJ; Decisión acelerada AIC ≥ $180**** Decisión emitida en 10 días. ">
            <a:extLst>
              <a:ext uri="{FF2B5EF4-FFF2-40B4-BE49-F238E27FC236}">
                <a16:creationId xmlns:a16="http://schemas.microsoft.com/office/drawing/2014/main" id="{E9A1181D-91C3-4987-AF9C-97CE4F71C429}"/>
              </a:ext>
            </a:extLst>
          </p:cNvPr>
          <p:cNvSpPr/>
          <p:nvPr/>
        </p:nvSpPr>
        <p:spPr>
          <a:xfrm>
            <a:off x="6745533" y="2377692"/>
            <a:ext cx="3814923" cy="8229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300" b="1" dirty="0">
                <a:solidFill>
                  <a:srgbClr val="31415E"/>
                </a:solidFill>
              </a:rPr>
              <a:t>60 días para presentar</a:t>
            </a:r>
          </a:p>
          <a:p>
            <a:pPr algn="ctr"/>
            <a:r>
              <a:rPr lang="es-US" sz="1300" dirty="0">
                <a:solidFill>
                  <a:srgbClr val="31415E"/>
                </a:solidFill>
              </a:rPr>
              <a:t>Audiencia OMHA ALJ; Decisión acelerada </a:t>
            </a:r>
            <a:br>
              <a:rPr lang="es-US" sz="1300" dirty="0">
                <a:solidFill>
                  <a:srgbClr val="31415E"/>
                </a:solidFill>
              </a:rPr>
            </a:br>
            <a:r>
              <a:rPr lang="es-US" sz="1300" dirty="0">
                <a:solidFill>
                  <a:srgbClr val="31415E"/>
                </a:solidFill>
              </a:rPr>
              <a:t>AIC ≥ $180**** </a:t>
            </a:r>
          </a:p>
          <a:p>
            <a:pPr algn="ctr"/>
            <a:r>
              <a:rPr lang="es-US" sz="1300" dirty="0">
                <a:solidFill>
                  <a:srgbClr val="31415E"/>
                </a:solidFill>
              </a:rPr>
              <a:t>Decisión emitida en 10 días</a:t>
            </a:r>
          </a:p>
        </p:txBody>
      </p:sp>
      <p:sp>
        <p:nvSpPr>
          <p:cNvPr id="118" name="4th level of appeal">
            <a:extLst>
              <a:ext uri="{FF2B5EF4-FFF2-40B4-BE49-F238E27FC236}">
                <a16:creationId xmlns:a16="http://schemas.microsoft.com/office/drawing/2014/main" id="{81321CB4-7A3A-42C4-B9D8-8CB4A0E0C1FB}"/>
              </a:ext>
              <a:ext uri="{C183D7F6-B498-43B3-948B-1728B52AA6E4}">
                <adec:decorative xmlns:adec="http://schemas.microsoft.com/office/drawing/2017/decorative" val="1"/>
              </a:ext>
            </a:extLst>
          </p:cNvPr>
          <p:cNvSpPr/>
          <p:nvPr/>
        </p:nvSpPr>
        <p:spPr>
          <a:xfrm>
            <a:off x="5465373" y="1696279"/>
            <a:ext cx="1280160" cy="6400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chemeClr val="accent1">
                    <a:lumMod val="50000"/>
                  </a:schemeClr>
                </a:solidFill>
              </a:rPr>
              <a:t>4.o nivel </a:t>
            </a:r>
          </a:p>
          <a:p>
            <a:pPr algn="ctr"/>
            <a:r>
              <a:rPr lang="es-US" sz="1400" b="1">
                <a:solidFill>
                  <a:schemeClr val="accent1">
                    <a:lumMod val="50000"/>
                  </a:schemeClr>
                </a:solidFill>
              </a:rPr>
              <a:t>de apelación</a:t>
            </a:r>
          </a:p>
        </p:txBody>
      </p:sp>
      <p:sp>
        <p:nvSpPr>
          <p:cNvPr id="119" name="Standard level 4" descr="Recuadro: Proceso estándar, 4to. nivel de apelación: 60 días para presentarla Consejo de Apelaciones de Medicare Decisión emitida en 90 días ">
            <a:extLst>
              <a:ext uri="{FF2B5EF4-FFF2-40B4-BE49-F238E27FC236}">
                <a16:creationId xmlns:a16="http://schemas.microsoft.com/office/drawing/2014/main" id="{3C85A2D6-9975-4F09-A440-BFD2177044B8}"/>
              </a:ext>
            </a:extLst>
          </p:cNvPr>
          <p:cNvSpPr/>
          <p:nvPr/>
        </p:nvSpPr>
        <p:spPr>
          <a:xfrm>
            <a:off x="2090648" y="1696543"/>
            <a:ext cx="3374723" cy="6400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rgbClr val="31415E"/>
                </a:solidFill>
              </a:rPr>
              <a:t>60 días para presentar</a:t>
            </a:r>
          </a:p>
          <a:p>
            <a:pPr algn="ctr"/>
            <a:r>
              <a:rPr lang="es-US" sz="1400">
                <a:solidFill>
                  <a:srgbClr val="31415E"/>
                </a:solidFill>
              </a:rPr>
              <a:t>Consejo de Apelaciones de Medicare.</a:t>
            </a:r>
          </a:p>
          <a:p>
            <a:pPr algn="ctr"/>
            <a:r>
              <a:rPr lang="es-US" sz="1400">
                <a:solidFill>
                  <a:srgbClr val="31415E"/>
                </a:solidFill>
              </a:rPr>
              <a:t>Decisión emitida en 90 días</a:t>
            </a:r>
          </a:p>
        </p:txBody>
      </p:sp>
      <p:sp>
        <p:nvSpPr>
          <p:cNvPr id="120" name="Expedited level 4" descr="Recuadro: Proceso acelerado, 4to. nivel de apelación: 60 días para presentar la decisión del Consejo de Apelaciones de Medicare emitida en 10 días ">
            <a:extLst>
              <a:ext uri="{FF2B5EF4-FFF2-40B4-BE49-F238E27FC236}">
                <a16:creationId xmlns:a16="http://schemas.microsoft.com/office/drawing/2014/main" id="{32464CBA-D5DD-4FC5-861F-849DA6860725}"/>
              </a:ext>
            </a:extLst>
          </p:cNvPr>
          <p:cNvSpPr/>
          <p:nvPr/>
        </p:nvSpPr>
        <p:spPr>
          <a:xfrm>
            <a:off x="6745533" y="1698798"/>
            <a:ext cx="3357723" cy="64008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rgbClr val="31415E"/>
                </a:solidFill>
              </a:rPr>
              <a:t>60 días para presentar</a:t>
            </a:r>
          </a:p>
          <a:p>
            <a:pPr algn="ctr"/>
            <a:r>
              <a:rPr lang="es-US" sz="1400">
                <a:solidFill>
                  <a:srgbClr val="31415E"/>
                </a:solidFill>
              </a:rPr>
              <a:t>Consejo de Apelaciones de Medicare.</a:t>
            </a:r>
          </a:p>
          <a:p>
            <a:pPr algn="ctr"/>
            <a:r>
              <a:rPr lang="es-US" sz="1400">
                <a:solidFill>
                  <a:srgbClr val="31415E"/>
                </a:solidFill>
              </a:rPr>
              <a:t>Decisión emitida en 10 días</a:t>
            </a:r>
          </a:p>
        </p:txBody>
      </p:sp>
      <p:sp>
        <p:nvSpPr>
          <p:cNvPr id="121" name="5th level of appeal">
            <a:extLst>
              <a:ext uri="{FF2B5EF4-FFF2-40B4-BE49-F238E27FC236}">
                <a16:creationId xmlns:a16="http://schemas.microsoft.com/office/drawing/2014/main" id="{37854761-5E96-4EE1-A134-1D6C017CFE7E}"/>
              </a:ext>
              <a:ext uri="{C183D7F6-B498-43B3-948B-1728B52AA6E4}">
                <adec:decorative xmlns:adec="http://schemas.microsoft.com/office/drawing/2017/decorative" val="1"/>
              </a:ext>
            </a:extLst>
          </p:cNvPr>
          <p:cNvSpPr/>
          <p:nvPr/>
        </p:nvSpPr>
        <p:spPr>
          <a:xfrm>
            <a:off x="5465373" y="1004903"/>
            <a:ext cx="1280160" cy="6400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chemeClr val="accent1">
                    <a:lumMod val="50000"/>
                  </a:schemeClr>
                </a:solidFill>
              </a:rPr>
              <a:t>5.o nivel </a:t>
            </a:r>
          </a:p>
          <a:p>
            <a:pPr algn="ctr"/>
            <a:r>
              <a:rPr lang="es-US" sz="1400" b="1">
                <a:solidFill>
                  <a:schemeClr val="accent1">
                    <a:lumMod val="50000"/>
                  </a:schemeClr>
                </a:solidFill>
              </a:rPr>
              <a:t>de apelación</a:t>
            </a:r>
          </a:p>
        </p:txBody>
      </p:sp>
      <p:sp>
        <p:nvSpPr>
          <p:cNvPr id="122" name="Standard level 5" descr="Recuadro: Proceso estándar, 5to. nivel de apelación: 60 días para presentar Revisión judicial Tribunal Federal de Distrito AIC ≥ $1,760**** ">
            <a:extLst>
              <a:ext uri="{FF2B5EF4-FFF2-40B4-BE49-F238E27FC236}">
                <a16:creationId xmlns:a16="http://schemas.microsoft.com/office/drawing/2014/main" id="{E5DF3D02-2BC5-4264-9EF1-11D4DD966F7B}"/>
              </a:ext>
            </a:extLst>
          </p:cNvPr>
          <p:cNvSpPr/>
          <p:nvPr/>
        </p:nvSpPr>
        <p:spPr>
          <a:xfrm>
            <a:off x="2547849" y="1006040"/>
            <a:ext cx="2917522"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rgbClr val="31415E"/>
                </a:solidFill>
              </a:rPr>
              <a:t>60 días para presentar</a:t>
            </a:r>
          </a:p>
          <a:p>
            <a:pPr algn="ctr"/>
            <a:r>
              <a:rPr lang="es-US" sz="1100" dirty="0">
                <a:solidFill>
                  <a:srgbClr val="31415E"/>
                </a:solidFill>
              </a:rPr>
              <a:t>Revisión Judicial por una </a:t>
            </a:r>
            <a:br>
              <a:rPr lang="es-US" sz="1100" dirty="0">
                <a:solidFill>
                  <a:srgbClr val="31415E"/>
                </a:solidFill>
              </a:rPr>
            </a:br>
            <a:r>
              <a:rPr lang="es-US" sz="1100" dirty="0">
                <a:solidFill>
                  <a:srgbClr val="31415E"/>
                </a:solidFill>
              </a:rPr>
              <a:t>Corte Federal de Distrito</a:t>
            </a:r>
          </a:p>
          <a:p>
            <a:pPr algn="ctr"/>
            <a:r>
              <a:rPr lang="es-US" sz="1100" dirty="0">
                <a:solidFill>
                  <a:srgbClr val="31415E"/>
                </a:solidFill>
              </a:rPr>
              <a:t>AIC ≥ $1,760****</a:t>
            </a:r>
          </a:p>
        </p:txBody>
      </p:sp>
      <p:sp>
        <p:nvSpPr>
          <p:cNvPr id="123" name="Expedited level 5">
            <a:extLst>
              <a:ext uri="{FF2B5EF4-FFF2-40B4-BE49-F238E27FC236}">
                <a16:creationId xmlns:a16="http://schemas.microsoft.com/office/drawing/2014/main" id="{4757C478-2CD4-42DD-AC16-CE8FD9B9C16E}"/>
              </a:ext>
              <a:ext uri="{C183D7F6-B498-43B3-948B-1728B52AA6E4}">
                <adec:decorative xmlns:adec="http://schemas.microsoft.com/office/drawing/2017/decorative" val="1"/>
              </a:ext>
            </a:extLst>
          </p:cNvPr>
          <p:cNvSpPr/>
          <p:nvPr/>
        </p:nvSpPr>
        <p:spPr>
          <a:xfrm>
            <a:off x="6745533" y="1006040"/>
            <a:ext cx="2900523" cy="6400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31415E"/>
              </a:solidFill>
            </a:endParaRPr>
          </a:p>
        </p:txBody>
      </p:sp>
      <p:grpSp>
        <p:nvGrpSpPr>
          <p:cNvPr id="53" name="Footnote Group">
            <a:extLst>
              <a:ext uri="{FF2B5EF4-FFF2-40B4-BE49-F238E27FC236}">
                <a16:creationId xmlns:a16="http://schemas.microsoft.com/office/drawing/2014/main" id="{D27FC807-3FC3-4459-BBB1-9C11250C905E}"/>
              </a:ext>
              <a:ext uri="{C183D7F6-B498-43B3-948B-1728B52AA6E4}">
                <adec:decorative xmlns:adec="http://schemas.microsoft.com/office/drawing/2017/decorative" val="1"/>
              </a:ext>
            </a:extLst>
          </p:cNvPr>
          <p:cNvGrpSpPr/>
          <p:nvPr/>
        </p:nvGrpSpPr>
        <p:grpSpPr>
          <a:xfrm>
            <a:off x="6908" y="5523823"/>
            <a:ext cx="11854892" cy="1121815"/>
            <a:chOff x="6908" y="5620073"/>
            <a:chExt cx="11854892" cy="1121815"/>
          </a:xfrm>
        </p:grpSpPr>
        <p:cxnSp>
          <p:nvCxnSpPr>
            <p:cNvPr id="54" name="Straight Connector 53">
              <a:extLst>
                <a:ext uri="{FF2B5EF4-FFF2-40B4-BE49-F238E27FC236}">
                  <a16:creationId xmlns:a16="http://schemas.microsoft.com/office/drawing/2014/main" id="{88492F3F-BC41-46D1-AAE6-AC031F9137CA}"/>
                </a:ext>
              </a:extLst>
            </p:cNvPr>
            <p:cNvCxnSpPr>
              <a:cxnSpLocks/>
            </p:cNvCxnSpPr>
            <p:nvPr/>
          </p:nvCxnSpPr>
          <p:spPr>
            <a:xfrm>
              <a:off x="6098545" y="5807738"/>
              <a:ext cx="6908" cy="93415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 name="1* footnote TextBox">
              <a:extLst>
                <a:ext uri="{FF2B5EF4-FFF2-40B4-BE49-F238E27FC236}">
                  <a16:creationId xmlns:a16="http://schemas.microsoft.com/office/drawing/2014/main" id="{ABEBD87D-6F92-406F-B87A-BBE8D4F47361}"/>
                </a:ext>
              </a:extLst>
            </p:cNvPr>
            <p:cNvSpPr txBox="1"/>
            <p:nvPr/>
          </p:nvSpPr>
          <p:spPr>
            <a:xfrm>
              <a:off x="6908" y="5620073"/>
              <a:ext cx="6111145" cy="1061829"/>
            </a:xfrm>
            <a:prstGeom prst="rect">
              <a:avLst/>
            </a:prstGeom>
            <a:noFill/>
          </p:spPr>
          <p:txBody>
            <a:bodyPr wrap="square" lIns="91440" tIns="45720" rIns="91440" bIns="45720" anchor="t">
              <a:spAutoFit/>
            </a:bodyPr>
            <a:lstStyle/>
            <a:p>
              <a:r>
                <a:rPr lang="es-US" sz="1050" dirty="0">
                  <a:solidFill>
                    <a:srgbClr val="00529B"/>
                  </a:solidFill>
                </a:rPr>
                <a:t>*Una solicitud para una determinación de cobertura incluye una solicitud para una excepción de nivel o una excepción al formulario. El afiliado, su representante nombrado o su médico u otro recetador autorizado puede presentar una solicitud de determinación de cobertura.</a:t>
              </a:r>
            </a:p>
            <a:p>
              <a:r>
                <a:rPr lang="es-US" sz="1050" dirty="0">
                  <a:solidFill>
                    <a:srgbClr val="00529B"/>
                  </a:solidFill>
                  <a:cs typeface="Arial" panose="020B0604020202020204" pitchFamily="34" charset="0"/>
                </a:rPr>
                <a:t>** Los plazos de adjudicación generalmente comienzan cuando la solicitud es recibida por el patrocinador del plan. No obstante, si la solicitud implica una solicitud de exención, el plazo de adjudicación comienza cuando el patrocinador del plan recibe la declaración de respaldo del médico.</a:t>
              </a:r>
            </a:p>
          </p:txBody>
        </p:sp>
        <p:sp>
          <p:nvSpPr>
            <p:cNvPr id="56" name="3* footnoteTextBox">
              <a:extLst>
                <a:ext uri="{FF2B5EF4-FFF2-40B4-BE49-F238E27FC236}">
                  <a16:creationId xmlns:a16="http://schemas.microsoft.com/office/drawing/2014/main" id="{1C9A6CAE-E38C-4905-BE6A-B1DAE8BAA509}"/>
                </a:ext>
              </a:extLst>
            </p:cNvPr>
            <p:cNvSpPr txBox="1"/>
            <p:nvPr/>
          </p:nvSpPr>
          <p:spPr>
            <a:xfrm>
              <a:off x="6114088" y="5639981"/>
              <a:ext cx="5747712" cy="1061829"/>
            </a:xfrm>
            <a:prstGeom prst="rect">
              <a:avLst/>
            </a:prstGeom>
            <a:noFill/>
          </p:spPr>
          <p:txBody>
            <a:bodyPr wrap="square" lIns="91440" tIns="45720" rIns="91440" bIns="45720" anchor="t">
              <a:spAutoFit/>
            </a:bodyPr>
            <a:lstStyle/>
            <a:p>
              <a:r>
                <a:rPr lang="es-US" sz="1050" dirty="0">
                  <a:solidFill>
                    <a:srgbClr val="00529B"/>
                  </a:solidFill>
                </a:rPr>
                <a:t>*** Si, en la </a:t>
              </a:r>
              <a:r>
                <a:rPr lang="es-US" sz="1050" dirty="0" err="1">
                  <a:solidFill>
                    <a:srgbClr val="00529B"/>
                  </a:solidFill>
                </a:rPr>
                <a:t>redeterminación</a:t>
              </a:r>
              <a:r>
                <a:rPr lang="es-US" sz="1050" dirty="0">
                  <a:solidFill>
                    <a:srgbClr val="00529B"/>
                  </a:solidFill>
                </a:rPr>
                <a:t>, un patrocinador del plan mantiene una determinación de riesgo realizada según lo dispuesto en el artículo 42 CFR § 423.153(f), el patrocinador del plan debe reenviar automáticamente el caso a la IRE de la Parte D. </a:t>
              </a:r>
            </a:p>
            <a:p>
              <a:r>
                <a:rPr lang="es-US" sz="1050" dirty="0">
                  <a:solidFill>
                    <a:srgbClr val="00529B"/>
                  </a:solidFill>
                </a:rPr>
                <a:t>**** El requisito de AIC para una audiencia ante ALJ y el Juzgado de Distrito Federal se ajusta anualmente según el componente de atención médica del índice de precios al consumidor. Este cuadro refleja las cantidades para el año calendario 2022.</a:t>
              </a:r>
            </a:p>
          </p:txBody>
        </p:sp>
      </p:grpSp>
      <p:sp>
        <p:nvSpPr>
          <p:cNvPr id="5" name="Slide Number Placeholder 4">
            <a:extLst>
              <a:ext uri="{FF2B5EF4-FFF2-40B4-BE49-F238E27FC236}">
                <a16:creationId xmlns:a16="http://schemas.microsoft.com/office/drawing/2014/main" id="{E19663EE-8036-4288-8D06-892693D382C7}"/>
              </a:ext>
            </a:extLst>
          </p:cNvPr>
          <p:cNvSpPr>
            <a:spLocks noGrp="1"/>
          </p:cNvSpPr>
          <p:nvPr>
            <p:ph type="sldNum" sz="quarter" idx="12"/>
          </p:nvPr>
        </p:nvSpPr>
        <p:spPr/>
        <p:txBody>
          <a:bodyPr/>
          <a:lstStyle/>
          <a:p>
            <a:pPr>
              <a:defRPr/>
            </a:pPr>
            <a:fld id="{11E79EF6-0C0E-43E6-8FB3-918BC522CC5A}" type="slidenum">
              <a:rPr lang="en-US" smtClean="0"/>
              <a:pPr>
                <a:defRPr/>
              </a:pPr>
              <a:t>95</a:t>
            </a:fld>
            <a:endParaRPr lang="en-US"/>
          </a:p>
        </p:txBody>
      </p:sp>
      <p:sp>
        <p:nvSpPr>
          <p:cNvPr id="3" name="Footer Placeholder 2">
            <a:extLst>
              <a:ext uri="{FF2B5EF4-FFF2-40B4-BE49-F238E27FC236}">
                <a16:creationId xmlns:a16="http://schemas.microsoft.com/office/drawing/2014/main" id="{F46331E0-1FB6-492A-864D-EDDE2EA52DBE}"/>
              </a:ext>
            </a:extLst>
          </p:cNvPr>
          <p:cNvSpPr>
            <a:spLocks noGrp="1"/>
          </p:cNvSpPr>
          <p:nvPr>
            <p:ph type="ftr" sz="quarter" idx="11"/>
          </p:nvPr>
        </p:nvSpPr>
        <p:spPr/>
        <p:txBody>
          <a:bodyPr/>
          <a:lstStyle/>
          <a:p>
            <a:r>
              <a:rPr lang="es-US"/>
              <a:t>Cobertura de medicamentos de Medicare</a:t>
            </a:r>
          </a:p>
        </p:txBody>
      </p:sp>
      <p:sp>
        <p:nvSpPr>
          <p:cNvPr id="2" name="Date Placeholder 1">
            <a:extLst>
              <a:ext uri="{FF2B5EF4-FFF2-40B4-BE49-F238E27FC236}">
                <a16:creationId xmlns:a16="http://schemas.microsoft.com/office/drawing/2014/main" id="{B80B49A6-7CC7-4A2B-8C07-A9C04834E20E}"/>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3032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a:t>Puntos clave para recordar</a:t>
            </a:r>
          </a:p>
        </p:txBody>
      </p:sp>
      <p:sp>
        <p:nvSpPr>
          <p:cNvPr id="7" name="Content Placeholder 6"/>
          <p:cNvSpPr>
            <a:spLocks noGrp="1"/>
          </p:cNvSpPr>
          <p:nvPr>
            <p:ph type="body" sz="quarter" idx="13"/>
          </p:nvPr>
        </p:nvSpPr>
        <p:spPr>
          <a:xfrm>
            <a:off x="342900" y="1230920"/>
            <a:ext cx="11544300" cy="3878262"/>
          </a:xfrm>
        </p:spPr>
        <p:txBody>
          <a:bodyPr>
            <a:noAutofit/>
          </a:bodyPr>
          <a:lstStyle/>
          <a:p>
            <a:pPr marL="274320" lvl="0" indent="-274320" defTabSz="685800">
              <a:lnSpc>
                <a:spcPct val="100000"/>
              </a:lnSpc>
              <a:spcBef>
                <a:spcPts val="0"/>
              </a:spcBef>
              <a:spcAft>
                <a:spcPts val="1200"/>
              </a:spcAft>
            </a:pPr>
            <a:r>
              <a:rPr lang="es-US" dirty="0">
                <a:solidFill>
                  <a:srgbClr val="00529B"/>
                </a:solidFill>
              </a:rPr>
              <a:t>La cobertura de medicamentos conforme a las partes de Medicare depende de la necesidad médica, el entorno de atención médica, la indicación médica, el reglamento legal y cualesquiera requisitos especiales de cobertura de medicamentos</a:t>
            </a:r>
          </a:p>
          <a:p>
            <a:pPr marL="274320" lvl="0" indent="-274320" defTabSz="685800">
              <a:lnSpc>
                <a:spcPct val="100000"/>
              </a:lnSpc>
              <a:spcBef>
                <a:spcPts val="0"/>
              </a:spcBef>
              <a:spcAft>
                <a:spcPts val="1200"/>
              </a:spcAft>
            </a:pPr>
            <a:r>
              <a:rPr lang="es-US" dirty="0">
                <a:solidFill>
                  <a:srgbClr val="00529B"/>
                </a:solidFill>
              </a:rPr>
              <a:t>Puede obtener la cobertura de medicamentos de Medicare a través de un plan de medicamentos de Medicare o a través de un plan de salud de Medicare con cobertura de medicamentos</a:t>
            </a:r>
          </a:p>
          <a:p>
            <a:pPr marL="548640" lvl="1" indent="-274320" defTabSz="685800">
              <a:lnSpc>
                <a:spcPct val="100000"/>
              </a:lnSpc>
              <a:spcBef>
                <a:spcPts val="0"/>
              </a:spcBef>
              <a:spcAft>
                <a:spcPts val="1200"/>
              </a:spcAft>
            </a:pPr>
            <a:r>
              <a:rPr lang="es-US" dirty="0">
                <a:solidFill>
                  <a:srgbClr val="00529B"/>
                </a:solidFill>
              </a:rPr>
              <a:t>La mayoría de las personas deberán tomar </a:t>
            </a:r>
            <a:r>
              <a:rPr lang="es-US" b="1" dirty="0">
                <a:solidFill>
                  <a:srgbClr val="00529B"/>
                </a:solidFill>
              </a:rPr>
              <a:t>acción</a:t>
            </a:r>
            <a:r>
              <a:rPr lang="es-US" dirty="0">
                <a:solidFill>
                  <a:srgbClr val="00529B"/>
                </a:solidFill>
              </a:rPr>
              <a:t> para inscribirse en un plan.</a:t>
            </a:r>
          </a:p>
          <a:p>
            <a:pPr marL="548640" lvl="1" indent="-274320" defTabSz="685800">
              <a:lnSpc>
                <a:spcPct val="100000"/>
              </a:lnSpc>
              <a:spcBef>
                <a:spcPts val="0"/>
              </a:spcBef>
              <a:spcAft>
                <a:spcPts val="1200"/>
              </a:spcAft>
            </a:pPr>
            <a:r>
              <a:rPr lang="es-US" dirty="0">
                <a:solidFill>
                  <a:srgbClr val="00529B"/>
                </a:solidFill>
              </a:rPr>
              <a:t>Un retraso en la inscripción puede dar lugar a una penalización por inscripción </a:t>
            </a:r>
            <a:r>
              <a:rPr lang="es-US" b="1" dirty="0">
                <a:solidFill>
                  <a:srgbClr val="00529B"/>
                </a:solidFill>
              </a:rPr>
              <a:t>tardía</a:t>
            </a:r>
          </a:p>
          <a:p>
            <a:pPr marL="548640" lvl="1" indent="-274320" defTabSz="685800">
              <a:lnSpc>
                <a:spcPct val="100000"/>
              </a:lnSpc>
              <a:spcBef>
                <a:spcPts val="0"/>
              </a:spcBef>
              <a:spcAft>
                <a:spcPts val="1200"/>
              </a:spcAft>
            </a:pPr>
            <a:r>
              <a:rPr lang="es-US" b="1" dirty="0">
                <a:solidFill>
                  <a:srgbClr val="00529B"/>
                </a:solidFill>
              </a:rPr>
              <a:t>Ayuda Adicional </a:t>
            </a:r>
            <a:r>
              <a:rPr lang="es-US" dirty="0">
                <a:solidFill>
                  <a:srgbClr val="00529B"/>
                </a:solidFill>
              </a:rPr>
              <a:t>está a disposición de personas con ingresos y recursos limitados</a:t>
            </a:r>
          </a:p>
        </p:txBody>
      </p:sp>
      <p:sp>
        <p:nvSpPr>
          <p:cNvPr id="8" name="Slide Number Placeholder 5">
            <a:extLst>
              <a:ext uri="{FF2B5EF4-FFF2-40B4-BE49-F238E27FC236}">
                <a16:creationId xmlns:a16="http://schemas.microsoft.com/office/drawing/2014/main" id="{261A9FA4-91FD-4088-B7C5-BF261D1F9F1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16519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7"/>
            <a:ext cx="12192000" cy="914400"/>
          </a:xfrm>
        </p:spPr>
        <p:txBody>
          <a:bodyPr>
            <a:normAutofit/>
          </a:bodyPr>
          <a:lstStyle/>
          <a:p>
            <a:r>
              <a:rPr lang="es-US" dirty="0"/>
              <a:t>Guía de Recursos de Cobertura </a:t>
            </a:r>
            <a:br>
              <a:rPr lang="es-US" dirty="0"/>
            </a:br>
            <a:r>
              <a:rPr lang="es-US" dirty="0"/>
              <a:t>de Medicamentos de Medicare</a:t>
            </a:r>
          </a:p>
        </p:txBody>
      </p:sp>
      <p:graphicFrame>
        <p:nvGraphicFramePr>
          <p:cNvPr id="5" name="Content Placeholder 6" descr="Tabla de recursos de medicamentos recetados de Medicare" title="Guía de recursos de cobertura para medicamentos recetados de Medicare"/>
          <p:cNvGraphicFramePr>
            <a:graphicFrameLocks/>
          </p:cNvGraphicFramePr>
          <p:nvPr>
            <p:extLst>
              <p:ext uri="{D42A27DB-BD31-4B8C-83A1-F6EECF244321}">
                <p14:modId xmlns:p14="http://schemas.microsoft.com/office/powerpoint/2010/main" val="3314696548"/>
              </p:ext>
            </p:extLst>
          </p:nvPr>
        </p:nvGraphicFramePr>
        <p:xfrm>
          <a:off x="838200" y="1175294"/>
          <a:ext cx="10995991" cy="4603205"/>
        </p:xfrm>
        <a:graphic>
          <a:graphicData uri="http://schemas.openxmlformats.org/drawingml/2006/table">
            <a:tbl>
              <a:tblPr firstRow="1" bandRow="1">
                <a:tableStyleId>{BDBED569-4797-4DF1-A0F4-6AAB3CD982D8}</a:tableStyleId>
              </a:tblPr>
              <a:tblGrid>
                <a:gridCol w="5200808">
                  <a:extLst>
                    <a:ext uri="{9D8B030D-6E8A-4147-A177-3AD203B41FA5}">
                      <a16:colId xmlns:a16="http://schemas.microsoft.com/office/drawing/2014/main" val="20000"/>
                    </a:ext>
                  </a:extLst>
                </a:gridCol>
                <a:gridCol w="5795183">
                  <a:extLst>
                    <a:ext uri="{9D8B030D-6E8A-4147-A177-3AD203B41FA5}">
                      <a16:colId xmlns:a16="http://schemas.microsoft.com/office/drawing/2014/main" val="20001"/>
                    </a:ext>
                  </a:extLst>
                </a:gridCol>
              </a:tblGrid>
              <a:tr h="1949969">
                <a:tc>
                  <a:txBody>
                    <a:bodyPr/>
                    <a:lstStyle/>
                    <a:p>
                      <a:pPr marL="0" marR="0">
                        <a:lnSpc>
                          <a:spcPct val="100000"/>
                        </a:lnSpc>
                        <a:spcBef>
                          <a:spcPts val="600"/>
                        </a:spcBef>
                        <a:spcAft>
                          <a:spcPts val="0"/>
                        </a:spcAft>
                      </a:pPr>
                      <a:r>
                        <a:rPr lang="es-US" sz="1600" b="0">
                          <a:solidFill>
                            <a:srgbClr val="00529B"/>
                          </a:solidFill>
                          <a:effectLst/>
                          <a:latin typeface="+mn-lt"/>
                          <a:ea typeface="Calibri"/>
                          <a:cs typeface="Times New Roman"/>
                        </a:rPr>
                        <a:t>Centros de Servicios de Medicare y </a:t>
                      </a:r>
                      <a:br>
                        <a:rPr lang="es-US" sz="1600" b="0">
                          <a:solidFill>
                            <a:srgbClr val="00529B"/>
                          </a:solidFill>
                          <a:effectLst/>
                          <a:latin typeface="+mn-lt"/>
                          <a:ea typeface="Calibri"/>
                          <a:cs typeface="Times New Roman"/>
                        </a:rPr>
                      </a:br>
                      <a:r>
                        <a:rPr lang="es-US" sz="1600" b="0">
                          <a:solidFill>
                            <a:srgbClr val="00529B"/>
                          </a:solidFill>
                          <a:effectLst/>
                          <a:latin typeface="+mn-lt"/>
                          <a:ea typeface="Calibri"/>
                          <a:cs typeface="Times New Roman"/>
                        </a:rPr>
                        <a:t>Medicaid (CMS)</a:t>
                      </a:r>
                    </a:p>
                  </a:txBody>
                  <a:tcPr/>
                </a:tc>
                <a:tc>
                  <a:txBody>
                    <a:bodyPr/>
                    <a:lstStyle/>
                    <a:p>
                      <a:pPr marL="285750" marR="0" lvl="0" indent="-285750">
                        <a:lnSpc>
                          <a:spcPct val="100000"/>
                        </a:lnSpc>
                        <a:spcBef>
                          <a:spcPts val="600"/>
                        </a:spcBef>
                        <a:spcAft>
                          <a:spcPts val="0"/>
                        </a:spcAft>
                        <a:buFont typeface="Wingdings" panose="05000000000000000000" pitchFamily="2" charset="2"/>
                        <a:buChar char="§"/>
                      </a:pPr>
                      <a:r>
                        <a:rPr lang="es-US" sz="1600" b="0" dirty="0">
                          <a:solidFill>
                            <a:srgbClr val="00529B"/>
                          </a:solidFill>
                          <a:effectLst/>
                          <a:latin typeface="+mn-lt"/>
                          <a:ea typeface="Calibri"/>
                          <a:cs typeface="Times New Roman"/>
                        </a:rPr>
                        <a:t>Llame al 1-800-MEDICARE (1-800-633-4227);</a:t>
                      </a:r>
                      <a:br>
                        <a:rPr lang="es-US" sz="1600" b="0" dirty="0">
                          <a:solidFill>
                            <a:srgbClr val="00529B"/>
                          </a:solidFill>
                          <a:effectLst/>
                          <a:latin typeface="+mn-lt"/>
                          <a:ea typeface="Calibri"/>
                          <a:cs typeface="Times New Roman"/>
                        </a:rPr>
                      </a:br>
                      <a:r>
                        <a:rPr lang="es-US" sz="1600" b="0" dirty="0">
                          <a:solidFill>
                            <a:srgbClr val="00529B"/>
                          </a:solidFill>
                          <a:effectLst/>
                          <a:latin typeface="+mn-lt"/>
                          <a:ea typeface="Calibri"/>
                          <a:cs typeface="Times New Roman"/>
                        </a:rPr>
                        <a:t>Los usuarios de TTY pueden llamar al 1-877-486-2048.</a:t>
                      </a:r>
                    </a:p>
                    <a:p>
                      <a:pPr marL="285750" marR="0" lvl="0" indent="-285750">
                        <a:lnSpc>
                          <a:spcPct val="100000"/>
                        </a:lnSpc>
                        <a:spcBef>
                          <a:spcPts val="600"/>
                        </a:spcBef>
                        <a:spcAft>
                          <a:spcPts val="0"/>
                        </a:spcAft>
                        <a:buFont typeface="Wingdings" panose="05000000000000000000" pitchFamily="2" charset="2"/>
                        <a:buChar char="§"/>
                      </a:pPr>
                      <a:r>
                        <a:rPr lang="es-US" sz="1600" b="0" dirty="0">
                          <a:solidFill>
                            <a:srgbClr val="00529B"/>
                          </a:solidFill>
                          <a:hlinkClick r:id="rId4">
                            <a:extLst>
                              <a:ext uri="{A12FA001-AC4F-418D-AE19-62706E023703}">
                                <ahyp:hlinkClr xmlns:ahyp="http://schemas.microsoft.com/office/drawing/2018/hyperlinkcolor" val="tx"/>
                              </a:ext>
                            </a:extLst>
                          </a:hlinkClick>
                        </a:rPr>
                        <a:t>Medicare.gov/plan-compare</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600" b="0" dirty="0">
                          <a:solidFill>
                            <a:srgbClr val="00529B"/>
                          </a:solidFill>
                          <a:hlinkClick r:id="rId5">
                            <a:extLst>
                              <a:ext uri="{A12FA001-AC4F-418D-AE19-62706E023703}">
                                <ahyp:hlinkClr xmlns:ahyp="http://schemas.microsoft.com/office/drawing/2018/hyperlinkcolor" val="tx"/>
                              </a:ext>
                            </a:extLst>
                          </a:hlinkClick>
                        </a:rPr>
                        <a:t>Medicare.gov/</a:t>
                      </a:r>
                      <a:r>
                        <a:rPr lang="es-US" sz="1600" b="0" dirty="0" err="1">
                          <a:solidFill>
                            <a:srgbClr val="00529B"/>
                          </a:solidFill>
                          <a:hlinkClick r:id="rId5">
                            <a:extLst>
                              <a:ext uri="{A12FA001-AC4F-418D-AE19-62706E023703}">
                                <ahyp:hlinkClr xmlns:ahyp="http://schemas.microsoft.com/office/drawing/2018/hyperlinkcolor" val="tx"/>
                              </a:ext>
                            </a:extLst>
                          </a:hlinkClick>
                        </a:rPr>
                        <a:t>coverage</a:t>
                      </a:r>
                      <a:r>
                        <a:rPr lang="es-US" sz="1600" b="0" dirty="0">
                          <a:solidFill>
                            <a:srgbClr val="00529B"/>
                          </a:solidFill>
                          <a:hlinkClick r:id="rId5">
                            <a:extLst>
                              <a:ext uri="{A12FA001-AC4F-418D-AE19-62706E023703}">
                                <ahyp:hlinkClr xmlns:ahyp="http://schemas.microsoft.com/office/drawing/2018/hyperlinkcolor" val="tx"/>
                              </a:ext>
                            </a:extLst>
                          </a:hlinkClick>
                        </a:rPr>
                        <a:t>/</a:t>
                      </a:r>
                      <a:r>
                        <a:rPr lang="es-US" sz="1600" b="0" dirty="0" err="1">
                          <a:solidFill>
                            <a:srgbClr val="00529B"/>
                          </a:solidFill>
                          <a:hlinkClick r:id="rId5">
                            <a:extLst>
                              <a:ext uri="{A12FA001-AC4F-418D-AE19-62706E023703}">
                                <ahyp:hlinkClr xmlns:ahyp="http://schemas.microsoft.com/office/drawing/2018/hyperlinkcolor" val="tx"/>
                              </a:ext>
                            </a:extLst>
                          </a:hlinkClick>
                        </a:rPr>
                        <a:t>prescription-drugs-outpatient</a:t>
                      </a:r>
                      <a:endParaRPr lang="es-US" sz="1600" b="0" dirty="0">
                        <a:solidFill>
                          <a:srgbClr val="00529B"/>
                        </a:solidFill>
                        <a:hlinkClick r:id="rId5">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600" b="0" dirty="0">
                          <a:solidFill>
                            <a:srgbClr val="00529B"/>
                          </a:solidFill>
                          <a:hlinkClick r:id="rId6">
                            <a:extLst>
                              <a:ext uri="{A12FA001-AC4F-418D-AE19-62706E023703}">
                                <ahyp:hlinkClr xmlns:ahyp="http://schemas.microsoft.com/office/drawing/2018/hyperlinkcolor" val="tx"/>
                              </a:ext>
                            </a:extLst>
                          </a:hlinkClick>
                        </a:rPr>
                        <a:t>Medicare.gov/</a:t>
                      </a:r>
                      <a:r>
                        <a:rPr lang="es-US" sz="1600" b="0" dirty="0" err="1">
                          <a:solidFill>
                            <a:srgbClr val="00529B"/>
                          </a:solidFill>
                          <a:hlinkClick r:id="rId6">
                            <a:extLst>
                              <a:ext uri="{A12FA001-AC4F-418D-AE19-62706E023703}">
                                <ahyp:hlinkClr xmlns:ahyp="http://schemas.microsoft.com/office/drawing/2018/hyperlinkcolor" val="tx"/>
                              </a:ext>
                            </a:extLst>
                          </a:hlinkClick>
                        </a:rPr>
                        <a:t>drug</a:t>
                      </a:r>
                      <a:r>
                        <a:rPr lang="es-US" sz="1600" b="0" dirty="0">
                          <a:solidFill>
                            <a:srgbClr val="00529B"/>
                          </a:solidFill>
                          <a:hlinkClick r:id="rId6">
                            <a:extLst>
                              <a:ext uri="{A12FA001-AC4F-418D-AE19-62706E023703}">
                                <ahyp:hlinkClr xmlns:ahyp="http://schemas.microsoft.com/office/drawing/2018/hyperlinkcolor" val="tx"/>
                              </a:ext>
                            </a:extLst>
                          </a:hlinkClick>
                        </a:rPr>
                        <a:t>-</a:t>
                      </a:r>
                      <a:r>
                        <a:rPr lang="es-US" sz="1600" b="0" dirty="0" err="1">
                          <a:solidFill>
                            <a:srgbClr val="00529B"/>
                          </a:solidFill>
                          <a:hlinkClick r:id="rId6">
                            <a:extLst>
                              <a:ext uri="{A12FA001-AC4F-418D-AE19-62706E023703}">
                                <ahyp:hlinkClr xmlns:ahyp="http://schemas.microsoft.com/office/drawing/2018/hyperlinkcolor" val="tx"/>
                              </a:ext>
                            </a:extLst>
                          </a:hlinkClick>
                        </a:rPr>
                        <a:t>coverage</a:t>
                      </a:r>
                      <a:r>
                        <a:rPr lang="es-US" sz="1600" b="0" dirty="0">
                          <a:solidFill>
                            <a:srgbClr val="00529B"/>
                          </a:solidFill>
                          <a:hlinkClick r:id="rId6">
                            <a:extLst>
                              <a:ext uri="{A12FA001-AC4F-418D-AE19-62706E023703}">
                                <ahyp:hlinkClr xmlns:ahyp="http://schemas.microsoft.com/office/drawing/2018/hyperlinkcolor" val="tx"/>
                              </a:ext>
                            </a:extLst>
                          </a:hlinkClick>
                        </a:rPr>
                        <a:t>-</a:t>
                      </a:r>
                      <a:r>
                        <a:rPr lang="es-US" sz="1600" b="0" dirty="0" err="1">
                          <a:solidFill>
                            <a:srgbClr val="00529B"/>
                          </a:solidFill>
                          <a:hlinkClick r:id="rId6">
                            <a:extLst>
                              <a:ext uri="{A12FA001-AC4F-418D-AE19-62706E023703}">
                                <ahyp:hlinkClr xmlns:ahyp="http://schemas.microsoft.com/office/drawing/2018/hyperlinkcolor" val="tx"/>
                              </a:ext>
                            </a:extLst>
                          </a:hlinkClick>
                        </a:rPr>
                        <a:t>part</a:t>
                      </a:r>
                      <a:r>
                        <a:rPr lang="es-US" sz="1600" b="0" dirty="0">
                          <a:solidFill>
                            <a:srgbClr val="00529B"/>
                          </a:solidFill>
                          <a:hlinkClick r:id="rId6">
                            <a:extLst>
                              <a:ext uri="{A12FA001-AC4F-418D-AE19-62706E023703}">
                                <ahyp:hlinkClr xmlns:ahyp="http://schemas.microsoft.com/office/drawing/2018/hyperlinkcolor" val="tx"/>
                              </a:ext>
                            </a:extLst>
                          </a:hlinkClick>
                        </a:rPr>
                        <a:t>-d</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en-US" sz="1600" b="0" dirty="0">
                        <a:solidFill>
                          <a:srgbClr val="00529B"/>
                        </a:solidFill>
                      </a:endParaRPr>
                    </a:p>
                  </a:txBody>
                  <a:tcPr/>
                </a:tc>
                <a:extLst>
                  <a:ext uri="{0D108BD9-81ED-4DB2-BD59-A6C34878D82A}">
                    <a16:rowId xmlns:a16="http://schemas.microsoft.com/office/drawing/2014/main" val="10000"/>
                  </a:ext>
                </a:extLst>
              </a:tr>
              <a:tr h="687284">
                <a:tc>
                  <a:txBody>
                    <a:bodyPr/>
                    <a:lstStyle/>
                    <a:p>
                      <a:pPr marL="0" marR="0" indent="0">
                        <a:lnSpc>
                          <a:spcPct val="100000"/>
                        </a:lnSpc>
                        <a:spcBef>
                          <a:spcPts val="600"/>
                        </a:spcBef>
                        <a:spcAft>
                          <a:spcPts val="0"/>
                        </a:spcAft>
                        <a:buFont typeface="Arial" panose="020B0604020202020204" pitchFamily="34" charset="0"/>
                        <a:buNone/>
                      </a:pPr>
                      <a:r>
                        <a:rPr lang="es-US" sz="1600" b="0">
                          <a:solidFill>
                            <a:srgbClr val="00529B"/>
                          </a:solidFill>
                          <a:effectLst/>
                          <a:latin typeface="+mn-lt"/>
                          <a:ea typeface="Calibri"/>
                          <a:cs typeface="Times New Roman"/>
                        </a:rPr>
                        <a:t>Seguro Social</a:t>
                      </a:r>
                    </a:p>
                  </a:txBody>
                  <a:tcPr/>
                </a:tc>
                <a:tc>
                  <a:txBody>
                    <a:bodyPr/>
                    <a:lstStyle/>
                    <a:p>
                      <a:pPr marL="285750" marR="0" indent="-285750">
                        <a:lnSpc>
                          <a:spcPct val="100000"/>
                        </a:lnSpc>
                        <a:spcBef>
                          <a:spcPts val="0"/>
                        </a:spcBef>
                        <a:spcAft>
                          <a:spcPts val="0"/>
                        </a:spcAft>
                        <a:buFont typeface="Wingdings" panose="05000000000000000000" pitchFamily="2" charset="2"/>
                        <a:buChar char="§"/>
                      </a:pPr>
                      <a:r>
                        <a:rPr lang="es-US" sz="1600" b="0">
                          <a:solidFill>
                            <a:srgbClr val="00529B"/>
                          </a:solidFill>
                          <a:effectLst/>
                          <a:latin typeface="+mn-lt"/>
                          <a:ea typeface="Calibri"/>
                          <a:cs typeface="Times New Roman"/>
                        </a:rPr>
                        <a:t>Llame al 1‑800‑772‑1213; TTY: 1‑800‑325‑0778.</a:t>
                      </a:r>
                    </a:p>
                    <a:p>
                      <a:pPr marL="285750" marR="0" indent="-285750">
                        <a:lnSpc>
                          <a:spcPct val="100000"/>
                        </a:lnSpc>
                        <a:spcBef>
                          <a:spcPts val="600"/>
                        </a:spcBef>
                        <a:spcAft>
                          <a:spcPts val="0"/>
                        </a:spcAft>
                        <a:buFont typeface="Wingdings" panose="05000000000000000000" pitchFamily="2" charset="2"/>
                        <a:buChar char="§"/>
                      </a:pPr>
                      <a:r>
                        <a:rPr lang="es-US" sz="1600" b="0" u="sng">
                          <a:solidFill>
                            <a:srgbClr val="00529B"/>
                          </a:solidFill>
                          <a:effectLst/>
                          <a:latin typeface="Calibri" panose="020F0502020204030204" pitchFamily="34" charset="0"/>
                          <a:ea typeface="Calibri" panose="020F0502020204030204" pitchFamily="34" charset="0"/>
                          <a:cs typeface="Times New Roman" panose="02020603050405020304" pitchFamily="18" charset="0"/>
                          <a:hlinkClick r:id="rId7"/>
                        </a:rPr>
                        <a:t>SSA.gov</a:t>
                      </a:r>
                    </a:p>
                  </a:txBody>
                  <a:tcPr/>
                </a:tc>
                <a:extLst>
                  <a:ext uri="{0D108BD9-81ED-4DB2-BD59-A6C34878D82A}">
                    <a16:rowId xmlns:a16="http://schemas.microsoft.com/office/drawing/2014/main" val="10001"/>
                  </a:ext>
                </a:extLst>
              </a:tr>
              <a:tr h="863101">
                <a:tc>
                  <a:txBody>
                    <a:bodyPr/>
                    <a:lstStyle/>
                    <a:p>
                      <a:pPr marL="0" marR="0">
                        <a:lnSpc>
                          <a:spcPct val="100000"/>
                        </a:lnSpc>
                        <a:spcBef>
                          <a:spcPts val="600"/>
                        </a:spcBef>
                        <a:spcAft>
                          <a:spcPts val="0"/>
                        </a:spcAft>
                      </a:pPr>
                      <a:r>
                        <a:rPr lang="es-US" sz="1600" b="0">
                          <a:solidFill>
                            <a:srgbClr val="00529B"/>
                          </a:solidFill>
                          <a:effectLst/>
                          <a:latin typeface="+mn-lt"/>
                          <a:ea typeface="Calibri"/>
                          <a:cs typeface="Times New Roman"/>
                        </a:rPr>
                        <a:t>Programas Estatales de Asistencia sobre Seguros de Salud (SHIP) y Departamentos Estatales de Seguros</a:t>
                      </a:r>
                    </a:p>
                  </a:txBody>
                  <a:tcPr/>
                </a:tc>
                <a:tc>
                  <a:txBody>
                    <a:bodyPr/>
                    <a:lstStyle/>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u="sng">
                          <a:solidFill>
                            <a:srgbClr val="00529B"/>
                          </a:solidFill>
                          <a:effectLst/>
                          <a:latin typeface="+mn-lt"/>
                          <a:cs typeface="Arial" panose="020B0604020202020204" pitchFamily="34" charset="0"/>
                          <a:hlinkClick r:id="rId8">
                            <a:extLst>
                              <a:ext uri="{A12FA001-AC4F-418D-AE19-62706E023703}">
                                <ahyp:hlinkClr xmlns:ahyp="http://schemas.microsoft.com/office/drawing/2018/hyperlinkcolor" val="tx"/>
                              </a:ext>
                            </a:extLst>
                          </a:hlinkClick>
                        </a:rPr>
                        <a:t>shiphelp.org</a:t>
                      </a:r>
                      <a:r>
                        <a:rPr lang="es-US" sz="1600" u="sng">
                          <a:solidFill>
                            <a:srgbClr val="00529B"/>
                          </a:solidFill>
                          <a:effectLst/>
                          <a:latin typeface="+mn-lt"/>
                          <a:cs typeface="Arial" panose="020B0604020202020204" pitchFamily="34" charset="0"/>
                        </a:rPr>
                        <a:t> </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a:solidFill>
                            <a:srgbClr val="00529B"/>
                          </a:solidFill>
                          <a:effectLst/>
                          <a:latin typeface="+mn-lt"/>
                          <a:cs typeface="Arial" panose="020B0604020202020204" pitchFamily="34" charset="0"/>
                        </a:rPr>
                        <a:t>Llame al</a:t>
                      </a:r>
                      <a:r>
                        <a:rPr lang="es-US" sz="1600" baseline="0">
                          <a:solidFill>
                            <a:srgbClr val="00529B"/>
                          </a:solidFill>
                          <a:effectLst/>
                          <a:latin typeface="+mn-lt"/>
                          <a:cs typeface="Arial" panose="020B0604020202020204" pitchFamily="34" charset="0"/>
                        </a:rPr>
                        <a:t> </a:t>
                      </a:r>
                      <a:r>
                        <a:rPr lang="es-US" sz="1600">
                          <a:solidFill>
                            <a:srgbClr val="00529B"/>
                          </a:solidFill>
                          <a:effectLst/>
                          <a:latin typeface="+mn-lt"/>
                          <a:cs typeface="Arial" panose="020B0604020202020204" pitchFamily="34" charset="0"/>
                        </a:rPr>
                        <a:t>1-877-839-2675</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a:solidFill>
                            <a:srgbClr val="00529B"/>
                          </a:solidFill>
                          <a:effectLst/>
                          <a:latin typeface="+mn-lt"/>
                          <a:cs typeface="Arial" panose="020B0604020202020204" pitchFamily="34" charset="0"/>
                          <a:hlinkClick r:id="rId9">
                            <a:extLst>
                              <a:ext uri="{A12FA001-AC4F-418D-AE19-62706E023703}">
                                <ahyp:hlinkClr xmlns:ahyp="http://schemas.microsoft.com/office/drawing/2018/hyperlinkcolor" val="tx"/>
                              </a:ext>
                            </a:extLst>
                          </a:hlinkClick>
                        </a:rPr>
                        <a:t>info@shiphelp.org</a:t>
                      </a:r>
                    </a:p>
                  </a:txBody>
                  <a:tcPr/>
                </a:tc>
                <a:extLst>
                  <a:ext uri="{0D108BD9-81ED-4DB2-BD59-A6C34878D82A}">
                    <a16:rowId xmlns:a16="http://schemas.microsoft.com/office/drawing/2014/main" val="10002"/>
                  </a:ext>
                </a:extLst>
              </a:tr>
              <a:tr h="1102851">
                <a:tc>
                  <a:txBody>
                    <a:bodyPr/>
                    <a:lstStyle/>
                    <a:p>
                      <a:pPr marL="0" marR="0" indent="0">
                        <a:lnSpc>
                          <a:spcPct val="100000"/>
                        </a:lnSpc>
                        <a:spcBef>
                          <a:spcPts val="600"/>
                        </a:spcBef>
                        <a:spcAft>
                          <a:spcPts val="0"/>
                        </a:spcAft>
                        <a:buFont typeface="Arial" panose="020B0604020202020204" pitchFamily="34" charset="0"/>
                        <a:buNone/>
                      </a:pPr>
                      <a:r>
                        <a:rPr lang="es-US" sz="1600" b="0" dirty="0">
                          <a:solidFill>
                            <a:srgbClr val="00529B"/>
                          </a:solidFill>
                          <a:effectLst/>
                          <a:latin typeface="+mn-lt"/>
                          <a:ea typeface="Calibri"/>
                          <a:cs typeface="Times New Roman"/>
                        </a:rPr>
                        <a:t>Programa LINET (Humana)</a:t>
                      </a:r>
                    </a:p>
                  </a:txBody>
                  <a:tcPr/>
                </a:tc>
                <a:tc>
                  <a:txBody>
                    <a:bodyPr/>
                    <a:lstStyle/>
                    <a:p>
                      <a:pPr marL="285750" marR="0" indent="-285750">
                        <a:lnSpc>
                          <a:spcPct val="100000"/>
                        </a:lnSpc>
                        <a:spcBef>
                          <a:spcPts val="0"/>
                        </a:spcBef>
                        <a:spcAft>
                          <a:spcPts val="600"/>
                        </a:spcAft>
                        <a:buFont typeface="Wingdings" panose="05000000000000000000" pitchFamily="2" charset="2"/>
                        <a:buChar char="§"/>
                      </a:pPr>
                      <a:r>
                        <a:rPr lang="es-US" sz="1600" b="0" dirty="0">
                          <a:solidFill>
                            <a:srgbClr val="00529B"/>
                          </a:solidFill>
                          <a:effectLst/>
                          <a:latin typeface="+mn-lt"/>
                          <a:ea typeface="Calibri"/>
                          <a:cs typeface="Times New Roman"/>
                        </a:rPr>
                        <a:t>Llame al servicio de asistencia al usuario al 866-934-2019.</a:t>
                      </a:r>
                    </a:p>
                    <a:p>
                      <a:pPr marL="285750" marR="0" indent="-285750">
                        <a:lnSpc>
                          <a:spcPct val="100000"/>
                        </a:lnSpc>
                        <a:spcBef>
                          <a:spcPts val="0"/>
                        </a:spcBef>
                        <a:spcAft>
                          <a:spcPts val="600"/>
                        </a:spcAft>
                        <a:buFont typeface="Wingdings" panose="05000000000000000000" pitchFamily="2" charset="2"/>
                        <a:buChar char="§"/>
                      </a:pPr>
                      <a:r>
                        <a:rPr lang="es-US" sz="1600" b="0" dirty="0">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humana.com/</a:t>
                      </a:r>
                      <a:r>
                        <a:rPr lang="es-US" sz="1600" b="0" dirty="0" err="1">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member</a:t>
                      </a:r>
                      <a:r>
                        <a:rPr lang="es-US" sz="1600" b="0" dirty="0">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/medicare-</a:t>
                      </a:r>
                      <a:r>
                        <a:rPr lang="es-US" sz="1600" b="0" dirty="0" err="1">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linet</a:t>
                      </a:r>
                      <a:r>
                        <a:rPr lang="es-US" sz="1600" b="0" dirty="0">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a:t>
                      </a:r>
                      <a:r>
                        <a:rPr lang="es-US" sz="1600" b="0" dirty="0" err="1">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advocate-resources</a:t>
                      </a:r>
                      <a:endParaRPr lang="es-US" sz="1600" b="0" dirty="0">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endParaRPr>
                    </a:p>
                    <a:p>
                      <a:pPr marL="285750" marR="0" indent="-285750" algn="l" rtl="0">
                        <a:lnSpc>
                          <a:spcPct val="100000"/>
                        </a:lnSpc>
                        <a:spcBef>
                          <a:spcPts val="600"/>
                        </a:spcBef>
                        <a:spcAft>
                          <a:spcPts val="600"/>
                        </a:spcAft>
                        <a:buFont typeface="Wingdings" panose="05000000000000000000" pitchFamily="2" charset="2"/>
                        <a:buChar char="§"/>
                      </a:pPr>
                      <a:endParaRPr lang="en-US" sz="1600" b="0" dirty="0">
                        <a:solidFill>
                          <a:srgbClr val="00529B"/>
                        </a:solidFill>
                      </a:endParaRPr>
                    </a:p>
                  </a:txBody>
                  <a:tcPr/>
                </a:tc>
                <a:extLst>
                  <a:ext uri="{0D108BD9-81ED-4DB2-BD59-A6C34878D82A}">
                    <a16:rowId xmlns:a16="http://schemas.microsoft.com/office/drawing/2014/main" val="10003"/>
                  </a:ext>
                </a:extLst>
              </a:tr>
            </a:tbl>
          </a:graphicData>
        </a:graphic>
      </p:graphicFrame>
      <p:pic>
        <p:nvPicPr>
          <p:cNvPr id="7" name="Picture 6">
            <a:extLst>
              <a:ext uri="{FF2B5EF4-FFF2-40B4-BE49-F238E27FC236}">
                <a16:creationId xmlns:a16="http://schemas.microsoft.com/office/drawing/2014/main" id="{CE1F6D4E-0BC8-4E2B-8E22-1A78DD83188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944101" y="3823240"/>
            <a:ext cx="1697118" cy="820274"/>
          </a:xfrm>
          <a:prstGeom prst="rect">
            <a:avLst/>
          </a:prstGeom>
        </p:spPr>
      </p:pic>
      <p:sp>
        <p:nvSpPr>
          <p:cNvPr id="6" name="Slide Number Placeholder 5">
            <a:extLst>
              <a:ext uri="{FF2B5EF4-FFF2-40B4-BE49-F238E27FC236}">
                <a16:creationId xmlns:a16="http://schemas.microsoft.com/office/drawing/2014/main" id="{644F56AC-FCC0-45EE-8556-AA0CE557FF6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74"/>
            <a:ext cx="12192000" cy="914400"/>
          </a:xfrm>
        </p:spPr>
        <p:txBody>
          <a:bodyPr>
            <a:normAutofit/>
          </a:bodyPr>
          <a:lstStyle/>
          <a:p>
            <a:r>
              <a:rPr lang="es-US" dirty="0"/>
              <a:t>Guía de recursos para la cobertura de medicamentos </a:t>
            </a:r>
            <a:br>
              <a:rPr lang="es-US" dirty="0"/>
            </a:br>
            <a:r>
              <a:rPr lang="es-US" dirty="0"/>
              <a:t>de Medicare: Productos Medicare</a:t>
            </a:r>
          </a:p>
        </p:txBody>
      </p:sp>
      <p:graphicFrame>
        <p:nvGraphicFramePr>
          <p:cNvPr id="5" name="Content Placeholder 6" descr="Tabla de productos de Medicare" title="Guía de Recursos de Cobertura para Medicamentos Recetados de Medicare: Productos de Medicare"/>
          <p:cNvGraphicFramePr>
            <a:graphicFrameLocks/>
          </p:cNvGraphicFramePr>
          <p:nvPr>
            <p:extLst>
              <p:ext uri="{D42A27DB-BD31-4B8C-83A1-F6EECF244321}">
                <p14:modId xmlns:p14="http://schemas.microsoft.com/office/powerpoint/2010/main" val="35841921"/>
              </p:ext>
            </p:extLst>
          </p:nvPr>
        </p:nvGraphicFramePr>
        <p:xfrm>
          <a:off x="547145" y="1230087"/>
          <a:ext cx="11097710" cy="4759406"/>
        </p:xfrm>
        <a:graphic>
          <a:graphicData uri="http://schemas.openxmlformats.org/drawingml/2006/table">
            <a:tbl>
              <a:tblPr firstRow="1" bandRow="1">
                <a:tableStyleId>{BDBED569-4797-4DF1-A0F4-6AAB3CD982D8}</a:tableStyleId>
              </a:tblPr>
              <a:tblGrid>
                <a:gridCol w="4953000">
                  <a:extLst>
                    <a:ext uri="{9D8B030D-6E8A-4147-A177-3AD203B41FA5}">
                      <a16:colId xmlns:a16="http://schemas.microsoft.com/office/drawing/2014/main" val="20000"/>
                    </a:ext>
                  </a:extLst>
                </a:gridCol>
                <a:gridCol w="6144710">
                  <a:extLst>
                    <a:ext uri="{9D8B030D-6E8A-4147-A177-3AD203B41FA5}">
                      <a16:colId xmlns:a16="http://schemas.microsoft.com/office/drawing/2014/main" val="20001"/>
                    </a:ext>
                  </a:extLst>
                </a:gridCol>
              </a:tblGrid>
              <a:tr h="646635">
                <a:tc>
                  <a:txBody>
                    <a:bodyPr/>
                    <a:lstStyle/>
                    <a:p>
                      <a:pPr marL="0" marR="0">
                        <a:lnSpc>
                          <a:spcPct val="100000"/>
                        </a:lnSpc>
                        <a:spcBef>
                          <a:spcPts val="600"/>
                        </a:spcBef>
                        <a:spcAft>
                          <a:spcPts val="0"/>
                        </a:spcAft>
                      </a:pPr>
                      <a:r>
                        <a:rPr lang="es-US" sz="1600" b="0" baseline="0">
                          <a:solidFill>
                            <a:srgbClr val="00529B"/>
                          </a:solidFill>
                          <a:effectLst/>
                          <a:latin typeface="+mn-lt"/>
                          <a:ea typeface="Calibri"/>
                          <a:cs typeface="Times New Roman"/>
                        </a:rPr>
                        <a:t>Manual de</a:t>
                      </a:r>
                      <a:r>
                        <a:rPr lang="es-US" sz="1600" b="0">
                          <a:solidFill>
                            <a:srgbClr val="00529B"/>
                          </a:solidFill>
                          <a:effectLst/>
                          <a:latin typeface="+mn-lt"/>
                          <a:ea typeface="Calibri"/>
                          <a:cs typeface="Times New Roman"/>
                        </a:rPr>
                        <a:t> beneficios de medicamentos recetados</a:t>
                      </a:r>
                    </a:p>
                    <a:p>
                      <a:pPr algn="l" rtl="0">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4">
                            <a:extLst>
                              <a:ext uri="{A12FA001-AC4F-418D-AE19-62706E023703}">
                                <ahyp:hlinkClr xmlns:ahyp="http://schemas.microsoft.com/office/drawing/2018/hyperlinkcolor" val="tx"/>
                              </a:ext>
                            </a:extLst>
                          </a:hlinkClick>
                        </a:rPr>
                        <a:t>CMS.gov/Medicare/Prescription-Drug-Coverage/PrescriptionDrugCovContra/PartDManuals</a:t>
                      </a:r>
                    </a:p>
                  </a:txBody>
                  <a:tcPr/>
                </a:tc>
                <a:extLst>
                  <a:ext uri="{0D108BD9-81ED-4DB2-BD59-A6C34878D82A}">
                    <a16:rowId xmlns:a16="http://schemas.microsoft.com/office/drawing/2014/main" val="10000"/>
                  </a:ext>
                </a:extLst>
              </a:tr>
              <a:tr h="689815">
                <a:tc>
                  <a:txBody>
                    <a:bodyPr/>
                    <a:lstStyle/>
                    <a:p>
                      <a:pPr marL="0" marR="0">
                        <a:lnSpc>
                          <a:spcPct val="100000"/>
                        </a:lnSpc>
                        <a:spcBef>
                          <a:spcPts val="600"/>
                        </a:spcBef>
                        <a:spcAft>
                          <a:spcPts val="0"/>
                        </a:spcAft>
                      </a:pPr>
                      <a:r>
                        <a:rPr lang="es-US" sz="1600" b="0" dirty="0">
                          <a:solidFill>
                            <a:srgbClr val="00529B"/>
                          </a:solidFill>
                          <a:effectLst/>
                          <a:latin typeface="+mn-lt"/>
                          <a:ea typeface="Calibri"/>
                          <a:cs typeface="Times New Roman"/>
                        </a:rPr>
                        <a:t>Guía de Inscripción y Baja en el Plan de </a:t>
                      </a:r>
                      <a:br>
                        <a:rPr lang="es-US" sz="1600" b="0" dirty="0">
                          <a:solidFill>
                            <a:srgbClr val="00529B"/>
                          </a:solidFill>
                          <a:effectLst/>
                          <a:latin typeface="+mn-lt"/>
                          <a:ea typeface="Calibri"/>
                          <a:cs typeface="Times New Roman"/>
                        </a:rPr>
                      </a:br>
                      <a:r>
                        <a:rPr lang="es-US" sz="1600" b="0" dirty="0">
                          <a:solidFill>
                            <a:srgbClr val="00529B"/>
                          </a:solidFill>
                          <a:effectLst/>
                          <a:latin typeface="+mn-lt"/>
                          <a:ea typeface="Calibri"/>
                          <a:cs typeface="Times New Roman"/>
                        </a:rPr>
                        <a:t>Medicamentos Recetados</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5">
                            <a:extLst>
                              <a:ext uri="{A12FA001-AC4F-418D-AE19-62706E023703}">
                                <ahyp:hlinkClr xmlns:ahyp="http://schemas.microsoft.com/office/drawing/2018/hyperlinkcolor" val="tx"/>
                              </a:ext>
                            </a:extLst>
                          </a:hlinkClick>
                        </a:rPr>
                        <a:t>CMS.gov/Medicare/Eligibility-and-Enrollment/MedicarePresDrugEligEnrol</a:t>
                      </a:r>
                    </a:p>
                  </a:txBody>
                  <a:tcPr/>
                </a:tc>
                <a:extLst>
                  <a:ext uri="{0D108BD9-81ED-4DB2-BD59-A6C34878D82A}">
                    <a16:rowId xmlns:a16="http://schemas.microsoft.com/office/drawing/2014/main" val="10001"/>
                  </a:ext>
                </a:extLst>
              </a:tr>
              <a:tr h="960631">
                <a:tc>
                  <a:txBody>
                    <a:bodyPr/>
                    <a:lstStyle/>
                    <a:p>
                      <a:pPr marL="0" marR="0" indent="0" algn="l" defTabSz="685800" rtl="0" eaLnBrk="1" fontAlgn="auto" latinLnBrk="0" hangingPunct="1">
                        <a:lnSpc>
                          <a:spcPct val="100000"/>
                        </a:lnSpc>
                        <a:spcBef>
                          <a:spcPts val="600"/>
                        </a:spcBef>
                        <a:spcAft>
                          <a:spcPts val="0"/>
                        </a:spcAft>
                        <a:buClrTx/>
                        <a:buSzTx/>
                        <a:buFontTx/>
                        <a:buNone/>
                        <a:tabLst/>
                        <a:defRPr/>
                      </a:pPr>
                      <a:r>
                        <a:rPr lang="es-US" sz="1600" b="0" u="none">
                          <a:solidFill>
                            <a:srgbClr val="00529B"/>
                          </a:solidFill>
                          <a:latin typeface="+mn-lt"/>
                          <a:ea typeface="+mn-ea"/>
                          <a:cs typeface="+mn-cs"/>
                        </a:rPr>
                        <a:t>Guía de direcciones postales de CMS, Seguro Social y planes 2022/2023</a:t>
                      </a:r>
                    </a:p>
                    <a:p>
                      <a:pPr algn="l" rtl="0">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6">
                            <a:extLst>
                              <a:ext uri="{A12FA001-AC4F-418D-AE19-62706E023703}">
                                <ahyp:hlinkClr xmlns:ahyp="http://schemas.microsoft.com/office/drawing/2018/hyperlinkcolor" val="tx"/>
                              </a:ext>
                            </a:extLst>
                          </a:hlinkClick>
                        </a:rPr>
                        <a:t>CMS.gov/Medicare/Prescription-Drug-Coverage/LimitedIncomeandResources/Downloads/Consumer-Mailings.pdf</a:t>
                      </a:r>
                    </a:p>
                  </a:txBody>
                  <a:tcPr/>
                </a:tc>
                <a:extLst>
                  <a:ext uri="{0D108BD9-81ED-4DB2-BD59-A6C34878D82A}">
                    <a16:rowId xmlns:a16="http://schemas.microsoft.com/office/drawing/2014/main" val="10003"/>
                  </a:ext>
                </a:extLst>
              </a:tr>
              <a:tr h="681609">
                <a:tc>
                  <a:txBody>
                    <a:bodyPr/>
                    <a:lstStyle/>
                    <a:p>
                      <a:pPr marL="0" algn="l" defTabSz="685800" rtl="0" eaLnBrk="1" latinLnBrk="0" hangingPunct="1">
                        <a:lnSpc>
                          <a:spcPct val="100000"/>
                        </a:lnSpc>
                        <a:spcBef>
                          <a:spcPts val="600"/>
                        </a:spcBef>
                        <a:spcAft>
                          <a:spcPts val="0"/>
                        </a:spcAft>
                      </a:pPr>
                      <a:r>
                        <a:rPr lang="es-US" sz="1600" b="0" u="none">
                          <a:solidFill>
                            <a:srgbClr val="00529B"/>
                          </a:solidFill>
                          <a:latin typeface="+mn-lt"/>
                          <a:ea typeface="+mn-ea"/>
                          <a:cs typeface="+mn-cs"/>
                        </a:rPr>
                        <a:t>Programa de Capacitación Nacional: ayudas laborales para socios</a:t>
                      </a:r>
                    </a:p>
                    <a:p>
                      <a:pPr algn="l" rtl="0">
                        <a:spcBef>
                          <a:spcPts val="600"/>
                        </a:spcBef>
                      </a:pPr>
                      <a:endParaRPr lang="en-US" sz="1600" b="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u="none">
                          <a:solidFill>
                            <a:srgbClr val="00529B"/>
                          </a:solidFill>
                          <a:latin typeface="+mn-lt"/>
                          <a:ea typeface="+mn-ea"/>
                          <a:cs typeface="+mn-cs"/>
                          <a:hlinkClick r:id="rId7">
                            <a:extLst>
                              <a:ext uri="{A12FA001-AC4F-418D-AE19-62706E023703}">
                                <ahyp:hlinkClr xmlns:ahyp="http://schemas.microsoft.com/office/drawing/2018/hyperlinkcolor" val="tx"/>
                              </a:ext>
                            </a:extLst>
                          </a:hlinkClick>
                        </a:rPr>
                        <a:t>CMSnationaltrainingprogram.cms.gov/?q=global-search&amp;combine=job%20aids</a:t>
                      </a:r>
                      <a:r>
                        <a:rPr lang="es-US" sz="1600" b="0" u="none">
                          <a:solidFill>
                            <a:srgbClr val="00529B"/>
                          </a:solidFill>
                          <a:latin typeface="+mn-lt"/>
                          <a:ea typeface="+mn-ea"/>
                          <a:cs typeface="+mn-cs"/>
                        </a:rPr>
                        <a:t> </a:t>
                      </a:r>
                    </a:p>
                  </a:txBody>
                  <a:tcPr/>
                </a:tc>
                <a:extLst>
                  <a:ext uri="{0D108BD9-81ED-4DB2-BD59-A6C34878D82A}">
                    <a16:rowId xmlns:a16="http://schemas.microsoft.com/office/drawing/2014/main" val="10004"/>
                  </a:ext>
                </a:extLst>
              </a:tr>
              <a:tr h="602352">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600" b="0" dirty="0">
                          <a:solidFill>
                            <a:srgbClr val="00529B"/>
                          </a:solidFill>
                        </a:rPr>
                        <a:t>"Su Guía para la cobertura de medicamentos </a:t>
                      </a:r>
                      <a:br>
                        <a:rPr lang="es-US" sz="1600" b="0" dirty="0">
                          <a:solidFill>
                            <a:srgbClr val="00529B"/>
                          </a:solidFill>
                        </a:rPr>
                      </a:br>
                      <a:r>
                        <a:rPr lang="es-US" sz="1600" b="0" dirty="0">
                          <a:solidFill>
                            <a:srgbClr val="00529B"/>
                          </a:solidFill>
                        </a:rPr>
                        <a:t>de Medicare"</a:t>
                      </a:r>
                    </a:p>
                  </a:txBody>
                  <a:tcPr/>
                </a:tc>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600" b="0">
                          <a:solidFill>
                            <a:srgbClr val="00529B"/>
                          </a:solidFill>
                          <a:hlinkClick r:id="rId8">
                            <a:extLst>
                              <a:ext uri="{A12FA001-AC4F-418D-AE19-62706E023703}">
                                <ahyp:hlinkClr xmlns:ahyp="http://schemas.microsoft.com/office/drawing/2018/hyperlinkcolor" val="tx"/>
                              </a:ext>
                            </a:extLst>
                          </a:hlinkClick>
                        </a:rPr>
                        <a:t>Medicare.gov/publications/11109-Medicare-Drug-Coverage-Guide.pdf</a:t>
                      </a:r>
                    </a:p>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extLst>
                  <a:ext uri="{0D108BD9-81ED-4DB2-BD59-A6C34878D82A}">
                    <a16:rowId xmlns:a16="http://schemas.microsoft.com/office/drawing/2014/main" val="10005"/>
                  </a:ext>
                </a:extLst>
              </a:tr>
              <a:tr h="602352">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600" b="0">
                          <a:solidFill>
                            <a:srgbClr val="00529B"/>
                          </a:solidFill>
                        </a:rPr>
                        <a:t>"Aspectos a tener en cuenta al comparar la cobertura de medicamentos de Medicare"</a:t>
                      </a:r>
                    </a:p>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600" b="0" dirty="0">
                          <a:solidFill>
                            <a:srgbClr val="00529B"/>
                          </a:solidFill>
                          <a:hlinkClick r:id="rId9">
                            <a:extLst>
                              <a:ext uri="{A12FA001-AC4F-418D-AE19-62706E023703}">
                                <ahyp:hlinkClr xmlns:ahyp="http://schemas.microsoft.com/office/drawing/2018/hyperlinkcolor" val="tx"/>
                              </a:ext>
                            </a:extLst>
                          </a:hlinkClick>
                        </a:rPr>
                        <a:t>Medicare.gov/</a:t>
                      </a:r>
                      <a:r>
                        <a:rPr lang="es-US" sz="1600" b="0" dirty="0" err="1">
                          <a:solidFill>
                            <a:srgbClr val="00529B"/>
                          </a:solidFill>
                          <a:hlinkClick r:id="rId9">
                            <a:extLst>
                              <a:ext uri="{A12FA001-AC4F-418D-AE19-62706E023703}">
                                <ahyp:hlinkClr xmlns:ahyp="http://schemas.microsoft.com/office/drawing/2018/hyperlinkcolor" val="tx"/>
                              </a:ext>
                            </a:extLst>
                          </a:hlinkClick>
                        </a:rPr>
                        <a:t>publications</a:t>
                      </a:r>
                      <a:r>
                        <a:rPr lang="es-US" sz="1600" b="0" dirty="0">
                          <a:solidFill>
                            <a:srgbClr val="00529B"/>
                          </a:solidFill>
                          <a:hlinkClick r:id="rId9">
                            <a:extLst>
                              <a:ext uri="{A12FA001-AC4F-418D-AE19-62706E023703}">
                                <ahyp:hlinkClr xmlns:ahyp="http://schemas.microsoft.com/office/drawing/2018/hyperlinkcolor" val="tx"/>
                              </a:ext>
                            </a:extLst>
                          </a:hlinkClick>
                        </a:rPr>
                        <a:t>/11163-Compare-Medicare-Drug-Coverage.pdf</a:t>
                      </a:r>
                    </a:p>
                    <a:p>
                      <a:pPr marL="457200" marR="0" lvl="1" indent="-45720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extLst>
                  <a:ext uri="{0D108BD9-81ED-4DB2-BD59-A6C34878D82A}">
                    <a16:rowId xmlns:a16="http://schemas.microsoft.com/office/drawing/2014/main" val="1839142113"/>
                  </a:ext>
                </a:extLst>
              </a:tr>
            </a:tbl>
          </a:graphicData>
        </a:graphic>
      </p:graphicFrame>
      <p:sp>
        <p:nvSpPr>
          <p:cNvPr id="6" name="Slide Number Placeholder 5">
            <a:extLst>
              <a:ext uri="{FF2B5EF4-FFF2-40B4-BE49-F238E27FC236}">
                <a16:creationId xmlns:a16="http://schemas.microsoft.com/office/drawing/2014/main" id="{B3197F08-E95D-4A0B-BDF5-8D84CA04E29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70" y="11858"/>
            <a:ext cx="12071230" cy="914400"/>
          </a:xfrm>
        </p:spPr>
        <p:txBody>
          <a:bodyPr>
            <a:normAutofit/>
          </a:bodyPr>
          <a:lstStyle/>
          <a:p>
            <a:r>
              <a:rPr lang="es-US" dirty="0"/>
              <a:t>Guía de recursos para la cobertura de medicamentos </a:t>
            </a:r>
            <a:br>
              <a:rPr lang="es-US" dirty="0"/>
            </a:br>
            <a:r>
              <a:rPr lang="es-US" dirty="0"/>
              <a:t>de Medicare: Hojas informativas para socios</a:t>
            </a:r>
          </a:p>
        </p:txBody>
      </p:sp>
      <p:graphicFrame>
        <p:nvGraphicFramePr>
          <p:cNvPr id="6" name="Content Placeholder 6" descr="Una continuación de los productos de Medicare disponibles" title="Guía de Recursos de Cobertura para Medicamentos Recetados de Medicare: Productos de Medicare (continuación)"/>
          <p:cNvGraphicFramePr>
            <a:graphicFrameLocks/>
          </p:cNvGraphicFramePr>
          <p:nvPr>
            <p:extLst>
              <p:ext uri="{D42A27DB-BD31-4B8C-83A1-F6EECF244321}">
                <p14:modId xmlns:p14="http://schemas.microsoft.com/office/powerpoint/2010/main" val="3994241551"/>
              </p:ext>
            </p:extLst>
          </p:nvPr>
        </p:nvGraphicFramePr>
        <p:xfrm>
          <a:off x="937390" y="1365945"/>
          <a:ext cx="10416410" cy="4209409"/>
        </p:xfrm>
        <a:graphic>
          <a:graphicData uri="http://schemas.openxmlformats.org/drawingml/2006/table">
            <a:tbl>
              <a:tblPr firstRow="1" bandRow="1">
                <a:tableStyleId>{BDBED569-4797-4DF1-A0F4-6AAB3CD982D8}</a:tableStyleId>
              </a:tblPr>
              <a:tblGrid>
                <a:gridCol w="5168899">
                  <a:extLst>
                    <a:ext uri="{9D8B030D-6E8A-4147-A177-3AD203B41FA5}">
                      <a16:colId xmlns:a16="http://schemas.microsoft.com/office/drawing/2014/main" val="20000"/>
                    </a:ext>
                  </a:extLst>
                </a:gridCol>
                <a:gridCol w="5247511">
                  <a:extLst>
                    <a:ext uri="{9D8B030D-6E8A-4147-A177-3AD203B41FA5}">
                      <a16:colId xmlns:a16="http://schemas.microsoft.com/office/drawing/2014/main" val="20001"/>
                    </a:ext>
                  </a:extLst>
                </a:gridCol>
              </a:tblGrid>
              <a:tr h="76516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noProof="0">
                          <a:solidFill>
                            <a:srgbClr val="00529B"/>
                          </a:solidFill>
                          <a:latin typeface="+mn-lt"/>
                          <a:ea typeface="+mn-ea"/>
                          <a:cs typeface="+mn-cs"/>
                        </a:rPr>
                        <a:t>“Cobertura de medicamentos en las distintas partes de Medicare.” </a:t>
                      </a:r>
                      <a:r>
                        <a:rPr lang="es-US" sz="1600" b="0" u="none">
                          <a:solidFill>
                            <a:srgbClr val="00529B"/>
                          </a:solidFill>
                          <a:latin typeface="+mn-lt"/>
                          <a:ea typeface="+mn-ea"/>
                          <a:cs typeface="+mn-cs"/>
                        </a:rPr>
                        <a:t>(Producto CMS No.11315-P)</a:t>
                      </a:r>
                    </a:p>
                  </a:txBody>
                  <a:tcPr/>
                </a:tc>
                <a:tc>
                  <a:txBody>
                    <a:bodyPr/>
                    <a:lstStyle/>
                    <a:p>
                      <a:pPr marL="0" indent="0">
                        <a:spcBef>
                          <a:spcPts val="600"/>
                        </a:spcBef>
                        <a:buFont typeface="Wingdings" panose="05000000000000000000" pitchFamily="2" charset="2"/>
                        <a:buNone/>
                      </a:pPr>
                      <a:r>
                        <a:rPr lang="es-US" sz="1600" b="0" dirty="0">
                          <a:solidFill>
                            <a:srgbClr val="00529B"/>
                          </a:solidFill>
                          <a:hlinkClick r:id="rId4">
                            <a:extLst>
                              <a:ext uri="{A12FA001-AC4F-418D-AE19-62706E023703}">
                                <ahyp:hlinkClr xmlns:ahyp="http://schemas.microsoft.com/office/drawing/2018/hyperlinkcolor" val="tx"/>
                              </a:ext>
                            </a:extLst>
                          </a:hlinkClick>
                        </a:rPr>
                        <a:t>CMS.gov/</a:t>
                      </a:r>
                      <a:r>
                        <a:rPr lang="es-US" sz="1600" b="0" dirty="0" err="1">
                          <a:solidFill>
                            <a:srgbClr val="00529B"/>
                          </a:solidFill>
                          <a:hlinkClick r:id="rId4">
                            <a:extLst>
                              <a:ext uri="{A12FA001-AC4F-418D-AE19-62706E023703}">
                                <ahyp:hlinkClr xmlns:ahyp="http://schemas.microsoft.com/office/drawing/2018/hyperlinkcolor" val="tx"/>
                              </a:ext>
                            </a:extLst>
                          </a:hlinkClick>
                        </a:rPr>
                        <a:t>outreach</a:t>
                      </a:r>
                      <a:r>
                        <a:rPr lang="es-US" sz="1600" b="0" dirty="0">
                          <a:solidFill>
                            <a:srgbClr val="00529B"/>
                          </a:solidFill>
                          <a:hlinkClick r:id="rId4">
                            <a:extLst>
                              <a:ext uri="{A12FA001-AC4F-418D-AE19-62706E023703}">
                                <ahyp:hlinkClr xmlns:ahyp="http://schemas.microsoft.com/office/drawing/2018/hyperlinkcolor" val="tx"/>
                              </a:ext>
                            </a:extLst>
                          </a:hlinkClick>
                        </a:rPr>
                        <a:t>-and-</a:t>
                      </a:r>
                      <a:r>
                        <a:rPr lang="es-US" sz="1600" b="0" dirty="0" err="1">
                          <a:solidFill>
                            <a:srgbClr val="00529B"/>
                          </a:solidFill>
                          <a:hlinkClick r:id="rId4">
                            <a:extLst>
                              <a:ext uri="{A12FA001-AC4F-418D-AE19-62706E023703}">
                                <ahyp:hlinkClr xmlns:ahyp="http://schemas.microsoft.com/office/drawing/2018/hyperlinkcolor" val="tx"/>
                              </a:ext>
                            </a:extLst>
                          </a:hlinkClick>
                        </a:rPr>
                        <a:t>education</a:t>
                      </a:r>
                      <a:r>
                        <a:rPr lang="es-US" sz="1600" b="0" dirty="0">
                          <a:solidFill>
                            <a:srgbClr val="00529B"/>
                          </a:solidFill>
                          <a:hlinkClick r:id="rId4">
                            <a:extLst>
                              <a:ext uri="{A12FA001-AC4F-418D-AE19-62706E023703}">
                                <ahyp:hlinkClr xmlns:ahyp="http://schemas.microsoft.com/office/drawing/2018/hyperlinkcolor" val="tx"/>
                              </a:ext>
                            </a:extLst>
                          </a:hlinkClick>
                        </a:rPr>
                        <a:t>/</a:t>
                      </a:r>
                      <a:r>
                        <a:rPr lang="es-US" sz="1600" b="0" dirty="0" err="1">
                          <a:solidFill>
                            <a:srgbClr val="00529B"/>
                          </a:solidFill>
                          <a:hlinkClick r:id="rId4">
                            <a:extLst>
                              <a:ext uri="{A12FA001-AC4F-418D-AE19-62706E023703}">
                                <ahyp:hlinkClr xmlns:ahyp="http://schemas.microsoft.com/office/drawing/2018/hyperlinkcolor" val="tx"/>
                              </a:ext>
                            </a:extLst>
                          </a:hlinkClick>
                        </a:rPr>
                        <a:t>outreach</a:t>
                      </a:r>
                      <a:r>
                        <a:rPr lang="es-US" sz="1600" b="0" dirty="0">
                          <a:solidFill>
                            <a:srgbClr val="00529B"/>
                          </a:solidFill>
                          <a:hlinkClick r:id="rId4">
                            <a:extLst>
                              <a:ext uri="{A12FA001-AC4F-418D-AE19-62706E023703}">
                                <ahyp:hlinkClr xmlns:ahyp="http://schemas.microsoft.com/office/drawing/2018/hyperlinkcolor" val="tx"/>
                              </a:ext>
                            </a:extLst>
                          </a:hlinkClick>
                        </a:rPr>
                        <a:t>/</a:t>
                      </a:r>
                      <a:r>
                        <a:rPr lang="es-US" sz="1600" b="0" dirty="0" err="1">
                          <a:solidFill>
                            <a:srgbClr val="00529B"/>
                          </a:solidFill>
                          <a:hlinkClick r:id="rId4">
                            <a:extLst>
                              <a:ext uri="{A12FA001-AC4F-418D-AE19-62706E023703}">
                                <ahyp:hlinkClr xmlns:ahyp="http://schemas.microsoft.com/office/drawing/2018/hyperlinkcolor" val="tx"/>
                              </a:ext>
                            </a:extLst>
                          </a:hlinkClick>
                        </a:rPr>
                        <a:t>partnerships</a:t>
                      </a:r>
                      <a:r>
                        <a:rPr lang="es-US" sz="1600" b="0" dirty="0">
                          <a:solidFill>
                            <a:srgbClr val="00529B"/>
                          </a:solidFill>
                          <a:hlinkClick r:id="rId4">
                            <a:extLst>
                              <a:ext uri="{A12FA001-AC4F-418D-AE19-62706E023703}">
                                <ahyp:hlinkClr xmlns:ahyp="http://schemas.microsoft.com/office/drawing/2018/hyperlinkcolor" val="tx"/>
                              </a:ext>
                            </a:extLst>
                          </a:hlinkClick>
                        </a:rPr>
                        <a:t>/</a:t>
                      </a:r>
                      <a:r>
                        <a:rPr lang="es-US" sz="1600" b="0" dirty="0" err="1">
                          <a:solidFill>
                            <a:srgbClr val="00529B"/>
                          </a:solidFill>
                          <a:hlinkClick r:id="rId4">
                            <a:extLst>
                              <a:ext uri="{A12FA001-AC4F-418D-AE19-62706E023703}">
                                <ahyp:hlinkClr xmlns:ahyp="http://schemas.microsoft.com/office/drawing/2018/hyperlinkcolor" val="tx"/>
                              </a:ext>
                            </a:extLst>
                          </a:hlinkClick>
                        </a:rPr>
                        <a:t>downloads</a:t>
                      </a:r>
                      <a:r>
                        <a:rPr lang="es-US" sz="1600" b="0" dirty="0">
                          <a:solidFill>
                            <a:srgbClr val="00529B"/>
                          </a:solidFill>
                          <a:hlinkClick r:id="rId4">
                            <a:extLst>
                              <a:ext uri="{A12FA001-AC4F-418D-AE19-62706E023703}">
                                <ahyp:hlinkClr xmlns:ahyp="http://schemas.microsoft.com/office/drawing/2018/hyperlinkcolor" val="tx"/>
                              </a:ext>
                            </a:extLst>
                          </a:hlinkClick>
                        </a:rPr>
                        <a:t>/11315-p.pdf</a:t>
                      </a:r>
                      <a:r>
                        <a:rPr lang="es-US" sz="1600" b="0" dirty="0">
                          <a:solidFill>
                            <a:srgbClr val="00529B"/>
                          </a:solidFill>
                        </a:rPr>
                        <a:t> </a:t>
                      </a:r>
                    </a:p>
                  </a:txBody>
                  <a:tcPr/>
                </a:tc>
                <a:extLst>
                  <a:ext uri="{0D108BD9-81ED-4DB2-BD59-A6C34878D82A}">
                    <a16:rowId xmlns:a16="http://schemas.microsoft.com/office/drawing/2014/main" val="10002"/>
                  </a:ext>
                </a:extLst>
              </a:tr>
              <a:tr h="774591">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a:solidFill>
                            <a:srgbClr val="00529B"/>
                          </a:solidFill>
                          <a:latin typeface="+mn-lt"/>
                          <a:ea typeface="+mn-ea"/>
                          <a:cs typeface="+mn-cs"/>
                        </a:rPr>
                        <a:t>"Tramitación de reclamaciones sobre la cobertura de medicamentos de Medicare" </a:t>
                      </a:r>
                    </a:p>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a:solidFill>
                            <a:srgbClr val="00529B"/>
                          </a:solidFill>
                          <a:latin typeface="+mn-lt"/>
                          <a:ea typeface="+mn-ea"/>
                          <a:cs typeface="+mn-cs"/>
                        </a:rPr>
                        <a:t>(Producto CMS No. 11259-P).</a:t>
                      </a:r>
                    </a:p>
                  </a:txBody>
                  <a:tcPr/>
                </a:tc>
                <a:tc>
                  <a:txBody>
                    <a:bodyPr/>
                    <a:lstStyle/>
                    <a:p>
                      <a:pPr marL="0" indent="0">
                        <a:spcBef>
                          <a:spcPts val="600"/>
                        </a:spcBef>
                        <a:buFont typeface="Wingdings" panose="05000000000000000000" pitchFamily="2" charset="2"/>
                        <a:buNone/>
                      </a:pPr>
                      <a:r>
                        <a:rPr lang="es-US" sz="1600" b="0">
                          <a:solidFill>
                            <a:srgbClr val="00529B"/>
                          </a:solidFill>
                          <a:hlinkClick r:id="rId5">
                            <a:extLst>
                              <a:ext uri="{A12FA001-AC4F-418D-AE19-62706E023703}">
                                <ahyp:hlinkClr xmlns:ahyp="http://schemas.microsoft.com/office/drawing/2018/hyperlinkcolor" val="tx"/>
                              </a:ext>
                            </a:extLst>
                          </a:hlinkClick>
                        </a:rPr>
                        <a:t>CMS.gov/Outreach-and-Education/Outreach/Partnerships/Downloads/11259-P.pdf</a:t>
                      </a:r>
                      <a:r>
                        <a:rPr lang="es-US" sz="1600" b="0">
                          <a:solidFill>
                            <a:srgbClr val="00529B"/>
                          </a:solidFill>
                        </a:rPr>
                        <a:t> </a:t>
                      </a:r>
                    </a:p>
                  </a:txBody>
                  <a:tcPr/>
                </a:tc>
                <a:extLst>
                  <a:ext uri="{0D108BD9-81ED-4DB2-BD59-A6C34878D82A}">
                    <a16:rowId xmlns:a16="http://schemas.microsoft.com/office/drawing/2014/main" val="10003"/>
                  </a:ext>
                </a:extLst>
              </a:tr>
              <a:tr h="822113">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dirty="0">
                          <a:solidFill>
                            <a:srgbClr val="00529B"/>
                          </a:solidFill>
                          <a:latin typeface="+mn-lt"/>
                          <a:ea typeface="+mn-ea"/>
                          <a:cs typeface="+mn-cs"/>
                        </a:rPr>
                        <a:t>"Cómo funciona la cobertura para jubilados con la </a:t>
                      </a:r>
                      <a:br>
                        <a:rPr lang="es-US" sz="1600" b="0" u="none" dirty="0">
                          <a:solidFill>
                            <a:srgbClr val="00529B"/>
                          </a:solidFill>
                          <a:latin typeface="+mn-lt"/>
                          <a:ea typeface="+mn-ea"/>
                          <a:cs typeface="+mn-cs"/>
                        </a:rPr>
                      </a:br>
                      <a:r>
                        <a:rPr lang="es-US" sz="1600" b="0" u="none" dirty="0">
                          <a:solidFill>
                            <a:srgbClr val="00529B"/>
                          </a:solidFill>
                          <a:latin typeface="+mn-lt"/>
                          <a:ea typeface="+mn-ea"/>
                          <a:cs typeface="+mn-cs"/>
                        </a:rPr>
                        <a:t>cobertura de medicamentos de Medicare" </a:t>
                      </a:r>
                      <a:br>
                        <a:rPr lang="es-US" sz="1600" b="0" u="none" dirty="0">
                          <a:solidFill>
                            <a:srgbClr val="00529B"/>
                          </a:solidFill>
                          <a:latin typeface="+mn-lt"/>
                          <a:ea typeface="+mn-ea"/>
                          <a:cs typeface="+mn-cs"/>
                        </a:rPr>
                      </a:br>
                      <a:r>
                        <a:rPr lang="es-US" sz="1600" b="0" u="none" dirty="0">
                          <a:solidFill>
                            <a:srgbClr val="00529B"/>
                          </a:solidFill>
                          <a:latin typeface="+mn-lt"/>
                          <a:ea typeface="+mn-ea"/>
                          <a:cs typeface="+mn-cs"/>
                        </a:rPr>
                        <a:t>( Producto CMS No. 11403-P)</a:t>
                      </a:r>
                    </a:p>
                  </a:txBody>
                  <a:tcPr/>
                </a:tc>
                <a:tc>
                  <a:txBody>
                    <a:bodyPr/>
                    <a:lstStyle/>
                    <a:p>
                      <a:pPr marL="0" indent="0">
                        <a:spcBef>
                          <a:spcPts val="600"/>
                        </a:spcBef>
                        <a:buFont typeface="Wingdings" panose="05000000000000000000" pitchFamily="2" charset="2"/>
                        <a:buNone/>
                      </a:pPr>
                      <a:r>
                        <a:rPr lang="es-US" sz="1600" b="0">
                          <a:solidFill>
                            <a:srgbClr val="00529B"/>
                          </a:solidFill>
                          <a:hlinkClick r:id="rId6">
                            <a:extLst>
                              <a:ext uri="{A12FA001-AC4F-418D-AE19-62706E023703}">
                                <ahyp:hlinkClr xmlns:ahyp="http://schemas.microsoft.com/office/drawing/2018/hyperlinkcolor" val="tx"/>
                              </a:ext>
                            </a:extLst>
                          </a:hlinkClick>
                        </a:rPr>
                        <a:t>CMS.gov/Outreach-and-Education/Outreach/Partnerships/Downloads/11403-P.pdf</a:t>
                      </a:r>
                    </a:p>
                  </a:txBody>
                  <a:tcPr/>
                </a:tc>
                <a:extLst>
                  <a:ext uri="{0D108BD9-81ED-4DB2-BD59-A6C34878D82A}">
                    <a16:rowId xmlns:a16="http://schemas.microsoft.com/office/drawing/2014/main" val="10004"/>
                  </a:ext>
                </a:extLst>
              </a:tr>
              <a:tr h="822113">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a:solidFill>
                            <a:srgbClr val="00529B"/>
                          </a:solidFill>
                          <a:latin typeface="+mn-lt"/>
                          <a:ea typeface="+mn-ea"/>
                          <a:cs typeface="+mn-cs"/>
                        </a:rPr>
                        <a:t>"Programa NET de ingresos limitados de Medicare (LINET) para personas en el mostrador de la farmacia"</a:t>
                      </a:r>
                    </a:p>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a:solidFill>
                            <a:srgbClr val="00529B"/>
                          </a:solidFill>
                          <a:latin typeface="+mn-lt"/>
                          <a:ea typeface="+mn-ea"/>
                          <a:cs typeface="+mn-cs"/>
                        </a:rPr>
                        <a:t>(Producto CMS No. 11328-P).</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solidFill>
                            <a:srgbClr val="00529B"/>
                          </a:solidFill>
                          <a:hlinkClick r:id="rId7">
                            <a:extLst>
                              <a:ext uri="{A12FA001-AC4F-418D-AE19-62706E023703}">
                                <ahyp:hlinkClr xmlns:ahyp="http://schemas.microsoft.com/office/drawing/2018/hyperlinkcolor" val="tx"/>
                              </a:ext>
                            </a:extLst>
                          </a:hlinkClick>
                        </a:rPr>
                        <a:t>CMS.gov/files/document/11328-p-limited-income-net-people-pharmacy-counter.pdf</a:t>
                      </a:r>
                    </a:p>
                    <a:p>
                      <a:pPr marL="0" indent="0" algn="l" rtl="0">
                        <a:spcBef>
                          <a:spcPts val="600"/>
                        </a:spcBef>
                        <a:buFont typeface="Wingdings" panose="05000000000000000000" pitchFamily="2" charset="2"/>
                        <a:buNone/>
                      </a:pPr>
                      <a:endParaRPr lang="en-US" sz="1600" b="0" dirty="0">
                        <a:solidFill>
                          <a:srgbClr val="00529B"/>
                        </a:solidFill>
                      </a:endParaRPr>
                    </a:p>
                  </a:txBody>
                  <a:tcPr/>
                </a:tc>
                <a:extLst>
                  <a:ext uri="{0D108BD9-81ED-4DB2-BD59-A6C34878D82A}">
                    <a16:rowId xmlns:a16="http://schemas.microsoft.com/office/drawing/2014/main" val="507156478"/>
                  </a:ext>
                </a:extLst>
              </a:tr>
              <a:tr h="822113">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dirty="0">
                          <a:solidFill>
                            <a:srgbClr val="00529B"/>
                          </a:solidFill>
                          <a:latin typeface="+mn-lt"/>
                          <a:ea typeface="+mn-ea"/>
                          <a:cs typeface="+mn-cs"/>
                        </a:rPr>
                        <a:t>"Cobertura retroactiva en el marco del Programa NET de ingresos limitados (LINET) de Medicare" </a:t>
                      </a:r>
                      <a:br>
                        <a:rPr lang="es-US" sz="1600" b="0" u="none" dirty="0">
                          <a:solidFill>
                            <a:srgbClr val="00529B"/>
                          </a:solidFill>
                          <a:latin typeface="+mn-lt"/>
                          <a:ea typeface="+mn-ea"/>
                          <a:cs typeface="+mn-cs"/>
                        </a:rPr>
                      </a:br>
                      <a:r>
                        <a:rPr lang="es-US" sz="1600" b="0" u="none" dirty="0">
                          <a:solidFill>
                            <a:srgbClr val="00529B"/>
                          </a:solidFill>
                          <a:latin typeface="+mn-lt"/>
                          <a:ea typeface="+mn-ea"/>
                          <a:cs typeface="+mn-cs"/>
                        </a:rPr>
                        <a:t>(Producto CMS No. 11401-P)</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dirty="0">
                          <a:solidFill>
                            <a:srgbClr val="00529B"/>
                          </a:solidFill>
                          <a:hlinkClick r:id="rId8">
                            <a:extLst>
                              <a:ext uri="{A12FA001-AC4F-418D-AE19-62706E023703}">
                                <ahyp:hlinkClr xmlns:ahyp="http://schemas.microsoft.com/office/drawing/2018/hyperlinkcolor" val="tx"/>
                              </a:ext>
                            </a:extLst>
                          </a:hlinkClick>
                        </a:rPr>
                        <a:t>CMS.gov/</a:t>
                      </a:r>
                      <a:r>
                        <a:rPr lang="es-US" sz="1600" b="0" dirty="0" err="1">
                          <a:solidFill>
                            <a:srgbClr val="00529B"/>
                          </a:solidFill>
                          <a:hlinkClick r:id="rId8">
                            <a:extLst>
                              <a:ext uri="{A12FA001-AC4F-418D-AE19-62706E023703}">
                                <ahyp:hlinkClr xmlns:ahyp="http://schemas.microsoft.com/office/drawing/2018/hyperlinkcolor" val="tx"/>
                              </a:ext>
                            </a:extLst>
                          </a:hlinkClick>
                        </a:rPr>
                        <a:t>Outreach</a:t>
                      </a:r>
                      <a:r>
                        <a:rPr lang="es-US" sz="1600" b="0" dirty="0">
                          <a:solidFill>
                            <a:srgbClr val="00529B"/>
                          </a:solidFill>
                          <a:hlinkClick r:id="rId8">
                            <a:extLst>
                              <a:ext uri="{A12FA001-AC4F-418D-AE19-62706E023703}">
                                <ahyp:hlinkClr xmlns:ahyp="http://schemas.microsoft.com/office/drawing/2018/hyperlinkcolor" val="tx"/>
                              </a:ext>
                            </a:extLst>
                          </a:hlinkClick>
                        </a:rPr>
                        <a:t>-and-</a:t>
                      </a:r>
                      <a:r>
                        <a:rPr lang="es-US" sz="1600" b="0" dirty="0" err="1">
                          <a:solidFill>
                            <a:srgbClr val="00529B"/>
                          </a:solidFill>
                          <a:hlinkClick r:id="rId8">
                            <a:extLst>
                              <a:ext uri="{A12FA001-AC4F-418D-AE19-62706E023703}">
                                <ahyp:hlinkClr xmlns:ahyp="http://schemas.microsoft.com/office/drawing/2018/hyperlinkcolor" val="tx"/>
                              </a:ext>
                            </a:extLst>
                          </a:hlinkClick>
                        </a:rPr>
                        <a:t>Education</a:t>
                      </a:r>
                      <a:r>
                        <a:rPr lang="es-US" sz="1600" b="0" dirty="0">
                          <a:solidFill>
                            <a:srgbClr val="00529B"/>
                          </a:solidFill>
                          <a:hlinkClick r:id="rId8">
                            <a:extLst>
                              <a:ext uri="{A12FA001-AC4F-418D-AE19-62706E023703}">
                                <ahyp:hlinkClr xmlns:ahyp="http://schemas.microsoft.com/office/drawing/2018/hyperlinkcolor" val="tx"/>
                              </a:ext>
                            </a:extLst>
                          </a:hlinkClick>
                        </a:rPr>
                        <a:t>/</a:t>
                      </a:r>
                      <a:r>
                        <a:rPr lang="es-US" sz="1600" b="0" dirty="0" err="1">
                          <a:solidFill>
                            <a:srgbClr val="00529B"/>
                          </a:solidFill>
                          <a:hlinkClick r:id="rId8">
                            <a:extLst>
                              <a:ext uri="{A12FA001-AC4F-418D-AE19-62706E023703}">
                                <ahyp:hlinkClr xmlns:ahyp="http://schemas.microsoft.com/office/drawing/2018/hyperlinkcolor" val="tx"/>
                              </a:ext>
                            </a:extLst>
                          </a:hlinkClick>
                        </a:rPr>
                        <a:t>Outreach</a:t>
                      </a:r>
                      <a:r>
                        <a:rPr lang="es-US" sz="1600" b="0" dirty="0">
                          <a:solidFill>
                            <a:srgbClr val="00529B"/>
                          </a:solidFill>
                          <a:hlinkClick r:id="rId8">
                            <a:extLst>
                              <a:ext uri="{A12FA001-AC4F-418D-AE19-62706E023703}">
                                <ahyp:hlinkClr xmlns:ahyp="http://schemas.microsoft.com/office/drawing/2018/hyperlinkcolor" val="tx"/>
                              </a:ext>
                            </a:extLst>
                          </a:hlinkClick>
                        </a:rPr>
                        <a:t>/</a:t>
                      </a:r>
                      <a:r>
                        <a:rPr lang="es-US" sz="1600" b="0" dirty="0" err="1">
                          <a:solidFill>
                            <a:srgbClr val="00529B"/>
                          </a:solidFill>
                          <a:hlinkClick r:id="rId8">
                            <a:extLst>
                              <a:ext uri="{A12FA001-AC4F-418D-AE19-62706E023703}">
                                <ahyp:hlinkClr xmlns:ahyp="http://schemas.microsoft.com/office/drawing/2018/hyperlinkcolor" val="tx"/>
                              </a:ext>
                            </a:extLst>
                          </a:hlinkClick>
                        </a:rPr>
                        <a:t>Partnerships</a:t>
                      </a:r>
                      <a:r>
                        <a:rPr lang="es-US" sz="1600" b="0" dirty="0">
                          <a:solidFill>
                            <a:srgbClr val="00529B"/>
                          </a:solidFill>
                          <a:hlinkClick r:id="rId8">
                            <a:extLst>
                              <a:ext uri="{A12FA001-AC4F-418D-AE19-62706E023703}">
                                <ahyp:hlinkClr xmlns:ahyp="http://schemas.microsoft.com/office/drawing/2018/hyperlinkcolor" val="tx"/>
                              </a:ext>
                            </a:extLst>
                          </a:hlinkClick>
                        </a:rPr>
                        <a:t>/</a:t>
                      </a:r>
                      <a:r>
                        <a:rPr lang="es-US" sz="1600" b="0" dirty="0" err="1">
                          <a:solidFill>
                            <a:srgbClr val="00529B"/>
                          </a:solidFill>
                          <a:hlinkClick r:id="rId8">
                            <a:extLst>
                              <a:ext uri="{A12FA001-AC4F-418D-AE19-62706E023703}">
                                <ahyp:hlinkClr xmlns:ahyp="http://schemas.microsoft.com/office/drawing/2018/hyperlinkcolor" val="tx"/>
                              </a:ext>
                            </a:extLst>
                          </a:hlinkClick>
                        </a:rPr>
                        <a:t>Downloads</a:t>
                      </a:r>
                      <a:r>
                        <a:rPr lang="es-US" sz="1600" b="0" dirty="0">
                          <a:solidFill>
                            <a:srgbClr val="00529B"/>
                          </a:solidFill>
                          <a:hlinkClick r:id="rId8">
                            <a:extLst>
                              <a:ext uri="{A12FA001-AC4F-418D-AE19-62706E023703}">
                                <ahyp:hlinkClr xmlns:ahyp="http://schemas.microsoft.com/office/drawing/2018/hyperlinkcolor" val="tx"/>
                              </a:ext>
                            </a:extLst>
                          </a:hlinkClick>
                        </a:rPr>
                        <a:t>/11401-P.pdf</a:t>
                      </a:r>
                      <a:r>
                        <a:rPr lang="es-US" sz="1600" b="0" dirty="0">
                          <a:solidFill>
                            <a:srgbClr val="00529B"/>
                          </a:solidFill>
                        </a:rPr>
                        <a:t> </a:t>
                      </a:r>
                    </a:p>
                  </a:txBody>
                  <a:tcPr/>
                </a:tc>
                <a:extLst>
                  <a:ext uri="{0D108BD9-81ED-4DB2-BD59-A6C34878D82A}">
                    <a16:rowId xmlns:a16="http://schemas.microsoft.com/office/drawing/2014/main" val="215535641"/>
                  </a:ext>
                </a:extLst>
              </a:tr>
            </a:tbl>
          </a:graphicData>
        </a:graphic>
      </p:graphicFrame>
      <p:sp>
        <p:nvSpPr>
          <p:cNvPr id="7" name="Slide Number Placeholder 5">
            <a:extLst>
              <a:ext uri="{FF2B5EF4-FFF2-40B4-BE49-F238E27FC236}">
                <a16:creationId xmlns:a16="http://schemas.microsoft.com/office/drawing/2014/main" id="{53FD8BE0-BE8D-4C8A-B370-F7C30FE6282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4" name="Date Placeholder 3"/>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8933300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ARTICULATE_DESIGN_ID_2_THEME1" val="ylHTRuW0"/>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Drug Coverage When Using Medicare&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5&quot;&gt;&lt;property id=&quot;20148&quot; value=&quot;5&quot;/&gt;&lt;property id=&quot;20300&quot; value=&quot;Slide 89 - &amp;quot;Social Security’s Redetermination Process&amp;quot;&quot;/&gt;&lt;property id=&quot;20307&quot; value=&quot;371&quot;/&gt;&lt;/object&gt;&lt;object type=&quot;3&quot; unique_id=&quot;17365&quot;&gt;&lt;property id=&quot;20148&quot; value=&quot;5&quot;/&gt;&lt;property id=&quot;20300&quot; value=&quot;Slide 97 - &amp;quot;Medicare Drug Coverage  Resource Guide&amp;quot;&quot;/&gt;&lt;property id=&quot;20307&quot; value=&quot;375&quot;/&gt;&lt;/object&gt;&lt;object type=&quot;3&quot; unique_id=&quot;17367&quot;&gt;&lt;property id=&quot;20148&quot; value=&quot;5&quot;/&gt;&lt;property id=&quot;20300&quot; value=&quot;Slide 101 - &amp;quot;Acronyms (A–L)&amp;quot;&quot;/&gt;&lt;property id=&quot;20307&quot; value=&quot;376&quot;/&gt;&lt;/object&gt;&lt;object type=&quot;3&quot; unique_id=&quot;17368&quot;&gt;&lt;property id=&quot;20148&quot; value=&quot;5&quot;/&gt;&lt;property id=&quot;20300&quot; value=&quot;Slide 103 - &amp;quot;Stay Connected&amp;quot;&quot;/&gt;&lt;property id=&quot;20307&quot; value=&quot;362&quot;/&gt;&lt;/object&gt;&lt;object type=&quot;3&quot; unique_id=&quot;17438&quot;&gt;&lt;property id=&quot;20148&quot; value=&quot;5&quot;/&gt;&lt;property id=&quot;20300&quot; value=&quot;Slide 98 - &amp;quot;Medicare Drug Coverage  Resource Guide: Medicare Products&amp;quot;&quot;/&gt;&lt;property id=&quot;20307&quot; value=&quot;384&quot;/&gt;&lt;/object&gt;&lt;object type=&quot;3&quot; unique_id=&quot;18096&quot;&gt;&lt;property id=&quot;20148&quot; value=&quot;5&quot;/&gt;&lt;property id=&quot;20300&quot; value=&quot;Slide 6 - &amp;quot;Drug Coverage Under Medicare &amp;quot;&quot;/&gt;&lt;property id=&quot;20307&quot; value=&quot;389&quot;/&gt;&lt;/object&gt;&lt;object type=&quot;3&quot; unique_id=&quot;18097&quot;&gt;&lt;property id=&quot;20148&quot; value=&quot;5&quot;/&gt;&lt;property id=&quot;20300&quot; value=&quot;Slide 7 - &amp;quot;Part A (Hospital Insurance) Drug Coverage&amp;quot;&quot;/&gt;&lt;property id=&quot;20307&quot; value=&quot;390&quot;/&gt;&lt;/object&gt;&lt;object type=&quot;3&quot; unique_id=&quot;18098&quot;&gt;&lt;property id=&quot;20148&quot; value=&quot;5&quot;/&gt;&lt;property id=&quot;20300&quot; value=&quot;Slide 8 - &amp;quot;Part B (Medical Insurance) Drug Coverage&amp;quot;&quot;/&gt;&lt;property id=&quot;20307&quot; value=&quot;391&quot;/&gt;&lt;/object&gt;&lt;object type=&quot;3&quot; unique_id=&quot;18099&quot;&gt;&lt;property id=&quot;20148&quot; value=&quot;5&quot;/&gt;&lt;property id=&quot;20300&quot; value=&quot;Slide 9 - &amp;quot;Part B Immunization Coverage &amp;quot;&quot;/&gt;&lt;property id=&quot;20307&quot; value=&quot;392&quot;/&gt;&lt;/object&gt;&lt;object type=&quot;3&quot; unique_id=&quot;18101&quot;&gt;&lt;property id=&quot;20148&quot; value=&quot;5&quot;/&gt;&lt;property id=&quot;20300&quot; value=&quot;Slide 15 - &amp;quot;Check Your Knowledge: Question 1&amp;quot;&quot;/&gt;&lt;property id=&quot;20307&quot; value=&quot;394&quot;/&gt;&lt;/object&gt;&lt;object type=&quot;3&quot; unique_id=&quot;18102&quot;&gt;&lt;property id=&quot;20148&quot; value=&quot;5&quot;/&gt;&lt;property id=&quot;20300&quot; value=&quot;Slide 16 - &amp;quot;Check Your Knowledge: Question 2&amp;quot;&quot;/&gt;&lt;property id=&quot;20307&quot; value=&quot;395&quot;/&gt;&lt;/object&gt;&lt;object type=&quot;3&quot; unique_id=&quot;18104&quot;&gt;&lt;property id=&quot;20148&quot; value=&quot;5&quot;/&gt;&lt;property id=&quot;20300&quot; value=&quot;Slide 20 - &amp;quot;Medicare Drug Coverage&amp;quot;&quot;/&gt;&lt;property id=&quot;20307&quot; value=&quot;397&quot;/&gt;&lt;/object&gt;&lt;object type=&quot;3&quot; unique_id=&quot;18110&quot;&gt;&lt;property id=&quot;20148&quot; value=&quot;5&quot;/&gt;&lt;property id=&quot;20300&quot; value=&quot;Slide 26 - &amp;quot;What Payments Count Toward True Out-of-Pocket (TrOOP)?&amp;quot;&quot;/&gt;&lt;property id=&quot;20307&quot; value=&quot;403&quot;/&gt;&lt;/object&gt;&lt;object type=&quot;3&quot; unique_id=&quot;18231&quot;&gt;&lt;property id=&quot;20148&quot; value=&quot;5&quot;/&gt;&lt;property id=&quot;20300&quot; value=&quot;Slide 27 - &amp;quot;What Payments Don’t Count Toward True Out-of-Pocket (TrOOP)?&amp;quot;&quot;/&gt;&lt;property id=&quot;20307&quot; value=&quot;404&quot;/&gt;&lt;/object&gt;&lt;object type=&quot;3&quot; unique_id=&quot;19176&quot;&gt;&lt;property id=&quot;20148&quot; value=&quot;5&quot;/&gt;&lt;property id=&quot;20300&quot; value=&quot;Slide 28 - &amp;quot;Check Your Knowledge: Question 3&amp;quot;&quot;/&gt;&lt;property id=&quot;20307&quot; value=&quot;410&quot;/&gt;&lt;/object&gt;&lt;object type=&quot;3&quot; unique_id=&quot;19177&quot;&gt;&lt;property id=&quot;20148&quot; value=&quot;5&quot;/&gt;&lt;property id=&quot;20300&quot; value=&quot;Slide 29 - &amp;quot;Check Your Knowledge: Question 4&amp;quot;&quot;/&gt;&lt;property id=&quot;20307&quot; value=&quot;412&quot;/&gt;&lt;/object&gt;&lt;object type=&quot;3&quot; unique_id=&quot;19179&quot;&gt;&lt;property id=&quot;20148&quot; value=&quot;5&quot;/&gt;&lt;property id=&quot;20300&quot; value=&quot;Slide 32 - &amp;quot;Medicare Drug Coverage: Covered Drugs&amp;quot;&quot;/&gt;&lt;property id=&quot;20307&quot; value=&quot;406&quot;/&gt;&lt;/object&gt;&lt;object type=&quot;3&quot; unique_id=&quot;19181&quot;&gt;&lt;property id=&quot;20148&quot; value=&quot;5&quot;/&gt;&lt;property id=&quot;20300&quot; value=&quot;Slide 34 - &amp;quot;Drugs Excluded by Law from  Medicare Drug Coverage&amp;quot;&quot;/&gt;&lt;property id=&quot;20307&quot; value=&quot;408&quot;/&gt;&lt;/object&gt;&lt;object type=&quot;3&quot; unique_id=&quot;19183&quot;&gt;&lt;property id=&quot;20148&quot; value=&quot;5&quot;/&gt;&lt;property id=&quot;20300&quot; value=&quot;Slide 36 - &amp;quot;Formulary Tiers&amp;quot;&quot;/&gt;&lt;property id=&quot;20307&quot; value=&quot;413&quot;/&gt;&lt;/object&gt;&lt;object type=&quot;3&quot; unique_id=&quot;19184&quot;&gt;&lt;property id=&quot;20148&quot; value=&quot;5&quot;/&gt;&lt;property id=&quot;20300&quot; value=&quot;Slide 37 - &amp;quot;Formulary Changes&amp;quot;&quot;/&gt;&lt;property id=&quot;20307&quot; value=&quot;414&quot;/&gt;&lt;/object&gt;&lt;object type=&quot;3&quot; unique_id=&quot;19186&quot;&gt;&lt;property id=&quot;20148&quot; value=&quot;5&quot;/&gt;&lt;property id=&quot;20300&quot; value=&quot;Slide 41 - &amp;quot;How Plans Manage Unsafe Use of Opioids &amp;quot;&quot;/&gt;&lt;property id=&quot;20307&quot; value=&quot;416&quot;/&gt;&lt;/object&gt;&lt;object type=&quot;3&quot; unique_id=&quot;19187&quot;&gt;&lt;property id=&quot;20148&quot; value=&quot;5&quot;/&gt;&lt;property id=&quot;20300&quot; value=&quot;Slide 42 - &amp;quot;Requirements for Medicare Plans&amp;quot;&quot;/&gt;&lt;property id=&quot;20307&quot; value=&quot;417&quot;/&gt;&lt;/object&gt;&lt;object type=&quot;3&quot; unique_id=&quot;19188&quot;&gt;&lt;property id=&quot;20148&quot; value=&quot;5&quot;/&gt;&lt;property id=&quot;20300&quot; value=&quot;Slide 43 - &amp;quot;The Preclusion List&amp;quot;&quot;/&gt;&lt;property id=&quot;20307&quot; value=&quot;418&quot;/&gt;&lt;/object&gt;&lt;object type=&quot;3&quot; unique_id=&quot;19189&quot;&gt;&lt;property id=&quot;20148&quot; value=&quot;5&quot;/&gt;&lt;property id=&quot;20300&quot; value=&quot;Slide 44 - &amp;quot;The Preclusion List: Beneficiary Notice&amp;quot;&quot;/&gt;&lt;property id=&quot;20307&quot; value=&quot;419&quot;/&gt;&lt;/object&gt;&lt;object type=&quot;3&quot; unique_id=&quot;19191&quot;&gt;&lt;property id=&quot;20148&quot; value=&quot;5&quot;/&gt;&lt;property id=&quot;20300&quot; value=&quot;Slide 48 - &amp;quot;Medication Therapy Management (MTM)&amp;quot;&quot;/&gt;&lt;property id=&quot;20307&quot; value=&quot;421&quot;/&gt;&lt;/object&gt;&lt;object type=&quot;3&quot; unique_id=&quot;19192&quot;&gt;&lt;property id=&quot;20148&quot; value=&quot;5&quot;/&gt;&lt;property id=&quot;20300&quot; value=&quot;Slide 49 - &amp;quot;Medication Therapy Management (MTM) Eligibility Requirements&amp;quot;&quot;/&gt;&lt;property id=&quot;20307&quot; value=&quot;422&quot;/&gt;&lt;/object&gt;&lt;object type=&quot;3&quot; unique_id=&quot;19193&quot;&gt;&lt;property id=&quot;20148&quot; value=&quot;5&quot;/&gt;&lt;property id=&quot;20300&quot; value=&quot;Slide 45 - &amp;quot;Elimination of Gag Clauses&amp;quot;&quot;/&gt;&lt;property id=&quot;20307&quot; value=&quot;423&quot;/&gt;&lt;/object&gt;&lt;object type=&quot;3&quot; unique_id=&quot;19194&quot;&gt;&lt;property id=&quot;20148&quot; value=&quot;5&quot;/&gt;&lt;property id=&quot;20300&quot; value=&quot;Slide 51 - &amp;quot;Check Your Knowledge: Question 5&amp;quot;&quot;/&gt;&lt;property id=&quot;20307&quot; value=&quot;424&quot;/&gt;&lt;/object&gt;&lt;object type=&quot;3&quot; unique_id=&quot;19198&quot;&gt;&lt;property id=&quot;20148&quot; value=&quot;5&quot;/&gt;&lt;property id=&quot;20300&quot; value=&quot;Slide 55 - &amp;quot;Creditable Drug Coverage&amp;quot;&quot;/&gt;&lt;property id=&quot;20307&quot; value=&quot;427&quot;/&gt;&lt;/object&gt;&lt;object type=&quot;3&quot; unique_id=&quot;19199&quot;&gt;&lt;property id=&quot;20148&quot; value=&quot;5&quot;/&gt;&lt;property id=&quot;20300&quot; value=&quot;Slide 56 - &amp;quot;Potential Loss of Other Coverage&amp;quot;&quot;/&gt;&lt;property id=&quot;20307&quot; value=&quot;428&quot;/&gt;&lt;/object&gt;&lt;object type=&quot;3&quot; unique_id=&quot;19200&quot;&gt;&lt;property id=&quot;20148&quot; value=&quot;5&quot;/&gt;&lt;property id=&quot;20300&quot; value=&quot;Slide 57 - &amp;quot;Using Your Initial Enrollment Period (IEP)  to Get Medicare Drug Coverage&amp;quot;&quot;/&gt;&lt;property id=&quot;20307&quot; value=&quot;429&quot;/&gt;&lt;/object&gt;&lt;object type=&quot;3&quot; unique_id=&quot;19203&quot;&gt;&lt;property id=&quot;20148&quot; value=&quot;5&quot;/&gt;&lt;property id=&quot;20300&quot; value=&quot;Slide 63 - &amp;quot;Extra Help, Dual &amp;amp; Partial Dual Eligible Special Enrollment Period (SEP)&amp;quot;&quot;/&gt;&lt;property id=&quot;20307&quot; value=&quot;432&quot;/&gt;&lt;/object&gt;&lt;object type=&quot;3&quot; unique_id=&quot;19204&quot;&gt;&lt;property id=&quot;20148&quot; value=&quot;5&quot;/&gt;&lt;property id=&quot;20300&quot; value=&quot;Slide 64 - &amp;quot;Extra Help &amp;amp; Dual Eligible  Special Enrollment Period (SEP) Limitations&amp;quot;&quot;/&gt;&lt;property id=&quot;20307&quot; value=&quot;433&quot;/&gt;&lt;/object&gt;&lt;object type=&quot;3&quot; unique_id=&quot;19206&quot;&gt;&lt;property id=&quot;20148&quot; value=&quot;5&quot;/&gt;&lt;property id=&quot;20300&quot; value=&quot;Slide 65 - &amp;quot;5-Star Special Enrollment Period (SEP)&amp;quot;&quot;/&gt;&lt;property id=&quot;20307&quot; value=&quot;435&quot;/&gt;&lt;/object&gt;&lt;object type=&quot;3&quot; unique_id=&quot;19207&quot;&gt;&lt;property id=&quot;20148&quot; value=&quot;5&quot;/&gt;&lt;property id=&quot;20300&quot; value=&quot;Slide 66 - &amp;quot;Consistently Low Performing Plans&amp;quot;&quot;/&gt;&lt;property id=&quot;20307&quot; value=&quot;436&quot;/&gt;&lt;/object&gt;&lt;object type=&quot;3&quot; unique_id=&quot;19208&quot;&gt;&lt;property id=&quot;20148&quot; value=&quot;5&quot;/&gt;&lt;property id=&quot;20300&quot; value=&quot;Slide 71 - &amp;quot;Medicare Drug Coverage Late Enrollment Penalty&amp;quot;&quot;/&gt;&lt;property id=&quot;20307&quot; value=&quot;437&quot;/&gt;&lt;/object&gt;&lt;object type=&quot;3&quot; unique_id=&quot;19209&quot;&gt;&lt;property id=&quot;20148&quot; value=&quot;5&quot;/&gt;&lt;property id=&quot;20300&quot; value=&quot;Slide 72 - &amp;quot;Medicare Drug Coverage Penalty Example: Ann&amp;quot;&quot;/&gt;&lt;property id=&quot;20307&quot; value=&quot;438&quot;/&gt;&lt;/object&gt;&lt;object type=&quot;3&quot; unique_id=&quot;19210&quot;&gt;&lt;property id=&quot;20148&quot; value=&quot;5&quot;/&gt;&lt;property id=&quot;20300&quot; value=&quot;Slide 73 - &amp;quot;Medicare Drug Coverage Penalty Example: Ann  (continued)&amp;quot;&quot;/&gt;&lt;property id=&quot;20307&quot; value=&quot;439&quot;/&gt;&lt;/object&gt;&lt;object type=&quot;3&quot; unique_id=&quot;19213&quot;&gt;&lt;property id=&quot;20148&quot; value=&quot;5&quot;/&gt;&lt;property id=&quot;20300&quot; value=&quot;Slide 74 - &amp;quot;Check Your Knowledge: Question 6&amp;quot;&quot;/&gt;&lt;property id=&quot;20307&quot; value=&quot;442&quot;/&gt;&lt;/object&gt;&lt;object type=&quot;3&quot; unique_id=&quot;19217&quot;&gt;&lt;property id=&quot;20148&quot; value=&quot;5&quot;/&gt;&lt;property id=&quot;20300&quot; value=&quot;Slide 79 - &amp;quot;2023 Income &amp;amp; Resource Limits to  Apply for Extra Help&amp;quot;&quot;/&gt;&lt;property id=&quot;20307&quot; value=&quot;446&quot;/&gt;&lt;/object&gt;&lt;object type=&quot;3&quot; unique_id=&quot;19219&quot;&gt;&lt;property id=&quot;20148&quot; value=&quot;5&quot;/&gt;&lt;property id=&quot;20300&quot; value=&quot;Slide 81 - &amp;quot;Deemed Status&amp;quot;&quot;/&gt;&lt;property id=&quot;20307&quot; value=&quot;448&quot;/&gt;&lt;/object&gt;&lt;object type=&quot;3&quot; unique_id=&quot;19220&quot;&gt;&lt;property id=&quot;20148&quot; value=&quot;5&quot;/&gt;&lt;property id=&quot;20300&quot; value=&quot;Slide 83 - &amp;quot;Facilitated Enrollment&amp;quot;&quot;/&gt;&lt;property id=&quot;20307&quot; value=&quot;449&quot;/&gt;&lt;/object&gt;&lt;object type=&quot;3&quot; unique_id=&quot;19222&quot;&gt;&lt;property id=&quot;20148&quot; value=&quot;5&quot;/&gt;&lt;property id=&quot;20300&quot; value=&quot;Slide 84 - &amp;quot;Medicare’s Limited Income Newly  Eligible Transition (LINET) Program&amp;quot;&quot;/&gt;&lt;property id=&quot;20307&quot; value=&quot;451&quot;/&gt;&lt;/object&gt;&lt;object type=&quot;3&quot; unique_id=&quot;19223&quot;&gt;&lt;property id=&quot;20148&quot; value=&quot;5&quot;/&gt;&lt;property id=&quot;20300&quot; value=&quot;Slide 85 - &amp;quot;How Do You Access Medicare’s Limited Income Newly Eligible Transition (LINET) Program?&amp;quot;&quot;/&gt;&lt;property id=&quot;20307&quot; value=&quot;452&quot;/&gt;&lt;/object&gt;&lt;object type=&quot;3&quot; unique_id=&quot;19224&quot;&gt;&lt;property id=&quot;20148&quot; value=&quot;5&quot;/&gt;&lt;property id=&quot;20300&quot; value=&quot;Slide 87 - &amp;quot;Reassignment Notices&amp;quot;&quot;/&gt;&lt;property id=&quot;20307&quot; value=&quot;453&quot;/&gt;&lt;/object&gt;&lt;object type=&quot;3&quot; unique_id=&quot;19225&quot;&gt;&lt;property id=&quot;20148&quot; value=&quot;5&quot;/&gt;&lt;property id=&quot;20300&quot; value=&quot;Slide 88 - &amp;quot;Changes in Qualifying for Extra Help&amp;quot;&quot;/&gt;&lt;property id=&quot;20307&quot; value=&quot;454&quot;/&gt;&lt;/object&gt;&lt;object type=&quot;3&quot; unique_id=&quot;19226&quot;&gt;&lt;property id=&quot;20148&quot; value=&quot;5&quot;/&gt;&lt;property id=&quot;20300&quot; value=&quot;Slide 90 - &amp;quot;Check Your Knowledge: Question 7&amp;quot;&quot;/&gt;&lt;property id=&quot;20307&quot; value=&quot;455&quot;/&gt;&lt;/object&gt;&lt;object type=&quot;3&quot; unique_id=&quot;21665&quot;&gt;&lt;property id=&quot;20148&quot; value=&quot;5&quot;/&gt;&lt;property id=&quot;20300&quot; value=&quot;Slide 93 - &amp;quot;Coverage Determination Request&amp;quot;&quot;/&gt;&lt;property id=&quot;20307&quot; value=&quot;465&quot;/&gt;&lt;/object&gt;&lt;object type=&quot;3&quot; unique_id=&quot;21666&quot;&gt;&lt;property id=&quot;20148&quot; value=&quot;5&quot;/&gt;&lt;property id=&quot;20300&quot; value=&quot;Slide 94 - &amp;quot;Exception Requests&amp;quot;&quot;/&gt;&lt;property id=&quot;20307&quot; value=&quot;466&quot;/&gt;&lt;/object&gt;&lt;object type=&quot;3&quot; unique_id=&quot;21669&quot;&gt;&lt;property id=&quot;20148&quot; value=&quot;5&quot;/&gt;&lt;property id=&quot;20300&quot; value=&quot;Slide 96 - &amp;quot;Key Points to Remember&amp;quot;&quot;/&gt;&lt;property id=&quot;20307&quot; value=&quot;469&quot;/&gt;&lt;/object&gt;&lt;object type=&quot;3&quot; unique_id=&quot;23228&quot;&gt;&lt;property id=&quot;20148&quot; value=&quot;5&quot;/&gt;&lt;property id=&quot;20300&quot; value=&quot;Slide 99 - &amp;quot;Medicare Drug Coverage  Resource Guide: Partner Fact Sheets&amp;quot;&quot;/&gt;&lt;property id=&quot;20307&quot; value=&quot;470&quot;/&gt;&lt;/object&gt;&lt;object type=&quot;3&quot; unique_id=&quot;23229&quot;&gt;&lt;property id=&quot;20148&quot; value=&quot;5&quot;/&gt;&lt;property id=&quot;20300&quot; value=&quot;Slide 100 - &amp;quot;Medicare Drug Coverage  Resource Guide: Ordering Medicare Products&amp;quot;&quot;/&gt;&lt;property id=&quot;20307&quot; value=&quot;471&quot;/&gt;&lt;/object&gt;&lt;object type=&quot;3&quot; unique_id=&quot;23232&quot;&gt;&lt;property id=&quot;20148&quot; value=&quot;5&quot;/&gt;&lt;property id=&quot;20300&quot; value=&quot;Slide 102 - &amp;quot;Acronyms (L–V)&amp;quot;&quot;/&gt;&lt;property id=&quot;20307&quot; value=&quot;472&quot;/&gt;&lt;/object&gt;&lt;object type=&quot;3&quot; unique_id=&quot;368673&quot;&gt;&lt;property id=&quot;20148&quot; value=&quot;5&quot;/&gt;&lt;property id=&quot;20300&quot; value=&quot;Slide 30 - &amp;quot;Medicare Drug Coverage (Part D) Rules&amp;amp;#x09;&amp;quot;&quot;/&gt;&lt;property id=&quot;20307&quot; value=&quot;477&quot;/&gt;&lt;/object&gt;&lt;object type=&quot;3&quot; unique_id=&quot;368674&quot;&gt;&lt;property id=&quot;20148&quot; value=&quot;5&quot;/&gt;&lt;property id=&quot;20300&quot; value=&quot;Slide 52 - &amp;quot;Lesson 4&amp;quot;&quot;/&gt;&lt;property id=&quot;20307&quot; value=&quot;478&quot;/&gt;&lt;/object&gt;&lt;object type=&quot;3&quot; unique_id=&quot;369277&quot;&gt;&lt;property id=&quot;20148&quot; value=&quot;5&quot;/&gt;&lt;property id=&quot;20300&quot; value=&quot;Slide 75 - &amp;quot;Lesson 5&amp;quot;&quot;/&gt;&lt;property id=&quot;20307&quot; value=&quot;479&quot;/&gt;&lt;/object&gt;&lt;object type=&quot;3&quot; unique_id=&quot;369279&quot;&gt;&lt;property id=&quot;20148&quot; value=&quot;5&quot;/&gt;&lt;property id=&quot;20300&quot; value=&quot;Slide 91 - &amp;quot;Lesson 6&amp;quot;&quot;/&gt;&lt;property id=&quot;20307&quot; value=&quot;481&quot;/&gt;&lt;/object&gt;&lt;object type=&quot;3&quot; unique_id=&quot;369952&quot;&gt;&lt;property id=&quot;20148&quot; value=&quot;5&quot;/&gt;&lt;property id=&quot;20300&quot; value=&quot;Slide 14 - &amp;quot;Self-Administered Drugs in Hospital  Outpatient Settings&amp;quot;&quot;/&gt;&lt;property id=&quot;20307&quot; value=&quot;482&quot;/&gt;&lt;/object&gt;&lt;object type=&quot;3&quot; unique_id=&quot;371173&quot;&gt;&lt;property id=&quot;20148&quot; value=&quot;5&quot;/&gt;&lt;property id=&quot;20300&quot; value=&quot;Slide 3 - &amp;quot;Session Objectives&amp;quot;&quot;/&gt;&lt;property id=&quot;20307&quot; value=&quot;483&quot;/&gt;&lt;/object&gt;&lt;object type=&quot;3&quot; unique_id=&quot;371174&quot;&gt;&lt;property id=&quot;20148&quot; value=&quot;5&quot;/&gt;&lt;property id=&quot;20300&quot; value=&quot;Slide 4 - &amp;quot;Lesson 1   &amp;amp;#x09;&amp;quot;&quot;/&gt;&lt;property id=&quot;20307&quot; value=&quot;484&quot;/&gt;&lt;/object&gt;&lt;object type=&quot;3&quot; unique_id=&quot;379000&quot;&gt;&lt;property id=&quot;20148&quot; value=&quot;5&quot;/&gt;&lt;property id=&quot;20300&quot; value=&quot;Slide 67 - &amp;quot;Things to Consider Before Joining a Plan&amp;quot;&quot;/&gt;&lt;property id=&quot;20307&quot; value=&quot;492&quot;/&gt;&lt;/object&gt;&lt;object type=&quot;3&quot; unique_id=&quot;379002&quot;&gt;&lt;property id=&quot;20148&quot; value=&quot;5&quot;/&gt;&lt;property id=&quot;20300&quot; value=&quot;Slide 46 - &amp;quot;Insulin Products &amp;amp; Medicare Drug Plans&amp;quot;&quot;/&gt;&lt;property id=&quot;20307&quot; value=&quot;494&quot;/&gt;&lt;/object&gt;&lt;object type=&quot;3&quot; unique_id=&quot;379003&quot;&gt;&lt;property id=&quot;20148&quot; value=&quot;5&quot;/&gt;&lt;property id=&quot;20300&quot; value=&quot;Slide 69 - &amp;quot;What New Members Can Expect&amp;quot;&quot;/&gt;&lt;property id=&quot;20307&quot; value=&quot;495&quot;/&gt;&lt;/object&gt;&lt;object type=&quot;3&quot; unique_id=&quot;379293&quot;&gt;&lt;property id=&quot;20148&quot; value=&quot;5&quot;/&gt;&lt;property id=&quot;20300&quot; value=&quot;Slide 5 - &amp;quot;Lesson 1 Objectives&amp;quot;&quot;/&gt;&lt;property id=&quot;20307&quot; value=&quot;498&quot;/&gt;&lt;/object&gt;&lt;object type=&quot;3&quot; unique_id=&quot;379294&quot;&gt;&lt;property id=&quot;20148&quot; value=&quot;5&quot;/&gt;&lt;property id=&quot;20300&quot; value=&quot;Slide 18 - &amp;quot;Lesson 2 Objectives&amp;quot;&quot;/&gt;&lt;property id=&quot;20307&quot; value=&quot;499&quot;/&gt;&lt;/object&gt;&lt;object type=&quot;3&quot; unique_id=&quot;379295&quot;&gt;&lt;property id=&quot;20148&quot; value=&quot;5&quot;/&gt;&lt;property id=&quot;20300&quot; value=&quot;Slide 19 - &amp;quot;Medicare Drug Coverage (Part D)&amp;quot;&quot;/&gt;&lt;property id=&quot;20307&quot; value=&quot;534&quot;/&gt;&lt;/object&gt;&lt;object type=&quot;3&quot; unique_id=&quot;379296&quot;&gt;&lt;property id=&quot;20148&quot; value=&quot;5&quot;/&gt;&lt;property id=&quot;20300&quot; value=&quot;Slide 23 - &amp;quot;Medicare Drug Coverage Monthly Premium &amp;amp;  Income-Related Monthly Adjustment Amounts (IRMAA)&amp;quot;&quot;/&gt;&lt;property id=&quot;20307&quot; value=&quot;512&quot;/&gt;&lt;/object&gt;&lt;object type=&quot;3&quot; unique_id=&quot;379297&quot;&gt;&lt;property id=&quot;20148&quot; value=&quot;5&quot;/&gt;&lt;property id=&quot;20300&quot; value=&quot;Slide 25 - &amp;quot;True Out-of-Pocket (TrOOP) Costs&amp;quot;&quot;/&gt;&lt;property id=&quot;20307&quot; value=&quot;513&quot;/&gt;&lt;/object&gt;&lt;object type=&quot;3&quot; unique_id=&quot;379298&quot;&gt;&lt;property id=&quot;20148&quot; value=&quot;5&quot;/&gt;&lt;property id=&quot;20300&quot; value=&quot;Slide 31 - &amp;quot;Lesson 3 Objectives&amp;quot;&quot;/&gt;&lt;property id=&quot;20307&quot; value=&quot;500&quot;/&gt;&lt;/object&gt;&lt;object type=&quot;3&quot; unique_id=&quot;379299&quot;&gt;&lt;property id=&quot;20148&quot; value=&quot;5&quot;/&gt;&lt;property id=&quot;20300&quot; value=&quot;Slide 33 - &amp;quot;Required Coverage&amp;quot;&quot;/&gt;&lt;property id=&quot;20307&quot; value=&quot;514&quot;/&gt;&lt;/object&gt;&lt;object type=&quot;3&quot; unique_id=&quot;379300&quot;&gt;&lt;property id=&quot;20148&quot; value=&quot;5&quot;/&gt;&lt;property id=&quot;20300&quot; value=&quot;Slide 35 - &amp;quot;How Plans Manage Access to Drugs&amp;quot;&quot;/&gt;&lt;property id=&quot;20307&quot; value=&quot;517&quot;/&gt;&lt;/object&gt;&lt;object type=&quot;3&quot; unique_id=&quot;379301&quot;&gt;&lt;property id=&quot;20148&quot; value=&quot;5&quot;/&gt;&lt;property id=&quot;20300&quot; value=&quot;Slide 38 - &amp;quot;Formulary Changes (continued)&amp;quot;&quot;/&gt;&lt;property id=&quot;20307&quot; value=&quot;519&quot;/&gt;&lt;/object&gt;&lt;object type=&quot;3&quot; unique_id=&quot;379302&quot;&gt;&lt;property id=&quot;20148&quot; value=&quot;5&quot;/&gt;&lt;property id=&quot;20300&quot; value=&quot;Slide 50 - &amp;quot;If Your Prescription Changes &amp;quot;&quot;/&gt;&lt;property id=&quot;20307&quot; value=&quot;520&quot;/&gt;&lt;/object&gt;&lt;object type=&quot;3&quot; unique_id=&quot;379303&quot;&gt;&lt;property id=&quot;20148&quot; value=&quot;5&quot;/&gt;&lt;property id=&quot;20300&quot; value=&quot;Slide 53 - &amp;quot;Lesson 4 Objectives&amp;quot;&quot;/&gt;&lt;property id=&quot;20307&quot; value=&quot;501&quot;/&gt;&lt;/object&gt;&lt;object type=&quot;3&quot; unique_id=&quot;379304&quot;&gt;&lt;property id=&quot;20148&quot; value=&quot;5&quot;/&gt;&lt;property id=&quot;20300&quot; value=&quot;Slide 54 - &amp;quot;Medicare Drug Coverage Eligibility Requirements&amp;quot;&quot;/&gt;&lt;property id=&quot;20307&quot; value=&quot;521&quot;/&gt;&lt;/object&gt;&lt;object type=&quot;3&quot; unique_id=&quot;379305&quot;&gt;&lt;property id=&quot;20148&quot; value=&quot;5&quot;/&gt;&lt;property id=&quot;20300&quot; value=&quot;Slide 58 - &amp;quot;Using Your Initial Enrollment Period (IEP)  to Get Medicare Drug Coverage: Example&amp;quot;&quot;/&gt;&lt;property id=&quot;20307&quot; value=&quot;511&quot;/&gt;&lt;/object&gt;&lt;object type=&quot;3&quot; unique_id=&quot;379307&quot;&gt;&lt;property id=&quot;20148&quot; value=&quot;5&quot;/&gt;&lt;property id=&quot;20300&quot; value=&quot;Slide 61 - &amp;quot;Medicare Advantage Open Enrollment Period &amp;quot;&quot;/&gt;&lt;property id=&quot;20307&quot; value=&quot;528&quot;/&gt;&lt;/object&gt;&lt;object type=&quot;3&quot; unique_id=&quot;379308&quot;&gt;&lt;property id=&quot;20148&quot; value=&quot;5&quot;/&gt;&lt;property id=&quot;20300&quot; value=&quot;Slide 62 - &amp;quot;Special Enrollment Periods (SEPs)&amp;quot;&quot;/&gt;&lt;property id=&quot;20307&quot; value=&quot;524&quot;/&gt;&lt;/object&gt;&lt;object type=&quot;3&quot; unique_id=&quot;379309&quot;&gt;&lt;property id=&quot;20148&quot; value=&quot;5&quot;/&gt;&lt;property id=&quot;20300&quot; value=&quot;Slide 68 - &amp;quot;Ways To Enroll in Medicare Drug Coverage (Part D)&amp;quot;&quot;/&gt;&lt;property id=&quot;20307&quot; value=&quot;532&quot;/&gt;&lt;/object&gt;&lt;object type=&quot;3&quot; unique_id=&quot;379310&quot;&gt;&lt;property id=&quot;20148&quot; value=&quot;5&quot;/&gt;&lt;property id=&quot;20300&quot; value=&quot;Slide 70 - &amp;quot;Annual Notice of Change (ANOC) &amp;amp; Evidence of Coverage (EOC)&amp;quot;&quot;/&gt;&lt;property id=&quot;20307&quot; value=&quot;531&quot;/&gt;&lt;/object&gt;&lt;object type=&quot;3&quot; unique_id=&quot;379311&quot;&gt;&lt;property id=&quot;20148&quot; value=&quot;5&quot;/&gt;&lt;property id=&quot;20300&quot; value=&quot;Slide 76 - &amp;quot;Lesson 5 Objectives&amp;quot;&quot;/&gt;&lt;property id=&quot;20307&quot; value=&quot;502&quot;/&gt;&lt;/object&gt;&lt;object type=&quot;3&quot; unique_id=&quot;379312&quot;&gt;&lt;property id=&quot;20148&quot; value=&quot;5&quot;/&gt;&lt;property id=&quot;20300&quot; value=&quot;Slide 77 - &amp;quot;What’s Extra Help?&amp;quot;&quot;/&gt;&lt;property id=&quot;20307&quot; value=&quot;526&quot;/&gt;&lt;/object&gt;&lt;object type=&quot;3&quot; unique_id=&quot;379313&quot;&gt;&lt;property id=&quot;20148&quot; value=&quot;5&quot;/&gt;&lt;property id=&quot;20300&quot; value=&quot;Slide 78 - &amp;quot;Qualifying for Extra Help&amp;quot;&quot;/&gt;&lt;property id=&quot;20307&quot; value=&quot;510&quot;/&gt;&lt;/object&gt;&lt;object type=&quot;3&quot; unique_id=&quot;379314&quot;&gt;&lt;property id=&quot;20148&quot; value=&quot;5&quot;/&gt;&lt;property id=&quot;20300&quot; value=&quot;Slide 92 - &amp;quot;Lesson 6 Objectives&amp;quot;&quot;/&gt;&lt;property id=&quot;20307&quot; value=&quot;503&quot;/&gt;&lt;/object&gt;&lt;object type=&quot;3&quot; unique_id=&quot;379625&quot;&gt;&lt;property id=&quot;20148&quot; value=&quot;5&quot;/&gt;&lt;property id=&quot;20300&quot; value=&quot;Slide 60 - &amp;quot;Open Enrollment Period&amp;quot;&quot;/&gt;&lt;property id=&quot;20307&quot; value=&quot;535&quot;/&gt;&lt;/object&gt;&lt;object type=&quot;3&quot; unique_id=&quot;414485&quot;&gt;&lt;property id=&quot;20148&quot; value=&quot;5&quot;/&gt;&lt;property id=&quot;20300&quot; value=&quot;Slide 95 - &amp;quot;Part D (Drug) Appeals Process&amp;quot;&quot;/&gt;&lt;property id=&quot;20307&quot; value=&quot;536&quot;/&gt;&lt;/object&gt;&lt;object type=&quot;3&quot; unique_id=&quot;415699&quot;&gt;&lt;property id=&quot;20148&quot; value=&quot;5&quot;/&gt;&lt;property id=&quot;20300&quot; value=&quot;Slide 82 - &amp;quot;Automatic Enrollment&amp;quot;&quot;/&gt;&lt;property id=&quot;20307&quot; value=&quot;537&quot;/&gt;&lt;/object&gt;&lt;object type=&quot;3&quot; unique_id=&quot;416922&quot;&gt;&lt;property id=&quot;20148&quot; value=&quot;5&quot;/&gt;&lt;property id=&quot;20300&quot; value=&quot;Slide 21 - &amp;quot;Medicare Drug Coverage Costs&amp;quot;&quot;/&gt;&lt;property id=&quot;20307&quot; value=&quot;538&quot;/&gt;&lt;/object&gt;&lt;object type=&quot;3&quot; unique_id=&quot;416923&quot;&gt;&lt;property id=&quot;20148&quot; value=&quot;5&quot;/&gt;&lt;property id=&quot;20300&quot; value=&quot;Slide 22 - &amp;quot;Example: Standard Structure in 2023&amp;quot;&quot;/&gt;&lt;property id=&quot;20307&quot; value=&quot;539&quot;/&gt;&lt;/object&gt;&lt;object type=&quot;3&quot; unique_id=&quot;417638&quot;&gt;&lt;property id=&quot;20148&quot; value=&quot;5&quot;/&gt;&lt;property id=&quot;20300&quot; value=&quot;Slide 24 - &amp;quot;Income-Related Monthly Adjustment Amount (IRMAA):  Monthly Part D Premium for 2023&amp;quot;&quot;/&gt;&lt;property id=&quot;20307&quot; value=&quot;540&quot;/&gt;&lt;/object&gt;&lt;object type=&quot;3&quot; unique_id=&quot;418154&quot;&gt;&lt;property id=&quot;20148&quot; value=&quot;5&quot;/&gt;&lt;property id=&quot;20300&quot; value=&quot;Slide 80 - &amp;quot;2023 Extra Help Copayments&amp;quot;&quot;/&gt;&lt;property id=&quot;20307&quot; value=&quot;541&quot;/&gt;&lt;/object&gt;&lt;object type=&quot;3&quot; unique_id=&quot;418675&quot;&gt;&lt;property id=&quot;20148&quot; value=&quot;5&quot;/&gt;&lt;property id=&quot;20300&quot; value=&quot;Slide 86 - &amp;quot;Regional Low-income Subsidy (LIS) Benchmark &amp;amp; De Minimis Amount&amp;quot;&quot;/&gt;&lt;property id=&quot;20307&quot; value=&quot;542&quot;/&gt;&lt;/object&gt;&lt;object type=&quot;3&quot; unique_id=&quot;442043&quot;&gt;&lt;property id=&quot;20148&quot; value=&quot;5&quot;/&gt;&lt;property id=&quot;20300&quot; value=&quot;Slide 13 - &amp;quot;Insulin Paid for by Medicare Part B&amp;quot;&quot;/&gt;&lt;property id=&quot;20307&quot; value=&quot;544&quot;/&gt;&lt;/object&gt;&lt;object type=&quot;3&quot; unique_id=&quot;442044&quot;&gt;&lt;property id=&quot;20148&quot; value=&quot;5&quot;/&gt;&lt;property id=&quot;20300&quot; value=&quot;Slide 47 - &amp;quot;Part D Senior Savings (PDSS) Model Plans&amp;quot;&quot;/&gt;&lt;property id=&quot;20307&quot; value=&quot;545&quot;/&gt;&lt;/object&gt;&lt;object type=&quot;3&quot; unique_id=&quot;442455&quot;&gt;&lt;property id=&quot;20148&quot; value=&quot;5&quot;/&gt;&lt;property id=&quot;20300&quot; value=&quot;Slide 39 - &amp;quot;The Drug Price Negotiation Program&amp;quot;&quot;/&gt;&lt;property id=&quot;20307&quot; value=&quot;546&quot;/&gt;&lt;/object&gt;&lt;object type=&quot;3&quot; unique_id=&quot;442971&quot;&gt;&lt;property id=&quot;20148&quot; value=&quot;5&quot;/&gt;&lt;property id=&quot;20300&quot; value=&quot;Slide 12 - &amp;quot;Medicare Part B Drug Rebates &amp;amp; Coinsurance&amp;quot;&quot;/&gt;&lt;property id=&quot;20307&quot; value=&quot;548&quot;/&gt;&lt;/object&gt;&lt;object type=&quot;3&quot; unique_id=&quot;443909&quot;&gt;&lt;property id=&quot;20148&quot; value=&quot;5&quot;/&gt;&lt;property id=&quot;20300&quot; value=&quot;Slide 17 - &amp;quot;How Medicare Drug Coverage (Part D) Works &amp;quot;&quot;/&gt;&lt;property id=&quot;20307&quot; value=&quot;549&quot;/&gt;&lt;/object&gt;&lt;object type=&quot;3&quot; unique_id=&quot;447284&quot;&gt;&lt;property id=&quot;20148&quot; value=&quot;5&quot;/&gt;&lt;property id=&quot;20300&quot; value=&quot;Slide 10 - &amp;quot;Part B Immunosuppressive Drug (Part B-ID) Coverage &amp;quot;&quot;/&gt;&lt;property id=&quot;20307&quot; value=&quot;550&quot;/&gt;&lt;/object&gt;&lt;object type=&quot;3&quot; unique_id=&quot;447285&quot;&gt;&lt;property id=&quot;20148&quot; value=&quot;5&quot;/&gt;&lt;property id=&quot;20300&quot; value=&quot;Slide 11 - &amp;quot;Part B Immunosuppressive Drug (Part B-ID) Coverage (continued)&amp;quot;&quot;/&gt;&lt;property id=&quot;20307&quot; value=&quot;294&quot;/&gt;&lt;/object&gt;&lt;object type=&quot;3&quot; unique_id=&quot;448557&quot;&gt;&lt;property id=&quot;20148&quot; value=&quot;5&quot;/&gt;&lt;property id=&quot;20300&quot; value=&quot;Slide 40 - &amp;quot;The Drug Price Negotiation Program (CY 2023)&amp;quot;&quot;/&gt;&lt;property id=&quot;20307&quot; value=&quot;552&quot;/&gt;&lt;/object&gt;&lt;object type=&quot;3&quot; unique_id=&quot;449191&quot;&gt;&lt;property id=&quot;20148&quot; value=&quot;5&quot;/&gt;&lt;property id=&quot;20300&quot; value=&quot;Slide 59 - &amp;quot;Using the General Enrollment Period (GEP) to get Medicare Drug Coverage&amp;quot;&quot;/&gt;&lt;property id=&quot;20307&quot; value=&quot;553&quot;/&gt;&lt;/object&gt;&lt;/object&gt;&lt;object type=&quot;8&quot; unique_id=&quot;17389&quot;&gt;&lt;/object&gt;&lt;/object&gt;&lt;/database&gt;"/>
  <p:tag name="SECTOMILLISECCONVERTED" val="1"/>
  <p:tag name="ARTICULATE_SLIDE_COUNT" val="103"/>
  <p:tag name="ARTICULATE_PROJECT_OPEN" val="0"/>
  <p:tag name="ARTICULATE_DESIGN_ID_1_OFFICE THEME" val="BGS5CmZ1"/>
  <p:tag name="ARTICULATE_DESIGN_ID_OFFICE THEME" val="6eIymrFf"/>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1C175FCA24DE40AB3F308194DEC429" ma:contentTypeVersion="17" ma:contentTypeDescription="Create a new document." ma:contentTypeScope="" ma:versionID="37f380d606c1e3d08c74e7fcc5ec5d41">
  <xsd:schema xmlns:xsd="http://www.w3.org/2001/XMLSchema" xmlns:xs="http://www.w3.org/2001/XMLSchema" xmlns:p="http://schemas.microsoft.com/office/2006/metadata/properties" xmlns:ns2="5b56ea1a-d7a8-4108-bd48-b9bc8352bb84" xmlns:ns3="d1f4259d-3c17-4a13-b9c7-89319a6eeb97" targetNamespace="http://schemas.microsoft.com/office/2006/metadata/properties" ma:root="true" ma:fieldsID="9527e9edb655623f46249d2e71043ac8" ns2:_="" ns3:_="">
    <xsd:import namespace="5b56ea1a-d7a8-4108-bd48-b9bc8352bb84"/>
    <xsd:import namespace="d1f4259d-3c17-4a13-b9c7-89319a6eeb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DateandTim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6ea1a-d7a8-4108-bd48-b9bc8352bb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48c427d-34c0-4c13-a893-fc79ee00c850" ma:termSetId="09814cd3-568e-fe90-9814-8d621ff8fb84" ma:anchorId="fba54fb3-c3e1-fe81-a776-ca4b69148c4d" ma:open="true" ma:isKeyword="false">
      <xsd:complexType>
        <xsd:sequence>
          <xsd:element ref="pc:Terms" minOccurs="0" maxOccurs="1"/>
        </xsd:sequence>
      </xsd:complexType>
    </xsd:element>
    <xsd:element name="DateandTime" ma:index="23" nillable="true" ma:displayName="Date and Time" ma:format="DateTime" ma:internalName="DateandTime">
      <xsd:simpleType>
        <xsd:restriction base="dms:DateTim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4259d-3c17-4a13-b9c7-89319a6eeb9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4e3659-56bd-4940-bfdc-6cf5fa2513f3}" ma:internalName="TaxCatchAll" ma:showField="CatchAllData" ma:web="d1f4259d-3c17-4a13-b9c7-89319a6eeb9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1f4259d-3c17-4a13-b9c7-89319a6eeb97" xsi:nil="true"/>
    <lcf76f155ced4ddcb4097134ff3c332f xmlns="5b56ea1a-d7a8-4108-bd48-b9bc8352bb84">
      <Terms xmlns="http://schemas.microsoft.com/office/infopath/2007/PartnerControls"/>
    </lcf76f155ced4ddcb4097134ff3c332f>
    <DateandTime xmlns="5b56ea1a-d7a8-4108-bd48-b9bc8352bb84" xsi:nil="true"/>
  </documentManagement>
</p:properties>
</file>

<file path=customXml/itemProps1.xml><?xml version="1.0" encoding="utf-8"?>
<ds:datastoreItem xmlns:ds="http://schemas.openxmlformats.org/officeDocument/2006/customXml" ds:itemID="{93E2581B-85CE-4929-9860-DFCA0F885C2C}">
  <ds:schemaRefs>
    <ds:schemaRef ds:uri="http://schemas.microsoft.com/sharepoint/v3/contenttype/forms"/>
  </ds:schemaRefs>
</ds:datastoreItem>
</file>

<file path=customXml/itemProps2.xml><?xml version="1.0" encoding="utf-8"?>
<ds:datastoreItem xmlns:ds="http://schemas.openxmlformats.org/officeDocument/2006/customXml" ds:itemID="{1FB91A1F-5D85-4381-A1CF-AE83E82403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56ea1a-d7a8-4108-bd48-b9bc8352bb84"/>
    <ds:schemaRef ds:uri="d1f4259d-3c17-4a13-b9c7-89319a6eeb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C380BD-ECAD-4B12-BA7C-FB18B40A21EF}">
  <ds:schemaRefs>
    <ds:schemaRef ds:uri="http://schemas.microsoft.com/office/2006/metadata/properties"/>
    <ds:schemaRef ds:uri="http://schemas.microsoft.com/office/infopath/2007/PartnerControls"/>
    <ds:schemaRef ds:uri="http://schemas.microsoft.com/office/2006/documentManagement/types"/>
    <ds:schemaRef ds:uri="http://purl.org/dc/terms/"/>
    <ds:schemaRef ds:uri="5b56ea1a-d7a8-4108-bd48-b9bc8352bb84"/>
    <ds:schemaRef ds:uri="http://purl.org/dc/elements/1.1/"/>
    <ds:schemaRef ds:uri="http://schemas.openxmlformats.org/package/2006/metadata/core-properties"/>
    <ds:schemaRef ds:uri="d1f4259d-3c17-4a13-b9c7-89319a6eeb9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17401</TotalTime>
  <Words>40467</Words>
  <Application>Microsoft Office PowerPoint</Application>
  <PresentationFormat>Widescreen</PresentationFormat>
  <Paragraphs>2200</Paragraphs>
  <Slides>103</Slides>
  <Notes>103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103</vt:i4>
      </vt:variant>
    </vt:vector>
  </HeadingPairs>
  <TitlesOfParts>
    <vt:vector size="113" baseType="lpstr">
      <vt:lpstr>Arial</vt:lpstr>
      <vt:lpstr>Arial Black</vt:lpstr>
      <vt:lpstr>Arial Unicode MS</vt:lpstr>
      <vt:lpstr>Calibri</vt:lpstr>
      <vt:lpstr>Calibri Light</vt:lpstr>
      <vt:lpstr>Courier New</vt:lpstr>
      <vt:lpstr>Wingdings</vt:lpstr>
      <vt:lpstr>2_Theme1</vt:lpstr>
      <vt:lpstr>1_Office Theme</vt:lpstr>
      <vt:lpstr>Office Theme</vt:lpstr>
      <vt:lpstr>Cobertura de medicamentos  usando Medicare</vt:lpstr>
      <vt:lpstr>Índice</vt:lpstr>
      <vt:lpstr>Objetivos de la Sesión</vt:lpstr>
      <vt:lpstr>Lección 1    </vt:lpstr>
      <vt:lpstr>Objetivos de la Lección 1:</vt:lpstr>
      <vt:lpstr>Cobertura de medicamentos conforme a Medicare </vt:lpstr>
      <vt:lpstr>Cobertura de medicamentos de la Parte A  (Seguro Hospitalario)</vt:lpstr>
      <vt:lpstr>Cobertura de medicamentos de la Parte B (Seguro Médico)</vt:lpstr>
      <vt:lpstr>Cobertura de inmunización de la Parte B </vt:lpstr>
      <vt:lpstr>Cobertura de medicamentos inmunosupresores  de la Parte B (Parte B-ID) </vt:lpstr>
      <vt:lpstr>Cobertura de medicamentos inmunosupresores de  la Parte B (Parte B-ID) (continuación)</vt:lpstr>
      <vt:lpstr>Reembolsos y coaseguros de los  medicamentos de la Parte B de Medicare</vt:lpstr>
      <vt:lpstr>Insulina pagada por Medicare Parte B</vt:lpstr>
      <vt:lpstr>Medicamentos autoadministrados en  pacientes ambulatorios hospitalarios</vt:lpstr>
      <vt:lpstr>Verifique sus conocimientos: Pregunta 1</vt:lpstr>
      <vt:lpstr>Verifique sus conocimientos: Pregunta 2</vt:lpstr>
      <vt:lpstr>Cómo funciona  la cobertura de medicamentos de Medicare (Parte D) </vt:lpstr>
      <vt:lpstr>Objetivos de la Lección 2:</vt:lpstr>
      <vt:lpstr>Cobertura de Medicamentos de Medicare (Parte D)</vt:lpstr>
      <vt:lpstr>Cobertura de medicamentos de Medicare</vt:lpstr>
      <vt:lpstr>Costos de las coberturas de medicamentos de Medicare</vt:lpstr>
      <vt:lpstr>Ejemplo: Estructura estándar en 2023</vt:lpstr>
      <vt:lpstr>Prima mensual de la cobertura de medicamentos de Medicare y Cantidad de Ajuste Mensual Relacionado con el Ingreso (IRMAA):</vt:lpstr>
      <vt:lpstr>Cantidad de Ajuste Mensual Relacionado con el Ingreso (IRMAA):  Prima mensual de la Parte D para el 2023</vt:lpstr>
      <vt:lpstr>Costos Reales de su Bolsillo (TrOOP)</vt:lpstr>
      <vt:lpstr>¿Qué pagos se tienen en cuenta para calcular  el Costo Real de Bolsillo (TrOOP)?</vt:lpstr>
      <vt:lpstr>¿Qué pagos no se tienen en cuenta para calcular  el Costo Real de Bolsillo (TrOOP)?</vt:lpstr>
      <vt:lpstr>Verifique sus conocimientos: Pregunta 3</vt:lpstr>
      <vt:lpstr>Verifique sus conocimientos: Pregunta 4</vt:lpstr>
      <vt:lpstr>Lección 3</vt:lpstr>
      <vt:lpstr>Objetivos de la Lección 3:</vt:lpstr>
      <vt:lpstr>Cobertura de medicamentos Medicare.  Medicamentos cubiertos</vt:lpstr>
      <vt:lpstr>Cobertura Requerida</vt:lpstr>
      <vt:lpstr>Medicamentos excluidos por ley  de la cobertura de Medicare</vt:lpstr>
      <vt:lpstr>Cómo Manejan los Planes el Acceso a los Medicamentos</vt:lpstr>
      <vt:lpstr>Niveles del Formulario</vt:lpstr>
      <vt:lpstr>Cambios en el Formulario</vt:lpstr>
      <vt:lpstr>Cambios en el Formulario (continuación)</vt:lpstr>
      <vt:lpstr>Programa de Negociación de Precios de Medicamentos</vt:lpstr>
      <vt:lpstr>Programa de Negociación de Precios de Medicamentos (CY 2023)</vt:lpstr>
      <vt:lpstr>Cómo los planes manejan el uso inseguro de opioides </vt:lpstr>
      <vt:lpstr>Requisitos para planes de Medicare</vt:lpstr>
      <vt:lpstr>La Lista de Exclusión</vt:lpstr>
      <vt:lpstr>Lista de exclusión: Aviso al beneficiario</vt:lpstr>
      <vt:lpstr>Eliminación de las cláusulas de restricción</vt:lpstr>
      <vt:lpstr>Productos de insulina y planes  de medicamentos de Medicare</vt:lpstr>
      <vt:lpstr>Planes modelo PDSS (Ahorro para Mayores de la Parte D)</vt:lpstr>
      <vt:lpstr>Administración de Terapia de Medicamentos (MTM)</vt:lpstr>
      <vt:lpstr>Requisitos para la Administración de  Terapias con Medicamentos (MTM)</vt:lpstr>
      <vt:lpstr>Si su receta cambia </vt:lpstr>
      <vt:lpstr>Verifique sus conocimientos: Pregunta 5</vt:lpstr>
      <vt:lpstr>Lección 4</vt:lpstr>
      <vt:lpstr>Objetivos de la Lección 4:</vt:lpstr>
      <vt:lpstr>Requisitos para optar a la cobertura  de medicamentos de Medicare</vt:lpstr>
      <vt:lpstr>Cobertura Acreditable para Medicamentos</vt:lpstr>
      <vt:lpstr>Pérdida Potencial de Otra Cobertura</vt:lpstr>
      <vt:lpstr>Aprovechar el Período de Inscripción Inicial (IEP) para obtener cobertura de medicamentos de Medicare</vt:lpstr>
      <vt:lpstr>Aprovechar el Período de Inscripción Inicial (IEP) para obtener cobertura de medicamentos de Medicare: Ejemplo</vt:lpstr>
      <vt:lpstr>Utilizar el Período General de Inscripción ( GEP ) para obtener la cobertura de medicamentos de Medicare</vt:lpstr>
      <vt:lpstr>Periodo de inscripción abierto</vt:lpstr>
      <vt:lpstr>Período de inscripción abierta de Medicare Advantage </vt:lpstr>
      <vt:lpstr>Períodos de Inscripción Especial (SEP)</vt:lpstr>
      <vt:lpstr>Ayuda Adicional, Doble Elegibilidad y Doble Elegibilidad Parcial, Periodo Especial de Inscripción (SEP)</vt:lpstr>
      <vt:lpstr>Limitaciones del Periodo Especial de Afiliación (SEP) para personas con doble elegibilidad y Ayuda Adicional</vt:lpstr>
      <vt:lpstr>Período Especial de Inscripción (SEP) de 5 estrellas</vt:lpstr>
      <vt:lpstr>Planes Consistentemente de Bajo Rendimiento</vt:lpstr>
      <vt:lpstr>Cuestiones para Tener en Cuenta Antes  de inscribirse a un Plan</vt:lpstr>
      <vt:lpstr>Formas de inscribirse en la cobertura de  medicamentos de Medicare (Parte D)</vt:lpstr>
      <vt:lpstr>Qué Puede Esperar un Miembro Nuevo</vt:lpstr>
      <vt:lpstr>Notificación anual de cambio (ANOC) y  Evidencia de cobertura (EOC)</vt:lpstr>
      <vt:lpstr>Multa por inscripción tardía en la cobertura  de medicamentos de Medicare</vt:lpstr>
      <vt:lpstr>Ejemplo de penalización por cobertura  de medicamentos de Medicare: Ann</vt:lpstr>
      <vt:lpstr>Ejemplo de penalización por cobertura  de medicamentos de Medicare: Ann (continuación)</vt:lpstr>
      <vt:lpstr>Verifique sus conocimientos: Pregunta 6</vt:lpstr>
      <vt:lpstr>Lección 5</vt:lpstr>
      <vt:lpstr>Objetivos de la Lección 5:</vt:lpstr>
      <vt:lpstr>¿Qué es la Ayuda Adicional?</vt:lpstr>
      <vt:lpstr>Cómo Calificar para Recibir Ayuda Adicional</vt:lpstr>
      <vt:lpstr>Límites de ingresos y recursos para  solicitar ayuda adicional para el 2023</vt:lpstr>
      <vt:lpstr>Copagos de Ayuda Adicional 2023</vt:lpstr>
      <vt:lpstr>Estatuto reconocido</vt:lpstr>
      <vt:lpstr>Inscripción Automática</vt:lpstr>
      <vt:lpstr>Inscripción Facilitada</vt:lpstr>
      <vt:lpstr>Programa de Transición para Recién Elegibles con  Ingresos Limitados (LINET) de Medicare</vt:lpstr>
      <vt:lpstr>¿Cómo puede acceder al Programa de Transición para Recién Elegibles con Ingresos Limitados (LINET) de Medicare?</vt:lpstr>
      <vt:lpstr>Subvención regional para personas con bajos  ingresos (LIS) Importe de referencia y de minimis</vt:lpstr>
      <vt:lpstr>Notificaciones de Reasignación</vt:lpstr>
      <vt:lpstr>Cambios en la manera de calificar  para recibir Ayuda Adicional</vt:lpstr>
      <vt:lpstr>Proceso de redeterminación del Seguro Social</vt:lpstr>
      <vt:lpstr>Verifique sus conocimientos: Pregunta 7</vt:lpstr>
      <vt:lpstr>Lección 6</vt:lpstr>
      <vt:lpstr>Objetivos de la Lección 6:</vt:lpstr>
      <vt:lpstr>Solicitud de Determinación de Cobertura</vt:lpstr>
      <vt:lpstr>Solicitudes de Exenciones</vt:lpstr>
      <vt:lpstr>Proceso de Apelaciones de la Parte D (medicamentos)</vt:lpstr>
      <vt:lpstr>Puntos clave para recordar</vt:lpstr>
      <vt:lpstr>Guía de Recursos de Cobertura  de Medicamentos de Medicare</vt:lpstr>
      <vt:lpstr>Guía de recursos para la cobertura de medicamentos  de Medicare: Productos Medicare</vt:lpstr>
      <vt:lpstr>Guía de recursos para la cobertura de medicamentos  de Medicare: Hojas informativas para socios</vt:lpstr>
      <vt:lpstr>Guía de recursos para la cobertura de medicamentos  de Medicare: Ordenar productos Medicare</vt:lpstr>
      <vt:lpstr>Siglas (A–L)</vt:lpstr>
      <vt:lpstr>Siglas (L–V)</vt:lpstr>
      <vt:lpstr>Siga en contacto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Cobertura de medicamentos  usando Medicare</dc:title>
  <cp:lastModifiedBy>Al-Issa, Mohamad (CMS/OC)</cp:lastModifiedBy>
  <cp:revision>186</cp:revision>
  <cp:lastPrinted>2021-03-10T21:12:19Z</cp:lastPrinted>
  <dcterms:created xsi:type="dcterms:W3CDTF">2019-11-14T20:32:59Z</dcterms:created>
  <dcterms:modified xsi:type="dcterms:W3CDTF">2023-08-29T17:35:59Z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0x010100C0C53698ADDD4C428AFC974E50B338B3</vt:lpwstr>
  </property>
  <property fmtid="{D5CDD505-2E9C-101B-9397-08002B2CF9AE}" pid="3" name="ArticulateGUID">
    <vt:lpwstr>08121260-6647-4AE5-A75B-799BC9351BD5</vt:lpwstr>
  </property>
  <property fmtid="{D5CDD505-2E9C-101B-9397-08002B2CF9AE}" pid="4" name="ArticulatePath">
    <vt:lpwstr>2022_Cobertura de Medicamentos Medicare_Borrador2_25_22</vt:lpwstr>
  </property>
  <property fmtid="{D5CDD505-2E9C-101B-9397-08002B2CF9AE}" pid="5" name="MediaServiceImageTags">
    <vt:lpwstr/>
  </property>
</Properties>
</file>