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notesSlides/notesSlide20.xml" ContentType="application/vnd.openxmlformats-officedocument.presentationml.notesSlide+xml"/>
  <Override PartName="/ppt/tags/tag81.xml" ContentType="application/vnd.openxmlformats-officedocument.presentationml.tags+xml"/>
  <Override PartName="/ppt/notesSlides/notesSlide21.xml" ContentType="application/vnd.openxmlformats-officedocument.presentationml.notesSlide+xml"/>
  <Override PartName="/ppt/tags/tag82.xml" ContentType="application/vnd.openxmlformats-officedocument.presentationml.tags+xml"/>
  <Override PartName="/ppt/notesSlides/notesSlide22.xml" ContentType="application/vnd.openxmlformats-officedocument.presentationml.notesSlide+xml"/>
  <Override PartName="/ppt/tags/tag83.xml" ContentType="application/vnd.openxmlformats-officedocument.presentationml.tags+xml"/>
  <Override PartName="/ppt/notesSlides/notesSlide23.xml" ContentType="application/vnd.openxmlformats-officedocument.presentationml.notesSlide+xml"/>
  <Override PartName="/ppt/tags/tag84.xml" ContentType="application/vnd.openxmlformats-officedocument.presentationml.tags+xml"/>
  <Override PartName="/ppt/notesSlides/notesSlide24.xml" ContentType="application/vnd.openxmlformats-officedocument.presentationml.notesSlide+xml"/>
  <Override PartName="/ppt/tags/tag85.xml" ContentType="application/vnd.openxmlformats-officedocument.presentationml.tags+xml"/>
  <Override PartName="/ppt/notesSlides/notesSlide25.xml" ContentType="application/vnd.openxmlformats-officedocument.presentationml.notesSlide+xml"/>
  <Override PartName="/ppt/tags/tag86.xml" ContentType="application/vnd.openxmlformats-officedocument.presentationml.tags+xml"/>
  <Override PartName="/ppt/notesSlides/notesSlide26.xml" ContentType="application/vnd.openxmlformats-officedocument.presentationml.notesSlide+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notesSlides/notesSlide28.xml" ContentType="application/vnd.openxmlformats-officedocument.presentationml.notesSlide+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notesSlides/notesSlide32.xml" ContentType="application/vnd.openxmlformats-officedocument.presentationml.notesSlide+xml"/>
  <Override PartName="/ppt/tags/tag93.xml" ContentType="application/vnd.openxmlformats-officedocument.presentationml.tags+xml"/>
  <Override PartName="/ppt/notesSlides/notesSlide33.xml" ContentType="application/vnd.openxmlformats-officedocument.presentationml.notesSlide+xml"/>
  <Override PartName="/ppt/tags/tag94.xml" ContentType="application/vnd.openxmlformats-officedocument.presentationml.tags+xml"/>
  <Override PartName="/ppt/notesSlides/notesSlide34.xml" ContentType="application/vnd.openxmlformats-officedocument.presentationml.notesSlide+xml"/>
  <Override PartName="/ppt/tags/tag95.xml" ContentType="application/vnd.openxmlformats-officedocument.presentationml.tags+xml"/>
  <Override PartName="/ppt/notesSlides/notesSlide35.xml" ContentType="application/vnd.openxmlformats-officedocument.presentationml.notesSlide+xml"/>
  <Override PartName="/ppt/tags/tag96.xml" ContentType="application/vnd.openxmlformats-officedocument.presentationml.tags+xml"/>
  <Override PartName="/ppt/notesSlides/notesSlide36.xml" ContentType="application/vnd.openxmlformats-officedocument.presentationml.notesSlide+xml"/>
  <Override PartName="/ppt/tags/tag97.xml" ContentType="application/vnd.openxmlformats-officedocument.presentationml.tags+xml"/>
  <Override PartName="/ppt/notesSlides/notesSlide37.xml" ContentType="application/vnd.openxmlformats-officedocument.presentationml.notesSlide+xml"/>
  <Override PartName="/ppt/tags/tag98.xml" ContentType="application/vnd.openxmlformats-officedocument.presentationml.tags+xml"/>
  <Override PartName="/ppt/notesSlides/notesSlide38.xml" ContentType="application/vnd.openxmlformats-officedocument.presentationml.notesSlide+xml"/>
  <Override PartName="/ppt/tags/tag99.xml" ContentType="application/vnd.openxmlformats-officedocument.presentationml.tags+xml"/>
  <Override PartName="/ppt/notesSlides/notesSlide39.xml" ContentType="application/vnd.openxmlformats-officedocument.presentationml.notesSlide+xml"/>
  <Override PartName="/ppt/tags/tag100.xml" ContentType="application/vnd.openxmlformats-officedocument.presentationml.tags+xml"/>
  <Override PartName="/ppt/notesSlides/notesSlide40.xml" ContentType="application/vnd.openxmlformats-officedocument.presentationml.notesSlide+xml"/>
  <Override PartName="/ppt/tags/tag101.xml" ContentType="application/vnd.openxmlformats-officedocument.presentationml.tags+xml"/>
  <Override PartName="/ppt/notesSlides/notesSlide41.xml" ContentType="application/vnd.openxmlformats-officedocument.presentationml.notesSlide+xml"/>
  <Override PartName="/ppt/tags/tag102.xml" ContentType="application/vnd.openxmlformats-officedocument.presentationml.tags+xml"/>
  <Override PartName="/ppt/notesSlides/notesSlide42.xml" ContentType="application/vnd.openxmlformats-officedocument.presentationml.notesSlide+xml"/>
  <Override PartName="/ppt/tags/tag103.xml" ContentType="application/vnd.openxmlformats-officedocument.presentationml.tags+xml"/>
  <Override PartName="/ppt/notesSlides/notesSlide43.xml" ContentType="application/vnd.openxmlformats-officedocument.presentationml.notesSlide+xml"/>
  <Override PartName="/ppt/tags/tag104.xml" ContentType="application/vnd.openxmlformats-officedocument.presentationml.tags+xml"/>
  <Override PartName="/ppt/notesSlides/notesSlide44.xml" ContentType="application/vnd.openxmlformats-officedocument.presentationml.notesSlide+xml"/>
  <Override PartName="/ppt/tags/tag105.xml" ContentType="application/vnd.openxmlformats-officedocument.presentationml.tags+xml"/>
  <Override PartName="/ppt/notesSlides/notesSlide45.xml" ContentType="application/vnd.openxmlformats-officedocument.presentationml.notesSlide+xml"/>
  <Override PartName="/ppt/tags/tag106.xml" ContentType="application/vnd.openxmlformats-officedocument.presentationml.tags+xml"/>
  <Override PartName="/ppt/notesSlides/notesSlide46.xml" ContentType="application/vnd.openxmlformats-officedocument.presentationml.notesSlide+xml"/>
  <Override PartName="/ppt/tags/tag107.xml" ContentType="application/vnd.openxmlformats-officedocument.presentationml.tags+xml"/>
  <Override PartName="/ppt/notesSlides/notesSlide47.xml" ContentType="application/vnd.openxmlformats-officedocument.presentationml.notesSlide+xml"/>
  <Override PartName="/ppt/tags/tag108.xml" ContentType="application/vnd.openxmlformats-officedocument.presentationml.tags+xml"/>
  <Override PartName="/ppt/notesSlides/notesSlide48.xml" ContentType="application/vnd.openxmlformats-officedocument.presentationml.notesSlide+xml"/>
  <Override PartName="/ppt/tags/tag109.xml" ContentType="application/vnd.openxmlformats-officedocument.presentationml.tags+xml"/>
  <Override PartName="/ppt/notesSlides/notesSlide49.xml" ContentType="application/vnd.openxmlformats-officedocument.presentationml.notesSlide+xml"/>
  <Override PartName="/ppt/tags/tag110.xml" ContentType="application/vnd.openxmlformats-officedocument.presentationml.tags+xml"/>
  <Override PartName="/ppt/notesSlides/notesSlide50.xml" ContentType="application/vnd.openxmlformats-officedocument.presentationml.notesSlide+xml"/>
  <Override PartName="/ppt/tags/tag111.xml" ContentType="application/vnd.openxmlformats-officedocument.presentationml.tags+xml"/>
  <Override PartName="/ppt/notesSlides/notesSlide51.xml" ContentType="application/vnd.openxmlformats-officedocument.presentationml.notesSlide+xml"/>
  <Override PartName="/ppt/tags/tag112.xml" ContentType="application/vnd.openxmlformats-officedocument.presentationml.tags+xml"/>
  <Override PartName="/ppt/notesSlides/notesSlide52.xml" ContentType="application/vnd.openxmlformats-officedocument.presentationml.notesSlide+xml"/>
  <Override PartName="/ppt/tags/tag113.xml" ContentType="application/vnd.openxmlformats-officedocument.presentationml.tags+xml"/>
  <Override PartName="/ppt/notesSlides/notesSlide53.xml" ContentType="application/vnd.openxmlformats-officedocument.presentationml.notesSlide+xml"/>
  <Override PartName="/ppt/tags/tag114.xml" ContentType="application/vnd.openxmlformats-officedocument.presentationml.tags+xml"/>
  <Override PartName="/ppt/notesSlides/notesSlide54.xml" ContentType="application/vnd.openxmlformats-officedocument.presentationml.notesSlide+xml"/>
  <Override PartName="/ppt/tags/tag115.xml" ContentType="application/vnd.openxmlformats-officedocument.presentationml.tags+xml"/>
  <Override PartName="/ppt/notesSlides/notesSlide55.xml" ContentType="application/vnd.openxmlformats-officedocument.presentationml.notesSlide+xml"/>
  <Override PartName="/ppt/tags/tag116.xml" ContentType="application/vnd.openxmlformats-officedocument.presentationml.tags+xml"/>
  <Override PartName="/ppt/notesSlides/notesSlide56.xml" ContentType="application/vnd.openxmlformats-officedocument.presentationml.notesSlide+xml"/>
  <Override PartName="/ppt/tags/tag117.xml" ContentType="application/vnd.openxmlformats-officedocument.presentationml.tags+xml"/>
  <Override PartName="/ppt/notesSlides/notesSlide57.xml" ContentType="application/vnd.openxmlformats-officedocument.presentationml.notesSlide+xml"/>
  <Override PartName="/ppt/tags/tag118.xml" ContentType="application/vnd.openxmlformats-officedocument.presentationml.tags+xml"/>
  <Override PartName="/ppt/notesSlides/notesSlide58.xml" ContentType="application/vnd.openxmlformats-officedocument.presentationml.notesSlide+xml"/>
  <Override PartName="/ppt/tags/tag119.xml" ContentType="application/vnd.openxmlformats-officedocument.presentationml.tags+xml"/>
  <Override PartName="/ppt/notesSlides/notesSlide59.xml" ContentType="application/vnd.openxmlformats-officedocument.presentationml.notesSlide+xml"/>
  <Override PartName="/ppt/tags/tag120.xml" ContentType="application/vnd.openxmlformats-officedocument.presentationml.tags+xml"/>
  <Override PartName="/ppt/notesSlides/notesSlide60.xml" ContentType="application/vnd.openxmlformats-officedocument.presentationml.notesSlide+xml"/>
  <Override PartName="/ppt/tags/tag121.xml" ContentType="application/vnd.openxmlformats-officedocument.presentationml.tags+xml"/>
  <Override PartName="/ppt/notesSlides/notesSlide61.xml" ContentType="application/vnd.openxmlformats-officedocument.presentationml.notesSlide+xml"/>
  <Override PartName="/ppt/tags/tag122.xml" ContentType="application/vnd.openxmlformats-officedocument.presentationml.tags+xml"/>
  <Override PartName="/ppt/notesSlides/notesSlide62.xml" ContentType="application/vnd.openxmlformats-officedocument.presentationml.notesSlide+xml"/>
  <Override PartName="/ppt/tags/tag123.xml" ContentType="application/vnd.openxmlformats-officedocument.presentationml.tags+xml"/>
  <Override PartName="/ppt/notesSlides/notesSlide63.xml" ContentType="application/vnd.openxmlformats-officedocument.presentationml.notesSlide+xml"/>
  <Override PartName="/ppt/tags/tag124.xml" ContentType="application/vnd.openxmlformats-officedocument.presentationml.tags+xml"/>
  <Override PartName="/ppt/notesSlides/notesSlide64.xml" ContentType="application/vnd.openxmlformats-officedocument.presentationml.notesSlide+xml"/>
  <Override PartName="/ppt/tags/tag125.xml" ContentType="application/vnd.openxmlformats-officedocument.presentationml.tags+xml"/>
  <Override PartName="/ppt/notesSlides/notesSlide65.xml" ContentType="application/vnd.openxmlformats-officedocument.presentationml.notesSlide+xml"/>
  <Override PartName="/ppt/tags/tag126.xml" ContentType="application/vnd.openxmlformats-officedocument.presentationml.tags+xml"/>
  <Override PartName="/ppt/notesSlides/notesSlide66.xml" ContentType="application/vnd.openxmlformats-officedocument.presentationml.notesSlide+xml"/>
  <Override PartName="/ppt/tags/tag127.xml" ContentType="application/vnd.openxmlformats-officedocument.presentationml.tags+xml"/>
  <Override PartName="/ppt/notesSlides/notesSlide67.xml" ContentType="application/vnd.openxmlformats-officedocument.presentationml.notesSlide+xml"/>
  <Override PartName="/ppt/tags/tag128.xml" ContentType="application/vnd.openxmlformats-officedocument.presentationml.tags+xml"/>
  <Override PartName="/ppt/notesSlides/notesSlide68.xml" ContentType="application/vnd.openxmlformats-officedocument.presentationml.notesSlide+xml"/>
  <Override PartName="/ppt/tags/tag129.xml" ContentType="application/vnd.openxmlformats-officedocument.presentationml.tags+xml"/>
  <Override PartName="/ppt/notesSlides/notesSlide69.xml" ContentType="application/vnd.openxmlformats-officedocument.presentationml.notesSlide+xml"/>
  <Override PartName="/ppt/tags/tag130.xml" ContentType="application/vnd.openxmlformats-officedocument.presentationml.tags+xml"/>
  <Override PartName="/ppt/notesSlides/notesSlide70.xml" ContentType="application/vnd.openxmlformats-officedocument.presentationml.notesSlide+xml"/>
  <Override PartName="/ppt/tags/tag131.xml" ContentType="application/vnd.openxmlformats-officedocument.presentationml.tags+xml"/>
  <Override PartName="/ppt/notesSlides/notesSlide71.xml" ContentType="application/vnd.openxmlformats-officedocument.presentationml.notesSlide+xml"/>
  <Override PartName="/ppt/tags/tag132.xml" ContentType="application/vnd.openxmlformats-officedocument.presentationml.tags+xml"/>
  <Override PartName="/ppt/notesSlides/notesSlide72.xml" ContentType="application/vnd.openxmlformats-officedocument.presentationml.notesSlide+xml"/>
  <Override PartName="/ppt/tags/tag133.xml" ContentType="application/vnd.openxmlformats-officedocument.presentationml.tags+xml"/>
  <Override PartName="/ppt/notesSlides/notesSlide73.xml" ContentType="application/vnd.openxmlformats-officedocument.presentationml.notesSlide+xml"/>
  <Override PartName="/ppt/tags/tag134.xml" ContentType="application/vnd.openxmlformats-officedocument.presentationml.tags+xml"/>
  <Override PartName="/ppt/notesSlides/notesSlide74.xml" ContentType="application/vnd.openxmlformats-officedocument.presentationml.notesSlide+xml"/>
  <Override PartName="/ppt/tags/tag135.xml" ContentType="application/vnd.openxmlformats-officedocument.presentationml.tags+xml"/>
  <Override PartName="/ppt/notesSlides/notesSlide75.xml" ContentType="application/vnd.openxmlformats-officedocument.presentationml.notesSlide+xml"/>
  <Override PartName="/ppt/tags/tag136.xml" ContentType="application/vnd.openxmlformats-officedocument.presentationml.tags+xml"/>
  <Override PartName="/ppt/notesSlides/notesSlide76.xml" ContentType="application/vnd.openxmlformats-officedocument.presentationml.notesSlide+xml"/>
  <Override PartName="/ppt/tags/tag137.xml" ContentType="application/vnd.openxmlformats-officedocument.presentationml.tags+xml"/>
  <Override PartName="/ppt/notesSlides/notesSlide77.xml" ContentType="application/vnd.openxmlformats-officedocument.presentationml.notesSlide+xml"/>
  <Override PartName="/ppt/tags/tag138.xml" ContentType="application/vnd.openxmlformats-officedocument.presentationml.tags+xml"/>
  <Override PartName="/ppt/notesSlides/notesSlide78.xml" ContentType="application/vnd.openxmlformats-officedocument.presentationml.notesSlide+xml"/>
  <Override PartName="/ppt/tags/tag139.xml" ContentType="application/vnd.openxmlformats-officedocument.presentationml.tags+xml"/>
  <Override PartName="/ppt/notesSlides/notesSlide79.xml" ContentType="application/vnd.openxmlformats-officedocument.presentationml.notesSlide+xml"/>
  <Override PartName="/ppt/tags/tag140.xml" ContentType="application/vnd.openxmlformats-officedocument.presentationml.tags+xml"/>
  <Override PartName="/ppt/notesSlides/notesSlide80.xml" ContentType="application/vnd.openxmlformats-officedocument.presentationml.notesSlide+xml"/>
  <Override PartName="/ppt/tags/tag141.xml" ContentType="application/vnd.openxmlformats-officedocument.presentationml.tags+xml"/>
  <Override PartName="/ppt/notesSlides/notesSlide81.xml" ContentType="application/vnd.openxmlformats-officedocument.presentationml.notesSlide+xml"/>
  <Override PartName="/ppt/tags/tag142.xml" ContentType="application/vnd.openxmlformats-officedocument.presentationml.tags+xml"/>
  <Override PartName="/ppt/notesSlides/notesSlide82.xml" ContentType="application/vnd.openxmlformats-officedocument.presentationml.notesSlide+xml"/>
  <Override PartName="/ppt/tags/tag143.xml" ContentType="application/vnd.openxmlformats-officedocument.presentationml.tags+xml"/>
  <Override PartName="/ppt/notesSlides/notesSlide83.xml" ContentType="application/vnd.openxmlformats-officedocument.presentationml.notesSlide+xml"/>
  <Override PartName="/ppt/tags/tag144.xml" ContentType="application/vnd.openxmlformats-officedocument.presentationml.tags+xml"/>
  <Override PartName="/ppt/notesSlides/notesSlide84.xml" ContentType="application/vnd.openxmlformats-officedocument.presentationml.notesSlide+xml"/>
  <Override PartName="/ppt/tags/tag145.xml" ContentType="application/vnd.openxmlformats-officedocument.presentationml.tags+xml"/>
  <Override PartName="/ppt/notesSlides/notesSlide85.xml" ContentType="application/vnd.openxmlformats-officedocument.presentationml.notesSlide+xml"/>
  <Override PartName="/ppt/tags/tag146.xml" ContentType="application/vnd.openxmlformats-officedocument.presentationml.tags+xml"/>
  <Override PartName="/ppt/notesSlides/notesSlide86.xml" ContentType="application/vnd.openxmlformats-officedocument.presentationml.notesSlide+xml"/>
  <Override PartName="/ppt/tags/tag147.xml" ContentType="application/vnd.openxmlformats-officedocument.presentationml.tags+xml"/>
  <Override PartName="/ppt/notesSlides/notesSlide87.xml" ContentType="application/vnd.openxmlformats-officedocument.presentationml.notesSlide+xml"/>
  <Override PartName="/ppt/tags/tag148.xml" ContentType="application/vnd.openxmlformats-officedocument.presentationml.tags+xml"/>
  <Override PartName="/ppt/notesSlides/notesSlide88.xml" ContentType="application/vnd.openxmlformats-officedocument.presentationml.notesSlide+xml"/>
  <Override PartName="/ppt/tags/tag149.xml" ContentType="application/vnd.openxmlformats-officedocument.presentationml.tags+xml"/>
  <Override PartName="/ppt/notesSlides/notesSlide89.xml" ContentType="application/vnd.openxmlformats-officedocument.presentationml.notesSlide+xml"/>
  <Override PartName="/ppt/tags/tag150.xml" ContentType="application/vnd.openxmlformats-officedocument.presentationml.tags+xml"/>
  <Override PartName="/ppt/notesSlides/notesSlide90.xml" ContentType="application/vnd.openxmlformats-officedocument.presentationml.notesSlide+xml"/>
  <Override PartName="/ppt/tags/tag151.xml" ContentType="application/vnd.openxmlformats-officedocument.presentationml.tags+xml"/>
  <Override PartName="/ppt/notesSlides/notesSlide91.xml" ContentType="application/vnd.openxmlformats-officedocument.presentationml.notesSlide+xml"/>
  <Override PartName="/ppt/tags/tag152.xml" ContentType="application/vnd.openxmlformats-officedocument.presentationml.tags+xml"/>
  <Override PartName="/ppt/notesSlides/notesSlide92.xml" ContentType="application/vnd.openxmlformats-officedocument.presentationml.notesSlide+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notesSlides/notesSlide97.xml" ContentType="application/vnd.openxmlformats-officedocument.presentationml.notesSlide+xml"/>
  <Override PartName="/ppt/tags/tag158.xml" ContentType="application/vnd.openxmlformats-officedocument.presentationml.tags+xml"/>
  <Override PartName="/ppt/notesSlides/notesSlide98.xml" ContentType="application/vnd.openxmlformats-officedocument.presentationml.notesSlide+xml"/>
  <Override PartName="/ppt/tags/tag159.xml" ContentType="application/vnd.openxmlformats-officedocument.presentationml.tags+xml"/>
  <Override PartName="/ppt/notesSlides/notesSlide99.xml" ContentType="application/vnd.openxmlformats-officedocument.presentationml.notesSlide+xml"/>
  <Override PartName="/ppt/tags/tag160.xml" ContentType="application/vnd.openxmlformats-officedocument.presentationml.tags+xml"/>
  <Override PartName="/ppt/notesSlides/notesSlide100.xml" ContentType="application/vnd.openxmlformats-officedocument.presentationml.notesSlide+xml"/>
  <Override PartName="/ppt/tags/tag161.xml" ContentType="application/vnd.openxmlformats-officedocument.presentationml.tags+xml"/>
  <Override PartName="/ppt/notesSlides/notesSlide101.xml" ContentType="application/vnd.openxmlformats-officedocument.presentationml.notesSlide+xml"/>
  <Override PartName="/ppt/tags/tag162.xml" ContentType="application/vnd.openxmlformats-officedocument.presentationml.tags+xml"/>
  <Override PartName="/ppt/notesSlides/notesSlide102.xml" ContentType="application/vnd.openxmlformats-officedocument.presentationml.notesSlide+xml"/>
  <Override PartName="/ppt/tags/tag163.xml" ContentType="application/vnd.openxmlformats-officedocument.presentationml.tags+xml"/>
  <Override PartName="/ppt/notesSlides/notesSlide103.xml" ContentType="application/vnd.openxmlformats-officedocument.presentationml.notesSlide+xml"/>
  <Override PartName="/ppt/tags/tag164.xml" ContentType="application/vnd.openxmlformats-officedocument.presentationml.tags+xml"/>
  <Override PartName="/ppt/notesSlides/notesSlide104.xml" ContentType="application/vnd.openxmlformats-officedocument.presentationml.notesSlide+xml"/>
  <Override PartName="/ppt/tags/tag165.xml" ContentType="application/vnd.openxmlformats-officedocument.presentationml.tags+xml"/>
  <Override PartName="/ppt/notesSlides/notesSlide10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 id="2147483757" r:id="rId5"/>
  </p:sldMasterIdLst>
  <p:notesMasterIdLst>
    <p:notesMasterId r:id="rId111"/>
  </p:notesMasterIdLst>
  <p:handoutMasterIdLst>
    <p:handoutMasterId r:id="rId112"/>
  </p:handoutMasterIdLst>
  <p:sldIdLst>
    <p:sldId id="359" r:id="rId6"/>
    <p:sldId id="360" r:id="rId7"/>
    <p:sldId id="378" r:id="rId8"/>
    <p:sldId id="363" r:id="rId9"/>
    <p:sldId id="489" r:id="rId10"/>
    <p:sldId id="391" r:id="rId11"/>
    <p:sldId id="555" r:id="rId12"/>
    <p:sldId id="393" r:id="rId13"/>
    <p:sldId id="557" r:id="rId14"/>
    <p:sldId id="395" r:id="rId15"/>
    <p:sldId id="396" r:id="rId16"/>
    <p:sldId id="397" r:id="rId17"/>
    <p:sldId id="398" r:id="rId18"/>
    <p:sldId id="399" r:id="rId19"/>
    <p:sldId id="569" r:id="rId20"/>
    <p:sldId id="400" r:id="rId21"/>
    <p:sldId id="402" r:id="rId22"/>
    <p:sldId id="576" r:id="rId23"/>
    <p:sldId id="577" r:id="rId24"/>
    <p:sldId id="752" r:id="rId25"/>
    <p:sldId id="527" r:id="rId26"/>
    <p:sldId id="578" r:id="rId27"/>
    <p:sldId id="758" r:id="rId28"/>
    <p:sldId id="771" r:id="rId29"/>
    <p:sldId id="751" r:id="rId30"/>
    <p:sldId id="775" r:id="rId31"/>
    <p:sldId id="371" r:id="rId32"/>
    <p:sldId id="365" r:id="rId33"/>
    <p:sldId id="490" r:id="rId34"/>
    <p:sldId id="387" r:id="rId35"/>
    <p:sldId id="410" r:id="rId36"/>
    <p:sldId id="563" r:id="rId37"/>
    <p:sldId id="761" r:id="rId38"/>
    <p:sldId id="762" r:id="rId39"/>
    <p:sldId id="564" r:id="rId40"/>
    <p:sldId id="570" r:id="rId41"/>
    <p:sldId id="756" r:id="rId42"/>
    <p:sldId id="416" r:id="rId43"/>
    <p:sldId id="503" r:id="rId44"/>
    <p:sldId id="763" r:id="rId45"/>
    <p:sldId id="764" r:id="rId46"/>
    <p:sldId id="420" r:id="rId47"/>
    <p:sldId id="565" r:id="rId48"/>
    <p:sldId id="566" r:id="rId49"/>
    <p:sldId id="372" r:id="rId50"/>
    <p:sldId id="424" r:id="rId51"/>
    <p:sldId id="367" r:id="rId52"/>
    <p:sldId id="491" r:id="rId53"/>
    <p:sldId id="388" r:id="rId54"/>
    <p:sldId id="765" r:id="rId55"/>
    <p:sldId id="530" r:id="rId56"/>
    <p:sldId id="575" r:id="rId57"/>
    <p:sldId id="529" r:id="rId58"/>
    <p:sldId id="768" r:id="rId59"/>
    <p:sldId id="373" r:id="rId60"/>
    <p:sldId id="369" r:id="rId61"/>
    <p:sldId id="492" r:id="rId62"/>
    <p:sldId id="531" r:id="rId63"/>
    <p:sldId id="532" r:id="rId64"/>
    <p:sldId id="551" r:id="rId65"/>
    <p:sldId id="766" r:id="rId66"/>
    <p:sldId id="550" r:id="rId67"/>
    <p:sldId id="431" r:id="rId68"/>
    <p:sldId id="533" r:id="rId69"/>
    <p:sldId id="534" r:id="rId70"/>
    <p:sldId id="561" r:id="rId71"/>
    <p:sldId id="759" r:id="rId72"/>
    <p:sldId id="374" r:id="rId73"/>
    <p:sldId id="437" r:id="rId74"/>
    <p:sldId id="438" r:id="rId75"/>
    <p:sldId id="493" r:id="rId76"/>
    <p:sldId id="439" r:id="rId77"/>
    <p:sldId id="440" r:id="rId78"/>
    <p:sldId id="441" r:id="rId79"/>
    <p:sldId id="777" r:id="rId80"/>
    <p:sldId id="757" r:id="rId81"/>
    <p:sldId id="562" r:id="rId82"/>
    <p:sldId id="445" r:id="rId83"/>
    <p:sldId id="447" r:id="rId84"/>
    <p:sldId id="538" r:id="rId85"/>
    <p:sldId id="421" r:id="rId86"/>
    <p:sldId id="539" r:id="rId87"/>
    <p:sldId id="448" r:id="rId88"/>
    <p:sldId id="769" r:id="rId89"/>
    <p:sldId id="449" r:id="rId90"/>
    <p:sldId id="494" r:id="rId91"/>
    <p:sldId id="540" r:id="rId92"/>
    <p:sldId id="451" r:id="rId93"/>
    <p:sldId id="542" r:id="rId94"/>
    <p:sldId id="753" r:id="rId95"/>
    <p:sldId id="455" r:id="rId96"/>
    <p:sldId id="495" r:id="rId97"/>
    <p:sldId id="545" r:id="rId98"/>
    <p:sldId id="457" r:id="rId99"/>
    <p:sldId id="546" r:id="rId100"/>
    <p:sldId id="573" r:id="rId101"/>
    <p:sldId id="469" r:id="rId102"/>
    <p:sldId id="760" r:id="rId103"/>
    <p:sldId id="574" r:id="rId104"/>
    <p:sldId id="770" r:id="rId105"/>
    <p:sldId id="465" r:id="rId106"/>
    <p:sldId id="544" r:id="rId107"/>
    <p:sldId id="375" r:id="rId108"/>
    <p:sldId id="377" r:id="rId109"/>
    <p:sldId id="482" r:id="rId110"/>
  </p:sldIdLst>
  <p:sldSz cx="12192000" cy="6858000"/>
  <p:notesSz cx="7315200" cy="96012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A7B8FF8C-52C6-05FF-4F4C-D556AF981C1C}" name="Long, Leslie (CMS/OC)" initials="LL(" userId="S::leslie.long@cms.hhs.gov::59e72955-8665-433f-9419-e19f3be41420" providerId="AD"/>
  <p188:author id="{4F63F798-5372-0B9A-136B-0755BD6E18AC}" name="Doria Diacogiannis" initials="DD" userId="S-1-5-21-4095628063-3556742122-3606576086-197501" providerId="AD"/>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678DCF"/>
    <a:srgbClr val="FFC000"/>
    <a:srgbClr val="203864"/>
    <a:srgbClr val="DEEBF7"/>
    <a:srgbClr val="507BC8"/>
    <a:srgbClr val="0A5EC6"/>
    <a:srgbClr val="4472C4"/>
    <a:srgbClr val="00529B"/>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3" autoAdjust="0"/>
    <p:restoredTop sz="85870" autoAdjust="0"/>
  </p:normalViewPr>
  <p:slideViewPr>
    <p:cSldViewPr snapToGrid="0">
      <p:cViewPr varScale="1">
        <p:scale>
          <a:sx n="94" d="100"/>
          <a:sy n="94" d="100"/>
        </p:scale>
        <p:origin x="1416" y="90"/>
      </p:cViewPr>
      <p:guideLst>
        <p:guide orient="horz" pos="2136"/>
        <p:guide pos="456"/>
      </p:guideLst>
    </p:cSldViewPr>
  </p:slideViewPr>
  <p:outlineViewPr>
    <p:cViewPr>
      <p:scale>
        <a:sx n="33" d="100"/>
        <a:sy n="33" d="100"/>
      </p:scale>
      <p:origin x="0" y="-87336"/>
    </p:cViewPr>
  </p:outlineViewPr>
  <p:notesTextViewPr>
    <p:cViewPr>
      <p:scale>
        <a:sx n="1" d="1"/>
        <a:sy n="1" d="1"/>
      </p:scale>
      <p:origin x="0" y="0"/>
    </p:cViewPr>
  </p:notesTextViewPr>
  <p:sorterViewPr>
    <p:cViewPr>
      <p:scale>
        <a:sx n="200" d="100"/>
        <a:sy n="200" d="100"/>
      </p:scale>
      <p:origin x="0" y="-99090"/>
    </p:cViewPr>
  </p:sorterViewPr>
  <p:notesViewPr>
    <p:cSldViewPr snapToGrid="0">
      <p:cViewPr>
        <p:scale>
          <a:sx n="100" d="100"/>
          <a:sy n="100" d="100"/>
        </p:scale>
        <p:origin x="3324" y="-58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commentAuthors" Target="commentAuthors.xml"/><Relationship Id="rId119"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04/19/2024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www.shiptacenter.org/" TargetMode="External"/><Relationship Id="rId3" Type="http://schemas.openxmlformats.org/officeDocument/2006/relationships/hyperlink" Target="http://es.medicare.gov/" TargetMode="External"/><Relationship Id="rId7" Type="http://schemas.openxmlformats.org/officeDocument/2006/relationships/hyperlink" Target="https://www.espanol.insurekidsnow.gov/"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www.CuidadoDeSalud.gov/" TargetMode="External"/><Relationship Id="rId5" Type="http://schemas.openxmlformats.org/officeDocument/2006/relationships/hyperlink" Target="https://www.ssa.gov/" TargetMode="External"/><Relationship Id="rId4" Type="http://schemas.openxmlformats.org/officeDocument/2006/relationships/hyperlink" Target="http://www.medicaid.gov/" TargetMode="External"/><Relationship Id="rId9" Type="http://schemas.openxmlformats.org/officeDocument/2006/relationships/hyperlink" Target="https://cmsnationaltrainingprogram.cms.gov/"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dicare.gov/coverage/travel-outside-the-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get-ready-for-medicare-package" TargetMode="External"/><Relationship Id="rId4" Type="http://schemas.openxmlformats.org/officeDocument/2006/relationships/hyperlink" Target="https://www.rrb.gov/"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ssa.gov/benefits/retirement/planner/applying2.html" TargetMode="External"/><Relationship Id="rId3" Type="http://schemas.openxmlformats.org/officeDocument/2006/relationships/hyperlink" Target="https://www.ssa.gov/" TargetMode="External"/><Relationship Id="rId7" Type="http://schemas.openxmlformats.org/officeDocument/2006/relationships/hyperlink" Target="https://www.medicare.gov/basics/forms-publications-mailings/mailings/signing-up/welcome-to-medicare-packag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sa.gov/pubs/EN-05-10035.pdf" TargetMode="External"/><Relationship Id="rId5" Type="http://schemas.openxmlformats.org/officeDocument/2006/relationships/hyperlink" Target="http://www.ssa.gov/retirement/ageincrease.htm" TargetMode="External"/><Relationship Id="rId4" Type="http://schemas.openxmlformats.org/officeDocument/2006/relationships/hyperlink" Target="https://www.ssa.gov/locato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s.medicare.gov/accou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medicare.gov/basics/costs/medicare-costs/avoid-penalt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basics/get-started-with-medicare/sign-up/when-does-medicare-coverage-star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msnationaltrainingprogram.cms.gov/sites/default/files/shared/2018-New-Medicare-Card.pdf" TargetMode="External"/><Relationship Id="rId3" Type="http://schemas.openxmlformats.org/officeDocument/2006/relationships/hyperlink" Target="https://www.medicare.gov/publications/10050-Medicare-and-You.pdf" TargetMode="External"/><Relationship Id="rId7" Type="http://schemas.openxmlformats.org/officeDocument/2006/relationships/hyperlink" Target="https://cmsnationaltrainingprogram.cms.gov/sites/default/files/shared/2024_Medicare%20Amounts_FINAL_508.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medicare.gov/publications" TargetMode="External"/><Relationship Id="rId5" Type="http://schemas.openxmlformats.org/officeDocument/2006/relationships/hyperlink" Target="https://www.medicare.gov/basics/forms-publications-mailings/mailings/signing-up/welcome-to-medicare-package" TargetMode="External"/><Relationship Id="rId4" Type="http://schemas.openxmlformats.org/officeDocument/2006/relationships/hyperlink" Target="https://www.medicare.gov/basics/forms-publications-mailings/mailings/signing-up/get-ready-for-medicare-packag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medicare.gov/basics/forms-publications-mailings/mailings/signing-up/sign-up-for-part-b-package" TargetMode="External"/><Relationship Id="rId4" Type="http://schemas.openxmlformats.org/officeDocument/2006/relationships/hyperlink" Target="https://www.cms.gov/Medicare/CMS-Forms/CMS-Forms/Downloads/CMS-L564E.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23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23p-423.38(c)(25)" TargetMode="External"/><Relationship Id="rId4" Type="http://schemas.openxmlformats.org/officeDocument/2006/relationships/hyperlink" Target="https://www.ecfr.gov/current/title-42/chapter-IV/subchapter-B/part-423/subpart-B%23p-423.38(c)(15)"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s.medicare.gov/"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cy-2024-ma-enrollment-and-disenrollment-guidanc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medicare.gov/basics/get-started-with-medicare/get-more-coverage/joining-a-plan/special-enrollment-period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ublications/10116-your-medicare-benefit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es.medicare.gov/coverage/mental-health-care-inpatient" TargetMode="External"/><Relationship Id="rId4" Type="http://schemas.openxmlformats.org/officeDocument/2006/relationships/hyperlink" Target="https://es.medicare.gov/coverage/inpatient-hospital-car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federalregister.gov/documents/2022/11/03/2022-23407/medicare-program-implementing-certain-provisions-of-the-consolidated-appropriations-act-2021-and" TargetMode="External"/><Relationship Id="rId4" Type="http://schemas.openxmlformats.org/officeDocument/2006/relationships/hyperlink" Target="https://www.healthcare.gov/glossary/health-savings-account-hsa/"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medicare.gov/coverage" TargetMode="External"/><Relationship Id="rId5" Type="http://schemas.openxmlformats.org/officeDocument/2006/relationships/hyperlink" Target="https://www.medicare.gov/coverage/prescription-drugs-outpatient" TargetMode="External"/><Relationship Id="rId4" Type="http://schemas.openxmlformats.org/officeDocument/2006/relationships/hyperlink" Target="http://www.cms.gov/Center/Provider-Type/Home-Health-Agency-HHA-Center.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coverage/preventive-screening-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basics/costs/pay-premium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medigap-supplemental-insurance-plans/" TargetMode="External"/><Relationship Id="rId7" Type="http://schemas.openxmlformats.org/officeDocument/2006/relationships/hyperlink" Target="https://www.medicare.gov/supplements-other-insurance/how-to-compare-medigap-policies"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4" Type="http://schemas.openxmlformats.org/officeDocument/2006/relationships/hyperlink" Target="https://www.shiphelp.org/"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cms.gov/outreach-and-education/medicare-learning-network-mln/mlnproducts/downloads/vaccines-part-d-factsheet-icn908764.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_Medicare%20for%20People%20with%20ESRD_508%20FINAL%204_NEW%20LOGO.ppt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2023_Medicare%20and%20Other%20Programs%20for%20People%20with%20Disabilities_508%20FINAL_2_NEW%20LOGO.pptx" TargetMode="External"/><Relationship Id="rId5" Type="http://schemas.openxmlformats.org/officeDocument/2006/relationships/hyperlink" Target="https://www.cms.gov/Research-Statistics-Data-and-Systems/Statistics-Trends-and-Reports/CMS-Fast-Facts/index.html" TargetMode="External"/><Relationship Id="rId4" Type="http://schemas.openxmlformats.org/officeDocument/2006/relationships/hyperlink" Target="https://es.medicare.gov/medicare-and-you"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medicare.gov/drug-coverage-part-d/costs-for-medicare-drug-coverage/catastrophic-coverage" TargetMode="External"/><Relationship Id="rId4" Type="http://schemas.openxmlformats.org/officeDocument/2006/relationships/hyperlink" Target="https://www.medicare.gov/drug-coverage-part-d/costs-for-medicare-drug-coverage/costs-in-the-coverage-gap"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part-d-late-enrollment-penalty"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re.gov/health-drug-plans/health-plans"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www.medicare.gov/health-drug-plans/health-plans/your-health-plan-options"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msnationaltrainingprogram.cms.gov/sites/default/files/shared/2023%20Medicare%20Advantage%20%26%20Other%20Medicare%20Health%20Plans_508_FINAL_NEW%20LOGO.pptx"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care.gov/plan-compare/%23/?lang=e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get-started-with-medicare/medicare-basics/parts-of-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re.gov/plan-compare/%23/?year=2022&amp;lang=en"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medicare.gov/plan-compare/%23/pace/?lang=en&amp;year=2021"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medicare.gov/health-drug-plans/health-plans/your-coverage-options/other-medicare-health-plans/PACE"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CuidadoDeSalud.gov/"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msnationaltrainingprogram.cms.gov/sites/default/files/shared/Marketplace%20to%20Medicare%202023%20FINAL_508.pptx" TargetMode="External"/><Relationship Id="rId5" Type="http://schemas.openxmlformats.org/officeDocument/2006/relationships/hyperlink" Target="https://www.cms.gov/marketplace/outreach-and-education/medicare-and-the-health-insurance-marketplace.pdf" TargetMode="External"/><Relationship Id="rId4" Type="http://schemas.openxmlformats.org/officeDocument/2006/relationships/hyperlink" Target="https://www.healthcare.gov/small-businesses/employer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cuidadodesalud.gov/es/"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www.healthcare.gov/medicare/changing-from-marketplace-to-medicare"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healthcare.gov/medicar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2ikOdAeZbo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id.gov/about-us/beneficiary-resources/index.html%23statemenu" TargetMode="External"/><Relationship Id="rId7" Type="http://schemas.openxmlformats.org/officeDocument/2006/relationships/hyperlink" Target="https://www.shiptacenter.org/"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medicare.gov/your-medicare-costs/get-help-paying-costs"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medicare.gov/your-medicare-costs/get-help-paying-costs/medicare-savings-programs"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cms.gov/Medicare-Medicaid-Coordination/Medicare-and-Medicaid-Coordination/Medicare-Medicaid-Coordination-Office/Downloads/MMCO_DualEligibleDefinition.pdf" TargetMode="External"/><Relationship Id="rId4" Type="http://schemas.openxmlformats.org/officeDocument/2006/relationships/hyperlink" Target="https://www.medicaid.gov/about-us/beneficiary-resources/index.html%23statemenu"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23statemenu"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id.gov/about-us/beneficiary-resources/index.html%23statemenu"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medicaid.gov/medicaid/program-information/medicaid-and-chip-enrollment-data/report-highlights/index.html"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espanol.insurekidsnow.gov/"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www.medicaid.gov/medicaid/program-information/medicaid-and-chip-enrollment-data/report-highlights/index.html" TargetMode="External"/><Relationship Id="rId4" Type="http://schemas.openxmlformats.org/officeDocument/2006/relationships/hyperlink" Target="http://www.medicaid.gov/chip/state-program-information/chip-state-program-informatio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972050"/>
          </a:xfrm>
        </p:spPr>
        <p:txBody>
          <a:bodyPr/>
          <a:lstStyle/>
          <a:p>
            <a:pPr marL="0" indent="0">
              <a:spcBef>
                <a:spcPts val="0"/>
              </a:spcBef>
              <a:spcAft>
                <a:spcPts val="600"/>
              </a:spcAft>
              <a:buNone/>
              <a:defRPr/>
            </a:pPr>
            <a:r>
              <a:rPr lang="es-US" b="1" dirty="0">
                <a:cs typeface="Arial"/>
              </a:rPr>
              <a:t>Notas del presentador</a:t>
            </a:r>
            <a:r>
              <a:rPr lang="es-US" dirty="0"/>
              <a:t> </a:t>
            </a:r>
          </a:p>
          <a:p>
            <a:pPr marL="0" indent="0">
              <a:spcBef>
                <a:spcPts val="0"/>
              </a:spcBef>
              <a:spcAft>
                <a:spcPts val="600"/>
              </a:spcAft>
              <a:buNone/>
              <a:defRPr/>
            </a:pPr>
            <a:r>
              <a:rPr lang="es-US" dirty="0"/>
              <a:t>Este módulo de capacitación explica los conceptos básicos del programa Medicare, incluidos la Parte A de Medicare (seguro hospitalario), la Parte B de Medicare (seguro médico), el seguro complementario de Medicare (</a:t>
            </a:r>
            <a:r>
              <a:rPr lang="es-US" dirty="0" err="1"/>
              <a:t>Medigap</a:t>
            </a:r>
            <a:r>
              <a:rPr lang="es-US" dirty="0"/>
              <a:t>), Medicare </a:t>
            </a:r>
            <a:r>
              <a:rPr lang="es-US" dirty="0" err="1"/>
              <a:t>Advantage</a:t>
            </a:r>
            <a:r>
              <a:rPr lang="es-US" dirty="0"/>
              <a:t>, la cobertura de medicamentos de Medicare, el </a:t>
            </a:r>
            <a:r>
              <a:rPr lang="es-US" dirty="0" err="1"/>
              <a:t>Health</a:t>
            </a:r>
            <a:r>
              <a:rPr lang="es-US" dirty="0"/>
              <a:t> </a:t>
            </a:r>
            <a:r>
              <a:rPr lang="es-US" dirty="0" err="1"/>
              <a:t>Insurance</a:t>
            </a:r>
            <a:r>
              <a:rPr lang="es-US" dirty="0"/>
              <a:t> Marketplace® (Mercado de Seguros Médicos), Medicaid y otros programas para ayudar a personas con ingresos y recursos limitados, así como recursos relacionados. </a:t>
            </a:r>
          </a:p>
          <a:p>
            <a:pPr marL="0" indent="0">
              <a:spcBef>
                <a:spcPts val="0"/>
              </a:spcBef>
              <a:spcAft>
                <a:spcPts val="600"/>
              </a:spcAft>
              <a:buNone/>
              <a:defRPr/>
            </a:pPr>
            <a:r>
              <a:rPr lang="es-US" b="1" dirty="0">
                <a:cs typeface="Arial" panose="020B0604020202020204" pitchFamily="34" charset="0"/>
              </a:rPr>
              <a:t>Exención de responsabilidad</a:t>
            </a:r>
            <a:r>
              <a:rPr lang="es-US" dirty="0"/>
              <a:t> </a:t>
            </a:r>
          </a:p>
          <a:p>
            <a:pPr marL="0" indent="0">
              <a:spcBef>
                <a:spcPts val="0"/>
              </a:spcBef>
              <a:spcAft>
                <a:spcPts val="600"/>
              </a:spcAft>
              <a:buNone/>
              <a:defRPr/>
            </a:pPr>
            <a:r>
              <a:rPr lang="es-US" dirty="0"/>
              <a:t>Este módulo de capacitación fue desarrollado y aprobado por los Centros de Servicios de Medicare y Medicaid (CMS, por sus siglas en inglés), la agencia federal que administra Medicare, Medicaid, el Programa de seguro de salud para niños (CHIP, por sus siglas en inglés) y el </a:t>
            </a:r>
            <a:r>
              <a:rPr lang="es-US" dirty="0" err="1"/>
              <a:t>Health</a:t>
            </a:r>
            <a:r>
              <a:rPr lang="es-US" dirty="0"/>
              <a:t> </a:t>
            </a:r>
            <a:r>
              <a:rPr lang="es-US" dirty="0" err="1"/>
              <a:t>Insurance</a:t>
            </a:r>
            <a:r>
              <a:rPr lang="es-US" dirty="0"/>
              <a:t> Marketplace®. </a:t>
            </a:r>
          </a:p>
          <a:p>
            <a:pPr marL="0" indent="0">
              <a:spcBef>
                <a:spcPts val="0"/>
              </a:spcBef>
              <a:spcAft>
                <a:spcPts val="600"/>
              </a:spcAft>
              <a:buNone/>
              <a:defRPr/>
            </a:pPr>
            <a:r>
              <a:rPr lang="es-US" dirty="0"/>
              <a:t>La información en este módulo era correcta hasta </a:t>
            </a:r>
            <a:r>
              <a:rPr lang="es-US" b="1" dirty="0">
                <a:cs typeface="Arial"/>
              </a:rPr>
              <a:t>marzo de 2024</a:t>
            </a:r>
            <a:r>
              <a:rPr lang="es-US" dirty="0"/>
              <a:t>. Para consultar una versión actualizada, visite </a:t>
            </a:r>
            <a:r>
              <a:rPr lang="es-US" dirty="0">
                <a:cs typeface="Arial"/>
                <a:hlinkClick r:id="rId3"/>
              </a:rPr>
              <a:t>CMSnationaltrainingprogram.cms.gov</a:t>
            </a:r>
            <a:r>
              <a:rPr lang="es-US" dirty="0"/>
              <a:t>. </a:t>
            </a:r>
          </a:p>
          <a:p>
            <a:pPr marL="0" indent="0">
              <a:spcBef>
                <a:spcPts val="0"/>
              </a:spcBef>
              <a:spcAft>
                <a:spcPts val="600"/>
              </a:spcAft>
              <a:buNone/>
              <a:defRPr/>
            </a:pPr>
            <a:r>
              <a:rPr lang="es-US" dirty="0"/>
              <a:t>El Programa de Capacitación Nacional de los CMS proporciona esta información como un recurso para nuestros colaboradores. El presente no es un documento legal, ni tiene fines de prensa. La prensa puede comunicarse con la oficina de prensa de los CMS en </a:t>
            </a:r>
            <a:r>
              <a:rPr lang="es-US" dirty="0">
                <a:cs typeface="Arial"/>
                <a:hlinkClick r:id="rId4"/>
              </a:rPr>
              <a:t>CMS.gov/</a:t>
            </a:r>
            <a:r>
              <a:rPr lang="es-US" dirty="0" err="1">
                <a:cs typeface="Arial"/>
                <a:hlinkClick r:id="rId4"/>
              </a:rPr>
              <a:t>newsroom</a:t>
            </a:r>
            <a:r>
              <a:rPr lang="es-US" dirty="0">
                <a:cs typeface="Arial"/>
                <a:hlinkClick r:id="rId4"/>
              </a:rPr>
              <a:t>/media-</a:t>
            </a:r>
            <a:r>
              <a:rPr lang="es-US" dirty="0" err="1">
                <a:cs typeface="Arial"/>
                <a:hlinkClick r:id="rId4"/>
              </a:rPr>
              <a:t>inquiries</a:t>
            </a:r>
            <a:r>
              <a:rPr lang="es-US" dirty="0"/>
              <a:t>. La orientación legal oficial del Programa Medicare está contenida en los estatutos, reglamentos y resoluciones pertinentes.</a:t>
            </a:r>
          </a:p>
          <a:p>
            <a:pPr marL="0" indent="0">
              <a:spcBef>
                <a:spcPts val="0"/>
              </a:spcBef>
              <a:spcAft>
                <a:spcPts val="600"/>
              </a:spcAft>
              <a:buNone/>
              <a:defRPr/>
            </a:pPr>
            <a:r>
              <a:rPr lang="es-US" dirty="0"/>
              <a:t>Esta comunicación fue impresa, publicada o producida y difundida a expensas de los contribuyentes de los EE. UU.</a:t>
            </a:r>
          </a:p>
          <a:p>
            <a:pPr marL="0" indent="0">
              <a:spcBef>
                <a:spcPts val="0"/>
              </a:spcBef>
              <a:spcAft>
                <a:spcPts val="600"/>
              </a:spcAft>
              <a:buNone/>
              <a:defRPr/>
            </a:pPr>
            <a:r>
              <a:rPr lang="es-US" dirty="0" err="1"/>
              <a:t>Health</a:t>
            </a:r>
            <a:r>
              <a:rPr lang="es-US" dirty="0"/>
              <a:t> </a:t>
            </a:r>
            <a:r>
              <a:rPr lang="es-US" dirty="0" err="1"/>
              <a:t>Insurance</a:t>
            </a:r>
            <a:r>
              <a:rPr lang="es-US" dirty="0"/>
              <a:t> Marketplace® (Mercado de Seguros Médicos) es una marca de servicio registrada del Departamento de Salud y Servicios Humanos (HHS) de los EE. UU.</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pPr>
            <a:r>
              <a:rPr lang="es-US" b="1"/>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Este gráfico le permite comparar directamente planes Medicare Original y Medicare Advantage. Comparemos las opciones de médicos y hospitales:</a:t>
            </a:r>
          </a:p>
          <a:p>
            <a:pPr marL="0" indent="0" defTabSz="966612">
              <a:spcBef>
                <a:spcPts val="0"/>
              </a:spcBef>
              <a:spcAft>
                <a:spcPts val="600"/>
              </a:spcAft>
              <a:buNone/>
              <a:defRPr/>
            </a:pPr>
            <a:r>
              <a:rPr lang="es-US" b="1">
                <a:solidFill>
                  <a:prstClr val="black"/>
                </a:solidFill>
                <a:cs typeface="Arial" panose="020B0604020202020204" pitchFamily="34" charset="0"/>
              </a:rPr>
              <a:t>Medicare Original </a:t>
            </a:r>
          </a:p>
          <a:p>
            <a:pPr marL="125660" lvl="1" indent="-12566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Puede utilizar </a:t>
            </a:r>
            <a:r>
              <a:rPr lang="es-US" b="1">
                <a:solidFill>
                  <a:prstClr val="black"/>
                </a:solidFill>
                <a:cs typeface="Arial" panose="020B0604020202020204" pitchFamily="34" charset="0"/>
              </a:rPr>
              <a:t>cualquier médico u hospital que acepte Medicare, en cualquier lugar de los EE. UU.</a:t>
            </a:r>
          </a:p>
          <a:p>
            <a:pPr marL="125660" lvl="1" indent="-12566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En la mayoría de los casos, </a:t>
            </a:r>
            <a:r>
              <a:rPr lang="es-US" b="1">
                <a:solidFill>
                  <a:prstClr val="black"/>
                </a:solidFill>
                <a:cs typeface="Arial" panose="020B0604020202020204" pitchFamily="34" charset="0"/>
              </a:rPr>
              <a:t>no necesita </a:t>
            </a:r>
            <a:r>
              <a:rPr lang="es-US">
                <a:solidFill>
                  <a:prstClr val="black"/>
                </a:solidFill>
                <a:cs typeface="Arial" panose="020B0604020202020204" pitchFamily="34" charset="0"/>
              </a:rPr>
              <a:t>una derivación para ver a un especialista.</a:t>
            </a:r>
          </a:p>
          <a:p>
            <a:pPr marL="0" indent="0" defTabSz="966612">
              <a:spcBef>
                <a:spcPts val="0"/>
              </a:spcBef>
              <a:spcAft>
                <a:spcPts val="600"/>
              </a:spcAft>
              <a:buNone/>
              <a:defRPr/>
            </a:pPr>
            <a:r>
              <a:rPr lang="es-US" b="1">
                <a:solidFill>
                  <a:prstClr val="black"/>
                </a:solidFill>
                <a:cs typeface="Arial" panose="020B0604020202020204" pitchFamily="34" charset="0"/>
              </a:rPr>
              <a:t>Planes Medicare Advantage </a:t>
            </a:r>
          </a:p>
          <a:p>
            <a:pPr marL="125660" lvl="1" indent="-125660" defTabSz="966612">
              <a:spcBef>
                <a:spcPts val="0"/>
              </a:spcBef>
              <a:spcAft>
                <a:spcPts val="600"/>
              </a:spcAft>
              <a:buFont typeface="Wingdings" panose="05000000000000000000" pitchFamily="2" charset="2"/>
              <a:buChar char="§"/>
              <a:tabLst>
                <a:tab pos="125861" algn="l"/>
              </a:tabLst>
              <a:defRPr/>
            </a:pPr>
            <a:r>
              <a:rPr lang="es-US"/>
              <a:t>En muchos casos, solo puede usar </a:t>
            </a:r>
            <a:r>
              <a:rPr lang="es-US" b="1">
                <a:cs typeface="Arial" panose="020B0604020202020204" pitchFamily="34" charset="0"/>
              </a:rPr>
              <a:t>médicos y otros proveedores que están en la red y el área de servicio del plan </a:t>
            </a:r>
            <a:r>
              <a:rPr lang="es-US"/>
              <a:t>(para atención que no sea de emergencia). Algunos planes ofrecen cobertura que no es de emergencia fuera de la red, pero generalmente a un costo más alto. 	</a:t>
            </a:r>
          </a:p>
          <a:p>
            <a:pPr marL="125660" lvl="1" indent="-125660" defTabSz="966612">
              <a:spcBef>
                <a:spcPts val="0"/>
              </a:spcBef>
              <a:spcAft>
                <a:spcPts val="600"/>
              </a:spcAft>
              <a:buFont typeface="Wingdings" panose="05000000000000000000" pitchFamily="2" charset="2"/>
              <a:buChar char="§"/>
              <a:tabLst>
                <a:tab pos="125861" algn="l"/>
              </a:tabLst>
              <a:defRPr/>
            </a:pPr>
            <a:r>
              <a:rPr lang="es-US" b="1">
                <a:solidFill>
                  <a:prstClr val="black"/>
                </a:solidFill>
                <a:cs typeface="Arial" panose="020B0604020202020204" pitchFamily="34" charset="0"/>
              </a:rPr>
              <a:t>Puede que deba </a:t>
            </a:r>
            <a:r>
              <a:rPr lang="es-US">
                <a:solidFill>
                  <a:prstClr val="black"/>
                </a:solidFill>
                <a:cs typeface="Arial" panose="020B0604020202020204" pitchFamily="34" charset="0"/>
              </a:rPr>
              <a:t>obtener una derivación para ver a un especialista.</a:t>
            </a:r>
          </a:p>
        </p:txBody>
      </p:sp>
    </p:spTree>
    <p:extLst>
      <p:ext uri="{BB962C8B-B14F-4D97-AF65-F5344CB8AC3E}">
        <p14:creationId xmlns:p14="http://schemas.microsoft.com/office/powerpoint/2010/main" val="27449540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8650" y="3703320"/>
            <a:ext cx="6076949" cy="5144347"/>
          </a:xfrm>
        </p:spPr>
        <p:txBody>
          <a:bodyPr/>
          <a:lstStyle/>
          <a:p>
            <a:pPr marL="0" indent="0" fontAlgn="base">
              <a:spcBef>
                <a:spcPts val="0"/>
              </a:spcBef>
              <a:spcAft>
                <a:spcPts val="600"/>
              </a:spcAft>
              <a:buNone/>
            </a:pPr>
            <a:r>
              <a:rPr lang="es-US" b="1" dirty="0">
                <a:solidFill>
                  <a:srgbClr val="000000"/>
                </a:solidFill>
                <a:cs typeface="Arial"/>
              </a:rPr>
              <a:t>Esta diapositiva tiene animación.</a:t>
            </a:r>
          </a:p>
          <a:p>
            <a:pPr marL="0" indent="0" fontAlgn="base">
              <a:spcBef>
                <a:spcPts val="0"/>
              </a:spcBef>
              <a:spcAft>
                <a:spcPts val="600"/>
              </a:spcAft>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0"/>
              </a:spcBef>
              <a:spcAft>
                <a:spcPts val="600"/>
              </a:spcAft>
              <a:buNone/>
              <a:defRPr/>
            </a:pPr>
            <a:r>
              <a:rPr lang="es-US" dirty="0">
                <a:solidFill>
                  <a:prstClr val="black"/>
                </a:solidFill>
                <a:cs typeface="Arial"/>
              </a:rPr>
              <a:t>Compruebe sus conocimientos: Pregunta 12</a:t>
            </a:r>
          </a:p>
          <a:p>
            <a:pPr marL="0" indent="0" defTabSz="966612">
              <a:spcBef>
                <a:spcPts val="0"/>
              </a:spcBef>
              <a:spcAft>
                <a:spcPts val="600"/>
              </a:spcAft>
              <a:buNone/>
              <a:defRPr/>
            </a:pPr>
            <a:r>
              <a:rPr lang="es-US" b="1" dirty="0">
                <a:solidFill>
                  <a:prstClr val="black"/>
                </a:solidFill>
                <a:cs typeface="Arial"/>
              </a:rPr>
              <a:t>¿Cuál de los siguientes Programas de Ahorro de Medicare solo ayuda a pagar primas de la Parte A? </a:t>
            </a:r>
            <a:r>
              <a:rPr lang="es-US" dirty="0">
                <a:solidFill>
                  <a:prstClr val="black"/>
                </a:solidFill>
                <a:cs typeface="Arial"/>
              </a:rPr>
              <a:t> </a:t>
            </a:r>
          </a:p>
          <a:p>
            <a:pPr marL="179226" indent="-179226" defTabSz="966612">
              <a:spcBef>
                <a:spcPts val="0"/>
              </a:spcBef>
              <a:spcAft>
                <a:spcPts val="600"/>
              </a:spcAft>
              <a:buFont typeface="+mj-lt"/>
              <a:buAutoNum type="alphaLcPeriod"/>
              <a:defRPr/>
            </a:pPr>
            <a:r>
              <a:rPr lang="es-US" dirty="0">
                <a:solidFill>
                  <a:prstClr val="black"/>
                </a:solidFill>
                <a:cs typeface="Arial"/>
              </a:rPr>
              <a:t>Programa para Beneficiarios Calificados de Medicare (QMB)</a:t>
            </a:r>
          </a:p>
          <a:p>
            <a:pPr marL="179226" indent="-179226" defTabSz="966612">
              <a:spcBef>
                <a:spcPts val="0"/>
              </a:spcBef>
              <a:spcAft>
                <a:spcPts val="600"/>
              </a:spcAft>
              <a:buFont typeface="+mj-lt"/>
              <a:buAutoNum type="alphaLcPeriod"/>
              <a:defRPr/>
            </a:pPr>
            <a:r>
              <a:rPr lang="es-US" dirty="0">
                <a:solidFill>
                  <a:prstClr val="black"/>
                </a:solidFill>
                <a:cs typeface="Arial"/>
              </a:rPr>
              <a:t>Programa para Beneficiarios Específicos de Bajos Ingresos de Medicare (SLMB)</a:t>
            </a:r>
          </a:p>
          <a:p>
            <a:pPr marL="179226" indent="-179226" defTabSz="966612">
              <a:spcBef>
                <a:spcPts val="0"/>
              </a:spcBef>
              <a:spcAft>
                <a:spcPts val="600"/>
              </a:spcAft>
              <a:buFont typeface="+mj-lt"/>
              <a:buAutoNum type="alphaLcPeriod"/>
              <a:defRPr/>
            </a:pPr>
            <a:r>
              <a:rPr lang="es-US" dirty="0">
                <a:solidFill>
                  <a:prstClr val="black"/>
                </a:solidFill>
                <a:cs typeface="Arial"/>
              </a:rPr>
              <a:t>Programa para Individuos Calificados (QI)</a:t>
            </a:r>
          </a:p>
          <a:p>
            <a:pPr marL="179226" indent="-179226" defTabSz="966612">
              <a:spcBef>
                <a:spcPts val="0"/>
              </a:spcBef>
              <a:spcAft>
                <a:spcPts val="600"/>
              </a:spcAft>
              <a:buFont typeface="+mj-lt"/>
              <a:buAutoNum type="alphaLcPeriod"/>
              <a:defRPr/>
            </a:pPr>
            <a:r>
              <a:rPr lang="es-US" dirty="0">
                <a:solidFill>
                  <a:prstClr val="black"/>
                </a:solidFill>
                <a:cs typeface="Arial"/>
              </a:rPr>
              <a:t>Programa para Individuos Discapacitados y</a:t>
            </a:r>
            <a:br>
              <a:rPr lang="es-US" dirty="0">
                <a:solidFill>
                  <a:prstClr val="black"/>
                </a:solidFill>
                <a:cs typeface="Arial"/>
              </a:rPr>
            </a:br>
            <a:r>
              <a:rPr lang="es-US" dirty="0">
                <a:solidFill>
                  <a:prstClr val="black"/>
                </a:solidFill>
                <a:cs typeface="Arial"/>
              </a:rPr>
              <a:t>Trabajadores (QDWI)</a:t>
            </a:r>
          </a:p>
          <a:p>
            <a:pPr marL="0" indent="0" defTabSz="966612">
              <a:spcBef>
                <a:spcPts val="0"/>
              </a:spcBef>
              <a:spcAft>
                <a:spcPts val="600"/>
              </a:spcAft>
              <a:buNone/>
              <a:defRPr/>
            </a:pPr>
            <a:r>
              <a:rPr lang="es-US" b="1" dirty="0">
                <a:solidFill>
                  <a:prstClr val="black"/>
                </a:solidFill>
                <a:cs typeface="Arial"/>
              </a:rPr>
              <a:t>Respuesta: d. Programa para Individuos Discapacitados y Trabajadores (QDWI)</a:t>
            </a:r>
          </a:p>
          <a:p>
            <a:pPr marL="0" indent="0" defTabSz="966612">
              <a:spcBef>
                <a:spcPts val="0"/>
              </a:spcBef>
              <a:spcAft>
                <a:spcPts val="600"/>
              </a:spcAft>
              <a:buNone/>
              <a:defRPr/>
            </a:pPr>
            <a:r>
              <a:rPr lang="es-US" dirty="0">
                <a:solidFill>
                  <a:prstClr val="black"/>
                </a:solidFill>
                <a:cs typeface="Arial"/>
              </a:rPr>
              <a:t>El programa QDWI ayuda a pagar solo las primas de la Parte A. El programa QMB ayuda a pagar las primas de la Parte A y la Parte B y otros costos compartidos (como deducibles, </a:t>
            </a:r>
            <a:r>
              <a:rPr lang="es-US" dirty="0" err="1">
                <a:solidFill>
                  <a:prstClr val="black"/>
                </a:solidFill>
                <a:cs typeface="Arial"/>
              </a:rPr>
              <a:t>coseguro</a:t>
            </a:r>
            <a:r>
              <a:rPr lang="es-US" dirty="0">
                <a:solidFill>
                  <a:prstClr val="black"/>
                </a:solidFill>
                <a:cs typeface="Arial"/>
              </a:rPr>
              <a:t> y copagos). Los programas SLMB y QI ayudan a pagar solo las primas de la Parte B.</a:t>
            </a:r>
          </a:p>
        </p:txBody>
      </p:sp>
    </p:spTree>
    <p:extLst>
      <p:ext uri="{BB962C8B-B14F-4D97-AF65-F5344CB8AC3E}">
        <p14:creationId xmlns:p14="http://schemas.microsoft.com/office/powerpoint/2010/main" val="3099238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5"/>
            <a:ext cx="5759450" cy="5144347"/>
          </a:xfrm>
        </p:spPr>
        <p:txBody>
          <a:bodyPr/>
          <a:lstStyle/>
          <a:p>
            <a:pPr marL="0" indent="0" defTabSz="966612">
              <a:spcBef>
                <a:spcPts val="0"/>
              </a:spcBef>
              <a:spcAft>
                <a:spcPts val="600"/>
              </a:spcAft>
              <a:buNone/>
              <a:defRPr/>
            </a:pPr>
            <a:r>
              <a:rPr lang="es-US" b="1">
                <a:cs typeface="Arial"/>
              </a:rPr>
              <a:t>Notas del presentador</a:t>
            </a:r>
          </a:p>
          <a:p>
            <a:pPr marL="0" indent="0">
              <a:spcBef>
                <a:spcPts val="0"/>
              </a:spcBef>
              <a:spcAft>
                <a:spcPts val="600"/>
              </a:spcAft>
              <a:buNone/>
              <a:defRPr/>
            </a:pPr>
            <a:r>
              <a:rPr lang="es-US" b="1">
                <a:solidFill>
                  <a:prstClr val="black"/>
                </a:solidFill>
                <a:cs typeface="Arial"/>
              </a:rPr>
              <a:t>Tiene diversos recursos disponibles para obtener más información y aclarar sus dudas, incluidos: </a:t>
            </a:r>
          </a:p>
          <a:p>
            <a:pPr marL="119149" indent="-119149" defTabSz="966612">
              <a:spcBef>
                <a:spcPts val="0"/>
              </a:spcBef>
              <a:spcAft>
                <a:spcPts val="600"/>
              </a:spcAft>
              <a:defRPr/>
            </a:pPr>
            <a:r>
              <a:rPr lang="es-US">
                <a:solidFill>
                  <a:prstClr val="black"/>
                </a:solidFill>
                <a:cs typeface="Arial"/>
              </a:rPr>
              <a:t>Sitio web de Medicare: </a:t>
            </a:r>
            <a:r>
              <a:rPr lang="es-US">
                <a:solidFill>
                  <a:prstClr val="black"/>
                </a:solidFill>
                <a:cs typeface="Arial"/>
                <a:hlinkClick r:id="rId3"/>
              </a:rPr>
              <a:t>Medicare.gov</a:t>
            </a:r>
            <a:r>
              <a:rPr lang="es-US">
                <a:solidFill>
                  <a:prstClr val="black"/>
                </a:solidFill>
                <a:cs typeface="Arial"/>
              </a:rPr>
              <a:t>. También puede llamar al 1-800-MEDICARE (1-800-633-4227). Los usuarios de TTY pueden llamar al 1-877-486-2048. </a:t>
            </a:r>
          </a:p>
          <a:p>
            <a:pPr marL="125525" indent="-125525" defTabSz="966612">
              <a:spcBef>
                <a:spcPts val="0"/>
              </a:spcBef>
              <a:spcAft>
                <a:spcPts val="600"/>
              </a:spcAft>
              <a:defRPr/>
            </a:pPr>
            <a:r>
              <a:rPr lang="es-US">
                <a:solidFill>
                  <a:prstClr val="black"/>
                </a:solidFill>
                <a:cs typeface="Arial"/>
              </a:rPr>
              <a:t>Sitio web de Medicaid: </a:t>
            </a:r>
            <a:r>
              <a:rPr lang="es-US">
                <a:solidFill>
                  <a:prstClr val="black"/>
                </a:solidFill>
                <a:cs typeface="Arial"/>
                <a:hlinkClick r:id="rId4"/>
              </a:rPr>
              <a:t>Medicaid.gov</a:t>
            </a:r>
            <a:r>
              <a:rPr lang="es-US">
                <a:solidFill>
                  <a:prstClr val="black"/>
                </a:solidFill>
                <a:cs typeface="Arial"/>
              </a:rPr>
              <a:t>.</a:t>
            </a:r>
          </a:p>
          <a:p>
            <a:pPr marL="125525" indent="-125525" defTabSz="966612">
              <a:spcBef>
                <a:spcPts val="0"/>
              </a:spcBef>
              <a:spcAft>
                <a:spcPts val="600"/>
              </a:spcAft>
              <a:defRPr/>
            </a:pPr>
            <a:r>
              <a:rPr lang="es-US">
                <a:solidFill>
                  <a:prstClr val="black"/>
                </a:solidFill>
                <a:cs typeface="Arial"/>
              </a:rPr>
              <a:t>Sitio web del Seguro Social: </a:t>
            </a:r>
            <a:r>
              <a:rPr lang="es-US">
                <a:solidFill>
                  <a:prstClr val="black"/>
                </a:solidFill>
                <a:cs typeface="Arial"/>
                <a:hlinkClick r:id="rId5"/>
              </a:rPr>
              <a:t>ssa.gov</a:t>
            </a:r>
            <a:r>
              <a:rPr lang="es-US">
                <a:solidFill>
                  <a:prstClr val="black"/>
                </a:solidFill>
                <a:cs typeface="Arial"/>
              </a:rPr>
              <a:t>. También puede llamar a su oficina del Seguro Social local.</a:t>
            </a:r>
          </a:p>
          <a:p>
            <a:pPr marL="125525" indent="-125525" defTabSz="966612">
              <a:spcBef>
                <a:spcPts val="0"/>
              </a:spcBef>
              <a:spcAft>
                <a:spcPts val="600"/>
              </a:spcAft>
              <a:defRPr/>
            </a:pPr>
            <a:r>
              <a:rPr lang="es-US">
                <a:solidFill>
                  <a:prstClr val="black"/>
                </a:solidFill>
                <a:cs typeface="Arial"/>
              </a:rPr>
              <a:t>Sitio web del Mercado de Seguros Médicos (Health Insurance Marketplace®): </a:t>
            </a:r>
            <a:r>
              <a:rPr lang="es-US">
                <a:solidFill>
                  <a:prstClr val="black"/>
                </a:solidFill>
                <a:cs typeface="Arial"/>
                <a:hlinkClick r:id="rId6"/>
              </a:rPr>
              <a:t>CuidadoDeSalud.gov</a:t>
            </a:r>
            <a:r>
              <a:rPr lang="es-US">
                <a:solidFill>
                  <a:prstClr val="black"/>
                </a:solidFill>
                <a:cs typeface="Arial"/>
              </a:rPr>
              <a:t>.</a:t>
            </a:r>
          </a:p>
          <a:p>
            <a:pPr marL="125525" indent="-125525" defTabSz="966612">
              <a:spcBef>
                <a:spcPts val="0"/>
              </a:spcBef>
              <a:spcAft>
                <a:spcPts val="600"/>
              </a:spcAft>
              <a:defRPr/>
            </a:pPr>
            <a:r>
              <a:rPr lang="es-US"/>
              <a:t>Sitio web del Programa de Seguro Médico para Niños: </a:t>
            </a:r>
            <a:r>
              <a:rPr lang="es-US">
                <a:cs typeface="Arial"/>
                <a:hlinkClick r:id="rId7"/>
              </a:rPr>
              <a:t>InsureKidsNow.gov</a:t>
            </a:r>
            <a:r>
              <a:rPr lang="es-US">
                <a:solidFill>
                  <a:prstClr val="black"/>
                </a:solidFill>
                <a:cs typeface="Arial"/>
              </a:rPr>
              <a:t>.</a:t>
            </a:r>
          </a:p>
          <a:p>
            <a:pPr marL="125525" marR="0" lvl="0" indent="-125525" algn="l" defTabSz="966612"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a:solidFill>
                  <a:prstClr val="black"/>
                </a:solidFill>
                <a:cs typeface="Arial"/>
              </a:rPr>
              <a:t>Programa Estatal de Asistencia sobre Seguros de Salud (SHIP): puede contactar a su oficina local de SHIP en </a:t>
            </a:r>
            <a:r>
              <a:rPr lang="es-US">
                <a:solidFill>
                  <a:prstClr val="black"/>
                </a:solidFill>
                <a:cs typeface="Arial"/>
                <a:hlinkClick r:id="rId8"/>
              </a:rPr>
              <a:t>shiphelp.org</a:t>
            </a:r>
            <a:r>
              <a:rPr lang="es-US">
                <a:solidFill>
                  <a:prstClr val="black"/>
                </a:solidFill>
                <a:cs typeface="Arial"/>
              </a:rPr>
              <a:t>.</a:t>
            </a:r>
          </a:p>
          <a:p>
            <a:pPr marL="125525" indent="-125525" defTabSz="966612">
              <a:spcBef>
                <a:spcPts val="0"/>
              </a:spcBef>
              <a:spcAft>
                <a:spcPts val="600"/>
              </a:spcAft>
              <a:defRPr/>
            </a:pPr>
            <a:r>
              <a:rPr lang="es-US">
                <a:solidFill>
                  <a:prstClr val="black"/>
                </a:solidFill>
                <a:cs typeface="Arial"/>
              </a:rPr>
              <a:t>Programa de Capacitación Nacional de los CMS: </a:t>
            </a:r>
            <a:r>
              <a:rPr lang="es-US">
                <a:solidFill>
                  <a:prstClr val="black"/>
                </a:solidFill>
                <a:cs typeface="Arial"/>
                <a:hlinkClick r:id="rId9"/>
              </a:rPr>
              <a:t>CMSnationaltrainingprogram.cms.gov</a:t>
            </a:r>
            <a:r>
              <a:rPr lang="es-US">
                <a:solidFill>
                  <a:prstClr val="black"/>
                </a:solidFill>
                <a:cs typeface="Arial"/>
              </a:rPr>
              <a:t>.</a:t>
            </a:r>
          </a:p>
        </p:txBody>
      </p:sp>
    </p:spTree>
    <p:extLst>
      <p:ext uri="{BB962C8B-B14F-4D97-AF65-F5344CB8AC3E}">
        <p14:creationId xmlns:p14="http://schemas.microsoft.com/office/powerpoint/2010/main" val="14568723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cs typeface="Arial"/>
              </a:rPr>
              <a:t>Notas del presentador</a:t>
            </a:r>
          </a:p>
          <a:p>
            <a:pPr marL="0" indent="0" defTabSz="966612">
              <a:spcBef>
                <a:spcPts val="0"/>
              </a:spcBef>
              <a:spcAft>
                <a:spcPts val="600"/>
              </a:spcAft>
              <a:buNone/>
              <a:defRPr/>
            </a:pPr>
            <a:r>
              <a:rPr lang="es-US" b="1">
                <a:solidFill>
                  <a:prstClr val="black"/>
                </a:solidFill>
                <a:cs typeface="Arial"/>
              </a:rPr>
              <a:t>Estos son algunos puntos clave que debe recordar:</a:t>
            </a:r>
          </a:p>
          <a:p>
            <a:pPr marL="125525" indent="-125525" defTabSz="966612">
              <a:spcBef>
                <a:spcPts val="0"/>
              </a:spcBef>
              <a:spcAft>
                <a:spcPts val="600"/>
              </a:spcAft>
              <a:defRPr/>
            </a:pPr>
            <a:r>
              <a:rPr lang="es-US">
                <a:solidFill>
                  <a:prstClr val="black"/>
                </a:solidFill>
                <a:cs typeface="Arial"/>
              </a:rPr>
              <a:t>Medicare es un programa de seguro médico.</a:t>
            </a:r>
          </a:p>
          <a:p>
            <a:pPr marL="125525" indent="-125525" defTabSz="966612">
              <a:spcBef>
                <a:spcPts val="0"/>
              </a:spcBef>
              <a:spcAft>
                <a:spcPts val="600"/>
              </a:spcAft>
              <a:defRPr/>
            </a:pPr>
            <a:r>
              <a:rPr lang="es-US">
                <a:solidFill>
                  <a:prstClr val="black"/>
                </a:solidFill>
                <a:cs typeface="Arial"/>
              </a:rPr>
              <a:t>No cubre todos sus costos de cuidados de la salud.</a:t>
            </a:r>
          </a:p>
          <a:p>
            <a:pPr marL="125525" indent="-125525" defTabSz="966612">
              <a:spcBef>
                <a:spcPts val="0"/>
              </a:spcBef>
              <a:spcAft>
                <a:spcPts val="600"/>
              </a:spcAft>
              <a:defRPr/>
            </a:pPr>
            <a:r>
              <a:rPr lang="es-US">
                <a:solidFill>
                  <a:prstClr val="black"/>
                </a:solidFill>
                <a:cs typeface="Arial"/>
              </a:rPr>
              <a:t>Tiene opciones sobre cómo obtener su cobertura.</a:t>
            </a:r>
          </a:p>
          <a:p>
            <a:pPr marL="125525" indent="-125525">
              <a:spcBef>
                <a:spcPts val="0"/>
              </a:spcBef>
              <a:spcAft>
                <a:spcPts val="600"/>
              </a:spcAft>
              <a:defRPr/>
            </a:pPr>
            <a:r>
              <a:rPr lang="es-US">
                <a:solidFill>
                  <a:prstClr val="black"/>
                </a:solidFill>
                <a:cs typeface="Arial"/>
              </a:rPr>
              <a:t>Tiene que tomar decisiones. Es importante saber cuándo debe tomar una medida. Sus decisiones afectan el tipo de cobertura que recibe. </a:t>
            </a:r>
          </a:p>
          <a:p>
            <a:pPr marL="125525" indent="-125525">
              <a:spcBef>
                <a:spcPts val="0"/>
              </a:spcBef>
              <a:spcAft>
                <a:spcPts val="600"/>
              </a:spcAft>
              <a:defRPr/>
            </a:pPr>
            <a:r>
              <a:rPr lang="es-US">
                <a:solidFill>
                  <a:prstClr val="black"/>
                </a:solidFill>
                <a:cs typeface="Arial"/>
              </a:rPr>
              <a:t>Ciertas decisiones tienen un tiempo limitado. </a:t>
            </a:r>
          </a:p>
          <a:p>
            <a:pPr marL="125834" indent="-125834" defTabSz="966612">
              <a:spcBef>
                <a:spcPts val="0"/>
              </a:spcBef>
              <a:spcAft>
                <a:spcPts val="600"/>
              </a:spcAft>
              <a:defRPr/>
            </a:pPr>
            <a:r>
              <a:rPr lang="es-US">
                <a:solidFill>
                  <a:prstClr val="black"/>
                </a:solidFill>
                <a:cs typeface="Arial"/>
              </a:rPr>
              <a:t>Existen programas para las personas con ingresos y recursos limitados. </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471345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buNone/>
              <a:defRPr/>
            </a:pPr>
            <a:endParaRPr lang="en-US" sz="1300" dirty="0">
              <a:solidFill>
                <a:srgbClr val="00529B"/>
              </a:solidFill>
              <a:cs typeface="Arial"/>
            </a:endParaRPr>
          </a:p>
          <a:p>
            <a:pPr marL="0" indent="0">
              <a:spcBef>
                <a:spcPts val="634"/>
              </a:spcBef>
              <a:buNone/>
            </a:pPr>
            <a:endParaRPr lang="en-US" b="0" dirty="0">
              <a:cs typeface="Arial" panose="020B0604020202020204" pitchFamily="34" charset="0"/>
            </a:endParaRPr>
          </a:p>
        </p:txBody>
      </p:sp>
      <p:sp>
        <p:nvSpPr>
          <p:cNvPr id="4" name="Rectangle 3">
            <a:extLst>
              <a:ext uri="{FF2B5EF4-FFF2-40B4-BE49-F238E27FC236}">
                <a16:creationId xmlns:a16="http://schemas.microsoft.com/office/drawing/2014/main" id="{2D74672B-B24C-4C88-A65B-210C1FFC3C13}"/>
              </a:ext>
            </a:extLst>
          </p:cNvPr>
          <p:cNvSpPr/>
          <p:nvPr/>
        </p:nvSpPr>
        <p:spPr>
          <a:xfrm>
            <a:off x="731520" y="3757507"/>
            <a:ext cx="1206933" cy="276999"/>
          </a:xfrm>
          <a:prstGeom prst="rect">
            <a:avLst/>
          </a:prstGeom>
        </p:spPr>
        <p:txBody>
          <a:bodyPr wrap="none">
            <a:spAutoFit/>
          </a:bodyPr>
          <a:lstStyle/>
          <a:p>
            <a:pPr defTabSz="966612">
              <a:spcBef>
                <a:spcPts val="634"/>
              </a:spcBef>
              <a:defRPr/>
            </a:pPr>
            <a:r>
              <a:rPr lang="es-US" sz="1200" b="1">
                <a:cs typeface="Arial"/>
              </a:rPr>
              <a:t>Notas del presentador</a:t>
            </a:r>
          </a:p>
        </p:txBody>
      </p:sp>
    </p:spTree>
    <p:extLst>
      <p:ext uri="{BB962C8B-B14F-4D97-AF65-F5344CB8AC3E}">
        <p14:creationId xmlns:p14="http://schemas.microsoft.com/office/powerpoint/2010/main" val="40521379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4" name="Notes Placeholder 3">
            <a:extLst>
              <a:ext uri="{FF2B5EF4-FFF2-40B4-BE49-F238E27FC236}">
                <a16:creationId xmlns:a16="http://schemas.microsoft.com/office/drawing/2014/main" id="{9BE55834-6487-414E-BAF7-24511C45434F}"/>
              </a:ext>
            </a:extLst>
          </p:cNvPr>
          <p:cNvSpPr>
            <a:spLocks noGrp="1"/>
          </p:cNvSpPr>
          <p:nvPr>
            <p:ph type="body" idx="1"/>
          </p:nvPr>
        </p:nvSpPr>
        <p:spPr>
          <a:xfrm>
            <a:off x="777875" y="3745581"/>
            <a:ext cx="1217477" cy="282272"/>
          </a:xfrm>
          <a:prstGeom prst="rect">
            <a:avLst/>
          </a:prstGeom>
        </p:spPr>
        <p:txBody>
          <a:bodyPr wrap="none">
            <a:spAutoFit/>
          </a:bodyPr>
          <a:lstStyle/>
          <a:p>
            <a:pPr marL="0" indent="0" defTabSz="966612">
              <a:spcBef>
                <a:spcPts val="634"/>
              </a:spcBef>
              <a:buNone/>
              <a:defRPr/>
            </a:pPr>
            <a:r>
              <a:rPr lang="es-US" sz="1200" b="1">
                <a:cs typeface="Arial"/>
              </a:rPr>
              <a:t>Notas del presentador</a:t>
            </a:r>
          </a:p>
        </p:txBody>
      </p:sp>
    </p:spTree>
    <p:extLst>
      <p:ext uri="{BB962C8B-B14F-4D97-AF65-F5344CB8AC3E}">
        <p14:creationId xmlns:p14="http://schemas.microsoft.com/office/powerpoint/2010/main" val="35112737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144347"/>
          </a:xfrm>
        </p:spPr>
        <p:txBody>
          <a:bodyPr/>
          <a:lstStyle/>
          <a:p>
            <a:pPr marL="0" indent="0" defTabSz="966612">
              <a:spcBef>
                <a:spcPts val="634"/>
              </a:spcBef>
              <a:buNone/>
              <a:defRPr/>
            </a:pPr>
            <a:r>
              <a:rPr lang="es-US" b="1">
                <a:cs typeface="Arial" panose="020B0604020202020204" pitchFamily="34" charset="0"/>
              </a:rPr>
              <a:t>Notas del presentador</a:t>
            </a:r>
          </a:p>
          <a:p>
            <a:pPr marL="0" indent="0" defTabSz="966612">
              <a:spcBef>
                <a:spcPts val="634"/>
              </a:spcBef>
              <a:buNone/>
              <a:defRPr/>
            </a:pPr>
            <a:r>
              <a:rPr lang="es-US"/>
              <a:t>Manténgase conectado. Visite </a:t>
            </a:r>
            <a:r>
              <a:rPr lang="es-US">
                <a:cs typeface="Arial" panose="020B0604020202020204" pitchFamily="34" charset="0"/>
                <a:hlinkClick r:id="rId3"/>
              </a:rPr>
              <a:t>CMSnationaltrainingprogram.cms.gov</a:t>
            </a:r>
            <a:r>
              <a:rPr lang="es-US"/>
              <a:t> para ver los </a:t>
            </a:r>
            <a:r>
              <a:rPr lang="es-US" baseline="0">
                <a:cs typeface="Arial" panose="020B0604020202020204" pitchFamily="34" charset="0"/>
              </a:rPr>
              <a:t>materiales del programa de capacitación nacional y para suscribirse a nuestra lista de correo electrónico. </a:t>
            </a:r>
            <a:r>
              <a:rPr lang="es-US"/>
              <a:t>Comuníquese con nosotros en </a:t>
            </a:r>
            <a:r>
              <a:rPr lang="es-US">
                <a:cs typeface="Arial" panose="020B0604020202020204" pitchFamily="34" charset="0"/>
                <a:hlinkClick r:id="rId4"/>
              </a:rPr>
              <a:t>training@cms.hhs.gov</a:t>
            </a:r>
            <a:r>
              <a:rPr lang="es-US"/>
              <a:t>. </a:t>
            </a:r>
          </a:p>
          <a:p>
            <a:pPr marL="0" indent="0">
              <a:spcBef>
                <a:spcPts val="634"/>
              </a:spcBef>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581399"/>
            <a:ext cx="7048500" cy="5678487"/>
          </a:xfrm>
        </p:spPr>
        <p:txBody>
          <a:bodyPr/>
          <a:lstStyle/>
          <a:p>
            <a:pPr marL="0" indent="0" defTabSz="966612">
              <a:spcBef>
                <a:spcPts val="0"/>
              </a:spcBef>
              <a:spcAft>
                <a:spcPts val="600"/>
              </a:spcAft>
              <a:buNone/>
              <a:defRPr/>
            </a:pPr>
            <a:r>
              <a:rPr lang="es-US" b="1" i="0" u="none" strike="noStrike" dirty="0">
                <a:cs typeface="Arial" panose="020B0604020202020204" pitchFamily="34" charset="0"/>
              </a:rPr>
              <a:t>Notas del presentador</a:t>
            </a:r>
          </a:p>
          <a:p>
            <a:pPr marL="0" indent="0" defTabSz="966612">
              <a:spcBef>
                <a:spcPts val="0"/>
              </a:spcBef>
              <a:spcAft>
                <a:spcPts val="600"/>
              </a:spcAft>
              <a:buNone/>
              <a:defRPr/>
            </a:pPr>
            <a:r>
              <a:rPr lang="es-US" dirty="0">
                <a:solidFill>
                  <a:prstClr val="black"/>
                </a:solidFill>
                <a:cs typeface="Arial" panose="020B0604020202020204" pitchFamily="34" charset="0"/>
              </a:rPr>
              <a:t>Comparemos los costos:</a:t>
            </a:r>
          </a:p>
          <a:p>
            <a:pPr marL="0" indent="0" defTabSz="966612">
              <a:spcBef>
                <a:spcPts val="0"/>
              </a:spcBef>
              <a:spcAft>
                <a:spcPts val="600"/>
              </a:spcAft>
              <a:buNone/>
              <a:defRPr/>
            </a:pPr>
            <a:r>
              <a:rPr lang="es-US" b="1" dirty="0">
                <a:solidFill>
                  <a:prstClr val="black"/>
                </a:solidFill>
                <a:cs typeface="Arial" panose="020B0604020202020204" pitchFamily="34" charset="0"/>
              </a:rPr>
              <a:t>Medicare Original</a:t>
            </a:r>
          </a:p>
          <a:p>
            <a:pPr marL="125660" indent="-125660" defTabSz="966612">
              <a:spcBef>
                <a:spcPts val="0"/>
              </a:spcBef>
              <a:spcAft>
                <a:spcPts val="600"/>
              </a:spcAft>
              <a:defRPr/>
            </a:pPr>
            <a:r>
              <a:rPr lang="es-US" dirty="0">
                <a:solidFill>
                  <a:prstClr val="black"/>
                </a:solidFill>
                <a:cs typeface="Arial" panose="020B0604020202020204" pitchFamily="34" charset="0"/>
              </a:rPr>
              <a:t>Por servicios cubiertos bajo la Parte B, </a:t>
            </a:r>
            <a:r>
              <a:rPr lang="es-US" b="1" dirty="0">
                <a:solidFill>
                  <a:prstClr val="black"/>
                </a:solidFill>
                <a:cs typeface="Arial" panose="020B0604020202020204" pitchFamily="34" charset="0"/>
              </a:rPr>
              <a:t>usted generalmente paga el 20 % de la cantidad aprobada por Medicare</a:t>
            </a:r>
            <a:r>
              <a:rPr lang="es-US" dirty="0">
                <a:solidFill>
                  <a:prstClr val="black"/>
                </a:solidFill>
                <a:cs typeface="Arial" panose="020B0604020202020204" pitchFamily="34" charset="0"/>
              </a:rPr>
              <a:t> después de que haya alcanzado su deducible. Este importe se denomina su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El deducible es el importe que debe pagar por atención médica o medicamentos recetados antes de que Medicare Original,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su plan de medicamentos de Medicare u otro seguro suyo comience a pagar. </a:t>
            </a:r>
          </a:p>
          <a:p>
            <a:pPr marL="125660" indent="-125660" defTabSz="966612">
              <a:spcBef>
                <a:spcPts val="0"/>
              </a:spcBef>
              <a:spcAft>
                <a:spcPts val="600"/>
              </a:spcAft>
              <a:defRPr/>
            </a:pPr>
            <a:r>
              <a:rPr lang="es-US" dirty="0">
                <a:solidFill>
                  <a:prstClr val="black"/>
                </a:solidFill>
                <a:cs typeface="Arial" panose="020B0604020202020204" pitchFamily="34" charset="0"/>
              </a:rPr>
              <a:t>Usted </a:t>
            </a:r>
            <a:r>
              <a:rPr lang="es-US" b="1" dirty="0">
                <a:solidFill>
                  <a:prstClr val="black"/>
                </a:solidFill>
                <a:cs typeface="Arial" panose="020B0604020202020204" pitchFamily="34" charset="0"/>
              </a:rPr>
              <a:t>paga una prima (pago mensual) de la Parte B</a:t>
            </a:r>
            <a:r>
              <a:rPr lang="es-US" dirty="0">
                <a:solidFill>
                  <a:prstClr val="black"/>
                </a:solidFill>
                <a:cs typeface="Arial" panose="020B0604020202020204" pitchFamily="34" charset="0"/>
              </a:rPr>
              <a:t>. Si elige unirse a un plan de medicamentos de Medicare, pagará una prima por separado por su cobertura de medicamentos (Parte D). </a:t>
            </a:r>
          </a:p>
          <a:p>
            <a:pPr marL="125660" indent="-125660" defTabSz="966612">
              <a:spcBef>
                <a:spcPts val="0"/>
              </a:spcBef>
              <a:spcAft>
                <a:spcPts val="600"/>
              </a:spcAft>
              <a:defRPr/>
            </a:pPr>
            <a:r>
              <a:rPr lang="es-US" b="1" dirty="0">
                <a:solidFill>
                  <a:prstClr val="black"/>
                </a:solidFill>
                <a:cs typeface="Arial" panose="020B0604020202020204" pitchFamily="34" charset="0"/>
              </a:rPr>
              <a:t>No hay límite anual</a:t>
            </a:r>
            <a:r>
              <a:rPr lang="es-US" dirty="0">
                <a:solidFill>
                  <a:prstClr val="black"/>
                </a:solidFill>
                <a:cs typeface="Arial" panose="020B0604020202020204" pitchFamily="34" charset="0"/>
              </a:rPr>
              <a:t> sobre lo que tiene que pagar de gastos de bolsillo a menos que tenga cobertura suplementaria, como el seguro suplementario de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660" indent="-125660" defTabSz="966612">
              <a:spcBef>
                <a:spcPts val="0"/>
              </a:spcBef>
              <a:spcAft>
                <a:spcPts val="600"/>
              </a:spcAft>
              <a:defRPr/>
            </a:pPr>
            <a:r>
              <a:rPr lang="es-US" dirty="0">
                <a:solidFill>
                  <a:prstClr val="black"/>
                </a:solidFill>
                <a:cs typeface="Arial" panose="020B0604020202020204" pitchFamily="34" charset="0"/>
              </a:rPr>
              <a:t>Usted </a:t>
            </a:r>
            <a:r>
              <a:rPr lang="es-US" b="1" dirty="0">
                <a:solidFill>
                  <a:prstClr val="black"/>
                </a:solidFill>
                <a:cs typeface="Arial" panose="020B0604020202020204" pitchFamily="34" charset="0"/>
              </a:rPr>
              <a:t>puede optar por comprar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que le ayude a pagar los costos de bolsillo restantes (como su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del 20 %). O bien, puede usar la cobertura de un sindicato o un empleador, actual o anterior, o Medicaid.</a:t>
            </a:r>
          </a:p>
          <a:p>
            <a:pPr marL="0" indent="0" defTabSz="966612">
              <a:spcBef>
                <a:spcPts val="0"/>
              </a:spcBef>
              <a:spcAft>
                <a:spcPts val="600"/>
              </a:spcAft>
              <a:buNone/>
              <a:defRPr/>
            </a:pPr>
            <a:r>
              <a:rPr lang="es-US" b="1" dirty="0">
                <a:solidFill>
                  <a:prstClr val="black"/>
                </a:solidFill>
                <a:cs typeface="Arial" panose="020B0604020202020204" pitchFamily="34" charset="0"/>
              </a:rPr>
              <a:t>Planes Medicare </a:t>
            </a:r>
            <a:r>
              <a:rPr lang="es-US" b="1" dirty="0" err="1">
                <a:solidFill>
                  <a:prstClr val="black"/>
                </a:solidFill>
                <a:cs typeface="Arial" panose="020B0604020202020204" pitchFamily="34" charset="0"/>
              </a:rPr>
              <a:t>Advantage</a:t>
            </a:r>
            <a:endParaRPr lang="es-US" b="1" dirty="0">
              <a:solidFill>
                <a:prstClr val="black"/>
              </a:solidFill>
              <a:cs typeface="Arial" panose="020B0604020202020204" pitchFamily="34" charset="0"/>
            </a:endParaRPr>
          </a:p>
          <a:p>
            <a:pPr marL="0" indent="0" defTabSz="966612">
              <a:spcBef>
                <a:spcPts val="0"/>
              </a:spcBef>
              <a:spcAft>
                <a:spcPts val="600"/>
              </a:spcAft>
              <a:buNone/>
              <a:defRPr/>
            </a:pPr>
            <a:r>
              <a:rPr lang="es-US" b="1" dirty="0">
                <a:solidFill>
                  <a:prstClr val="black"/>
                </a:solidFill>
                <a:cs typeface="Arial" panose="020B0604020202020204" pitchFamily="34" charset="0"/>
              </a:rPr>
              <a:t>Los gastos de bolsillo varían</a:t>
            </a:r>
            <a:r>
              <a:rPr lang="es-US" dirty="0">
                <a:solidFill>
                  <a:prstClr val="black"/>
                </a:solidFill>
                <a:cs typeface="Arial" panose="020B0604020202020204" pitchFamily="34" charset="0"/>
              </a:rPr>
              <a:t>: los planes pueden tener gastos de bolsillo más bajos o más altos para determinados servicios.</a:t>
            </a:r>
          </a:p>
          <a:p>
            <a:pPr defTabSz="966612">
              <a:spcBef>
                <a:spcPts val="0"/>
              </a:spcBef>
              <a:spcAft>
                <a:spcPts val="600"/>
              </a:spcAft>
              <a:defRPr/>
            </a:pPr>
            <a:r>
              <a:rPr lang="es-US" dirty="0">
                <a:solidFill>
                  <a:prstClr val="black"/>
                </a:solidFill>
                <a:cs typeface="Arial" panose="020B0604020202020204" pitchFamily="34" charset="0"/>
              </a:rPr>
              <a:t>Usted paga la prima mensual de la </a:t>
            </a:r>
            <a:r>
              <a:rPr lang="es-US" b="1" dirty="0">
                <a:solidFill>
                  <a:prstClr val="black"/>
                </a:solidFill>
                <a:cs typeface="Arial" panose="020B0604020202020204" pitchFamily="34" charset="0"/>
              </a:rPr>
              <a:t>Parte B</a:t>
            </a:r>
            <a:r>
              <a:rPr lang="es-US" dirty="0">
                <a:solidFill>
                  <a:prstClr val="black"/>
                </a:solidFill>
                <a:cs typeface="Arial" panose="020B0604020202020204" pitchFamily="34" charset="0"/>
              </a:rPr>
              <a:t> y también puede tener que </a:t>
            </a:r>
            <a:r>
              <a:rPr lang="es-US" b="1" dirty="0">
                <a:solidFill>
                  <a:prstClr val="black"/>
                </a:solidFill>
                <a:cs typeface="Arial" panose="020B0604020202020204" pitchFamily="34" charset="0"/>
              </a:rPr>
              <a:t>pagar la prima del plan</a:t>
            </a:r>
            <a:r>
              <a:rPr lang="es-US" dirty="0">
                <a:solidFill>
                  <a:prstClr val="black"/>
                </a:solidFill>
                <a:cs typeface="Arial" panose="020B0604020202020204" pitchFamily="34" charset="0"/>
              </a:rPr>
              <a:t>. Algunos planes pueden tener una prima de $0 y pueden ayudarle a pagar la totalidad o una parte de la prima de la Parte B. La mayoría de los planes incluye cobertura de medicamentos (Parte D).</a:t>
            </a:r>
          </a:p>
          <a:p>
            <a:pPr defTabSz="966612">
              <a:spcBef>
                <a:spcPts val="0"/>
              </a:spcBef>
              <a:spcAft>
                <a:spcPts val="600"/>
              </a:spcAft>
              <a:defRPr/>
            </a:pPr>
            <a:r>
              <a:rPr lang="es-US" dirty="0">
                <a:solidFill>
                  <a:prstClr val="black"/>
                </a:solidFill>
                <a:cs typeface="Arial" panose="020B0604020202020204" pitchFamily="34" charset="0"/>
              </a:rPr>
              <a:t>Los planes tienen un </a:t>
            </a:r>
            <a:r>
              <a:rPr lang="es-US" b="1" dirty="0">
                <a:solidFill>
                  <a:prstClr val="black"/>
                </a:solidFill>
                <a:cs typeface="Arial" panose="020B0604020202020204" pitchFamily="34" charset="0"/>
              </a:rPr>
              <a:t>límite anual </a:t>
            </a:r>
            <a:r>
              <a:rPr lang="es-US" dirty="0">
                <a:solidFill>
                  <a:prstClr val="black"/>
                </a:solidFill>
                <a:cs typeface="Arial" panose="020B0604020202020204" pitchFamily="34" charset="0"/>
              </a:rPr>
              <a:t>sobre lo que usted paga de su bolsillo por servicios cubiertos conforme a las Partes A y B de Medicare. Una vez que haya alcanzado el límite de su plan, no pagará nada por los servicios cubiertos conforme a las Partes A y B por el resto del año.</a:t>
            </a:r>
          </a:p>
          <a:p>
            <a:pPr defTabSz="966612">
              <a:spcBef>
                <a:spcPts val="0"/>
              </a:spcBef>
              <a:spcAft>
                <a:spcPts val="600"/>
              </a:spcAft>
              <a:defRPr/>
            </a:pPr>
            <a:r>
              <a:rPr lang="es-US" b="1" dirty="0">
                <a:solidFill>
                  <a:prstClr val="black"/>
                </a:solidFill>
                <a:cs typeface="Arial" panose="020B0604020202020204" pitchFamily="34" charset="0"/>
              </a:rPr>
              <a:t>No puede comprar</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3707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4800" y="3642360"/>
            <a:ext cx="6686550" cy="5617527"/>
          </a:xfrm>
        </p:spPr>
        <p:txBody>
          <a:bodyPr/>
          <a:lstStyle/>
          <a:p>
            <a:pPr marL="0" indent="0" defTabSz="966612">
              <a:spcBef>
                <a:spcPts val="0"/>
              </a:spcBef>
              <a:spcAft>
                <a:spcPts val="600"/>
              </a:spcAft>
              <a:buNone/>
              <a:defRPr/>
            </a:pPr>
            <a:r>
              <a:rPr lang="es-US" b="1" i="0" u="none" strike="noStrike" dirty="0">
                <a:cs typeface="Arial" panose="020B0604020202020204" pitchFamily="34" charset="0"/>
              </a:rPr>
              <a:t>Notas del presentador</a:t>
            </a:r>
          </a:p>
          <a:p>
            <a:pPr marL="0" indent="0" defTabSz="966612">
              <a:spcBef>
                <a:spcPts val="0"/>
              </a:spcBef>
              <a:spcAft>
                <a:spcPts val="600"/>
              </a:spcAft>
              <a:buNone/>
              <a:defRPr/>
            </a:pPr>
            <a:r>
              <a:rPr lang="es-US" dirty="0">
                <a:solidFill>
                  <a:srgbClr val="444444"/>
                </a:solidFill>
                <a:cs typeface="Arial" panose="020B0604020202020204" pitchFamily="34" charset="0"/>
              </a:rPr>
              <a:t>Comparemos las coberturas:</a:t>
            </a:r>
          </a:p>
          <a:p>
            <a:pPr defTabSz="966612">
              <a:spcBef>
                <a:spcPts val="0"/>
              </a:spcBef>
              <a:spcAft>
                <a:spcPts val="600"/>
              </a:spcAft>
              <a:defRPr/>
            </a:pPr>
            <a:r>
              <a:rPr lang="es-US" b="1" dirty="0">
                <a:solidFill>
                  <a:prstClr val="black"/>
                </a:solidFill>
                <a:cs typeface="Arial" panose="020B0604020202020204" pitchFamily="34" charset="0"/>
              </a:rPr>
              <a:t>Medicare Original </a:t>
            </a:r>
          </a:p>
          <a:p>
            <a:pPr marL="341313"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Cubre la mayoría de los servicios y suministros </a:t>
            </a:r>
            <a:r>
              <a:rPr lang="es-US" b="1" dirty="0">
                <a:solidFill>
                  <a:prstClr val="black"/>
                </a:solidFill>
                <a:cs typeface="Arial" panose="020B0604020202020204" pitchFamily="34" charset="0"/>
              </a:rPr>
              <a:t>necesarios por razones médicas</a:t>
            </a:r>
            <a:r>
              <a:rPr lang="es-US" dirty="0">
                <a:solidFill>
                  <a:prstClr val="black"/>
                </a:solidFill>
                <a:cs typeface="Arial" panose="020B0604020202020204" pitchFamily="34" charset="0"/>
              </a:rPr>
              <a:t> en hospitales, consultorios médicos y otros entornos de atención médica. Medicare Original no cubre algunos beneficios como los exámenes de la vista, la mayoría de la atención dental y los exámenes de rutina.</a:t>
            </a:r>
          </a:p>
          <a:p>
            <a:pPr marL="341313"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Puede inscribirse en un </a:t>
            </a:r>
            <a:r>
              <a:rPr lang="es-US" b="1" dirty="0">
                <a:solidFill>
                  <a:prstClr val="black"/>
                </a:solidFill>
                <a:cs typeface="Arial" panose="020B0604020202020204" pitchFamily="34" charset="0"/>
              </a:rPr>
              <a:t>plan de medicamentos de Medicare por separado </a:t>
            </a:r>
            <a:r>
              <a:rPr lang="es-US" dirty="0">
                <a:solidFill>
                  <a:prstClr val="black"/>
                </a:solidFill>
                <a:cs typeface="Arial" panose="020B0604020202020204" pitchFamily="34" charset="0"/>
              </a:rPr>
              <a:t>para obtener cobertura de medicamentos (Parte D).</a:t>
            </a:r>
          </a:p>
          <a:p>
            <a:pPr marL="341313"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En la mayoría de los casos, no se necesita aprobación para que Medicare Original cubra servicios o suministros. </a:t>
            </a:r>
          </a:p>
          <a:p>
            <a:pPr defTabSz="966612">
              <a:spcBef>
                <a:spcPts val="0"/>
              </a:spcBef>
              <a:spcAft>
                <a:spcPts val="600"/>
              </a:spcAft>
              <a:defRPr/>
            </a:pPr>
            <a:r>
              <a:rPr lang="es-US" b="1" dirty="0">
                <a:solidFill>
                  <a:prstClr val="black"/>
                </a:solidFill>
                <a:cs typeface="Arial" panose="020B0604020202020204" pitchFamily="34" charset="0"/>
              </a:rPr>
              <a:t>Planes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a:t>
            </a:r>
          </a:p>
          <a:p>
            <a:pPr marL="341313" lvl="1" indent="-111125"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Deben cubrir todos los servicios médicamente necesarios que cubre Medicare Original. </a:t>
            </a:r>
          </a:p>
          <a:p>
            <a:pPr marL="341313" lvl="1" indent="-111125" defTabSz="966612">
              <a:spcBef>
                <a:spcPts val="0"/>
              </a:spcBef>
              <a:spcAft>
                <a:spcPts val="600"/>
              </a:spcAft>
              <a:buFont typeface="Arial" panose="020B0604020202020204" pitchFamily="34" charset="0"/>
              <a:buChar char="•"/>
              <a:defRPr/>
            </a:pPr>
            <a:r>
              <a:rPr lang="es-US" dirty="0">
                <a:solidFill>
                  <a:prstClr val="black"/>
                </a:solidFill>
                <a:cs typeface="Arial" panose="020B0604020202020204" pitchFamily="34" charset="0"/>
              </a:rPr>
              <a:t>También pueden ofrecer algunos beneficios adicionales que Medicare Original no cubre, como ciertos servicios para la vista, la audición y dentales.</a:t>
            </a:r>
          </a:p>
          <a:p>
            <a:pPr marL="119149" indent="-119149" defTabSz="966612">
              <a:spcBef>
                <a:spcPts val="0"/>
              </a:spcBef>
              <a:spcAft>
                <a:spcPts val="600"/>
              </a:spcAft>
              <a:defRPr/>
            </a:pPr>
            <a:r>
              <a:rPr lang="es-US" b="1" dirty="0">
                <a:solidFill>
                  <a:prstClr val="black"/>
                </a:solidFill>
                <a:cs typeface="Arial" panose="020B0604020202020204" pitchFamily="34" charset="0"/>
              </a:rPr>
              <a:t>La cobertura de medicamentos (Parte D) está incluida en la mayoría de los planes.</a:t>
            </a:r>
            <a:r>
              <a:rPr lang="es-US" dirty="0">
                <a:solidFill>
                  <a:prstClr val="black"/>
                </a:solidFill>
                <a:cs typeface="Arial" panose="020B0604020202020204" pitchFamily="34" charset="0"/>
              </a:rPr>
              <a:t> En la mayoría de los tipos de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no necesita inscribirse en un plan de medicamentos recetados separado de Medicare.</a:t>
            </a:r>
          </a:p>
          <a:p>
            <a:pPr marL="119149" indent="-119149" defTabSz="966612">
              <a:spcBef>
                <a:spcPts val="0"/>
              </a:spcBef>
              <a:spcAft>
                <a:spcPts val="600"/>
              </a:spcAft>
              <a:defRPr/>
            </a:pPr>
            <a:r>
              <a:rPr lang="es-US" dirty="0">
                <a:solidFill>
                  <a:prstClr val="black"/>
                </a:solidFill>
                <a:cs typeface="Arial" panose="020B0604020202020204" pitchFamily="34" charset="0"/>
              </a:rPr>
              <a:t>En muchos casos, es posible que deba obtener aprobación de su plan antes de que cubra ciertos servicios o suministros. </a:t>
            </a:r>
          </a:p>
          <a:p>
            <a:pPr defTabSz="966612">
              <a:spcBef>
                <a:spcPts val="0"/>
              </a:spcBef>
              <a:spcAft>
                <a:spcPts val="600"/>
              </a:spcAft>
              <a:defRPr/>
            </a:pPr>
            <a:r>
              <a:rPr lang="es-US" dirty="0">
                <a:solidFill>
                  <a:prstClr val="black"/>
                </a:solidFill>
                <a:cs typeface="Arial" panose="020B0604020202020204" pitchFamily="34" charset="0"/>
              </a:rPr>
              <a:t>En la mayoría de las situaciones, Medicare no pagará las facturas hospitalarias o médicas si usted está en la cárcel. </a:t>
            </a:r>
          </a:p>
          <a:p>
            <a:pPr defTabSz="966612">
              <a:spcBef>
                <a:spcPts val="0"/>
              </a:spcBef>
              <a:spcAft>
                <a:spcPts val="600"/>
              </a:spcAft>
              <a:defRPr/>
            </a:pPr>
            <a:r>
              <a:rPr lang="es-US" dirty="0">
                <a:solidFill>
                  <a:prstClr val="black"/>
                </a:solidFill>
                <a:cs typeface="Arial" panose="020B0604020202020204" pitchFamily="34" charset="0"/>
              </a:rPr>
              <a:t>Si se encuentra en el hospital como paciente ambulatorio y luego lo admiten como paciente internado, la cobertura de la Parte A puede ser retroactiva hasta 3 días.</a:t>
            </a: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718510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2821" y="3609703"/>
            <a:ext cx="6701590" cy="5738834"/>
          </a:xfrm>
        </p:spPr>
        <p:txBody>
          <a:bodyPr/>
          <a:lstStyle/>
          <a:p>
            <a:pPr marL="0" indent="0" defTabSz="966612">
              <a:spcBef>
                <a:spcPts val="634"/>
              </a:spcBef>
              <a:spcAft>
                <a:spcPts val="600"/>
              </a:spcAft>
              <a:buNone/>
              <a:defRPr/>
            </a:pPr>
            <a:r>
              <a:rPr lang="es-US" b="1" i="0" u="none" strike="noStrike" dirty="0">
                <a:cs typeface="Arial" panose="020B0604020202020204" pitchFamily="34" charset="0"/>
              </a:rPr>
              <a:t>Notas del presentador</a:t>
            </a:r>
          </a:p>
          <a:p>
            <a:pPr marL="0" indent="0" defTabSz="966612">
              <a:spcBef>
                <a:spcPts val="634"/>
              </a:spcBef>
              <a:spcAft>
                <a:spcPts val="600"/>
              </a:spcAft>
              <a:buNone/>
              <a:defRPr/>
            </a:pPr>
            <a:r>
              <a:rPr lang="es-US" dirty="0">
                <a:solidFill>
                  <a:prstClr val="black"/>
                </a:solidFill>
                <a:cs typeface="Arial" panose="020B0604020202020204" pitchFamily="34" charset="0"/>
              </a:rPr>
              <a:t>Comparemos lo relacionado a viajes en el exterior:</a:t>
            </a:r>
          </a:p>
          <a:p>
            <a:pPr marL="125834" indent="-125834" defTabSz="966612">
              <a:spcBef>
                <a:spcPts val="634"/>
              </a:spcBef>
              <a:spcAft>
                <a:spcPts val="600"/>
              </a:spcAft>
              <a:defRPr/>
            </a:pPr>
            <a:r>
              <a:rPr lang="es-US" b="1" dirty="0">
                <a:solidFill>
                  <a:prstClr val="black"/>
                </a:solidFill>
                <a:cs typeface="Arial" panose="020B0604020202020204" pitchFamily="34" charset="0"/>
              </a:rPr>
              <a:t>Original Medicare </a:t>
            </a:r>
            <a:r>
              <a:rPr lang="es-US" dirty="0">
                <a:solidFill>
                  <a:prstClr val="black"/>
                </a:solidFill>
                <a:cs typeface="Arial" panose="020B0604020202020204" pitchFamily="34" charset="0"/>
              </a:rPr>
              <a:t>en general </a:t>
            </a:r>
            <a:r>
              <a:rPr lang="es-US" b="1" dirty="0">
                <a:solidFill>
                  <a:prstClr val="black"/>
                </a:solidFill>
                <a:cs typeface="Arial" panose="020B0604020202020204" pitchFamily="34" charset="0"/>
              </a:rPr>
              <a:t>no cubre atención médica fuera de EE. UU</a:t>
            </a:r>
            <a:r>
              <a:rPr lang="es-US" dirty="0">
                <a:solidFill>
                  <a:prstClr val="black"/>
                </a:solidFill>
                <a:cs typeface="Arial" panose="020B0604020202020204" pitchFamily="34" charset="0"/>
              </a:rPr>
              <a:t>. Es posible que pueda comprar una póliza de Seguro Complementario de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cubra atención de emergencia fuera de EE. UU. </a:t>
            </a:r>
            <a:r>
              <a:rPr lang="es-US" dirty="0"/>
              <a:t>Los 50 estados, el Distrito de Columbia, Puerto Rico, las Islas Vírgenes de EE. UU., Guam, las Islas Marianas del Norte y Samoa Americana se consideran parte de los EE. UU. Cualquier otro lugar se considera fuera de EE. UU.</a:t>
            </a:r>
          </a:p>
          <a:p>
            <a:pPr marL="125834" indent="-115768" defTabSz="966612">
              <a:spcBef>
                <a:spcPts val="634"/>
              </a:spcBef>
              <a:spcAft>
                <a:spcPts val="600"/>
              </a:spcAft>
              <a:defRPr/>
            </a:pPr>
            <a:r>
              <a:rPr lang="es-US" b="1" dirty="0">
                <a:solidFill>
                  <a:prstClr val="black"/>
                </a:solidFill>
                <a:cs typeface="Arial" panose="020B0604020202020204" pitchFamily="34" charset="0"/>
              </a:rPr>
              <a:t>Los planes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 </a:t>
            </a:r>
            <a:r>
              <a:rPr lang="es-US" dirty="0">
                <a:solidFill>
                  <a:prstClr val="black"/>
                </a:solidFill>
                <a:cs typeface="Arial" panose="020B0604020202020204" pitchFamily="34" charset="0"/>
              </a:rPr>
              <a:t>generalmente </a:t>
            </a:r>
            <a:r>
              <a:rPr lang="es-US" b="1" dirty="0">
                <a:solidFill>
                  <a:prstClr val="black"/>
                </a:solidFill>
                <a:cs typeface="Arial" panose="020B0604020202020204" pitchFamily="34" charset="0"/>
              </a:rPr>
              <a:t>no cubren la atención fuera de los EE. UU.</a:t>
            </a:r>
            <a:r>
              <a:rPr lang="es-US" dirty="0">
                <a:solidFill>
                  <a:prstClr val="black"/>
                </a:solidFill>
                <a:cs typeface="Arial" panose="020B0604020202020204" pitchFamily="34" charset="0"/>
              </a:rPr>
              <a:t> Algunos planes pueden ofrecer un beneficio complementario que cubre servicios de emergencia y de urgencia cuando se viaja fuera de los EE. UU. </a:t>
            </a:r>
          </a:p>
          <a:p>
            <a:pPr marL="120650" indent="-120650" defTabSz="966612">
              <a:spcBef>
                <a:spcPts val="634"/>
              </a:spcBef>
              <a:spcAft>
                <a:spcPts val="600"/>
              </a:spcAft>
              <a:defRPr/>
            </a:pPr>
            <a:r>
              <a:rPr lang="es-US" b="1" dirty="0">
                <a:solidFill>
                  <a:prstClr val="black"/>
                </a:solidFill>
                <a:cs typeface="Arial" panose="020B0604020202020204" pitchFamily="34" charset="0"/>
              </a:rPr>
              <a:t>Es posible que Medicare pague servicios hospitalarios para paciente internado, servicios de médicos y de ambulancia que usted reciba en un país extranjero en los siguientes casos poco frecuentes:</a:t>
            </a:r>
          </a:p>
          <a:p>
            <a:pPr marL="349250" indent="-120650" algn="l">
              <a:spcAft>
                <a:spcPts val="600"/>
              </a:spcAft>
              <a:buFont typeface="Arial" panose="020B0604020202020204" pitchFamily="34" charset="0"/>
              <a:buChar char="•"/>
            </a:pPr>
            <a:r>
              <a:rPr lang="es-US" b="0" i="0" dirty="0"/>
              <a:t>Usted está en los EE. UU. cuando ocurre una emergencia médica y el hospital en el extranjero queda más cerca que el hospital de los EE. UU. más cercano que puede tratar su afección médica.</a:t>
            </a:r>
          </a:p>
          <a:p>
            <a:pPr marL="349250" indent="-120650" algn="l">
              <a:spcAft>
                <a:spcPts val="600"/>
              </a:spcAft>
              <a:buFont typeface="Arial" panose="020B0604020202020204" pitchFamily="34" charset="0"/>
              <a:buChar char="•"/>
            </a:pPr>
            <a:r>
              <a:rPr lang="es-US" b="0" i="0" dirty="0"/>
              <a:t>Usted está viajando por Canadá sin demora injustificada por la ruta más directa entre Alaska y otro estado de EE. UU. cuando se produce una emergencia médica y el hospital canadiense está más cerca que el hospital estadounidense más cercano que puede tratar la emergencia.</a:t>
            </a:r>
          </a:p>
          <a:p>
            <a:pPr marL="349250" indent="-120650" algn="l">
              <a:spcAft>
                <a:spcPts val="600"/>
              </a:spcAft>
              <a:buFont typeface="Arial" panose="020B0604020202020204" pitchFamily="34" charset="0"/>
              <a:buChar char="•"/>
            </a:pPr>
            <a:r>
              <a:rPr lang="es-US" b="0" i="0" dirty="0"/>
              <a:t>Usted vive en los EE. UU. y el hospital en el extranjero queda más cerca de su hogar que el hospital de los EE. UU. más cercano que puede tratar su afección médica, independientemente de si existiera una emergencia o no.</a:t>
            </a:r>
          </a:p>
          <a:p>
            <a:pPr marL="349250" indent="-120650" algn="l">
              <a:spcAft>
                <a:spcPts val="600"/>
              </a:spcAft>
              <a:buFont typeface="Arial" panose="020B0604020202020204" pitchFamily="34" charset="0"/>
              <a:buChar char="•"/>
            </a:pPr>
            <a:r>
              <a:rPr lang="es-US" b="0" i="0" dirty="0"/>
              <a:t>Medicare puede cubrir el transporte en ambulancia médicamente necesario a un hospital extranjero solo con la admisión para servicios hospitalarios cubiertos médicamente necesarios.</a:t>
            </a:r>
          </a:p>
          <a:p>
            <a:pPr marL="0" indent="0" defTabSz="966612">
              <a:spcBef>
                <a:spcPts val="634"/>
              </a:spcBef>
              <a:spcAft>
                <a:spcPts val="600"/>
              </a:spcAft>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srgbClr val="00529B"/>
                </a:solidFill>
                <a:cs typeface="Arial" panose="020B0604020202020204" pitchFamily="34" charset="0"/>
                <a:hlinkClick r:id="rId3"/>
              </a:rPr>
              <a:t>Medicare.gov/</a:t>
            </a:r>
            <a:r>
              <a:rPr lang="es-US" dirty="0" err="1">
                <a:solidFill>
                  <a:srgbClr val="00529B"/>
                </a:solidFill>
                <a:cs typeface="Arial" panose="020B0604020202020204" pitchFamily="34" charset="0"/>
                <a:hlinkClick r:id="rId3"/>
              </a:rPr>
              <a:t>coverage</a:t>
            </a:r>
            <a:r>
              <a:rPr lang="es-US" dirty="0">
                <a:solidFill>
                  <a:srgbClr val="00529B"/>
                </a:solidFill>
                <a:cs typeface="Arial" panose="020B0604020202020204" pitchFamily="34" charset="0"/>
                <a:hlinkClick r:id="rId3"/>
              </a:rPr>
              <a:t>/</a:t>
            </a:r>
            <a:r>
              <a:rPr lang="es-US" dirty="0" err="1">
                <a:solidFill>
                  <a:srgbClr val="00529B"/>
                </a:solidFill>
                <a:cs typeface="Arial" panose="020B0604020202020204" pitchFamily="34" charset="0"/>
                <a:hlinkClick r:id="rId3"/>
              </a:rPr>
              <a:t>travel-outside-the-u.s</a:t>
            </a:r>
            <a:r>
              <a:rPr lang="es-US" dirty="0">
                <a:solidFill>
                  <a:srgbClr val="00529B"/>
                </a:solidFill>
                <a:cs typeface="Arial" panose="020B0604020202020204" pitchFamily="34" charset="0"/>
                <a:hlinkClick r:id="rId3"/>
              </a:rPr>
              <a:t>.</a:t>
            </a:r>
            <a:r>
              <a:rPr lang="es-US" dirty="0">
                <a:solidFill>
                  <a:srgbClr val="00529B"/>
                </a:solidFill>
                <a:cs typeface="Arial" panose="020B0604020202020204" pitchFamily="34" charset="0"/>
              </a:rPr>
              <a:t> </a:t>
            </a:r>
          </a:p>
        </p:txBody>
      </p:sp>
    </p:spTree>
    <p:extLst>
      <p:ext uri="{BB962C8B-B14F-4D97-AF65-F5344CB8AC3E}">
        <p14:creationId xmlns:p14="http://schemas.microsoft.com/office/powerpoint/2010/main" val="16724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i="0" u="none" strike="noStrike" dirty="0">
                <a:cs typeface="Arial"/>
              </a:rPr>
              <a:t>Notas del presentador</a:t>
            </a:r>
          </a:p>
          <a:p>
            <a:pPr marL="125525" indent="-125525">
              <a:spcBef>
                <a:spcPts val="0"/>
              </a:spcBef>
              <a:spcAft>
                <a:spcPts val="600"/>
              </a:spcAft>
              <a:defRPr/>
            </a:pPr>
            <a:r>
              <a:rPr lang="es-US" b="1" dirty="0">
                <a:solidFill>
                  <a:prstClr val="black"/>
                </a:solidFill>
                <a:cs typeface="Arial"/>
              </a:rPr>
              <a:t>Si ya recibe beneficios del Seguro Social o RRB durante su Período de Inscripción Inicial (IEP, por sus siglas en inglés)</a:t>
            </a:r>
            <a:r>
              <a:rPr lang="es-US" dirty="0">
                <a:solidFill>
                  <a:prstClr val="black"/>
                </a:solidFill>
                <a:cs typeface="Arial"/>
              </a:rPr>
              <a:t> (por ejemplo, obtiene beneficios de jubilación al menos 4 meses antes de cumplir 65 años), quedará inscrito automáticamente en la Parte A y la Parte B. Recibirá su paquete "Prepárese para Medicare", que incluye una carta, un folleto y una tarjeta de Medicare roja, blanca y azul 3 meses antes de que cumpla 65 años (la cobertura comienza el primer día del mes en que cumple 65 años). </a:t>
            </a:r>
          </a:p>
          <a:p>
            <a:pPr marL="125660" indent="-125660" defTabSz="966612">
              <a:spcBef>
                <a:spcPts val="0"/>
              </a:spcBef>
              <a:spcAft>
                <a:spcPts val="600"/>
              </a:spcAft>
              <a:defRPr/>
            </a:pPr>
            <a:r>
              <a:rPr lang="es-US" dirty="0">
                <a:solidFill>
                  <a:prstClr val="black"/>
                </a:solidFill>
                <a:cs typeface="Arial"/>
              </a:rPr>
              <a:t>Si es menor de 65 años y tiene una discapacidad, recibirá automáticamente la Parte A y la Parte B después de obtener los beneficios por discapacidad del Seguro Social o ciertos beneficios por discapacidad de la RRB durante 24 meses. Recibirá por correo su paquete "Prepárese para Medicare", que incluye su tarjeta Medicare roja, blanca y azul y otra información, 3 meses antes del 25º mes de sus beneficios por discapacidad (la cobertura comienza el 25º mes de sus beneficios por discapacidad). Si tiene ELA, recibirá automáticamente la Parte A y Parte B el mes en que comiencen sus beneficios por discapacidad del Seguro Social.</a:t>
            </a:r>
          </a:p>
          <a:p>
            <a:pPr marL="0" indent="0" defTabSz="966612">
              <a:spcBef>
                <a:spcPts val="0"/>
              </a:spcBef>
              <a:spcAft>
                <a:spcPts val="600"/>
              </a:spcAft>
              <a:buNone/>
              <a:defRPr/>
            </a:pPr>
            <a:r>
              <a:rPr lang="es-US" b="1" dirty="0">
                <a:solidFill>
                  <a:prstClr val="black"/>
                </a:solidFill>
                <a:cs typeface="Arial"/>
              </a:rPr>
              <a:t>NOTA</a:t>
            </a:r>
            <a:r>
              <a:rPr lang="es-US" dirty="0">
                <a:solidFill>
                  <a:prstClr val="black"/>
                </a:solidFill>
                <a:cs typeface="Arial"/>
              </a:rPr>
              <a:t>: Si vive en Puerto Rico y es beneficiario del Seguro Social o de la RRB, automáticamente obtendrá la Parte A el primer día del mes en el que cumpla 65 años o después de recibir los beneficios por discapacidad durante 24 meses. No obstante, si desea tener la Parte B, deberá inscribirse. Si no se inscribe para la Parte B cuando es elegible por primera vez, es posible que tenga que pagar una multa por inscripción tardía durante el tiempo que tenga Parte B. Visite </a:t>
            </a:r>
            <a:r>
              <a:rPr lang="es-US" dirty="0">
                <a:cs typeface="Arial"/>
                <a:hlinkClick r:id="rId3"/>
              </a:rPr>
              <a:t>SSA.gov</a:t>
            </a:r>
            <a:r>
              <a:rPr lang="es-US" dirty="0"/>
              <a:t> o</a:t>
            </a:r>
            <a:r>
              <a:rPr lang="es-US" dirty="0">
                <a:solidFill>
                  <a:prstClr val="black"/>
                </a:solidFill>
                <a:cs typeface="Arial"/>
              </a:rPr>
              <a:t> </a:t>
            </a:r>
            <a:r>
              <a:rPr lang="es-US" dirty="0">
                <a:cs typeface="Arial"/>
                <a:hlinkClick r:id="rId4"/>
              </a:rPr>
              <a:t>RRB.gov</a:t>
            </a:r>
            <a:r>
              <a:rPr lang="es-US" dirty="0"/>
              <a:t> </a:t>
            </a:r>
            <a:r>
              <a:rPr lang="es-US" dirty="0">
                <a:solidFill>
                  <a:prstClr val="black"/>
                </a:solidFill>
                <a:cs typeface="Arial"/>
              </a:rPr>
              <a:t>para obtener ayuda. </a:t>
            </a:r>
          </a:p>
          <a:p>
            <a:pPr marL="0" indent="0" defTabSz="966612">
              <a:spcBef>
                <a:spcPts val="0"/>
              </a:spcBef>
              <a:spcAft>
                <a:spcPts val="600"/>
              </a:spcAft>
              <a:buNone/>
              <a:defRPr/>
            </a:pPr>
            <a:r>
              <a:rPr lang="es-US" dirty="0">
                <a:solidFill>
                  <a:prstClr val="black"/>
                </a:solidFill>
                <a:cs typeface="Arial"/>
              </a:rPr>
              <a:t>En esta página se ve la imagen de "Prepárese para Medicare". Visite </a:t>
            </a:r>
            <a:r>
              <a:rPr lang="es-US" dirty="0">
                <a:solidFill>
                  <a:prstClr val="black"/>
                </a:solidFill>
                <a:cs typeface="Arial"/>
                <a:hlinkClick r:id="rId5"/>
              </a:rPr>
              <a:t>Medicare.gov/</a:t>
            </a:r>
            <a:r>
              <a:rPr lang="es-US" dirty="0" err="1">
                <a:solidFill>
                  <a:prstClr val="black"/>
                </a:solidFill>
                <a:cs typeface="Arial"/>
                <a:hlinkClick r:id="rId5"/>
              </a:rPr>
              <a:t>basics</a:t>
            </a:r>
            <a:r>
              <a:rPr lang="es-US" dirty="0">
                <a:solidFill>
                  <a:prstClr val="black"/>
                </a:solidFill>
                <a:cs typeface="Arial"/>
                <a:hlinkClick r:id="rId5"/>
              </a:rPr>
              <a:t>/</a:t>
            </a:r>
            <a:r>
              <a:rPr lang="es-US" dirty="0" err="1">
                <a:solidFill>
                  <a:prstClr val="black"/>
                </a:solidFill>
                <a:cs typeface="Arial"/>
                <a:hlinkClick r:id="rId5"/>
              </a:rPr>
              <a:t>forms-publications-mailings</a:t>
            </a:r>
            <a:r>
              <a:rPr lang="es-US" dirty="0">
                <a:solidFill>
                  <a:prstClr val="black"/>
                </a:solidFill>
                <a:cs typeface="Arial"/>
                <a:hlinkClick r:id="rId5"/>
              </a:rPr>
              <a:t>/</a:t>
            </a:r>
            <a:r>
              <a:rPr lang="es-US" dirty="0" err="1">
                <a:solidFill>
                  <a:prstClr val="black"/>
                </a:solidFill>
                <a:cs typeface="Arial"/>
                <a:hlinkClick r:id="rId5"/>
              </a:rPr>
              <a:t>mailings</a:t>
            </a:r>
            <a:r>
              <a:rPr lang="es-US" dirty="0">
                <a:solidFill>
                  <a:prstClr val="black"/>
                </a:solidFill>
                <a:cs typeface="Arial"/>
                <a:hlinkClick r:id="rId5"/>
              </a:rPr>
              <a:t>/</a:t>
            </a:r>
            <a:r>
              <a:rPr lang="es-US" dirty="0" err="1">
                <a:solidFill>
                  <a:prstClr val="black"/>
                </a:solidFill>
                <a:cs typeface="Arial"/>
                <a:hlinkClick r:id="rId5"/>
              </a:rPr>
              <a:t>signing</a:t>
            </a:r>
            <a:r>
              <a:rPr lang="es-US" dirty="0">
                <a:solidFill>
                  <a:prstClr val="black"/>
                </a:solidFill>
                <a:cs typeface="Arial"/>
                <a:hlinkClick r:id="rId5"/>
              </a:rPr>
              <a:t>-up/</a:t>
            </a:r>
            <a:r>
              <a:rPr lang="es-US" dirty="0" err="1">
                <a:solidFill>
                  <a:prstClr val="black"/>
                </a:solidFill>
                <a:cs typeface="Arial"/>
                <a:hlinkClick r:id="rId5"/>
              </a:rPr>
              <a:t>get</a:t>
            </a:r>
            <a:r>
              <a:rPr lang="es-US" dirty="0">
                <a:solidFill>
                  <a:prstClr val="black"/>
                </a:solidFill>
                <a:cs typeface="Arial"/>
                <a:hlinkClick r:id="rId5"/>
              </a:rPr>
              <a:t>-</a:t>
            </a:r>
            <a:r>
              <a:rPr lang="es-US" dirty="0" err="1">
                <a:solidFill>
                  <a:prstClr val="black"/>
                </a:solidFill>
                <a:cs typeface="Arial"/>
                <a:hlinkClick r:id="rId5"/>
              </a:rPr>
              <a:t>ready</a:t>
            </a:r>
            <a:r>
              <a:rPr lang="es-US" dirty="0">
                <a:solidFill>
                  <a:prstClr val="black"/>
                </a:solidFill>
                <a:cs typeface="Arial"/>
                <a:hlinkClick r:id="rId5"/>
              </a:rPr>
              <a:t>-</a:t>
            </a:r>
            <a:r>
              <a:rPr lang="es-US" dirty="0" err="1">
                <a:solidFill>
                  <a:prstClr val="black"/>
                </a:solidFill>
                <a:cs typeface="Arial"/>
                <a:hlinkClick r:id="rId5"/>
              </a:rPr>
              <a:t>for</a:t>
            </a:r>
            <a:r>
              <a:rPr lang="es-US" dirty="0">
                <a:solidFill>
                  <a:prstClr val="black"/>
                </a:solidFill>
                <a:cs typeface="Arial"/>
                <a:hlinkClick r:id="rId5"/>
              </a:rPr>
              <a:t>-medicare-</a:t>
            </a:r>
            <a:r>
              <a:rPr lang="es-US" dirty="0" err="1">
                <a:solidFill>
                  <a:prstClr val="black"/>
                </a:solidFill>
                <a:cs typeface="Arial"/>
                <a:hlinkClick r:id="rId5"/>
              </a:rPr>
              <a:t>package</a:t>
            </a:r>
            <a:r>
              <a:rPr lang="es-US" dirty="0">
                <a:solidFill>
                  <a:prstClr val="black"/>
                </a:solidFill>
                <a:cs typeface="Arial"/>
              </a:rPr>
              <a:t> para descargar una copia de la carta y el folleto.</a:t>
            </a:r>
          </a:p>
          <a:p>
            <a:pPr marL="0" indent="0">
              <a:spcBef>
                <a:spcPts val="0"/>
              </a:spcBef>
              <a:spcAft>
                <a:spcPts val="600"/>
              </a:spcAft>
              <a:buNone/>
            </a:pPr>
            <a:endParaRPr lang="en-US" b="1" dirty="0">
              <a:cs typeface="Arial"/>
            </a:endParaRPr>
          </a:p>
        </p:txBody>
      </p:sp>
    </p:spTree>
    <p:extLst>
      <p:ext uri="{BB962C8B-B14F-4D97-AF65-F5344CB8AC3E}">
        <p14:creationId xmlns:p14="http://schemas.microsoft.com/office/powerpoint/2010/main" val="375014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702" y="3685902"/>
            <a:ext cx="6921795" cy="5710647"/>
          </a:xfrm>
        </p:spPr>
        <p:txBody>
          <a:bodyPr/>
          <a:lstStyle/>
          <a:p>
            <a:pPr marL="0" indent="0" defTabSz="966612">
              <a:spcBef>
                <a:spcPts val="0"/>
              </a:spcBef>
              <a:spcAft>
                <a:spcPts val="600"/>
              </a:spcAft>
              <a:buNone/>
              <a:defRPr/>
            </a:pPr>
            <a:r>
              <a:rPr lang="es-US" sz="1100"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sz="1100" b="1" i="0" u="none" strike="noStrike" dirty="0">
                <a:cs typeface="Arial"/>
              </a:rPr>
              <a:t>Notas del presentador</a:t>
            </a:r>
          </a:p>
          <a:p>
            <a:pPr marL="0" indent="0">
              <a:spcBef>
                <a:spcPts val="0"/>
              </a:spcBef>
              <a:spcAft>
                <a:spcPts val="600"/>
              </a:spcAft>
              <a:buNone/>
              <a:defRPr/>
            </a:pPr>
            <a:r>
              <a:rPr lang="es-US" sz="1100" dirty="0">
                <a:solidFill>
                  <a:prstClr val="black"/>
                </a:solidFill>
                <a:cs typeface="Arial"/>
              </a:rPr>
              <a:t>Si no recibe beneficios de Seguro Social o de la RRB al menos 4 meses antes de cumplir 65 años (por ejemplo, debido a que todavía trabaja), deberá solicitar la Parte A (incluso aunque sea elegible para recibir la Parte A sin prima [no es necesario que pague una prima]) y en la Parte B. Para evitar que se retrase la cobertura, debe comunicarse con el Seguro Social para solicitar Medicare 3 meses antes de cumplir 65 años. Si trabajó para un ferrocarril, contáctese con la RRB para inscribirse. No tiene que estar jubilado para obtener Medicare. </a:t>
            </a:r>
          </a:p>
          <a:p>
            <a:pPr marL="0" indent="0" defTabSz="966612">
              <a:spcBef>
                <a:spcPts val="0"/>
              </a:spcBef>
              <a:spcAft>
                <a:spcPts val="600"/>
              </a:spcAft>
              <a:buNone/>
              <a:defRPr/>
            </a:pPr>
            <a:r>
              <a:rPr lang="es-US" sz="1100" dirty="0">
                <a:solidFill>
                  <a:prstClr val="black"/>
                </a:solidFill>
                <a:cs typeface="Arial"/>
              </a:rPr>
              <a:t>Puede solicitar en línea en </a:t>
            </a:r>
            <a:r>
              <a:rPr lang="es-US" sz="1100" dirty="0">
                <a:cs typeface="Arial"/>
                <a:hlinkClick r:id="rId3"/>
              </a:rPr>
              <a:t>SSA.gov</a:t>
            </a:r>
            <a:r>
              <a:rPr lang="es-US" sz="1100" dirty="0">
                <a:solidFill>
                  <a:prstClr val="black"/>
                </a:solidFill>
                <a:cs typeface="Arial"/>
              </a:rPr>
              <a:t> o llamando al 1-800-722-1213 (los usuarios de TTY pueden llamar al 1-800-325-0778.), o hacer una cita en la oficina local del Seguro Social. Para encontrar su oficina local, visite </a:t>
            </a:r>
            <a:r>
              <a:rPr lang="es-US" sz="1100" dirty="0">
                <a:solidFill>
                  <a:prstClr val="black"/>
                </a:solidFill>
                <a:cs typeface="Arial"/>
                <a:hlinkClick r:id="rId4"/>
              </a:rPr>
              <a:t>SSA.gov/</a:t>
            </a:r>
            <a:r>
              <a:rPr lang="es-US" sz="1100" dirty="0" err="1">
                <a:solidFill>
                  <a:prstClr val="black"/>
                </a:solidFill>
                <a:cs typeface="Arial"/>
                <a:hlinkClick r:id="rId4"/>
              </a:rPr>
              <a:t>locator</a:t>
            </a:r>
            <a:r>
              <a:rPr lang="es-US" sz="1100" dirty="0">
                <a:solidFill>
                  <a:prstClr val="black"/>
                </a:solidFill>
                <a:cs typeface="Arial"/>
              </a:rPr>
              <a:t>. Puede solicitar y obtener beneficios de jubilación del Seguro Social apenas a los 62 años, pero el importe de los beneficios será inferior que el importe de los beneficios de la jubilación completa. El importe de los beneficios se reducirá en función del número de meses que usted obtenga beneficios antes de llegar a la edad de jubilación completa. </a:t>
            </a:r>
          </a:p>
          <a:p>
            <a:pPr marL="0" indent="0" defTabSz="966612">
              <a:spcBef>
                <a:spcPts val="0"/>
              </a:spcBef>
              <a:spcAft>
                <a:spcPts val="600"/>
              </a:spcAft>
              <a:buNone/>
              <a:defRPr/>
            </a:pPr>
            <a:r>
              <a:rPr lang="es-US" sz="1100" dirty="0">
                <a:solidFill>
                  <a:prstClr val="black"/>
                </a:solidFill>
                <a:cs typeface="Arial"/>
              </a:rPr>
              <a:t>La edad para obtener los beneficios de jubilación completa del Seguro Social está aumentando. Por muchos años, la edad de jubilación completa fue a los 65 años. Sin embargo, a partir de los nacidos en 1938 en adelante, esa edad aumenta en forma gradual hasta que alcanza la edad de 67 años para los nacidos después de 1959. Puede calcular su edad para cobrar </a:t>
            </a:r>
            <a:r>
              <a:rPr lang="es-US" sz="1100" b="1" dirty="0">
                <a:solidFill>
                  <a:prstClr val="black"/>
                </a:solidFill>
                <a:cs typeface="Arial"/>
              </a:rPr>
              <a:t>los beneficios de jubilación completa del Seguro Social </a:t>
            </a:r>
            <a:r>
              <a:rPr lang="es-US" sz="1100" dirty="0">
                <a:solidFill>
                  <a:prstClr val="black"/>
                </a:solidFill>
                <a:cs typeface="Arial"/>
              </a:rPr>
              <a:t>en</a:t>
            </a:r>
            <a:r>
              <a:rPr lang="es-US" sz="1100" u="sng" dirty="0">
                <a:solidFill>
                  <a:prstClr val="black"/>
                </a:solidFill>
                <a:cs typeface="Arial"/>
                <a:hlinkClick r:id="rId5"/>
              </a:rPr>
              <a:t>SSA.gov/</a:t>
            </a:r>
            <a:r>
              <a:rPr lang="es-US" sz="1100" u="sng" dirty="0" err="1">
                <a:solidFill>
                  <a:prstClr val="black"/>
                </a:solidFill>
                <a:cs typeface="Arial"/>
                <a:hlinkClick r:id="rId5"/>
              </a:rPr>
              <a:t>retirement</a:t>
            </a:r>
            <a:r>
              <a:rPr lang="es-US" sz="1100" u="sng" dirty="0">
                <a:solidFill>
                  <a:prstClr val="black"/>
                </a:solidFill>
                <a:cs typeface="Arial"/>
                <a:hlinkClick r:id="rId5"/>
              </a:rPr>
              <a:t>/ageincrease.htm</a:t>
            </a:r>
            <a:r>
              <a:rPr lang="es-US" sz="1100" dirty="0">
                <a:solidFill>
                  <a:prstClr val="black"/>
                </a:solidFill>
                <a:cs typeface="Arial"/>
              </a:rPr>
              <a:t>.</a:t>
            </a:r>
          </a:p>
          <a:p>
            <a:pPr marL="0" indent="0" defTabSz="966612">
              <a:spcBef>
                <a:spcPts val="0"/>
              </a:spcBef>
              <a:spcAft>
                <a:spcPts val="600"/>
              </a:spcAft>
              <a:buNone/>
              <a:defRPr/>
            </a:pPr>
            <a:r>
              <a:rPr lang="es-US" sz="1100" dirty="0">
                <a:solidFill>
                  <a:prstClr val="black"/>
                </a:solidFill>
                <a:cs typeface="Arial"/>
              </a:rPr>
              <a:t>Para obtener más información, visite </a:t>
            </a:r>
            <a:r>
              <a:rPr lang="es-US" sz="1100" dirty="0">
                <a:solidFill>
                  <a:prstClr val="black"/>
                </a:solidFill>
                <a:cs typeface="Arial"/>
                <a:hlinkClick r:id="rId6"/>
              </a:rPr>
              <a:t>SSA.gov/pubs/EN-05-10035.pdf</a:t>
            </a:r>
            <a:r>
              <a:rPr lang="es-US" sz="1100" dirty="0">
                <a:solidFill>
                  <a:prstClr val="black"/>
                </a:solidFill>
                <a:cs typeface="Arial"/>
              </a:rPr>
              <a:t> </a:t>
            </a:r>
          </a:p>
          <a:p>
            <a:pPr marL="0" indent="0" defTabSz="966612">
              <a:spcBef>
                <a:spcPts val="0"/>
              </a:spcBef>
              <a:spcAft>
                <a:spcPts val="600"/>
              </a:spcAft>
              <a:buNone/>
              <a:defRPr/>
            </a:pPr>
            <a:r>
              <a:rPr lang="es-US" sz="1100" b="1" dirty="0">
                <a:cs typeface="Arial"/>
              </a:rPr>
              <a:t>NOTA: </a:t>
            </a:r>
            <a:r>
              <a:rPr lang="es-US" sz="1100" dirty="0"/>
              <a:t>SI solicita la Parte A y la Parte B, Medicare le enviará un paquete “Bienvenido a Medicare” aproximadamente 2 semanas después de que solicite. El paquete incluye una carta, un folleto y su tarjeta de Medicare roja, blanca y azul. El paquete también proporcionará la fecha de inicio de su cobertura (que además se encuentra en la tarjeta Medicare adjunta). La carta y el folleto explican algunas decisiones importantes que debe tomar.</a:t>
            </a:r>
            <a:r>
              <a:rPr lang="es-US" sz="1100" dirty="0">
                <a:solidFill>
                  <a:prstClr val="black"/>
                </a:solidFill>
                <a:cs typeface="Arial"/>
              </a:rPr>
              <a:t> </a:t>
            </a:r>
          </a:p>
          <a:p>
            <a:pPr marL="0" indent="0">
              <a:spcBef>
                <a:spcPts val="0"/>
              </a:spcBef>
              <a:spcAft>
                <a:spcPts val="600"/>
              </a:spcAft>
              <a:buNone/>
              <a:defRPr/>
            </a:pPr>
            <a:r>
              <a:rPr lang="es-US" sz="1100" dirty="0">
                <a:solidFill>
                  <a:prstClr val="black"/>
                </a:solidFill>
                <a:cs typeface="Arial"/>
              </a:rPr>
              <a:t>En esta página se ilustra “Bienvenido a Medicare”. Visite </a:t>
            </a:r>
            <a:r>
              <a:rPr lang="es-US" sz="1100" dirty="0">
                <a:solidFill>
                  <a:prstClr val="black"/>
                </a:solidFill>
                <a:cs typeface="Arial"/>
                <a:hlinkClick r:id="rId7"/>
              </a:rPr>
              <a:t>Medicare.gov/</a:t>
            </a:r>
            <a:r>
              <a:rPr lang="es-US" sz="1100" dirty="0" err="1">
                <a:solidFill>
                  <a:prstClr val="black"/>
                </a:solidFill>
                <a:cs typeface="Arial"/>
                <a:hlinkClick r:id="rId7"/>
              </a:rPr>
              <a:t>basics</a:t>
            </a:r>
            <a:r>
              <a:rPr lang="es-US" sz="1100" dirty="0">
                <a:solidFill>
                  <a:prstClr val="black"/>
                </a:solidFill>
                <a:cs typeface="Arial"/>
                <a:hlinkClick r:id="rId7"/>
              </a:rPr>
              <a:t>/</a:t>
            </a:r>
            <a:r>
              <a:rPr lang="es-US" sz="1100" dirty="0" err="1">
                <a:solidFill>
                  <a:prstClr val="black"/>
                </a:solidFill>
                <a:cs typeface="Arial"/>
                <a:hlinkClick r:id="rId7"/>
              </a:rPr>
              <a:t>forms-publications-mailings</a:t>
            </a:r>
            <a:r>
              <a:rPr lang="es-US" sz="1100" dirty="0">
                <a:solidFill>
                  <a:prstClr val="black"/>
                </a:solidFill>
                <a:cs typeface="Arial"/>
                <a:hlinkClick r:id="rId7"/>
              </a:rPr>
              <a:t>/</a:t>
            </a:r>
            <a:r>
              <a:rPr lang="es-US" sz="1100" dirty="0" err="1">
                <a:solidFill>
                  <a:prstClr val="black"/>
                </a:solidFill>
                <a:cs typeface="Arial"/>
                <a:hlinkClick r:id="rId7"/>
              </a:rPr>
              <a:t>mailings</a:t>
            </a:r>
            <a:r>
              <a:rPr lang="es-US" sz="1100" dirty="0">
                <a:solidFill>
                  <a:prstClr val="black"/>
                </a:solidFill>
                <a:cs typeface="Arial"/>
                <a:hlinkClick r:id="rId7"/>
              </a:rPr>
              <a:t>/</a:t>
            </a:r>
            <a:r>
              <a:rPr lang="es-US" sz="1100" dirty="0" err="1">
                <a:solidFill>
                  <a:prstClr val="black"/>
                </a:solidFill>
                <a:cs typeface="Arial"/>
                <a:hlinkClick r:id="rId7"/>
              </a:rPr>
              <a:t>signing</a:t>
            </a:r>
            <a:r>
              <a:rPr lang="es-US" sz="1100" dirty="0">
                <a:solidFill>
                  <a:prstClr val="black"/>
                </a:solidFill>
                <a:cs typeface="Arial"/>
                <a:hlinkClick r:id="rId7"/>
              </a:rPr>
              <a:t>-up/</a:t>
            </a:r>
            <a:r>
              <a:rPr lang="es-US" sz="1100" dirty="0" err="1">
                <a:solidFill>
                  <a:prstClr val="black"/>
                </a:solidFill>
                <a:cs typeface="Arial"/>
                <a:hlinkClick r:id="rId7"/>
              </a:rPr>
              <a:t>welcome</a:t>
            </a:r>
            <a:r>
              <a:rPr lang="es-US" sz="1100" dirty="0">
                <a:solidFill>
                  <a:prstClr val="black"/>
                </a:solidFill>
                <a:cs typeface="Arial"/>
                <a:hlinkClick r:id="rId7"/>
              </a:rPr>
              <a:t>-</a:t>
            </a:r>
            <a:r>
              <a:rPr lang="es-US" sz="1100" dirty="0" err="1">
                <a:solidFill>
                  <a:prstClr val="black"/>
                </a:solidFill>
                <a:cs typeface="Arial"/>
                <a:hlinkClick r:id="rId7"/>
              </a:rPr>
              <a:t>to</a:t>
            </a:r>
            <a:r>
              <a:rPr lang="es-US" sz="1100" dirty="0">
                <a:solidFill>
                  <a:prstClr val="black"/>
                </a:solidFill>
                <a:cs typeface="Arial"/>
                <a:hlinkClick r:id="rId7"/>
              </a:rPr>
              <a:t>-medicare-</a:t>
            </a:r>
            <a:r>
              <a:rPr lang="es-US" sz="1100" dirty="0" err="1">
                <a:solidFill>
                  <a:prstClr val="black"/>
                </a:solidFill>
                <a:cs typeface="Arial"/>
                <a:hlinkClick r:id="rId7"/>
              </a:rPr>
              <a:t>package</a:t>
            </a:r>
            <a:r>
              <a:rPr lang="es-US" sz="1100" dirty="0">
                <a:solidFill>
                  <a:prstClr val="black"/>
                </a:solidFill>
                <a:cs typeface="Arial"/>
              </a:rPr>
              <a:t> para descargar una copia de la carta y el folleto.</a:t>
            </a:r>
          </a:p>
          <a:p>
            <a:pPr marL="0" indent="0">
              <a:spcBef>
                <a:spcPts val="0"/>
              </a:spcBef>
              <a:spcAft>
                <a:spcPts val="600"/>
              </a:spcAft>
              <a:buNone/>
              <a:defRPr/>
            </a:pPr>
            <a:endParaRPr lang="en-US" sz="1100" b="1" dirty="0">
              <a:solidFill>
                <a:prstClr val="black"/>
              </a:solidFill>
              <a:cs typeface="Arial"/>
            </a:endParaRPr>
          </a:p>
          <a:p>
            <a:pPr marL="0" indent="0">
              <a:spcBef>
                <a:spcPts val="0"/>
              </a:spcBef>
              <a:spcAft>
                <a:spcPts val="600"/>
              </a:spcAft>
              <a:buNone/>
              <a:defRPr/>
            </a:pPr>
            <a:r>
              <a:rPr lang="es-US" sz="1100" b="1" dirty="0">
                <a:solidFill>
                  <a:prstClr val="black"/>
                </a:solidFill>
                <a:cs typeface="Arial"/>
              </a:rPr>
              <a:t>Fuente:</a:t>
            </a:r>
            <a:r>
              <a:rPr lang="es-US" sz="1100" dirty="0">
                <a:solidFill>
                  <a:prstClr val="black"/>
                </a:solidFill>
                <a:cs typeface="Arial"/>
              </a:rPr>
              <a:t> </a:t>
            </a:r>
            <a:r>
              <a:rPr lang="es-US" sz="1100" dirty="0">
                <a:solidFill>
                  <a:prstClr val="black"/>
                </a:solidFill>
                <a:cs typeface="Arial"/>
                <a:hlinkClick r:id="rId8"/>
              </a:rPr>
              <a:t>SSA.gov/</a:t>
            </a:r>
            <a:r>
              <a:rPr lang="es-US" sz="1100" dirty="0" err="1">
                <a:solidFill>
                  <a:prstClr val="black"/>
                </a:solidFill>
                <a:cs typeface="Arial"/>
                <a:hlinkClick r:id="rId8"/>
              </a:rPr>
              <a:t>benefits</a:t>
            </a:r>
            <a:r>
              <a:rPr lang="es-US" sz="1100" dirty="0">
                <a:solidFill>
                  <a:prstClr val="black"/>
                </a:solidFill>
                <a:cs typeface="Arial"/>
                <a:hlinkClick r:id="rId8"/>
              </a:rPr>
              <a:t>/</a:t>
            </a:r>
            <a:r>
              <a:rPr lang="es-US" sz="1100" dirty="0" err="1">
                <a:solidFill>
                  <a:prstClr val="black"/>
                </a:solidFill>
                <a:cs typeface="Arial"/>
                <a:hlinkClick r:id="rId8"/>
              </a:rPr>
              <a:t>retirement</a:t>
            </a:r>
            <a:r>
              <a:rPr lang="es-US" sz="1100" dirty="0">
                <a:solidFill>
                  <a:prstClr val="black"/>
                </a:solidFill>
                <a:cs typeface="Arial"/>
                <a:hlinkClick r:id="rId8"/>
              </a:rPr>
              <a:t>/</a:t>
            </a:r>
            <a:r>
              <a:rPr lang="es-US" sz="1100" dirty="0" err="1">
                <a:solidFill>
                  <a:prstClr val="black"/>
                </a:solidFill>
                <a:cs typeface="Arial"/>
                <a:hlinkClick r:id="rId8"/>
              </a:rPr>
              <a:t>planner</a:t>
            </a:r>
            <a:r>
              <a:rPr lang="es-US" sz="1100" dirty="0">
                <a:solidFill>
                  <a:prstClr val="black"/>
                </a:solidFill>
                <a:cs typeface="Arial"/>
                <a:hlinkClick r:id="rId8"/>
              </a:rPr>
              <a:t>/applying2</a:t>
            </a:r>
          </a:p>
          <a:p>
            <a:pPr marL="0" indent="0">
              <a:spcBef>
                <a:spcPts val="0"/>
              </a:spcBef>
              <a:spcAft>
                <a:spcPts val="600"/>
              </a:spcAft>
              <a:buNone/>
            </a:pPr>
            <a:endParaRPr lang="en-US" sz="1400" dirty="0"/>
          </a:p>
        </p:txBody>
      </p:sp>
    </p:spTree>
    <p:extLst>
      <p:ext uri="{BB962C8B-B14F-4D97-AF65-F5344CB8AC3E}">
        <p14:creationId xmlns:p14="http://schemas.microsoft.com/office/powerpoint/2010/main" val="211484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4800" y="3685903"/>
            <a:ext cx="6686550" cy="5144347"/>
          </a:xfrm>
        </p:spPr>
        <p:txBody>
          <a:bodyPr/>
          <a:lstStyle/>
          <a:p>
            <a:pPr marL="0" indent="0" defTabSz="966612">
              <a:spcBef>
                <a:spcPts val="0"/>
              </a:spcBef>
              <a:spcAft>
                <a:spcPts val="600"/>
              </a:spcAft>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b="1" i="0" u="none" strike="noStrike" dirty="0">
                <a:cs typeface="Arial" panose="020B0604020202020204" pitchFamily="34" charset="0"/>
              </a:rPr>
              <a:t>Notas del presentador</a:t>
            </a:r>
          </a:p>
          <a:p>
            <a:pPr marL="118813" indent="-118813">
              <a:spcBef>
                <a:spcPts val="0"/>
              </a:spcBef>
              <a:spcAft>
                <a:spcPts val="600"/>
              </a:spcAft>
              <a:defRPr/>
            </a:pPr>
            <a:r>
              <a:rPr lang="es-US" b="1" dirty="0">
                <a:solidFill>
                  <a:prstClr val="black"/>
                </a:solidFill>
                <a:cs typeface="Arial" panose="020B0604020202020204" pitchFamily="34" charset="0"/>
              </a:rPr>
              <a:t>Su tarjeta Medicare </a:t>
            </a:r>
            <a:r>
              <a:rPr lang="es-US" dirty="0"/>
              <a:t>indica Medicare Parte A (que se muestra como HOSPITAL) y/o Parte B (que se muestra como MEDICAL) o ambas. También indica la fecha en que comienza su cobertura. Su tarjeta tiene un Número de Medicare que es exclusivo para usted; no es su número de Seguro Social. Es una combinación única de letras y números; las letras S, L, O, I, B y Z </a:t>
            </a:r>
            <a:r>
              <a:rPr lang="es-US" dirty="0">
                <a:solidFill>
                  <a:prstClr val="black"/>
                </a:solidFill>
                <a:cs typeface="Arial" panose="020B0604020202020204" pitchFamily="34" charset="0"/>
              </a:rPr>
              <a:t>nunca se utilizan. Esto ayuda a proteger su identidad. </a:t>
            </a:r>
          </a:p>
          <a:p>
            <a:pPr marL="118813" indent="-118813">
              <a:spcBef>
                <a:spcPts val="0"/>
              </a:spcBef>
              <a:spcAft>
                <a:spcPts val="600"/>
              </a:spcAft>
              <a:defRPr/>
            </a:pPr>
            <a:r>
              <a:rPr lang="es-US" b="1" dirty="0">
                <a:solidFill>
                  <a:prstClr val="black"/>
                </a:solidFill>
                <a:cs typeface="Arial" panose="020B0604020202020204" pitchFamily="34" charset="0"/>
              </a:rPr>
              <a:t>Si recibe su tarjeta Medicare y no desea la Parte B</a:t>
            </a:r>
            <a:r>
              <a:rPr lang="es-US" dirty="0">
                <a:solidFill>
                  <a:prstClr val="black"/>
                </a:solidFill>
                <a:cs typeface="Arial" panose="020B0604020202020204" pitchFamily="34" charset="0"/>
              </a:rPr>
              <a:t>, siga las instrucciones del paquete "Prepárese para Medicare" y devuelva la tarjeta. Medicare le enviará otra tarjeta que muestre que solo tiene cobertura de la Parte A.</a:t>
            </a:r>
          </a:p>
          <a:p>
            <a:pPr marL="118813" indent="-118813">
              <a:spcBef>
                <a:spcPts val="0"/>
              </a:spcBef>
              <a:spcAft>
                <a:spcPts val="600"/>
              </a:spcAft>
              <a:defRPr/>
            </a:pPr>
            <a:r>
              <a:rPr lang="es-US" b="1" dirty="0">
                <a:solidFill>
                  <a:prstClr val="black"/>
                </a:solidFill>
                <a:cs typeface="Arial" panose="020B0604020202020204" pitchFamily="34" charset="0"/>
              </a:rPr>
              <a:t>Si está en Medicare Original</a:t>
            </a:r>
            <a:r>
              <a:rPr lang="es-US" dirty="0">
                <a:solidFill>
                  <a:prstClr val="black"/>
                </a:solidFill>
                <a:cs typeface="Arial" panose="020B0604020202020204" pitchFamily="34" charset="0"/>
              </a:rPr>
              <a:t>, usará su tarjeta de Medicare roja, blanca y azul para obtener servicios de cuidados de la salud. </a:t>
            </a:r>
            <a:r>
              <a:rPr lang="es-US" b="1" dirty="0">
                <a:solidFill>
                  <a:prstClr val="black"/>
                </a:solidFill>
                <a:cs typeface="Arial" panose="020B0604020202020204" pitchFamily="34" charset="0"/>
              </a:rPr>
              <a:t>Si se une a un plan Medicare </a:t>
            </a:r>
            <a:r>
              <a:rPr lang="es-US" b="1"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posible que su plan le entregue una tarjeta para que la use cuando reciba servicios y suministros de cuidados de la salud. La tarjeta de identificación del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su tarjeta principal para Medicare. Sin embargo, también es posible que le pidan que muestre su tarjeta de Medicare Original, por lo que también debe llevar esa tarjeta consigo. </a:t>
            </a:r>
          </a:p>
          <a:p>
            <a:pPr marL="118813" indent="-118813">
              <a:spcBef>
                <a:spcPts val="0"/>
              </a:spcBef>
              <a:spcAft>
                <a:spcPts val="600"/>
              </a:spcAft>
              <a:defRPr/>
            </a:pPr>
            <a:r>
              <a:rPr lang="es-US" b="1" dirty="0">
                <a:solidFill>
                  <a:prstClr val="black"/>
                </a:solidFill>
                <a:cs typeface="Arial" panose="020B0604020202020204" pitchFamily="34" charset="0"/>
              </a:rPr>
              <a:t>Solo proporcione su número de Medicare a médicos, farmacéuticos, otros proveedores de cuidados de la salud, sus aseguradoras o personas de su confianza</a:t>
            </a:r>
            <a:r>
              <a:rPr lang="es-US" dirty="0">
                <a:solidFill>
                  <a:prstClr val="black"/>
                </a:solidFill>
                <a:cs typeface="Arial" panose="020B0604020202020204" pitchFamily="34" charset="0"/>
              </a:rPr>
              <a:t> para que trabajen con Medicare en su nombre. Si olvida su tarjeta, usted, su médico u otro proveedor de cuidados de la salud pueden buscar su Número de Medicare en línea usando el portal seguro de Contratistas Administrativos de Medicare (MAC). Si tiene una cuenta de Medicare, puede obtener su Número de Medicare, imprimir una copia oficial de su tarjeta de Medicare, o pedir una copia oficial de su tarjeta de Medicare iniciando sesión en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account</a:t>
            </a:r>
            <a:r>
              <a:rPr lang="es-US" dirty="0">
                <a:solidFill>
                  <a:prstClr val="black"/>
                </a:solidFill>
                <a:cs typeface="Arial" panose="020B0604020202020204" pitchFamily="34" charset="0"/>
              </a:rPr>
              <a:t>. También puede llamar al </a:t>
            </a:r>
            <a:r>
              <a:rPr lang="es-US" dirty="0"/>
              <a:t>1-800-MEDICARE (1-800-633-4227) para solicitar un reemplazo. Los usuarios de TTY pueden llamar al 1-877-486-2048. </a:t>
            </a:r>
          </a:p>
        </p:txBody>
      </p:sp>
    </p:spTree>
    <p:extLst>
      <p:ext uri="{BB962C8B-B14F-4D97-AF65-F5344CB8AC3E}">
        <p14:creationId xmlns:p14="http://schemas.microsoft.com/office/powerpoint/2010/main" val="287355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38124" y="3677195"/>
            <a:ext cx="6829425" cy="5582692"/>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dirty="0"/>
              <a:t>Notas del presentador</a:t>
            </a:r>
          </a:p>
          <a:p>
            <a:pPr marL="0" indent="0" defTabSz="966612">
              <a:spcBef>
                <a:spcPts val="0"/>
              </a:spcBef>
              <a:spcAft>
                <a:spcPts val="600"/>
              </a:spcAft>
              <a:buNone/>
              <a:defRPr/>
            </a:pPr>
            <a:r>
              <a:rPr lang="es-US" b="1" dirty="0">
                <a:cs typeface="Arial"/>
              </a:rPr>
              <a:t>Si todavía no tiene Medicare:</a:t>
            </a:r>
          </a:p>
          <a:p>
            <a:pPr defTabSz="966612">
              <a:spcBef>
                <a:spcPts val="0"/>
              </a:spcBef>
              <a:spcAft>
                <a:spcPts val="600"/>
              </a:spcAft>
              <a:defRPr/>
            </a:pPr>
            <a:r>
              <a:rPr lang="es-US" dirty="0"/>
              <a:t>Generalmente, su primera oportunidad para solicitar Medicare Parte A y/o la Parte B es durante su período de IEP de 7 meses que comienza 3 meses antes del mes en que cumpla 65 años y termina 3 meses después del mes en que cumpla 65 años.</a:t>
            </a:r>
            <a:r>
              <a:rPr lang="es-US" dirty="0">
                <a:solidFill>
                  <a:prstClr val="black"/>
                </a:solidFill>
                <a:cs typeface="Arial"/>
              </a:rPr>
              <a:t> </a:t>
            </a:r>
          </a:p>
          <a:p>
            <a:pPr marL="125660" indent="-125660" defTabSz="966612">
              <a:spcBef>
                <a:spcPts val="0"/>
              </a:spcBef>
              <a:spcAft>
                <a:spcPts val="600"/>
              </a:spcAft>
              <a:defRPr/>
            </a:pPr>
            <a:r>
              <a:rPr lang="es-US" dirty="0">
                <a:solidFill>
                  <a:prstClr val="black"/>
                </a:solidFill>
                <a:cs typeface="Arial"/>
              </a:rPr>
              <a:t>Después de la finalización de su IEP, puede tener la oportunidad de inscribirse en Medicare durante un Período de Inscripción Especial (SEP, por sus siglas en inglés). Si no se inscribió para la Parte B (o la Parte A, si debe comprarla) la primera vez que fue elegible porque tiene cobertura de un plan de salud grupal en función de su empleo actual (el suyo, de su cónyuge o de un familiar si usted tiene una discapacidad.</a:t>
            </a:r>
          </a:p>
          <a:p>
            <a:pPr marL="125660" indent="-125660" defTabSz="966612">
              <a:spcBef>
                <a:spcPts val="0"/>
              </a:spcBef>
              <a:spcAft>
                <a:spcPts val="600"/>
              </a:spcAft>
              <a:defRPr/>
            </a:pPr>
            <a:r>
              <a:rPr lang="es-US" dirty="0">
                <a:solidFill>
                  <a:prstClr val="black"/>
                </a:solidFill>
                <a:cs typeface="Arial"/>
              </a:rPr>
              <a:t>Si tiene que pagar por la Parte A pero no se inscribe para ella y/o no se inscribe para la Parte B (para la cual debe pagar primas) durante su IEP y no califica para un SEP, puede inscribirse durante el Período de Inscripción General (GEP, por sus siglas en inglés) entre el 1 de enero y el 31 de marzo cada año. Es posible que deba pagar una prima más alta de la Parte A y/o la Parte B por inscripción tardía</a:t>
            </a:r>
          </a:p>
          <a:p>
            <a:pPr marL="0" indent="0" defTabSz="966612">
              <a:spcBef>
                <a:spcPts val="0"/>
              </a:spcBef>
              <a:spcAft>
                <a:spcPts val="600"/>
              </a:spcAft>
              <a:buNone/>
              <a:defRPr/>
            </a:pPr>
            <a:r>
              <a:rPr lang="es-US" b="1" dirty="0">
                <a:solidFill>
                  <a:prstClr val="black"/>
                </a:solidFill>
                <a:cs typeface="Arial"/>
              </a:rPr>
              <a:t>Si ya tiene Medicare y quiere realizar cambios en cómo obtener su cobertura:</a:t>
            </a:r>
          </a:p>
          <a:p>
            <a:pPr marL="125660" indent="-125660" defTabSz="966612">
              <a:spcBef>
                <a:spcPts val="0"/>
              </a:spcBef>
              <a:spcAft>
                <a:spcPts val="600"/>
              </a:spcAft>
              <a:defRPr/>
            </a:pPr>
            <a:r>
              <a:rPr lang="es-US" dirty="0">
                <a:solidFill>
                  <a:prstClr val="black"/>
                </a:solidFill>
                <a:cs typeface="Arial"/>
              </a:rPr>
              <a:t>Puede unirse, cambiar o cancelar la cobertura de su plan de salud o de medicamentos durante el Período de Inscripción Abierta (OEP, por sus siglas en inglés), el OEP de Medicare </a:t>
            </a:r>
            <a:r>
              <a:rPr lang="es-US" dirty="0" err="1">
                <a:solidFill>
                  <a:prstClr val="black"/>
                </a:solidFill>
                <a:cs typeface="Arial"/>
              </a:rPr>
              <a:t>Advantage</a:t>
            </a:r>
            <a:r>
              <a:rPr lang="es-US" dirty="0">
                <a:solidFill>
                  <a:prstClr val="black"/>
                </a:solidFill>
                <a:cs typeface="Arial"/>
              </a:rPr>
              <a:t> para personas inscritas en planes Medicare </a:t>
            </a:r>
            <a:r>
              <a:rPr lang="es-US" dirty="0" err="1">
                <a:solidFill>
                  <a:prstClr val="black"/>
                </a:solidFill>
                <a:cs typeface="Arial"/>
              </a:rPr>
              <a:t>Advantage</a:t>
            </a:r>
            <a:r>
              <a:rPr lang="es-US" dirty="0">
                <a:solidFill>
                  <a:prstClr val="black"/>
                </a:solidFill>
                <a:cs typeface="Arial"/>
              </a:rPr>
              <a:t>, un Período de Inscripción Abierta para Individuos Institucionalizados (OEPI) o, en determinadas circunstancias, durante un SEP.</a:t>
            </a:r>
          </a:p>
          <a:p>
            <a:pPr marL="125660" indent="-125660" defTabSz="966612">
              <a:spcBef>
                <a:spcPts val="0"/>
              </a:spcBef>
              <a:spcAft>
                <a:spcPts val="600"/>
              </a:spcAft>
              <a:defRPr/>
            </a:pPr>
            <a:r>
              <a:rPr lang="es-US" dirty="0">
                <a:solidFill>
                  <a:prstClr val="black"/>
                </a:solidFill>
                <a:cs typeface="Arial"/>
              </a:rPr>
              <a:t>Solicitar Medicare o cambiar la forma en que recibe Medicare son decisiones importantes. Estas acciones se deben realizar de manera oportuna para evitar multas por inscripción tardía y para asegurarse de obtener la cobertura que se necesita cuando se la necesita. Estos períodos de inscripción se explican en las siguientes diapositivas.</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6293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85725" y="3927838"/>
            <a:ext cx="7134225" cy="5520962"/>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i="0" u="none" strike="noStrike" dirty="0">
                <a:solidFill>
                  <a:srgbClr val="000000"/>
                </a:solidFill>
                <a:cs typeface="Arial"/>
              </a:rPr>
              <a:t>Opción del presentador: </a:t>
            </a:r>
            <a:r>
              <a:rPr lang="es-US" i="0" u="none" strike="noStrike" dirty="0">
                <a:solidFill>
                  <a:srgbClr val="000000"/>
                </a:solidFill>
                <a:cs typeface="Arial"/>
              </a:rPr>
              <a:t>Puede hacer clic en las URL a continuación para reproducir los dos videos:</a:t>
            </a:r>
          </a:p>
          <a:p>
            <a:pPr marL="228600" indent="-228600" defTabSz="966612">
              <a:spcBef>
                <a:spcPts val="0"/>
              </a:spcBef>
              <a:spcAft>
                <a:spcPts val="600"/>
              </a:spcAft>
              <a:buFont typeface="+mj-lt"/>
              <a:buAutoNum type="arabicPeriod"/>
              <a:defRPr/>
            </a:pPr>
            <a:r>
              <a:rPr lang="es-US" i="0" u="none" strike="noStrike" dirty="0">
                <a:solidFill>
                  <a:srgbClr val="000000"/>
                </a:solidFill>
                <a:cs typeface="Arial"/>
              </a:rPr>
              <a:t>“</a:t>
            </a:r>
            <a:r>
              <a:rPr lang="es-US" i="0" u="none" strike="noStrike" dirty="0" err="1">
                <a:solidFill>
                  <a:srgbClr val="000000"/>
                </a:solidFill>
                <a:cs typeface="Arial"/>
              </a:rPr>
              <a:t>Understanding</a:t>
            </a:r>
            <a:r>
              <a:rPr lang="es-US" i="0" u="none" strike="noStrike" dirty="0">
                <a:solidFill>
                  <a:srgbClr val="000000"/>
                </a:solidFill>
                <a:cs typeface="Arial"/>
              </a:rPr>
              <a:t> </a:t>
            </a:r>
            <a:r>
              <a:rPr lang="es-US" i="0" u="none" strike="noStrike" dirty="0" err="1">
                <a:solidFill>
                  <a:srgbClr val="000000"/>
                </a:solidFill>
                <a:cs typeface="Arial"/>
              </a:rPr>
              <a:t>Your</a:t>
            </a:r>
            <a:r>
              <a:rPr lang="es-US" i="0" u="none" strike="noStrike" dirty="0">
                <a:solidFill>
                  <a:srgbClr val="000000"/>
                </a:solidFill>
                <a:cs typeface="Arial"/>
              </a:rPr>
              <a:t> Medicare </a:t>
            </a:r>
            <a:r>
              <a:rPr lang="es-US" dirty="0" err="1">
                <a:solidFill>
                  <a:srgbClr val="000000"/>
                </a:solidFill>
                <a:cs typeface="Arial"/>
              </a:rPr>
              <a:t>Initial</a:t>
            </a:r>
            <a:r>
              <a:rPr lang="es-US" dirty="0">
                <a:solidFill>
                  <a:srgbClr val="000000"/>
                </a:solidFill>
                <a:cs typeface="Arial"/>
              </a:rPr>
              <a:t> </a:t>
            </a:r>
            <a:r>
              <a:rPr lang="es-US" dirty="0" err="1">
                <a:solidFill>
                  <a:srgbClr val="000000"/>
                </a:solidFill>
                <a:cs typeface="Arial"/>
              </a:rPr>
              <a:t>Enrollment</a:t>
            </a:r>
            <a:r>
              <a:rPr lang="es-US" dirty="0">
                <a:solidFill>
                  <a:srgbClr val="000000"/>
                </a:solidFill>
                <a:cs typeface="Arial"/>
              </a:rPr>
              <a:t> </a:t>
            </a:r>
            <a:r>
              <a:rPr lang="es-US" dirty="0" err="1">
                <a:solidFill>
                  <a:srgbClr val="000000"/>
                </a:solidFill>
                <a:cs typeface="Arial"/>
              </a:rPr>
              <a:t>Period</a:t>
            </a:r>
            <a:r>
              <a:rPr lang="es-US" dirty="0">
                <a:solidFill>
                  <a:srgbClr val="000000"/>
                </a:solidFill>
                <a:cs typeface="Arial"/>
              </a:rPr>
              <a:t>” (Para comprender su período de inscripción inicial en Medicare) </a:t>
            </a:r>
            <a:r>
              <a:rPr lang="es-US" dirty="0">
                <a:solidFill>
                  <a:srgbClr val="000000"/>
                </a:solidFill>
                <a:cs typeface="Arial"/>
                <a:hlinkClick r:id="rId3"/>
              </a:rPr>
              <a:t>Medicare.gov/</a:t>
            </a:r>
            <a:r>
              <a:rPr lang="es-US" dirty="0" err="1">
                <a:solidFill>
                  <a:srgbClr val="000000"/>
                </a:solidFill>
                <a:cs typeface="Arial"/>
                <a:hlinkClick r:id="rId3"/>
              </a:rPr>
              <a:t>basics</a:t>
            </a:r>
            <a:r>
              <a:rPr lang="es-US" dirty="0">
                <a:solidFill>
                  <a:srgbClr val="000000"/>
                </a:solidFill>
                <a:cs typeface="Arial"/>
                <a:hlinkClick r:id="rId3"/>
              </a:rPr>
              <a:t>/</a:t>
            </a:r>
            <a:r>
              <a:rPr lang="es-US" dirty="0" err="1">
                <a:solidFill>
                  <a:srgbClr val="000000"/>
                </a:solidFill>
                <a:cs typeface="Arial"/>
                <a:hlinkClick r:id="rId3"/>
              </a:rPr>
              <a:t>get</a:t>
            </a:r>
            <a:r>
              <a:rPr lang="es-US" dirty="0">
                <a:solidFill>
                  <a:srgbClr val="000000"/>
                </a:solidFill>
                <a:cs typeface="Arial"/>
                <a:hlinkClick r:id="rId3"/>
              </a:rPr>
              <a:t>-</a:t>
            </a:r>
            <a:r>
              <a:rPr lang="es-US" dirty="0" err="1">
                <a:solidFill>
                  <a:srgbClr val="000000"/>
                </a:solidFill>
                <a:cs typeface="Arial"/>
                <a:hlinkClick r:id="rId3"/>
              </a:rPr>
              <a:t>started</a:t>
            </a:r>
            <a:r>
              <a:rPr lang="es-US" dirty="0">
                <a:solidFill>
                  <a:srgbClr val="000000"/>
                </a:solidFill>
                <a:cs typeface="Arial"/>
                <a:hlinkClick r:id="rId3"/>
              </a:rPr>
              <a:t>-</a:t>
            </a:r>
            <a:r>
              <a:rPr lang="es-US" dirty="0" err="1">
                <a:solidFill>
                  <a:srgbClr val="000000"/>
                </a:solidFill>
                <a:cs typeface="Arial"/>
                <a:hlinkClick r:id="rId3"/>
              </a:rPr>
              <a:t>with</a:t>
            </a:r>
            <a:r>
              <a:rPr lang="es-US" dirty="0">
                <a:solidFill>
                  <a:srgbClr val="000000"/>
                </a:solidFill>
                <a:cs typeface="Arial"/>
                <a:hlinkClick r:id="rId3"/>
              </a:rPr>
              <a:t>-medicare/</a:t>
            </a:r>
            <a:r>
              <a:rPr lang="es-US" dirty="0" err="1">
                <a:solidFill>
                  <a:srgbClr val="000000"/>
                </a:solidFill>
                <a:cs typeface="Arial"/>
                <a:hlinkClick r:id="rId3"/>
              </a:rPr>
              <a:t>sign</a:t>
            </a:r>
            <a:r>
              <a:rPr lang="es-US" dirty="0">
                <a:solidFill>
                  <a:srgbClr val="000000"/>
                </a:solidFill>
                <a:cs typeface="Arial"/>
                <a:hlinkClick r:id="rId3"/>
              </a:rPr>
              <a:t>-up/</a:t>
            </a:r>
            <a:r>
              <a:rPr lang="es-US" dirty="0" err="1">
                <a:solidFill>
                  <a:srgbClr val="000000"/>
                </a:solidFill>
                <a:cs typeface="Arial"/>
                <a:hlinkClick r:id="rId3"/>
              </a:rPr>
              <a:t>when</a:t>
            </a:r>
            <a:r>
              <a:rPr lang="es-US" dirty="0">
                <a:solidFill>
                  <a:srgbClr val="000000"/>
                </a:solidFill>
                <a:cs typeface="Arial"/>
                <a:hlinkClick r:id="rId3"/>
              </a:rPr>
              <a:t>-</a:t>
            </a:r>
            <a:r>
              <a:rPr lang="es-US" dirty="0" err="1">
                <a:solidFill>
                  <a:srgbClr val="000000"/>
                </a:solidFill>
                <a:cs typeface="Arial"/>
                <a:hlinkClick r:id="rId3"/>
              </a:rPr>
              <a:t>does</a:t>
            </a:r>
            <a:r>
              <a:rPr lang="es-US" dirty="0">
                <a:solidFill>
                  <a:srgbClr val="000000"/>
                </a:solidFill>
                <a:cs typeface="Arial"/>
                <a:hlinkClick r:id="rId3"/>
              </a:rPr>
              <a:t>-medicare-</a:t>
            </a:r>
            <a:r>
              <a:rPr lang="es-US" dirty="0" err="1">
                <a:solidFill>
                  <a:srgbClr val="000000"/>
                </a:solidFill>
                <a:cs typeface="Arial"/>
                <a:hlinkClick r:id="rId3"/>
              </a:rPr>
              <a:t>coverage</a:t>
            </a:r>
            <a:r>
              <a:rPr lang="es-US" dirty="0">
                <a:solidFill>
                  <a:srgbClr val="000000"/>
                </a:solidFill>
                <a:cs typeface="Arial"/>
                <a:hlinkClick r:id="rId3"/>
              </a:rPr>
              <a:t>-</a:t>
            </a:r>
            <a:r>
              <a:rPr lang="es-US" dirty="0" err="1">
                <a:solidFill>
                  <a:srgbClr val="000000"/>
                </a:solidFill>
                <a:cs typeface="Arial"/>
                <a:hlinkClick r:id="rId3"/>
              </a:rPr>
              <a:t>start</a:t>
            </a:r>
            <a:endParaRPr lang="es-US" dirty="0">
              <a:solidFill>
                <a:srgbClr val="000000"/>
              </a:solidFill>
              <a:cs typeface="Arial"/>
              <a:hlinkClick r:id="rId3"/>
            </a:endParaRPr>
          </a:p>
          <a:p>
            <a:pPr marL="228600" indent="-228600" defTabSz="966612">
              <a:spcBef>
                <a:spcPts val="0"/>
              </a:spcBef>
              <a:spcAft>
                <a:spcPts val="600"/>
              </a:spcAft>
              <a:buFont typeface="+mj-lt"/>
              <a:buAutoNum type="arabicPeriod"/>
              <a:defRPr/>
            </a:pPr>
            <a:r>
              <a:rPr lang="es-US" dirty="0">
                <a:solidFill>
                  <a:srgbClr val="000000"/>
                </a:solidFill>
                <a:cs typeface="Arial"/>
              </a:rPr>
              <a:t>“</a:t>
            </a:r>
            <a:r>
              <a:rPr lang="es-US" dirty="0" err="1">
                <a:solidFill>
                  <a:srgbClr val="000000"/>
                </a:solidFill>
                <a:cs typeface="Arial"/>
              </a:rPr>
              <a:t>Explaining</a:t>
            </a:r>
            <a:r>
              <a:rPr lang="es-US" dirty="0">
                <a:solidFill>
                  <a:srgbClr val="000000"/>
                </a:solidFill>
                <a:cs typeface="Arial"/>
              </a:rPr>
              <a:t> </a:t>
            </a:r>
            <a:r>
              <a:rPr lang="es-US" dirty="0" err="1">
                <a:solidFill>
                  <a:srgbClr val="000000"/>
                </a:solidFill>
                <a:cs typeface="Arial"/>
              </a:rPr>
              <a:t>the</a:t>
            </a:r>
            <a:r>
              <a:rPr lang="es-US" dirty="0">
                <a:solidFill>
                  <a:srgbClr val="000000"/>
                </a:solidFill>
                <a:cs typeface="Arial"/>
              </a:rPr>
              <a:t> Medicare </a:t>
            </a:r>
            <a:r>
              <a:rPr lang="es-US" dirty="0" err="1">
                <a:solidFill>
                  <a:srgbClr val="000000"/>
                </a:solidFill>
                <a:cs typeface="Arial"/>
              </a:rPr>
              <a:t>Part</a:t>
            </a:r>
            <a:r>
              <a:rPr lang="es-US" dirty="0">
                <a:solidFill>
                  <a:srgbClr val="000000"/>
                </a:solidFill>
                <a:cs typeface="Arial"/>
              </a:rPr>
              <a:t> B Late </a:t>
            </a:r>
            <a:r>
              <a:rPr lang="es-US" dirty="0" err="1">
                <a:solidFill>
                  <a:srgbClr val="000000"/>
                </a:solidFill>
                <a:cs typeface="Arial"/>
              </a:rPr>
              <a:t>Enrollment</a:t>
            </a:r>
            <a:r>
              <a:rPr lang="es-US" dirty="0">
                <a:solidFill>
                  <a:srgbClr val="000000"/>
                </a:solidFill>
                <a:cs typeface="Arial"/>
              </a:rPr>
              <a:t> </a:t>
            </a:r>
            <a:r>
              <a:rPr lang="es-US" dirty="0" err="1">
                <a:solidFill>
                  <a:srgbClr val="000000"/>
                </a:solidFill>
                <a:cs typeface="Arial"/>
              </a:rPr>
              <a:t>Penalty</a:t>
            </a:r>
            <a:r>
              <a:rPr lang="es-US" dirty="0">
                <a:solidFill>
                  <a:srgbClr val="000000"/>
                </a:solidFill>
                <a:cs typeface="Arial"/>
              </a:rPr>
              <a:t>” (Explicación de la multa por inscripción tardía en la Parte B de Medicare) </a:t>
            </a:r>
            <a:r>
              <a:rPr lang="es-US" dirty="0">
                <a:solidFill>
                  <a:srgbClr val="000000"/>
                </a:solidFill>
                <a:cs typeface="Arial"/>
                <a:hlinkClick r:id="rId4"/>
              </a:rPr>
              <a:t>Medicare.gov/</a:t>
            </a:r>
            <a:r>
              <a:rPr lang="es-US" dirty="0" err="1">
                <a:solidFill>
                  <a:srgbClr val="000000"/>
                </a:solidFill>
                <a:cs typeface="Arial"/>
                <a:hlinkClick r:id="rId4"/>
              </a:rPr>
              <a:t>basics</a:t>
            </a:r>
            <a:r>
              <a:rPr lang="es-US" dirty="0">
                <a:solidFill>
                  <a:srgbClr val="000000"/>
                </a:solidFill>
                <a:cs typeface="Arial"/>
                <a:hlinkClick r:id="rId4"/>
              </a:rPr>
              <a:t>/</a:t>
            </a:r>
            <a:r>
              <a:rPr lang="es-US" dirty="0" err="1">
                <a:solidFill>
                  <a:srgbClr val="000000"/>
                </a:solidFill>
                <a:cs typeface="Arial"/>
                <a:hlinkClick r:id="rId4"/>
              </a:rPr>
              <a:t>costs</a:t>
            </a:r>
            <a:r>
              <a:rPr lang="es-US" dirty="0">
                <a:solidFill>
                  <a:srgbClr val="000000"/>
                </a:solidFill>
                <a:cs typeface="Arial"/>
                <a:hlinkClick r:id="rId4"/>
              </a:rPr>
              <a:t>/medicare-</a:t>
            </a:r>
            <a:r>
              <a:rPr lang="es-US" dirty="0" err="1">
                <a:solidFill>
                  <a:srgbClr val="000000"/>
                </a:solidFill>
                <a:cs typeface="Arial"/>
                <a:hlinkClick r:id="rId4"/>
              </a:rPr>
              <a:t>costs</a:t>
            </a:r>
            <a:r>
              <a:rPr lang="es-US" dirty="0">
                <a:solidFill>
                  <a:srgbClr val="000000"/>
                </a:solidFill>
                <a:cs typeface="Arial"/>
                <a:hlinkClick r:id="rId4"/>
              </a:rPr>
              <a:t>/</a:t>
            </a:r>
            <a:r>
              <a:rPr lang="es-US" dirty="0" err="1">
                <a:solidFill>
                  <a:srgbClr val="000000"/>
                </a:solidFill>
                <a:cs typeface="Arial"/>
                <a:hlinkClick r:id="rId4"/>
              </a:rPr>
              <a:t>avoid-penalties</a:t>
            </a:r>
            <a:r>
              <a:rPr lang="es-US" dirty="0">
                <a:solidFill>
                  <a:srgbClr val="000000"/>
                </a:solidFill>
                <a:cs typeface="Arial"/>
              </a:rPr>
              <a:t> </a:t>
            </a:r>
          </a:p>
          <a:p>
            <a:pPr marL="0" indent="0" defTabSz="966612">
              <a:spcBef>
                <a:spcPts val="0"/>
              </a:spcBef>
              <a:spcAft>
                <a:spcPts val="600"/>
              </a:spcAft>
              <a:buNone/>
              <a:defRPr/>
            </a:pPr>
            <a:r>
              <a:rPr lang="es-US" b="1" i="0" u="none" strike="noStrike" dirty="0">
                <a:cs typeface="Arial"/>
              </a:rPr>
              <a:t>Notas del presentador</a:t>
            </a:r>
          </a:p>
          <a:p>
            <a:pPr marL="0" indent="0">
              <a:spcBef>
                <a:spcPts val="0"/>
              </a:spcBef>
              <a:spcAft>
                <a:spcPts val="600"/>
              </a:spcAft>
              <a:buNone/>
              <a:defRPr/>
            </a:pPr>
            <a:r>
              <a:rPr lang="es-US" dirty="0"/>
              <a:t>Si está cerca de cumplir 65 años pero no recibe beneficios del Seguro Social o de RRB al menos 4 meses antes de cumplir los 65 años, deberá solicitar la Parte A y la Parte B. </a:t>
            </a:r>
          </a:p>
          <a:p>
            <a:pPr marL="119149" indent="-119149">
              <a:spcBef>
                <a:spcPts val="0"/>
              </a:spcBef>
              <a:spcAft>
                <a:spcPts val="600"/>
              </a:spcAft>
              <a:defRPr/>
            </a:pPr>
            <a:r>
              <a:rPr lang="es-US" dirty="0"/>
              <a:t>Puede inscribirse en la Parte A y/o la Parte B durante su IEP. Este es el período de 7 meses que comienza 3 meses antes del mes en que cumple 65 años y termina 3 meses después del mes en que cumple 65 años. </a:t>
            </a:r>
          </a:p>
          <a:p>
            <a:pPr marL="119149" indent="-119149">
              <a:spcBef>
                <a:spcPts val="0"/>
              </a:spcBef>
              <a:spcAft>
                <a:spcPts val="600"/>
              </a:spcAft>
            </a:pPr>
            <a:r>
              <a:rPr lang="es-US" dirty="0"/>
              <a:t>Si se inscribe para la Parte A y/o la Parte B durante los primeros 3 meses de su IEP, en la mayoría de los casos, su cobertura comenzará el primer día del mes de su cumpleaños. </a:t>
            </a:r>
            <a:r>
              <a:rPr lang="es-US" b="0" u="none" dirty="0">
                <a:cs typeface="Arial"/>
              </a:rPr>
              <a:t>Sin embargo, si su cumpleaños es el primer día del mes, su cobertura comienza el primer día del mes anterior.</a:t>
            </a:r>
            <a:r>
              <a:rPr lang="es-US" b="0" u="none" dirty="0">
                <a:highlight>
                  <a:srgbClr val="FFFF00"/>
                </a:highlight>
                <a:cs typeface="Arial"/>
              </a:rPr>
              <a:t> </a:t>
            </a:r>
          </a:p>
          <a:p>
            <a:pPr marL="119149" indent="-119149">
              <a:spcBef>
                <a:spcPts val="0"/>
              </a:spcBef>
              <a:spcAft>
                <a:spcPts val="600"/>
              </a:spcAft>
            </a:pPr>
            <a:r>
              <a:rPr lang="es-US" dirty="0"/>
              <a:t>Si presenta la solicitud y está pagando la Parte A y/o la Parte B el mes en que cumple 65 años o durante los últimos 3 meses de su IEP, su cobertura comienza el primer día del mes posterior a que presente la solicitud.</a:t>
            </a:r>
          </a:p>
          <a:p>
            <a:pPr marL="119149" indent="-119149" defTabSz="966612">
              <a:spcBef>
                <a:spcPts val="0"/>
              </a:spcBef>
              <a:spcAft>
                <a:spcPts val="600"/>
              </a:spcAft>
              <a:defRPr/>
            </a:pPr>
            <a:r>
              <a:rPr lang="es-US" dirty="0"/>
              <a:t>Si es elegible para la Parte A sin prima, puede solicitar la Parte A una vez que comience su IEP (3 meses antes de cumplir 65 años) y en cualquier mes después de esa fecha. Si tiene que comprar la Parte A, solo puede inscribirse durante un período válido de inscripción.</a:t>
            </a:r>
          </a:p>
          <a:p>
            <a:pPr marL="119149" indent="-119149" defTabSz="966612">
              <a:spcBef>
                <a:spcPts val="0"/>
              </a:spcBef>
              <a:spcAft>
                <a:spcPts val="600"/>
              </a:spcAft>
              <a:defRPr/>
            </a:pPr>
            <a:r>
              <a:rPr lang="es-US" dirty="0"/>
              <a:t>Si no solicita la Parte B (o la Parte A si tiene que comprarla) durante su IEP, es posible que tenga que pagar una multa por inscripción tardía si presenta la solicitud más tarde. Para la Parte B, pagará una multa de por vida.</a:t>
            </a:r>
          </a:p>
          <a:p>
            <a:pPr marL="0" indent="0" defTabSz="966612">
              <a:spcBef>
                <a:spcPts val="0"/>
              </a:spcBef>
              <a:spcAft>
                <a:spcPts val="600"/>
              </a:spcAft>
              <a:buNone/>
              <a:defRPr/>
            </a:pPr>
            <a:r>
              <a:rPr lang="es-US" b="1" dirty="0">
                <a:solidFill>
                  <a:prstClr val="black"/>
                </a:solidFill>
                <a:cs typeface="Arial"/>
              </a:rPr>
              <a:t>NOTA</a:t>
            </a:r>
            <a:r>
              <a:rPr lang="es-US" dirty="0">
                <a:solidFill>
                  <a:prstClr val="black"/>
                </a:solidFill>
                <a:cs typeface="Arial"/>
              </a:rPr>
              <a:t>: </a:t>
            </a:r>
            <a:r>
              <a:rPr lang="es-US" dirty="0"/>
              <a:t>Su Período de Inscripción Abierta (OEP) de 6 meses de </a:t>
            </a:r>
            <a:r>
              <a:rPr lang="es-US" dirty="0" err="1"/>
              <a:t>Medigap</a:t>
            </a:r>
            <a:r>
              <a:rPr lang="es-US" dirty="0"/>
              <a:t> comienza el mes que usted cumple 65 años y está inscrito en la Parte B (debe tener también la Parte A) y dura al menos 6 meses (puede ser más prolongado en su estado). </a:t>
            </a:r>
            <a:r>
              <a:rPr lang="es-US" dirty="0">
                <a:solidFill>
                  <a:prstClr val="black"/>
                </a:solidFill>
                <a:cs typeface="Arial"/>
              </a:rPr>
              <a:t> </a:t>
            </a:r>
            <a:r>
              <a:rPr lang="es-US" dirty="0" err="1"/>
              <a:t>Medigap</a:t>
            </a:r>
            <a:r>
              <a:rPr lang="es-US" dirty="0"/>
              <a:t> se desarrolla en más detalle en la lección 3. </a:t>
            </a:r>
          </a:p>
          <a:p>
            <a:pPr marL="0" indent="0" defTabSz="966612">
              <a:spcBef>
                <a:spcPts val="0"/>
              </a:spcBef>
              <a:spcAft>
                <a:spcPts val="600"/>
              </a:spcAft>
              <a:buNone/>
              <a:defRPr/>
            </a:pPr>
            <a:endParaRPr lang="en-US" dirty="0"/>
          </a:p>
          <a:p>
            <a:pPr marL="0" indent="0" defTabSz="966612">
              <a:spcBef>
                <a:spcPts val="0"/>
              </a:spcBef>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17763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572126"/>
          </a:xfrm>
        </p:spPr>
        <p:txBody>
          <a:bodyPr>
            <a:noAutofit/>
          </a:bodyPr>
          <a:lstStyle/>
          <a:p>
            <a:pPr marL="0" indent="0" defTabSz="966612">
              <a:lnSpc>
                <a:spcPct val="120000"/>
              </a:lnSpc>
              <a:buNone/>
              <a:defRPr/>
            </a:pPr>
            <a:r>
              <a:rPr lang="es-US" sz="900" b="1" dirty="0">
                <a:solidFill>
                  <a:prstClr val="black"/>
                </a:solidFill>
                <a:ea typeface="ＭＳ Ｐゴシック"/>
                <a:cs typeface="Arial"/>
              </a:rPr>
              <a:t>Esta diapositiva tiene animación.</a:t>
            </a:r>
          </a:p>
          <a:p>
            <a:pPr marL="0" indent="0" defTabSz="966612">
              <a:lnSpc>
                <a:spcPct val="120000"/>
              </a:lnSpc>
              <a:buNone/>
              <a:defRPr/>
            </a:pPr>
            <a:r>
              <a:rPr lang="es-US" sz="900" b="1" dirty="0">
                <a:cs typeface="Arial"/>
              </a:rPr>
              <a:t>Notas del presentador</a:t>
            </a:r>
          </a:p>
          <a:p>
            <a:pPr marL="0" indent="0">
              <a:lnSpc>
                <a:spcPct val="120000"/>
              </a:lnSpc>
              <a:buNone/>
              <a:defRPr/>
            </a:pPr>
            <a:r>
              <a:rPr lang="es-US" sz="900" dirty="0">
                <a:solidFill>
                  <a:prstClr val="black"/>
                </a:solidFill>
                <a:cs typeface="Arial"/>
              </a:rPr>
              <a:t>Si usted o su cónyuge siguen trabajando y tienen un plan de salud grupal (GHP, por sus siglas en inglés) (</a:t>
            </a:r>
            <a:r>
              <a:rPr lang="es-US" sz="900" dirty="0">
                <a:cs typeface="Arial"/>
              </a:rPr>
              <a:t>un plan de salud ofrecido por un empleador o una organización de empleados que proporciona cobertura de salud para empleados y sus familias)</a:t>
            </a:r>
            <a:r>
              <a:rPr lang="es-US" sz="900" dirty="0">
                <a:solidFill>
                  <a:prstClr val="black"/>
                </a:solidFill>
                <a:cs typeface="Arial"/>
              </a:rPr>
              <a:t> y no solicitó la Parte B (o la Parte A si tiene que pagarla) durante su IEP, es posible que pueda </a:t>
            </a:r>
            <a:r>
              <a:rPr lang="es-US" sz="900" dirty="0">
                <a:cs typeface="Arial"/>
              </a:rPr>
              <a:t>solicitarla durante un SEP. Un SEP le permite solicitar después de su IEP y no esperar hasta el GEP. Si es elegible, generalmente no deberá pagar una multa por inscripción tardía, aunque este SEP es limitado.</a:t>
            </a:r>
          </a:p>
          <a:p>
            <a:pPr marL="0" indent="0">
              <a:lnSpc>
                <a:spcPct val="120000"/>
              </a:lnSpc>
              <a:buNone/>
              <a:defRPr/>
            </a:pPr>
            <a:r>
              <a:rPr lang="es-US" sz="900" dirty="0">
                <a:cs typeface="Arial"/>
              </a:rPr>
              <a:t>Si tiene 65 años o más, la cobertura de su GHP debe ser acorde a su empleo actual o activo o el de su cónyuge. Si tiene Medicare por una discapacidad, también puede recibir la cobertura del GHP conforme al empleo actual de un miembro de la familia. </a:t>
            </a:r>
            <a:br>
              <a:rPr lang="es-US" sz="900" dirty="0">
                <a:cs typeface="Arial"/>
              </a:rPr>
            </a:br>
            <a:r>
              <a:rPr lang="es-US" sz="900" b="1" dirty="0">
                <a:cs typeface="Arial"/>
              </a:rPr>
              <a:t>NOTA</a:t>
            </a:r>
            <a:r>
              <a:rPr lang="es-US" sz="900" dirty="0">
                <a:cs typeface="Arial"/>
              </a:rPr>
              <a:t>: Si tiene una discapacidad y la cobertura del GHP está basada en el empleo actual de un familiar (que no es su cónyuge), el empleador que ofrece el GHP debe tener 100 empleados o más para que usted obtenga un SEP. Es importante tener en cuenta que la cobertura de COBRA (Ley Ómnibus Consolidada de Reconciliación Presupuestaria), la cobertura a través de un plan de salud para jubilados, la cobertura de Asuntos de Veteranos (VA, por sus siglas en inglés) y la cobertura de salud individual (como a través del Mercado de Seguros Médicos [</a:t>
            </a:r>
            <a:r>
              <a:rPr lang="es-US" sz="900" dirty="0" err="1">
                <a:cs typeface="Arial"/>
              </a:rPr>
              <a:t>Health</a:t>
            </a:r>
            <a:r>
              <a:rPr lang="es-US" sz="900" dirty="0">
                <a:cs typeface="Arial"/>
              </a:rPr>
              <a:t> </a:t>
            </a:r>
            <a:r>
              <a:rPr lang="es-US" sz="900" dirty="0" err="1">
                <a:cs typeface="Arial"/>
              </a:rPr>
              <a:t>Insurance</a:t>
            </a:r>
            <a:r>
              <a:rPr lang="es-US" sz="900" dirty="0">
                <a:cs typeface="Arial"/>
              </a:rPr>
              <a:t> Marketplace®]) no se consideran cobertura basada en el empleo actual.</a:t>
            </a:r>
          </a:p>
          <a:p>
            <a:pPr marL="0" indent="0" defTabSz="966612" fontAlgn="base">
              <a:lnSpc>
                <a:spcPct val="120000"/>
              </a:lnSpc>
              <a:buNone/>
              <a:defRPr/>
            </a:pPr>
            <a:r>
              <a:rPr lang="es-US" sz="900" dirty="0">
                <a:cs typeface="Arial"/>
              </a:rPr>
              <a:t>Puede inscribirse en la Parte A (si tiene que pagarla) y/o la Parte B:</a:t>
            </a:r>
          </a:p>
          <a:p>
            <a:pPr marL="114300" indent="-114300" defTabSz="966612" fontAlgn="base">
              <a:lnSpc>
                <a:spcPct val="120000"/>
              </a:lnSpc>
              <a:defRPr/>
            </a:pPr>
            <a:r>
              <a:rPr lang="es-US" sz="900" dirty="0">
                <a:cs typeface="Arial"/>
              </a:rPr>
              <a:t>En cualquier momento si sigue teniendo cobertura del GHP.</a:t>
            </a:r>
          </a:p>
          <a:p>
            <a:pPr marL="114300" indent="-114300" defTabSz="966612" fontAlgn="base">
              <a:lnSpc>
                <a:spcPct val="120000"/>
              </a:lnSpc>
              <a:defRPr/>
            </a:pPr>
            <a:r>
              <a:rPr lang="es-US" sz="900" dirty="0">
                <a:cs typeface="Arial"/>
              </a:rPr>
              <a:t>Durante el período de 8 meses que comienza el mes después de la finalización del empleo o de que termina la cobertura, lo que suceda primero.</a:t>
            </a:r>
          </a:p>
          <a:p>
            <a:pPr marL="0" indent="0" defTabSz="966612">
              <a:lnSpc>
                <a:spcPct val="120000"/>
              </a:lnSpc>
              <a:buNone/>
              <a:defRPr/>
            </a:pPr>
            <a:r>
              <a:rPr lang="es-US" sz="900" dirty="0">
                <a:cs typeface="Arial"/>
              </a:rPr>
              <a:t>Si solicita Medicare durante su SEP, puede unirse a un plan Medicare </a:t>
            </a:r>
            <a:r>
              <a:rPr lang="es-US" sz="900" dirty="0" err="1">
                <a:cs typeface="Arial"/>
              </a:rPr>
              <a:t>Advantage</a:t>
            </a:r>
            <a:r>
              <a:rPr lang="es-US" sz="900" dirty="0">
                <a:cs typeface="Arial"/>
              </a:rPr>
              <a:t> (debe tener la Parte A y la Parte B) y un plan de medicamentos (si tiene la Parte A y/o la Parte B).</a:t>
            </a:r>
          </a:p>
          <a:p>
            <a:pPr marL="0" indent="0" defTabSz="966612">
              <a:lnSpc>
                <a:spcPct val="120000"/>
              </a:lnSpc>
              <a:buNone/>
              <a:defRPr/>
            </a:pPr>
            <a:r>
              <a:rPr lang="es-US" sz="900" dirty="0">
                <a:cs typeface="Arial"/>
              </a:rPr>
              <a:t>Si no solicita Medicare durante el SEP, tendrá que esperar</a:t>
            </a:r>
            <a:r>
              <a:rPr lang="es-US" sz="900" dirty="0">
                <a:solidFill>
                  <a:prstClr val="black"/>
                </a:solidFill>
                <a:cs typeface="Arial"/>
              </a:rPr>
              <a:t> hasta el próximo GEP para solicitarlo, tendrá un período sin cobertura y es posible que deba pagar una multa. Si tiene derecho a la Parte A "sin prima", puede solicitar inscribirse en cualquier momento a partir de que sea elegible para Medicare. </a:t>
            </a:r>
          </a:p>
          <a:p>
            <a:pPr marL="0" indent="0" defTabSz="966612">
              <a:lnSpc>
                <a:spcPct val="120000"/>
              </a:lnSpc>
              <a:buNone/>
              <a:defRPr/>
            </a:pPr>
            <a:r>
              <a:rPr lang="es-US" sz="900" dirty="0">
                <a:solidFill>
                  <a:prstClr val="black"/>
                </a:solidFill>
                <a:cs typeface="Arial"/>
              </a:rPr>
              <a:t>Este SEP no corresponde si es elegible para Medicare con base en ESRD, o si todavía está en su IEP.</a:t>
            </a:r>
          </a:p>
          <a:p>
            <a:pPr marL="0" indent="0">
              <a:lnSpc>
                <a:spcPct val="120000"/>
              </a:lnSpc>
              <a:buNone/>
              <a:defRPr/>
            </a:pPr>
            <a:r>
              <a:rPr lang="es-US" sz="900" dirty="0">
                <a:solidFill>
                  <a:prstClr val="black"/>
                </a:solidFill>
                <a:cs typeface="Arial"/>
              </a:rPr>
              <a:t>Si tiene la Parte A, pero demoró en obtener la Parte B, su OEP de </a:t>
            </a:r>
            <a:r>
              <a:rPr lang="es-US" sz="900" dirty="0" err="1">
                <a:solidFill>
                  <a:prstClr val="black"/>
                </a:solidFill>
                <a:cs typeface="Arial"/>
              </a:rPr>
              <a:t>Medigap</a:t>
            </a:r>
            <a:r>
              <a:rPr lang="es-US" sz="900" dirty="0">
                <a:solidFill>
                  <a:prstClr val="black"/>
                </a:solidFill>
                <a:cs typeface="Arial"/>
              </a:rPr>
              <a:t> comienza cuando comienza su cobertura de la Parte B. Puede adquirir una póliza de </a:t>
            </a:r>
            <a:r>
              <a:rPr lang="es-US" sz="900" dirty="0" err="1">
                <a:solidFill>
                  <a:prstClr val="black"/>
                </a:solidFill>
                <a:cs typeface="Arial"/>
              </a:rPr>
              <a:t>Medigap</a:t>
            </a:r>
            <a:r>
              <a:rPr lang="es-US" sz="900" dirty="0">
                <a:solidFill>
                  <a:prstClr val="black"/>
                </a:solidFill>
                <a:cs typeface="Arial"/>
              </a:rPr>
              <a:t> dentro de los 6 meses después de la fecha de entrada en vigencia de la Parte B. Debe tener tanto la Parte A como la Parte B para comprar una póliza </a:t>
            </a:r>
            <a:r>
              <a:rPr lang="es-US" sz="900" dirty="0" err="1">
                <a:solidFill>
                  <a:prstClr val="black"/>
                </a:solidFill>
                <a:cs typeface="Arial"/>
              </a:rPr>
              <a:t>Medigap</a:t>
            </a:r>
            <a:r>
              <a:rPr lang="es-US" sz="900" dirty="0">
                <a:solidFill>
                  <a:prstClr val="black"/>
                </a:solidFill>
                <a:cs typeface="Arial"/>
              </a:rPr>
              <a:t>.</a:t>
            </a:r>
          </a:p>
          <a:p>
            <a:pPr marL="0" indent="0">
              <a:lnSpc>
                <a:spcPct val="120000"/>
              </a:lnSpc>
              <a:buNone/>
              <a:defRPr/>
            </a:pPr>
            <a:r>
              <a:rPr lang="es-US" sz="900" dirty="0">
                <a:solidFill>
                  <a:prstClr val="black"/>
                </a:solidFill>
                <a:cs typeface="Arial"/>
              </a:rPr>
              <a:t>Para ver más información sobre este SEP y SEP de situaciones especiales, visite </a:t>
            </a:r>
            <a:r>
              <a:rPr lang="es-US" sz="900" dirty="0">
                <a:solidFill>
                  <a:prstClr val="black"/>
                </a:solidFill>
                <a:cs typeface="Arial"/>
                <a:hlinkClick r:id="rId3"/>
              </a:rPr>
              <a:t>Medicare.gov/</a:t>
            </a:r>
            <a:r>
              <a:rPr lang="es-US" sz="900" dirty="0" err="1">
                <a:solidFill>
                  <a:prstClr val="black"/>
                </a:solidFill>
                <a:cs typeface="Arial"/>
                <a:hlinkClick r:id="rId3"/>
              </a:rPr>
              <a:t>basics</a:t>
            </a:r>
            <a:r>
              <a:rPr lang="es-US" sz="900" dirty="0">
                <a:solidFill>
                  <a:prstClr val="black"/>
                </a:solidFill>
                <a:cs typeface="Arial"/>
                <a:hlinkClick r:id="rId3"/>
              </a:rPr>
              <a:t>/</a:t>
            </a:r>
            <a:r>
              <a:rPr lang="es-US" sz="900" dirty="0" err="1">
                <a:solidFill>
                  <a:prstClr val="black"/>
                </a:solidFill>
                <a:cs typeface="Arial"/>
                <a:hlinkClick r:id="rId3"/>
              </a:rPr>
              <a:t>get</a:t>
            </a:r>
            <a:r>
              <a:rPr lang="es-US" sz="900" dirty="0">
                <a:solidFill>
                  <a:prstClr val="black"/>
                </a:solidFill>
                <a:cs typeface="Arial"/>
                <a:hlinkClick r:id="rId3"/>
              </a:rPr>
              <a:t>-</a:t>
            </a:r>
            <a:r>
              <a:rPr lang="es-US" sz="900" dirty="0" err="1">
                <a:solidFill>
                  <a:prstClr val="black"/>
                </a:solidFill>
                <a:cs typeface="Arial"/>
                <a:hlinkClick r:id="rId3"/>
              </a:rPr>
              <a:t>started</a:t>
            </a:r>
            <a:r>
              <a:rPr lang="es-US" sz="900" dirty="0">
                <a:solidFill>
                  <a:prstClr val="black"/>
                </a:solidFill>
                <a:cs typeface="Arial"/>
                <a:hlinkClick r:id="rId3"/>
              </a:rPr>
              <a:t>-</a:t>
            </a:r>
            <a:r>
              <a:rPr lang="es-US" sz="900" dirty="0" err="1">
                <a:solidFill>
                  <a:prstClr val="black"/>
                </a:solidFill>
                <a:cs typeface="Arial"/>
                <a:hlinkClick r:id="rId3"/>
              </a:rPr>
              <a:t>with</a:t>
            </a:r>
            <a:r>
              <a:rPr lang="es-US" sz="900" dirty="0">
                <a:solidFill>
                  <a:prstClr val="black"/>
                </a:solidFill>
                <a:cs typeface="Arial"/>
                <a:hlinkClick r:id="rId3"/>
              </a:rPr>
              <a:t>-medicare/</a:t>
            </a:r>
            <a:r>
              <a:rPr lang="es-US" sz="900" dirty="0" err="1">
                <a:solidFill>
                  <a:prstClr val="black"/>
                </a:solidFill>
                <a:cs typeface="Arial"/>
                <a:hlinkClick r:id="rId3"/>
              </a:rPr>
              <a:t>sign</a:t>
            </a:r>
            <a:r>
              <a:rPr lang="es-US" sz="900" dirty="0">
                <a:solidFill>
                  <a:prstClr val="black"/>
                </a:solidFill>
                <a:cs typeface="Arial"/>
                <a:hlinkClick r:id="rId3"/>
              </a:rPr>
              <a:t>-up/</a:t>
            </a:r>
            <a:r>
              <a:rPr lang="es-US" sz="900" dirty="0" err="1">
                <a:solidFill>
                  <a:prstClr val="black"/>
                </a:solidFill>
                <a:cs typeface="Arial"/>
                <a:hlinkClick r:id="rId3"/>
              </a:rPr>
              <a:t>when</a:t>
            </a:r>
            <a:r>
              <a:rPr lang="es-US" sz="900" dirty="0">
                <a:solidFill>
                  <a:prstClr val="black"/>
                </a:solidFill>
                <a:cs typeface="Arial"/>
                <a:hlinkClick r:id="rId3"/>
              </a:rPr>
              <a:t>-</a:t>
            </a:r>
            <a:r>
              <a:rPr lang="es-US" sz="900" dirty="0" err="1">
                <a:solidFill>
                  <a:prstClr val="black"/>
                </a:solidFill>
                <a:cs typeface="Arial"/>
                <a:hlinkClick r:id="rId3"/>
              </a:rPr>
              <a:t>does</a:t>
            </a:r>
            <a:r>
              <a:rPr lang="es-US" sz="900" dirty="0">
                <a:solidFill>
                  <a:prstClr val="black"/>
                </a:solidFill>
                <a:cs typeface="Arial"/>
                <a:hlinkClick r:id="rId3"/>
              </a:rPr>
              <a:t>-medicare-</a:t>
            </a:r>
            <a:r>
              <a:rPr lang="es-US" sz="900" dirty="0" err="1">
                <a:solidFill>
                  <a:prstClr val="black"/>
                </a:solidFill>
                <a:cs typeface="Arial"/>
                <a:hlinkClick r:id="rId3"/>
              </a:rPr>
              <a:t>coverage</a:t>
            </a:r>
            <a:r>
              <a:rPr lang="es-US" sz="900" dirty="0">
                <a:solidFill>
                  <a:prstClr val="black"/>
                </a:solidFill>
                <a:cs typeface="Arial"/>
                <a:hlinkClick r:id="rId3"/>
              </a:rPr>
              <a:t>-</a:t>
            </a:r>
            <a:r>
              <a:rPr lang="es-US" sz="900" dirty="0" err="1">
                <a:solidFill>
                  <a:prstClr val="black"/>
                </a:solidFill>
                <a:cs typeface="Arial"/>
                <a:hlinkClick r:id="rId3"/>
              </a:rPr>
              <a:t>start</a:t>
            </a:r>
            <a:r>
              <a:rPr lang="es-US" sz="900" dirty="0">
                <a:solidFill>
                  <a:prstClr val="black"/>
                </a:solidFill>
                <a:cs typeface="Arial"/>
              </a:rPr>
              <a:t>. </a:t>
            </a:r>
          </a:p>
        </p:txBody>
      </p:sp>
    </p:spTree>
    <p:extLst>
      <p:ext uri="{BB962C8B-B14F-4D97-AF65-F5344CB8AC3E}">
        <p14:creationId xmlns:p14="http://schemas.microsoft.com/office/powerpoint/2010/main" val="36727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7042" y="3721350"/>
            <a:ext cx="6521116" cy="5538537"/>
          </a:xfrm>
        </p:spPr>
        <p:txBody>
          <a:bodyPr/>
          <a:lstStyle/>
          <a:p>
            <a:pPr marL="0" indent="0">
              <a:spcBef>
                <a:spcPts val="0"/>
              </a:spcBef>
              <a:spcAft>
                <a:spcPts val="600"/>
              </a:spcAft>
              <a:buNone/>
              <a:defRPr/>
            </a:pPr>
            <a:r>
              <a:rPr lang="es-US" b="1" dirty="0">
                <a:cs typeface="Arial"/>
              </a:rPr>
              <a:t>Notas del presentador</a:t>
            </a:r>
            <a:r>
              <a:rPr lang="es-US" dirty="0"/>
              <a:t> </a:t>
            </a:r>
          </a:p>
          <a:p>
            <a:pPr marL="0" indent="0">
              <a:spcBef>
                <a:spcPts val="0"/>
              </a:spcBef>
              <a:spcAft>
                <a:spcPts val="600"/>
              </a:spcAft>
              <a:buNone/>
              <a:defRPr/>
            </a:pPr>
            <a:r>
              <a:rPr lang="es-US" dirty="0">
                <a:solidFill>
                  <a:srgbClr val="000000"/>
                </a:solidFill>
                <a:cs typeface="Arial"/>
              </a:rPr>
              <a:t>Estos materiales se diseñaron para capacitadores que están familiarizados con Medicare y usan la información para sus presentaciones. </a:t>
            </a:r>
          </a:p>
          <a:p>
            <a:pPr marL="0" indent="0" defTabSz="966612">
              <a:spcBef>
                <a:spcPts val="0"/>
              </a:spcBef>
              <a:spcAft>
                <a:spcPts val="600"/>
              </a:spcAft>
              <a:buNone/>
              <a:defRPr/>
            </a:pPr>
            <a:r>
              <a:rPr lang="es-US" dirty="0">
                <a:solidFill>
                  <a:prstClr val="black"/>
                </a:solidFill>
                <a:cs typeface="Arial"/>
              </a:rPr>
              <a:t>El módulo consta de 105 diapositivas con notas del orador, e incluye 12 preguntas para comprobar conocimientos. La presentación se realiza en 75 minutos aproximadamente. Deje aproximadamente 15 minutos más para debates, preguntas y respuestas. Debe considerar agregar más tiempo si desea incluir otras actividades.</a:t>
            </a:r>
          </a:p>
          <a:p>
            <a:pPr marL="0" indent="0">
              <a:spcBef>
                <a:spcPts val="0"/>
              </a:spcBef>
              <a:spcAft>
                <a:spcPts val="600"/>
              </a:spcAft>
              <a:buNone/>
              <a:defRPr/>
            </a:pPr>
            <a:r>
              <a:rPr lang="es-US" b="1" dirty="0">
                <a:solidFill>
                  <a:prstClr val="black"/>
                </a:solidFill>
                <a:cs typeface="Arial"/>
              </a:rPr>
              <a:t>Materiales adicionales disponibles</a:t>
            </a:r>
            <a:r>
              <a:rPr lang="es-US" dirty="0">
                <a:solidFill>
                  <a:prstClr val="black"/>
                </a:solidFill>
                <a:cs typeface="Arial"/>
              </a:rPr>
              <a:t> </a:t>
            </a:r>
          </a:p>
          <a:p>
            <a:pPr marL="125525" indent="-125525">
              <a:spcBef>
                <a:spcPts val="0"/>
              </a:spcBef>
              <a:spcAft>
                <a:spcPts val="600"/>
              </a:spcAft>
              <a:defRPr/>
            </a:pPr>
            <a:r>
              <a:rPr lang="es-US" b="1" dirty="0">
                <a:solidFill>
                  <a:prstClr val="black"/>
                </a:solidFill>
                <a:cs typeface="Arial"/>
              </a:rPr>
              <a:t>Publicaciones </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“Medicare y usted” (</a:t>
            </a:r>
            <a:r>
              <a:rPr lang="es-US" dirty="0">
                <a:solidFill>
                  <a:prstClr val="black"/>
                </a:solidFill>
                <a:cs typeface="Arial"/>
                <a:hlinkClick r:id="rId3"/>
              </a:rPr>
              <a:t>Medicare.gov/</a:t>
            </a:r>
            <a:r>
              <a:rPr lang="es-US" dirty="0" err="1">
                <a:solidFill>
                  <a:prstClr val="black"/>
                </a:solidFill>
                <a:cs typeface="Arial"/>
                <a:hlinkClick r:id="rId3"/>
              </a:rPr>
              <a:t>publications</a:t>
            </a:r>
            <a:r>
              <a:rPr lang="es-US" dirty="0">
                <a:solidFill>
                  <a:prstClr val="black"/>
                </a:solidFill>
                <a:cs typeface="Arial"/>
                <a:hlinkClick r:id="rId3"/>
              </a:rPr>
              <a:t>/10050-Medicare-and-You.pdf</a:t>
            </a:r>
            <a:r>
              <a:rPr lang="es-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Paquete "Bienvenido a Medicare" (inscrito automáticamente) (</a:t>
            </a:r>
            <a:r>
              <a:rPr lang="es-US" dirty="0">
                <a:solidFill>
                  <a:prstClr val="black"/>
                </a:solidFill>
                <a:cs typeface="Arial"/>
                <a:hlinkClick r:id="rId4"/>
              </a:rPr>
              <a:t>Medicare.gov/</a:t>
            </a:r>
            <a:r>
              <a:rPr lang="es-US" dirty="0" err="1">
                <a:solidFill>
                  <a:prstClr val="black"/>
                </a:solidFill>
                <a:cs typeface="Arial"/>
                <a:hlinkClick r:id="rId4"/>
              </a:rPr>
              <a:t>basics</a:t>
            </a:r>
            <a:r>
              <a:rPr lang="es-US" dirty="0">
                <a:solidFill>
                  <a:prstClr val="black"/>
                </a:solidFill>
                <a:cs typeface="Arial"/>
                <a:hlinkClick r:id="rId4"/>
              </a:rPr>
              <a:t>/</a:t>
            </a:r>
            <a:r>
              <a:rPr lang="es-US" dirty="0" err="1">
                <a:solidFill>
                  <a:prstClr val="black"/>
                </a:solidFill>
                <a:cs typeface="Arial"/>
                <a:hlinkClick r:id="rId4"/>
              </a:rPr>
              <a:t>forms-publications-mailings</a:t>
            </a:r>
            <a:r>
              <a:rPr lang="es-US" dirty="0">
                <a:solidFill>
                  <a:prstClr val="black"/>
                </a:solidFill>
                <a:cs typeface="Arial"/>
                <a:hlinkClick r:id="rId4"/>
              </a:rPr>
              <a:t>/</a:t>
            </a:r>
            <a:r>
              <a:rPr lang="es-US" dirty="0" err="1">
                <a:solidFill>
                  <a:prstClr val="black"/>
                </a:solidFill>
                <a:cs typeface="Arial"/>
                <a:hlinkClick r:id="rId4"/>
              </a:rPr>
              <a:t>mailings</a:t>
            </a:r>
            <a:r>
              <a:rPr lang="es-US" dirty="0">
                <a:solidFill>
                  <a:prstClr val="black"/>
                </a:solidFill>
                <a:cs typeface="Arial"/>
                <a:hlinkClick r:id="rId4"/>
              </a:rPr>
              <a:t>/</a:t>
            </a:r>
            <a:r>
              <a:rPr lang="es-US" dirty="0" err="1">
                <a:solidFill>
                  <a:prstClr val="black"/>
                </a:solidFill>
                <a:cs typeface="Arial"/>
                <a:hlinkClick r:id="rId4"/>
              </a:rPr>
              <a:t>signing</a:t>
            </a:r>
            <a:r>
              <a:rPr lang="es-US" dirty="0">
                <a:solidFill>
                  <a:prstClr val="black"/>
                </a:solidFill>
                <a:cs typeface="Arial"/>
                <a:hlinkClick r:id="rId4"/>
              </a:rPr>
              <a:t>-up/</a:t>
            </a:r>
            <a:r>
              <a:rPr lang="es-US" dirty="0" err="1">
                <a:solidFill>
                  <a:prstClr val="black"/>
                </a:solidFill>
                <a:cs typeface="Arial"/>
                <a:hlinkClick r:id="rId4"/>
              </a:rPr>
              <a:t>get</a:t>
            </a:r>
            <a:r>
              <a:rPr lang="es-US" dirty="0">
                <a:solidFill>
                  <a:prstClr val="black"/>
                </a:solidFill>
                <a:cs typeface="Arial"/>
                <a:hlinkClick r:id="rId4"/>
              </a:rPr>
              <a:t>-</a:t>
            </a:r>
            <a:r>
              <a:rPr lang="es-US" dirty="0" err="1">
                <a:solidFill>
                  <a:prstClr val="black"/>
                </a:solidFill>
                <a:cs typeface="Arial"/>
                <a:hlinkClick r:id="rId4"/>
              </a:rPr>
              <a:t>ready</a:t>
            </a:r>
            <a:r>
              <a:rPr lang="es-US" dirty="0">
                <a:solidFill>
                  <a:prstClr val="black"/>
                </a:solidFill>
                <a:cs typeface="Arial"/>
                <a:hlinkClick r:id="rId4"/>
              </a:rPr>
              <a:t>-</a:t>
            </a:r>
            <a:r>
              <a:rPr lang="es-US" dirty="0" err="1">
                <a:solidFill>
                  <a:prstClr val="black"/>
                </a:solidFill>
                <a:cs typeface="Arial"/>
                <a:hlinkClick r:id="rId4"/>
              </a:rPr>
              <a:t>for</a:t>
            </a:r>
            <a:r>
              <a:rPr lang="es-US" dirty="0">
                <a:solidFill>
                  <a:prstClr val="black"/>
                </a:solidFill>
                <a:cs typeface="Arial"/>
                <a:hlinkClick r:id="rId4"/>
              </a:rPr>
              <a:t>-medicare-</a:t>
            </a:r>
            <a:r>
              <a:rPr lang="es-US" dirty="0" err="1">
                <a:solidFill>
                  <a:prstClr val="black"/>
                </a:solidFill>
                <a:cs typeface="Arial"/>
                <a:hlinkClick r:id="rId4"/>
              </a:rPr>
              <a:t>package</a:t>
            </a:r>
            <a:r>
              <a:rPr lang="es-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Paquete "Bienvenido a Medicare" (no inscrito automáticamente) (</a:t>
            </a:r>
            <a:r>
              <a:rPr lang="es-US" dirty="0">
                <a:solidFill>
                  <a:prstClr val="black"/>
                </a:solidFill>
                <a:cs typeface="Arial"/>
                <a:hlinkClick r:id="rId5"/>
              </a:rPr>
              <a:t>Medicare.gov/</a:t>
            </a:r>
            <a:r>
              <a:rPr lang="es-US" dirty="0" err="1">
                <a:solidFill>
                  <a:prstClr val="black"/>
                </a:solidFill>
                <a:cs typeface="Arial"/>
                <a:hlinkClick r:id="rId5"/>
              </a:rPr>
              <a:t>basics</a:t>
            </a:r>
            <a:r>
              <a:rPr lang="es-US" dirty="0">
                <a:solidFill>
                  <a:prstClr val="black"/>
                </a:solidFill>
                <a:cs typeface="Arial"/>
                <a:hlinkClick r:id="rId5"/>
              </a:rPr>
              <a:t>/</a:t>
            </a:r>
            <a:r>
              <a:rPr lang="es-US" dirty="0" err="1">
                <a:solidFill>
                  <a:prstClr val="black"/>
                </a:solidFill>
                <a:cs typeface="Arial"/>
                <a:hlinkClick r:id="rId5"/>
              </a:rPr>
              <a:t>forms-publications-mailings</a:t>
            </a:r>
            <a:r>
              <a:rPr lang="es-US" dirty="0">
                <a:solidFill>
                  <a:prstClr val="black"/>
                </a:solidFill>
                <a:cs typeface="Arial"/>
                <a:hlinkClick r:id="rId5"/>
              </a:rPr>
              <a:t>/</a:t>
            </a:r>
            <a:r>
              <a:rPr lang="es-US" dirty="0" err="1">
                <a:solidFill>
                  <a:prstClr val="black"/>
                </a:solidFill>
                <a:cs typeface="Arial"/>
                <a:hlinkClick r:id="rId5"/>
              </a:rPr>
              <a:t>mailings</a:t>
            </a:r>
            <a:r>
              <a:rPr lang="es-US" dirty="0">
                <a:solidFill>
                  <a:prstClr val="black"/>
                </a:solidFill>
                <a:cs typeface="Arial"/>
                <a:hlinkClick r:id="rId5"/>
              </a:rPr>
              <a:t>/</a:t>
            </a:r>
            <a:r>
              <a:rPr lang="es-US" dirty="0" err="1">
                <a:solidFill>
                  <a:prstClr val="black"/>
                </a:solidFill>
                <a:cs typeface="Arial"/>
                <a:hlinkClick r:id="rId5"/>
              </a:rPr>
              <a:t>signing</a:t>
            </a:r>
            <a:r>
              <a:rPr lang="es-US" dirty="0">
                <a:solidFill>
                  <a:prstClr val="black"/>
                </a:solidFill>
                <a:cs typeface="Arial"/>
                <a:hlinkClick r:id="rId5"/>
              </a:rPr>
              <a:t>-up/</a:t>
            </a:r>
            <a:r>
              <a:rPr lang="es-US" dirty="0" err="1">
                <a:solidFill>
                  <a:prstClr val="black"/>
                </a:solidFill>
                <a:cs typeface="Arial"/>
                <a:hlinkClick r:id="rId5"/>
              </a:rPr>
              <a:t>welcome</a:t>
            </a:r>
            <a:r>
              <a:rPr lang="es-US" dirty="0">
                <a:solidFill>
                  <a:prstClr val="black"/>
                </a:solidFill>
                <a:cs typeface="Arial"/>
                <a:hlinkClick r:id="rId5"/>
              </a:rPr>
              <a:t>-</a:t>
            </a:r>
            <a:r>
              <a:rPr lang="es-US" dirty="0" err="1">
                <a:solidFill>
                  <a:prstClr val="black"/>
                </a:solidFill>
                <a:cs typeface="Arial"/>
                <a:hlinkClick r:id="rId5"/>
              </a:rPr>
              <a:t>to</a:t>
            </a:r>
            <a:r>
              <a:rPr lang="es-US" dirty="0">
                <a:solidFill>
                  <a:prstClr val="black"/>
                </a:solidFill>
                <a:cs typeface="Arial"/>
                <a:hlinkClick r:id="rId5"/>
              </a:rPr>
              <a:t>-medicare-</a:t>
            </a:r>
            <a:r>
              <a:rPr lang="es-US" dirty="0" err="1">
                <a:solidFill>
                  <a:prstClr val="black"/>
                </a:solidFill>
                <a:cs typeface="Arial"/>
                <a:hlinkClick r:id="rId5"/>
              </a:rPr>
              <a:t>package</a:t>
            </a:r>
            <a:r>
              <a:rPr lang="es-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"Comprensión de los períodos de inscripción de Medicare </a:t>
            </a:r>
            <a:r>
              <a:rPr lang="es-US" dirty="0" err="1">
                <a:solidFill>
                  <a:prstClr val="black"/>
                </a:solidFill>
                <a:cs typeface="Arial"/>
              </a:rPr>
              <a:t>Advantage</a:t>
            </a:r>
            <a:r>
              <a:rPr lang="es-US" dirty="0">
                <a:solidFill>
                  <a:prstClr val="black"/>
                </a:solidFill>
                <a:cs typeface="Arial"/>
              </a:rPr>
              <a:t> y los planes de medicamentos de Medicare" (Producto de los CMS </a:t>
            </a:r>
            <a:r>
              <a:rPr lang="es-US" dirty="0" err="1">
                <a:solidFill>
                  <a:prstClr val="black"/>
                </a:solidFill>
                <a:cs typeface="Arial"/>
              </a:rPr>
              <a:t>N°</a:t>
            </a:r>
            <a:r>
              <a:rPr lang="es-US" dirty="0">
                <a:solidFill>
                  <a:prstClr val="black"/>
                </a:solidFill>
                <a:cs typeface="Arial"/>
              </a:rPr>
              <a:t>. 11219). Visite </a:t>
            </a:r>
            <a:r>
              <a:rPr lang="es-US" dirty="0">
                <a:solidFill>
                  <a:prstClr val="black"/>
                </a:solidFill>
                <a:cs typeface="Arial"/>
                <a:hlinkClick r:id="rId6"/>
              </a:rPr>
              <a:t>Medicare.gov/</a:t>
            </a:r>
            <a:r>
              <a:rPr lang="es-US" dirty="0" err="1">
                <a:solidFill>
                  <a:prstClr val="black"/>
                </a:solidFill>
                <a:cs typeface="Arial"/>
                <a:hlinkClick r:id="rId6"/>
              </a:rPr>
              <a:t>publications</a:t>
            </a:r>
            <a:r>
              <a:rPr lang="es-US" dirty="0">
                <a:solidFill>
                  <a:prstClr val="black"/>
                </a:solidFill>
                <a:cs typeface="Arial"/>
              </a:rPr>
              <a:t> para revisar esta publicación.</a:t>
            </a:r>
          </a:p>
          <a:p>
            <a:pPr marL="125525" indent="-125525" defTabSz="966612">
              <a:spcBef>
                <a:spcPts val="0"/>
              </a:spcBef>
              <a:spcAft>
                <a:spcPts val="600"/>
              </a:spcAft>
              <a:defRPr/>
            </a:pPr>
            <a:r>
              <a:rPr lang="es-US" b="1" dirty="0">
                <a:solidFill>
                  <a:prstClr val="black"/>
                </a:solidFill>
                <a:cs typeface="Arial"/>
              </a:rPr>
              <a:t>Herramientas de apoyo</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Importes de Medicare (</a:t>
            </a:r>
            <a:r>
              <a:rPr lang="es-US" dirty="0">
                <a:solidFill>
                  <a:prstClr val="black"/>
                </a:solidFill>
                <a:cs typeface="Arial"/>
                <a:hlinkClick r:id="rId7"/>
              </a:rPr>
              <a:t>CMSnationaltrainingprogram.cms.gov/sites/default/files/</a:t>
            </a:r>
            <a:r>
              <a:rPr lang="es-US" dirty="0" err="1">
                <a:solidFill>
                  <a:prstClr val="black"/>
                </a:solidFill>
                <a:cs typeface="Arial"/>
                <a:hlinkClick r:id="rId7"/>
              </a:rPr>
              <a:t>shared</a:t>
            </a:r>
            <a:r>
              <a:rPr lang="es-US" dirty="0">
                <a:solidFill>
                  <a:prstClr val="black"/>
                </a:solidFill>
                <a:cs typeface="Arial"/>
                <a:hlinkClick r:id="rId7"/>
              </a:rPr>
              <a:t>/2024_Medicare%20Amounts_FINAL_508.pdf</a:t>
            </a:r>
            <a:r>
              <a:rPr lang="es-US" dirty="0">
                <a:solidFill>
                  <a:prstClr val="black"/>
                </a:solidFill>
                <a:cs typeface="Arial"/>
              </a:rPr>
              <a:t>) </a:t>
            </a:r>
          </a:p>
          <a:p>
            <a:pPr marL="251051" lvl="1" indent="-125525" defTabSz="966612">
              <a:spcBef>
                <a:spcPts val="0"/>
              </a:spcBef>
              <a:spcAft>
                <a:spcPts val="600"/>
              </a:spcAft>
              <a:buFont typeface="Arial" panose="020B0604020202020204" pitchFamily="34" charset="0"/>
              <a:buChar char="•"/>
              <a:tabLst>
                <a:tab pos="125861" algn="l"/>
              </a:tabLst>
              <a:defRPr/>
            </a:pPr>
            <a:r>
              <a:rPr lang="es-US" dirty="0">
                <a:solidFill>
                  <a:prstClr val="black"/>
                </a:solidFill>
                <a:cs typeface="Arial"/>
              </a:rPr>
              <a:t>Tarjeta de Medicare (</a:t>
            </a:r>
            <a:r>
              <a:rPr lang="es-US" dirty="0">
                <a:solidFill>
                  <a:prstClr val="black"/>
                </a:solidFill>
                <a:cs typeface="Arial"/>
                <a:hlinkClick r:id="rId8"/>
              </a:rPr>
              <a:t>CMSnationaltrainingprogram.cms.gov/sites/default/files/</a:t>
            </a:r>
            <a:r>
              <a:rPr lang="es-US" dirty="0" err="1">
                <a:solidFill>
                  <a:prstClr val="black"/>
                </a:solidFill>
                <a:cs typeface="Arial"/>
                <a:hlinkClick r:id="rId8"/>
              </a:rPr>
              <a:t>shared</a:t>
            </a:r>
            <a:r>
              <a:rPr lang="es-US" dirty="0">
                <a:solidFill>
                  <a:prstClr val="black"/>
                </a:solidFill>
                <a:cs typeface="Arial"/>
                <a:hlinkClick r:id="rId8"/>
              </a:rPr>
              <a:t>/2018-New-Medicare-Card.pdf</a:t>
            </a:r>
            <a:r>
              <a:rPr lang="es-US" dirty="0">
                <a:solidFill>
                  <a:prstClr val="black"/>
                </a:solidFill>
                <a:cs typeface="Arial"/>
              </a:rPr>
              <a:t>) </a:t>
            </a:r>
          </a:p>
          <a:p>
            <a:pPr marL="0" lvl="1" defTabSz="966612">
              <a:spcBef>
                <a:spcPts val="0"/>
              </a:spcBef>
              <a:spcAft>
                <a:spcPts val="600"/>
              </a:spcAft>
              <a:tabLst>
                <a:tab pos="125861" algn="l"/>
              </a:tabLst>
              <a:defRPr/>
            </a:pPr>
            <a:endParaRPr lang="en-US" b="1" dirty="0">
              <a:solidFill>
                <a:prstClr val="black"/>
              </a:solidFill>
              <a:cs typeface="Arial"/>
            </a:endParaRPr>
          </a:p>
          <a:p>
            <a:pPr marL="181240" lvl="1" indent="-181240" defTabSz="966612">
              <a:buFont typeface="Wingdings" panose="05000000000000000000" pitchFamily="2" charset="2"/>
              <a:buChar char="§"/>
              <a:tabLst>
                <a:tab pos="125861"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0395" y="3702788"/>
            <a:ext cx="7014410" cy="5650762"/>
          </a:xfrm>
        </p:spPr>
        <p:txBody>
          <a:bodyPr/>
          <a:lstStyle/>
          <a:p>
            <a:pPr marL="0" indent="0" defTabSz="966612">
              <a:buNone/>
              <a:defRPr/>
            </a:pPr>
            <a:r>
              <a:rPr lang="es-US" sz="1100" b="1" dirty="0">
                <a:solidFill>
                  <a:prstClr val="black"/>
                </a:solidFill>
                <a:ea typeface="ＭＳ Ｐゴシック"/>
                <a:cs typeface="Arial"/>
              </a:rPr>
              <a:t>Esta diapositiva tiene animación.</a:t>
            </a:r>
          </a:p>
          <a:p>
            <a:pPr marL="0" indent="0" defTabSz="966612">
              <a:buNone/>
              <a:defRPr/>
            </a:pPr>
            <a:r>
              <a:rPr lang="es-US" sz="1100" b="1" dirty="0">
                <a:cs typeface="Arial"/>
              </a:rPr>
              <a:t>Notas del presentador</a:t>
            </a:r>
          </a:p>
          <a:p>
            <a:pPr marL="118813" indent="-118813">
              <a:defRPr/>
            </a:pPr>
            <a:r>
              <a:rPr lang="es-US" sz="1100" dirty="0">
                <a:solidFill>
                  <a:prstClr val="black"/>
                </a:solidFill>
                <a:cs typeface="Arial"/>
              </a:rPr>
              <a:t>Si no solicitó la </a:t>
            </a:r>
            <a:r>
              <a:rPr lang="es-US" sz="1100" b="1" dirty="0">
                <a:solidFill>
                  <a:prstClr val="black"/>
                </a:solidFill>
                <a:cs typeface="Arial"/>
              </a:rPr>
              <a:t>Parte B (o Parte A si tiene que comprarla) </a:t>
            </a:r>
            <a:r>
              <a:rPr lang="es-US" sz="1100" dirty="0">
                <a:solidFill>
                  <a:prstClr val="black"/>
                </a:solidFill>
                <a:cs typeface="Arial"/>
              </a:rPr>
              <a:t>durante su IEP y no califica para un SEP, puede solicitar durante el GEP </a:t>
            </a:r>
            <a:r>
              <a:rPr lang="es-US" sz="1100" dirty="0">
                <a:cs typeface="Arial"/>
              </a:rPr>
              <a:t>entre el 1 de enero y el 31 de marzo de cada año. Su cobertura comienza el primer día del mes siguiente a la solicitud. Es </a:t>
            </a:r>
            <a:r>
              <a:rPr lang="es-US" sz="1100" dirty="0">
                <a:solidFill>
                  <a:prstClr val="black"/>
                </a:solidFill>
                <a:cs typeface="Arial"/>
              </a:rPr>
              <a:t>posible que deba pagar una prima más alta de la Parte A y / o la Parte B por inscripción tardía. Para la mayoría de las personas que no </a:t>
            </a:r>
            <a:r>
              <a:rPr lang="es-US" sz="1100" dirty="0">
                <a:cs typeface="Arial"/>
              </a:rPr>
              <a:t>solicitan durante su IEP o SEP, esta es su única oportunidad para solicitar. Además, si pasaron más de 12 meses </a:t>
            </a:r>
            <a:r>
              <a:rPr lang="es-US" sz="1100" dirty="0">
                <a:solidFill>
                  <a:prstClr val="black"/>
                </a:solidFill>
                <a:cs typeface="Arial"/>
              </a:rPr>
              <a:t>desde que calificó para la Parte B (o Parte A si tiene que comprarla), es posible que deba pagar una multa por inscripción tardía que se suma a su prima mensual de la Parte B (o Parte A si tiene que comprarla). En la mayoría de los casos, tendrá que pagar esa multa mientras tenga la Parte B. Sin embargo, si retrasó la Parte B (o Parte A si tiene que comprarla) porque usted o su cónyuge todavía estaban trabajando y tenían cobertura del GHP, no tendrá que pagar una multa por inscripción tardía y es posible que pueda </a:t>
            </a:r>
            <a:r>
              <a:rPr lang="es-US" sz="1100" dirty="0">
                <a:cs typeface="Arial"/>
              </a:rPr>
              <a:t>solicitar </a:t>
            </a:r>
            <a:r>
              <a:rPr lang="es-US" sz="1100" dirty="0">
                <a:solidFill>
                  <a:prstClr val="black"/>
                </a:solidFill>
                <a:cs typeface="Arial"/>
              </a:rPr>
              <a:t>durante un SEP. Se hablará en más detalle sobre las circunstancias especiales del SEP más adelante en esta lección. </a:t>
            </a:r>
          </a:p>
          <a:p>
            <a:pPr marL="118813" indent="-118813">
              <a:defRPr/>
            </a:pPr>
            <a:r>
              <a:rPr lang="es-US" sz="1100" dirty="0">
                <a:solidFill>
                  <a:prstClr val="black"/>
                </a:solidFill>
                <a:cs typeface="Arial"/>
              </a:rPr>
              <a:t>Si demoró su inscripción en la Parte B, debe completar y enviar el formulario “Solicitud de inscripción en la Parte B de Medicare (seguro médico)” (Formulario CMS-40B, </a:t>
            </a:r>
            <a:r>
              <a:rPr lang="es-US" sz="1100" dirty="0">
                <a:solidFill>
                  <a:prstClr val="black"/>
                </a:solidFill>
                <a:cs typeface="Arial"/>
                <a:hlinkClick r:id="rId3"/>
              </a:rPr>
              <a:t>CMS.gov/Medicare/CMS-</a:t>
            </a:r>
            <a:r>
              <a:rPr lang="es-US" sz="1100" dirty="0" err="1">
                <a:solidFill>
                  <a:prstClr val="black"/>
                </a:solidFill>
                <a:cs typeface="Arial"/>
                <a:hlinkClick r:id="rId3"/>
              </a:rPr>
              <a:t>Forms</a:t>
            </a:r>
            <a:r>
              <a:rPr lang="es-US" sz="1100" dirty="0">
                <a:solidFill>
                  <a:prstClr val="black"/>
                </a:solidFill>
                <a:cs typeface="Arial"/>
                <a:hlinkClick r:id="rId3"/>
              </a:rPr>
              <a:t>/CMS-</a:t>
            </a:r>
            <a:r>
              <a:rPr lang="es-US" sz="1100" dirty="0" err="1">
                <a:solidFill>
                  <a:prstClr val="black"/>
                </a:solidFill>
                <a:cs typeface="Arial"/>
                <a:hlinkClick r:id="rId3"/>
              </a:rPr>
              <a:t>Forms</a:t>
            </a:r>
            <a:r>
              <a:rPr lang="es-US" sz="1100" dirty="0">
                <a:solidFill>
                  <a:prstClr val="black"/>
                </a:solidFill>
                <a:cs typeface="Arial"/>
                <a:hlinkClick r:id="rId3"/>
              </a:rPr>
              <a:t>/</a:t>
            </a:r>
            <a:r>
              <a:rPr lang="es-US" sz="1100" dirty="0" err="1">
                <a:solidFill>
                  <a:prstClr val="black"/>
                </a:solidFill>
                <a:cs typeface="Arial"/>
                <a:hlinkClick r:id="rId3"/>
              </a:rPr>
              <a:t>Downloads</a:t>
            </a:r>
            <a:r>
              <a:rPr lang="es-US" sz="1100" dirty="0">
                <a:solidFill>
                  <a:prstClr val="black"/>
                </a:solidFill>
                <a:cs typeface="Arial"/>
                <a:hlinkClick r:id="rId3"/>
              </a:rPr>
              <a:t>/CMS40B-E.pdf</a:t>
            </a:r>
            <a:r>
              <a:rPr lang="es-US" sz="1100" dirty="0">
                <a:solidFill>
                  <a:prstClr val="black"/>
                </a:solidFill>
                <a:cs typeface="Arial"/>
              </a:rPr>
              <a:t>) a la oficina local del Seguro Social. Si solicita durante un SEP, incluya el formulario “Solicitud de información de empleo” (Formulario CMS-L564, </a:t>
            </a:r>
            <a:r>
              <a:rPr lang="es-US" sz="1100" dirty="0">
                <a:solidFill>
                  <a:prstClr val="black"/>
                </a:solidFill>
                <a:cs typeface="Arial"/>
                <a:hlinkClick r:id="rId4"/>
              </a:rPr>
              <a:t>CMS.gov/Medicare/CMS-</a:t>
            </a:r>
            <a:r>
              <a:rPr lang="es-US" sz="1100" dirty="0" err="1">
                <a:solidFill>
                  <a:prstClr val="black"/>
                </a:solidFill>
                <a:cs typeface="Arial"/>
                <a:hlinkClick r:id="rId4"/>
              </a:rPr>
              <a:t>Forms</a:t>
            </a:r>
            <a:r>
              <a:rPr lang="es-US" sz="1100" dirty="0">
                <a:solidFill>
                  <a:prstClr val="black"/>
                </a:solidFill>
                <a:cs typeface="Arial"/>
                <a:hlinkClick r:id="rId4"/>
              </a:rPr>
              <a:t>/CMS-</a:t>
            </a:r>
            <a:r>
              <a:rPr lang="es-US" sz="1100" dirty="0" err="1">
                <a:solidFill>
                  <a:prstClr val="black"/>
                </a:solidFill>
                <a:cs typeface="Arial"/>
                <a:hlinkClick r:id="rId4"/>
              </a:rPr>
              <a:t>Forms</a:t>
            </a:r>
            <a:r>
              <a:rPr lang="es-US" sz="1100" dirty="0">
                <a:solidFill>
                  <a:prstClr val="black"/>
                </a:solidFill>
                <a:cs typeface="Arial"/>
                <a:hlinkClick r:id="rId4"/>
              </a:rPr>
              <a:t>/</a:t>
            </a:r>
            <a:r>
              <a:rPr lang="es-US" sz="1100" dirty="0" err="1">
                <a:solidFill>
                  <a:prstClr val="black"/>
                </a:solidFill>
                <a:cs typeface="Arial"/>
                <a:hlinkClick r:id="rId4"/>
              </a:rPr>
              <a:t>Downloads</a:t>
            </a:r>
            <a:r>
              <a:rPr lang="es-US" sz="1100" dirty="0">
                <a:solidFill>
                  <a:prstClr val="black"/>
                </a:solidFill>
                <a:cs typeface="Arial"/>
                <a:hlinkClick r:id="rId4"/>
              </a:rPr>
              <a:t>/CMS-L564E.pdf</a:t>
            </a:r>
            <a:r>
              <a:rPr lang="es-US" sz="1100" dirty="0">
                <a:solidFill>
                  <a:prstClr val="black"/>
                </a:solidFill>
                <a:cs typeface="Arial"/>
              </a:rPr>
              <a:t>) con su solicitud de la Parte B. Debe completar la sección A y su empleador debe completar la sección B del formulario. </a:t>
            </a:r>
          </a:p>
          <a:p>
            <a:pPr marL="118813" indent="-118813">
              <a:defRPr/>
            </a:pPr>
            <a:r>
              <a:rPr lang="es-US" sz="1100" dirty="0">
                <a:cs typeface="Arial"/>
              </a:rPr>
              <a:t>CMS envía el paquete “Solicitud para la Parte B” del GEP (</a:t>
            </a:r>
            <a:r>
              <a:rPr lang="es-US" sz="1100" dirty="0">
                <a:cs typeface="Arial"/>
                <a:hlinkClick r:id="rId5"/>
              </a:rPr>
              <a:t>Medicare.gov/</a:t>
            </a:r>
            <a:r>
              <a:rPr lang="es-US" sz="1100" dirty="0" err="1">
                <a:cs typeface="Arial"/>
                <a:hlinkClick r:id="rId5"/>
              </a:rPr>
              <a:t>basics</a:t>
            </a:r>
            <a:r>
              <a:rPr lang="es-US" sz="1100" dirty="0">
                <a:cs typeface="Arial"/>
                <a:hlinkClick r:id="rId5"/>
              </a:rPr>
              <a:t>/</a:t>
            </a:r>
            <a:r>
              <a:rPr lang="es-US" sz="1100" dirty="0" err="1">
                <a:cs typeface="Arial"/>
                <a:hlinkClick r:id="rId5"/>
              </a:rPr>
              <a:t>forms-publications-mailings</a:t>
            </a:r>
            <a:r>
              <a:rPr lang="es-US" sz="1100" dirty="0">
                <a:cs typeface="Arial"/>
                <a:hlinkClick r:id="rId5"/>
              </a:rPr>
              <a:t>/</a:t>
            </a:r>
            <a:r>
              <a:rPr lang="es-US" sz="1100" dirty="0" err="1">
                <a:cs typeface="Arial"/>
                <a:hlinkClick r:id="rId5"/>
              </a:rPr>
              <a:t>mailings</a:t>
            </a:r>
            <a:r>
              <a:rPr lang="es-US" sz="1100" dirty="0">
                <a:cs typeface="Arial"/>
                <a:hlinkClick r:id="rId5"/>
              </a:rPr>
              <a:t>/</a:t>
            </a:r>
            <a:r>
              <a:rPr lang="es-US" sz="1100" dirty="0" err="1">
                <a:cs typeface="Arial"/>
                <a:hlinkClick r:id="rId5"/>
              </a:rPr>
              <a:t>signing</a:t>
            </a:r>
            <a:r>
              <a:rPr lang="es-US" sz="1100" dirty="0">
                <a:cs typeface="Arial"/>
                <a:hlinkClick r:id="rId5"/>
              </a:rPr>
              <a:t>-up/</a:t>
            </a:r>
            <a:r>
              <a:rPr lang="es-US" sz="1100" dirty="0" err="1">
                <a:cs typeface="Arial"/>
                <a:hlinkClick r:id="rId5"/>
              </a:rPr>
              <a:t>sign</a:t>
            </a:r>
            <a:r>
              <a:rPr lang="es-US" sz="1100" dirty="0">
                <a:cs typeface="Arial"/>
                <a:hlinkClick r:id="rId5"/>
              </a:rPr>
              <a:t>-up-</a:t>
            </a:r>
            <a:r>
              <a:rPr lang="es-US" sz="1100" dirty="0" err="1">
                <a:cs typeface="Arial"/>
                <a:hlinkClick r:id="rId5"/>
              </a:rPr>
              <a:t>for</a:t>
            </a:r>
            <a:r>
              <a:rPr lang="es-US" sz="1100" dirty="0">
                <a:cs typeface="Arial"/>
                <a:hlinkClick r:id="rId5"/>
              </a:rPr>
              <a:t>-</a:t>
            </a:r>
            <a:r>
              <a:rPr lang="es-US" sz="1100" dirty="0" err="1">
                <a:cs typeface="Arial"/>
                <a:hlinkClick r:id="rId5"/>
              </a:rPr>
              <a:t>part</a:t>
            </a:r>
            <a:r>
              <a:rPr lang="es-US" sz="1100" dirty="0">
                <a:cs typeface="Arial"/>
                <a:hlinkClick r:id="rId5"/>
              </a:rPr>
              <a:t>-b-</a:t>
            </a:r>
            <a:r>
              <a:rPr lang="es-US" sz="1100" dirty="0" err="1">
                <a:cs typeface="Arial"/>
                <a:hlinkClick r:id="rId5"/>
              </a:rPr>
              <a:t>package</a:t>
            </a:r>
            <a:r>
              <a:rPr lang="es-US" sz="1100" dirty="0">
                <a:cs typeface="Arial"/>
              </a:rPr>
              <a:t>) a aquellas personas que no solicitaron, abandonaron o perdieron la Parte B el año anterior. El paquete notifica a las personas la posibilidad de solicitar la Parte B durante el GEP. Incluye una carta y un folleto. El paquete explica cómo solicitar la Parte B, los riesgos de retrasar la inscripción y describe otras decisiones que tal vez deba tomar sobre su cobertura de Medicare. </a:t>
            </a:r>
          </a:p>
          <a:p>
            <a:pPr marL="118813" indent="-118813">
              <a:defRPr/>
            </a:pPr>
            <a:r>
              <a:rPr lang="es-US" sz="1100" dirty="0"/>
              <a:t>Si tiene la Parte A y solicita la Parte B durante un GEP, puede unirse a un plan Medicare </a:t>
            </a:r>
            <a:r>
              <a:rPr lang="es-US" sz="1100" dirty="0" err="1"/>
              <a:t>Advantage</a:t>
            </a:r>
            <a:r>
              <a:rPr lang="es-US" sz="1100" dirty="0"/>
              <a:t> (con o sin cobertura de medicamentos) 3 meses inmediatamente antes de que tenga derecho por primera vez a recibir la Parte A y la Parte B hasta el último día del mes anterior a su derecho a las Partes A y B. Su cobertura comenzará el mismo día en que comience su cobertura de la Parte B.</a:t>
            </a:r>
          </a:p>
          <a:p>
            <a:pPr marL="118813" indent="-118813">
              <a:defRPr/>
            </a:pPr>
            <a:r>
              <a:rPr lang="es-US" sz="1100" dirty="0">
                <a:cs typeface="Arial"/>
              </a:rPr>
              <a:t>A partir del 1 de enero de 2024, si tiene que pagar para la Parte A y solicita la Parte B durante el GEP, también puede unirse a un plan de medicamentos de Medicare cuando solicita la Parte B. Tendrá 2 meses después de solicitar la Parte B para unirse a un plan de medicamentos. Su cobertura de medicamentos comenzará el mes después de que el plan reciba su solicitud para unirse.</a:t>
            </a:r>
          </a:p>
          <a:p>
            <a:pPr marL="0" indent="0" defTabSz="966612">
              <a:buNone/>
              <a:defRPr/>
            </a:pPr>
            <a:endParaRPr lang="en-US" sz="1100" dirty="0">
              <a:solidFill>
                <a:prstClr val="black"/>
              </a:solidFill>
            </a:endParaRPr>
          </a:p>
        </p:txBody>
      </p:sp>
    </p:spTree>
    <p:extLst>
      <p:ext uri="{BB962C8B-B14F-4D97-AF65-F5344CB8AC3E}">
        <p14:creationId xmlns:p14="http://schemas.microsoft.com/office/powerpoint/2010/main" val="1208237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t>Notas del presentador</a:t>
            </a:r>
          </a:p>
          <a:p>
            <a:pPr marL="119149" indent="-119149">
              <a:spcBef>
                <a:spcPts val="0"/>
              </a:spcBef>
              <a:spcAft>
                <a:spcPts val="600"/>
              </a:spcAft>
              <a:defRPr/>
            </a:pPr>
            <a:r>
              <a:rPr lang="es-US">
                <a:solidFill>
                  <a:prstClr val="black"/>
                </a:solidFill>
                <a:cs typeface="Arial"/>
              </a:rPr>
              <a:t>Si ya tiene Medicare, el OEP anual le permite revisar sus opciones y elegir el plan de salud y medicamentos de Medicare que se adapte mejor a sus necesidades. </a:t>
            </a:r>
          </a:p>
          <a:p>
            <a:pPr marL="119149" indent="-119149" defTabSz="966612">
              <a:spcBef>
                <a:spcPts val="0"/>
              </a:spcBef>
              <a:spcAft>
                <a:spcPts val="600"/>
              </a:spcAft>
              <a:defRPr/>
            </a:pPr>
            <a:r>
              <a:rPr lang="es-US">
                <a:solidFill>
                  <a:prstClr val="black"/>
                </a:solidFill>
                <a:cs typeface="Arial"/>
              </a:rPr>
              <a:t>La inscripción abierta comienza el 15 de octubre y finaliza el 7 de diciembre cada año.</a:t>
            </a:r>
          </a:p>
          <a:p>
            <a:pPr marL="119149" indent="-119149" defTabSz="966612">
              <a:spcBef>
                <a:spcPts val="0"/>
              </a:spcBef>
              <a:spcAft>
                <a:spcPts val="600"/>
              </a:spcAft>
              <a:defRPr/>
            </a:pPr>
            <a:r>
              <a:rPr lang="es-US">
                <a:solidFill>
                  <a:prstClr val="black"/>
                </a:solidFill>
                <a:cs typeface="Arial"/>
              </a:rPr>
              <a:t>Esto le da 7 semanas completas para comparar y tomar decisiones y le ayuda a asegurarse de que tendrá los materiales esenciales del plan y las tarjetas de afiliado a mano el 1 de enero, cuando comience su nueva cobertura.</a:t>
            </a:r>
          </a:p>
        </p:txBody>
      </p:sp>
    </p:spTree>
    <p:extLst>
      <p:ext uri="{BB962C8B-B14F-4D97-AF65-F5344CB8AC3E}">
        <p14:creationId xmlns:p14="http://schemas.microsoft.com/office/powerpoint/2010/main" val="3751467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5738"/>
            <a:ext cx="5759450" cy="3240087"/>
          </a:xfrm>
        </p:spPr>
      </p:sp>
      <p:sp>
        <p:nvSpPr>
          <p:cNvPr id="3" name="Notes Placeholder 2"/>
          <p:cNvSpPr>
            <a:spLocks noGrp="1"/>
          </p:cNvSpPr>
          <p:nvPr>
            <p:ph type="body" idx="1"/>
          </p:nvPr>
        </p:nvSpPr>
        <p:spPr>
          <a:xfrm>
            <a:off x="452846" y="3496484"/>
            <a:ext cx="6365965" cy="5881426"/>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dirty="0"/>
              <a:t>Notas del presentador</a:t>
            </a:r>
          </a:p>
          <a:p>
            <a:pPr marL="0" indent="0">
              <a:spcBef>
                <a:spcPts val="0"/>
              </a:spcBef>
              <a:spcAft>
                <a:spcPts val="600"/>
              </a:spcAft>
              <a:buNone/>
              <a:defRPr/>
            </a:pPr>
            <a:r>
              <a:rPr lang="es-US" dirty="0">
                <a:solidFill>
                  <a:prstClr val="black"/>
                </a:solidFill>
                <a:cs typeface="Arial"/>
              </a:rPr>
              <a:t>El Período de Inscripción Abierta (OEP) de Medicare </a:t>
            </a:r>
            <a:r>
              <a:rPr lang="es-US" dirty="0" err="1">
                <a:solidFill>
                  <a:prstClr val="black"/>
                </a:solidFill>
                <a:cs typeface="Arial"/>
              </a:rPr>
              <a:t>Advantage</a:t>
            </a:r>
            <a:r>
              <a:rPr lang="es-US" dirty="0">
                <a:solidFill>
                  <a:prstClr val="black"/>
                </a:solidFill>
                <a:cs typeface="Arial"/>
              </a:rPr>
              <a:t> es del 1 de enero al 31 de marzo de cada año. Su cobertura comienza el primer día del mes siguiente a haberse inscrito en un plan. Debe estar inscrito en un plan Medicare </a:t>
            </a:r>
            <a:r>
              <a:rPr lang="es-US" dirty="0" err="1">
                <a:solidFill>
                  <a:prstClr val="black"/>
                </a:solidFill>
                <a:cs typeface="Arial"/>
              </a:rPr>
              <a:t>Advantage</a:t>
            </a:r>
            <a:r>
              <a:rPr lang="es-US" dirty="0">
                <a:solidFill>
                  <a:prstClr val="black"/>
                </a:solidFill>
                <a:cs typeface="Arial"/>
              </a:rPr>
              <a:t> (en cualquier momento) durante los primeros 3 meses del año para usar este período de inscripción.</a:t>
            </a:r>
          </a:p>
          <a:p>
            <a:pPr marL="0" indent="0">
              <a:spcBef>
                <a:spcPts val="0"/>
              </a:spcBef>
              <a:spcAft>
                <a:spcPts val="600"/>
              </a:spcAft>
              <a:buNone/>
              <a:defRPr/>
            </a:pPr>
            <a:r>
              <a:rPr lang="es-US" b="1" dirty="0">
                <a:solidFill>
                  <a:prstClr val="black"/>
                </a:solidFill>
                <a:cs typeface="Arial"/>
              </a:rPr>
              <a:t>Entre el 1 de enero y el 31 de marzo de cada año, puede hacer estos cambios durante el OEP de Medicare </a:t>
            </a:r>
            <a:r>
              <a:rPr lang="es-US" b="1" dirty="0" err="1">
                <a:solidFill>
                  <a:prstClr val="black"/>
                </a:solidFill>
                <a:cs typeface="Arial"/>
              </a:rPr>
              <a:t>Advantage</a:t>
            </a:r>
            <a:r>
              <a:rPr lang="es-US" b="1" dirty="0">
                <a:solidFill>
                  <a:prstClr val="black"/>
                </a:solidFill>
                <a:cs typeface="Arial"/>
              </a:rPr>
              <a:t>:</a:t>
            </a:r>
          </a:p>
          <a:p>
            <a:pPr marL="114300" indent="-114300">
              <a:spcBef>
                <a:spcPts val="0"/>
              </a:spcBef>
              <a:spcAft>
                <a:spcPts val="600"/>
              </a:spcAft>
              <a:defRPr/>
            </a:pPr>
            <a:r>
              <a:rPr lang="es-US" dirty="0"/>
              <a:t>Si está en un plan Medicare </a:t>
            </a:r>
            <a:r>
              <a:rPr lang="es-US" dirty="0" err="1"/>
              <a:t>Advantage</a:t>
            </a:r>
            <a:r>
              <a:rPr lang="es-US" dirty="0"/>
              <a:t> (con o sin la cobertura de medicamentos), podrá cambiarse a otro plan Medicare </a:t>
            </a:r>
            <a:r>
              <a:rPr lang="es-US" dirty="0" err="1"/>
              <a:t>Advantage</a:t>
            </a:r>
            <a:r>
              <a:rPr lang="es-US" dirty="0"/>
              <a:t> (con o sin la cobertura de medicamentos).</a:t>
            </a:r>
          </a:p>
          <a:p>
            <a:pPr marL="114300" indent="-114300">
              <a:spcBef>
                <a:spcPts val="0"/>
              </a:spcBef>
              <a:spcAft>
                <a:spcPts val="600"/>
              </a:spcAft>
              <a:defRPr/>
            </a:pPr>
            <a:r>
              <a:rPr lang="es-US" dirty="0"/>
              <a:t>Puede cancelar su plan Medicare </a:t>
            </a:r>
            <a:r>
              <a:rPr lang="es-US" dirty="0" err="1"/>
              <a:t>Advantage</a:t>
            </a:r>
            <a:r>
              <a:rPr lang="es-US" dirty="0"/>
              <a:t> y volver a Medicare Original. También podrá inscribirse en un plan de medicamentos. (</a:t>
            </a:r>
            <a:r>
              <a:rPr lang="es-US" dirty="0">
                <a:solidFill>
                  <a:prstClr val="black"/>
                </a:solidFill>
                <a:cs typeface="Arial"/>
              </a:rPr>
              <a:t>Existe un SEP de coordinación de la Parte D.</a:t>
            </a:r>
            <a:r>
              <a:rPr lang="es-US" dirty="0"/>
              <a:t>)</a:t>
            </a:r>
          </a:p>
          <a:p>
            <a:pPr marL="0" indent="0">
              <a:spcBef>
                <a:spcPts val="0"/>
              </a:spcBef>
              <a:spcAft>
                <a:spcPts val="600"/>
              </a:spcAft>
              <a:buNone/>
              <a:defRPr/>
            </a:pPr>
            <a:r>
              <a:rPr lang="es-US" dirty="0">
                <a:solidFill>
                  <a:prstClr val="black"/>
                </a:solidFill>
                <a:cs typeface="Arial"/>
              </a:rPr>
              <a:t>Durante este período, </a:t>
            </a:r>
            <a:r>
              <a:rPr lang="es-US" b="1" dirty="0">
                <a:solidFill>
                  <a:prstClr val="black"/>
                </a:solidFill>
                <a:cs typeface="Arial"/>
              </a:rPr>
              <a:t>no podrá</a:t>
            </a:r>
            <a:r>
              <a:rPr lang="es-US" dirty="0">
                <a:solidFill>
                  <a:prstClr val="black"/>
                </a:solidFill>
                <a:cs typeface="Arial"/>
              </a:rPr>
              <a:t>:</a:t>
            </a:r>
          </a:p>
          <a:p>
            <a:pPr marL="114300" indent="-114300">
              <a:spcBef>
                <a:spcPts val="0"/>
              </a:spcBef>
              <a:spcAft>
                <a:spcPts val="600"/>
              </a:spcAft>
              <a:defRPr/>
            </a:pPr>
            <a:r>
              <a:rPr lang="es-US" dirty="0"/>
              <a:t>Cambiar de Medicare Original a un plan Medicare </a:t>
            </a:r>
            <a:r>
              <a:rPr lang="es-US" dirty="0" err="1"/>
              <a:t>Advantage</a:t>
            </a:r>
            <a:r>
              <a:rPr lang="es-US" dirty="0"/>
              <a:t>. </a:t>
            </a:r>
          </a:p>
          <a:p>
            <a:pPr marL="114300" indent="-114300">
              <a:spcBef>
                <a:spcPts val="0"/>
              </a:spcBef>
              <a:spcAft>
                <a:spcPts val="600"/>
              </a:spcAft>
              <a:defRPr/>
            </a:pPr>
            <a:r>
              <a:rPr lang="es-US" dirty="0"/>
              <a:t>Inscribirse en un plan de medicamentos si está inscrito en Medicare Original. </a:t>
            </a:r>
          </a:p>
          <a:p>
            <a:pPr marL="114300" indent="-114300">
              <a:spcBef>
                <a:spcPts val="0"/>
              </a:spcBef>
              <a:spcAft>
                <a:spcPts val="600"/>
              </a:spcAft>
              <a:defRPr/>
            </a:pPr>
            <a:r>
              <a:rPr lang="es-US" dirty="0"/>
              <a:t>Cambiar de un plan de medicamentos a otro si está en Medicare Original.</a:t>
            </a:r>
          </a:p>
          <a:p>
            <a:pPr marL="0" indent="0">
              <a:spcBef>
                <a:spcPts val="0"/>
              </a:spcBef>
              <a:spcAft>
                <a:spcPts val="600"/>
              </a:spcAft>
              <a:buNone/>
              <a:defRPr/>
            </a:pPr>
            <a:r>
              <a:rPr lang="es-US" b="1" dirty="0">
                <a:solidFill>
                  <a:prstClr val="black"/>
                </a:solidFill>
                <a:cs typeface="Arial"/>
              </a:rPr>
              <a:t>Solo puede realizar un cambio durante el OEP de Medicare </a:t>
            </a:r>
            <a:r>
              <a:rPr lang="es-US" b="1" dirty="0" err="1">
                <a:solidFill>
                  <a:prstClr val="black"/>
                </a:solidFill>
                <a:cs typeface="Arial"/>
              </a:rPr>
              <a:t>Advantage</a:t>
            </a:r>
            <a:r>
              <a:rPr lang="es-US" b="1" dirty="0">
                <a:solidFill>
                  <a:prstClr val="black"/>
                </a:solidFill>
                <a:cs typeface="Arial"/>
              </a:rPr>
              <a:t>, </a:t>
            </a:r>
            <a:r>
              <a:rPr lang="es-US" dirty="0">
                <a:solidFill>
                  <a:prstClr val="black"/>
                </a:solidFill>
                <a:cs typeface="Arial"/>
              </a:rPr>
              <a:t>y cualquier cambio que haga entrará en vigencia el primer día del mes posterior a que el plan reciba su solicitud. </a:t>
            </a:r>
          </a:p>
          <a:p>
            <a:pPr marL="0" indent="0">
              <a:spcBef>
                <a:spcPts val="0"/>
              </a:spcBef>
              <a:spcAft>
                <a:spcPts val="600"/>
              </a:spcAft>
              <a:buNone/>
              <a:defRPr/>
            </a:pPr>
            <a:r>
              <a:rPr lang="es-US" b="1" i="1" dirty="0"/>
              <a:t>También puede usar el OEP de Medicare </a:t>
            </a:r>
            <a:r>
              <a:rPr lang="es-US" b="1" i="1" dirty="0" err="1"/>
              <a:t>Advantage</a:t>
            </a:r>
            <a:r>
              <a:rPr lang="es-US" b="1" i="1" dirty="0"/>
              <a:t> si tiene la Parte A y la Parte B por primera vez y se inscribe en un plan Medicare </a:t>
            </a:r>
            <a:r>
              <a:rPr lang="es-US" b="1" i="1" dirty="0" err="1"/>
              <a:t>Advantage</a:t>
            </a:r>
            <a:r>
              <a:rPr lang="es-US" b="1" i="1" dirty="0"/>
              <a:t> durante los primeros 3 meses a partir de cuando se vuelve elegible. </a:t>
            </a:r>
            <a:r>
              <a:rPr lang="es-US" dirty="0"/>
              <a:t>El OEP de Medicare </a:t>
            </a:r>
            <a:r>
              <a:rPr lang="es-US" dirty="0" err="1"/>
              <a:t>Advantage</a:t>
            </a:r>
            <a:r>
              <a:rPr lang="es-US" dirty="0"/>
              <a:t> comienza cuando obtiene la Parte A y la Parte B por primera vez y finaliza en último día del tercer mes de su cobertura de Medicare. </a:t>
            </a:r>
          </a:p>
          <a:p>
            <a:pPr marL="0" indent="0">
              <a:spcBef>
                <a:spcPts val="0"/>
              </a:spcBef>
              <a:spcAft>
                <a:spcPts val="600"/>
              </a:spcAft>
              <a:buNone/>
            </a:pPr>
            <a:r>
              <a:rPr lang="es-US" b="1" dirty="0"/>
              <a:t>Si regresa a Medicare Original y se inscribe en un plan de medicamentos</a:t>
            </a:r>
            <a:r>
              <a:rPr lang="es-US" dirty="0"/>
              <a:t>, no es necesario que se comunique con su plan Medicare </a:t>
            </a:r>
            <a:r>
              <a:rPr lang="es-US" dirty="0" err="1"/>
              <a:t>Advantage</a:t>
            </a:r>
            <a:r>
              <a:rPr lang="es-US" dirty="0"/>
              <a:t> para cancelar la inscripción. La cancelación de la inscripción se producirá de forma automática cuando se inscriba en el plan de medicamentos.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48600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693" y="3757507"/>
            <a:ext cx="7081284" cy="5615093"/>
          </a:xfrm>
        </p:spPr>
        <p:txBody>
          <a:bodyPr/>
          <a:lstStyle/>
          <a:p>
            <a:pPr marL="0" indent="0">
              <a:buNone/>
            </a:pPr>
            <a:r>
              <a:rPr lang="es-US" sz="1050" b="1" dirty="0"/>
              <a:t>Notas del presentador</a:t>
            </a:r>
          </a:p>
          <a:p>
            <a:r>
              <a:rPr lang="es-US" sz="1050" dirty="0"/>
              <a:t>La Período de Inscripción Abierta para Individuos Institucionalizados (OEPI) es permanente para individuos elegibles. Un individuo institucionalizado es alguien que se traslada a una institución (como un asilo de ancianos), reside en ella o sale de ella. Su posibilidad de inscribirse, cambiar o dejar la cobertura dura el tiempo en el que viva en una institución y durante 2 meses completos después del mes en que se va de la institución. </a:t>
            </a:r>
          </a:p>
          <a:p>
            <a:r>
              <a:rPr lang="es-US" sz="1050" dirty="0"/>
              <a:t>Nota especial para la inscripción en SNP: Además, el OEPI está disponible para personas que cumplan con la definición de “institucionalizadas” para inscribirse o cancelar la inscripción en un SNP de Medicare </a:t>
            </a:r>
            <a:r>
              <a:rPr lang="es-US" sz="1050" dirty="0" err="1"/>
              <a:t>Advantage</a:t>
            </a:r>
            <a:r>
              <a:rPr lang="es-US" sz="1050" dirty="0"/>
              <a:t> para individuos institucionalizados. </a:t>
            </a:r>
          </a:p>
          <a:p>
            <a:r>
              <a:rPr lang="es-US" sz="1050" dirty="0"/>
              <a:t>Un individuo institucionalizado elegible para Medicare </a:t>
            </a:r>
            <a:r>
              <a:rPr lang="es-US" sz="1050" dirty="0" err="1"/>
              <a:t>Advantage</a:t>
            </a:r>
            <a:r>
              <a:rPr lang="es-US" sz="1050" dirty="0"/>
              <a:t> puede hacer un número ilimitado de solicitudes de inscripción a Medicare </a:t>
            </a:r>
            <a:r>
              <a:rPr lang="es-US" sz="1050" dirty="0" err="1"/>
              <a:t>Advantage</a:t>
            </a:r>
            <a:r>
              <a:rPr lang="es-US" sz="1050" dirty="0"/>
              <a:t> durante el OEPI. Una organización de Medicare </a:t>
            </a:r>
            <a:r>
              <a:rPr lang="es-US" sz="1050" dirty="0" err="1"/>
              <a:t>Advantage</a:t>
            </a:r>
            <a:r>
              <a:rPr lang="es-US" sz="1050" dirty="0"/>
              <a:t> no tiene obligación de aceptar solicitudes de inscripción en su plan durante el OEPI, pero si está abierta para esas solicitudes de inscripción, debe aceptar todas las solicitudes de OEPI de inscripción en el plan. </a:t>
            </a:r>
          </a:p>
          <a:p>
            <a:r>
              <a:rPr lang="es-US" sz="1050" dirty="0"/>
              <a:t>Como el OEPI es permanente para individuos elegibles, Medicare Original también está abierto de forma permanente. Por lo tanto, las organizaciones de Medicare </a:t>
            </a:r>
            <a:r>
              <a:rPr lang="es-US" sz="1050" dirty="0" err="1"/>
              <a:t>Advantage</a:t>
            </a:r>
            <a:r>
              <a:rPr lang="es-US" sz="1050" dirty="0"/>
              <a:t> deben aceptar solicitudes de cancelación de la inscripción de sus planes Medicare </a:t>
            </a:r>
            <a:r>
              <a:rPr lang="es-US" sz="1050" dirty="0" err="1"/>
              <a:t>Advantage</a:t>
            </a:r>
            <a:r>
              <a:rPr lang="es-US" sz="1050" dirty="0"/>
              <a:t> durante el OEPI esté o no abierto el plan Medicare </a:t>
            </a:r>
            <a:r>
              <a:rPr lang="es-US" sz="1050" dirty="0" err="1"/>
              <a:t>Advantage</a:t>
            </a:r>
            <a:r>
              <a:rPr lang="es-US" sz="1050" dirty="0"/>
              <a:t> para aceptar inscripciones. Tenga presente que la definición de “institución” aquí difiere de la que se usa para determinar cuándo una persona de doble elegibilidad para beneficios completos institucionalizada califica para el nivel cero de copago de subsidio por bajos ingresos.</a:t>
            </a:r>
          </a:p>
          <a:p>
            <a:r>
              <a:rPr lang="es-US" sz="1050" dirty="0"/>
              <a:t>Un individuo que usa el OEPI para cancelar la inscripción de un plan Medicare </a:t>
            </a:r>
            <a:r>
              <a:rPr lang="es-US" sz="1050" dirty="0" err="1"/>
              <a:t>Advantage</a:t>
            </a:r>
            <a:r>
              <a:rPr lang="es-US" sz="1050" dirty="0"/>
              <a:t> que incluye beneficios de un plan de la Parte D es elegible para un SEP a fin de solicitar la inscripción en un plan de la Parte D. El SEP comienza con el mes en que el individuo solicita cancelar la inscripción del plan Medicare </a:t>
            </a:r>
            <a:r>
              <a:rPr lang="es-US" sz="1050" dirty="0" err="1"/>
              <a:t>Advantage</a:t>
            </a:r>
            <a:r>
              <a:rPr lang="es-US" sz="1050" dirty="0"/>
              <a:t> y finaliza el último día del segundo mes siguiente al mes en que finalizó su inscripción en Medicare </a:t>
            </a:r>
            <a:r>
              <a:rPr lang="es-US" sz="1050" dirty="0" err="1"/>
              <a:t>Advantage</a:t>
            </a:r>
            <a:r>
              <a:rPr lang="es-US" sz="1050" dirty="0"/>
              <a:t>.</a:t>
            </a:r>
          </a:p>
          <a:p>
            <a:r>
              <a:rPr lang="es-US" sz="1050" dirty="0"/>
              <a:t>Se le proporcionará un SEP de la Parte D a un individuo que se mude a una institución, resida en ella o salga de ella. El individuo tendrá un SEP durante un máximo de 2 meses después de salir de la institución. Ese SEP permite que una persona se inscriba, o cancele la inscripción, en un plan de la Parte D. La fecha efectiva es el primer día del mes siguiente al mes en que se reciba la solicitud de inscripción/cancelación de inscripción, pero no antes del mes en que comienza la residencia. </a:t>
            </a:r>
          </a:p>
          <a:p>
            <a:pPr marL="0" indent="0">
              <a:buNone/>
            </a:pPr>
            <a:r>
              <a:rPr lang="es-US" sz="1050" dirty="0"/>
              <a:t>42 CFR 422.62(a)(4): </a:t>
            </a:r>
            <a:r>
              <a:rPr lang="es-US" sz="1050" dirty="0">
                <a:hlinkClick r:id="rId3"/>
              </a:rPr>
              <a:t>eCFR.gov/</a:t>
            </a:r>
            <a:r>
              <a:rPr lang="es-US" sz="1050" dirty="0" err="1">
                <a:hlinkClick r:id="rId3"/>
              </a:rPr>
              <a:t>current</a:t>
            </a:r>
            <a:r>
              <a:rPr lang="es-US" sz="1050" dirty="0">
                <a:hlinkClick r:id="rId3"/>
              </a:rPr>
              <a:t>/title-42/</a:t>
            </a:r>
            <a:r>
              <a:rPr lang="es-US" sz="1050" dirty="0" err="1">
                <a:hlinkClick r:id="rId3"/>
              </a:rPr>
              <a:t>chapter</a:t>
            </a:r>
            <a:r>
              <a:rPr lang="es-US" sz="1050" dirty="0">
                <a:hlinkClick r:id="rId3"/>
              </a:rPr>
              <a:t>-IV/</a:t>
            </a:r>
            <a:r>
              <a:rPr lang="es-US" sz="1050" dirty="0" err="1">
                <a:hlinkClick r:id="rId3"/>
              </a:rPr>
              <a:t>subchapter</a:t>
            </a:r>
            <a:r>
              <a:rPr lang="es-US" sz="1050" dirty="0">
                <a:hlinkClick r:id="rId3"/>
              </a:rPr>
              <a:t>-B/part-422/subpart-B#p-422.62(a)(4)</a:t>
            </a:r>
          </a:p>
          <a:p>
            <a:pPr marL="0" indent="0">
              <a:buNone/>
            </a:pPr>
            <a:r>
              <a:rPr lang="es-US" sz="1050" dirty="0"/>
              <a:t>Fuente: 42 CFR 423.38(c)(15): </a:t>
            </a:r>
            <a:r>
              <a:rPr lang="es-US" sz="1050" dirty="0">
                <a:hlinkClick r:id="rId4"/>
              </a:rPr>
              <a:t>eCFR.gov/</a:t>
            </a:r>
            <a:r>
              <a:rPr lang="es-US" sz="1050" dirty="0" err="1">
                <a:hlinkClick r:id="rId4"/>
              </a:rPr>
              <a:t>current</a:t>
            </a:r>
            <a:r>
              <a:rPr lang="es-US" sz="1050" dirty="0">
                <a:hlinkClick r:id="rId4"/>
              </a:rPr>
              <a:t>/title-42/</a:t>
            </a:r>
            <a:r>
              <a:rPr lang="es-US" sz="1050" dirty="0" err="1">
                <a:hlinkClick r:id="rId4"/>
              </a:rPr>
              <a:t>chapter</a:t>
            </a:r>
            <a:r>
              <a:rPr lang="es-US" sz="1050" dirty="0">
                <a:hlinkClick r:id="rId4"/>
              </a:rPr>
              <a:t>-IV/</a:t>
            </a:r>
            <a:r>
              <a:rPr lang="es-US" sz="1050" dirty="0" err="1">
                <a:hlinkClick r:id="rId4"/>
              </a:rPr>
              <a:t>subchapter</a:t>
            </a:r>
            <a:r>
              <a:rPr lang="es-US" sz="1050" dirty="0">
                <a:hlinkClick r:id="rId4"/>
              </a:rPr>
              <a:t>-B/part-423/subpart-B#p-423.38(c)(15)</a:t>
            </a:r>
          </a:p>
          <a:p>
            <a:pPr marL="0" indent="0">
              <a:buNone/>
            </a:pPr>
            <a:r>
              <a:rPr lang="es-US" sz="1050" dirty="0"/>
              <a:t>42 CFR 423.38(c)(25): </a:t>
            </a:r>
            <a:r>
              <a:rPr lang="es-US" sz="1050" dirty="0">
                <a:hlinkClick r:id="rId5"/>
              </a:rPr>
              <a:t>eCFR.gov/</a:t>
            </a:r>
            <a:r>
              <a:rPr lang="es-US" sz="1050" dirty="0" err="1">
                <a:hlinkClick r:id="rId5"/>
              </a:rPr>
              <a:t>current</a:t>
            </a:r>
            <a:r>
              <a:rPr lang="es-US" sz="1050" dirty="0">
                <a:hlinkClick r:id="rId5"/>
              </a:rPr>
              <a:t>/title-42/</a:t>
            </a:r>
            <a:r>
              <a:rPr lang="es-US" sz="1050" dirty="0" err="1">
                <a:hlinkClick r:id="rId5"/>
              </a:rPr>
              <a:t>chapter</a:t>
            </a:r>
            <a:r>
              <a:rPr lang="es-US" sz="1050" dirty="0">
                <a:hlinkClick r:id="rId5"/>
              </a:rPr>
              <a:t>-IV/</a:t>
            </a:r>
            <a:r>
              <a:rPr lang="es-US" sz="1050" dirty="0" err="1">
                <a:hlinkClick r:id="rId5"/>
              </a:rPr>
              <a:t>subchapter</a:t>
            </a:r>
            <a:r>
              <a:rPr lang="es-US" sz="1050" dirty="0">
                <a:hlinkClick r:id="rId5"/>
              </a:rPr>
              <a:t>-B/part-423/subpart-B#p-423.38(a)(25)</a:t>
            </a:r>
          </a:p>
          <a:p>
            <a:pPr marL="0" indent="0">
              <a:buNone/>
            </a:pPr>
            <a:endParaRPr lang="en-US" sz="1050" dirty="0"/>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5" y="3581400"/>
            <a:ext cx="7134225" cy="5819775"/>
          </a:xfrm>
        </p:spPr>
        <p:txBody>
          <a:bodyPr/>
          <a:lstStyle/>
          <a:p>
            <a:pPr marL="0" indent="0">
              <a:buNone/>
            </a:pPr>
            <a:r>
              <a:rPr lang="es-US" sz="900" b="1" dirty="0">
                <a:solidFill>
                  <a:srgbClr val="404040"/>
                </a:solidFill>
              </a:rPr>
              <a:t>Notas del presentador</a:t>
            </a:r>
          </a:p>
          <a:p>
            <a:pPr marL="0" indent="0">
              <a:buNone/>
            </a:pPr>
            <a:r>
              <a:rPr lang="es-US" sz="900" dirty="0"/>
              <a:t>Hay otras circunstancias en que es posible que pueda solicitar Medicare durante un SEP. Puede ser elegible si se le vence el plazo de un período de inscripción debido a ciertas circunstancias excepcionales, como:</a:t>
            </a:r>
          </a:p>
          <a:p>
            <a:r>
              <a:rPr lang="es-US" sz="900" b="1" dirty="0"/>
              <a:t>Ser afectado por un desastre natural o una emergencia. </a:t>
            </a:r>
            <a:r>
              <a:rPr lang="es-US" sz="900" dirty="0"/>
              <a:t>El SEP también se aplica si el desastre o la emergencia tiene lugar donde reside el representante autorizado o el tutor legal del individuo o la persona que toma decisiones de atención médica en su nombre. La cobertura comienza el mes posterior al mes de inscripción.</a:t>
            </a:r>
          </a:p>
          <a:p>
            <a:r>
              <a:rPr lang="es-US" sz="900" b="1" dirty="0"/>
              <a:t>Encarcelamiento.</a:t>
            </a:r>
            <a:r>
              <a:rPr lang="es-US" sz="900" dirty="0"/>
              <a:t> Este SEP permite que las personas se inscriban después de ser liberadas de un encarcelamiento. Este SEP comienza el día en que la persona es </a:t>
            </a:r>
            <a:br>
              <a:rPr lang="es-US" sz="900" dirty="0"/>
            </a:br>
            <a:r>
              <a:rPr lang="es-US" sz="900" dirty="0"/>
              <a:t>liberada de custodia y finaliza en último día del 12</a:t>
            </a:r>
            <a:r>
              <a:rPr lang="es-US" sz="900" baseline="30000" dirty="0"/>
              <a:t>o</a:t>
            </a:r>
            <a:r>
              <a:rPr lang="es-US" sz="900" dirty="0"/>
              <a:t> mes después de su liberación. La cobertura comienza el mes después de que la persona haga la solicitud. En algunos casos, la persona puede elegir comenzar la cobertura con hasta 6 meses de retroactividad. Si elige comenzar la cobertura con retroactividad, debe pagar las primas de Medicare retroactivas a la fecha de inicio de su cobertura.</a:t>
            </a:r>
          </a:p>
          <a:p>
            <a:r>
              <a:rPr lang="es-US" sz="900" b="1" dirty="0"/>
              <a:t>Error del empleador o del plan de salud. </a:t>
            </a:r>
            <a:r>
              <a:rPr lang="es-US" sz="900" dirty="0"/>
              <a:t>Este SEP es para personas que perdieron una posibilidad de solicitar porque recibieron información inexacta o engañosa de su plan de salud o empleador el 1 de enero de 2024 o después. El SEP dura 6 meses después de que la persona notifique al Seguro Social que obtuvo información inexacta o engañosa. Si el beneficiario no tiene documentación de la información errónea, puede presentar una declaración escrita. La cobertura comienza el mes después de que la persona haga la solicitud.</a:t>
            </a:r>
          </a:p>
          <a:p>
            <a:r>
              <a:rPr lang="es-US" sz="900" b="1" dirty="0"/>
              <a:t>Pérdida de cobertura de </a:t>
            </a:r>
            <a:r>
              <a:rPr lang="es-US" sz="900" b="1" dirty="0" err="1"/>
              <a:t>Medigap</a:t>
            </a:r>
            <a:r>
              <a:rPr lang="es-US" sz="900" b="1" dirty="0"/>
              <a:t>. </a:t>
            </a:r>
            <a:r>
              <a:rPr lang="es-US" sz="900" dirty="0"/>
              <a:t>Este SEP permite que las personas hagan la solicitud si pierden Medicaid el 1 de enero de 2024 o después. El SEP comienza el día en que la persona es notificada de que su cobertura de Medicaid finalizará y dura 6 meses después de finalizada su cobertura de Medicaid. La cobertura comienza el mes después de que la persona haga la solicitud, o en la fecha en que finalice la cobertura de Medicaid, lo que la persona elija. Si alguien elige comenzar la cobertura con retroactividad, debe pagar las primas de Medicare retroactivas a la fecha de inicio de su cobertura.</a:t>
            </a:r>
          </a:p>
          <a:p>
            <a:r>
              <a:rPr lang="es-US" sz="900" b="1" dirty="0"/>
              <a:t>Otras circunstancias fuera de su control. </a:t>
            </a:r>
            <a:r>
              <a:rPr lang="es-US" sz="900" dirty="0"/>
              <a:t>Según cada caso, este SEP permite que las personas soliciten cuando circunstancias fuera de su control les impidieron solicitar durante el IEP, GEP, u otros SEP. El SEP comienza cuando el Seguro Social decide que la persona califica y finaliza al menos 6 meses después. La cobertura comienza el mes después de que la persona haga la solicitud. </a:t>
            </a:r>
            <a:r>
              <a:rPr lang="es-US" sz="900" dirty="0">
                <a:solidFill>
                  <a:srgbClr val="FF0000"/>
                </a:solidFill>
              </a:rPr>
              <a:t> </a:t>
            </a:r>
          </a:p>
          <a:p>
            <a:pPr marL="0" indent="0">
              <a:buNone/>
            </a:pPr>
            <a:r>
              <a:rPr lang="es-US" sz="900" b="0" i="0" dirty="0"/>
              <a:t>A partir del 1 de enero de 2024, si usted solicita la Parte A y/o la Parte B durante un SEP debido a una situación excepcional, tendrá 2 meses para unirse a un plan Medicare </a:t>
            </a:r>
            <a:r>
              <a:rPr lang="es-US" sz="900" b="0" i="0" dirty="0" err="1"/>
              <a:t>Advantage</a:t>
            </a:r>
            <a:r>
              <a:rPr lang="es-US" sz="900" b="0" i="0" dirty="0"/>
              <a:t> (con o sin cobertura de medicamentos) o a un plan de medicamentos de Medicare (Parte D). Su cobertura comenzará el primer día del mes después de que el plan reciba su solicitud de inscripción. No hay multas por inscripción tardía si usted es elegible para un SEP debido a una situación excepcional.</a:t>
            </a:r>
          </a:p>
          <a:p>
            <a:pPr marL="0" indent="0">
              <a:buNone/>
            </a:pPr>
            <a:r>
              <a:rPr lang="es-US" sz="900" dirty="0"/>
              <a:t>Para obtener más información, visite </a:t>
            </a:r>
            <a:r>
              <a:rPr lang="es-US" sz="900" dirty="0">
                <a:hlinkClick r:id="rId3"/>
              </a:rPr>
              <a:t>Medicare.gov</a:t>
            </a:r>
            <a:r>
              <a:rPr lang="es-US" sz="900" dirty="0"/>
              <a:t> o llame al 1-800-MEDICARE (1-800-633-4227). Los usuarios de TTY pueden llamar al 1-877-486-2048.</a:t>
            </a:r>
          </a:p>
          <a:p>
            <a:pPr marL="0" indent="0">
              <a:buNone/>
            </a:pPr>
            <a:r>
              <a:rPr lang="es-US" sz="900" b="1" dirty="0"/>
              <a:t>Recursos:</a:t>
            </a:r>
          </a:p>
          <a:p>
            <a:r>
              <a:rPr lang="es-US" sz="900" u="sng" dirty="0">
                <a:hlinkClick r:id="rId4"/>
              </a:rPr>
              <a:t>CMS.gov/</a:t>
            </a:r>
            <a:r>
              <a:rPr lang="es-US" sz="900" u="sng" dirty="0" err="1">
                <a:hlinkClick r:id="rId4"/>
              </a:rPr>
              <a:t>newsroom</a:t>
            </a:r>
            <a:r>
              <a:rPr lang="es-US" sz="900" u="sng" dirty="0">
                <a:hlinkClick r:id="rId4"/>
              </a:rPr>
              <a:t>/</a:t>
            </a:r>
            <a:r>
              <a:rPr lang="es-US" sz="900" u="sng" dirty="0" err="1">
                <a:hlinkClick r:id="rId4"/>
              </a:rPr>
              <a:t>fact-sheets</a:t>
            </a:r>
            <a:r>
              <a:rPr lang="es-US" sz="900" u="sng" dirty="0">
                <a:hlinkClick r:id="rId4"/>
              </a:rPr>
              <a:t>/implementing-certain-provisions-consolidated-appropriations-act-2021-and-other-revisions-medicare-2</a:t>
            </a:r>
          </a:p>
          <a:p>
            <a:r>
              <a:rPr lang="es-US" sz="900" u="sng" dirty="0">
                <a:hlinkClick r:id="rId5"/>
              </a:rPr>
              <a:t>Federalregister.gov/</a:t>
            </a:r>
            <a:r>
              <a:rPr lang="es-US" sz="900" u="sng" dirty="0" err="1">
                <a:hlinkClick r:id="rId5"/>
              </a:rPr>
              <a:t>public-inspection</a:t>
            </a:r>
            <a:r>
              <a:rPr lang="es-US" sz="900" u="sng" dirty="0">
                <a:hlinkClick r:id="rId5"/>
              </a:rPr>
              <a:t>/2022-23407/medicare-program-implementing-certain-provisions-of-the-consolidated-appropriations-act-2021-and</a:t>
            </a:r>
          </a:p>
        </p:txBody>
      </p:sp>
    </p:spTree>
    <p:extLst>
      <p:ext uri="{BB962C8B-B14F-4D97-AF65-F5344CB8AC3E}">
        <p14:creationId xmlns:p14="http://schemas.microsoft.com/office/powerpoint/2010/main" val="2708726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07963"/>
            <a:ext cx="5759450" cy="3240087"/>
          </a:xfrm>
        </p:spPr>
      </p:sp>
      <p:sp>
        <p:nvSpPr>
          <p:cNvPr id="3" name="Notes Placeholder 2"/>
          <p:cNvSpPr>
            <a:spLocks noGrp="1"/>
          </p:cNvSpPr>
          <p:nvPr>
            <p:ph type="body" idx="1"/>
          </p:nvPr>
        </p:nvSpPr>
        <p:spPr>
          <a:xfrm>
            <a:off x="0" y="3448050"/>
            <a:ext cx="7315199" cy="6061709"/>
          </a:xfrm>
        </p:spPr>
        <p:txBody>
          <a:bodyPr/>
          <a:lstStyle/>
          <a:p>
            <a:pPr marL="0" lvl="1" defTabSz="966612">
              <a:spcBef>
                <a:spcPts val="317"/>
              </a:spcBef>
              <a:tabLst>
                <a:tab pos="174489" algn="l"/>
              </a:tabLst>
              <a:defRPr/>
            </a:pPr>
            <a:r>
              <a:rPr lang="es-US" sz="1000" b="1" dirty="0">
                <a:solidFill>
                  <a:prstClr val="black"/>
                </a:solidFill>
                <a:ea typeface="ＭＳ Ｐゴシック"/>
                <a:cs typeface="Arial" panose="020B0604020202020204" pitchFamily="34" charset="0"/>
              </a:rPr>
              <a:t>Esta diapositiva tiene animación.</a:t>
            </a:r>
          </a:p>
          <a:p>
            <a:pPr marL="0" lvl="1" defTabSz="966612">
              <a:spcBef>
                <a:spcPts val="317"/>
              </a:spcBef>
              <a:tabLst>
                <a:tab pos="174489" algn="l"/>
              </a:tabLst>
              <a:defRPr/>
            </a:pPr>
            <a:r>
              <a:rPr lang="es-US" sz="1000" b="1" dirty="0">
                <a:cs typeface="Arial" panose="020B0604020202020204" pitchFamily="34" charset="0"/>
              </a:rPr>
              <a:t>Notas del presentador</a:t>
            </a:r>
          </a:p>
          <a:p>
            <a:pPr marL="0" lvl="1" defTabSz="966612">
              <a:spcBef>
                <a:spcPts val="317"/>
              </a:spcBef>
              <a:tabLst>
                <a:tab pos="174489" algn="l"/>
              </a:tabLst>
              <a:defRPr/>
            </a:pPr>
            <a:r>
              <a:rPr lang="es-US" sz="1000" dirty="0">
                <a:solidFill>
                  <a:prstClr val="black"/>
                </a:solidFill>
                <a:cs typeface="Arial" panose="020B0604020202020204" pitchFamily="34" charset="0"/>
              </a:rPr>
              <a:t>Es posible que pueda inscribirse o cambiar de planes si se aplica alguna de las siguientes circunstancias especiales a su caso.</a:t>
            </a:r>
          </a:p>
          <a:p>
            <a:pPr marL="119149" lvl="2" indent="-119149" defTabSz="966612">
              <a:spcBef>
                <a:spcPts val="317"/>
              </a:spcBef>
              <a:buSzTx/>
              <a:buFont typeface="Wingdings" panose="05000000000000000000" pitchFamily="2" charset="2"/>
              <a:buChar char="§"/>
              <a:tabLst>
                <a:tab pos="119149" algn="l"/>
              </a:tabLst>
              <a:defRPr/>
            </a:pPr>
            <a:r>
              <a:rPr lang="es-US" sz="1000" dirty="0">
                <a:solidFill>
                  <a:prstClr val="black"/>
                </a:solidFill>
                <a:cs typeface="Arial" panose="020B0604020202020204" pitchFamily="34" charset="0"/>
              </a:rPr>
              <a:t>Se muda fuera del área de servicio del plan.</a:t>
            </a:r>
          </a:p>
          <a:p>
            <a:pPr marL="119149" lvl="2" indent="-119149" defTabSz="966612">
              <a:spcBef>
                <a:spcPts val="317"/>
              </a:spcBef>
              <a:buSzTx/>
              <a:buFont typeface="Wingdings" panose="05000000000000000000" pitchFamily="2" charset="2"/>
              <a:buChar char="§"/>
              <a:tabLst>
                <a:tab pos="119149" algn="l"/>
              </a:tabLst>
              <a:defRPr/>
            </a:pPr>
            <a:r>
              <a:rPr lang="es-US" sz="1000" dirty="0">
                <a:solidFill>
                  <a:prstClr val="black"/>
                </a:solidFill>
                <a:cs typeface="Arial" panose="020B0604020202020204" pitchFamily="34" charset="0"/>
              </a:rPr>
              <a:t>Tiene Medicare y Medicaid (a veces denominado doblemente elegible) o califica para un subsidio por bajos ingresos (LIS, por sus siglas en inglés), también llamado "Ayuda Adicional" (pero no obtiene beneficios de Medicaid). Solo puede cambiar de planes una vez por trimestre calendario durante los primeros 3 trimestres (9 meses) del año. En el cuarto trimestre, puede cambiar de plan usando el OEP. Si tiene doble elegibilidad o es elegible para LIS y se le considera "potencialmente en riesgo" o "en riesgo" por consumo indebido de opiáceos y otros medicamentos de abuso frecuente, no podrá usar los SEP de la doble elegibilidad o de elegibilidad para LIS (1 vez por SEP de trimestre calendario) para cambiar de plan. Este SEP trimestral es el único SEP que no pueden usar los individuos "potencialmente en riesgo" o "en riesgo". </a:t>
            </a:r>
          </a:p>
          <a:p>
            <a:pPr marL="119149" lvl="2" indent="-119149" defTabSz="966612">
              <a:spcBef>
                <a:spcPts val="317"/>
              </a:spcBef>
              <a:buSzTx/>
              <a:buFont typeface="Wingdings" panose="05000000000000000000" pitchFamily="2" charset="2"/>
              <a:buChar char="§"/>
              <a:tabLst>
                <a:tab pos="119149" algn="l"/>
              </a:tabLst>
              <a:defRPr/>
            </a:pPr>
            <a:r>
              <a:rPr lang="es-US" sz="1000" dirty="0">
                <a:solidFill>
                  <a:prstClr val="black"/>
                </a:solidFill>
                <a:cs typeface="Arial" panose="020B0604020202020204" pitchFamily="34" charset="0"/>
              </a:rPr>
              <a:t>Además, tendrá otros 2 SEP disponibles si tiene doble elegibilidad Individual y elegibilidad para LIS:</a:t>
            </a:r>
          </a:p>
          <a:p>
            <a:pPr marL="411424" lvl="3" indent="-171450" defTabSz="966612">
              <a:spcBef>
                <a:spcPts val="317"/>
              </a:spcBef>
              <a:buSzPct val="100000"/>
              <a:buFont typeface="Arial" panose="020B0604020202020204" pitchFamily="34" charset="0"/>
              <a:buChar char="•"/>
              <a:defRPr/>
            </a:pPr>
            <a:r>
              <a:rPr lang="es-US" sz="1000" dirty="0">
                <a:solidFill>
                  <a:prstClr val="black"/>
                </a:solidFill>
                <a:cs typeface="Arial" panose="020B0604020202020204" pitchFamily="34" charset="0"/>
              </a:rPr>
              <a:t>Puede hacer un cambio dentro de los 3 meses posteriores a la obtención, pérdida o cambio en la elegibilidad para Medicaid o LIS, o a la notificación de dicho cambio, lo que ocurra más tarde. </a:t>
            </a:r>
          </a:p>
          <a:p>
            <a:pPr marL="411424" lvl="3" indent="-171450" defTabSz="966612">
              <a:spcBef>
                <a:spcPts val="317"/>
              </a:spcBef>
              <a:buSzPct val="100000"/>
              <a:buFont typeface="Arial" panose="020B0604020202020204" pitchFamily="34" charset="0"/>
              <a:buChar char="•"/>
              <a:defRPr/>
            </a:pPr>
            <a:r>
              <a:rPr lang="es-US" sz="1000" dirty="0">
                <a:solidFill>
                  <a:prstClr val="black"/>
                </a:solidFill>
                <a:cs typeface="Arial" panose="020B0604020202020204" pitchFamily="34" charset="0"/>
              </a:rPr>
              <a:t>Puede hacer un cambio dentro de los 3 meses posteriores a la acción de inscripción iniciada por los CMS o por el estado o la notificación de esa acción, lo que suceda más tarde.</a:t>
            </a:r>
          </a:p>
          <a:p>
            <a:pPr marL="119149" lvl="2" indent="-117470" defTabSz="966612">
              <a:spcBef>
                <a:spcPts val="317"/>
              </a:spcBef>
              <a:buSzTx/>
              <a:buFont typeface="Wingdings" panose="05000000000000000000" pitchFamily="2" charset="2"/>
              <a:buChar char="§"/>
              <a:defRPr/>
            </a:pPr>
            <a:r>
              <a:rPr lang="es-US" sz="1000" dirty="0">
                <a:solidFill>
                  <a:prstClr val="black"/>
                </a:solidFill>
                <a:cs typeface="Arial" panose="020B0604020202020204" pitchFamily="34" charset="0"/>
              </a:rPr>
              <a:t>Está inscrito en un plan que decide abandonar Medicare o reducir su área de servicio.</a:t>
            </a:r>
          </a:p>
          <a:p>
            <a:pPr marL="119149" lvl="2" indent="-117470" defTabSz="966612">
              <a:spcBef>
                <a:spcPts val="317"/>
              </a:spcBef>
              <a:buSzTx/>
              <a:buFont typeface="Wingdings" panose="05000000000000000000" pitchFamily="2" charset="2"/>
              <a:buChar char="§"/>
              <a:defRPr/>
            </a:pPr>
            <a:r>
              <a:rPr lang="es-US" sz="1000" dirty="0">
                <a:solidFill>
                  <a:prstClr val="black"/>
                </a:solidFill>
                <a:cs typeface="Arial" panose="020B0604020202020204" pitchFamily="34" charset="0"/>
              </a:rPr>
              <a:t>Deja o pierde la cobertura del empleador o del sindicato.</a:t>
            </a:r>
          </a:p>
          <a:p>
            <a:pPr marL="119149" lvl="1" indent="-117470" defTabSz="492665">
              <a:spcBef>
                <a:spcPts val="317"/>
              </a:spcBef>
              <a:buFont typeface="Wingdings" panose="05000000000000000000" pitchFamily="2" charset="2"/>
              <a:buChar char="§"/>
              <a:tabLst>
                <a:tab pos="241600" algn="l"/>
              </a:tabLst>
              <a:defRPr/>
            </a:pPr>
            <a:r>
              <a:rPr lang="es-US" sz="1000" dirty="0">
                <a:cs typeface="Arial" panose="020B0604020202020204" pitchFamily="34" charset="0"/>
              </a:rPr>
              <a:t>Vive en el área de servicio de uno o más planes Medicare </a:t>
            </a:r>
            <a:r>
              <a:rPr lang="es-US" sz="1000" dirty="0" err="1">
                <a:cs typeface="Arial" panose="020B0604020202020204" pitchFamily="34" charset="0"/>
              </a:rPr>
              <a:t>Advantage</a:t>
            </a:r>
            <a:r>
              <a:rPr lang="es-US" sz="1000" dirty="0">
                <a:cs typeface="Arial" panose="020B0604020202020204" pitchFamily="34" charset="0"/>
              </a:rPr>
              <a:t> o planes de medicamentos con una calificación general de calidad de 5 estrellas. Puede usar el Período de Inscripción Especial de 5 estrellas para incorporarse a un plan Medicare </a:t>
            </a:r>
            <a:r>
              <a:rPr lang="es-US" sz="1000" dirty="0" err="1">
                <a:cs typeface="Arial" panose="020B0604020202020204" pitchFamily="34" charset="0"/>
              </a:rPr>
              <a:t>Advantage</a:t>
            </a:r>
            <a:r>
              <a:rPr lang="es-US" sz="1000" dirty="0">
                <a:cs typeface="Arial" panose="020B0604020202020204" pitchFamily="34" charset="0"/>
              </a:rPr>
              <a:t>, un plan de costos de Medicare o un plan de medicamentos con una calificación general de calidad de 5 estrellas. Puede usar este SEP una sola vez entre el 8 de diciembre y el 30 de noviembre del año siguiente. Si se cambia de un plan Medicare </a:t>
            </a:r>
            <a:r>
              <a:rPr lang="es-US" sz="1000" dirty="0" err="1">
                <a:cs typeface="Arial" panose="020B0604020202020204" pitchFamily="34" charset="0"/>
              </a:rPr>
              <a:t>Advantage</a:t>
            </a:r>
            <a:r>
              <a:rPr lang="es-US" sz="1000" dirty="0">
                <a:cs typeface="Arial" panose="020B0604020202020204" pitchFamily="34" charset="0"/>
              </a:rPr>
              <a:t> que incluye cobertura de medicamentos a un plan de medicamentos por separado, se cancelará su inscripción en su plan Medicare </a:t>
            </a:r>
            <a:r>
              <a:rPr lang="es-US" sz="1000" dirty="0" err="1">
                <a:cs typeface="Arial" panose="020B0604020202020204" pitchFamily="34" charset="0"/>
              </a:rPr>
              <a:t>Advantage</a:t>
            </a:r>
            <a:r>
              <a:rPr lang="es-US" sz="1000" dirty="0">
                <a:cs typeface="Arial" panose="020B0604020202020204" pitchFamily="34" charset="0"/>
              </a:rPr>
              <a:t>, incluido el beneficio de salud. Se lo volverá a Medicare Original para la cobertura de sus servicios de salud. Si se cambia de un plan Medicare </a:t>
            </a:r>
            <a:r>
              <a:rPr lang="es-US" sz="1000" dirty="0" err="1">
                <a:cs typeface="Arial" panose="020B0604020202020204" pitchFamily="34" charset="0"/>
              </a:rPr>
              <a:t>Advantage</a:t>
            </a:r>
            <a:r>
              <a:rPr lang="es-US" sz="1000" dirty="0">
                <a:cs typeface="Arial" panose="020B0604020202020204" pitchFamily="34" charset="0"/>
              </a:rPr>
              <a:t> que tiene cobertura de medicamentos a un plan Medicare </a:t>
            </a:r>
            <a:r>
              <a:rPr lang="es-US" sz="1000" dirty="0" err="1">
                <a:cs typeface="Arial" panose="020B0604020202020204" pitchFamily="34" charset="0"/>
              </a:rPr>
              <a:t>Advantage</a:t>
            </a:r>
            <a:r>
              <a:rPr lang="es-US" sz="1000" dirty="0">
                <a:cs typeface="Arial" panose="020B0604020202020204" pitchFamily="34" charset="0"/>
              </a:rPr>
              <a:t> de 5 estrellas que no la tiene, es posible que pierda su cobertura de medicamentos. Tendrá que esperar a la próxima oportunidad de inscripción para obtener cobertura de medicamentos y es posible que tenga que pagar una multa por inscripción tardía a la Parte D. </a:t>
            </a:r>
          </a:p>
          <a:p>
            <a:pPr marL="119149" lvl="1" indent="-117470" defTabSz="492665">
              <a:spcBef>
                <a:spcPts val="317"/>
              </a:spcBef>
              <a:buFont typeface="Wingdings" panose="05000000000000000000" pitchFamily="2" charset="2"/>
              <a:buChar char="§"/>
              <a:tabLst>
                <a:tab pos="241600" algn="l"/>
              </a:tabLst>
              <a:defRPr/>
            </a:pPr>
            <a:r>
              <a:rPr lang="es-US" sz="1000" dirty="0">
                <a:solidFill>
                  <a:prstClr val="black"/>
                </a:solidFill>
                <a:cs typeface="Arial" panose="020B0604020202020204" pitchFamily="34" charset="0"/>
              </a:rPr>
              <a:t>Recibe notificación retroactiva de derecho a Medicare.</a:t>
            </a:r>
          </a:p>
          <a:p>
            <a:pPr marL="119149" lvl="1" indent="-117470" defTabSz="492665">
              <a:spcBef>
                <a:spcPts val="317"/>
              </a:spcBef>
              <a:buFont typeface="Wingdings" panose="05000000000000000000" pitchFamily="2" charset="2"/>
              <a:buChar char="§"/>
              <a:tabLst>
                <a:tab pos="241600" algn="l"/>
              </a:tabLst>
              <a:defRPr/>
            </a:pPr>
            <a:r>
              <a:rPr lang="es-US" sz="1000" dirty="0">
                <a:solidFill>
                  <a:prstClr val="black"/>
                </a:solidFill>
                <a:cs typeface="Arial" panose="020B0604020202020204" pitchFamily="34" charset="0"/>
              </a:rPr>
              <a:t>Otras circunstancias excepcionales, como que no le dijeran adecuadamente que estaba perdiendo la cobertura de medicamentos privada que era tan buena como la cobertura de medicamentos de Medicare (cobertura acreditable).</a:t>
            </a:r>
          </a:p>
          <a:p>
            <a:pPr marL="0" lvl="1" defTabSz="9855">
              <a:spcBef>
                <a:spcPts val="317"/>
              </a:spcBef>
              <a:tabLst>
                <a:tab pos="125861" algn="l"/>
              </a:tabLst>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a:t>
            </a:r>
            <a:r>
              <a:rPr lang="es-US" sz="1000" dirty="0">
                <a:cs typeface="Arial" panose="020B0604020202020204" pitchFamily="34" charset="0"/>
              </a:rPr>
              <a:t>En el caso de gozar de derechos retroactivos, existen normas especiales que permiten la inscripción en un plan Medicare </a:t>
            </a:r>
            <a:r>
              <a:rPr lang="es-US" sz="1000" dirty="0" err="1">
                <a:cs typeface="Arial" panose="020B0604020202020204" pitchFamily="34" charset="0"/>
              </a:rPr>
              <a:t>Advantage</a:t>
            </a:r>
            <a:r>
              <a:rPr lang="es-US" sz="1000" dirty="0">
                <a:cs typeface="Arial" panose="020B0604020202020204" pitchFamily="34" charset="0"/>
              </a:rPr>
              <a:t> o Medicare Original y una póliza </a:t>
            </a:r>
            <a:r>
              <a:rPr lang="es-US" sz="1000" dirty="0" err="1">
                <a:cs typeface="Arial" panose="020B0604020202020204" pitchFamily="34" charset="0"/>
              </a:rPr>
              <a:t>Medigap</a:t>
            </a:r>
            <a:r>
              <a:rPr lang="es-US" sz="1000" dirty="0">
                <a:cs typeface="Arial" panose="020B0604020202020204" pitchFamily="34" charset="0"/>
              </a:rPr>
              <a:t>.</a:t>
            </a:r>
            <a:r>
              <a:rPr lang="es-US" sz="1000" dirty="0">
                <a:solidFill>
                  <a:prstClr val="black"/>
                </a:solidFill>
                <a:cs typeface="Arial" panose="020B0604020202020204" pitchFamily="34" charset="0"/>
              </a:rPr>
              <a:t> Puede encontrar más información sobre las condiciones que permiten una excepción en el capítulo 2 del “Manual de cuidados administrados de Medicare”, sección 30.4, en </a:t>
            </a:r>
            <a:r>
              <a:rPr lang="es-US" sz="1000" dirty="0">
                <a:solidFill>
                  <a:prstClr val="black"/>
                </a:solidFill>
                <a:cs typeface="Arial" panose="020B0604020202020204" pitchFamily="34" charset="0"/>
                <a:hlinkClick r:id="rId3"/>
              </a:rPr>
              <a:t>CMS.gov/files/</a:t>
            </a:r>
            <a:r>
              <a:rPr lang="es-US" sz="1000" dirty="0" err="1">
                <a:solidFill>
                  <a:prstClr val="black"/>
                </a:solidFill>
                <a:cs typeface="Arial" panose="020B0604020202020204" pitchFamily="34" charset="0"/>
                <a:hlinkClick r:id="rId3"/>
              </a:rPr>
              <a:t>document</a:t>
            </a:r>
            <a:r>
              <a:rPr lang="es-US" sz="1000" dirty="0">
                <a:solidFill>
                  <a:prstClr val="black"/>
                </a:solidFill>
                <a:cs typeface="Arial" panose="020B0604020202020204" pitchFamily="34" charset="0"/>
                <a:hlinkClick r:id="rId3"/>
              </a:rPr>
              <a:t>/cy-2024-ma-enrollment-and-disenrollment-guidance.pdf</a:t>
            </a:r>
            <a:r>
              <a:rPr lang="es-US" sz="1000" dirty="0">
                <a:solidFill>
                  <a:prstClr val="black"/>
                </a:solidFill>
                <a:cs typeface="Arial" panose="020B0604020202020204" pitchFamily="34" charset="0"/>
              </a:rPr>
              <a:t>. </a:t>
            </a:r>
            <a:r>
              <a:rPr lang="es-US" sz="1000" u="sng" dirty="0">
                <a:solidFill>
                  <a:prstClr val="black"/>
                </a:solidFill>
                <a:cs typeface="Arial" panose="020B0604020202020204" pitchFamily="34" charset="0"/>
              </a:rPr>
              <a:t> </a:t>
            </a:r>
          </a:p>
          <a:p>
            <a:pPr marL="0" lvl="1" defTabSz="9855">
              <a:spcBef>
                <a:spcPts val="317"/>
              </a:spcBef>
              <a:tabLst>
                <a:tab pos="125861" algn="l"/>
              </a:tabLst>
              <a:defRPr/>
            </a:pPr>
            <a:r>
              <a:rPr lang="es-US" sz="1000" b="1" dirty="0">
                <a:solidFill>
                  <a:prstClr val="black"/>
                </a:solidFill>
                <a:cs typeface="Arial" panose="020B0604020202020204" pitchFamily="34" charset="0"/>
              </a:rPr>
              <a:t>Fuente:</a:t>
            </a:r>
            <a:r>
              <a:rPr lang="es-US" sz="1000" dirty="0">
                <a:solidFill>
                  <a:prstClr val="black"/>
                </a:solidFill>
                <a:cs typeface="Arial" panose="020B0604020202020204" pitchFamily="34" charset="0"/>
              </a:rPr>
              <a:t> </a:t>
            </a:r>
            <a:r>
              <a:rPr lang="es-US" sz="1000" dirty="0">
                <a:solidFill>
                  <a:prstClr val="black"/>
                </a:solidFill>
                <a:cs typeface="Arial" panose="020B0604020202020204" pitchFamily="34" charset="0"/>
                <a:hlinkClick r:id="rId4"/>
              </a:rPr>
              <a:t>Medicare.gov/</a:t>
            </a:r>
            <a:r>
              <a:rPr lang="es-US" sz="1000" dirty="0" err="1">
                <a:solidFill>
                  <a:prstClr val="black"/>
                </a:solidFill>
                <a:cs typeface="Arial" panose="020B0604020202020204" pitchFamily="34" charset="0"/>
                <a:hlinkClick r:id="rId4"/>
              </a:rPr>
              <a:t>basics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get</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started</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with</a:t>
            </a:r>
            <a:r>
              <a:rPr lang="es-US" sz="1000" dirty="0">
                <a:solidFill>
                  <a:prstClr val="black"/>
                </a:solidFill>
                <a:cs typeface="Arial" panose="020B0604020202020204" pitchFamily="34" charset="0"/>
                <a:hlinkClick r:id="rId4"/>
              </a:rPr>
              <a:t>-medicare/</a:t>
            </a:r>
            <a:r>
              <a:rPr lang="es-US" sz="1000" dirty="0" err="1">
                <a:solidFill>
                  <a:prstClr val="black"/>
                </a:solidFill>
                <a:cs typeface="Arial" panose="020B0604020202020204" pitchFamily="34" charset="0"/>
                <a:hlinkClick r:id="rId4"/>
              </a:rPr>
              <a:t>get</a:t>
            </a:r>
            <a:r>
              <a:rPr lang="es-US" sz="1000" dirty="0">
                <a:solidFill>
                  <a:prstClr val="black"/>
                </a:solidFill>
                <a:cs typeface="Arial" panose="020B0604020202020204" pitchFamily="34" charset="0"/>
                <a:hlinkClick r:id="rId4"/>
              </a:rPr>
              <a:t>-more-</a:t>
            </a:r>
            <a:r>
              <a:rPr lang="es-US" sz="1000" dirty="0" err="1">
                <a:solidFill>
                  <a:prstClr val="black"/>
                </a:solidFill>
                <a:cs typeface="Arial" panose="020B0604020202020204" pitchFamily="34" charset="0"/>
                <a:hlinkClick r:id="rId4"/>
              </a:rPr>
              <a:t>coverage</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joining</a:t>
            </a:r>
            <a:r>
              <a:rPr lang="es-US" sz="1000" dirty="0">
                <a:solidFill>
                  <a:prstClr val="black"/>
                </a:solidFill>
                <a:cs typeface="Arial" panose="020B0604020202020204" pitchFamily="34" charset="0"/>
                <a:hlinkClick r:id="rId4"/>
              </a:rPr>
              <a:t>-a-plan/</a:t>
            </a:r>
            <a:r>
              <a:rPr lang="es-US" sz="1000" dirty="0" err="1">
                <a:solidFill>
                  <a:prstClr val="black"/>
                </a:solidFill>
                <a:cs typeface="Arial" panose="020B0604020202020204" pitchFamily="34" charset="0"/>
                <a:hlinkClick r:id="rId4"/>
              </a:rPr>
              <a:t>special-enrollment-periods</a:t>
            </a:r>
            <a:r>
              <a:rPr lang="es-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193373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805805"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634"/>
              </a:spcBef>
              <a:buNone/>
              <a:defRPr/>
            </a:pPr>
            <a:r>
              <a:rPr lang="es-US" dirty="0">
                <a:solidFill>
                  <a:prstClr val="black"/>
                </a:solidFill>
                <a:cs typeface="Arial"/>
              </a:rPr>
              <a:t>Compruebe sus conocimientos: Pregunta 1</a:t>
            </a:r>
          </a:p>
          <a:p>
            <a:pPr marL="0" indent="0" defTabSz="966612">
              <a:spcBef>
                <a:spcPts val="634"/>
              </a:spcBef>
              <a:buNone/>
              <a:defRPr/>
            </a:pPr>
            <a:r>
              <a:rPr lang="es-US" sz="1200" b="1" dirty="0">
                <a:latin typeface="Calibri" panose="020F0502020204030204" pitchFamily="34" charset="0"/>
                <a:ea typeface="Calibri" panose="020F0502020204030204" pitchFamily="34" charset="0"/>
                <a:cs typeface="Times New Roman" panose="02020603050405020304" pitchFamily="18" charset="0"/>
              </a:rPr>
              <a:t>Si tiene ELA y obtiene el Seguro por Discapacidad del Seguro Social (SSDI, por sus siglas en inglés), tendrá un período de espera de 24 meses antes de que se le inscriba en Medicare. </a:t>
            </a:r>
          </a:p>
          <a:p>
            <a:pPr marL="245009" indent="-245009" defTabSz="966612">
              <a:spcBef>
                <a:spcPts val="634"/>
              </a:spcBef>
              <a:buFont typeface="+mj-lt"/>
              <a:buAutoNum type="alphaLcPeriod"/>
              <a:defRPr/>
            </a:pPr>
            <a:r>
              <a:rPr lang="es-US" dirty="0">
                <a:solidFill>
                  <a:prstClr val="black"/>
                </a:solidFill>
                <a:cs typeface="Arial"/>
              </a:rPr>
              <a:t>Verdadero</a:t>
            </a:r>
          </a:p>
          <a:p>
            <a:pPr marL="245009" indent="-245009" defTabSz="966612">
              <a:spcBef>
                <a:spcPts val="634"/>
              </a:spcBef>
              <a:buFont typeface="+mj-lt"/>
              <a:buAutoNum type="alphaLcPeriod"/>
              <a:defRPr/>
            </a:pPr>
            <a:r>
              <a:rPr lang="es-US" dirty="0">
                <a:solidFill>
                  <a:prstClr val="black"/>
                </a:solidFill>
                <a:cs typeface="Arial"/>
              </a:rPr>
              <a:t>Falso</a:t>
            </a:r>
          </a:p>
          <a:p>
            <a:pPr marL="0" indent="0">
              <a:spcBef>
                <a:spcPts val="634"/>
              </a:spcBef>
              <a:buNone/>
              <a:defRPr/>
            </a:pPr>
            <a:r>
              <a:rPr lang="es-US" b="1" dirty="0">
                <a:solidFill>
                  <a:prstClr val="black"/>
                </a:solidFill>
                <a:cs typeface="Arial"/>
              </a:rPr>
              <a:t>Respuesta: b. Falso </a:t>
            </a:r>
            <a:r>
              <a:rPr lang="es-US" dirty="0">
                <a:solidFill>
                  <a:prstClr val="black"/>
                </a:solidFill>
                <a:cs typeface="Arial"/>
              </a:rPr>
              <a:t> </a:t>
            </a:r>
          </a:p>
          <a:p>
            <a:pPr marL="0" indent="0" defTabSz="966612">
              <a:spcBef>
                <a:spcPts val="634"/>
              </a:spcBef>
              <a:buNone/>
              <a:defRPr/>
            </a:pPr>
            <a:r>
              <a:rPr lang="es-US" sz="1200" dirty="0">
                <a:solidFill>
                  <a:srgbClr val="000000"/>
                </a:solidFill>
                <a:latin typeface="Calibri" panose="020F0502020204030204" pitchFamily="34" charset="0"/>
                <a:ea typeface="Times New Roman" panose="02020603050405020304" pitchFamily="18" charset="0"/>
                <a:cs typeface="Arial" panose="020B0604020202020204" pitchFamily="34" charset="0"/>
              </a:rPr>
              <a:t>Ciertas personas menores de 65 años con discapacidades que han recibido beneficios del Seguro por Discapacidad del Seguro Social (SSDI) durante 24 meses califican para Medicare, pero los individuos con ELA que reciben beneficios del SSDI no tienen un período de espera de  24 meses. Si tiene ELA, </a:t>
            </a:r>
            <a:r>
              <a:rPr lang="es-US" sz="1200" dirty="0">
                <a:latin typeface="Calibri" panose="020F0502020204030204" pitchFamily="34" charset="0"/>
                <a:ea typeface="Calibri" panose="020F0502020204030204" pitchFamily="34" charset="0"/>
                <a:cs typeface="Times New Roman" panose="02020603050405020304" pitchFamily="18" charset="0"/>
              </a:rPr>
              <a:t>recibe Medicare automáticamente el mismo mes que comienza a recibir beneficios del Seguro Social. </a:t>
            </a:r>
          </a:p>
        </p:txBody>
      </p:sp>
    </p:spTree>
    <p:extLst>
      <p:ext uri="{BB962C8B-B14F-4D97-AF65-F5344CB8AC3E}">
        <p14:creationId xmlns:p14="http://schemas.microsoft.com/office/powerpoint/2010/main" val="2347896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581401"/>
            <a:ext cx="6838950" cy="5678486"/>
          </a:xfrm>
        </p:spPr>
        <p:txBody>
          <a:bodyPr>
            <a:normAutofit lnSpcReduction="10000"/>
          </a:bodyPr>
          <a:lstStyle/>
          <a:p>
            <a:pPr marL="0" indent="0" fontAlgn="base">
              <a:spcBef>
                <a:spcPts val="0"/>
              </a:spcBef>
              <a:spcAft>
                <a:spcPts val="600"/>
              </a:spcAft>
              <a:buNone/>
            </a:pPr>
            <a:r>
              <a:rPr lang="es-US" b="1" dirty="0">
                <a:solidFill>
                  <a:srgbClr val="000000"/>
                </a:solidFill>
                <a:cs typeface="Arial"/>
              </a:rPr>
              <a:t>Esta diapositiva tiene animación.</a:t>
            </a:r>
          </a:p>
          <a:p>
            <a:pPr marL="0" indent="0" fontAlgn="base">
              <a:spcBef>
                <a:spcPts val="0"/>
              </a:spcBef>
              <a:spcAft>
                <a:spcPts val="600"/>
              </a:spcAft>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0"/>
              </a:spcBef>
              <a:spcAft>
                <a:spcPts val="600"/>
              </a:spcAft>
              <a:buNone/>
              <a:defRPr/>
            </a:pPr>
            <a:r>
              <a:rPr lang="es-US" dirty="0">
                <a:solidFill>
                  <a:prstClr val="black"/>
                </a:solidFill>
                <a:cs typeface="Arial"/>
              </a:rPr>
              <a:t>Compruebe sus conocimientos: Pregunta 2</a:t>
            </a:r>
          </a:p>
          <a:p>
            <a:pPr marL="0" indent="0" defTabSz="966612">
              <a:spcBef>
                <a:spcPts val="0"/>
              </a:spcBef>
              <a:spcAft>
                <a:spcPts val="600"/>
              </a:spcAft>
              <a:buNone/>
              <a:defRPr/>
            </a:pPr>
            <a:r>
              <a:rPr lang="es-US" sz="1200" b="1" dirty="0">
                <a:latin typeface="Calibri" panose="020F0502020204030204" pitchFamily="34" charset="0"/>
                <a:ea typeface="Calibri" panose="020F0502020204030204" pitchFamily="34" charset="0"/>
                <a:cs typeface="Times New Roman" panose="02020603050405020304" pitchFamily="18" charset="0"/>
              </a:rPr>
              <a:t>Si tiene ELA y obtiene el Seguro por Discapacidad del Seguro Social (SSDI, por sus siglas en inglés), tendrá un período de espera de 24 meses antes de que se le inscriba en Medicare. </a:t>
            </a:r>
          </a:p>
          <a:p>
            <a:pPr marL="245009" indent="-245009" defTabSz="966612">
              <a:spcBef>
                <a:spcPts val="0"/>
              </a:spcBef>
              <a:spcAft>
                <a:spcPts val="600"/>
              </a:spcAft>
              <a:buFont typeface="+mj-lt"/>
              <a:buAutoNum type="alphaLcPeriod"/>
              <a:defRPr/>
            </a:pPr>
            <a:r>
              <a:rPr lang="es-US" dirty="0">
                <a:solidFill>
                  <a:prstClr val="black"/>
                </a:solidFill>
                <a:cs typeface="Arial"/>
              </a:rPr>
              <a:t>El GEP es un período anual de 3 meses y el OEP es un período anual de 7 semanas.</a:t>
            </a:r>
          </a:p>
          <a:p>
            <a:pPr marL="245009" indent="-245009" defTabSz="966612">
              <a:spcBef>
                <a:spcPts val="0"/>
              </a:spcBef>
              <a:spcAft>
                <a:spcPts val="600"/>
              </a:spcAft>
              <a:buFont typeface="+mj-lt"/>
              <a:buAutoNum type="alphaLcPeriod"/>
              <a:defRPr/>
            </a:pPr>
            <a:r>
              <a:rPr lang="es-US" dirty="0">
                <a:solidFill>
                  <a:prstClr val="black"/>
                </a:solidFill>
                <a:cs typeface="Arial"/>
              </a:rPr>
              <a:t>En el GEP, puede inscribirse en la Parte A (si tiene que comprarla) o la Parte B.</a:t>
            </a:r>
          </a:p>
          <a:p>
            <a:pPr marL="245009" indent="-245009" defTabSz="966612">
              <a:spcBef>
                <a:spcPts val="0"/>
              </a:spcBef>
              <a:spcAft>
                <a:spcPts val="600"/>
              </a:spcAft>
              <a:buFont typeface="+mj-lt"/>
              <a:buAutoNum type="alphaLcPeriod"/>
              <a:defRPr/>
            </a:pPr>
            <a:r>
              <a:rPr lang="es-US" dirty="0">
                <a:solidFill>
                  <a:prstClr val="black"/>
                </a:solidFill>
                <a:cs typeface="Arial"/>
              </a:rPr>
              <a:t>En el OEP, puede revisar sus opciones de Medicare y elegir el plan de salud y/o de medicamentos de Medicare más adecuado para usted.</a:t>
            </a:r>
          </a:p>
          <a:p>
            <a:pPr marL="245009" indent="-245009" defTabSz="966612">
              <a:spcBef>
                <a:spcPts val="0"/>
              </a:spcBef>
              <a:spcAft>
                <a:spcPts val="600"/>
              </a:spcAft>
              <a:buFont typeface="+mj-lt"/>
              <a:buAutoNum type="alphaLcPeriod"/>
              <a:defRPr/>
            </a:pPr>
            <a:r>
              <a:rPr lang="es-US" dirty="0">
                <a:solidFill>
                  <a:prstClr val="black"/>
                </a:solidFill>
                <a:cs typeface="Arial"/>
              </a:rPr>
              <a:t>Todas las opciones anteriores</a:t>
            </a:r>
          </a:p>
          <a:p>
            <a:pPr marL="0" indent="0">
              <a:spcBef>
                <a:spcPts val="0"/>
              </a:spcBef>
              <a:spcAft>
                <a:spcPts val="600"/>
              </a:spcAft>
              <a:buNone/>
              <a:defRPr/>
            </a:pPr>
            <a:r>
              <a:rPr lang="es-US" b="1" dirty="0">
                <a:solidFill>
                  <a:prstClr val="black"/>
                </a:solidFill>
                <a:cs typeface="Arial"/>
              </a:rPr>
              <a:t>Respuesta: d. Todas las anteriores. </a:t>
            </a:r>
            <a:r>
              <a:rPr lang="es-US" dirty="0">
                <a:solidFill>
                  <a:prstClr val="black"/>
                </a:solidFill>
                <a:cs typeface="Arial"/>
              </a:rPr>
              <a:t> </a:t>
            </a:r>
          </a:p>
          <a:p>
            <a:pPr marL="0" indent="0" defTabSz="966612">
              <a:spcBef>
                <a:spcPts val="0"/>
              </a:spcBef>
              <a:spcAft>
                <a:spcPts val="600"/>
              </a:spcAft>
              <a:buNone/>
              <a:defRPr/>
            </a:pPr>
            <a:r>
              <a:rPr lang="es-US" sz="1200" dirty="0">
                <a:latin typeface="Calibri" panose="020F0502020204030204" pitchFamily="34" charset="0"/>
                <a:ea typeface="Calibri" panose="020F0502020204030204" pitchFamily="34" charset="0"/>
                <a:cs typeface="Times New Roman" panose="02020603050405020304" pitchFamily="18" charset="0"/>
              </a:rPr>
              <a:t>Si no solicitó la Parte B (o la Parte A si tiene que comprarla) durante su Período de Inscripción Inicial (IEP) y no califica para un Período de Inscripción Especial (SEP), puede solicitar durante el GEP entre el 1 de enero y el 31 de marzo de cada año. Su cobertura comienza el primer día del mes siguiente a su solicitud. Es posible que tenga que pagar una prima más alta de la Parte A y/o la Parte B por inscripción tardía. Para la mayoría de las personas que no solicitan durante su IEP o SEP, esta es su única oportunidad para solicitar.</a:t>
            </a:r>
          </a:p>
          <a:p>
            <a:pPr marL="0" indent="0" defTabSz="966612">
              <a:spcBef>
                <a:spcPts val="0"/>
              </a:spcBef>
              <a:spcAft>
                <a:spcPts val="600"/>
              </a:spcAft>
              <a:buNone/>
              <a:defRPr/>
            </a:pPr>
            <a:r>
              <a:rPr lang="es-US" sz="1200" dirty="0">
                <a:latin typeface="Calibri" panose="020F0502020204030204" pitchFamily="34" charset="0"/>
                <a:ea typeface="Calibri" panose="020F0502020204030204" pitchFamily="34" charset="0"/>
                <a:cs typeface="Times New Roman" panose="02020603050405020304" pitchFamily="18" charset="0"/>
              </a:rPr>
              <a:t>Si ya tiene Medicare, el OEP anual le permite revisar sus opciones y elegir el plan de salud y medicamentos de Medicare que se adapte mejor a sus necesidades. La inscripción abierta comienza el 15 de octubre y finaliza el 7 de diciembre cada año. Esto le da 7 semanas completas para comparar y tomar decisiones, y le ayuda a asegurarse de que tendrá los materiales esenciales del plan y las tarjetas de afiliado a mano el 1º de enero, cuando comience su nueva cobertura. En el OEP, puede incorporarse, cancelar o cambiar a otro plan Medicare </a:t>
            </a:r>
            <a:r>
              <a:rPr lang="es-US" sz="1200" dirty="0" err="1">
                <a:latin typeface="Calibri" panose="020F0502020204030204" pitchFamily="34" charset="0"/>
                <a:ea typeface="Calibri" panose="020F0502020204030204" pitchFamily="34" charset="0"/>
                <a:cs typeface="Times New Roman" panose="02020603050405020304" pitchFamily="18" charset="0"/>
              </a:rPr>
              <a:t>Advantage</a:t>
            </a:r>
            <a:r>
              <a:rPr lang="es-US" sz="1200" dirty="0">
                <a:latin typeface="Calibri" panose="020F0502020204030204" pitchFamily="34" charset="0"/>
                <a:ea typeface="Calibri" panose="020F0502020204030204" pitchFamily="34" charset="0"/>
                <a:cs typeface="Times New Roman" panose="02020603050405020304" pitchFamily="18" charset="0"/>
              </a:rPr>
              <a:t> (o agregar o cancelar la cobertura de medicamentos), cambiar de Medicare Original a un plan Medicare </a:t>
            </a:r>
            <a:r>
              <a:rPr lang="es-US" sz="1200" dirty="0" err="1">
                <a:latin typeface="Calibri" panose="020F0502020204030204" pitchFamily="34" charset="0"/>
                <a:ea typeface="Calibri" panose="020F0502020204030204" pitchFamily="34" charset="0"/>
                <a:cs typeface="Times New Roman" panose="02020603050405020304" pitchFamily="18" charset="0"/>
              </a:rPr>
              <a:t>Advantage</a:t>
            </a:r>
            <a:r>
              <a:rPr lang="es-US" sz="1200" dirty="0">
                <a:latin typeface="Calibri" panose="020F0502020204030204" pitchFamily="34" charset="0"/>
                <a:ea typeface="Calibri" panose="020F0502020204030204" pitchFamily="34" charset="0"/>
                <a:cs typeface="Times New Roman" panose="02020603050405020304" pitchFamily="18" charset="0"/>
              </a:rPr>
              <a:t> o de un plan Medicare </a:t>
            </a:r>
            <a:r>
              <a:rPr lang="es-US" sz="1200" dirty="0" err="1">
                <a:latin typeface="Calibri" panose="020F0502020204030204" pitchFamily="34" charset="0"/>
                <a:ea typeface="Calibri" panose="020F0502020204030204" pitchFamily="34" charset="0"/>
                <a:cs typeface="Times New Roman" panose="02020603050405020304" pitchFamily="18" charset="0"/>
              </a:rPr>
              <a:t>Advantage</a:t>
            </a:r>
            <a:r>
              <a:rPr lang="es-US" sz="1200" dirty="0">
                <a:latin typeface="Calibri" panose="020F0502020204030204" pitchFamily="34" charset="0"/>
                <a:ea typeface="Calibri" panose="020F0502020204030204" pitchFamily="34" charset="0"/>
                <a:cs typeface="Times New Roman" panose="02020603050405020304" pitchFamily="18" charset="0"/>
              </a:rPr>
              <a:t> a Medicare Original, incorporarse a un plan de medicamentos de Medicare si está inscrito en Medicare Original, o cambiar de un plan de medicamentos de Medicare a otro si tiene Medicare Original.</a:t>
            </a:r>
          </a:p>
          <a:p>
            <a:pPr marL="0" indent="0" defTabSz="966612">
              <a:spcBef>
                <a:spcPts val="0"/>
              </a:spcBef>
              <a:spcAft>
                <a:spcPts val="600"/>
              </a:spcAft>
              <a:buNone/>
              <a:defRPr/>
            </a:pPr>
            <a:r>
              <a:rPr lang="es-US" sz="1200" dirty="0">
                <a:latin typeface="Calibri" panose="020F0502020204030204" pitchFamily="34" charset="0"/>
                <a:ea typeface="Calibri" panose="020F0502020204030204" pitchFamily="34" charset="0"/>
                <a:cs typeface="Times New Roman" panose="02020603050405020304" pitchFamily="18" charset="0"/>
              </a:rPr>
              <a:t> </a:t>
            </a:r>
          </a:p>
          <a:p>
            <a:pPr marL="0" indent="0" defTabSz="966612">
              <a:spcBef>
                <a:spcPts val="0"/>
              </a:spcBef>
              <a:spcAft>
                <a:spcPts val="600"/>
              </a:spcAft>
              <a:buNone/>
              <a:defRPr/>
            </a:pPr>
            <a:r>
              <a:rPr lang="es-US" sz="12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264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a:pPr>
            <a:r>
              <a:rPr lang="es-US" b="1">
                <a:solidFill>
                  <a:prstClr val="black"/>
                </a:solidFill>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En la lección 2, se explican las partes de Medicare y la cobertura y los costos de Medicare Parte A (seguro hospitalario) y la cobertura y los costos de Medicare Parte B (seguro médico). </a:t>
            </a:r>
          </a:p>
        </p:txBody>
      </p:sp>
    </p:spTree>
    <p:extLst>
      <p:ext uri="{BB962C8B-B14F-4D97-AF65-F5344CB8AC3E}">
        <p14:creationId xmlns:p14="http://schemas.microsoft.com/office/powerpoint/2010/main" val="883983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0"/>
              </a:spcBef>
              <a:spcAft>
                <a:spcPts val="600"/>
              </a:spcAft>
              <a:buNone/>
              <a:defRPr/>
            </a:pPr>
            <a:r>
              <a:rPr lang="es-US" b="1">
                <a:solidFill>
                  <a:prstClr val="black"/>
                </a:solidFill>
                <a:cs typeface="Arial"/>
              </a:rPr>
              <a:t>Notas del presentador</a:t>
            </a:r>
          </a:p>
          <a:p>
            <a:pPr marL="0" indent="0" defTabSz="966612">
              <a:spcBef>
                <a:spcPts val="0"/>
              </a:spcBef>
              <a:spcAft>
                <a:spcPts val="600"/>
              </a:spcAft>
              <a:buNone/>
              <a:defRPr/>
            </a:pPr>
            <a:r>
              <a:rPr lang="es-US">
                <a:solidFill>
                  <a:prstClr val="black"/>
                </a:solidFill>
                <a:cs typeface="Arial"/>
              </a:rPr>
              <a:t>Al final de esta lección, usted podrá:</a:t>
            </a:r>
          </a:p>
          <a:p>
            <a:pPr marL="125525" indent="-125525">
              <a:spcBef>
                <a:spcPts val="0"/>
              </a:spcBef>
              <a:spcAft>
                <a:spcPts val="600"/>
              </a:spcAft>
              <a:defRPr/>
            </a:pPr>
            <a:r>
              <a:rPr lang="es-US">
                <a:solidFill>
                  <a:prstClr val="black"/>
                </a:solidFill>
                <a:cs typeface="Arial"/>
              </a:rPr>
              <a:t>Describir la cobertura y los costos de Medicare Parte A (seguro hospitalario) y Parte B (seguro médico)</a:t>
            </a:r>
          </a:p>
          <a:p>
            <a:pPr marL="125525" indent="-125525">
              <a:spcBef>
                <a:spcPts val="0"/>
              </a:spcBef>
              <a:spcAft>
                <a:spcPts val="600"/>
              </a:spcAft>
              <a:defRPr/>
            </a:pPr>
            <a:r>
              <a:rPr lang="es-US">
                <a:solidFill>
                  <a:prstClr val="black"/>
                </a:solidFill>
                <a:cs typeface="Arial"/>
              </a:rPr>
              <a:t>Explicar quién obtiene la Parte A de manera automática</a:t>
            </a:r>
          </a:p>
          <a:p>
            <a:pPr marL="125525" indent="-125525">
              <a:spcBef>
                <a:spcPts val="0"/>
              </a:spcBef>
              <a:spcAft>
                <a:spcPts val="600"/>
              </a:spcAft>
              <a:defRPr/>
            </a:pPr>
            <a:r>
              <a:rPr lang="es-US">
                <a:solidFill>
                  <a:prstClr val="black"/>
                </a:solidFill>
                <a:cs typeface="Arial"/>
              </a:rPr>
              <a:t>Analizar qué debe tener en cuenta al decidir inscribirse para la Parte A</a:t>
            </a:r>
          </a:p>
          <a:p>
            <a:pPr marL="125525" indent="-125525">
              <a:spcBef>
                <a:spcPts val="0"/>
              </a:spcBef>
              <a:spcAft>
                <a:spcPts val="600"/>
              </a:spcAft>
              <a:defRPr/>
            </a:pPr>
            <a:r>
              <a:rPr lang="es-US">
                <a:solidFill>
                  <a:prstClr val="black"/>
                </a:solidFill>
                <a:cs typeface="Arial"/>
              </a:rPr>
              <a:t>Analizar qué debe tener en cuenta al decidir mantener o inscribirse para la Parte B</a:t>
            </a:r>
          </a:p>
          <a:p>
            <a:pPr marL="0" indent="0" defTabSz="966612">
              <a:spcBef>
                <a:spcPts val="0"/>
              </a:spcBef>
              <a:spcAft>
                <a:spcPts val="600"/>
              </a:spcAft>
              <a:buNone/>
              <a:defRPr/>
            </a:pPr>
            <a:endParaRPr lang="en-US" dirty="0">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16236"/>
            <a:ext cx="5852160" cy="5144347"/>
          </a:xfrm>
        </p:spPr>
        <p:txBody>
          <a:bodyPr/>
          <a:lstStyle/>
          <a:p>
            <a:pPr marL="0" indent="0" defTabSz="966612">
              <a:spcBef>
                <a:spcPts val="0"/>
              </a:spcBef>
              <a:spcAft>
                <a:spcPts val="600"/>
              </a:spcAft>
              <a:buNone/>
              <a:defRPr/>
            </a:pPr>
            <a:r>
              <a:rPr lang="es-US" b="1"/>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Al finalizar esta sesión, usted podrá:</a:t>
            </a:r>
          </a:p>
          <a:p>
            <a:pPr marL="125834" indent="-125834" defTabSz="966612">
              <a:spcBef>
                <a:spcPts val="0"/>
              </a:spcBef>
              <a:spcAft>
                <a:spcPts val="600"/>
              </a:spcAft>
              <a:defRPr/>
            </a:pPr>
            <a:r>
              <a:rPr lang="es-US">
                <a:solidFill>
                  <a:prstClr val="black"/>
                </a:solidFill>
                <a:cs typeface="Arial" panose="020B0604020202020204" pitchFamily="34" charset="0"/>
              </a:rPr>
              <a:t>Comparar las partes de Medicare y las opciones de cobertura </a:t>
            </a:r>
          </a:p>
          <a:p>
            <a:pPr marL="125834" indent="-125834" defTabSz="966612">
              <a:spcBef>
                <a:spcPts val="0"/>
              </a:spcBef>
              <a:spcAft>
                <a:spcPts val="600"/>
              </a:spcAft>
              <a:defRPr/>
            </a:pPr>
            <a:r>
              <a:rPr lang="es-US">
                <a:solidFill>
                  <a:prstClr val="black"/>
                </a:solidFill>
                <a:cs typeface="Arial" panose="020B0604020202020204" pitchFamily="34" charset="0"/>
              </a:rPr>
              <a:t>Explicar los beneficios y costos </a:t>
            </a:r>
          </a:p>
          <a:p>
            <a:pPr marL="125834" indent="-125834" defTabSz="966612">
              <a:spcBef>
                <a:spcPts val="0"/>
              </a:spcBef>
              <a:spcAft>
                <a:spcPts val="600"/>
              </a:spcAft>
              <a:defRPr/>
            </a:pPr>
            <a:r>
              <a:rPr lang="es-US">
                <a:solidFill>
                  <a:prstClr val="black"/>
                </a:solidFill>
                <a:cs typeface="Arial" panose="020B0604020202020204" pitchFamily="34" charset="0"/>
              </a:rPr>
              <a:t>Comparar Medicare Original con Medicare Advantage </a:t>
            </a:r>
          </a:p>
          <a:p>
            <a:pPr marL="125834" indent="-125834" defTabSz="966612">
              <a:spcBef>
                <a:spcPts val="0"/>
              </a:spcBef>
              <a:spcAft>
                <a:spcPts val="600"/>
              </a:spcAft>
              <a:defRPr/>
            </a:pPr>
            <a:r>
              <a:rPr lang="es-US">
                <a:solidFill>
                  <a:prstClr val="black"/>
                </a:solidFill>
                <a:cs typeface="Arial" panose="020B0604020202020204" pitchFamily="34" charset="0"/>
              </a:rPr>
              <a:t>Analizar en qué se diferencian las pólizas del seguro complementario de Medicare (Medigap) y los planes Medicare Advantage </a:t>
            </a:r>
          </a:p>
          <a:p>
            <a:pPr marL="125834" indent="-125834" defTabSz="966612">
              <a:spcBef>
                <a:spcPts val="0"/>
              </a:spcBef>
              <a:spcAft>
                <a:spcPts val="600"/>
              </a:spcAft>
              <a:defRPr/>
            </a:pPr>
            <a:r>
              <a:rPr lang="es-US">
                <a:solidFill>
                  <a:prstClr val="black"/>
                </a:solidFill>
                <a:cs typeface="Arial" panose="020B0604020202020204" pitchFamily="34" charset="0"/>
              </a:rPr>
              <a:t>Describir qué es el Mercado de Seguros Médicos® y qué deben saber las personas próximas a lograr la elegibilidad de Medicare</a:t>
            </a:r>
          </a:p>
          <a:p>
            <a:pPr marL="125834" indent="-125834" defTabSz="966612">
              <a:spcBef>
                <a:spcPts val="0"/>
              </a:spcBef>
              <a:spcAft>
                <a:spcPts val="600"/>
              </a:spcAft>
              <a:defRPr/>
            </a:pPr>
            <a:r>
              <a:rPr lang="es-US">
                <a:solidFill>
                  <a:prstClr val="black"/>
                </a:solidFill>
                <a:cs typeface="Arial" panose="020B0604020202020204" pitchFamily="34" charset="0"/>
              </a:rPr>
              <a:t>Describir los programas para personas con ingresos y recursos limitados </a:t>
            </a: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678487"/>
          </a:xfrm>
        </p:spPr>
        <p:txBody>
          <a:bodyPr/>
          <a:lstStyle/>
          <a:p>
            <a:pPr marL="0" indent="0" defTabSz="966612">
              <a:spcBef>
                <a:spcPts val="0"/>
              </a:spcBef>
              <a:spcAft>
                <a:spcPts val="600"/>
              </a:spcAft>
              <a:buNone/>
              <a:defRPr/>
            </a:pPr>
            <a:r>
              <a:rPr lang="es-US" sz="1000"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000" b="1">
                <a:cs typeface="Arial" panose="020B0604020202020204" pitchFamily="34" charset="0"/>
              </a:rPr>
              <a:t>Notas del presentador</a:t>
            </a:r>
          </a:p>
          <a:p>
            <a:pPr marL="0" indent="0" defTabSz="966612">
              <a:spcBef>
                <a:spcPts val="0"/>
              </a:spcBef>
              <a:spcAft>
                <a:spcPts val="600"/>
              </a:spcAft>
              <a:buNone/>
              <a:defRPr/>
            </a:pPr>
            <a:r>
              <a:rPr lang="es-US" sz="1000">
                <a:solidFill>
                  <a:prstClr val="black"/>
                </a:solidFill>
                <a:cs typeface="Arial" panose="020B0604020202020204" pitchFamily="34" charset="0"/>
              </a:rPr>
              <a:t>La Parte A ayuda a cubrir los servicios de internación necesarios por razones médicas.</a:t>
            </a:r>
          </a:p>
          <a:p>
            <a:pPr marL="125525" indent="-125525" defTabSz="724801">
              <a:spcBef>
                <a:spcPts val="0"/>
              </a:spcBef>
              <a:spcAft>
                <a:spcPts val="600"/>
              </a:spcAft>
              <a:defRPr/>
            </a:pPr>
            <a:r>
              <a:rPr lang="es-US" sz="1000" b="1">
                <a:solidFill>
                  <a:prstClr val="black"/>
                </a:solidFill>
                <a:cs typeface="Arial" panose="020B0604020202020204" pitchFamily="34" charset="0"/>
              </a:rPr>
              <a:t>Atención de pacientes internados en un hospital. </a:t>
            </a:r>
            <a:r>
              <a:rPr lang="es-US" sz="1000">
                <a:solidFill>
                  <a:prstClr val="black"/>
                </a:solidFill>
                <a:cs typeface="Arial" panose="020B0604020202020204" pitchFamily="34" charset="0"/>
              </a:rPr>
              <a:t>Medicare cubre habitación semiprivada, comidas, enfermería general, medicamentos (incluso metadona para tratar un trastorno por consumo de opiáceos) y otros servicios y suministros hospitalarios, como parte de su tratamiento de paciente internado. Esto incluye el cuidado que obtiene en hospitales de cuidado grave, hospitales de acceso crítico, centros de rehabilitación para pacientes internados, hospitales de atención a largo plazo, atención psiquiátrica en centros psiquiátricos para pacientes internados (límite de 190 días de por vida en un hospital psiquiátrico independiente) y atención de pacientes internados para estudios clínicos de investigación elegibles. Esto no incluye personal de enfermería privado, televisión o teléfono en su habitación (si estos servicios se cobran aparte) ni artículos de cuidado (como afeitadoras desechables o calcetines antideslizantes), y una habitación privada, a menos que sea médicamente necesario.</a:t>
            </a:r>
          </a:p>
          <a:p>
            <a:pPr marL="401638" lvl="1" indent="-171450" defTabSz="724801" fontAlgn="base">
              <a:spcBef>
                <a:spcPts val="0"/>
              </a:spcBef>
              <a:spcAft>
                <a:spcPts val="600"/>
              </a:spcAft>
              <a:buFont typeface="Arial" panose="020B0604020202020204" pitchFamily="34" charset="0"/>
              <a:buChar char="•"/>
              <a:defRPr/>
            </a:pPr>
            <a:r>
              <a:rPr lang="es-US" sz="1000">
                <a:solidFill>
                  <a:prstClr val="black"/>
                </a:solidFill>
                <a:cs typeface="Arial" panose="020B0604020202020204" pitchFamily="34" charset="0"/>
              </a:rPr>
              <a:t>Medicare no paga sus facturas médicas o de hospital si no está presente legalmente en los Estados Unidos. Además, en la mayoría de las situaciones, Medicare no paga sus facturas médicas o de hospital si está preso. </a:t>
            </a:r>
            <a:r>
              <a:rPr lang="es-US" sz="1000" b="1">
                <a:solidFill>
                  <a:prstClr val="black"/>
                </a:solidFill>
                <a:cs typeface="Arial" panose="020B0604020202020204" pitchFamily="34" charset="0"/>
              </a:rPr>
              <a:t>NOTA</a:t>
            </a:r>
            <a:r>
              <a:rPr lang="es-US" sz="1000">
                <a:solidFill>
                  <a:prstClr val="black"/>
                </a:solidFill>
                <a:cs typeface="Arial" panose="020B0604020202020204" pitchFamily="34" charset="0"/>
              </a:rPr>
              <a:t>: Si se encuentra en el hospital como paciente ambulatorio y luego lo admiten como paciente internado, la cobertura de la Parte A puede ser retroactiva hasta 3 días.</a:t>
            </a:r>
          </a:p>
          <a:p>
            <a:pPr marL="400050" lvl="1" indent="-173038" defTabSz="724801" fontAlgn="base">
              <a:spcBef>
                <a:spcPts val="0"/>
              </a:spcBef>
              <a:spcAft>
                <a:spcPts val="600"/>
              </a:spcAft>
              <a:buFont typeface="Arial" panose="020B0604020202020204" pitchFamily="34" charset="0"/>
              <a:buChar char="•"/>
              <a:defRPr/>
            </a:pPr>
            <a:r>
              <a:rPr lang="es-US" sz="1000" b="1">
                <a:solidFill>
                  <a:prstClr val="black"/>
                </a:solidFill>
                <a:cs typeface="Arial" panose="020B0604020202020204" pitchFamily="34" charset="0"/>
              </a:rPr>
              <a:t>Todas las personas con la Parte A están cubiertas para cuidados durante la internación cuando todas estas condiciones se cumplen:</a:t>
            </a:r>
          </a:p>
          <a:p>
            <a:pPr marL="687388" lvl="2" indent="-173038" defTabSz="724801" fontAlgn="base">
              <a:spcBef>
                <a:spcPts val="0"/>
              </a:spcBef>
              <a:spcAft>
                <a:spcPts val="600"/>
              </a:spcAft>
              <a:defRPr/>
            </a:pPr>
            <a:r>
              <a:rPr lang="es-US" sz="1000">
                <a:solidFill>
                  <a:prstClr val="black"/>
                </a:solidFill>
                <a:cs typeface="Arial" panose="020B0604020202020204" pitchFamily="34" charset="0"/>
              </a:rPr>
              <a:t>Usted ingresa en el hospital como paciente internado por orden oficial de un médico, que indica que necesita atención hospitalaria como paciente internado para tratar su enfermedad o lesión</a:t>
            </a:r>
          </a:p>
          <a:p>
            <a:pPr marL="687388" lvl="2" indent="-173038" defTabSz="724801" fontAlgn="base">
              <a:spcBef>
                <a:spcPts val="0"/>
              </a:spcBef>
              <a:spcAft>
                <a:spcPts val="600"/>
              </a:spcAft>
              <a:defRPr/>
            </a:pPr>
            <a:r>
              <a:rPr lang="es-US" sz="1000">
                <a:solidFill>
                  <a:prstClr val="black"/>
                </a:solidFill>
                <a:cs typeface="Arial" panose="020B0604020202020204" pitchFamily="34" charset="0"/>
              </a:rPr>
              <a:t>El hospital acepta Medicare</a:t>
            </a:r>
          </a:p>
          <a:p>
            <a:pPr marL="514350" lvl="2" indent="0" defTabSz="724801" fontAlgn="base">
              <a:spcBef>
                <a:spcPts val="0"/>
              </a:spcBef>
              <a:spcAft>
                <a:spcPts val="600"/>
              </a:spcAft>
              <a:buNone/>
              <a:defRPr/>
            </a:pPr>
            <a:r>
              <a:rPr lang="es-US" sz="1000" b="1">
                <a:solidFill>
                  <a:prstClr val="black"/>
                </a:solidFill>
                <a:cs typeface="Arial" panose="020B0604020202020204" pitchFamily="34" charset="0"/>
              </a:rPr>
              <a:t>NOTA:</a:t>
            </a:r>
            <a:r>
              <a:rPr lang="es-US" sz="1000">
                <a:solidFill>
                  <a:prstClr val="black"/>
                </a:solidFill>
                <a:cs typeface="Arial" panose="020B0604020202020204" pitchFamily="34" charset="0"/>
              </a:rPr>
              <a:t> En ciertos casos, la Parte A también cubre atención en el hospital si el Comité de Revisión de Utilización autoriza su estadía mientras está internado.</a:t>
            </a:r>
          </a:p>
          <a:p>
            <a:pPr marL="125525" indent="-125525" defTabSz="724801">
              <a:spcBef>
                <a:spcPts val="0"/>
              </a:spcBef>
              <a:spcAft>
                <a:spcPts val="600"/>
              </a:spcAft>
              <a:defRPr/>
            </a:pPr>
            <a:r>
              <a:rPr lang="es-US" sz="1000" b="1">
                <a:solidFill>
                  <a:prstClr val="black"/>
                </a:solidFill>
                <a:cs typeface="Arial" panose="020B0604020202020204" pitchFamily="34" charset="0"/>
              </a:rPr>
              <a:t>Cuidados para pacientes internados en un Centro de enfermería especializada</a:t>
            </a:r>
            <a:r>
              <a:rPr lang="es-US" sz="1000">
                <a:solidFill>
                  <a:prstClr val="black"/>
                </a:solidFill>
                <a:cs typeface="Arial" panose="020B0604020202020204" pitchFamily="34" charset="0"/>
              </a:rPr>
              <a:t> (</a:t>
            </a:r>
            <a:r>
              <a:rPr lang="es-US" sz="1000" b="1">
                <a:solidFill>
                  <a:prstClr val="black"/>
                </a:solidFill>
                <a:cs typeface="Arial" panose="020B0604020202020204" pitchFamily="34" charset="0"/>
              </a:rPr>
              <a:t>SNF</a:t>
            </a:r>
            <a:r>
              <a:rPr lang="es-US" sz="1000">
                <a:solidFill>
                  <a:prstClr val="black"/>
                </a:solidFill>
                <a:cs typeface="Arial" panose="020B0604020202020204" pitchFamily="34" charset="0"/>
              </a:rPr>
              <a:t>, por sus siglas en inglés) (no es cuidado a largo plazo, ni de acompañante)</a:t>
            </a:r>
            <a:r>
              <a:rPr lang="es-US" sz="1000" b="1">
                <a:solidFill>
                  <a:prstClr val="black"/>
                </a:solidFill>
                <a:cs typeface="Arial" panose="020B0604020202020204" pitchFamily="34" charset="0"/>
              </a:rPr>
              <a:t> si cumple con determinados criterios</a:t>
            </a:r>
            <a:r>
              <a:rPr lang="es-US" sz="1000">
                <a:solidFill>
                  <a:prstClr val="black"/>
                </a:solidFill>
                <a:cs typeface="Arial" panose="020B0604020202020204" pitchFamily="34" charset="0"/>
              </a:rPr>
              <a:t>. Los cuidados especializados implican cuidados seguros y efectivos proporcionados por personal de enfermería especializada o de rehabilitación. El personal de enfermería y de terapia especializado incluye enfermeras registradas, enfermeras prácticas y vocacionales licenciadas, fisioterapeutas y terapeutas ocupacionales, patólogos del habla y del lenguaje y audiólogos. Debe tener una estadía en hospital como paciente internado relacionada de 3 días*. Esto no incluye el día en que le dan el alta.</a:t>
            </a:r>
          </a:p>
          <a:p>
            <a:pPr marL="0" indent="0" defTabSz="724801" fontAlgn="base">
              <a:spcBef>
                <a:spcPts val="0"/>
              </a:spcBef>
              <a:spcAft>
                <a:spcPts val="600"/>
              </a:spcAft>
              <a:buNone/>
              <a:defRPr/>
            </a:pPr>
            <a:r>
              <a:rPr lang="es-US" sz="1000">
                <a:solidFill>
                  <a:prstClr val="black"/>
                </a:solidFill>
                <a:cs typeface="Arial" panose="020B0604020202020204" pitchFamily="34" charset="0"/>
              </a:rPr>
              <a:t>*Si su médico está participando en una Organización de Cuidado Responsable (u otro tipo de iniciativa de Medicare) que está aprobada por una Exención a la regla de 3 días de SNF, es posible que no necesite una hospitalización de 3 días antes de recibir cobertura.</a:t>
            </a:r>
          </a:p>
          <a:p>
            <a:pPr marL="0" indent="0" defTabSz="724801" fontAlgn="base">
              <a:spcBef>
                <a:spcPts val="0"/>
              </a:spcBef>
              <a:spcAft>
                <a:spcPts val="600"/>
              </a:spcAft>
              <a:buNone/>
              <a:defRPr/>
            </a:pPr>
            <a:r>
              <a:rPr lang="es-US" sz="1000" b="1">
                <a:solidFill>
                  <a:prstClr val="black"/>
                </a:solidFill>
                <a:cs typeface="Arial" panose="020B0604020202020204" pitchFamily="34" charset="0"/>
              </a:rPr>
              <a:t>Fuente:</a:t>
            </a:r>
            <a:r>
              <a:rPr lang="es-US" sz="1000">
                <a:solidFill>
                  <a:prstClr val="black"/>
                </a:solidFill>
                <a:cs typeface="Arial" panose="020B0604020202020204" pitchFamily="34" charset="0"/>
              </a:rPr>
              <a:t> </a:t>
            </a:r>
            <a:r>
              <a:rPr lang="es-US" sz="1000">
                <a:solidFill>
                  <a:prstClr val="black"/>
                </a:solidFill>
                <a:cs typeface="Arial" panose="020B0604020202020204" pitchFamily="34" charset="0"/>
                <a:hlinkClick r:id="rId3"/>
              </a:rPr>
              <a:t>Medicare.gov/publications/10116-your-medicare-benefits.pdf</a:t>
            </a:r>
            <a:r>
              <a:rPr lang="es-US" sz="1000">
                <a:solidFill>
                  <a:prstClr val="black"/>
                </a:solidFill>
                <a:cs typeface="Arial" panose="020B0604020202020204" pitchFamily="34" charset="0"/>
              </a:rPr>
              <a:t> </a:t>
            </a:r>
          </a:p>
          <a:p>
            <a:pPr marL="0" indent="0" defTabSz="724801">
              <a:spcBef>
                <a:spcPts val="0"/>
              </a:spcBef>
              <a:spcAft>
                <a:spcPts val="600"/>
              </a:spcAft>
              <a:buNone/>
              <a:defRPr/>
            </a:pPr>
            <a:endParaRPr lang="en-US" sz="1000" dirty="0">
              <a:solidFill>
                <a:prstClr val="black"/>
              </a:solidFill>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98438"/>
            <a:ext cx="5759450" cy="3240087"/>
          </a:xfrm>
        </p:spPr>
      </p:sp>
      <p:sp>
        <p:nvSpPr>
          <p:cNvPr id="3" name="Notes Placeholder 2"/>
          <p:cNvSpPr>
            <a:spLocks noGrp="1"/>
          </p:cNvSpPr>
          <p:nvPr>
            <p:ph type="body" idx="1"/>
          </p:nvPr>
        </p:nvSpPr>
        <p:spPr>
          <a:xfrm>
            <a:off x="0" y="3448050"/>
            <a:ext cx="7315199" cy="5954712"/>
          </a:xfrm>
        </p:spPr>
        <p:txBody>
          <a:bodyPr/>
          <a:lstStyle/>
          <a:p>
            <a:pPr marL="0" indent="0" defTabSz="966612">
              <a:spcBef>
                <a:spcPts val="0"/>
              </a:spcBef>
              <a:spcAft>
                <a:spcPts val="600"/>
              </a:spcAft>
              <a:buNone/>
              <a:defRPr/>
            </a:pPr>
            <a:r>
              <a:rPr lang="es-US" sz="1050"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sz="1050" b="1" dirty="0">
                <a:cs typeface="Arial"/>
              </a:rPr>
              <a:t>Notas del presentador</a:t>
            </a:r>
          </a:p>
          <a:p>
            <a:pPr marL="0" indent="0" defTabSz="966612">
              <a:spcBef>
                <a:spcPts val="0"/>
              </a:spcBef>
              <a:spcAft>
                <a:spcPts val="600"/>
              </a:spcAft>
              <a:buNone/>
              <a:defRPr/>
            </a:pPr>
            <a:r>
              <a:rPr lang="es-US" sz="1050" dirty="0">
                <a:solidFill>
                  <a:prstClr val="black"/>
                </a:solidFill>
                <a:cs typeface="Arial"/>
              </a:rPr>
              <a:t>A continuación, se describe más detalladamente lo que está cubierto por la Parte A:</a:t>
            </a:r>
          </a:p>
          <a:p>
            <a:pPr marL="125525" indent="-125525" defTabSz="966612">
              <a:spcBef>
                <a:spcPts val="0"/>
              </a:spcBef>
              <a:spcAft>
                <a:spcPts val="600"/>
              </a:spcAft>
              <a:defRPr/>
            </a:pPr>
            <a:r>
              <a:rPr lang="es-US" sz="1050" dirty="0">
                <a:solidFill>
                  <a:prstClr val="black"/>
                </a:solidFill>
                <a:cs typeface="Arial"/>
              </a:rPr>
              <a:t>Sangre: si el hospital obtiene sangre de un banco de sangre sin cargo, no tendrá que pagarla ni reemplazarla. Si el hospital tiene que comprar sangre para usted, usted debe pagar los costos del hospital por las primeras 3 unidades de sangre que reciba en un año calendario o usted u otra persona puede donar la sangre.</a:t>
            </a:r>
          </a:p>
          <a:p>
            <a:pPr marL="125525" indent="-125525" defTabSz="966612">
              <a:spcBef>
                <a:spcPts val="0"/>
              </a:spcBef>
              <a:spcAft>
                <a:spcPts val="600"/>
              </a:spcAft>
              <a:defRPr/>
            </a:pPr>
            <a:r>
              <a:rPr lang="es-US" sz="1050" dirty="0">
                <a:solidFill>
                  <a:prstClr val="black"/>
                </a:solidFill>
                <a:cs typeface="Arial"/>
              </a:rPr>
              <a:t>Cuidados paliativos. </a:t>
            </a:r>
            <a:r>
              <a:rPr lang="es-US" sz="1050" dirty="0"/>
              <a:t>A fin de calificar para cuidados paliativos, un doctor de cuidados paliativos y su doctor (si tiene uno) deben certificar que usted tiene una enfermedad terminal, lo que significa que tiene una expectativa de vida de 6 meses o menos. Cuando usted acepta cuidados paliativos, está aceptando atención para comodidad (cuidados paliativos) en lugar de atención para curar su enfermedad terminal. También debe firmar una declaración eligiendo cuidados paliativos en lugar de otros tratamientos cubiertos por Medicare para su enfermedad terminal y las afecciones relacionadas. La cobertura incluye: </a:t>
            </a:r>
          </a:p>
          <a:p>
            <a:pPr marL="233363" indent="-115888" defTabSz="966612">
              <a:spcBef>
                <a:spcPts val="0"/>
              </a:spcBef>
              <a:spcAft>
                <a:spcPts val="600"/>
              </a:spcAft>
              <a:buFont typeface="Arial" panose="020B0604020202020204" pitchFamily="34" charset="0"/>
              <a:buChar char="•"/>
              <a:defRPr/>
            </a:pPr>
            <a:r>
              <a:rPr lang="es-US" sz="1050" dirty="0"/>
              <a:t>Todos los artículos y servicios necesarios para alivio del dolor y control de los síntomas </a:t>
            </a:r>
          </a:p>
          <a:p>
            <a:pPr marL="233363" indent="-115888" defTabSz="966612">
              <a:spcBef>
                <a:spcPts val="0"/>
              </a:spcBef>
              <a:spcAft>
                <a:spcPts val="600"/>
              </a:spcAft>
              <a:buFont typeface="Arial" panose="020B0604020202020204" pitchFamily="34" charset="0"/>
              <a:buChar char="•"/>
              <a:defRPr/>
            </a:pPr>
            <a:r>
              <a:rPr lang="es-US" sz="1050" dirty="0"/>
              <a:t>Servicios médicos, de enfermería y sociales </a:t>
            </a:r>
          </a:p>
          <a:p>
            <a:pPr marL="233363" indent="-115888" defTabSz="966612">
              <a:spcBef>
                <a:spcPts val="0"/>
              </a:spcBef>
              <a:spcAft>
                <a:spcPts val="600"/>
              </a:spcAft>
              <a:buFont typeface="Arial" panose="020B0604020202020204" pitchFamily="34" charset="0"/>
              <a:buChar char="•"/>
              <a:defRPr/>
            </a:pPr>
            <a:r>
              <a:rPr lang="es-US" sz="1050" dirty="0"/>
              <a:t>Medicamentos para el control del dolor y los síntomas </a:t>
            </a:r>
          </a:p>
          <a:p>
            <a:pPr marL="233363" indent="-115888" defTabSz="966612">
              <a:spcBef>
                <a:spcPts val="0"/>
              </a:spcBef>
              <a:spcAft>
                <a:spcPts val="600"/>
              </a:spcAft>
              <a:buFont typeface="Arial" panose="020B0604020202020204" pitchFamily="34" charset="0"/>
              <a:buChar char="•"/>
              <a:defRPr/>
            </a:pPr>
            <a:r>
              <a:rPr lang="es-US" sz="1050" dirty="0"/>
              <a:t>Equipos médicos duraderos (DME) para alivio del dolor y control de los síntomas </a:t>
            </a:r>
          </a:p>
          <a:p>
            <a:pPr marL="233363" indent="-115888" defTabSz="966612">
              <a:spcBef>
                <a:spcPts val="0"/>
              </a:spcBef>
              <a:spcAft>
                <a:spcPts val="600"/>
              </a:spcAft>
              <a:buFont typeface="Arial" panose="020B0604020202020204" pitchFamily="34" charset="0"/>
              <a:buChar char="•"/>
              <a:defRPr/>
            </a:pPr>
            <a:r>
              <a:rPr lang="es-US" sz="1050" dirty="0"/>
              <a:t>Servicios de auxiliares y de ayuda doméstica </a:t>
            </a:r>
          </a:p>
          <a:p>
            <a:pPr marL="233363" indent="-115888" defTabSz="966612">
              <a:spcBef>
                <a:spcPts val="0"/>
              </a:spcBef>
              <a:spcAft>
                <a:spcPts val="600"/>
              </a:spcAft>
              <a:buFont typeface="Arial" panose="020B0604020202020204" pitchFamily="34" charset="0"/>
              <a:buChar char="•"/>
              <a:defRPr/>
            </a:pPr>
            <a:r>
              <a:rPr lang="es-US" sz="1050" dirty="0"/>
              <a:t>Otros servicios cubiertos que usted necesite para controlar el dolor y otros síntomas, así como orientación espiritual y para el duelo para usted y su familia. </a:t>
            </a:r>
          </a:p>
          <a:p>
            <a:pPr marL="125525" indent="-125525" defTabSz="966612">
              <a:spcBef>
                <a:spcPts val="0"/>
              </a:spcBef>
              <a:spcAft>
                <a:spcPts val="600"/>
              </a:spcAft>
              <a:defRPr/>
            </a:pPr>
            <a:r>
              <a:rPr lang="es-US" sz="1050" dirty="0">
                <a:solidFill>
                  <a:prstClr val="black"/>
                </a:solidFill>
                <a:cs typeface="Arial"/>
              </a:rPr>
              <a:t>Atención médica en el hogar. Medicare cubre servicios de atención médica en el hogar bajo la Parte A y/o la Parte B. Cubre atención de enfermería especializada de medio tiempo o intermitente médicamente necesaria siempre y cuando usted esté “recluido en el hogar”, lo que significa lo siguiente: </a:t>
            </a:r>
          </a:p>
          <a:p>
            <a:pPr marL="233363" indent="-115888" defTabSz="966612">
              <a:spcBef>
                <a:spcPts val="0"/>
              </a:spcBef>
              <a:spcAft>
                <a:spcPts val="600"/>
              </a:spcAft>
              <a:buFont typeface="Arial" panose="020B0604020202020204" pitchFamily="34" charset="0"/>
              <a:buChar char="•"/>
              <a:defRPr/>
            </a:pPr>
            <a:r>
              <a:rPr lang="es-US" sz="1050" dirty="0">
                <a:solidFill>
                  <a:prstClr val="black"/>
                </a:solidFill>
                <a:cs typeface="Arial"/>
              </a:rPr>
              <a:t>Que usted tiene problemas para salir de su hogar sin ayuda (como el uso de un bastón, una silla de ruedas, una caminadora o muletas, transporte especial, o ayuda de otra persona) debido a una enfermedad o lesión. </a:t>
            </a:r>
          </a:p>
          <a:p>
            <a:pPr marL="233363" indent="-115888" defTabSz="966612">
              <a:spcBef>
                <a:spcPts val="0"/>
              </a:spcBef>
              <a:spcAft>
                <a:spcPts val="600"/>
              </a:spcAft>
              <a:buFont typeface="Arial" panose="020B0604020202020204" pitchFamily="34" charset="0"/>
              <a:buChar char="•"/>
              <a:defRPr/>
            </a:pPr>
            <a:r>
              <a:rPr lang="es-US" sz="1050" dirty="0">
                <a:solidFill>
                  <a:prstClr val="black"/>
                </a:solidFill>
                <a:cs typeface="Arial"/>
              </a:rPr>
              <a:t>Que no se recomienda que salga de su hogar debido a su afección. </a:t>
            </a:r>
          </a:p>
          <a:p>
            <a:pPr marL="233363" indent="-115888" defTabSz="966612">
              <a:spcBef>
                <a:spcPts val="0"/>
              </a:spcBef>
              <a:spcAft>
                <a:spcPts val="600"/>
              </a:spcAft>
              <a:buFont typeface="Arial" panose="020B0604020202020204" pitchFamily="34" charset="0"/>
              <a:buChar char="•"/>
              <a:defRPr/>
            </a:pPr>
            <a:r>
              <a:rPr lang="es-US" sz="1050" dirty="0">
                <a:solidFill>
                  <a:prstClr val="black"/>
                </a:solidFill>
                <a:cs typeface="Arial"/>
              </a:rPr>
              <a:t>Que usted normalmente no puede salir de su hogar porque eso implica un esfuerzo importante.</a:t>
            </a:r>
          </a:p>
          <a:p>
            <a:pPr marL="125525" indent="-125525" defTabSz="966612">
              <a:spcBef>
                <a:spcPts val="0"/>
              </a:spcBef>
              <a:spcAft>
                <a:spcPts val="600"/>
              </a:spcAft>
              <a:defRPr/>
            </a:pPr>
            <a:r>
              <a:rPr lang="es-US" sz="1050" dirty="0">
                <a:solidFill>
                  <a:prstClr val="black"/>
                </a:solidFill>
                <a:cs typeface="Arial"/>
              </a:rPr>
              <a:t>Determinados servicios de cuidado de la salud para pacientes internados en instituciones religiosas no médicas para cuidados de la salud (RNHCI, por sus siglas en inglés) autorizadas: Medicare solo cubrirá los servicios y artículos no religiosos y no médicos del paciente internado. Entre algunos ejemplos se incluyen habitación y alimentos o cualquier artículo o servicio que no necesite de una orden o receta médica; por ejemplo, vendajes para heridas no medicados o el uso de un andador simple.</a:t>
            </a:r>
          </a:p>
        </p:txBody>
      </p:sp>
    </p:spTree>
    <p:extLst>
      <p:ext uri="{BB962C8B-B14F-4D97-AF65-F5344CB8AC3E}">
        <p14:creationId xmlns:p14="http://schemas.microsoft.com/office/powerpoint/2010/main" val="269350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610979"/>
            <a:ext cx="7315200" cy="5847346"/>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100" b="1" dirty="0">
                <a:cs typeface="Arial" panose="020B0604020202020204" pitchFamily="34" charset="0"/>
              </a:rPr>
              <a:t>Notas del presentador</a:t>
            </a:r>
          </a:p>
          <a:p>
            <a:pPr marL="0" indent="0">
              <a:spcBef>
                <a:spcPts val="634"/>
              </a:spcBef>
              <a:buNone/>
              <a:defRPr/>
            </a:pPr>
            <a:r>
              <a:rPr lang="es-US" sz="1100" dirty="0">
                <a:solidFill>
                  <a:prstClr val="black"/>
                </a:solidFill>
                <a:cs typeface="Arial" panose="020B0604020202020204" pitchFamily="34" charset="0"/>
              </a:rPr>
              <a:t>Generalmente, no paga una prima mensual por la cobertura de la Parte A si usted o su cónyuge pagaron suficientes impuestos de Medicare mientras trabajaban. A veces, esto se denomina Parte A sin prima. El impuesto de la Ley de Contribución al Seguro Federal (FICA, por sus siglas en inglés) es un impuesto federal de nómina (o empleo) de los EE. UU. que se le cobra tanto a empleados como a empleadores para financiar el Seguro Social y Medicare. </a:t>
            </a:r>
          </a:p>
          <a:p>
            <a:pPr marL="0" indent="0" defTabSz="966612">
              <a:spcBef>
                <a:spcPts val="634"/>
              </a:spcBef>
              <a:buNone/>
              <a:defRPr/>
            </a:pPr>
            <a:r>
              <a:rPr lang="es-US" sz="1100" dirty="0">
                <a:solidFill>
                  <a:prstClr val="black"/>
                </a:solidFill>
                <a:cs typeface="Arial" panose="020B0604020202020204" pitchFamily="34" charset="0"/>
              </a:rPr>
              <a:t>Alrededor del 99 % de las personas con Medicare no pagan una prima por la Parte A porque trabajaron al menos 40 trimestres (10 años) de empleo cubierto por Medicare. Los afiliados de 65 años o mayores y ciertas personas con discapacidades que tengan menos de 40 trimestres de cobertura pagarán una prima mensual para obtener cobertura conforme a la Parte A, a menos que puedan recibir beneficios a través de su cónyuge o un familiar.</a:t>
            </a:r>
          </a:p>
          <a:p>
            <a:pPr marL="0" indent="0" defTabSz="966612">
              <a:spcBef>
                <a:spcPts val="634"/>
              </a:spcBef>
              <a:buNone/>
              <a:defRPr/>
            </a:pPr>
            <a:r>
              <a:rPr lang="es-US" sz="1100" b="1" dirty="0">
                <a:solidFill>
                  <a:prstClr val="black"/>
                </a:solidFill>
                <a:cs typeface="Arial" panose="020B0604020202020204" pitchFamily="34" charset="0"/>
              </a:rPr>
              <a:t>Si no es elegible para la Parte A sin prima, puede comprar la Parte A si:</a:t>
            </a:r>
          </a:p>
          <a:p>
            <a:pPr marL="125525" indent="-125525" defTabSz="966612">
              <a:spcBef>
                <a:spcPts val="634"/>
              </a:spcBef>
              <a:defRPr/>
            </a:pPr>
            <a:r>
              <a:rPr lang="es-US" sz="1100" dirty="0">
                <a:solidFill>
                  <a:prstClr val="black"/>
                </a:solidFill>
                <a:cs typeface="Arial" panose="020B0604020202020204" pitchFamily="34" charset="0"/>
              </a:rPr>
              <a:t>Tiene 65 años o más y solicitó la Parte B (o se va a inscribir en ella) y cumple con los requisitos de ciudadanía y residencia de 5 años.</a:t>
            </a:r>
          </a:p>
          <a:p>
            <a:pPr marL="125525" indent="-125525" defTabSz="966612">
              <a:spcBef>
                <a:spcPts val="634"/>
              </a:spcBef>
              <a:defRPr/>
            </a:pPr>
            <a:r>
              <a:rPr lang="es-US" sz="1100" dirty="0">
                <a:solidFill>
                  <a:prstClr val="black"/>
                </a:solidFill>
                <a:cs typeface="Arial" panose="020B0604020202020204" pitchFamily="34" charset="0"/>
              </a:rPr>
              <a:t>Es menor de 65 años, está discapacitado y su cobertura de la Parte A sin prima se terminó porque volvió a trabajar. Si tiene menos de 65 años y está discapacitado, puede seguir recibiendo la Parte A sin prima hasta 8 años y medio después de volver al trabajo.</a:t>
            </a:r>
          </a:p>
          <a:p>
            <a:pPr marL="0" indent="0">
              <a:spcBef>
                <a:spcPts val="634"/>
              </a:spcBef>
              <a:buNone/>
              <a:defRPr/>
            </a:pPr>
            <a:r>
              <a:rPr lang="es-US" sz="1100" dirty="0">
                <a:solidFill>
                  <a:prstClr val="black"/>
                </a:solidFill>
                <a:cs typeface="Arial" panose="020B0604020202020204" pitchFamily="34" charset="0"/>
              </a:rPr>
              <a:t>En la mayoría de los casos, si elige comprar la Parte A, también debe contar con la Parte B y pagar una prima mensual por ambas. El monto de la prima de la Parte A depende de cuánto tiempo usted o su cónyuge hayan trabajado en un empleo con cobertura de Medicare. </a:t>
            </a:r>
          </a:p>
          <a:p>
            <a:pPr marL="119149" indent="-119149">
              <a:spcBef>
                <a:spcPts val="634"/>
              </a:spcBef>
              <a:defRPr/>
            </a:pPr>
            <a:r>
              <a:rPr lang="es-US" sz="1100" dirty="0">
                <a:solidFill>
                  <a:prstClr val="black"/>
                </a:solidFill>
                <a:cs typeface="Arial" panose="020B0604020202020204" pitchFamily="34" charset="0"/>
              </a:rPr>
              <a:t>El Seguro Social determina si tiene que pagar una prima mensual por la Parte A. La prima de la Parte A para una persona que ha trabajado menos de 30 trimestres de un empleo con cobertura de Medicare es de $505 en 2024. Quienes tengan entre 30 y 39 trimestres de cobertura pueden comprar la Parte A por una tarifa de prima mensual reducida de $278 para 2024. </a:t>
            </a:r>
          </a:p>
          <a:p>
            <a:pPr marL="119149" indent="-119149">
              <a:spcBef>
                <a:spcPts val="634"/>
              </a:spcBef>
              <a:defRPr/>
            </a:pPr>
            <a:r>
              <a:rPr lang="es-US" sz="1100" dirty="0">
                <a:solidFill>
                  <a:prstClr val="black"/>
                </a:solidFill>
                <a:cs typeface="Arial" panose="020B0604020202020204" pitchFamily="34" charset="0"/>
              </a:rPr>
              <a:t>Si no es elegible para la Parte A sin prima y no la adquiere cuando es elegible por primera vez, la prima mensual puede aumentar hasta un 10% cada 12 meses que pase sin cobertura. Tendrá que pagar la prima más alta por el doble del número de años que podría haber tenido la Parte A pero no se inscribió. </a:t>
            </a:r>
          </a:p>
          <a:p>
            <a:pPr marL="119149" indent="-119149" defTabSz="966612">
              <a:spcBef>
                <a:spcPts val="634"/>
              </a:spcBef>
              <a:defRPr/>
            </a:pPr>
            <a:r>
              <a:rPr lang="es-US" sz="1100" dirty="0">
                <a:solidFill>
                  <a:prstClr val="black"/>
                </a:solidFill>
                <a:cs typeface="Arial" panose="020B0604020202020204" pitchFamily="34" charset="0"/>
              </a:rPr>
              <a:t>Si tiene ingresos y recursos limitados, es posible que su estado pueda ayudarle a pagar la Parte A y/o la Parte B (consulte la lección 7). Llame al Seguro Social al 1‑800‑772-1213 para obtener más información sobre la prima de la Parte A. Los usuarios de TTY pueden llamar al 1-800-325-0778.</a:t>
            </a:r>
          </a:p>
          <a:p>
            <a:pPr marL="0" indent="0">
              <a:buNone/>
            </a:pPr>
            <a:endParaRPr lang="en-US" sz="1100" b="1" dirty="0">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634"/>
              </a:spcBef>
              <a:buNone/>
              <a:defRPr/>
            </a:pPr>
            <a:r>
              <a:rPr lang="es-US" b="1">
                <a:cs typeface="Arial" panose="020B0604020202020204" pitchFamily="34" charset="0"/>
              </a:rPr>
              <a:t>Notas del presentador</a:t>
            </a:r>
          </a:p>
          <a:p>
            <a:pPr marL="0" indent="0">
              <a:spcBef>
                <a:spcPts val="634"/>
              </a:spcBef>
              <a:buNone/>
              <a:defRPr/>
            </a:pPr>
            <a:r>
              <a:rPr lang="es-US">
                <a:solidFill>
                  <a:prstClr val="black"/>
                </a:solidFill>
                <a:cs typeface="Arial" panose="020B0604020202020204" pitchFamily="34" charset="0"/>
              </a:rPr>
              <a:t>Los importes reales en dólares se actualizan todos los años. Para ver los importes más actualizados, visite </a:t>
            </a:r>
            <a:r>
              <a:rPr lang="es-US">
                <a:cs typeface="Arial" panose="020B0604020202020204" pitchFamily="34" charset="0"/>
                <a:hlinkClick r:id="rId3"/>
              </a:rPr>
              <a:t>Medicare.gov/your-medicare-costs/medicare-costs-at-a-glance</a:t>
            </a:r>
            <a:r>
              <a:rPr lang="es-US">
                <a:solidFill>
                  <a:prstClr val="black"/>
                </a:solidFill>
                <a:cs typeface="Arial" panose="020B0604020202020204" pitchFamily="34" charset="0"/>
              </a:rPr>
              <a:t>. Esto es lo que pagará por período de beneficios (se analizan en la siguiente diapositiva) por servicios médicamente necesarios cubiertos por la Parte A:</a:t>
            </a:r>
          </a:p>
          <a:p>
            <a:pPr marL="125834" indent="-125834">
              <a:spcBef>
                <a:spcPts val="634"/>
              </a:spcBef>
              <a:defRPr/>
            </a:pPr>
            <a:r>
              <a:rPr lang="es-US" b="1">
                <a:solidFill>
                  <a:prstClr val="black"/>
                </a:solidFill>
                <a:cs typeface="Arial" panose="020B0604020202020204" pitchFamily="34" charset="0"/>
              </a:rPr>
              <a:t>Hospitalización:</a:t>
            </a:r>
            <a:r>
              <a:rPr lang="es-US">
                <a:solidFill>
                  <a:prstClr val="black"/>
                </a:solidFill>
                <a:cs typeface="Arial" panose="020B0604020202020204" pitchFamily="34" charset="0"/>
              </a:rPr>
              <a:t> </a:t>
            </a:r>
            <a:r>
              <a:rPr lang="es-US">
                <a:solidFill>
                  <a:prstClr val="black"/>
                </a:solidFill>
                <a:cs typeface="Arial" panose="020B0604020202020204" pitchFamily="34" charset="0"/>
                <a:hlinkClick r:id="rId4"/>
              </a:rPr>
              <a:t>Medicare.gov/coverage/inpatient-hospital-care</a:t>
            </a:r>
            <a:r>
              <a:rPr lang="es-US">
                <a:solidFill>
                  <a:prstClr val="black"/>
                </a:solidFill>
                <a:cs typeface="Arial" panose="020B0604020202020204" pitchFamily="34" charset="0"/>
              </a:rPr>
              <a:t> Después de que paga el importe de deducible de $1632, usted no paga ningún copago para los días 1 a 60, paga $408 de copago cada día para los días 61 a 90, $816 de copago cada día mientras use sus 60 “días de reserva de por vida” y paga todos los costos para cada día posterior a los días de reserva de por vida. </a:t>
            </a:r>
          </a:p>
          <a:p>
            <a:pPr marL="125834" indent="-125834">
              <a:spcBef>
                <a:spcPts val="634"/>
              </a:spcBef>
              <a:defRPr/>
            </a:pPr>
            <a:r>
              <a:rPr lang="es-US" b="1">
                <a:solidFill>
                  <a:prstClr val="black"/>
                </a:solidFill>
                <a:cs typeface="Arial" panose="020B0604020202020204" pitchFamily="34" charset="0"/>
              </a:rPr>
              <a:t>Hospitalización por salud mental</a:t>
            </a:r>
            <a:r>
              <a:rPr lang="es-US">
                <a:solidFill>
                  <a:prstClr val="black"/>
                </a:solidFill>
                <a:cs typeface="Arial" panose="020B0604020202020204" pitchFamily="34" charset="0"/>
              </a:rPr>
              <a:t>: </a:t>
            </a:r>
            <a:r>
              <a:rPr lang="es-US">
                <a:solidFill>
                  <a:prstClr val="black"/>
                </a:solidFill>
                <a:cs typeface="Arial" panose="020B0604020202020204" pitchFamily="34" charset="0"/>
                <a:hlinkClick r:id="rId5"/>
              </a:rPr>
              <a:t>Medicare.gov/coverage/mental-health-care-inpatient</a:t>
            </a:r>
            <a:r>
              <a:rPr lang="es-US">
                <a:solidFill>
                  <a:prstClr val="black"/>
                </a:solidFill>
                <a:cs typeface="Arial" panose="020B0604020202020204" pitchFamily="34" charset="0"/>
              </a:rPr>
              <a:t> Después de que paga el importe de deducible de $1632, usted no paga ningún copago para los días 1 a 60; paga $408 de copago cada día para los días 61 a 90, $816 de copago cada día mientras use sus “días de reserva de por vida” y paga todos los costos para cada día posterior a los días de reserva de por vida. También pagará el 20 % del importe aprobado por Medicare para los servicios de salud mental que reciba de médicos y otros proveedores de cuidados de la salud mientras esté internado en el hospital.</a:t>
            </a:r>
          </a:p>
          <a:p>
            <a:pPr marL="117475" lvl="1">
              <a:spcBef>
                <a:spcPts val="634"/>
              </a:spcBef>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No hay límite para el número de períodos de beneficios que se le permite, ya sea que reciba atención de salud mental en un hospital psiquiátrico o en uno general. Sin embargo, si se encuentra en un hospital psiquiátrico (en lugar de un hospital general), la Parte A solamente paga por un máximo de 190 días de servicios de hospital psiquiátrico para paciente internado durante toda la vida.</a:t>
            </a:r>
          </a:p>
        </p:txBody>
      </p:sp>
    </p:spTree>
    <p:extLst>
      <p:ext uri="{BB962C8B-B14F-4D97-AF65-F5344CB8AC3E}">
        <p14:creationId xmlns:p14="http://schemas.microsoft.com/office/powerpoint/2010/main" val="1630543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00699"/>
          </a:xfrm>
        </p:spPr>
        <p:txBody>
          <a:bodyPr/>
          <a:lstStyle/>
          <a:p>
            <a:pPr marL="0" indent="0" defTabSz="966612">
              <a:spcBef>
                <a:spcPts val="634"/>
              </a:spcBef>
              <a:buNone/>
              <a:defRPr/>
            </a:pPr>
            <a:r>
              <a:rPr lang="es-US" b="1" dirty="0">
                <a:cs typeface="Arial"/>
              </a:rPr>
              <a:t>Notas del presentador</a:t>
            </a:r>
          </a:p>
          <a:p>
            <a:pPr marL="118813" indent="-118813">
              <a:spcBef>
                <a:spcPts val="634"/>
              </a:spcBef>
            </a:pPr>
            <a:r>
              <a:rPr lang="es-US" b="1" dirty="0"/>
              <a:t>Cuidados en un SNF:</a:t>
            </a:r>
            <a:r>
              <a:rPr lang="es-US" dirty="0"/>
              <a:t> </a:t>
            </a:r>
            <a:r>
              <a:rPr lang="es-US" dirty="0">
                <a:cs typeface="Arial"/>
                <a:hlinkClick r:id="rId3"/>
              </a:rPr>
              <a:t>Medicare.gov/</a:t>
            </a:r>
            <a:r>
              <a:rPr lang="es-US" dirty="0" err="1">
                <a:cs typeface="Arial"/>
                <a:hlinkClick r:id="rId3"/>
              </a:rPr>
              <a:t>coverage</a:t>
            </a:r>
            <a:r>
              <a:rPr lang="es-US" dirty="0">
                <a:cs typeface="Arial"/>
                <a:hlinkClick r:id="rId3"/>
              </a:rPr>
              <a:t>/</a:t>
            </a:r>
            <a:r>
              <a:rPr lang="es-US" dirty="0" err="1">
                <a:cs typeface="Arial"/>
                <a:hlinkClick r:id="rId3"/>
              </a:rPr>
              <a:t>skilled</a:t>
            </a:r>
            <a:r>
              <a:rPr lang="es-US" dirty="0">
                <a:cs typeface="Arial"/>
                <a:hlinkClick r:id="rId3"/>
              </a:rPr>
              <a:t>-</a:t>
            </a:r>
            <a:r>
              <a:rPr lang="es-US" dirty="0" err="1">
                <a:cs typeface="Arial"/>
                <a:hlinkClick r:id="rId3"/>
              </a:rPr>
              <a:t>nursing</a:t>
            </a:r>
            <a:r>
              <a:rPr lang="es-US" dirty="0">
                <a:cs typeface="Arial"/>
                <a:hlinkClick r:id="rId3"/>
              </a:rPr>
              <a:t>-</a:t>
            </a:r>
            <a:r>
              <a:rPr lang="es-US" dirty="0" err="1">
                <a:cs typeface="Arial"/>
                <a:hlinkClick r:id="rId3"/>
              </a:rPr>
              <a:t>facility</a:t>
            </a:r>
            <a:r>
              <a:rPr lang="es-US" dirty="0">
                <a:cs typeface="Arial"/>
                <a:hlinkClick r:id="rId3"/>
              </a:rPr>
              <a:t>-</a:t>
            </a:r>
            <a:r>
              <a:rPr lang="es-US" dirty="0" err="1">
                <a:cs typeface="Arial"/>
                <a:hlinkClick r:id="rId3"/>
              </a:rPr>
              <a:t>snf</a:t>
            </a:r>
            <a:r>
              <a:rPr lang="es-US" dirty="0">
                <a:cs typeface="Arial"/>
                <a:hlinkClick r:id="rId3"/>
              </a:rPr>
              <a:t>-care</a:t>
            </a:r>
            <a:r>
              <a:rPr lang="es-US" dirty="0"/>
              <a:t>: $0 por los primeros 20 días de cada período de beneficios, copago de hasta $204 por día para los días 21 a 100 de cada período de beneficios y todos los costos después del día 100 (consulte los períodos de beneficios en la página siguiente).</a:t>
            </a:r>
          </a:p>
          <a:p>
            <a:pPr marL="118813" indent="-118813">
              <a:spcBef>
                <a:spcPts val="634"/>
              </a:spcBef>
            </a:pPr>
            <a:r>
              <a:rPr lang="es-US" b="1" dirty="0">
                <a:cs typeface="Arial"/>
              </a:rPr>
              <a:t>Servicios de cuidado de la salud en el hogar</a:t>
            </a:r>
            <a:r>
              <a:rPr lang="es-US" dirty="0"/>
              <a:t>: </a:t>
            </a:r>
            <a:r>
              <a:rPr lang="es-US" dirty="0">
                <a:cs typeface="Arial"/>
                <a:hlinkClick r:id="rId4"/>
              </a:rPr>
              <a:t>Medicare.gov/</a:t>
            </a:r>
            <a:r>
              <a:rPr lang="es-US" dirty="0" err="1">
                <a:cs typeface="Arial"/>
                <a:hlinkClick r:id="rId4"/>
              </a:rPr>
              <a:t>coverage</a:t>
            </a:r>
            <a:r>
              <a:rPr lang="es-US" dirty="0">
                <a:cs typeface="Arial"/>
                <a:hlinkClick r:id="rId4"/>
              </a:rPr>
              <a:t>/home-</a:t>
            </a:r>
            <a:r>
              <a:rPr lang="es-US" dirty="0" err="1">
                <a:cs typeface="Arial"/>
                <a:hlinkClick r:id="rId4"/>
              </a:rPr>
              <a:t>health</a:t>
            </a:r>
            <a:r>
              <a:rPr lang="es-US" dirty="0">
                <a:cs typeface="Arial"/>
                <a:hlinkClick r:id="rId4"/>
              </a:rPr>
              <a:t>-</a:t>
            </a:r>
            <a:r>
              <a:rPr lang="es-US" dirty="0" err="1">
                <a:cs typeface="Arial"/>
                <a:hlinkClick r:id="rId4"/>
              </a:rPr>
              <a:t>services</a:t>
            </a:r>
            <a:r>
              <a:rPr lang="es-US" dirty="0"/>
              <a:t>: $0 por servicios de cuidado de la salud en el hogar cubiertos, 20 % del importe aprobado por Medicare para DME para proveedores que acepten la asignación </a:t>
            </a:r>
            <a:r>
              <a:rPr lang="es-US" dirty="0">
                <a:solidFill>
                  <a:prstClr val="black"/>
                </a:solidFill>
                <a:cs typeface="Arial" panose="020B0604020202020204" pitchFamily="34" charset="0"/>
              </a:rPr>
              <a:t>(acuerdo por parte de su médico, proveedor o suministrador de que Medicare le pague directamente, de aceptar el importe de pago que Medicare apruebe por el servicio y de no facturarle a usted nada más que el deducible y el copago de Medicare). </a:t>
            </a:r>
          </a:p>
          <a:p>
            <a:pPr marL="118813" indent="-118813">
              <a:spcBef>
                <a:spcPts val="634"/>
              </a:spcBef>
            </a:pPr>
            <a:r>
              <a:rPr lang="es-US" b="1" dirty="0"/>
              <a:t>Cuidados paliativos</a:t>
            </a:r>
            <a:r>
              <a:rPr lang="es-US" dirty="0"/>
              <a:t> </a:t>
            </a:r>
            <a:r>
              <a:rPr lang="es-US" dirty="0">
                <a:cs typeface="Arial"/>
                <a:hlinkClick r:id="rId5"/>
              </a:rPr>
              <a:t>Medicare.gov/</a:t>
            </a:r>
            <a:r>
              <a:rPr lang="es-US" dirty="0" err="1">
                <a:cs typeface="Arial"/>
                <a:hlinkClick r:id="rId5"/>
              </a:rPr>
              <a:t>coverage</a:t>
            </a:r>
            <a:r>
              <a:rPr lang="es-US" dirty="0">
                <a:cs typeface="Arial"/>
                <a:hlinkClick r:id="rId5"/>
              </a:rPr>
              <a:t>/</a:t>
            </a:r>
            <a:r>
              <a:rPr lang="es-US" dirty="0" err="1">
                <a:cs typeface="Arial"/>
                <a:hlinkClick r:id="rId5"/>
              </a:rPr>
              <a:t>hospice</a:t>
            </a:r>
            <a:r>
              <a:rPr lang="es-US" dirty="0">
                <a:cs typeface="Arial"/>
                <a:hlinkClick r:id="rId5"/>
              </a:rPr>
              <a:t>-care</a:t>
            </a:r>
            <a:r>
              <a:rPr lang="es-US" dirty="0"/>
              <a:t>: $0 por cuidados paliativos, un copago de hasta $5 por receta para controlar el dolor y los síntomas mientras está en su hogar, 5 % del importe aprobado por Medicare para cuidado de relevo de paciente internado. Medicare no cubre los gastos de alojamiento y alimentos cuando usted recibe cuidados paliativos en su hogar o en otra institución donde reside (como un asilo de ancianos). El copago es un importe que posiblemente deba pagar como su parte del costo por un servicio o suministro médico, como una consulta al médico, una visita al hospital como paciente ambulatorio o un medicamento recetado. El copago suele ser un importe fijo, en lugar de un porcentaje.</a:t>
            </a:r>
          </a:p>
          <a:p>
            <a:pPr marL="118813" indent="-118813">
              <a:spcBef>
                <a:spcPts val="634"/>
              </a:spcBef>
            </a:pPr>
            <a:r>
              <a:rPr lang="es-US" b="1" dirty="0"/>
              <a:t>Sangre:</a:t>
            </a:r>
            <a:r>
              <a:rPr lang="es-US" dirty="0"/>
              <a:t> </a:t>
            </a:r>
            <a:r>
              <a:rPr lang="es-US" dirty="0">
                <a:cs typeface="Arial"/>
                <a:hlinkClick r:id="rId6"/>
              </a:rPr>
              <a:t>Medicare.gov/</a:t>
            </a:r>
            <a:r>
              <a:rPr lang="es-US" dirty="0" err="1">
                <a:cs typeface="Arial"/>
                <a:hlinkClick r:id="rId6"/>
              </a:rPr>
              <a:t>coverage</a:t>
            </a:r>
            <a:r>
              <a:rPr lang="es-US" dirty="0">
                <a:cs typeface="Arial"/>
                <a:hlinkClick r:id="rId6"/>
              </a:rPr>
              <a:t>/</a:t>
            </a:r>
            <a:r>
              <a:rPr lang="es-US" dirty="0" err="1">
                <a:cs typeface="Arial"/>
                <a:hlinkClick r:id="rId6"/>
              </a:rPr>
              <a:t>blood</a:t>
            </a:r>
            <a:r>
              <a:rPr lang="es-US" dirty="0"/>
              <a:t>: Si el hospital obtiene sangre de un banco de sangre sin cargo, no tendrá que pagarla ni reemplazarla. Si el hospital tiene que comprar sangre para usted, usted debe pagar los costos del hospital por las primeras 3 unidades de sangre que reciba en un año calendario o usted u otra persona puede donar la sangre. </a:t>
            </a:r>
          </a:p>
          <a:p>
            <a:pPr marL="0" indent="0">
              <a:spcBef>
                <a:spcPts val="634"/>
              </a:spcBef>
              <a:buNone/>
            </a:pPr>
            <a:r>
              <a:rPr lang="es-US" b="1" dirty="0">
                <a:cs typeface="Arial"/>
              </a:rPr>
              <a:t>NOTA</a:t>
            </a:r>
            <a:r>
              <a:rPr lang="es-US" dirty="0"/>
              <a:t>: Si no puede afrontar estos costos, existen programas que pueden ayudarlo. Estos programas se analizan más adelante en la lección 7.</a:t>
            </a:r>
          </a:p>
          <a:p>
            <a:pPr marL="0" indent="0" defTabSz="966612">
              <a:spcBef>
                <a:spcPts val="634"/>
              </a:spcBef>
              <a:buNone/>
              <a:defRPr/>
            </a:pPr>
            <a:endParaRPr lang="en-US" dirty="0">
              <a:highlight>
                <a:srgbClr val="FFFF00"/>
              </a:highlight>
              <a:cs typeface="Arial"/>
            </a:endParaRPr>
          </a:p>
        </p:txBody>
      </p:sp>
    </p:spTree>
    <p:extLst>
      <p:ext uri="{BB962C8B-B14F-4D97-AF65-F5344CB8AC3E}">
        <p14:creationId xmlns:p14="http://schemas.microsoft.com/office/powerpoint/2010/main" val="397820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581401"/>
            <a:ext cx="5759451" cy="5320454"/>
          </a:xfrm>
        </p:spPr>
        <p:txBody>
          <a:bodyPr/>
          <a:lstStyle/>
          <a:p>
            <a:pPr marL="0" indent="0" defTabSz="966612">
              <a:spcBef>
                <a:spcPts val="634"/>
              </a:spcBef>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a:cs typeface="Arial" panose="020B0604020202020204" pitchFamily="34" charset="0"/>
              </a:rPr>
              <a:t>Notas del presentador</a:t>
            </a:r>
          </a:p>
          <a:p>
            <a:pPr marL="119149" indent="-119149" defTabSz="966612">
              <a:spcBef>
                <a:spcPts val="634"/>
              </a:spcBef>
              <a:defRPr/>
            </a:pPr>
            <a:r>
              <a:rPr lang="es-US">
                <a:solidFill>
                  <a:prstClr val="black"/>
                </a:solidFill>
                <a:cs typeface="Arial" panose="020B0604020202020204" pitchFamily="34" charset="0"/>
              </a:rPr>
              <a:t>Un período de beneficios es la forma en que Medicare Original mide el uso que usted hace de los cuidados en hospitales y en SNF. Un período de beneficios comienza el día en que ingresa como paciente internado en un hospital o en un SNF. El período de beneficios termina cuando no ha recibido ningún tipo de cuidado en el hospital como paciente internado (o cuidado especializado en un SNF) durante 60 días seguidos. Si ingresa en un hospital o SNF después de que un período de beneficios haya terminado, comenzará un nuevo período de beneficios. </a:t>
            </a:r>
          </a:p>
          <a:p>
            <a:pPr marL="119149" indent="-119149" defTabSz="966612">
              <a:spcBef>
                <a:spcPts val="634"/>
              </a:spcBef>
              <a:defRPr/>
            </a:pPr>
            <a:r>
              <a:rPr lang="es-US">
                <a:solidFill>
                  <a:prstClr val="black"/>
                </a:solidFill>
                <a:cs typeface="Arial" panose="020B0604020202020204" pitchFamily="34" charset="0"/>
              </a:rPr>
              <a:t>Debe pagar el deducible de la Parte A por internación para cada período de beneficios. No hay límite para la cantidad de períodos de beneficios que puede tener. Los períodos de beneficios pueden extenderse a través de años calendario.</a:t>
            </a:r>
          </a:p>
        </p:txBody>
      </p:sp>
    </p:spTree>
    <p:extLst>
      <p:ext uri="{BB962C8B-B14F-4D97-AF65-F5344CB8AC3E}">
        <p14:creationId xmlns:p14="http://schemas.microsoft.com/office/powerpoint/2010/main" val="337090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79388"/>
            <a:ext cx="5759450" cy="3240087"/>
          </a:xfrm>
        </p:spPr>
      </p:sp>
      <p:sp>
        <p:nvSpPr>
          <p:cNvPr id="3" name="Notes Placeholder 2"/>
          <p:cNvSpPr>
            <a:spLocks noGrp="1"/>
          </p:cNvSpPr>
          <p:nvPr>
            <p:ph type="body" idx="1"/>
          </p:nvPr>
        </p:nvSpPr>
        <p:spPr>
          <a:xfrm>
            <a:off x="104775" y="3467100"/>
            <a:ext cx="7077075" cy="5954712"/>
          </a:xfrm>
        </p:spPr>
        <p:txBody>
          <a:bodyPr/>
          <a:lstStyle/>
          <a:p>
            <a:pPr marL="0" indent="0" defTabSz="966612">
              <a:spcBef>
                <a:spcPts val="0"/>
              </a:spcBef>
              <a:spcAft>
                <a:spcPts val="600"/>
              </a:spcAft>
              <a:buNone/>
              <a:defRPr/>
            </a:pPr>
            <a:r>
              <a:rPr lang="es-US" sz="1050" b="1" dirty="0">
                <a:cs typeface="Arial"/>
              </a:rPr>
              <a:t>Notas del presentador</a:t>
            </a:r>
          </a:p>
          <a:p>
            <a:pPr marL="119149" indent="-119149">
              <a:spcBef>
                <a:spcPts val="0"/>
              </a:spcBef>
              <a:spcAft>
                <a:spcPts val="600"/>
              </a:spcAft>
              <a:defRPr/>
            </a:pPr>
            <a:r>
              <a:rPr lang="es-US" sz="1050" b="1" dirty="0">
                <a:solidFill>
                  <a:prstClr val="black"/>
                </a:solidFill>
                <a:cs typeface="Arial"/>
              </a:rPr>
              <a:t>Si ya recibe beneficios del Seguro Social o de la Junta de Jubilación de Empleados Ferroviarios (RRB) al menos 4 meses antes de cumplir los 65 años, quedará automáticamente inscrito en la Parte A sin prima. </a:t>
            </a:r>
          </a:p>
          <a:p>
            <a:pPr marL="119149" indent="-119149">
              <a:spcBef>
                <a:spcPts val="0"/>
              </a:spcBef>
              <a:spcAft>
                <a:spcPts val="600"/>
              </a:spcAft>
              <a:defRPr/>
            </a:pPr>
            <a:r>
              <a:rPr lang="es-US" sz="1050" b="1" dirty="0">
                <a:solidFill>
                  <a:prstClr val="black"/>
                </a:solidFill>
                <a:cs typeface="Arial"/>
              </a:rPr>
              <a:t>Si no recibe la Parte A automáticamente, debe considerar la posibilidad de inscribirse en la Parte A cuando sea elegible por primera vez</a:t>
            </a:r>
            <a:r>
              <a:rPr lang="es-US" sz="1050" dirty="0">
                <a:solidFill>
                  <a:prstClr val="black"/>
                </a:solidFill>
                <a:cs typeface="Arial"/>
              </a:rPr>
              <a:t> (durante su Período de Inscripción Inicial [IEP, por sus siglas en inglés]). La mayoría de las personas no paga una prima mensual por la cobertura de la Parte A si ellas o su cónyuge pagaron suficientes impuestos de Medicare mientras trabajaban. </a:t>
            </a:r>
          </a:p>
          <a:p>
            <a:pPr marL="119149" indent="-119149">
              <a:spcBef>
                <a:spcPts val="0"/>
              </a:spcBef>
              <a:spcAft>
                <a:spcPts val="600"/>
              </a:spcAft>
              <a:defRPr/>
            </a:pPr>
            <a:r>
              <a:rPr lang="es-US" sz="1050" b="1" dirty="0">
                <a:solidFill>
                  <a:prstClr val="black"/>
                </a:solidFill>
                <a:cs typeface="Arial"/>
              </a:rPr>
              <a:t>Si no es elegible para la Parte A sin prima y no la adquiere cuando es elegible por primera vez, la prima mensual puede aumentar hasta un 10 %. </a:t>
            </a:r>
            <a:r>
              <a:rPr lang="es-US" sz="1050" dirty="0">
                <a:solidFill>
                  <a:prstClr val="black"/>
                </a:solidFill>
                <a:cs typeface="Arial"/>
              </a:rPr>
              <a:t>Tendrá que pagar la prima más alta durante el doble del número de años que podría haber tenido la Parte A pero no se inscribió. La multa por inscripción tardía en la Parte A se aplica después de que hayan pasado 12 meses desde el último día del IEP hasta la última fecha del período de inscripción que usted usó para inscribirse. Es decir, si pasan menos de 12 meses, no se aplicará ninguna multa. Esta multa tampoco se aplicará si usted es elegible para un Período de Inscripción Especial (SEP, por sus siglas en inglés). Recuerde: solo será elegible para un SEP si, la primera vez que sea elegible para Medicare, usted o su cónyuge (o algún familiar si usted está discapacitado) está trabajando activamente y tiene un plan de salud grupal (GHP, por sus siglas en inglés) a través de un empleador o sindicato con base en ese trabajo. Puede solicitar durante cualquier mes mientras todavía esté cubierto por el GHP con base en un empleo actual, o durante el período de 8 meses que comienza el mes posterior a que finalice el empleo o la cobertura del GHP, lo que suceda primero. Si aún trabaja o tiene cobertura a través de su cónyuge, hable con el coordinador de beneficios del empleador para saber cómo se verá afectada la cobertura del empleador si se inscribe en Medicare (o demora la inscripción). </a:t>
            </a:r>
            <a:br>
              <a:rPr lang="es-US" sz="1050" dirty="0">
                <a:solidFill>
                  <a:prstClr val="black"/>
                </a:solidFill>
                <a:cs typeface="Arial"/>
              </a:rPr>
            </a:br>
            <a:r>
              <a:rPr lang="es-US" sz="1050" b="1" dirty="0">
                <a:solidFill>
                  <a:prstClr val="black"/>
                </a:solidFill>
                <a:cs typeface="Arial"/>
              </a:rPr>
              <a:t>NOTA:</a:t>
            </a:r>
            <a:r>
              <a:rPr lang="es-US" sz="1050" dirty="0">
                <a:solidFill>
                  <a:prstClr val="black"/>
                </a:solidFill>
                <a:cs typeface="Arial"/>
              </a:rPr>
              <a:t> Los individuos que son elegibles para un SEP debido a condiciones excepcionales no tendrán que pagar una multa por inscripción tardía.</a:t>
            </a:r>
          </a:p>
          <a:p>
            <a:pPr marL="119149" indent="-119149" defTabSz="966612">
              <a:spcBef>
                <a:spcPts val="0"/>
              </a:spcBef>
              <a:spcAft>
                <a:spcPts val="600"/>
              </a:spcAft>
              <a:defRPr/>
            </a:pPr>
            <a:r>
              <a:rPr lang="es-US" sz="1050" b="1" dirty="0">
                <a:solidFill>
                  <a:prstClr val="black"/>
                </a:solidFill>
                <a:cs typeface="Arial"/>
              </a:rPr>
              <a:t>Usted no es elegible para aportar a una Cuenta de Ahorros de Salud (HSA) después de que obtiene Medicare. </a:t>
            </a:r>
            <a:r>
              <a:rPr lang="es-US" sz="1050" dirty="0">
                <a:solidFill>
                  <a:prstClr val="black"/>
                </a:solidFill>
                <a:cs typeface="Arial"/>
              </a:rPr>
              <a:t>Para evitar una multa fiscal, debe hacer su último aporte a la HSA el mes anterior a que comience su cobertura de la Parte A. La Parte A puede ser retroactiva hasta 6 meses pero no puede entrar en vigencia antes del primer mes en el que usted sea elegible. Puede retirar dinero de su HSA después de solicitar Medicare para ayudar a pagar los gastos médicos (como deducibles, primas y copagos). Vea la publicación 969 del IRS para obtener más información: </a:t>
            </a:r>
            <a:r>
              <a:rPr lang="es-US" sz="1050" dirty="0">
                <a:solidFill>
                  <a:prstClr val="black"/>
                </a:solidFill>
                <a:cs typeface="Arial"/>
                <a:hlinkClick r:id="rId3"/>
              </a:rPr>
              <a:t>IRS.gov/pub/</a:t>
            </a:r>
            <a:r>
              <a:rPr lang="es-US" sz="1050" dirty="0" err="1">
                <a:solidFill>
                  <a:prstClr val="black"/>
                </a:solidFill>
                <a:cs typeface="Arial"/>
                <a:hlinkClick r:id="rId3"/>
              </a:rPr>
              <a:t>irs-pdf</a:t>
            </a:r>
            <a:r>
              <a:rPr lang="es-US" sz="1050" dirty="0">
                <a:solidFill>
                  <a:prstClr val="black"/>
                </a:solidFill>
                <a:cs typeface="Arial"/>
                <a:hlinkClick r:id="rId3"/>
              </a:rPr>
              <a:t>/p969.pdf</a:t>
            </a:r>
            <a:r>
              <a:rPr lang="es-US" sz="1050" dirty="0">
                <a:solidFill>
                  <a:prstClr val="black"/>
                </a:solidFill>
                <a:cs typeface="Arial"/>
              </a:rPr>
              <a:t>. </a:t>
            </a:r>
            <a:r>
              <a:rPr lang="es-US" sz="1050" b="1" dirty="0">
                <a:solidFill>
                  <a:prstClr val="black"/>
                </a:solidFill>
                <a:cs typeface="Arial"/>
              </a:rPr>
              <a:t>NOTA: </a:t>
            </a:r>
            <a:r>
              <a:rPr lang="es-US" sz="1050" b="0" i="0" dirty="0">
                <a:solidFill>
                  <a:srgbClr val="262626"/>
                </a:solidFill>
              </a:rPr>
              <a:t>Una HSA es un tipo de cuenta de ahorro que le permite reservar dinero con régimen antes de los impuestos para pagar gastos médicos que califiquen. Al usar dólares no gravados de una HSA para pagar deducibles, copagos y algunos otros gastos, es posible que pueda reducir sus costos de bolsillo para cuidados de la salud. Generalmente, los fondos de HSA no pueden usarse para pagar primas. Visite </a:t>
            </a:r>
            <a:r>
              <a:rPr lang="es-US" sz="1050" dirty="0">
                <a:solidFill>
                  <a:prstClr val="black"/>
                </a:solidFill>
                <a:cs typeface="Arial"/>
                <a:hlinkClick r:id="rId4"/>
              </a:rPr>
              <a:t>HealthCare.gov/</a:t>
            </a:r>
            <a:r>
              <a:rPr lang="es-US" sz="1050" dirty="0" err="1">
                <a:solidFill>
                  <a:prstClr val="black"/>
                </a:solidFill>
                <a:cs typeface="Arial"/>
                <a:hlinkClick r:id="rId4"/>
              </a:rPr>
              <a:t>glossary</a:t>
            </a:r>
            <a:r>
              <a:rPr lang="es-US" sz="1050" dirty="0">
                <a:solidFill>
                  <a:prstClr val="black"/>
                </a:solidFill>
                <a:cs typeface="Arial"/>
                <a:hlinkClick r:id="rId4"/>
              </a:rPr>
              <a:t>/</a:t>
            </a:r>
            <a:r>
              <a:rPr lang="es-US" sz="1050" dirty="0" err="1">
                <a:solidFill>
                  <a:prstClr val="black"/>
                </a:solidFill>
                <a:cs typeface="Arial"/>
                <a:hlinkClick r:id="rId4"/>
              </a:rPr>
              <a:t>health-savings-account-hsa</a:t>
            </a:r>
            <a:r>
              <a:rPr lang="es-US" sz="1050" dirty="0">
                <a:solidFill>
                  <a:prstClr val="black"/>
                </a:solidFill>
                <a:cs typeface="Arial"/>
              </a:rPr>
              <a:t> para ver más información sobre HSA. </a:t>
            </a:r>
          </a:p>
          <a:p>
            <a:pPr marL="0" indent="0" defTabSz="966612">
              <a:spcBef>
                <a:spcPts val="0"/>
              </a:spcBef>
              <a:spcAft>
                <a:spcPts val="600"/>
              </a:spcAft>
              <a:buNone/>
              <a:defRPr/>
            </a:pPr>
            <a:r>
              <a:rPr lang="es-US" sz="1050" b="1" dirty="0">
                <a:solidFill>
                  <a:prstClr val="black"/>
                </a:solidFill>
                <a:cs typeface="Arial"/>
              </a:rPr>
              <a:t>Fuente: </a:t>
            </a:r>
            <a:r>
              <a:rPr lang="es-US" sz="1050" dirty="0">
                <a:solidFill>
                  <a:prstClr val="black"/>
                </a:solidFill>
                <a:cs typeface="Arial"/>
                <a:hlinkClick r:id="rId5"/>
              </a:rPr>
              <a:t>Federalregister.gov/</a:t>
            </a:r>
            <a:r>
              <a:rPr lang="es-US" sz="1050" dirty="0" err="1">
                <a:solidFill>
                  <a:prstClr val="black"/>
                </a:solidFill>
                <a:cs typeface="Arial"/>
                <a:hlinkClick r:id="rId5"/>
              </a:rPr>
              <a:t>documents</a:t>
            </a:r>
            <a:r>
              <a:rPr lang="es-US" sz="1050" dirty="0">
                <a:solidFill>
                  <a:prstClr val="black"/>
                </a:solidFill>
                <a:cs typeface="Arial"/>
                <a:hlinkClick r:id="rId5"/>
              </a:rPr>
              <a:t>/2022/11/03/2022-23407/medicare-program-implementing-certain-provisions-of-the-consolidated-appropriations-act-2021-and</a:t>
            </a:r>
            <a:r>
              <a:rPr lang="es-US" sz="1050" dirty="0">
                <a:solidFill>
                  <a:prstClr val="black"/>
                </a:solidFill>
                <a:cs typeface="Arial"/>
              </a:rPr>
              <a:t>.  </a:t>
            </a:r>
          </a:p>
          <a:p>
            <a:pPr marL="0" indent="0" defTabSz="966612">
              <a:spcBef>
                <a:spcPts val="0"/>
              </a:spcBef>
              <a:spcAft>
                <a:spcPts val="600"/>
              </a:spcAft>
              <a:buNone/>
              <a:defRPr/>
            </a:pPr>
            <a:endParaRPr lang="en-US" sz="1050" dirty="0">
              <a:solidFill>
                <a:prstClr val="black"/>
              </a:solidFill>
            </a:endParaRPr>
          </a:p>
        </p:txBody>
      </p:sp>
    </p:spTree>
    <p:extLst>
      <p:ext uri="{BB962C8B-B14F-4D97-AF65-F5344CB8AC3E}">
        <p14:creationId xmlns:p14="http://schemas.microsoft.com/office/powerpoint/2010/main" val="2424393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8441" y="3581400"/>
            <a:ext cx="6954253" cy="5819775"/>
          </a:xfrm>
        </p:spPr>
        <p:txBody>
          <a:bodyPr/>
          <a:lstStyle/>
          <a:p>
            <a:pPr marL="0" indent="0" defTabSz="966612">
              <a:spcBef>
                <a:spcPts val="0"/>
              </a:spcBef>
              <a:spcAft>
                <a:spcPts val="600"/>
              </a:spcAft>
              <a:buNone/>
              <a:defRPr/>
            </a:pPr>
            <a:r>
              <a:rPr lang="es-US" sz="1000" b="1" dirty="0">
                <a:cs typeface="Arial"/>
              </a:rPr>
              <a:t>Notas del presentador</a:t>
            </a:r>
          </a:p>
          <a:p>
            <a:pPr marL="0" indent="0" defTabSz="966612">
              <a:spcBef>
                <a:spcPts val="0"/>
              </a:spcBef>
              <a:spcAft>
                <a:spcPts val="600"/>
              </a:spcAft>
              <a:buNone/>
              <a:defRPr/>
            </a:pPr>
            <a:r>
              <a:rPr lang="es-US" sz="1000" dirty="0">
                <a:solidFill>
                  <a:prstClr val="black"/>
                </a:solidFill>
                <a:cs typeface="Arial"/>
              </a:rPr>
              <a:t>La Parte B ayuda a cubrir los siguientes servicios médicamente necesarios:</a:t>
            </a:r>
          </a:p>
          <a:p>
            <a:pPr defTabSz="966612">
              <a:spcBef>
                <a:spcPts val="0"/>
              </a:spcBef>
              <a:spcAft>
                <a:spcPts val="600"/>
              </a:spcAft>
              <a:defRPr/>
            </a:pPr>
            <a:r>
              <a:rPr lang="es-US" sz="1000" dirty="0">
                <a:solidFill>
                  <a:prstClr val="black"/>
                </a:solidFill>
                <a:cs typeface="Arial"/>
              </a:rPr>
              <a:t>Servicios médicos.</a:t>
            </a:r>
          </a:p>
          <a:p>
            <a:pPr>
              <a:spcBef>
                <a:spcPts val="0"/>
              </a:spcBef>
              <a:spcAft>
                <a:spcPts val="600"/>
              </a:spcAft>
              <a:defRPr/>
            </a:pPr>
            <a:r>
              <a:rPr lang="es-US" sz="1000" dirty="0">
                <a:solidFill>
                  <a:prstClr val="black"/>
                </a:solidFill>
                <a:cs typeface="Arial"/>
              </a:rPr>
              <a:t>Suministros y servicios médicos y quirúrgicos para pacientes ambulatorios: para procedimientos aprobados, como suturas o radiografías. </a:t>
            </a:r>
          </a:p>
          <a:p>
            <a:pPr defTabSz="966612">
              <a:spcBef>
                <a:spcPts val="0"/>
              </a:spcBef>
              <a:spcAft>
                <a:spcPts val="600"/>
              </a:spcAft>
              <a:defRPr/>
            </a:pPr>
            <a:r>
              <a:rPr lang="es-US" sz="1000" dirty="0">
                <a:cs typeface="Arial"/>
              </a:rPr>
              <a:t>Servicios de laboratorio clínico: análisis de sangre, análisis de orina y algunos exámenes médicos.</a:t>
            </a:r>
          </a:p>
          <a:p>
            <a:pPr>
              <a:spcBef>
                <a:spcPts val="0"/>
              </a:spcBef>
              <a:spcAft>
                <a:spcPts val="600"/>
              </a:spcAft>
              <a:defRPr/>
            </a:pPr>
            <a:r>
              <a:rPr lang="es-US" sz="1000" dirty="0">
                <a:solidFill>
                  <a:prstClr val="black"/>
                </a:solidFill>
                <a:cs typeface="Arial"/>
              </a:rPr>
              <a:t>DME: como andadores, sillas de ruedas y bastones. </a:t>
            </a:r>
          </a:p>
          <a:p>
            <a:pPr defTabSz="966612">
              <a:spcBef>
                <a:spcPts val="0"/>
              </a:spcBef>
              <a:spcAft>
                <a:spcPts val="600"/>
              </a:spcAft>
              <a:defRPr/>
            </a:pPr>
            <a:r>
              <a:rPr lang="es-US" sz="1000" dirty="0">
                <a:cs typeface="Arial"/>
              </a:rPr>
              <a:t>Equipos y suministros para análisis para diabéticos: monitores para analizar el azúcar en sangre (glucosa), tiras reactivas para el análisis del azúcar en sangre, insulina, lancetas y accesorios para lancetas, soluciones para el control del azúcar en sangre, calzado o plantillas terapéuticas.</a:t>
            </a:r>
          </a:p>
          <a:p>
            <a:pPr>
              <a:spcBef>
                <a:spcPts val="0"/>
              </a:spcBef>
              <a:spcAft>
                <a:spcPts val="600"/>
              </a:spcAft>
              <a:defRPr/>
            </a:pPr>
            <a:r>
              <a:rPr lang="es-US" sz="1000" dirty="0">
                <a:solidFill>
                  <a:prstClr val="black"/>
                </a:solidFill>
                <a:cs typeface="Arial"/>
              </a:rPr>
              <a:t>Servicios preventivos</a:t>
            </a:r>
            <a:r>
              <a:rPr lang="es-US" sz="1000" dirty="0">
                <a:cs typeface="Arial"/>
              </a:rPr>
              <a:t>:</a:t>
            </a:r>
            <a:r>
              <a:rPr lang="es-US" sz="1000" dirty="0">
                <a:solidFill>
                  <a:prstClr val="black"/>
                </a:solidFill>
                <a:cs typeface="Arial"/>
              </a:rPr>
              <a:t> </a:t>
            </a:r>
            <a:r>
              <a:rPr lang="es-US" sz="1000" dirty="0">
                <a:solidFill>
                  <a:prstClr val="black"/>
                </a:solidFill>
                <a:cs typeface="Arial" panose="020B0604020202020204" pitchFamily="34" charset="0"/>
              </a:rPr>
              <a:t>Medicare también cubre muchos servicios preventivos. </a:t>
            </a:r>
            <a:r>
              <a:rPr lang="es-US" sz="1000" dirty="0"/>
              <a:t>Los servicios preventivos le ayudan a mantenerse sano, detectar precozmente problemas de salud, determinar los tratamientos más eficaces y prevenir determinadas enfermedades. </a:t>
            </a:r>
            <a:r>
              <a:rPr lang="es-US" sz="1000" b="0" i="0" dirty="0"/>
              <a:t>Los servicios preventivos incluyen exámenes, vacunas, pruebas de laboratorio y controles. También incluyen programas de monitoreo de la salud, y asesoramiento y educación para ayudarle a cuidar de su propia salud. </a:t>
            </a:r>
          </a:p>
          <a:p>
            <a:pPr>
              <a:spcBef>
                <a:spcPts val="0"/>
              </a:spcBef>
              <a:spcAft>
                <a:spcPts val="600"/>
              </a:spcAft>
              <a:defRPr/>
            </a:pPr>
            <a:r>
              <a:rPr lang="es-US" sz="1000" dirty="0">
                <a:solidFill>
                  <a:prstClr val="black"/>
                </a:solidFill>
                <a:cs typeface="Arial"/>
              </a:rPr>
              <a:t>Servicios de salud en el hogar: Puede utilizar sus beneficios de salud en el hogar en virtud de la Parte A y/o la Parte B. La Parte B paga por servicios de salud en el hogar si la necesidad de cuidado de la salud en el hogar no está precedida por una estadía en un hospital para pacientes internados, o cuando el número de visitas de cuidado de la salud en el hogar cubiertas por la Parte A excede las 100. Para obtener más información, visite </a:t>
            </a:r>
            <a:r>
              <a:rPr lang="es-US" sz="1000" u="sng" dirty="0">
                <a:hlinkClick r:id="rId3"/>
              </a:rPr>
              <a:t>Medicare.gov/</a:t>
            </a:r>
            <a:r>
              <a:rPr lang="es-US" sz="1000" u="sng" dirty="0" err="1">
                <a:hlinkClick r:id="rId3"/>
              </a:rPr>
              <a:t>publications</a:t>
            </a:r>
            <a:r>
              <a:rPr lang="es-US" sz="1000" dirty="0">
                <a:solidFill>
                  <a:prstClr val="black"/>
                </a:solidFill>
                <a:cs typeface="Arial"/>
              </a:rPr>
              <a:t> a fin de revisar la publicación “Medicare y la Atención Médica en el Hogar” (producto de los CMS </a:t>
            </a:r>
            <a:r>
              <a:rPr lang="es-US" sz="1000" dirty="0" err="1">
                <a:solidFill>
                  <a:prstClr val="black"/>
                </a:solidFill>
                <a:cs typeface="Arial"/>
              </a:rPr>
              <a:t>n.°</a:t>
            </a:r>
            <a:r>
              <a:rPr lang="es-US" sz="1000" dirty="0">
                <a:solidFill>
                  <a:prstClr val="black"/>
                </a:solidFill>
                <a:cs typeface="Arial"/>
              </a:rPr>
              <a:t> 10969). También puede visitar </a:t>
            </a:r>
            <a:r>
              <a:rPr lang="es-US" sz="1000" dirty="0">
                <a:solidFill>
                  <a:prstClr val="black"/>
                </a:solidFill>
                <a:cs typeface="Arial"/>
                <a:hlinkClick r:id="rId4"/>
              </a:rPr>
              <a:t>CMS.gov/Center/</a:t>
            </a:r>
            <a:r>
              <a:rPr lang="es-US" sz="1000" dirty="0" err="1">
                <a:solidFill>
                  <a:prstClr val="black"/>
                </a:solidFill>
                <a:cs typeface="Arial"/>
                <a:hlinkClick r:id="rId4"/>
              </a:rPr>
              <a:t>Provider-Type</a:t>
            </a:r>
            <a:r>
              <a:rPr lang="es-US" sz="1000" dirty="0">
                <a:solidFill>
                  <a:prstClr val="black"/>
                </a:solidFill>
                <a:cs typeface="Arial"/>
                <a:hlinkClick r:id="rId4"/>
              </a:rPr>
              <a:t>/Home-</a:t>
            </a:r>
            <a:r>
              <a:rPr lang="es-US" sz="1000" dirty="0" err="1">
                <a:solidFill>
                  <a:prstClr val="black"/>
                </a:solidFill>
                <a:cs typeface="Arial"/>
                <a:hlinkClick r:id="rId4"/>
              </a:rPr>
              <a:t>Health</a:t>
            </a:r>
            <a:r>
              <a:rPr lang="es-US" sz="1000" dirty="0">
                <a:solidFill>
                  <a:prstClr val="black"/>
                </a:solidFill>
                <a:cs typeface="Arial"/>
                <a:hlinkClick r:id="rId4"/>
              </a:rPr>
              <a:t>-Agency-HHA-Center</a:t>
            </a:r>
            <a:r>
              <a:rPr lang="es-US" sz="1000" dirty="0">
                <a:solidFill>
                  <a:prstClr val="black"/>
                </a:solidFill>
                <a:cs typeface="Arial"/>
              </a:rPr>
              <a:t>.</a:t>
            </a:r>
          </a:p>
          <a:p>
            <a:pPr defTabSz="966612">
              <a:spcBef>
                <a:spcPts val="0"/>
              </a:spcBef>
              <a:spcAft>
                <a:spcPts val="600"/>
              </a:spcAft>
              <a:defRPr/>
            </a:pPr>
            <a:r>
              <a:rPr lang="es-US" sz="1000" dirty="0">
                <a:solidFill>
                  <a:prstClr val="black"/>
                </a:solidFill>
                <a:cs typeface="Arial"/>
              </a:rPr>
              <a:t>Servicios médicamente necesarios de patología del habla y el lenguaje y de terapia ocupacional y de fisioterapia para pacientes ambulatorios.</a:t>
            </a:r>
          </a:p>
          <a:p>
            <a:pPr defTabSz="966612">
              <a:spcBef>
                <a:spcPts val="0"/>
              </a:spcBef>
              <a:spcAft>
                <a:spcPts val="600"/>
              </a:spcAft>
              <a:defRPr/>
            </a:pPr>
            <a:r>
              <a:rPr lang="es-US" sz="1000" dirty="0">
                <a:solidFill>
                  <a:prstClr val="black"/>
                </a:solidFill>
                <a:cs typeface="Arial"/>
              </a:rPr>
              <a:t>Servicios ambulatorios de cuidado de salud mental.</a:t>
            </a:r>
          </a:p>
          <a:p>
            <a:pPr defTabSz="966612">
              <a:spcBef>
                <a:spcPts val="0"/>
              </a:spcBef>
              <a:spcAft>
                <a:spcPts val="600"/>
              </a:spcAft>
              <a:defRPr/>
            </a:pPr>
            <a:r>
              <a:rPr lang="es-US" sz="1000" dirty="0">
                <a:solidFill>
                  <a:prstClr val="black"/>
                </a:solidFill>
                <a:cs typeface="Arial"/>
              </a:rPr>
              <a:t>Un número limitado de medicamentos recetados para pacientes ambulatorios en determinadas condiciones: Habitualmente, la Parte B cubre medicamentos que usted normalmente no se autoadministraría, como los que se obtienen en un consultorio médico o en un entorno hospitalario ambulatorio. Para revisar algunos ejemplos de medicamentos cubiertos por la Parte B, visite </a:t>
            </a:r>
            <a:r>
              <a:rPr lang="es-US" sz="1000" dirty="0">
                <a:solidFill>
                  <a:prstClr val="black"/>
                </a:solidFill>
                <a:cs typeface="Arial"/>
                <a:hlinkClick r:id="rId5"/>
              </a:rPr>
              <a:t>Medicare.gov/</a:t>
            </a:r>
            <a:r>
              <a:rPr lang="es-US" sz="1000" dirty="0" err="1">
                <a:solidFill>
                  <a:prstClr val="black"/>
                </a:solidFill>
                <a:cs typeface="Arial"/>
                <a:hlinkClick r:id="rId5"/>
              </a:rPr>
              <a:t>coverage</a:t>
            </a:r>
            <a:r>
              <a:rPr lang="es-US" sz="1000" dirty="0">
                <a:solidFill>
                  <a:prstClr val="black"/>
                </a:solidFill>
                <a:cs typeface="Arial"/>
                <a:hlinkClick r:id="rId5"/>
              </a:rPr>
              <a:t>/</a:t>
            </a:r>
            <a:r>
              <a:rPr lang="es-US" sz="1000" dirty="0" err="1">
                <a:solidFill>
                  <a:prstClr val="black"/>
                </a:solidFill>
                <a:cs typeface="Arial"/>
                <a:hlinkClick r:id="rId5"/>
              </a:rPr>
              <a:t>prescription-drugs-outpatient</a:t>
            </a:r>
            <a:r>
              <a:rPr lang="es-US" sz="1000" dirty="0">
                <a:solidFill>
                  <a:prstClr val="black"/>
                </a:solidFill>
                <a:cs typeface="Arial"/>
              </a:rPr>
              <a:t>. </a:t>
            </a:r>
          </a:p>
          <a:p>
            <a:pPr marL="0" indent="0" defTabSz="966612">
              <a:spcBef>
                <a:spcPts val="0"/>
              </a:spcBef>
              <a:spcAft>
                <a:spcPts val="600"/>
              </a:spcAft>
              <a:buNone/>
              <a:defRPr/>
            </a:pPr>
            <a:r>
              <a:rPr lang="es-US" sz="1000" dirty="0">
                <a:solidFill>
                  <a:prstClr val="black"/>
                </a:solidFill>
                <a:cs typeface="Arial"/>
              </a:rPr>
              <a:t>Vea en la diapositiva siguiente una lista de los servicios preventivos cubiertos por Medicare.</a:t>
            </a:r>
          </a:p>
          <a:p>
            <a:pPr marL="0" indent="0" defTabSz="966612">
              <a:spcBef>
                <a:spcPts val="0"/>
              </a:spcBef>
              <a:spcAft>
                <a:spcPts val="600"/>
              </a:spcAft>
              <a:buNone/>
              <a:defRPr/>
            </a:pPr>
            <a:r>
              <a:rPr lang="es-US" sz="1000" dirty="0">
                <a:solidFill>
                  <a:prstClr val="black"/>
                </a:solidFill>
                <a:cs typeface="Arial"/>
              </a:rPr>
              <a:t>Para saber si Medicare cubre un servicio que no está en esta lista, visite </a:t>
            </a:r>
            <a:r>
              <a:rPr lang="es-US" sz="1000" dirty="0">
                <a:solidFill>
                  <a:prstClr val="black"/>
                </a:solidFill>
                <a:cs typeface="Arial"/>
                <a:hlinkClick r:id="rId6"/>
              </a:rPr>
              <a:t>Medicare.gov/</a:t>
            </a:r>
            <a:r>
              <a:rPr lang="es-US" sz="1000" dirty="0" err="1">
                <a:solidFill>
                  <a:prstClr val="black"/>
                </a:solidFill>
                <a:cs typeface="Arial"/>
                <a:hlinkClick r:id="rId6"/>
              </a:rPr>
              <a:t>coverage</a:t>
            </a:r>
            <a:r>
              <a:rPr lang="es-US" sz="1000" dirty="0">
                <a:solidFill>
                  <a:prstClr val="black"/>
                </a:solidFill>
                <a:cs typeface="Arial"/>
              </a:rPr>
              <a:t>, o llame al 1-800-MEDICARE (1-800-633-4227). Los usuarios de TTY pueden llamar al 1-877-486-2048.</a:t>
            </a:r>
          </a:p>
          <a:p>
            <a:pPr>
              <a:spcBef>
                <a:spcPts val="0"/>
              </a:spcBef>
              <a:spcAft>
                <a:spcPts val="600"/>
              </a:spcAft>
            </a:pPr>
            <a:endParaRPr lang="en-US" sz="1000" dirty="0"/>
          </a:p>
        </p:txBody>
      </p:sp>
    </p:spTree>
    <p:extLst>
      <p:ext uri="{BB962C8B-B14F-4D97-AF65-F5344CB8AC3E}">
        <p14:creationId xmlns:p14="http://schemas.microsoft.com/office/powerpoint/2010/main" val="2890592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330455"/>
          </a:xfrm>
        </p:spPr>
        <p:txBody>
          <a:bodyPr/>
          <a:lstStyle/>
          <a:p>
            <a:pPr marL="0" indent="0" defTabSz="966612">
              <a:spcBef>
                <a:spcPts val="634"/>
              </a:spcBef>
              <a:buNone/>
              <a:defRPr/>
            </a:pPr>
            <a:r>
              <a:rPr lang="es-US" b="1">
                <a:cs typeface="Arial" panose="020B0604020202020204" pitchFamily="34" charset="0"/>
              </a:rPr>
              <a:t>Notas del presentador</a:t>
            </a:r>
          </a:p>
          <a:p>
            <a:pPr marL="0" indent="0" defTabSz="966612">
              <a:spcBef>
                <a:spcPts val="634"/>
              </a:spcBef>
              <a:buNone/>
              <a:defRPr/>
            </a:pPr>
            <a:r>
              <a:rPr lang="es-US">
                <a:solidFill>
                  <a:prstClr val="black"/>
                </a:solidFill>
                <a:cs typeface="Arial" panose="020B0604020202020204" pitchFamily="34" charset="0"/>
              </a:rPr>
              <a:t>No debe pagar nada para la mayoría de los servicios preventivos cubiertos si recibe los servicios de un médico u otro proveedor de atención médica calificado que acepta la asignación. Sin embargo, para algunos servicios preventivos es posible que tenga que pagar un deducible, copago o ambos. Estos costos también pueden aplicarse si recibe un servicio preventivo en la misma visita como un servicio que no sea preventivo. Hable con su proveedor de atención médica sobre los servicios que son adecuados para usted.</a:t>
            </a:r>
          </a:p>
          <a:p>
            <a:pPr marL="0" indent="0">
              <a:spcBef>
                <a:spcPts val="634"/>
              </a:spcBef>
              <a:buNone/>
              <a:defRPr/>
            </a:pPr>
            <a:r>
              <a:rPr lang="es-US">
                <a:solidFill>
                  <a:prstClr val="black"/>
                </a:solidFill>
                <a:cs typeface="Arial" panose="020B0604020202020204" pitchFamily="34" charset="0"/>
              </a:rPr>
              <a:t>Para obtener más información sobre servicios preventivos, visite </a:t>
            </a:r>
            <a:r>
              <a:rPr lang="es-US">
                <a:solidFill>
                  <a:prstClr val="black"/>
                </a:solidFill>
                <a:cs typeface="Arial" panose="020B0604020202020204" pitchFamily="34" charset="0"/>
                <a:hlinkClick r:id="rId3"/>
              </a:rPr>
              <a:t>Medicare.gov/coverage/preventive-screening-services</a:t>
            </a:r>
            <a:r>
              <a:rPr lang="es-US">
                <a:solidFill>
                  <a:prstClr val="black"/>
                </a:solidFill>
                <a:cs typeface="Arial" panose="020B0604020202020204" pitchFamily="34" charset="0"/>
              </a:rPr>
              <a:t>. </a:t>
            </a:r>
          </a:p>
          <a:p>
            <a:pPr marL="0" indent="0">
              <a:buNone/>
            </a:pPr>
            <a:endParaRPr lang="en-US" dirty="0"/>
          </a:p>
        </p:txBody>
      </p:sp>
    </p:spTree>
    <p:extLst>
      <p:ext uri="{BB962C8B-B14F-4D97-AF65-F5344CB8AC3E}">
        <p14:creationId xmlns:p14="http://schemas.microsoft.com/office/powerpoint/2010/main" val="1838422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3825" y="3581400"/>
            <a:ext cx="7067549" cy="5800725"/>
          </a:xfrm>
        </p:spPr>
        <p:txBody>
          <a:bodyPr/>
          <a:lstStyle/>
          <a:p>
            <a:pPr marL="0" indent="0" defTabSz="966612">
              <a:spcBef>
                <a:spcPts val="634"/>
              </a:spcBef>
              <a:buNone/>
              <a:defRPr/>
            </a:pPr>
            <a:r>
              <a:rPr lang="es-US" sz="1100" b="1" dirty="0">
                <a:solidFill>
                  <a:prstClr val="black"/>
                </a:solidFill>
                <a:ea typeface="ＭＳ Ｐゴシック"/>
                <a:cs typeface="Arial"/>
              </a:rPr>
              <a:t>Esta diapositiva tiene animación.</a:t>
            </a:r>
          </a:p>
          <a:p>
            <a:pPr marL="0" indent="0" defTabSz="966612">
              <a:spcBef>
                <a:spcPts val="634"/>
              </a:spcBef>
              <a:buNone/>
              <a:defRPr/>
            </a:pPr>
            <a:r>
              <a:rPr lang="es-US" sz="1100" b="1" dirty="0">
                <a:cs typeface="Arial"/>
              </a:rPr>
              <a:t>Notas del presentador</a:t>
            </a:r>
          </a:p>
          <a:p>
            <a:pPr marL="0" indent="0" defTabSz="966612">
              <a:spcBef>
                <a:spcPts val="634"/>
              </a:spcBef>
              <a:buNone/>
              <a:defRPr/>
            </a:pPr>
            <a:r>
              <a:rPr lang="es-US" sz="1100" dirty="0">
                <a:solidFill>
                  <a:prstClr val="black"/>
                </a:solidFill>
                <a:cs typeface="Arial"/>
              </a:rPr>
              <a:t>Medicare no cubre todo. </a:t>
            </a:r>
            <a:r>
              <a:rPr lang="es-US" sz="1100" dirty="0"/>
              <a:t>Si necesita determinados servicios que no estén cubiertos por la Parte A o la Parte B, deberá pagarlos usted, a menos que:</a:t>
            </a:r>
          </a:p>
          <a:p>
            <a:pPr marL="118813" indent="-118813" defTabSz="966612">
              <a:spcBef>
                <a:spcPts val="634"/>
              </a:spcBef>
              <a:defRPr/>
            </a:pPr>
            <a:r>
              <a:rPr lang="es-US" sz="1100" dirty="0">
                <a:solidFill>
                  <a:prstClr val="black"/>
                </a:solidFill>
                <a:cs typeface="Arial"/>
              </a:rPr>
              <a:t>Tenga otra cobertura (incluso Medicaid) que cubra los costos.</a:t>
            </a:r>
          </a:p>
          <a:p>
            <a:pPr marL="118813" indent="-118813" defTabSz="966612">
              <a:spcBef>
                <a:spcPts val="634"/>
              </a:spcBef>
              <a:defRPr/>
            </a:pPr>
            <a:r>
              <a:rPr lang="es-US" sz="1100" dirty="0">
                <a:solidFill>
                  <a:prstClr val="black"/>
                </a:solidFill>
                <a:cs typeface="Arial"/>
              </a:rPr>
              <a:t>Tenga un plan Medicare </a:t>
            </a:r>
            <a:r>
              <a:rPr lang="es-US" sz="1100" dirty="0" err="1">
                <a:solidFill>
                  <a:prstClr val="black"/>
                </a:solidFill>
                <a:cs typeface="Arial"/>
              </a:rPr>
              <a:t>Advantage</a:t>
            </a:r>
            <a:r>
              <a:rPr lang="es-US" sz="1100" dirty="0">
                <a:solidFill>
                  <a:prstClr val="black"/>
                </a:solidFill>
                <a:cs typeface="Arial"/>
              </a:rPr>
              <a:t> o un plan de costos de Medicare que cubra estos servicios. </a:t>
            </a:r>
            <a:r>
              <a:rPr lang="es-US" sz="1100" dirty="0"/>
              <a:t>Es posible que los planes Medicare </a:t>
            </a:r>
            <a:r>
              <a:rPr lang="es-US" sz="1100" dirty="0" err="1"/>
              <a:t>Advantage</a:t>
            </a:r>
            <a:r>
              <a:rPr lang="es-US" sz="1100" dirty="0"/>
              <a:t> y los planes de costos de Medicare cubran algunos beneficios adicionales, como programas de mantenimiento físico y servicios de visión, audición y dentales.</a:t>
            </a:r>
          </a:p>
          <a:p>
            <a:pPr marL="0" indent="0" defTabSz="966612">
              <a:spcBef>
                <a:spcPts val="634"/>
              </a:spcBef>
              <a:buNone/>
              <a:defRPr/>
            </a:pPr>
            <a:r>
              <a:rPr lang="es-US" sz="1100" dirty="0">
                <a:solidFill>
                  <a:prstClr val="black"/>
                </a:solidFill>
                <a:cs typeface="Arial"/>
              </a:rPr>
              <a:t>Algunos de los artículos y servicios que Medicare Original no cubre incluyen:</a:t>
            </a:r>
          </a:p>
          <a:p>
            <a:pPr marL="118813" indent="-118813">
              <a:spcBef>
                <a:spcPts val="634"/>
              </a:spcBef>
              <a:defRPr/>
            </a:pPr>
            <a:r>
              <a:rPr lang="es-US" sz="1100" dirty="0"/>
              <a:t>Exámenes de los ojos (para anteojos recetados) </a:t>
            </a:r>
          </a:p>
          <a:p>
            <a:pPr marL="118813" indent="-118813">
              <a:spcBef>
                <a:spcPts val="634"/>
              </a:spcBef>
              <a:defRPr/>
            </a:pPr>
            <a:r>
              <a:rPr lang="es-US" sz="1100" dirty="0"/>
              <a:t>Cuidado a largo plazo </a:t>
            </a:r>
          </a:p>
          <a:p>
            <a:pPr marL="118813" indent="-118813">
              <a:spcBef>
                <a:spcPts val="634"/>
              </a:spcBef>
              <a:defRPr/>
            </a:pPr>
            <a:r>
              <a:rPr lang="es-US" sz="1100" dirty="0"/>
              <a:t>Cirugía cosmética </a:t>
            </a:r>
          </a:p>
          <a:p>
            <a:pPr marL="118813" indent="-118813">
              <a:spcBef>
                <a:spcPts val="634"/>
              </a:spcBef>
              <a:defRPr/>
            </a:pPr>
            <a:r>
              <a:rPr lang="es-US" sz="1100" dirty="0"/>
              <a:t>Terapia de masaje </a:t>
            </a:r>
          </a:p>
          <a:p>
            <a:pPr marL="118813" indent="-118813">
              <a:spcBef>
                <a:spcPts val="634"/>
              </a:spcBef>
              <a:defRPr/>
            </a:pPr>
            <a:r>
              <a:rPr lang="es-US" sz="1100" dirty="0"/>
              <a:t>Exámenes físicos de rutina </a:t>
            </a:r>
          </a:p>
          <a:p>
            <a:pPr marL="118813" indent="-118813">
              <a:spcBef>
                <a:spcPts val="634"/>
              </a:spcBef>
              <a:defRPr/>
            </a:pPr>
            <a:r>
              <a:rPr lang="es-US" sz="1100" dirty="0"/>
              <a:t>Audífonos y exámenes para ajustarlos</a:t>
            </a:r>
            <a:r>
              <a:rPr lang="es-US" sz="1100" dirty="0">
                <a:solidFill>
                  <a:prstClr val="black"/>
                </a:solidFill>
                <a:cs typeface="Arial"/>
              </a:rPr>
              <a:t> </a:t>
            </a:r>
          </a:p>
          <a:p>
            <a:pPr marL="118813" indent="-118813">
              <a:spcBef>
                <a:spcPts val="634"/>
              </a:spcBef>
              <a:defRPr/>
            </a:pPr>
            <a:r>
              <a:rPr lang="es-US" sz="1100" dirty="0">
                <a:solidFill>
                  <a:prstClr val="black"/>
                </a:solidFill>
                <a:cs typeface="Arial" panose="020B0604020202020204" pitchFamily="34" charset="0"/>
              </a:rPr>
              <a:t>Atención de conserjería (también llamada medicina de conserjería, medicina basada en retenedores, medicina boutique, práctica de platino o atención directa)</a:t>
            </a:r>
          </a:p>
          <a:p>
            <a:pPr marL="118813" indent="-118813">
              <a:spcBef>
                <a:spcPts val="634"/>
              </a:spcBef>
              <a:defRPr/>
            </a:pPr>
            <a:r>
              <a:rPr lang="es-US" sz="1100" dirty="0">
                <a:solidFill>
                  <a:prstClr val="black"/>
                </a:solidFill>
                <a:cs typeface="Arial" panose="020B0604020202020204" pitchFamily="34" charset="0"/>
              </a:rPr>
              <a:t>Artículos o servicios que usted obtenga de un doctor u otro proveedor que optó por no participar (excepto en el caso de una emergencia o una necesidad urgente)</a:t>
            </a:r>
          </a:p>
          <a:p>
            <a:pPr marL="118813" indent="-118813">
              <a:spcBef>
                <a:spcPts val="634"/>
              </a:spcBef>
              <a:defRPr/>
            </a:pPr>
            <a:r>
              <a:rPr lang="es-US" sz="1100" dirty="0"/>
              <a:t>La mayor parte de la atención odontológica: En la mayoría de los casos, Medicare Original no cubre servicios dentales como limpiezas de rutina, empastes, extracciones dentales o artículos como dentaduras postizas. Sin embargo, en algunos casos es posible que Medicare Original pague algunos servicios relacionados con procedimientos médicos específicos como:</a:t>
            </a:r>
          </a:p>
          <a:p>
            <a:pPr marL="341313" lvl="1" indent="-111125">
              <a:spcBef>
                <a:spcPts val="634"/>
              </a:spcBef>
              <a:buFont typeface="Arial" panose="020B0604020202020204" pitchFamily="34" charset="0"/>
              <a:buChar char="•"/>
              <a:defRPr/>
            </a:pPr>
            <a:r>
              <a:rPr lang="es-US" sz="1100" dirty="0"/>
              <a:t>Reparación o reemplazo de una válvula cardíaca</a:t>
            </a:r>
          </a:p>
          <a:p>
            <a:pPr marL="341313" lvl="1" indent="-111125">
              <a:spcBef>
                <a:spcPts val="634"/>
              </a:spcBef>
              <a:buFont typeface="Arial" panose="020B0604020202020204" pitchFamily="34" charset="0"/>
              <a:buChar char="•"/>
              <a:defRPr/>
            </a:pPr>
            <a:r>
              <a:rPr lang="es-US" sz="1100" dirty="0"/>
              <a:t>Trasplantes de órganos</a:t>
            </a:r>
          </a:p>
          <a:p>
            <a:pPr marL="341313" lvl="1" indent="-111125">
              <a:spcBef>
                <a:spcPts val="634"/>
              </a:spcBef>
              <a:buFont typeface="Arial" panose="020B0604020202020204" pitchFamily="34" charset="0"/>
              <a:buChar char="•"/>
              <a:defRPr/>
            </a:pPr>
            <a:r>
              <a:rPr lang="es-US" sz="1100" dirty="0"/>
              <a:t>Tratamientos oncológicos </a:t>
            </a:r>
          </a:p>
          <a:p>
            <a:pPr marL="0" indent="0">
              <a:spcBef>
                <a:spcPts val="634"/>
              </a:spcBef>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defTabSz="966612">
              <a:spcBef>
                <a:spcPts val="0"/>
              </a:spcBef>
              <a:spcAft>
                <a:spcPts val="600"/>
              </a:spcAft>
              <a:buNone/>
              <a:defRPr/>
            </a:pPr>
            <a:r>
              <a:rPr lang="es-US" b="1"/>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En la lección 1 se explican las partes de Medicare, las opciones de cobertura, la inscripción automática y los períodos de inscripción. </a:t>
            </a:r>
          </a:p>
          <a:p>
            <a:pPr marL="0" indent="0">
              <a:spcBef>
                <a:spcPts val="600"/>
              </a:spcBef>
              <a:buNone/>
            </a:pPr>
            <a:endParaRPr lang="en-US" sz="1100" dirty="0"/>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s-US" sz="1100" b="1" dirty="0">
                <a:solidFill>
                  <a:prstClr val="black"/>
                </a:solidFill>
                <a:ea typeface="ＭＳ Ｐゴシック"/>
                <a:cs typeface="Arial" panose="020B0604020202020204" pitchFamily="34" charset="0"/>
              </a:rPr>
              <a:t>Esta diapositiva tiene animación.</a:t>
            </a:r>
          </a:p>
          <a:p>
            <a:pPr marL="0" indent="0" defTabSz="970460">
              <a:spcBef>
                <a:spcPts val="0"/>
              </a:spcBef>
              <a:spcAft>
                <a:spcPts val="600"/>
              </a:spcAft>
              <a:buNone/>
              <a:defRPr/>
            </a:pPr>
            <a:r>
              <a:rPr lang="es-US" sz="1100" b="1" dirty="0">
                <a:cs typeface="Arial" panose="020B0604020202020204" pitchFamily="34" charset="0"/>
              </a:rPr>
              <a:t>Notas del presentador</a:t>
            </a:r>
          </a:p>
          <a:p>
            <a:pPr marL="119149" indent="-119149" defTabSz="970460">
              <a:spcBef>
                <a:spcPts val="0"/>
              </a:spcBef>
              <a:spcAft>
                <a:spcPts val="600"/>
              </a:spcAft>
              <a:defRPr/>
            </a:pPr>
            <a:r>
              <a:rPr lang="es-US" sz="1100" dirty="0"/>
              <a:t>La prima mensual de la Parte B se deducirá de su pago de beneficios del Seguro Social en el momento en que comience la cobertura. Si sus beneficios del Seguro Social no son suficientes para cubrir la totalidad de la prima de la Parte B o si deja de recibir los beneficios del Seguro Social, recibirá una factura por su prima de la Parte B cada 3 meses. La prima estándar mensual de la Parte B es de $174.70 en 2024.</a:t>
            </a:r>
          </a:p>
          <a:p>
            <a:pPr marL="119149" indent="-119149" defTabSz="970460">
              <a:spcBef>
                <a:spcPts val="0"/>
              </a:spcBef>
              <a:spcAft>
                <a:spcPts val="600"/>
              </a:spcAft>
              <a:defRPr/>
            </a:pPr>
            <a:r>
              <a:rPr lang="es-US" sz="1100" dirty="0"/>
              <a:t>Algunas personas con Medicare pagan menos que el importe total de la prima mensual estándar de la Parte B debido a la disposición legal de mantener indemne. Esta disposición limita un aumento en su prima de la Parte B para que no sea mayor que el aumento en sus beneficios del Seguro Social. </a:t>
            </a:r>
          </a:p>
          <a:p>
            <a:pPr marL="0" indent="0" defTabSz="970460">
              <a:spcBef>
                <a:spcPts val="0"/>
              </a:spcBef>
              <a:spcAft>
                <a:spcPts val="600"/>
              </a:spcAft>
              <a:buNone/>
              <a:defRPr/>
            </a:pPr>
            <a:r>
              <a:rPr lang="es-US" sz="1100" b="1" dirty="0">
                <a:solidFill>
                  <a:prstClr val="black"/>
                </a:solidFill>
                <a:cs typeface="Arial" panose="020B0604020202020204" pitchFamily="34" charset="0"/>
              </a:rPr>
              <a:t>RECUERDE:</a:t>
            </a:r>
            <a:r>
              <a:rPr lang="es-US" sz="1100" dirty="0">
                <a:solidFill>
                  <a:prstClr val="black"/>
                </a:solidFill>
                <a:cs typeface="Arial" panose="020B0604020202020204" pitchFamily="34" charset="0"/>
              </a:rPr>
              <a:t> Esta prima puede ser mayor si no solicitó la Parte B cuando fue elegible por primera vez. El costo de la Parte B puede aumentar un 10 % por cada período de 12 meses que usted podría haber tenido la Parte B pero no la haya solicitado. </a:t>
            </a:r>
            <a:r>
              <a:rPr lang="es-US" sz="1100" dirty="0"/>
              <a:t>En la mayoría de los casos, si no se inscribe en la Parte B cuando es elegible por primera vez, es posible que en el futuro se produzca un retraso en la obtención de la cobertura de Medicare y puede tener que pagar una multa por inscripción tardía por todo el tiempo que tenga la Parte B.</a:t>
            </a:r>
            <a:r>
              <a:rPr lang="es-US" sz="1100" dirty="0">
                <a:solidFill>
                  <a:prstClr val="black"/>
                </a:solidFill>
                <a:cs typeface="Arial" panose="020B0604020202020204" pitchFamily="34" charset="0"/>
              </a:rPr>
              <a:t> </a:t>
            </a:r>
          </a:p>
          <a:p>
            <a:pPr marL="0" indent="0" defTabSz="970460">
              <a:spcBef>
                <a:spcPts val="0"/>
              </a:spcBef>
              <a:spcAft>
                <a:spcPts val="600"/>
              </a:spcAft>
              <a:buNone/>
              <a:defRPr/>
            </a:pPr>
            <a:r>
              <a:rPr lang="es-US" sz="1100" dirty="0">
                <a:solidFill>
                  <a:prstClr val="black"/>
                </a:solidFill>
                <a:cs typeface="Arial" panose="020B0604020202020204" pitchFamily="34" charset="0"/>
              </a:rPr>
              <a:t>Pagará la prima estándar $174.70 (o más) en 2024 si usted: </a:t>
            </a:r>
          </a:p>
          <a:p>
            <a:pPr marL="125525" indent="-125525" defTabSz="970460">
              <a:spcBef>
                <a:spcPts val="0"/>
              </a:spcBef>
              <a:spcAft>
                <a:spcPts val="600"/>
              </a:spcAft>
              <a:defRPr/>
            </a:pPr>
            <a:r>
              <a:rPr lang="es-US" sz="1100" dirty="0">
                <a:solidFill>
                  <a:prstClr val="black"/>
                </a:solidFill>
                <a:cs typeface="Arial" panose="020B0604020202020204" pitchFamily="34" charset="0"/>
              </a:rPr>
              <a:t>Solicita la Parte B por primera vez en 2024.</a:t>
            </a:r>
          </a:p>
          <a:p>
            <a:pPr marL="125525" indent="-125525" defTabSz="970460">
              <a:spcBef>
                <a:spcPts val="0"/>
              </a:spcBef>
              <a:spcAft>
                <a:spcPts val="600"/>
              </a:spcAft>
              <a:defRPr/>
            </a:pPr>
            <a:r>
              <a:rPr lang="es-US" sz="1100" dirty="0">
                <a:solidFill>
                  <a:prstClr val="black"/>
                </a:solidFill>
                <a:cs typeface="Arial" panose="020B0604020202020204" pitchFamily="34" charset="0"/>
              </a:rPr>
              <a:t>No recibe beneficios del Seguro Social.</a:t>
            </a:r>
          </a:p>
          <a:p>
            <a:pPr marL="125525" indent="-125525" defTabSz="970460">
              <a:spcBef>
                <a:spcPts val="0"/>
              </a:spcBef>
              <a:spcAft>
                <a:spcPts val="600"/>
              </a:spcAft>
              <a:defRPr/>
            </a:pPr>
            <a:r>
              <a:rPr lang="es-US" sz="1100" dirty="0">
                <a:solidFill>
                  <a:prstClr val="black"/>
                </a:solidFill>
                <a:cs typeface="Arial" panose="020B0604020202020204" pitchFamily="34" charset="0"/>
              </a:rPr>
              <a:t>Recibe las facturas de sus primas de la Parte B directamente.</a:t>
            </a:r>
          </a:p>
          <a:p>
            <a:pPr marL="125525" indent="-125525" defTabSz="970460">
              <a:spcBef>
                <a:spcPts val="0"/>
              </a:spcBef>
              <a:spcAft>
                <a:spcPts val="600"/>
              </a:spcAft>
              <a:defRPr/>
            </a:pPr>
            <a:r>
              <a:rPr lang="es-US" sz="1100" dirty="0">
                <a:solidFill>
                  <a:prstClr val="black"/>
                </a:solidFill>
                <a:cs typeface="Arial" panose="020B0604020202020204" pitchFamily="34" charset="0"/>
              </a:rPr>
              <a:t>Tiene Medicare y Medicaid, y Medicaid paga sus primas. (Su estado pagará el monto de la prima estándar de $174.70 en 2024).</a:t>
            </a:r>
          </a:p>
          <a:p>
            <a:pPr marL="125525" indent="-125525" defTabSz="970460">
              <a:spcBef>
                <a:spcPts val="0"/>
              </a:spcBef>
              <a:spcAft>
                <a:spcPts val="600"/>
              </a:spcAft>
              <a:defRPr/>
            </a:pPr>
            <a:r>
              <a:rPr lang="es-US" sz="1100" dirty="0">
                <a:solidFill>
                  <a:prstClr val="black"/>
                </a:solidFill>
                <a:cs typeface="Arial" panose="020B0604020202020204" pitchFamily="34" charset="0"/>
              </a:rPr>
              <a:t>Tenía un ingreso bruto ajustado modificado (MAGI, por sus siglas en inglés), según lo informado en su declaración de impuestos ante la IRS 2 años antes, por encima de cierto importe. De ser así, pagará el monto de la prima estándar y un Monto de ajuste mensual relacionado con el ingreso (IRMAA, por sus siglas en inglés). El IRMAA es un cargo adicional que se suma a su prima (véase la diapositiva siguiente).</a:t>
            </a:r>
          </a:p>
          <a:p>
            <a:pPr marL="125834" indent="-125834" defTabSz="970460">
              <a:spcBef>
                <a:spcPts val="0"/>
              </a:spcBef>
              <a:spcAft>
                <a:spcPts val="600"/>
              </a:spcAft>
              <a:defRPr/>
            </a:pPr>
            <a:endParaRPr lang="en-US" sz="1100" dirty="0">
              <a:solidFill>
                <a:prstClr val="black"/>
              </a:solidFill>
              <a:cs typeface="Arial" panose="020B0604020202020204" pitchFamily="34" charset="0"/>
            </a:endParaRPr>
          </a:p>
          <a:p>
            <a:pPr marL="0" indent="0" defTabSz="970460">
              <a:spcBef>
                <a:spcPts val="0"/>
              </a:spcBef>
              <a:spcAft>
                <a:spcPts val="600"/>
              </a:spcAft>
              <a:buNone/>
              <a:defRPr/>
            </a:pPr>
            <a:endParaRPr lang="en-US" sz="1400" b="1" dirty="0">
              <a:solidFill>
                <a:prstClr val="black"/>
              </a:solidFill>
              <a:cs typeface="Arial" panose="020B0604020202020204" pitchFamily="34" charset="0"/>
            </a:endParaRPr>
          </a:p>
        </p:txBody>
      </p:sp>
    </p:spTree>
    <p:extLst>
      <p:ext uri="{BB962C8B-B14F-4D97-AF65-F5344CB8AC3E}">
        <p14:creationId xmlns:p14="http://schemas.microsoft.com/office/powerpoint/2010/main" val="3703609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5725" y="3581399"/>
            <a:ext cx="7153275" cy="5857875"/>
          </a:xfrm>
        </p:spPr>
        <p:txBody>
          <a:bodyPr/>
          <a:lstStyle/>
          <a:p>
            <a:pPr marL="0" indent="0" defTabSz="966612">
              <a:spcBef>
                <a:spcPts val="0"/>
              </a:spcBef>
              <a:spcAft>
                <a:spcPts val="600"/>
              </a:spcAft>
              <a:buNone/>
              <a:defRPr/>
            </a:pPr>
            <a:r>
              <a:rPr lang="es-US" sz="1000" b="1" dirty="0">
                <a:cs typeface="Arial" panose="020B0604020202020204" pitchFamily="34" charset="0"/>
              </a:rPr>
              <a:t>Notas del presentador</a:t>
            </a:r>
          </a:p>
          <a:p>
            <a:pPr marL="0" indent="0">
              <a:spcBef>
                <a:spcPts val="0"/>
              </a:spcBef>
              <a:spcAft>
                <a:spcPts val="600"/>
              </a:spcAft>
              <a:buNone/>
              <a:defRPr/>
            </a:pPr>
            <a:r>
              <a:rPr lang="es-US" sz="1000" dirty="0">
                <a:cs typeface="Arial" panose="020B0604020202020204" pitchFamily="34" charset="0"/>
              </a:rPr>
              <a:t>La mayoría de las personas pagará el importe de la prima estándar. Si el ingreso bruto ajustado modificado está por encima de cierto importe, es posible que pague un Importe de ajuste mensual relacionado con los ingresos (IRMAA, por sus siglas en inglés). Aproximadamente el 7 % de las personas con Medicare paga un IRMAA. </a:t>
            </a:r>
            <a:r>
              <a:rPr lang="es-US" sz="1000" dirty="0">
                <a:solidFill>
                  <a:prstClr val="black"/>
                </a:solidFill>
                <a:cs typeface="Arial" panose="020B0604020202020204" pitchFamily="34" charset="0"/>
              </a:rPr>
              <a:t>Las primas totales de la Parte B para las personas con ingresos superiores para 2024 se presentan a continuación.</a:t>
            </a:r>
          </a:p>
          <a:p>
            <a:pPr marL="0" indent="0" defTabSz="966612">
              <a:spcBef>
                <a:spcPts val="0"/>
              </a:spcBef>
              <a:spcAft>
                <a:spcPts val="600"/>
              </a:spcAft>
              <a:buNone/>
              <a:defRPr/>
            </a:pPr>
            <a:r>
              <a:rPr lang="es-US" sz="1000" b="1" dirty="0">
                <a:solidFill>
                  <a:prstClr val="black"/>
                </a:solidFill>
                <a:cs typeface="Arial" panose="020B0604020202020204" pitchFamily="34" charset="0"/>
              </a:rPr>
              <a:t>Para personas cuyos ingresos sean:</a:t>
            </a:r>
          </a:p>
          <a:p>
            <a:pPr marL="125834" indent="-125834" defTabSz="966612">
              <a:spcBef>
                <a:spcPts val="0"/>
              </a:spcBef>
              <a:spcAft>
                <a:spcPts val="600"/>
              </a:spcAft>
              <a:defRPr/>
            </a:pPr>
            <a:r>
              <a:rPr lang="es-US" sz="1000" dirty="0">
                <a:solidFill>
                  <a:prstClr val="black"/>
                </a:solidFill>
                <a:cs typeface="Arial" panose="020B0604020202020204" pitchFamily="34" charset="0"/>
              </a:rPr>
              <a:t>$103,000 o menos, y que hayan presentado una declaración de impuestos individual, hayan presentado una declaración de impuestos conjunta con un ingreso superior a $206,000, la prima de la Parte B es de $174.70 por mes.</a:t>
            </a:r>
          </a:p>
          <a:p>
            <a:pPr marL="125834" indent="-125834" defTabSz="966612">
              <a:spcBef>
                <a:spcPts val="0"/>
              </a:spcBef>
              <a:spcAft>
                <a:spcPts val="600"/>
              </a:spcAft>
              <a:defRPr/>
            </a:pPr>
            <a:r>
              <a:rPr lang="es-US" sz="1000" dirty="0">
                <a:solidFill>
                  <a:prstClr val="black"/>
                </a:solidFill>
                <a:cs typeface="Arial" panose="020B0604020202020204" pitchFamily="34" charset="0"/>
              </a:rPr>
              <a:t>Más de $103,000 a $129,000, y que hayan presentado una declaración de impuestos individual, hayan presentado una declaración de impuestos conjunta con un ingreso anual superior a $206,000 y menor de $258,000, la prima de la Parte B es de $244.60 por mes.</a:t>
            </a:r>
          </a:p>
          <a:p>
            <a:pPr marL="125834" indent="-125834" defTabSz="966612">
              <a:spcBef>
                <a:spcPts val="0"/>
              </a:spcBef>
              <a:spcAft>
                <a:spcPts val="600"/>
              </a:spcAft>
              <a:defRPr/>
            </a:pPr>
            <a:r>
              <a:rPr lang="es-US" sz="1000" dirty="0">
                <a:solidFill>
                  <a:prstClr val="black"/>
                </a:solidFill>
                <a:cs typeface="Arial" panose="020B0604020202020204" pitchFamily="34" charset="0"/>
              </a:rPr>
              <a:t>Más de $129,000 a $161,000, y que hayan presentado una declaración de impuestos individual, hayan presentado una declaración de impuestos conjunta con un ingreso anual superior a $258,000 y menor de $322,000, la prima de la Parte B es de $349.40 por mes.</a:t>
            </a:r>
          </a:p>
          <a:p>
            <a:pPr marL="125834" indent="-125834" defTabSz="966612">
              <a:spcBef>
                <a:spcPts val="0"/>
              </a:spcBef>
              <a:spcAft>
                <a:spcPts val="600"/>
              </a:spcAft>
              <a:defRPr/>
            </a:pPr>
            <a:r>
              <a:rPr lang="es-US" sz="1000" dirty="0">
                <a:solidFill>
                  <a:prstClr val="black"/>
                </a:solidFill>
                <a:cs typeface="Arial" panose="020B0604020202020204" pitchFamily="34" charset="0"/>
              </a:rPr>
              <a:t>Más de $161,000 a $193,000, y que hayan presentado una declaración de impuestos individual, hayan presentado una declaración de impuestos conjunta con un ingreso anual superior a $322,000 y menor de $386,000, la prima de la Parte B es de $454.20 por mes.</a:t>
            </a:r>
          </a:p>
          <a:p>
            <a:pPr marL="125834" indent="-125834" defTabSz="966612">
              <a:spcBef>
                <a:spcPts val="0"/>
              </a:spcBef>
              <a:spcAft>
                <a:spcPts val="600"/>
              </a:spcAft>
              <a:defRPr/>
            </a:pPr>
            <a:r>
              <a:rPr lang="es-US" sz="1000" dirty="0">
                <a:solidFill>
                  <a:prstClr val="black"/>
                </a:solidFill>
                <a:cs typeface="Arial" panose="020B0604020202020204" pitchFamily="34" charset="0"/>
              </a:rPr>
              <a:t>Más de $193,000 y menos de $500,000, y que hayan presentado una declaración de impuestos individual, hayan presentado una declaración de impuestos conjunta con un ingreso combinado superior a $386,000 y menor de $750,000, la prima de la Parte B es de $559.00 por mes.</a:t>
            </a:r>
          </a:p>
          <a:p>
            <a:pPr marL="125834" indent="-125834" defTabSz="966612">
              <a:spcBef>
                <a:spcPts val="0"/>
              </a:spcBef>
              <a:spcAft>
                <a:spcPts val="600"/>
              </a:spcAft>
              <a:defRPr/>
            </a:pPr>
            <a:r>
              <a:rPr lang="es-US" sz="1000" dirty="0">
                <a:solidFill>
                  <a:prstClr val="black"/>
                </a:solidFill>
                <a:cs typeface="Arial" panose="020B0604020202020204" pitchFamily="34" charset="0"/>
              </a:rPr>
              <a:t>$500,000 o más, y que hayan presentado una declaración de impuestos individual, hayan presentado una declaración de impuestos conjunta con un ingreso combinado superior a $ 750,000, la prima de la Parte B es de $594.00 por mes.</a:t>
            </a:r>
          </a:p>
          <a:p>
            <a:pPr marL="0" indent="0" defTabSz="966612">
              <a:spcBef>
                <a:spcPts val="0"/>
              </a:spcBef>
              <a:spcAft>
                <a:spcPts val="600"/>
              </a:spcAft>
              <a:buNone/>
              <a:defRPr/>
            </a:pPr>
            <a:r>
              <a:rPr lang="es-US" sz="1000" b="1" dirty="0">
                <a:solidFill>
                  <a:prstClr val="black"/>
                </a:solidFill>
                <a:cs typeface="Arial" panose="020B0604020202020204" pitchFamily="34" charset="0"/>
              </a:rPr>
              <a:t>Para personas con Medicare que están casadas y que viven con sus cónyuges en cualquier momento durante el año, pero que presentan declaraciones de impuestos separadas de las de sus cónyuges, cuyo ingreso es de:</a:t>
            </a:r>
          </a:p>
          <a:p>
            <a:pPr marL="181240" indent="-181240" defTabSz="966612">
              <a:spcBef>
                <a:spcPts val="0"/>
              </a:spcBef>
              <a:spcAft>
                <a:spcPts val="600"/>
              </a:spcAft>
              <a:defRPr/>
            </a:pPr>
            <a:r>
              <a:rPr lang="es-US" sz="1000" dirty="0">
                <a:solidFill>
                  <a:prstClr val="black"/>
                </a:solidFill>
                <a:cs typeface="Arial" panose="020B0604020202020204" pitchFamily="34" charset="0"/>
              </a:rPr>
              <a:t>$103,000 o menos, la prima de la Parte B es de $174.70 por mes.</a:t>
            </a:r>
          </a:p>
          <a:p>
            <a:pPr marL="181240" indent="-181240" defTabSz="966612">
              <a:spcBef>
                <a:spcPts val="0"/>
              </a:spcBef>
              <a:spcAft>
                <a:spcPts val="600"/>
              </a:spcAft>
              <a:defRPr/>
            </a:pPr>
            <a:r>
              <a:rPr lang="es-US" sz="1000" dirty="0">
                <a:solidFill>
                  <a:prstClr val="black"/>
                </a:solidFill>
                <a:cs typeface="Arial" panose="020B0604020202020204" pitchFamily="34" charset="0"/>
              </a:rPr>
              <a:t>Más de $103,000 y menos de $397,000, la prima de la Parte B es de $559.00 por mes.</a:t>
            </a:r>
          </a:p>
          <a:p>
            <a:pPr marL="181240" indent="-181240" defTabSz="966612">
              <a:spcBef>
                <a:spcPts val="0"/>
              </a:spcBef>
              <a:spcAft>
                <a:spcPts val="600"/>
              </a:spcAft>
              <a:defRPr/>
            </a:pPr>
            <a:r>
              <a:rPr lang="es-US" sz="1000" dirty="0">
                <a:solidFill>
                  <a:prstClr val="black"/>
                </a:solidFill>
                <a:cs typeface="Arial" panose="020B0604020202020204" pitchFamily="34" charset="0"/>
              </a:rPr>
              <a:t>Más de $397,000, la prima de la Parte B es de $594.00 por mes.</a:t>
            </a:r>
          </a:p>
          <a:p>
            <a:pPr marL="0" lvl="1" defTabSz="966612">
              <a:spcBef>
                <a:spcPts val="0"/>
              </a:spcBef>
              <a:spcAft>
                <a:spcPts val="600"/>
              </a:spcAft>
              <a:tabLst>
                <a:tab pos="125861" algn="l"/>
              </a:tabLst>
              <a:defRPr/>
            </a:pPr>
            <a:r>
              <a:rPr lang="es-US" sz="1000" dirty="0">
                <a:solidFill>
                  <a:prstClr val="black"/>
                </a:solidFill>
                <a:cs typeface="Arial" panose="020B0604020202020204" pitchFamily="34" charset="0"/>
              </a:rPr>
              <a:t>Si tiene que pagar un importe mayor por la prima de la Parte B y no está de acuerdo (por ejemplo, porque su ingreso ha disminuido), llame al Seguro Social al 1-800-772-1213. TTY: 1‑800‑325‑0778. </a:t>
            </a:r>
          </a:p>
          <a:p>
            <a:pPr marL="0" lvl="1" defTabSz="966612">
              <a:spcBef>
                <a:spcPts val="0"/>
              </a:spcBef>
              <a:spcAft>
                <a:spcPts val="600"/>
              </a:spcAft>
              <a:tabLst>
                <a:tab pos="125861" algn="l"/>
              </a:tabLst>
              <a:defRPr/>
            </a:pPr>
            <a:r>
              <a:rPr lang="es-US" sz="1000" b="1" dirty="0">
                <a:solidFill>
                  <a:prstClr val="black"/>
                </a:solidFill>
                <a:cs typeface="Arial" panose="020B0604020202020204" pitchFamily="34" charset="0"/>
              </a:rPr>
              <a:t>NOTA: </a:t>
            </a:r>
            <a:r>
              <a:rPr lang="es-US" sz="1000" dirty="0">
                <a:solidFill>
                  <a:prstClr val="black"/>
                </a:solidFill>
                <a:cs typeface="Arial" panose="020B0604020202020204" pitchFamily="34" charset="0"/>
              </a:rPr>
              <a:t>Es posible que pague más que estos importes si también paga una multa por inscripción tardía a la Parte B.</a:t>
            </a:r>
          </a:p>
          <a:p>
            <a:pPr marL="0" indent="0">
              <a:spcBef>
                <a:spcPts val="0"/>
              </a:spcBef>
              <a:spcAft>
                <a:spcPts val="600"/>
              </a:spcAft>
              <a:buNone/>
            </a:pPr>
            <a:endParaRPr lang="en-US" sz="1000" dirty="0"/>
          </a:p>
        </p:txBody>
      </p:sp>
    </p:spTree>
    <p:extLst>
      <p:ext uri="{BB962C8B-B14F-4D97-AF65-F5344CB8AC3E}">
        <p14:creationId xmlns:p14="http://schemas.microsoft.com/office/powerpoint/2010/main" val="246138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s-US" b="1">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Además de las primas, debe pagar otros costos en Medicare Original. Esto es lo que paga en 2024 por los servicios médicamente necesarios cubiertos por la Parte B, que son servicios o suministros necesarios para diagnosticar o tratar su afección médica y que cumplen con normas aceptadas de práctica médica:</a:t>
            </a:r>
          </a:p>
          <a:p>
            <a:pPr marL="125834" indent="-125834" defTabSz="966612">
              <a:spcBef>
                <a:spcPts val="0"/>
              </a:spcBef>
              <a:spcAft>
                <a:spcPts val="600"/>
              </a:spcAft>
              <a:defRPr/>
            </a:pPr>
            <a:r>
              <a:rPr lang="es-US" b="1">
                <a:solidFill>
                  <a:prstClr val="black"/>
                </a:solidFill>
                <a:cs typeface="Arial" panose="020B0604020202020204" pitchFamily="34" charset="0"/>
              </a:rPr>
              <a:t>El deducible anual para la Parte B es de $240 en 2024. </a:t>
            </a:r>
            <a:r>
              <a:rPr lang="es-US">
                <a:solidFill>
                  <a:prstClr val="black"/>
                </a:solidFill>
                <a:cs typeface="Arial" panose="020B0604020202020204" pitchFamily="34" charset="0"/>
              </a:rPr>
              <a:t>Si tiene Medicare Original, paga el deducible de la Parte B, que es el importe que una persona debe pagar por la atención médica cada año calendario antes de que Medicare comience a pagar. Este importe puede cambiar cada año en enero. Es decir que debe pagar los primeros $240 de sus facturas médicas aprobadas por Medicare en 2024 antes de que la Parte B comience a pagar por su atención. </a:t>
            </a:r>
          </a:p>
          <a:p>
            <a:pPr marL="125834" indent="-125834" defTabSz="966612">
              <a:spcBef>
                <a:spcPts val="0"/>
              </a:spcBef>
              <a:spcAft>
                <a:spcPts val="600"/>
              </a:spcAft>
              <a:defRPr/>
            </a:pPr>
            <a:r>
              <a:rPr lang="es-US" b="1">
                <a:solidFill>
                  <a:prstClr val="black"/>
                </a:solidFill>
                <a:cs typeface="Arial" panose="020B0604020202020204" pitchFamily="34" charset="0"/>
              </a:rPr>
              <a:t>Después de que haya alcanzado el deducible anual, pagará un coseguro para los servicios de la Parte B.</a:t>
            </a:r>
            <a:r>
              <a:rPr lang="es-US">
                <a:solidFill>
                  <a:prstClr val="black"/>
                </a:solidFill>
                <a:cs typeface="Arial" panose="020B0604020202020204" pitchFamily="34" charset="0"/>
              </a:rPr>
              <a:t> Por lo general, es el 20 % para la mayoría de los servicios cubiertos para los proveedores que acepten las asignaciones. Si el proveedor no acepta la asignación, podrán cobrarle hasta un 15 % del importe aprobado (denominado también "cargo límite") y es posible que deba pagar el importe total por adelantado. </a:t>
            </a:r>
          </a:p>
          <a:p>
            <a:pPr marL="125834" indent="-125834" defTabSz="966612">
              <a:spcBef>
                <a:spcPts val="0"/>
              </a:spcBef>
              <a:spcAft>
                <a:spcPts val="600"/>
              </a:spcAft>
              <a:defRPr/>
            </a:pPr>
            <a:r>
              <a:rPr lang="es-US" b="1">
                <a:solidFill>
                  <a:prstClr val="black"/>
                </a:solidFill>
                <a:cs typeface="Arial" panose="020B0604020202020204" pitchFamily="34" charset="0"/>
              </a:rPr>
              <a:t>La mayoría de los servicios preventivos no tiene coseguro y el deducible de la Parte B no se aplicará siempre y cuando el proveedor acepte la asignación. </a:t>
            </a:r>
            <a:r>
              <a:rPr lang="es-US">
                <a:solidFill>
                  <a:prstClr val="black"/>
                </a:solidFill>
                <a:cs typeface="Arial" panose="020B0604020202020204" pitchFamily="34" charset="0"/>
              </a:rPr>
              <a:t>Paga un 20 % por servicios de salud mental ambulatorios (consultas al médico u otro proveedor de servicios de salud para recibir un diagnóstico de su afección o supervisar o modificar las recetas, o para el tratamiento ambulatorio de su afección [por ejemplo, orientación o psicoterapia]) para proveedores que acepten la asignación. </a:t>
            </a:r>
          </a:p>
          <a:p>
            <a:pPr marL="125834" indent="-125834" defTabSz="966612">
              <a:spcBef>
                <a:spcPts val="0"/>
              </a:spcBef>
              <a:spcAft>
                <a:spcPts val="600"/>
              </a:spcAft>
              <a:defRPr/>
            </a:pPr>
            <a:r>
              <a:rPr lang="es-US" b="1">
                <a:solidFill>
                  <a:prstClr val="black"/>
                </a:solidFill>
                <a:cs typeface="Arial" panose="020B0604020202020204" pitchFamily="34" charset="0"/>
              </a:rPr>
              <a:t>Si no puede afrontar estos costos, existen programas que pueden ayudarlo. </a:t>
            </a:r>
            <a:r>
              <a:rPr lang="es-US">
                <a:solidFill>
                  <a:prstClr val="black"/>
                </a:solidFill>
                <a:cs typeface="Arial" panose="020B0604020202020204" pitchFamily="34" charset="0"/>
              </a:rPr>
              <a:t>Estos programas se analizan más adelante en la lección 7.</a:t>
            </a:r>
          </a:p>
          <a:p>
            <a:pPr marL="125834" indent="-125834" defTabSz="966612">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1"/>
            <a:ext cx="5759450" cy="5320454"/>
          </a:xfrm>
        </p:spPr>
        <p:txBody>
          <a:bodyPr/>
          <a:lstStyle/>
          <a:p>
            <a:pPr marL="0" indent="0" defTabSz="966612">
              <a:spcBef>
                <a:spcPts val="634"/>
              </a:spcBef>
              <a:buNone/>
              <a:defRPr/>
            </a:pPr>
            <a:r>
              <a:rPr lang="es-US" b="1">
                <a:cs typeface="Arial" panose="020B0604020202020204" pitchFamily="34" charset="0"/>
              </a:rPr>
              <a:t>Notas del presentador</a:t>
            </a:r>
          </a:p>
          <a:p>
            <a:pPr marL="119149" indent="-119149" defTabSz="966612">
              <a:spcBef>
                <a:spcPts val="634"/>
              </a:spcBef>
              <a:defRPr/>
            </a:pPr>
            <a:r>
              <a:rPr lang="es-US">
                <a:solidFill>
                  <a:prstClr val="black"/>
                </a:solidFill>
                <a:cs typeface="Arial" panose="020B0604020202020204" pitchFamily="34" charset="0"/>
              </a:rPr>
              <a:t>La prima de la Parte B generalmente se deduce de los pagos mensuales del Seguro Social, la jubilación federal o la jubilación ferroviaria (RRB). El importe depende de sus ingresos y de cuándo solicite la Parte B. Si solicitó tardíamente, puede que tenga que pagar una multa de por vida, que se suma a su prima mensual de la Parte B.</a:t>
            </a:r>
          </a:p>
          <a:p>
            <a:pPr marL="119149" indent="-119149" defTabSz="966612">
              <a:spcBef>
                <a:spcPts val="634"/>
              </a:spcBef>
              <a:defRPr/>
            </a:pPr>
            <a:r>
              <a:rPr lang="es-US">
                <a:solidFill>
                  <a:prstClr val="black"/>
                </a:solidFill>
                <a:cs typeface="Arial" panose="020B0604020202020204" pitchFamily="34" charset="0"/>
              </a:rPr>
              <a:t>Quienes no reciban un pago por jubilación o aquellos cuyos pagos no sean suficientes para cubrir la prima, recibirán una factura de Medicare por las primas de la Parte B. La factura puede pagarse a través del sistema Easy Pay de Medicare, mediante el servicio de pago de facturas en línea de su banco con su cuenta corriente o caja de ahorro, o con cheque, giro postal, tarjeta de crédito o tarjeta de débito </a:t>
            </a:r>
            <a:r>
              <a:rPr lang="es-US">
                <a:solidFill>
                  <a:prstClr val="black"/>
                </a:solidFill>
                <a:cs typeface="Arial" panose="020B0604020202020204" pitchFamily="34" charset="0"/>
                <a:hlinkClick r:id="rId3"/>
              </a:rPr>
              <a:t>(Medicare.gov/basics/costs/pay-premiums</a:t>
            </a:r>
            <a:r>
              <a:rPr lang="es-US">
                <a:solidFill>
                  <a:prstClr val="black"/>
                </a:solidFill>
                <a:cs typeface="Arial" panose="020B0604020202020204" pitchFamily="34" charset="0"/>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sz="1200">
                <a:solidFill>
                  <a:prstClr val="black"/>
                </a:solidFill>
                <a:cs typeface="Arial"/>
              </a:rPr>
              <a:t>Si usted o su cónyuge todavía trabaja y tiene un GHP (</a:t>
            </a:r>
            <a:r>
              <a:rPr lang="es-US" sz="1200">
                <a:cs typeface="Arial"/>
              </a:rPr>
              <a:t>un plan de salud ofrecido por un empleador o una organización de empleados que proporciona cobertura de salud para empleados y sus familias)</a:t>
            </a:r>
            <a:r>
              <a:rPr lang="es-US" sz="1200">
                <a:solidFill>
                  <a:prstClr val="black"/>
                </a:solidFill>
                <a:cs typeface="Arial"/>
              </a:rPr>
              <a:t> y no solicitó la Parte B (o la Parte A si tiene que pagarla) durante su IEP, es posible que pueda </a:t>
            </a:r>
            <a:r>
              <a:rPr lang="es-US" sz="1200">
                <a:cs typeface="Arial"/>
              </a:rPr>
              <a:t>solicitarla durante un SEP. Un SEP le permite solicitar después de su IEP y no esperar hasta el GEP. Si es elegible, generalmente no deberá pagar una multa por inscripción tardía, aunque este SEP es limitado. </a:t>
            </a:r>
            <a:r>
              <a:rPr lang="es-US"/>
              <a:t>Puede solicitar la Parte A (si tiene que pagarla) y/o la Parte B en cualquier momento mientras todavía esté cubierto por el GHP y continuar durante un período de 8 meses que comienza el mes posterior a que finalice el empleo o la cobertura, lo que suceda primero.</a:t>
            </a:r>
          </a:p>
          <a:p>
            <a:pPr marL="119149" indent="-119149" defTabSz="966612">
              <a:spcBef>
                <a:spcPts val="634"/>
              </a:spcBef>
              <a:defRPr/>
            </a:pPr>
            <a:r>
              <a:rPr lang="es-US">
                <a:solidFill>
                  <a:prstClr val="black"/>
                </a:solidFill>
                <a:cs typeface="Arial" panose="020B0604020202020204" pitchFamily="34" charset="0"/>
              </a:rPr>
              <a:t>Debe contactarse con el administrador de beneficios del sindicato o el empleador para saber de qué manera funciona su seguro con Medicare y si debe solicitar la Parte B durante el IEP. </a:t>
            </a:r>
          </a:p>
          <a:p>
            <a:pPr marL="119149" indent="-119149" defTabSz="966612">
              <a:spcBef>
                <a:spcPts val="634"/>
              </a:spcBef>
              <a:defRPr/>
            </a:pPr>
            <a:r>
              <a:rPr lang="es-US">
                <a:solidFill>
                  <a:prstClr val="black"/>
                </a:solidFill>
                <a:cs typeface="Arial" panose="020B0604020202020204" pitchFamily="34" charset="0"/>
              </a:rPr>
              <a:t>Hay situaciones en las que debe tener la Parte B. Esas situaciones se describen en la siguiente diapositiva.</a:t>
            </a:r>
          </a:p>
          <a:p>
            <a:pPr marL="0" indent="0" defTabSz="966612">
              <a:buNone/>
              <a:defRPr/>
            </a:pPr>
            <a:endParaRPr lang="en-US" dirty="0">
              <a:solidFill>
                <a:prstClr val="black"/>
              </a:solidFill>
            </a:endParaRPr>
          </a:p>
        </p:txBody>
      </p:sp>
    </p:spTree>
    <p:extLst>
      <p:ext uri="{BB962C8B-B14F-4D97-AF65-F5344CB8AC3E}">
        <p14:creationId xmlns:p14="http://schemas.microsoft.com/office/powerpoint/2010/main" val="662664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 y="3694611"/>
            <a:ext cx="7124700" cy="5684519"/>
          </a:xfrm>
        </p:spPr>
        <p:txBody>
          <a:bodyPr/>
          <a:lstStyle/>
          <a:p>
            <a:pPr marL="0" indent="0" defTabSz="966612">
              <a:spcBef>
                <a:spcPts val="634"/>
              </a:spcBef>
              <a:spcAft>
                <a:spcPts val="600"/>
              </a:spcAft>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spcAft>
                <a:spcPts val="600"/>
              </a:spcAft>
              <a:buNone/>
              <a:defRPr/>
            </a:pPr>
            <a:r>
              <a:rPr lang="es-US" sz="1100" b="1" dirty="0">
                <a:cs typeface="Arial" panose="020B0604020202020204" pitchFamily="34" charset="0"/>
              </a:rPr>
              <a:t>Notas del presentador</a:t>
            </a:r>
          </a:p>
          <a:p>
            <a:pPr marL="0" indent="0" defTabSz="966612">
              <a:spcBef>
                <a:spcPts val="634"/>
              </a:spcBef>
              <a:spcAft>
                <a:spcPts val="600"/>
              </a:spcAft>
              <a:buNone/>
              <a:defRPr/>
            </a:pPr>
            <a:r>
              <a:rPr lang="es-US" sz="1100" b="1" dirty="0">
                <a:solidFill>
                  <a:prstClr val="black"/>
                </a:solidFill>
                <a:cs typeface="Arial" panose="020B0604020202020204" pitchFamily="34" charset="0"/>
              </a:rPr>
              <a:t>Debe tener la Parte A y la Parte B si:</a:t>
            </a:r>
          </a:p>
          <a:p>
            <a:pPr marL="125525" lvl="1" indent="-125525" defTabSz="966612">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Desea adquirir una póliza de Seguro Complementario de Medicare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a:t>
            </a:r>
          </a:p>
          <a:p>
            <a:pPr marL="125525" lvl="1" indent="-125525" defTabSz="966612">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Desea inscribirse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a:t>
            </a:r>
          </a:p>
          <a:p>
            <a:pPr marL="125834" lvl="1" indent="-125834" defTabSz="966612">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Es elegible para TRICARE </a:t>
            </a:r>
            <a:r>
              <a:rPr lang="es-US" sz="1100" dirty="0" err="1">
                <a:solidFill>
                  <a:prstClr val="black"/>
                </a:solidFill>
                <a:cs typeface="Arial" panose="020B0604020202020204" pitchFamily="34" charset="0"/>
              </a:rPr>
              <a:t>for</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Life</a:t>
            </a:r>
            <a:r>
              <a:rPr lang="es-US" sz="1100" dirty="0">
                <a:solidFill>
                  <a:prstClr val="black"/>
                </a:solidFill>
                <a:cs typeface="Arial" panose="020B0604020202020204" pitchFamily="34" charset="0"/>
              </a:rPr>
              <a:t> (TFL, por sus siglas en inglés). TFL ofrece cobertura médica ampliada a las personas de 65 años o mayores jubiladas de servicios militares elegibles para Medicare, a los familiares elegibles y sobrevivientes, y a ciertos excónyuges. No obstante, si es miembro de las fuerzas armadas en servicio activo, o cónyuge o hijo dependiente de un miembro de las fuerzas armadas en servicio activo, es posible que desee solicitar la Parte A, pero no tiene que solicitar la Parte B para conservar la cobertura de TRICARE. Cuando el miembro de las fuerzas armadas en servicio activo se retire y pase a tener cobertura de TFL, usted deberá solicitar la Parte A y la Parte B para conservar la cobertura de TFL. Para obtener más información, visite </a:t>
            </a:r>
            <a:r>
              <a:rPr lang="es-US" sz="1100" dirty="0">
                <a:solidFill>
                  <a:prstClr val="black"/>
                </a:solidFill>
                <a:cs typeface="Arial" panose="020B0604020202020204" pitchFamily="34" charset="0"/>
                <a:hlinkClick r:id="rId3"/>
              </a:rPr>
              <a:t>tricare.mil/</a:t>
            </a:r>
            <a:r>
              <a:rPr lang="es-US" sz="1100" dirty="0" err="1">
                <a:solidFill>
                  <a:prstClr val="black"/>
                </a:solidFill>
                <a:cs typeface="Arial" panose="020B0604020202020204" pitchFamily="34" charset="0"/>
                <a:hlinkClick r:id="rId3"/>
              </a:rPr>
              <a:t>mybenefit</a:t>
            </a:r>
            <a:r>
              <a:rPr lang="es-US" sz="1100" dirty="0">
                <a:solidFill>
                  <a:prstClr val="black"/>
                </a:solidFill>
                <a:cs typeface="Arial" panose="020B0604020202020204" pitchFamily="34" charset="0"/>
              </a:rPr>
              <a:t>.</a:t>
            </a:r>
          </a:p>
          <a:p>
            <a:pPr marL="125834" lvl="1" indent="-125834" defTabSz="966612">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Es elegible para el Programa de Salud Civil y Médico del Departamento de Asuntos de Veteranos (CHAMPVA, por sus siglas en inglés).  </a:t>
            </a:r>
          </a:p>
          <a:p>
            <a:pPr marL="125525" lvl="1" indent="-125525" defTabSz="966612">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La cobertura del empleador le exige a usted o a su cónyuge o familiar que lo tenga, porque la compañía tiene menos de 20 empleados (hable con su empleador o el administrador de beneficios del sindicato).</a:t>
            </a:r>
          </a:p>
          <a:p>
            <a:pPr marL="0" indent="0">
              <a:spcBef>
                <a:spcPts val="634"/>
              </a:spcBef>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a:t>
            </a:r>
            <a:r>
              <a:rPr lang="es-US" sz="1100" dirty="0"/>
              <a:t>Si tiene (o puede obtener) tanto Medicare como beneficios para Veteranos, puede recibir tratamiento bajo cualquiera de los dos programas. Sin embargo, Medicare nunca es el pagador secundario después del Departamento de Asuntos de Veteranos (VA, por sus siglas en inglés). Cada vez que reciba atención de la salud o consulte a un doctor, deberá elegir qué beneficios usar. Medicare no puede pagar por el mismo servicio que cubrieron sus beneficios para Veteranos y sus beneficios para Veteranos no pueden pagar por el mismo servicio que cubrió Medicare. </a:t>
            </a:r>
            <a:r>
              <a:rPr lang="es-US" sz="1100" dirty="0">
                <a:solidFill>
                  <a:prstClr val="black"/>
                </a:solidFill>
                <a:cs typeface="Arial" panose="020B0604020202020204" pitchFamily="34" charset="0"/>
              </a:rPr>
              <a:t> </a:t>
            </a:r>
          </a:p>
          <a:p>
            <a:pPr marL="0" indent="0" defTabSz="966612">
              <a:spcBef>
                <a:spcPts val="634"/>
              </a:spcBef>
              <a:spcAft>
                <a:spcPts val="600"/>
              </a:spcAft>
              <a:buNone/>
              <a:defRPr/>
            </a:pPr>
            <a:r>
              <a:rPr lang="es-US" sz="1100" dirty="0">
                <a:solidFill>
                  <a:prstClr val="black"/>
                </a:solidFill>
                <a:cs typeface="Arial" panose="020B0604020202020204" pitchFamily="34" charset="0"/>
              </a:rPr>
              <a:t>Si tiene otra cobertura, consulte o descargue “Medicare and </a:t>
            </a:r>
            <a:r>
              <a:rPr lang="es-US" sz="1100" dirty="0" err="1">
                <a:solidFill>
                  <a:prstClr val="black"/>
                </a:solidFill>
                <a:cs typeface="Arial" panose="020B0604020202020204" pitchFamily="34" charset="0"/>
              </a:rPr>
              <a:t>Other</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Health</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Benefits</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Your</a:t>
            </a:r>
            <a:r>
              <a:rPr lang="es-US" sz="1100" dirty="0">
                <a:solidFill>
                  <a:prstClr val="black"/>
                </a:solidFill>
                <a:cs typeface="Arial" panose="020B0604020202020204" pitchFamily="34" charset="0"/>
              </a:rPr>
              <a:t> Guide </a:t>
            </a:r>
            <a:r>
              <a:rPr lang="es-US" sz="1100" dirty="0" err="1">
                <a:solidFill>
                  <a:prstClr val="black"/>
                </a:solidFill>
                <a:cs typeface="Arial" panose="020B0604020202020204" pitchFamily="34" charset="0"/>
              </a:rPr>
              <a:t>to</a:t>
            </a:r>
            <a:r>
              <a:rPr lang="es-US" sz="1100" dirty="0">
                <a:solidFill>
                  <a:prstClr val="black"/>
                </a:solidFill>
                <a:cs typeface="Arial" panose="020B0604020202020204" pitchFamily="34" charset="0"/>
              </a:rPr>
              <a:t> Who </a:t>
            </a:r>
            <a:r>
              <a:rPr lang="es-US" sz="1100" dirty="0" err="1">
                <a:solidFill>
                  <a:prstClr val="black"/>
                </a:solidFill>
                <a:cs typeface="Arial" panose="020B0604020202020204" pitchFamily="34" charset="0"/>
              </a:rPr>
              <a:t>Pays</a:t>
            </a:r>
            <a:r>
              <a:rPr lang="es-US" sz="1100" dirty="0">
                <a:solidFill>
                  <a:prstClr val="black"/>
                </a:solidFill>
                <a:cs typeface="Arial" panose="020B0604020202020204" pitchFamily="34" charset="0"/>
              </a:rPr>
              <a:t> </a:t>
            </a:r>
            <a:r>
              <a:rPr lang="es-US" sz="1100" dirty="0" err="1">
                <a:solidFill>
                  <a:prstClr val="black"/>
                </a:solidFill>
                <a:cs typeface="Arial" panose="020B0604020202020204" pitchFamily="34" charset="0"/>
              </a:rPr>
              <a:t>First</a:t>
            </a:r>
            <a:r>
              <a:rPr lang="es-US" sz="1100" dirty="0">
                <a:solidFill>
                  <a:prstClr val="black"/>
                </a:solidFill>
                <a:cs typeface="Arial" panose="020B0604020202020204" pitchFamily="34" charset="0"/>
              </a:rPr>
              <a:t>” ("Medicare y otros beneficios de salud: su guía de quién paga primero") (Producto de CMS </a:t>
            </a:r>
            <a:r>
              <a:rPr lang="es-US" sz="1100" dirty="0" err="1">
                <a:solidFill>
                  <a:prstClr val="black"/>
                </a:solidFill>
                <a:cs typeface="Arial" panose="020B0604020202020204" pitchFamily="34" charset="0"/>
              </a:rPr>
              <a:t>n.°</a:t>
            </a:r>
            <a:r>
              <a:rPr lang="es-US" sz="1100" dirty="0">
                <a:solidFill>
                  <a:prstClr val="black"/>
                </a:solidFill>
                <a:cs typeface="Arial" panose="020B0604020202020204" pitchFamily="34" charset="0"/>
              </a:rPr>
              <a:t> 02179) en </a:t>
            </a:r>
            <a:r>
              <a:rPr lang="es-US" sz="1100" dirty="0">
                <a:solidFill>
                  <a:prstClr val="black"/>
                </a:solidFill>
                <a:cs typeface="Arial" panose="020B0604020202020204" pitchFamily="34" charset="0"/>
                <a:hlinkClick r:id="rId4"/>
              </a:rPr>
              <a:t>Medicare.gov/</a:t>
            </a:r>
            <a:r>
              <a:rPr lang="es-US" sz="1100" dirty="0" err="1">
                <a:solidFill>
                  <a:prstClr val="black"/>
                </a:solidFill>
                <a:cs typeface="Arial" panose="020B0604020202020204" pitchFamily="34" charset="0"/>
                <a:hlinkClick r:id="rId4"/>
              </a:rPr>
              <a:t>publications</a:t>
            </a:r>
            <a:r>
              <a:rPr lang="es-US" sz="1100" dirty="0">
                <a:solidFill>
                  <a:prstClr val="black"/>
                </a:solidFill>
                <a:cs typeface="Arial" panose="020B0604020202020204" pitchFamily="34" charset="0"/>
              </a:rPr>
              <a:t>.</a:t>
            </a:r>
          </a:p>
          <a:p>
            <a:pPr marL="0" indent="0" defTabSz="966612">
              <a:spcBef>
                <a:spcPts val="634"/>
              </a:spcBef>
              <a:spcAft>
                <a:spcPts val="600"/>
              </a:spcAft>
              <a:buNone/>
              <a:defRPr/>
            </a:pPr>
            <a:endParaRPr lang="en-US" sz="1100" dirty="0">
              <a:solidFill>
                <a:prstClr val="black"/>
              </a:solidFill>
              <a:cs typeface="Arial" panose="020B0604020202020204" pitchFamily="34" charset="0"/>
            </a:endParaRPr>
          </a:p>
          <a:p>
            <a:pPr marL="0" indent="0" defTabSz="966612">
              <a:spcBef>
                <a:spcPts val="634"/>
              </a:spcBef>
              <a:spcAft>
                <a:spcPts val="600"/>
              </a:spcAft>
              <a:buNone/>
              <a:defRPr/>
            </a:pPr>
            <a:endParaRPr lang="en-US"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831972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678487"/>
          </a:xfrm>
        </p:spPr>
        <p:txBody>
          <a:bodyPr/>
          <a:lstStyle/>
          <a:p>
            <a:pPr marL="0" indent="0" fontAlgn="base">
              <a:spcBef>
                <a:spcPts val="634"/>
              </a:spcBef>
              <a:buNone/>
            </a:pPr>
            <a:r>
              <a:rPr lang="es-US" b="1" i="0" u="none" strike="noStrike">
                <a:solidFill>
                  <a:srgbClr val="000000"/>
                </a:solidFill>
                <a:cs typeface="Arial"/>
              </a:rPr>
              <a:t>Esta diapositiva tiene animación.</a:t>
            </a:r>
          </a:p>
          <a:p>
            <a:pPr marL="0" indent="0" fontAlgn="base">
              <a:spcBef>
                <a:spcPts val="634"/>
              </a:spcBef>
              <a:buNone/>
            </a:pPr>
            <a:r>
              <a:rPr lang="es-US" b="1" i="0">
                <a:cs typeface="Arial"/>
              </a:rPr>
              <a:t>Notas del presentador</a:t>
            </a:r>
          </a:p>
          <a:p>
            <a:pPr marL="0" indent="0" defTabSz="966612">
              <a:spcBef>
                <a:spcPts val="634"/>
              </a:spcBef>
              <a:buNone/>
              <a:defRPr/>
            </a:pPr>
            <a:r>
              <a:rPr lang="es-US" b="0">
                <a:solidFill>
                  <a:prstClr val="black"/>
                </a:solidFill>
                <a:cs typeface="Arial"/>
              </a:rPr>
              <a:t>Compruebe sus conocimientos: Pregunta 3</a:t>
            </a:r>
          </a:p>
          <a:p>
            <a:pPr marL="0" indent="0" defTabSz="966612">
              <a:spcBef>
                <a:spcPts val="634"/>
              </a:spcBef>
              <a:buNone/>
              <a:defRPr/>
            </a:pPr>
            <a:r>
              <a:rPr lang="es-US" b="1">
                <a:solidFill>
                  <a:prstClr val="black"/>
                </a:solidFill>
                <a:cs typeface="Arial"/>
              </a:rPr>
              <a:t>La Parte A (seguro hospitalario) cubre cuidados para pacientes internados en un centro de enfermería especializada (SNF, por sus siglas en inglés) después de una internación hospitalaria de __ días relacionada.</a:t>
            </a:r>
          </a:p>
          <a:p>
            <a:pPr marL="245009" indent="-245009" defTabSz="966612">
              <a:spcBef>
                <a:spcPts val="634"/>
              </a:spcBef>
              <a:buFont typeface="+mj-lt"/>
              <a:buAutoNum type="alphaLcPeriod"/>
              <a:defRPr/>
            </a:pPr>
            <a:r>
              <a:rPr lang="es-US">
                <a:solidFill>
                  <a:prstClr val="black"/>
                </a:solidFill>
                <a:cs typeface="Arial"/>
              </a:rPr>
              <a:t>1</a:t>
            </a:r>
          </a:p>
          <a:p>
            <a:pPr marL="245009" indent="-245009" defTabSz="966612">
              <a:spcBef>
                <a:spcPts val="634"/>
              </a:spcBef>
              <a:buFont typeface="+mj-lt"/>
              <a:buAutoNum type="alphaLcPeriod"/>
              <a:defRPr/>
            </a:pPr>
            <a:r>
              <a:rPr lang="es-US">
                <a:solidFill>
                  <a:prstClr val="black"/>
                </a:solidFill>
                <a:cs typeface="Arial"/>
              </a:rPr>
              <a:t>3</a:t>
            </a:r>
          </a:p>
          <a:p>
            <a:pPr marL="245009" indent="-245009" defTabSz="966612">
              <a:spcBef>
                <a:spcPts val="634"/>
              </a:spcBef>
              <a:buFont typeface="+mj-lt"/>
              <a:buAutoNum type="alphaLcPeriod"/>
              <a:defRPr/>
            </a:pPr>
            <a:r>
              <a:rPr lang="es-US">
                <a:solidFill>
                  <a:prstClr val="black"/>
                </a:solidFill>
                <a:cs typeface="Arial"/>
              </a:rPr>
              <a:t>5</a:t>
            </a:r>
          </a:p>
          <a:p>
            <a:pPr marL="245009" indent="-245009" defTabSz="966612">
              <a:spcBef>
                <a:spcPts val="634"/>
              </a:spcBef>
              <a:buFont typeface="+mj-lt"/>
              <a:buAutoNum type="alphaLcPeriod"/>
              <a:defRPr/>
            </a:pPr>
            <a:r>
              <a:rPr lang="es-US">
                <a:solidFill>
                  <a:prstClr val="black"/>
                </a:solidFill>
                <a:cs typeface="Arial"/>
              </a:rPr>
              <a:t>10</a:t>
            </a:r>
          </a:p>
          <a:p>
            <a:pPr marL="0" indent="0" defTabSz="966612">
              <a:spcBef>
                <a:spcPts val="634"/>
              </a:spcBef>
              <a:buNone/>
              <a:defRPr/>
            </a:pPr>
            <a:r>
              <a:rPr lang="es-US" b="1">
                <a:solidFill>
                  <a:prstClr val="black"/>
                </a:solidFill>
                <a:cs typeface="Arial"/>
              </a:rPr>
              <a:t>Respuesta: Respuesta: b. </a:t>
            </a:r>
            <a:r>
              <a:rPr lang="es-US">
                <a:solidFill>
                  <a:prstClr val="black"/>
                </a:solidFill>
                <a:cs typeface="Arial"/>
              </a:rPr>
              <a:t>La Parte A cubre cuidados en un centro de enfermería especializada (SNF) (no cuidado a largo plazo, ni de acompañante) si cumple con determinados criterios. Debe tener una estadía en internación hospitalaria de 3 días relacionada. Esto no incluye el día en que le dan el alta. </a:t>
            </a:r>
            <a:r>
              <a:rPr lang="es-US" b="1">
                <a:solidFill>
                  <a:prstClr val="black"/>
                </a:solidFill>
                <a:cs typeface="Arial"/>
              </a:rPr>
              <a:t>NOTA:</a:t>
            </a:r>
            <a:r>
              <a:rPr lang="es-US">
                <a:solidFill>
                  <a:prstClr val="black"/>
                </a:solidFill>
                <a:cs typeface="Arial"/>
              </a:rPr>
              <a:t> Si su médico está participando en una Organización de Cuidado Responsable (u otro tipo de iniciativa de Medicare) que está aprobada por una Exención a la regla de 3 días de SNF, es posible que no deba tener una internación hospitalaria de 3 días antes de recibir cobertura.</a:t>
            </a:r>
          </a:p>
          <a:p>
            <a:pPr marL="0" indent="0" defTabSz="966612">
              <a:spcBef>
                <a:spcPts val="634"/>
              </a:spcBef>
              <a:buNone/>
              <a:defRPr/>
            </a:pPr>
            <a:endParaRPr lang="en-US" sz="1500" dirty="0">
              <a:solidFill>
                <a:prstClr val="black"/>
              </a:solidFill>
            </a:endParaRPr>
          </a:p>
        </p:txBody>
      </p:sp>
    </p:spTree>
    <p:extLst>
      <p:ext uri="{BB962C8B-B14F-4D97-AF65-F5344CB8AC3E}">
        <p14:creationId xmlns:p14="http://schemas.microsoft.com/office/powerpoint/2010/main" val="2450692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634"/>
              </a:spcBef>
              <a:buNone/>
            </a:pPr>
            <a:r>
              <a:rPr lang="es-US" b="1" dirty="0">
                <a:solidFill>
                  <a:srgbClr val="000000"/>
                </a:solidFill>
                <a:cs typeface="Arial"/>
              </a:rPr>
              <a:t>Esta diapositiva tiene animación.</a:t>
            </a:r>
          </a:p>
          <a:p>
            <a:pPr marL="0" indent="0" fontAlgn="base">
              <a:spcBef>
                <a:spcPts val="634"/>
              </a:spcBef>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634"/>
              </a:spcBef>
              <a:buNone/>
              <a:defRPr/>
            </a:pPr>
            <a:r>
              <a:rPr lang="es-US" b="0" dirty="0">
                <a:solidFill>
                  <a:prstClr val="black"/>
                </a:solidFill>
                <a:cs typeface="Arial"/>
              </a:rPr>
              <a:t>Compruebe sus conocimientos: Pregunta 4</a:t>
            </a:r>
          </a:p>
          <a:p>
            <a:pPr marL="0" indent="0" defTabSz="966612">
              <a:spcBef>
                <a:spcPts val="634"/>
              </a:spcBef>
              <a:buNone/>
              <a:defRPr/>
            </a:pPr>
            <a:r>
              <a:rPr lang="es-US" b="1" dirty="0">
                <a:solidFill>
                  <a:prstClr val="black"/>
                </a:solidFill>
                <a:cs typeface="Arial"/>
              </a:rPr>
              <a:t>¿Cuándo la Parte B cubre el cuidado de la salud en el hogar?</a:t>
            </a:r>
          </a:p>
          <a:p>
            <a:pPr marL="245009" indent="-245009" defTabSz="966612">
              <a:spcBef>
                <a:spcPts val="634"/>
              </a:spcBef>
              <a:buFont typeface="+mj-lt"/>
              <a:buAutoNum type="alphaLcPeriod"/>
              <a:defRPr/>
            </a:pPr>
            <a:r>
              <a:rPr lang="es-US" dirty="0">
                <a:solidFill>
                  <a:prstClr val="black"/>
                </a:solidFill>
                <a:cs typeface="Arial"/>
              </a:rPr>
              <a:t>Cuando una internación en un hospital precede a la necesidad de cuidado en el hogar</a:t>
            </a:r>
          </a:p>
          <a:p>
            <a:pPr marL="245009" indent="-245009" defTabSz="966612">
              <a:spcBef>
                <a:spcPts val="634"/>
              </a:spcBef>
              <a:buFont typeface="+mj-lt"/>
              <a:buAutoNum type="alphaLcPeriod"/>
              <a:defRPr/>
            </a:pPr>
            <a:r>
              <a:rPr lang="es-US" dirty="0">
                <a:solidFill>
                  <a:prstClr val="black"/>
                </a:solidFill>
                <a:cs typeface="Arial"/>
              </a:rPr>
              <a:t>Cuando una internación en un hospital no precede a la necesidad de cuidado en el hogar</a:t>
            </a:r>
          </a:p>
          <a:p>
            <a:pPr marL="245009" indent="-245009" defTabSz="966612">
              <a:spcBef>
                <a:spcPts val="634"/>
              </a:spcBef>
              <a:buFont typeface="+mj-lt"/>
              <a:buAutoNum type="alphaLcPeriod"/>
              <a:defRPr/>
            </a:pPr>
            <a:r>
              <a:rPr lang="es-US" dirty="0">
                <a:solidFill>
                  <a:prstClr val="black"/>
                </a:solidFill>
                <a:cs typeface="Arial"/>
              </a:rPr>
              <a:t>Cuando el número de visitas de salud en el hogar cubiertas por la Parte A excede 100</a:t>
            </a:r>
          </a:p>
          <a:p>
            <a:pPr marL="245009" indent="-245009" defTabSz="966612">
              <a:spcBef>
                <a:spcPts val="634"/>
              </a:spcBef>
              <a:buFont typeface="+mj-lt"/>
              <a:buAutoNum type="alphaLcPeriod"/>
              <a:defRPr/>
            </a:pPr>
            <a:r>
              <a:rPr lang="es-US" dirty="0">
                <a:solidFill>
                  <a:prstClr val="black"/>
                </a:solidFill>
                <a:cs typeface="Arial"/>
              </a:rPr>
              <a:t>B o C</a:t>
            </a:r>
          </a:p>
          <a:p>
            <a:pPr marL="0" lvl="1" defTabSz="966612">
              <a:tabLst>
                <a:tab pos="125861" algn="l"/>
              </a:tabLst>
              <a:defRPr/>
            </a:pPr>
            <a:r>
              <a:rPr lang="es-US" b="1" dirty="0">
                <a:solidFill>
                  <a:prstClr val="black"/>
                </a:solidFill>
                <a:cs typeface="Arial"/>
              </a:rPr>
              <a:t>Respuesta: d. B o C.</a:t>
            </a:r>
          </a:p>
          <a:p>
            <a:pPr marL="0" lvl="1" defTabSz="966612">
              <a:tabLst>
                <a:tab pos="125861" algn="l"/>
              </a:tabLst>
              <a:defRPr/>
            </a:pPr>
            <a:r>
              <a:rPr lang="es-US" dirty="0">
                <a:solidFill>
                  <a:prstClr val="black"/>
                </a:solidFill>
                <a:cs typeface="Arial"/>
              </a:rPr>
              <a:t>Puede utilizar sus beneficios de salud en el hogar en virtud de la Parte A y/o la Parte B. La Parte B paga por el cuidado de la salud en el hogar si la necesidad de dicho cuidado no está precedida por una hospitalización, o cuando el número de visitas de cuidado de la salud en el hogar cubiertas por la Parte A excede las 100.</a:t>
            </a:r>
          </a:p>
        </p:txBody>
      </p:sp>
    </p:spTree>
    <p:extLst>
      <p:ext uri="{BB962C8B-B14F-4D97-AF65-F5344CB8AC3E}">
        <p14:creationId xmlns:p14="http://schemas.microsoft.com/office/powerpoint/2010/main" val="458293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634"/>
              </a:spcBef>
              <a:buNone/>
              <a:defRPr/>
            </a:pPr>
            <a:r>
              <a:rPr lang="es-US" b="1">
                <a:solidFill>
                  <a:prstClr val="black"/>
                </a:solidFill>
                <a:cs typeface="Arial" panose="020B0604020202020204" pitchFamily="34" charset="0"/>
              </a:rPr>
              <a:t>Notas del presentador</a:t>
            </a:r>
          </a:p>
          <a:p>
            <a:pPr marL="0" indent="0">
              <a:spcBef>
                <a:spcPts val="634"/>
              </a:spcBef>
              <a:buNone/>
              <a:defRPr/>
            </a:pPr>
            <a:r>
              <a:rPr lang="es-US">
                <a:solidFill>
                  <a:prstClr val="black"/>
                </a:solidFill>
                <a:cs typeface="Arial" panose="020B0604020202020204" pitchFamily="34" charset="0"/>
              </a:rPr>
              <a:t>La lección 3 habla de </a:t>
            </a:r>
            <a:r>
              <a:rPr lang="es-US"/>
              <a:t>cómo buscar y comprar cobertura del Seguro Complementario de Medicare (Medigap) que puede ayudar con algunos de los costos de bolsillo asociados con Medicare Original.</a:t>
            </a:r>
          </a:p>
        </p:txBody>
      </p:sp>
    </p:spTree>
    <p:extLst>
      <p:ext uri="{BB962C8B-B14F-4D97-AF65-F5344CB8AC3E}">
        <p14:creationId xmlns:p14="http://schemas.microsoft.com/office/powerpoint/2010/main" val="4084720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s-US" b="1">
                <a:solidFill>
                  <a:prstClr val="black"/>
                </a:solidFill>
                <a:cs typeface="Arial"/>
              </a:rPr>
              <a:t>Notas del presentador</a:t>
            </a:r>
          </a:p>
          <a:p>
            <a:pPr marL="0" indent="0" defTabSz="966612">
              <a:spcBef>
                <a:spcPts val="0"/>
              </a:spcBef>
              <a:spcAft>
                <a:spcPts val="600"/>
              </a:spcAft>
              <a:buNone/>
              <a:defRPr/>
            </a:pPr>
            <a:r>
              <a:rPr lang="es-US">
                <a:solidFill>
                  <a:prstClr val="black"/>
                </a:solidFill>
                <a:cs typeface="Arial"/>
              </a:rPr>
              <a:t>Al final de esta lección, usted podrá:</a:t>
            </a:r>
          </a:p>
          <a:p>
            <a:pPr marL="125525" indent="-125525">
              <a:spcBef>
                <a:spcPts val="0"/>
              </a:spcBef>
              <a:spcAft>
                <a:spcPts val="600"/>
              </a:spcAft>
              <a:defRPr/>
            </a:pPr>
            <a:r>
              <a:rPr lang="es-US">
                <a:solidFill>
                  <a:prstClr val="black"/>
                </a:solidFill>
                <a:cs typeface="Arial"/>
              </a:rPr>
              <a:t>Explicar las pólizas de Medigap y quiénes pueden comprarlas</a:t>
            </a:r>
          </a:p>
          <a:p>
            <a:pPr marL="125525" indent="-125525">
              <a:spcBef>
                <a:spcPts val="0"/>
              </a:spcBef>
              <a:spcAft>
                <a:spcPts val="600"/>
              </a:spcAft>
              <a:defRPr/>
            </a:pPr>
            <a:r>
              <a:rPr lang="es-US">
                <a:solidFill>
                  <a:prstClr val="black"/>
                </a:solidFill>
                <a:cs typeface="Arial"/>
              </a:rPr>
              <a:t>Describir qué es similar y qué es diferente en diversos tipos de pólizas Medigap</a:t>
            </a:r>
          </a:p>
          <a:p>
            <a:pPr marL="125525" indent="-125525">
              <a:spcBef>
                <a:spcPts val="0"/>
              </a:spcBef>
              <a:spcAft>
                <a:spcPts val="600"/>
              </a:spcAft>
              <a:defRPr/>
            </a:pPr>
            <a:r>
              <a:rPr lang="es-US">
                <a:solidFill>
                  <a:prstClr val="black"/>
                </a:solidFill>
                <a:cs typeface="Arial"/>
              </a:rPr>
              <a:t>Analizar qué se debe tener en cuenta al decidir si se compra una póliza de Medigap</a:t>
            </a:r>
          </a:p>
          <a:p>
            <a:pPr marL="125525" indent="-125525">
              <a:spcBef>
                <a:spcPts val="0"/>
              </a:spcBef>
              <a:spcAft>
                <a:spcPts val="600"/>
              </a:spcAft>
              <a:defRPr/>
            </a:pPr>
            <a:r>
              <a:rPr lang="es-US">
                <a:solidFill>
                  <a:prstClr val="black"/>
                </a:solidFill>
                <a:cs typeface="Arial"/>
              </a:rPr>
              <a:t>Explicar cuándo y cómo comprar una póliza de Medigap</a:t>
            </a:r>
          </a:p>
        </p:txBody>
      </p:sp>
    </p:spTree>
    <p:extLst>
      <p:ext uri="{BB962C8B-B14F-4D97-AF65-F5344CB8AC3E}">
        <p14:creationId xmlns:p14="http://schemas.microsoft.com/office/powerpoint/2010/main" val="1019716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581399"/>
            <a:ext cx="7124700" cy="5678487"/>
          </a:xfrm>
        </p:spPr>
        <p:txBody>
          <a:bodyPr/>
          <a:lstStyle/>
          <a:p>
            <a:pPr marL="0" indent="0" defTabSz="966612">
              <a:spcBef>
                <a:spcPts val="0"/>
              </a:spcBef>
              <a:spcAft>
                <a:spcPts val="600"/>
              </a:spcAft>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100" b="1" dirty="0">
                <a:cs typeface="Arial" panose="020B0604020202020204" pitchFamily="34" charset="0"/>
              </a:rPr>
              <a:t>Notas del presentador</a:t>
            </a:r>
          </a:p>
          <a:p>
            <a:pPr marL="119149" indent="-119149">
              <a:spcBef>
                <a:spcPts val="0"/>
              </a:spcBef>
              <a:spcAft>
                <a:spcPts val="600"/>
              </a:spcAft>
              <a:defRPr/>
            </a:pPr>
            <a:r>
              <a:rPr lang="es-US" sz="1100" b="1" dirty="0">
                <a:cs typeface="Arial" panose="020B0604020202020204" pitchFamily="34" charset="0"/>
              </a:rPr>
              <a:t>Una póliza de seguro complementario de Medicare (</a:t>
            </a:r>
            <a:r>
              <a:rPr lang="es-US" sz="1100" b="1" dirty="0" err="1">
                <a:cs typeface="Arial" panose="020B0604020202020204" pitchFamily="34" charset="0"/>
              </a:rPr>
              <a:t>Medigap</a:t>
            </a:r>
            <a:r>
              <a:rPr lang="es-US" sz="1100" b="1" dirty="0">
                <a:cs typeface="Arial" panose="020B0604020202020204" pitchFamily="34" charset="0"/>
              </a:rPr>
              <a:t>) es una póliza de seguro individual que ayuda a cubrir "brechas" de Medicare Original. </a:t>
            </a:r>
            <a:r>
              <a:rPr lang="es-US" sz="1100" dirty="0">
                <a:cs typeface="Arial" panose="020B0604020202020204" pitchFamily="34" charset="0"/>
              </a:rPr>
              <a:t>Las venden compañías privadas.</a:t>
            </a:r>
            <a:r>
              <a:rPr lang="es-US" sz="1100" b="1" dirty="0">
                <a:cs typeface="Arial" panose="020B0604020202020204" pitchFamily="34" charset="0"/>
              </a:rPr>
              <a:t> </a:t>
            </a:r>
            <a:r>
              <a:rPr lang="es-US" sz="1100" dirty="0">
                <a:cs typeface="Arial" panose="020B0604020202020204" pitchFamily="34" charset="0"/>
              </a:rPr>
              <a:t>Medicare Original paga gran parte del costo de los servicios y suministros médicos cubiertos, pero no todo. Las pólizas </a:t>
            </a:r>
            <a:r>
              <a:rPr lang="es-US" sz="1100" dirty="0" err="1">
                <a:cs typeface="Arial" panose="020B0604020202020204" pitchFamily="34" charset="0"/>
              </a:rPr>
              <a:t>Medigap</a:t>
            </a:r>
            <a:r>
              <a:rPr lang="es-US" sz="1100" dirty="0">
                <a:cs typeface="Arial" panose="020B0604020202020204" pitchFamily="34" charset="0"/>
              </a:rPr>
              <a:t> pueden ayudar a pagar algunos de los costos que Medicare Original no paga, como copagos, </a:t>
            </a:r>
            <a:r>
              <a:rPr lang="es-US" sz="1100" dirty="0" err="1">
                <a:cs typeface="Arial" panose="020B0604020202020204" pitchFamily="34" charset="0"/>
              </a:rPr>
              <a:t>coseguro</a:t>
            </a:r>
            <a:r>
              <a:rPr lang="es-US" sz="1100" dirty="0">
                <a:cs typeface="Arial" panose="020B0604020202020204" pitchFamily="34" charset="0"/>
              </a:rPr>
              <a:t> y deducibles.</a:t>
            </a:r>
          </a:p>
          <a:p>
            <a:pPr marL="119149" indent="-119149">
              <a:spcBef>
                <a:spcPts val="0"/>
              </a:spcBef>
              <a:spcAft>
                <a:spcPts val="600"/>
              </a:spcAft>
              <a:defRPr/>
            </a:pPr>
            <a:r>
              <a:rPr lang="es-US" sz="1100" b="1" dirty="0">
                <a:cs typeface="Arial" panose="020B0604020202020204" pitchFamily="34" charset="0"/>
              </a:rPr>
              <a:t>Algunas pólizas </a:t>
            </a:r>
            <a:r>
              <a:rPr lang="es-US" sz="1100" b="1" dirty="0" err="1">
                <a:cs typeface="Arial" panose="020B0604020202020204" pitchFamily="34" charset="0"/>
              </a:rPr>
              <a:t>Medigap</a:t>
            </a:r>
            <a:r>
              <a:rPr lang="es-US" sz="1100" b="1" dirty="0">
                <a:cs typeface="Arial" panose="020B0604020202020204" pitchFamily="34" charset="0"/>
              </a:rPr>
              <a:t> también cubren beneficios que Medicare Original no cubre</a:t>
            </a:r>
            <a:r>
              <a:rPr lang="es-US" sz="1100" dirty="0">
                <a:cs typeface="Arial" panose="020B0604020202020204" pitchFamily="34" charset="0"/>
              </a:rPr>
              <a:t>, como gastos de emergencia durante viajes en el extranjero. Las pólizas </a:t>
            </a:r>
            <a:r>
              <a:rPr lang="es-US" sz="1100" dirty="0" err="1">
                <a:cs typeface="Arial" panose="020B0604020202020204" pitchFamily="34" charset="0"/>
              </a:rPr>
              <a:t>Medigap</a:t>
            </a:r>
            <a:r>
              <a:rPr lang="es-US" sz="1100" dirty="0">
                <a:cs typeface="Arial" panose="020B0604020202020204" pitchFamily="34" charset="0"/>
              </a:rPr>
              <a:t> no cubren su parte de los costos de otros tipos de cobertura de salud, incluidos los planes Medicare </a:t>
            </a:r>
            <a:r>
              <a:rPr lang="es-US" sz="1100" dirty="0" err="1">
                <a:cs typeface="Arial" panose="020B0604020202020204" pitchFamily="34" charset="0"/>
              </a:rPr>
              <a:t>Advantage</a:t>
            </a:r>
            <a:r>
              <a:rPr lang="es-US" sz="1100" dirty="0">
                <a:cs typeface="Arial" panose="020B0604020202020204" pitchFamily="34" charset="0"/>
              </a:rPr>
              <a:t>, los planes de medicamentos de Medicare independientes, la cobertura de salud grupal del empleador/sindicato, Medicaid o TRICARE.</a:t>
            </a:r>
          </a:p>
          <a:p>
            <a:pPr marL="119149" indent="-119149">
              <a:spcBef>
                <a:spcPts val="0"/>
              </a:spcBef>
              <a:spcAft>
                <a:spcPts val="600"/>
              </a:spcAft>
              <a:defRPr/>
            </a:pPr>
            <a:r>
              <a:rPr lang="es-US" sz="1100" b="1" dirty="0">
                <a:cs typeface="Arial" panose="020B0604020202020204" pitchFamily="34" charset="0"/>
              </a:rPr>
              <a:t>Todas las pólizas </a:t>
            </a:r>
            <a:r>
              <a:rPr lang="es-US" sz="1100" b="1" dirty="0" err="1">
                <a:cs typeface="Arial" panose="020B0604020202020204" pitchFamily="34" charset="0"/>
              </a:rPr>
              <a:t>Medigap</a:t>
            </a:r>
            <a:r>
              <a:rPr lang="es-US" sz="1100" b="1" dirty="0">
                <a:cs typeface="Arial" panose="020B0604020202020204" pitchFamily="34" charset="0"/>
              </a:rPr>
              <a:t> deben respetar las leyes federales y estatales diseñadas para protegerlo a usted</a:t>
            </a:r>
            <a:r>
              <a:rPr lang="es-US" sz="1100" dirty="0">
                <a:cs typeface="Arial" panose="020B0604020202020204" pitchFamily="34" charset="0"/>
              </a:rPr>
              <a:t>, y las pólizas deben estar claramente identificadas como "Seguro Complementario de Medicare." Las pólizas </a:t>
            </a:r>
            <a:r>
              <a:rPr lang="es-US" sz="1100" dirty="0" err="1">
                <a:cs typeface="Arial" panose="020B0604020202020204" pitchFamily="34" charset="0"/>
              </a:rPr>
              <a:t>Medigap</a:t>
            </a:r>
            <a:r>
              <a:rPr lang="es-US" sz="1100" dirty="0">
                <a:cs typeface="Arial" panose="020B0604020202020204" pitchFamily="34" charset="0"/>
              </a:rPr>
              <a:t> están estandarizadas y en la mayoría de los estados se nombran con letras, Planes A </a:t>
            </a:r>
            <a:r>
              <a:rPr lang="es-US" sz="1100" dirty="0" err="1">
                <a:cs typeface="Arial" panose="020B0604020202020204" pitchFamily="34" charset="0"/>
              </a:rPr>
              <a:t>a</a:t>
            </a:r>
            <a:r>
              <a:rPr lang="es-US" sz="1100" dirty="0">
                <a:cs typeface="Arial" panose="020B0604020202020204" pitchFamily="34" charset="0"/>
              </a:rPr>
              <a:t> N. Cada póliza </a:t>
            </a:r>
            <a:r>
              <a:rPr lang="es-US" sz="1100" dirty="0" err="1">
                <a:cs typeface="Arial" panose="020B0604020202020204" pitchFamily="34" charset="0"/>
              </a:rPr>
              <a:t>Medigap</a:t>
            </a:r>
            <a:r>
              <a:rPr lang="es-US" sz="1100" dirty="0">
                <a:cs typeface="Arial" panose="020B0604020202020204" pitchFamily="34" charset="0"/>
              </a:rPr>
              <a:t> estandarizada bajo la misma letra del plan debe ofrecer los mismos beneficios básicos, independientemente de qué compañía de seguros la vende. En general, el costo es la única diferencia entre las pólizas </a:t>
            </a:r>
            <a:r>
              <a:rPr lang="es-US" sz="1100" dirty="0" err="1">
                <a:cs typeface="Arial" panose="020B0604020202020204" pitchFamily="34" charset="0"/>
              </a:rPr>
              <a:t>Medigap</a:t>
            </a:r>
            <a:r>
              <a:rPr lang="es-US" sz="1100" dirty="0">
                <a:cs typeface="Arial" panose="020B0604020202020204" pitchFamily="34" charset="0"/>
              </a:rPr>
              <a:t> con la misma letra del plan que son vendidas por distintas compañías de seguro.</a:t>
            </a:r>
          </a:p>
          <a:p>
            <a:pPr marL="119149" indent="-119149">
              <a:spcBef>
                <a:spcPts val="0"/>
              </a:spcBef>
              <a:spcAft>
                <a:spcPts val="600"/>
              </a:spcAft>
              <a:defRPr/>
            </a:pPr>
            <a:r>
              <a:rPr lang="es-US" sz="1100" b="1" dirty="0">
                <a:cs typeface="Arial" panose="020B0604020202020204" pitchFamily="34" charset="0"/>
              </a:rPr>
              <a:t>En algunos estados, es posible que pueda comprar otro tipo de póliza </a:t>
            </a:r>
            <a:r>
              <a:rPr lang="es-US" sz="1100" b="1" dirty="0" err="1">
                <a:cs typeface="Arial" panose="020B0604020202020204" pitchFamily="34" charset="0"/>
              </a:rPr>
              <a:t>Medigap</a:t>
            </a:r>
            <a:r>
              <a:rPr lang="es-US" sz="1100" b="1" dirty="0">
                <a:cs typeface="Arial" panose="020B0604020202020204" pitchFamily="34" charset="0"/>
              </a:rPr>
              <a:t> que se llama Medicare SELECT.</a:t>
            </a:r>
            <a:r>
              <a:rPr lang="es-US" sz="1100" dirty="0">
                <a:cs typeface="Arial" panose="020B0604020202020204" pitchFamily="34" charset="0"/>
              </a:rPr>
              <a:t> Si compra una póliza Medicare SELECT, tiene derecho a cambiar de idea dentro de los 12 meses y cambiarse a una póliza </a:t>
            </a:r>
            <a:r>
              <a:rPr lang="es-US" sz="1100" dirty="0" err="1">
                <a:cs typeface="Arial" panose="020B0604020202020204" pitchFamily="34" charset="0"/>
              </a:rPr>
              <a:t>Medigap</a:t>
            </a:r>
            <a:r>
              <a:rPr lang="es-US" sz="1100" dirty="0">
                <a:cs typeface="Arial" panose="020B0604020202020204" pitchFamily="34" charset="0"/>
              </a:rPr>
              <a:t> estándar. </a:t>
            </a:r>
          </a:p>
          <a:p>
            <a:pPr marL="119149" indent="-119149">
              <a:spcBef>
                <a:spcPts val="0"/>
              </a:spcBef>
              <a:spcAft>
                <a:spcPts val="600"/>
              </a:spcAft>
              <a:defRPr/>
            </a:pPr>
            <a:r>
              <a:rPr lang="es-US" sz="1100" b="1" dirty="0">
                <a:cs typeface="Arial" panose="020B0604020202020204" pitchFamily="34" charset="0"/>
              </a:rPr>
              <a:t>En Massachusetts, Minnesota y Wisconsin, las pólizas </a:t>
            </a:r>
            <a:r>
              <a:rPr lang="es-US" sz="1100" b="1" dirty="0" err="1">
                <a:cs typeface="Arial" panose="020B0604020202020204" pitchFamily="34" charset="0"/>
              </a:rPr>
              <a:t>Medigap</a:t>
            </a:r>
            <a:r>
              <a:rPr lang="es-US" sz="1100" b="1" dirty="0">
                <a:cs typeface="Arial" panose="020B0604020202020204" pitchFamily="34" charset="0"/>
              </a:rPr>
              <a:t> están estandarizadas de otra manera. </a:t>
            </a:r>
          </a:p>
          <a:p>
            <a:pPr marL="0" indent="0">
              <a:spcBef>
                <a:spcPts val="0"/>
              </a:spcBef>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a:t>
            </a:r>
            <a:r>
              <a:rPr lang="es-US" sz="1100" dirty="0">
                <a:cs typeface="Arial" panose="020B0604020202020204" pitchFamily="34" charset="0"/>
              </a:rPr>
              <a:t>Desde el 1 de enero de 2020, los planes </a:t>
            </a:r>
            <a:r>
              <a:rPr lang="es-US" sz="1100" dirty="0" err="1">
                <a:cs typeface="Arial" panose="020B0604020202020204" pitchFamily="34" charset="0"/>
              </a:rPr>
              <a:t>Medigap</a:t>
            </a:r>
            <a:r>
              <a:rPr lang="es-US" sz="1100" dirty="0">
                <a:cs typeface="Arial" panose="020B0604020202020204" pitchFamily="34" charset="0"/>
              </a:rPr>
              <a:t> que se venden a las personas nuevas en Medicare ya no pueden cubrir el deducible de la Parte B de Medicare (seguro médico). Debido a esto, los Planes C y F ya no están disponibles para las personas que se incorporaron a Medicare a partir del 1 de enero de 2020 o después. </a:t>
            </a:r>
          </a:p>
          <a:p>
            <a:pPr marL="118813" indent="-118813">
              <a:spcBef>
                <a:spcPts val="0"/>
              </a:spcBef>
              <a:spcAft>
                <a:spcPts val="600"/>
              </a:spcAft>
              <a:defRPr/>
            </a:pPr>
            <a:r>
              <a:rPr lang="es-US" sz="1100" dirty="0">
                <a:cs typeface="Arial" panose="020B0604020202020204" pitchFamily="34" charset="0"/>
              </a:rPr>
              <a:t>Si ya tiene cualquiera de estos 2 planes (o la versión con deducible alto del Plan F) o estaba cubierto por uno de estos planes antes del 1 de enero de 2020, podrá mantener su plan. Si era elegible para Medicare antes del 1 de enero de 2020, pero todavía no lo ha solicitado, es posible que pueda comprar uno de estos planes. </a:t>
            </a:r>
          </a:p>
          <a:p>
            <a:pPr marL="118813" indent="-118813">
              <a:spcBef>
                <a:spcPts val="0"/>
              </a:spcBef>
              <a:spcAft>
                <a:spcPts val="600"/>
              </a:spcAft>
              <a:defRPr/>
            </a:pPr>
            <a:r>
              <a:rPr lang="es-US" sz="1100" dirty="0">
                <a:cs typeface="Arial" panose="020B0604020202020204" pitchFamily="34" charset="0"/>
              </a:rPr>
              <a:t>Para esta situación, las personas "nuevas en Medicare" son las personas que cumplieron 65 años el 1 de enero de 2020 o después y las personas que obtuvieron Medicare Parte A (seguro hospitalario) el 1 de enero de 2020 o después.</a:t>
            </a: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00995"/>
            <a:ext cx="5852160" cy="5144347"/>
          </a:xfrm>
        </p:spPr>
        <p:txBody>
          <a:bodyPr/>
          <a:lstStyle/>
          <a:p>
            <a:pPr marL="0" indent="0" defTabSz="966612">
              <a:spcBef>
                <a:spcPts val="0"/>
              </a:spcBef>
              <a:spcAft>
                <a:spcPts val="600"/>
              </a:spcAft>
              <a:buNone/>
              <a:defRPr/>
            </a:pPr>
            <a:r>
              <a:rPr lang="es-US" b="1"/>
              <a:t>Notas del presentador</a:t>
            </a:r>
          </a:p>
          <a:p>
            <a:pPr marL="0" indent="0" defTabSz="966612">
              <a:spcBef>
                <a:spcPts val="0"/>
              </a:spcBef>
              <a:spcAft>
                <a:spcPts val="600"/>
              </a:spcAft>
              <a:buNone/>
              <a:defRPr/>
            </a:pPr>
            <a:r>
              <a:rPr lang="es-US">
                <a:solidFill>
                  <a:prstClr val="black"/>
                </a:solidFill>
                <a:cs typeface="Arial"/>
              </a:rPr>
              <a:t>Al final de esta lección, usted podrá:</a:t>
            </a:r>
          </a:p>
          <a:p>
            <a:pPr marL="125525" indent="-125525">
              <a:spcBef>
                <a:spcPts val="0"/>
              </a:spcBef>
              <a:spcAft>
                <a:spcPts val="600"/>
              </a:spcAft>
              <a:defRPr/>
            </a:pPr>
            <a:r>
              <a:rPr lang="es-US">
                <a:solidFill>
                  <a:prstClr val="black"/>
                </a:solidFill>
                <a:cs typeface="Arial"/>
              </a:rPr>
              <a:t>Describir Medicare y para quién es</a:t>
            </a:r>
          </a:p>
          <a:p>
            <a:pPr marL="125525" indent="-125525">
              <a:spcBef>
                <a:spcPts val="0"/>
              </a:spcBef>
              <a:spcAft>
                <a:spcPts val="600"/>
              </a:spcAft>
              <a:defRPr/>
            </a:pPr>
            <a:r>
              <a:rPr lang="es-US">
                <a:solidFill>
                  <a:prstClr val="black"/>
                </a:solidFill>
                <a:cs typeface="Arial"/>
              </a:rPr>
              <a:t>Identificar las partes de Medicare y explicar las opciones de cobertura</a:t>
            </a:r>
          </a:p>
          <a:p>
            <a:pPr marL="125525" indent="-125525">
              <a:spcBef>
                <a:spcPts val="0"/>
              </a:spcBef>
              <a:spcAft>
                <a:spcPts val="600"/>
              </a:spcAft>
              <a:defRPr/>
            </a:pPr>
            <a:r>
              <a:rPr lang="es-US">
                <a:solidFill>
                  <a:prstClr val="black"/>
                </a:solidFill>
                <a:cs typeface="Arial"/>
              </a:rPr>
              <a:t>Explicar cómo funciona la inscripción automática</a:t>
            </a:r>
          </a:p>
          <a:p>
            <a:pPr marL="125525" indent="-125525">
              <a:spcBef>
                <a:spcPts val="0"/>
              </a:spcBef>
              <a:spcAft>
                <a:spcPts val="600"/>
              </a:spcAft>
              <a:defRPr/>
            </a:pPr>
            <a:r>
              <a:rPr lang="es-US">
                <a:solidFill>
                  <a:prstClr val="black"/>
                </a:solidFill>
                <a:cs typeface="Arial"/>
              </a:rPr>
              <a:t>Describir los diversos períodos de inscripción que puede usar para inscribirse o cambiar de plan</a:t>
            </a:r>
          </a:p>
        </p:txBody>
      </p:sp>
    </p:spTree>
    <p:extLst>
      <p:ext uri="{BB962C8B-B14F-4D97-AF65-F5344CB8AC3E}">
        <p14:creationId xmlns:p14="http://schemas.microsoft.com/office/powerpoint/2010/main" val="28667255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1" y="3659777"/>
            <a:ext cx="7077074" cy="5789023"/>
          </a:xfrm>
        </p:spPr>
        <p:txBody>
          <a:bodyPr/>
          <a:lstStyle/>
          <a:p>
            <a:pPr marL="0" indent="0" defTabSz="966612">
              <a:spcBef>
                <a:spcPts val="0"/>
              </a:spcBef>
              <a:spcAft>
                <a:spcPts val="600"/>
              </a:spcAft>
              <a:buNone/>
              <a:defRPr/>
            </a:pPr>
            <a:r>
              <a:rPr lang="es-US" b="1" dirty="0">
                <a:cs typeface="Arial" panose="020B0604020202020204" pitchFamily="34" charset="0"/>
              </a:rPr>
              <a:t>Notas del presentador</a:t>
            </a:r>
          </a:p>
          <a:p>
            <a:pPr marL="0" indent="0" defTabSz="966612">
              <a:spcBef>
                <a:spcPts val="0"/>
              </a:spcBef>
              <a:spcAft>
                <a:spcPts val="600"/>
              </a:spcAft>
              <a:buNone/>
              <a:defRPr/>
            </a:pPr>
            <a:r>
              <a:rPr lang="es-US" b="1" dirty="0">
                <a:solidFill>
                  <a:prstClr val="black"/>
                </a:solidFill>
                <a:cs typeface="Arial" panose="020B0604020202020204" pitchFamily="34" charset="0"/>
              </a:rPr>
              <a:t>Todas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cubren un conjunto básico de beneficios, incluidos los siguientes:</a:t>
            </a:r>
          </a:p>
          <a:p>
            <a:pPr marL="125861" indent="-125861" defTabSz="966612">
              <a:spcBef>
                <a:spcPts val="0"/>
              </a:spcBef>
              <a:spcAft>
                <a:spcPts val="600"/>
              </a:spcAft>
              <a:defRPr/>
            </a:pPr>
            <a:r>
              <a:rPr lang="es-US" dirty="0">
                <a:solidFill>
                  <a:prstClr val="black"/>
                </a:solidFill>
                <a:cs typeface="Arial" panose="020B0604020202020204" pitchFamily="34" charset="0"/>
              </a:rPr>
              <a:t>Todos los planes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y los gastos de hospital de la Parte A, hasta 365 días adicionales después de haber usado todos los beneficios de Medicare. Los Planes F y G también ofrecen un plan de deducible alto en algunos estados. </a:t>
            </a:r>
          </a:p>
          <a:p>
            <a:pPr marL="125861" indent="-125861" defTabSz="966612">
              <a:spcBef>
                <a:spcPts val="0"/>
              </a:spcBef>
              <a:spcAft>
                <a:spcPts val="600"/>
              </a:spcAft>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El Plan N paga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 excepto por un copago de hasta $20 por algunas consultas y un copago de hasta $50 para visitas a la sala de emergencias que no resulten en una internación. El Plan K paga el 50 %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y el Plan L paga el 75 %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a:t>
            </a:r>
          </a:p>
          <a:p>
            <a:pPr marL="125861" indent="-125861" defTabSz="966612">
              <a:spcBef>
                <a:spcPts val="0"/>
              </a:spcBef>
              <a:spcAft>
                <a:spcPts val="600"/>
              </a:spcAft>
              <a:defRPr/>
            </a:pPr>
            <a:r>
              <a:rPr lang="es-US" dirty="0">
                <a:solidFill>
                  <a:prstClr val="black"/>
                </a:solidFill>
                <a:cs typeface="Arial" panose="020B0604020202020204" pitchFamily="34" charset="0"/>
              </a:rPr>
              <a:t>Los planes A, B, C, D, F, G, M y N pagan el 100 % de la sangre (las 3 primeras unidades). El Plan K paga el 50 %, el Plan L paga el 75 %.</a:t>
            </a:r>
          </a:p>
          <a:p>
            <a:pPr marL="125861" indent="-125861" defTabSz="966612">
              <a:spcBef>
                <a:spcPts val="0"/>
              </a:spcBef>
              <a:spcAft>
                <a:spcPts val="600"/>
              </a:spcAft>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los cuidados paliativos de la Parte A. El Plan K paga el 50 %, el Plan L paga el 75 %.</a:t>
            </a:r>
          </a:p>
          <a:p>
            <a:pPr marL="0" indent="0" defTabSz="966612">
              <a:spcBef>
                <a:spcPts val="0"/>
              </a:spcBef>
              <a:spcAft>
                <a:spcPts val="600"/>
              </a:spcAft>
              <a:buNone/>
              <a:defRPr/>
            </a:pPr>
            <a:r>
              <a:rPr lang="es-US" dirty="0">
                <a:solidFill>
                  <a:prstClr val="black"/>
                </a:solidFill>
                <a:cs typeface="Arial" panose="020B0604020202020204" pitchFamily="34" charset="0"/>
              </a:rPr>
              <a:t>Además, cada plan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 diferentes beneficios:</a:t>
            </a:r>
          </a:p>
          <a:p>
            <a:pPr defTabSz="966612">
              <a:spcBef>
                <a:spcPts val="0"/>
              </a:spcBef>
              <a:spcAft>
                <a:spcPts val="600"/>
              </a:spcAft>
              <a:defRPr/>
            </a:pPr>
            <a:r>
              <a:rPr lang="es-US" dirty="0">
                <a:solidFill>
                  <a:prstClr val="black"/>
                </a:solidFill>
                <a:cs typeface="Arial" panose="020B0604020202020204" pitchFamily="34" charset="0"/>
              </a:rPr>
              <a:t>Los planes C, D, F, G, M y N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atención en un centro de enfermería especializada. El Plan K cubre el 50 % y el Plan L cubre el 75 %.</a:t>
            </a:r>
          </a:p>
          <a:p>
            <a:pPr defTabSz="966612">
              <a:spcBef>
                <a:spcPts val="0"/>
              </a:spcBef>
              <a:spcAft>
                <a:spcPts val="600"/>
              </a:spcAft>
              <a:defRPr/>
            </a:pPr>
            <a:r>
              <a:rPr lang="es-US" dirty="0">
                <a:solidFill>
                  <a:prstClr val="black"/>
                </a:solidFill>
                <a:cs typeface="Arial" panose="020B0604020202020204" pitchFamily="34" charset="0"/>
              </a:rPr>
              <a:t>Los planes B, C, D, F, G y N cubren el 100 % del deducible de la Parte A. Los planes K y M cubren el 50 % y el Plan L cubre el 75 %.</a:t>
            </a:r>
          </a:p>
          <a:p>
            <a:pPr defTabSz="966612">
              <a:spcBef>
                <a:spcPts val="0"/>
              </a:spcBef>
              <a:spcAft>
                <a:spcPts val="600"/>
              </a:spcAft>
              <a:defRPr/>
            </a:pPr>
            <a:r>
              <a:rPr lang="es-US" dirty="0">
                <a:solidFill>
                  <a:prstClr val="black"/>
                </a:solidFill>
                <a:cs typeface="Arial" panose="020B0604020202020204" pitchFamily="34" charset="0"/>
              </a:rPr>
              <a:t>Los planes C y F cubren el 100 % del deducible de la Parte B. Los planes C y F no están disponibles para las personas elegibles para Medicare a partir del 1 de enero de 2020.</a:t>
            </a:r>
          </a:p>
          <a:p>
            <a:pPr defTabSz="966612">
              <a:spcBef>
                <a:spcPts val="0"/>
              </a:spcBef>
              <a:spcAft>
                <a:spcPts val="600"/>
              </a:spcAft>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F y G cubren el 100 % de los cargos en exceso de la Parte B.</a:t>
            </a:r>
          </a:p>
          <a:p>
            <a:pPr defTabSz="966612">
              <a:spcBef>
                <a:spcPts val="0"/>
              </a:spcBef>
              <a:spcAft>
                <a:spcPts val="600"/>
              </a:spcAft>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 D, F, G, M y N cubren el 80 % de los costos de emergencias en viajes al extranjero hasta los límites de los planes.</a:t>
            </a:r>
          </a:p>
          <a:p>
            <a:pPr defTabSz="966612">
              <a:spcBef>
                <a:spcPts val="0"/>
              </a:spcBef>
              <a:spcAft>
                <a:spcPts val="600"/>
              </a:spcAft>
              <a:defRPr/>
            </a:pPr>
            <a:r>
              <a:rPr lang="es-US" dirty="0">
                <a:solidFill>
                  <a:prstClr val="black"/>
                </a:solidFill>
                <a:cs typeface="Arial" panose="020B0604020202020204" pitchFamily="34" charset="0"/>
              </a:rPr>
              <a:t>En 2024, los planes K y L tienen límites de gastos de bolsillo de $7060 y $3530, respectivamente.</a:t>
            </a:r>
          </a:p>
          <a:p>
            <a:pPr marL="0" indent="0" defTabSz="966612">
              <a:spcBef>
                <a:spcPts val="0"/>
              </a:spcBef>
              <a:spcAft>
                <a:spcPts val="600"/>
              </a:spcAft>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supplements-other-insurance</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how</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to</a:t>
            </a:r>
            <a:r>
              <a:rPr lang="es-US" dirty="0">
                <a:solidFill>
                  <a:prstClr val="black"/>
                </a:solidFill>
                <a:cs typeface="Arial" panose="020B0604020202020204" pitchFamily="34" charset="0"/>
                <a:hlinkClick r:id="rId3"/>
              </a:rPr>
              <a:t>-compare-</a:t>
            </a:r>
            <a:r>
              <a:rPr lang="es-US" dirty="0" err="1">
                <a:solidFill>
                  <a:prstClr val="black"/>
                </a:solidFill>
                <a:cs typeface="Arial" panose="020B0604020202020204" pitchFamily="34" charset="0"/>
                <a:hlinkClick r:id="rId3"/>
              </a:rPr>
              <a:t>medigap</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policies</a:t>
            </a:r>
            <a:r>
              <a:rPr lang="es-US" dirty="0">
                <a:solidFill>
                  <a:prstClr val="black"/>
                </a:solidFill>
                <a:cs typeface="Arial" panose="020B0604020202020204" pitchFamily="34" charset="0"/>
              </a:rPr>
              <a:t> </a:t>
            </a:r>
          </a:p>
          <a:p>
            <a:pPr marL="125860" lvl="1" defTabSz="966612">
              <a:spcBef>
                <a:spcPts val="0"/>
              </a:spcBef>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680742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tabLst>
                <a:tab pos="125861" algn="l"/>
              </a:tabLst>
              <a:defRPr/>
            </a:pPr>
            <a:r>
              <a:rPr lang="es-US" b="1">
                <a:solidFill>
                  <a:prstClr val="black"/>
                </a:solidFill>
                <a:ea typeface="ＭＳ Ｐゴシック"/>
                <a:cs typeface="Arial" panose="020B0604020202020204" pitchFamily="34" charset="0"/>
              </a:rPr>
              <a:t>Esta diapositiva tiene animación.</a:t>
            </a:r>
          </a:p>
          <a:p>
            <a:pPr marL="0" lvl="1" defTabSz="966612">
              <a:spcBef>
                <a:spcPts val="634"/>
              </a:spcBef>
              <a:tabLst>
                <a:tab pos="125861" algn="l"/>
              </a:tabLst>
              <a:defRPr/>
            </a:pPr>
            <a:r>
              <a:rPr lang="es-US" b="1">
                <a:cs typeface="Arial" panose="020B0604020202020204" pitchFamily="34" charset="0"/>
              </a:rPr>
              <a:t>Notas del presentador</a:t>
            </a:r>
          </a:p>
          <a:p>
            <a:pPr marL="122169" lvl="1" indent="-122169" defTabSz="966612">
              <a:buFont typeface="Wingdings" panose="05000000000000000000" pitchFamily="2" charset="2"/>
              <a:buChar char="§"/>
              <a:tabLst>
                <a:tab pos="125861" algn="l"/>
              </a:tabLst>
              <a:defRPr/>
            </a:pPr>
            <a:r>
              <a:rPr lang="es-US">
                <a:solidFill>
                  <a:prstClr val="black"/>
                </a:solidFill>
                <a:cs typeface="Arial" panose="020B0604020202020204" pitchFamily="34" charset="0"/>
              </a:rPr>
              <a:t>Una póliza Medigap solo es compatible con Medicare Original. Medigap no es compatible con los planes Medicare Advantage. </a:t>
            </a:r>
          </a:p>
          <a:p>
            <a:pPr marL="122505" lvl="1" indent="-122479" defTabSz="966612">
              <a:spcBef>
                <a:spcPts val="634"/>
              </a:spcBef>
              <a:buFont typeface="Wingdings" panose="05000000000000000000" pitchFamily="2" charset="2"/>
              <a:buChar char="§"/>
              <a:tabLst>
                <a:tab pos="125861" algn="l"/>
              </a:tabLst>
              <a:defRPr/>
            </a:pPr>
            <a:r>
              <a:rPr lang="es-US">
                <a:solidFill>
                  <a:prstClr val="black"/>
                </a:solidFill>
                <a:cs typeface="Arial" panose="020B0604020202020204" pitchFamily="34" charset="0"/>
              </a:rPr>
              <a:t>Si posee otra cobertura complementaria a Medicare, como cobertura por jubilado, puede que no necesite Medigap.</a:t>
            </a:r>
          </a:p>
          <a:p>
            <a:pPr marL="122169" lvl="1" indent="-122169" defTabSz="966612">
              <a:spcBef>
                <a:spcPts val="634"/>
              </a:spcBef>
              <a:buFont typeface="Wingdings" panose="05000000000000000000" pitchFamily="2" charset="2"/>
              <a:buChar char="§"/>
              <a:tabLst>
                <a:tab pos="125861" algn="l"/>
              </a:tabLst>
              <a:defRPr/>
            </a:pPr>
            <a:r>
              <a:rPr lang="es-US">
                <a:solidFill>
                  <a:prstClr val="black"/>
                </a:solidFill>
                <a:cs typeface="Arial" panose="020B0604020202020204" pitchFamily="34" charset="0"/>
              </a:rPr>
              <a:t>Considere si puede afrontar los copagos y deducibles de Medicare Original y sopese eso frente a lo que cuesta la prima mensual de Medigap.</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379" y="3668484"/>
            <a:ext cx="7026441" cy="5678487"/>
          </a:xfrm>
        </p:spPr>
        <p:txBody>
          <a:bodyPr/>
          <a:lstStyle/>
          <a:p>
            <a:pPr marL="0" indent="0" defTabSz="966612">
              <a:spcBef>
                <a:spcPts val="0"/>
              </a:spcBef>
              <a:spcAft>
                <a:spcPts val="600"/>
              </a:spcAft>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100" b="1" dirty="0">
                <a:cs typeface="Arial" panose="020B0604020202020204" pitchFamily="34" charset="0"/>
              </a:rPr>
              <a:t>Notas del presentador</a:t>
            </a:r>
          </a:p>
          <a:p>
            <a:pPr marL="0" indent="0">
              <a:spcBef>
                <a:spcPts val="0"/>
              </a:spcBef>
              <a:spcAft>
                <a:spcPts val="600"/>
              </a:spcAft>
              <a:buNone/>
              <a:defRPr/>
            </a:pPr>
            <a:r>
              <a:rPr lang="es-US" sz="1100" b="1" dirty="0">
                <a:solidFill>
                  <a:prstClr val="black"/>
                </a:solidFill>
                <a:cs typeface="Arial" panose="020B0604020202020204" pitchFamily="34" charset="0"/>
              </a:rPr>
              <a:t>Generalmente, el mejor momento para comprar una póliza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es durante su Período de Inscripción Abierta (OEP) de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a:t>
            </a:r>
            <a:r>
              <a:rPr lang="es-US" sz="1100" dirty="0">
                <a:solidFill>
                  <a:prstClr val="black"/>
                </a:solidFill>
                <a:cs typeface="Arial" panose="020B0604020202020204" pitchFamily="34" charset="0"/>
              </a:rPr>
              <a:t>Ese periodo dura seis meses como mínimo y comienza el primer día del mes en el que usted cumple 65 años o más y está inscrito en la Parte B. También debe tener la Parte A para obtener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t>
            </a:r>
          </a:p>
          <a:p>
            <a:pPr marL="0" indent="0" defTabSz="966612">
              <a:spcBef>
                <a:spcPts val="0"/>
              </a:spcBef>
              <a:spcAft>
                <a:spcPts val="600"/>
              </a:spcAft>
              <a:buNone/>
              <a:defRPr/>
            </a:pPr>
            <a:r>
              <a:rPr lang="es-US" sz="1100" dirty="0">
                <a:solidFill>
                  <a:prstClr val="black"/>
                </a:solidFill>
                <a:cs typeface="Arial" panose="020B0604020202020204" pitchFamily="34" charset="0"/>
              </a:rPr>
              <a:t>Algunos estados pueden darle más de 6 meses para comprar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durante su OEP. Pero una vez que comienza este período, no puede demorarse ni obtener otro.</a:t>
            </a:r>
          </a:p>
          <a:p>
            <a:pPr marL="0" indent="0" defTabSz="966612">
              <a:spcBef>
                <a:spcPts val="0"/>
              </a:spcBef>
              <a:spcAft>
                <a:spcPts val="600"/>
              </a:spcAft>
              <a:buNone/>
              <a:defRPr/>
            </a:pPr>
            <a:r>
              <a:rPr lang="es-US" sz="1100" b="1" dirty="0">
                <a:solidFill>
                  <a:prstClr val="black"/>
                </a:solidFill>
                <a:cs typeface="Arial" panose="020B0604020202020204" pitchFamily="34" charset="0"/>
              </a:rPr>
              <a:t>Durante su OEP para </a:t>
            </a:r>
            <a:r>
              <a:rPr lang="es-US" sz="1100" b="1" dirty="0" err="1">
                <a:solidFill>
                  <a:prstClr val="black"/>
                </a:solidFill>
                <a:cs typeface="Arial" panose="020B0604020202020204" pitchFamily="34" charset="0"/>
              </a:rPr>
              <a:t>Medigap</a:t>
            </a:r>
            <a:r>
              <a:rPr lang="es-US" sz="1100" b="1" dirty="0">
                <a:solidFill>
                  <a:prstClr val="black"/>
                </a:solidFill>
                <a:cs typeface="Arial" panose="020B0604020202020204" pitchFamily="34" charset="0"/>
              </a:rPr>
              <a:t>, las compañías no pueden:</a:t>
            </a:r>
          </a:p>
          <a:p>
            <a:pPr marL="128210" indent="-128210" defTabSz="966612">
              <a:spcBef>
                <a:spcPts val="0"/>
              </a:spcBef>
              <a:spcAft>
                <a:spcPts val="600"/>
              </a:spcAft>
              <a:defRPr/>
            </a:pPr>
            <a:r>
              <a:rPr lang="es-US" sz="1100" dirty="0">
                <a:solidFill>
                  <a:prstClr val="black"/>
                </a:solidFill>
                <a:cs typeface="Arial" panose="020B0604020202020204" pitchFamily="34" charset="0"/>
              </a:rPr>
              <a:t>Rehusarse a venderle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que ofrezcan debido a que usted tenga una discapacidad u otro problema de salud.</a:t>
            </a:r>
          </a:p>
          <a:p>
            <a:pPr marL="128210" indent="-128210" defTabSz="966612">
              <a:spcBef>
                <a:spcPts val="0"/>
              </a:spcBef>
              <a:spcAft>
                <a:spcPts val="600"/>
              </a:spcAft>
              <a:defRPr/>
            </a:pPr>
            <a:r>
              <a:rPr lang="es-US" sz="1100" dirty="0">
                <a:solidFill>
                  <a:prstClr val="black"/>
                </a:solidFill>
                <a:cs typeface="Arial" panose="020B0604020202020204" pitchFamily="34" charset="0"/>
              </a:rPr>
              <a:t>Hacerlo esperar para que comience la cobertura (puede haber un período de espera por condiciones preexistentes que se traten o diagnostiquen dentro de los 6 meses anteriores a la fecha de inicio de la cobertura bajo la pólizas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si usted no tiene cobertura acreditable (cobertura de seguro de salud previa que se puede usar para acortar el período de espera para la cobertura de condiciones preexistentes bajo la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antes del OEP.</a:t>
            </a:r>
          </a:p>
          <a:p>
            <a:pPr marL="128210" indent="-128210" defTabSz="966612">
              <a:spcBef>
                <a:spcPts val="0"/>
              </a:spcBef>
              <a:spcAft>
                <a:spcPts val="600"/>
              </a:spcAft>
              <a:defRPr/>
            </a:pPr>
            <a:r>
              <a:rPr lang="es-US" sz="1100" dirty="0">
                <a:solidFill>
                  <a:prstClr val="black"/>
                </a:solidFill>
                <a:cs typeface="Arial" panose="020B0604020202020204" pitchFamily="34" charset="0"/>
              </a:rPr>
              <a:t>Cobrarle más por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debido a problemas de salud pasados o presentes.</a:t>
            </a:r>
          </a:p>
          <a:p>
            <a:pPr marL="0" indent="0" defTabSz="966612">
              <a:spcBef>
                <a:spcPts val="0"/>
              </a:spcBef>
              <a:spcAft>
                <a:spcPts val="600"/>
              </a:spcAft>
              <a:buNone/>
              <a:defRPr/>
            </a:pPr>
            <a:r>
              <a:rPr lang="es-US" sz="1100" dirty="0">
                <a:solidFill>
                  <a:prstClr val="black"/>
                </a:solidFill>
                <a:cs typeface="Arial" panose="020B0604020202020204" pitchFamily="34" charset="0"/>
              </a:rPr>
              <a:t>Para evitar una brecha de cobertura, quizás desee solicitar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antes de que comience el OEP para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si su cobertura de seguro de salud actual termina el mes en que usted pasa a ser elegible para Medicare, o el mes en que cumple 65 años.</a:t>
            </a:r>
          </a:p>
          <a:p>
            <a:pPr marL="0" indent="0">
              <a:spcBef>
                <a:spcPts val="0"/>
              </a:spcBef>
              <a:spcAft>
                <a:spcPts val="600"/>
              </a:spcAft>
              <a:buNone/>
              <a:defRPr/>
            </a:pPr>
            <a:r>
              <a:rPr lang="es-US" sz="1100" b="1" dirty="0">
                <a:solidFill>
                  <a:prstClr val="black"/>
                </a:solidFill>
                <a:cs typeface="Arial" panose="020B0604020202020204" pitchFamily="34" charset="0"/>
              </a:rPr>
              <a:t>NOTA</a:t>
            </a:r>
            <a:r>
              <a:rPr lang="es-US" sz="1100" dirty="0">
                <a:solidFill>
                  <a:prstClr val="black"/>
                </a:solidFill>
                <a:cs typeface="Arial" panose="020B0604020202020204" pitchFamily="34" charset="0"/>
              </a:rPr>
              <a:t>: Después de que finaliza el OEP de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las compañías pueden negarse a venderle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o cobrarle más por una póliza debido a problemas de salud pasados o presentes. Sin embargo, hay excepciones si tiene cobertura del empleador. </a:t>
            </a:r>
          </a:p>
          <a:p>
            <a:pPr marL="0" indent="0">
              <a:spcBef>
                <a:spcPts val="0"/>
              </a:spcBef>
              <a:spcAft>
                <a:spcPts val="600"/>
              </a:spcAft>
              <a:buNone/>
              <a:defRPr/>
            </a:pPr>
            <a:r>
              <a:rPr lang="es-US" sz="1100" dirty="0">
                <a:solidFill>
                  <a:prstClr val="black"/>
                </a:solidFill>
                <a:cs typeface="Arial" panose="020B0604020202020204" pitchFamily="34" charset="0"/>
              </a:rPr>
              <a:t>También puede comprar una póliza </a:t>
            </a:r>
            <a:r>
              <a:rPr lang="es-US" sz="1100" dirty="0" err="1">
                <a:solidFill>
                  <a:prstClr val="black"/>
                </a:solidFill>
                <a:cs typeface="Arial" panose="020B0604020202020204" pitchFamily="34" charset="0"/>
              </a:rPr>
              <a:t>Medigap</a:t>
            </a:r>
            <a:r>
              <a:rPr lang="es-US" sz="1100" dirty="0">
                <a:solidFill>
                  <a:prstClr val="black"/>
                </a:solidFill>
                <a:cs typeface="Arial" panose="020B0604020202020204" pitchFamily="34" charset="0"/>
              </a:rPr>
              <a:t> en cualquier momento en que una compañía acceda a venderle una. No obstante, puede que haya restricciones, como una revisión del historial médico o un período de espera por condiciones preexistentes. </a:t>
            </a:r>
          </a:p>
          <a:p>
            <a:pPr marL="0" indent="0" defTabSz="966612">
              <a:spcBef>
                <a:spcPts val="0"/>
              </a:spcBef>
              <a:spcAft>
                <a:spcPts val="600"/>
              </a:spcAft>
              <a:buNone/>
              <a:defRPr/>
            </a:pPr>
            <a:r>
              <a:rPr lang="es-US" sz="1100" dirty="0">
                <a:solidFill>
                  <a:prstClr val="black"/>
                </a:solidFill>
                <a:cs typeface="Arial" panose="020B0604020202020204" pitchFamily="34" charset="0"/>
              </a:rPr>
              <a:t>Las compañías de seguros usan el proceso de revisión del historial médico para determinar su estado de salud cuando usted solicita un seguro de salud, si le ofrecen cobertura, el precio de su cobertura y cualquier exclusión o límite.</a:t>
            </a: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424118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7650" y="3581400"/>
            <a:ext cx="6886575" cy="5810250"/>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t>
            </a:r>
          </a:p>
          <a:p>
            <a:pPr marL="0" indent="0" defTabSz="966612">
              <a:spcBef>
                <a:spcPts val="634"/>
              </a:spcBef>
              <a:buNone/>
              <a:defRPr/>
            </a:pPr>
            <a:r>
              <a:rPr lang="es-US" b="1" dirty="0">
                <a:solidFill>
                  <a:prstClr val="black"/>
                </a:solidFill>
                <a:cs typeface="Arial" panose="020B0604020202020204" pitchFamily="34" charset="0"/>
              </a:rPr>
              <a:t>Para comprar una póliza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siga estos pasos:</a:t>
            </a:r>
          </a:p>
          <a:p>
            <a:pPr marL="125525" indent="-125525" defTabSz="966612">
              <a:spcBef>
                <a:spcPts val="634"/>
              </a:spcBef>
              <a:defRPr/>
            </a:pPr>
            <a:r>
              <a:rPr lang="es-US" dirty="0">
                <a:solidFill>
                  <a:prstClr val="black"/>
                </a:solidFill>
                <a:cs typeface="Arial" panose="020B0604020202020204" pitchFamily="34" charset="0"/>
              </a:rPr>
              <a:t>Decida qué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 A </a:t>
            </a:r>
            <a:r>
              <a:rPr lang="es-US" dirty="0" err="1">
                <a:solidFill>
                  <a:prstClr val="black"/>
                </a:solidFill>
                <a:cs typeface="Arial" panose="020B0604020202020204" pitchFamily="34" charset="0"/>
              </a:rPr>
              <a:t>a</a:t>
            </a:r>
            <a:r>
              <a:rPr lang="es-US" dirty="0">
                <a:solidFill>
                  <a:prstClr val="black"/>
                </a:solidFill>
                <a:cs typeface="Arial" panose="020B0604020202020204" pitchFamily="34" charset="0"/>
              </a:rPr>
              <a:t> N) tiene los beneficios que necesita. Puede utilizar la herramienta de comparación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 para comparar planes. También puede llamar al 1-800-MEDICARE (1-800-633-4227) para pedir ayuda. Los usuarios de TTY pueden llamar al 1-877-486-2048.</a:t>
            </a:r>
          </a:p>
          <a:p>
            <a:pPr marL="125525" indent="-125525">
              <a:spcBef>
                <a:spcPts val="634"/>
              </a:spcBef>
              <a:defRPr/>
            </a:pPr>
            <a:r>
              <a:rPr lang="es-US" dirty="0">
                <a:solidFill>
                  <a:prstClr val="black"/>
                </a:solidFill>
                <a:cs typeface="Arial" panose="020B0604020202020204" pitchFamily="34" charset="0"/>
              </a:rPr>
              <a:t>Llame a su Programa Estatal de Asistencia sobre Seguros de Salud (SHIP) para averiguar qué compañías de seguros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Para encontrar información de contacto de su SHIP local, visite </a:t>
            </a:r>
            <a:r>
              <a:rPr lang="es-US" dirty="0">
                <a:solidFill>
                  <a:prstClr val="black"/>
                </a:solidFill>
                <a:cs typeface="Arial" panose="020B0604020202020204" pitchFamily="34" charset="0"/>
                <a:hlinkClick r:id="rId4"/>
              </a:rPr>
              <a:t>shiphelp.org</a:t>
            </a:r>
            <a:r>
              <a:rPr lang="es-US" dirty="0">
                <a:solidFill>
                  <a:prstClr val="black"/>
                </a:solidFill>
                <a:cs typeface="Arial" panose="020B0604020202020204" pitchFamily="34" charset="0"/>
              </a:rPr>
              <a:t>. </a:t>
            </a:r>
          </a:p>
          <a:p>
            <a:pPr marL="125525" indent="-125525" defTabSz="966612">
              <a:spcBef>
                <a:spcPts val="634"/>
              </a:spcBef>
              <a:defRPr/>
            </a:pPr>
            <a:r>
              <a:rPr lang="es-US" dirty="0">
                <a:solidFill>
                  <a:prstClr val="black"/>
                </a:solidFill>
                <a:cs typeface="Arial" panose="020B0604020202020204" pitchFamily="34" charset="0"/>
              </a:rPr>
              <a:t>Consulte las protecciones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Las personas que tienen Medicare por una discapacidad no reciben las mismas protecciones federales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Contacte al Departamento de Seguros de su estado para averiguar si su estado ofrece protecciones para personas menores de 65 años de edad.</a:t>
            </a:r>
          </a:p>
          <a:p>
            <a:pPr marL="125525" indent="-125525">
              <a:spcBef>
                <a:spcPts val="634"/>
              </a:spcBef>
              <a:defRPr/>
            </a:pPr>
            <a:r>
              <a:rPr lang="es-US" dirty="0">
                <a:solidFill>
                  <a:prstClr val="black"/>
                </a:solidFill>
                <a:cs typeface="Arial" panose="020B0604020202020204" pitchFamily="34" charset="0"/>
              </a:rPr>
              <a:t>Llame a las compañías de seguro y busque la mejor póliza a un precio que pueda pagar. </a:t>
            </a:r>
          </a:p>
          <a:p>
            <a:pPr marL="125834" indent="-125834" defTabSz="966612">
              <a:spcBef>
                <a:spcPts val="634"/>
              </a:spcBef>
              <a:defRPr/>
            </a:pPr>
            <a:r>
              <a:rPr lang="es-US" dirty="0">
                <a:solidFill>
                  <a:prstClr val="black"/>
                </a:solidFill>
                <a:cs typeface="Arial" panose="020B0604020202020204" pitchFamily="34" charset="0"/>
              </a:rPr>
              <a:t>Una vez que elija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presente su solicitud para ella. La compañía de seguros debe darle un resumen claramente redactado de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la solicite. </a:t>
            </a:r>
          </a:p>
          <a:p>
            <a:pPr marL="0" indent="0" defTabSz="966612">
              <a:spcBef>
                <a:spcPts val="634"/>
              </a:spcBef>
              <a:buNone/>
              <a:defRPr/>
            </a:pPr>
            <a:r>
              <a:rPr lang="es-US" b="1" dirty="0">
                <a:solidFill>
                  <a:prstClr val="black"/>
                </a:solidFill>
                <a:cs typeface="Arial" panose="020B0604020202020204" pitchFamily="34" charset="0"/>
              </a:rPr>
              <a:t>Para más información:</a:t>
            </a:r>
          </a:p>
          <a:p>
            <a:pPr marL="124183" indent="-118813">
              <a:spcBef>
                <a:spcPts val="634"/>
              </a:spcBef>
              <a:defRPr/>
            </a:pPr>
            <a:r>
              <a:rPr lang="es-US" dirty="0">
                <a:solidFill>
                  <a:prstClr val="black"/>
                </a:solidFill>
                <a:cs typeface="Arial" panose="020B0604020202020204" pitchFamily="34" charset="0"/>
              </a:rPr>
              <a:t>Consulte el folleto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sobre seguros de salud para las personas con Medicare"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02110) en </a:t>
            </a:r>
            <a:r>
              <a:rPr lang="es-US" u="sng" dirty="0">
                <a:hlinkClick r:id="rId5"/>
              </a:rPr>
              <a:t>Medicare.gov/</a:t>
            </a:r>
            <a:r>
              <a:rPr lang="es-US" u="sng" dirty="0" err="1">
                <a:hlinkClick r:id="rId5"/>
              </a:rPr>
              <a:t>publications</a:t>
            </a:r>
            <a:r>
              <a:rPr lang="es-US" dirty="0">
                <a:solidFill>
                  <a:prstClr val="black"/>
                </a:solidFill>
                <a:cs typeface="Arial" panose="020B0604020202020204" pitchFamily="34" charset="0"/>
              </a:rPr>
              <a:t>. </a:t>
            </a:r>
          </a:p>
          <a:p>
            <a:pPr marL="124183" indent="-118813">
              <a:spcBef>
                <a:spcPts val="634"/>
              </a:spcBef>
              <a:defRPr/>
            </a:pPr>
            <a:r>
              <a:rPr lang="es-US" dirty="0">
                <a:solidFill>
                  <a:prstClr val="black"/>
                </a:solidFill>
                <a:cs typeface="Arial" panose="020B0604020202020204" pitchFamily="34" charset="0"/>
              </a:rPr>
              <a:t>Llame al Departamento de Seguros de su estado. Visite </a:t>
            </a:r>
            <a:r>
              <a:rPr lang="es-US" dirty="0">
                <a:solidFill>
                  <a:prstClr val="black"/>
                </a:solidFill>
                <a:cs typeface="Arial" panose="020B0604020202020204" pitchFamily="34" charset="0"/>
                <a:hlinkClick r:id="rId4"/>
              </a:rPr>
              <a:t>shiphelp.org</a:t>
            </a:r>
            <a:r>
              <a:rPr lang="es-US" dirty="0">
                <a:solidFill>
                  <a:prstClr val="black"/>
                </a:solidFill>
                <a:cs typeface="Arial" panose="020B0604020202020204" pitchFamily="34" charset="0"/>
              </a:rPr>
              <a:t>, o llame al 1-800-MEDICARE (1-800-633-4227) para obtener el número de teléfono. Los usuarios de TTY pueden llamar al 1-877-486-2048. </a:t>
            </a:r>
          </a:p>
          <a:p>
            <a:pPr marL="124183" indent="-118813">
              <a:spcBef>
                <a:spcPts val="634"/>
              </a:spcBef>
              <a:defRPr/>
            </a:pPr>
            <a:r>
              <a:rPr lang="es-US" dirty="0">
                <a:solidFill>
                  <a:prstClr val="black"/>
                </a:solidFill>
                <a:cs typeface="Arial" panose="020B0604020202020204" pitchFamily="34" charset="0"/>
              </a:rPr>
              <a:t>Descargue el módulo de capacitación “Pólizas de seguro complementario de Medicare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a:t>
            </a:r>
            <a:r>
              <a:rPr lang="es-US" dirty="0">
                <a:solidFill>
                  <a:prstClr val="black"/>
                </a:solidFill>
                <a:cs typeface="Arial" panose="020B0604020202020204" pitchFamily="34" charset="0"/>
                <a:hlinkClick r:id="rId6"/>
              </a:rPr>
              <a:t>CMSnationaltrainingprogram.cms.gov/</a:t>
            </a:r>
            <a:r>
              <a:rPr lang="es-US" dirty="0" err="1">
                <a:solidFill>
                  <a:prstClr val="black"/>
                </a:solidFill>
                <a:cs typeface="Arial" panose="020B0604020202020204" pitchFamily="34" charset="0"/>
                <a:hlinkClick r:id="rId6"/>
              </a:rPr>
              <a:t>resources</a:t>
            </a:r>
            <a:r>
              <a:rPr lang="es-US" dirty="0">
                <a:solidFill>
                  <a:prstClr val="black"/>
                </a:solidFill>
                <a:cs typeface="Arial" panose="020B0604020202020204" pitchFamily="34" charset="0"/>
              </a:rPr>
              <a:t>. </a:t>
            </a:r>
          </a:p>
          <a:p>
            <a:pPr marL="124183" indent="-118813">
              <a:spcBef>
                <a:spcPts val="634"/>
              </a:spcBef>
              <a:defRPr/>
            </a:pP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7"/>
              </a:rPr>
              <a:t>Medicare.gov/</a:t>
            </a:r>
            <a:r>
              <a:rPr lang="es-US" dirty="0" err="1">
                <a:solidFill>
                  <a:prstClr val="black"/>
                </a:solidFill>
                <a:cs typeface="Arial" panose="020B0604020202020204" pitchFamily="34" charset="0"/>
                <a:hlinkClick r:id="rId7"/>
              </a:rPr>
              <a:t>supplements-other-insurance</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how</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to</a:t>
            </a:r>
            <a:r>
              <a:rPr lang="es-US" dirty="0">
                <a:solidFill>
                  <a:prstClr val="black"/>
                </a:solidFill>
                <a:cs typeface="Arial" panose="020B0604020202020204" pitchFamily="34" charset="0"/>
                <a:hlinkClick r:id="rId7"/>
              </a:rPr>
              <a:t>-compare-</a:t>
            </a:r>
            <a:r>
              <a:rPr lang="es-US" dirty="0" err="1">
                <a:solidFill>
                  <a:prstClr val="black"/>
                </a:solidFill>
                <a:cs typeface="Arial" panose="020B0604020202020204" pitchFamily="34" charset="0"/>
                <a:hlinkClick r:id="rId7"/>
              </a:rPr>
              <a:t>medigap</a:t>
            </a:r>
            <a:r>
              <a:rPr lang="es-US" dirty="0">
                <a:solidFill>
                  <a:prstClr val="black"/>
                </a:solidFill>
                <a:cs typeface="Arial" panose="020B0604020202020204" pitchFamily="34" charset="0"/>
                <a:hlinkClick r:id="rId7"/>
              </a:rPr>
              <a:t>-</a:t>
            </a:r>
            <a:r>
              <a:rPr lang="es-US" dirty="0" err="1">
                <a:solidFill>
                  <a:prstClr val="black"/>
                </a:solidFill>
                <a:cs typeface="Arial" panose="020B0604020202020204" pitchFamily="34" charset="0"/>
                <a:hlinkClick r:id="rId7"/>
              </a:rPr>
              <a:t>policies</a:t>
            </a:r>
            <a:r>
              <a:rPr lang="es-US" dirty="0">
                <a:solidFill>
                  <a:prstClr val="black"/>
                </a:solidFill>
                <a:cs typeface="Arial" panose="020B0604020202020204" pitchFamily="34" charset="0"/>
              </a:rPr>
              <a:t>.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300" dirty="0">
              <a:solidFill>
                <a:prstClr val="black"/>
              </a:solidFill>
            </a:endParaRPr>
          </a:p>
        </p:txBody>
      </p:sp>
    </p:spTree>
    <p:extLst>
      <p:ext uri="{BB962C8B-B14F-4D97-AF65-F5344CB8AC3E}">
        <p14:creationId xmlns:p14="http://schemas.microsoft.com/office/powerpoint/2010/main" val="1682180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s-US" b="1" dirty="0">
                <a:solidFill>
                  <a:srgbClr val="000000"/>
                </a:solidFill>
                <a:cs typeface="Arial"/>
              </a:rPr>
              <a:t>Esta diapositiva tiene animación.</a:t>
            </a:r>
          </a:p>
          <a:p>
            <a:pPr marL="0" indent="0" fontAlgn="base">
              <a:spcBef>
                <a:spcPts val="0"/>
              </a:spcBef>
              <a:spcAft>
                <a:spcPts val="600"/>
              </a:spcAft>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0"/>
              </a:spcBef>
              <a:spcAft>
                <a:spcPts val="600"/>
              </a:spcAft>
              <a:buNone/>
              <a:defRPr/>
            </a:pPr>
            <a:r>
              <a:rPr lang="es-US" dirty="0">
                <a:solidFill>
                  <a:prstClr val="black"/>
                </a:solidFill>
                <a:cs typeface="Arial"/>
              </a:rPr>
              <a:t>Compruebe sus conocimientos: Pregunta 5</a:t>
            </a:r>
          </a:p>
          <a:p>
            <a:pPr marL="0" indent="0">
              <a:spcBef>
                <a:spcPts val="0"/>
              </a:spcBef>
              <a:spcAft>
                <a:spcPts val="600"/>
              </a:spcAft>
              <a:buNone/>
              <a:defRPr/>
            </a:pPr>
            <a:r>
              <a:rPr lang="es-US" b="1" dirty="0">
                <a:solidFill>
                  <a:prstClr val="black"/>
                </a:solidFill>
                <a:cs typeface="Arial"/>
              </a:rPr>
              <a:t>Las pólizas de seguro complementario de Medicare (</a:t>
            </a:r>
            <a:r>
              <a:rPr lang="es-US" b="1" dirty="0" err="1">
                <a:solidFill>
                  <a:prstClr val="black"/>
                </a:solidFill>
                <a:cs typeface="Arial"/>
              </a:rPr>
              <a:t>Medigap</a:t>
            </a:r>
            <a:r>
              <a:rPr lang="es-US" b="1" dirty="0">
                <a:solidFill>
                  <a:prstClr val="black"/>
                </a:solidFill>
                <a:cs typeface="Arial"/>
              </a:rPr>
              <a:t>) _____.</a:t>
            </a:r>
          </a:p>
          <a:p>
            <a:pPr marL="241653" indent="-241653">
              <a:spcBef>
                <a:spcPts val="0"/>
              </a:spcBef>
              <a:spcAft>
                <a:spcPts val="600"/>
              </a:spcAft>
              <a:buFont typeface="+mj-lt"/>
              <a:buAutoNum type="alphaLcPeriod"/>
              <a:defRPr/>
            </a:pPr>
            <a:r>
              <a:rPr lang="es-US" dirty="0">
                <a:solidFill>
                  <a:prstClr val="black"/>
                </a:solidFill>
                <a:cs typeface="Arial"/>
              </a:rPr>
              <a:t>Son compatibles con Medicare Original o Medicare </a:t>
            </a:r>
            <a:r>
              <a:rPr lang="es-US" dirty="0" err="1">
                <a:solidFill>
                  <a:prstClr val="black"/>
                </a:solidFill>
                <a:cs typeface="Arial"/>
              </a:rPr>
              <a:t>Advantage</a:t>
            </a:r>
            <a:endParaRPr lang="es-US" dirty="0">
              <a:solidFill>
                <a:prstClr val="black"/>
              </a:solidFill>
              <a:cs typeface="Arial"/>
            </a:endParaRPr>
          </a:p>
          <a:p>
            <a:pPr marL="241653" indent="-241653">
              <a:spcBef>
                <a:spcPts val="0"/>
              </a:spcBef>
              <a:spcAft>
                <a:spcPts val="600"/>
              </a:spcAft>
              <a:buFont typeface="+mj-lt"/>
              <a:buAutoNum type="alphaLcPeriod"/>
              <a:defRPr/>
            </a:pPr>
            <a:r>
              <a:rPr lang="es-US" dirty="0">
                <a:solidFill>
                  <a:prstClr val="black"/>
                </a:solidFill>
                <a:cs typeface="Arial"/>
              </a:rPr>
              <a:t>Ofrecen beneficios básicos diferentes según la compañía de seguros que las venda</a:t>
            </a:r>
          </a:p>
          <a:p>
            <a:pPr marL="241653" indent="-241653">
              <a:spcBef>
                <a:spcPts val="0"/>
              </a:spcBef>
              <a:spcAft>
                <a:spcPts val="600"/>
              </a:spcAft>
              <a:buFont typeface="+mj-lt"/>
              <a:buAutoNum type="alphaLcPeriod"/>
              <a:defRPr/>
            </a:pPr>
            <a:r>
              <a:rPr lang="es-US" dirty="0">
                <a:solidFill>
                  <a:prstClr val="black"/>
                </a:solidFill>
                <a:cs typeface="Arial"/>
              </a:rPr>
              <a:t>Son vendidas por Medicare</a:t>
            </a:r>
          </a:p>
          <a:p>
            <a:pPr marL="241653" indent="-241653">
              <a:spcBef>
                <a:spcPts val="0"/>
              </a:spcBef>
              <a:spcAft>
                <a:spcPts val="600"/>
              </a:spcAft>
              <a:buFont typeface="+mj-lt"/>
              <a:buAutoNum type="alphaLcPeriod"/>
              <a:defRPr/>
            </a:pPr>
            <a:r>
              <a:rPr lang="es-US" dirty="0">
                <a:solidFill>
                  <a:prstClr val="black"/>
                </a:solidFill>
                <a:cs typeface="Arial"/>
              </a:rPr>
              <a:t>Ninguna de las opciones anteriores</a:t>
            </a:r>
          </a:p>
          <a:p>
            <a:pPr marL="0" indent="0">
              <a:spcBef>
                <a:spcPts val="0"/>
              </a:spcBef>
              <a:spcAft>
                <a:spcPts val="600"/>
              </a:spcAft>
              <a:buNone/>
              <a:defRPr/>
            </a:pPr>
            <a:r>
              <a:rPr lang="es-US" b="1" dirty="0">
                <a:solidFill>
                  <a:prstClr val="black"/>
                </a:solidFill>
                <a:cs typeface="Arial"/>
              </a:rPr>
              <a:t>Respuesta: d.</a:t>
            </a:r>
            <a:r>
              <a:rPr lang="es-US" dirty="0">
                <a:solidFill>
                  <a:prstClr val="black"/>
                </a:solidFill>
                <a:cs typeface="Arial"/>
              </a:rPr>
              <a:t> </a:t>
            </a:r>
            <a:r>
              <a:rPr lang="es-US" b="1" dirty="0">
                <a:solidFill>
                  <a:prstClr val="black"/>
                </a:solidFill>
                <a:cs typeface="Arial"/>
              </a:rPr>
              <a:t>Ninguna de las opciones anteriores.</a:t>
            </a:r>
          </a:p>
          <a:p>
            <a:pPr marL="0" indent="0">
              <a:spcBef>
                <a:spcPts val="0"/>
              </a:spcBef>
              <a:spcAft>
                <a:spcPts val="600"/>
              </a:spcAft>
              <a:buNone/>
              <a:defRPr/>
            </a:pPr>
            <a:r>
              <a:rPr lang="es-US" dirty="0">
                <a:solidFill>
                  <a:prstClr val="black"/>
                </a:solidFill>
              </a:rPr>
              <a:t>Una póliza de seguro complementario de Medicare (</a:t>
            </a:r>
            <a:r>
              <a:rPr lang="es-US" dirty="0" err="1">
                <a:solidFill>
                  <a:prstClr val="black"/>
                </a:solidFill>
              </a:rPr>
              <a:t>Medigap</a:t>
            </a:r>
            <a:r>
              <a:rPr lang="es-US" dirty="0">
                <a:solidFill>
                  <a:prstClr val="black"/>
                </a:solidFill>
              </a:rPr>
              <a:t>) es una póliza de seguro individual vendida por compañías de seguros privadas que ayuda a cubrir "brechas" de Medicare Original. Las pólizas </a:t>
            </a:r>
            <a:r>
              <a:rPr lang="es-US" dirty="0" err="1">
                <a:solidFill>
                  <a:prstClr val="black"/>
                </a:solidFill>
              </a:rPr>
              <a:t>Medigap</a:t>
            </a:r>
            <a:r>
              <a:rPr lang="es-US" dirty="0">
                <a:solidFill>
                  <a:prstClr val="black"/>
                </a:solidFill>
              </a:rPr>
              <a:t> no cubren su parte de los costos bajo otros tipos de cobertura, como los planes Medicare </a:t>
            </a:r>
            <a:r>
              <a:rPr lang="es-US" dirty="0" err="1">
                <a:solidFill>
                  <a:prstClr val="black"/>
                </a:solidFill>
              </a:rPr>
              <a:t>Advantage</a:t>
            </a:r>
            <a:r>
              <a:rPr lang="es-US" dirty="0">
                <a:solidFill>
                  <a:prstClr val="black"/>
                </a:solidFill>
              </a:rPr>
              <a:t>, los planes de medicamentos de Medicare independientes, la cobertura de salud grupal del empleador/sindicato, Medicaid o TRICARE. Las pólizas </a:t>
            </a:r>
            <a:r>
              <a:rPr lang="es-US" dirty="0" err="1">
                <a:solidFill>
                  <a:prstClr val="black"/>
                </a:solidFill>
              </a:rPr>
              <a:t>Medigap</a:t>
            </a:r>
            <a:r>
              <a:rPr lang="es-US" dirty="0">
                <a:solidFill>
                  <a:prstClr val="black"/>
                </a:solidFill>
              </a:rPr>
              <a:t> están estandarizadas y cada póliza bajo la misma letra de plan debe ofrecer los mismos beneficios básicos, independientemente de qué compañía de seguros la venda.</a:t>
            </a:r>
          </a:p>
        </p:txBody>
      </p:sp>
    </p:spTree>
    <p:extLst>
      <p:ext uri="{BB962C8B-B14F-4D97-AF65-F5344CB8AC3E}">
        <p14:creationId xmlns:p14="http://schemas.microsoft.com/office/powerpoint/2010/main" val="161860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581400"/>
            <a:ext cx="5852160" cy="5144347"/>
          </a:xfrm>
        </p:spPr>
        <p:txBody>
          <a:bodyPr/>
          <a:lstStyle/>
          <a:p>
            <a:pPr marL="0" indent="0" fontAlgn="base">
              <a:spcBef>
                <a:spcPts val="0"/>
              </a:spcBef>
              <a:spcAft>
                <a:spcPts val="600"/>
              </a:spcAft>
              <a:buNone/>
            </a:pPr>
            <a:r>
              <a:rPr lang="es-US" b="1">
                <a:solidFill>
                  <a:srgbClr val="000000"/>
                </a:solidFill>
                <a:cs typeface="Arial"/>
              </a:rPr>
              <a:t>Esta diapositiva tiene animación.</a:t>
            </a:r>
          </a:p>
          <a:p>
            <a:pPr marL="0" indent="0" fontAlgn="base">
              <a:spcBef>
                <a:spcPts val="0"/>
              </a:spcBef>
              <a:spcAft>
                <a:spcPts val="600"/>
              </a:spcAft>
              <a:buNone/>
            </a:pPr>
            <a:r>
              <a:rPr lang="es-US">
                <a:solidFill>
                  <a:srgbClr val="444444"/>
                </a:solidFill>
                <a:cs typeface="Arial"/>
              </a:rPr>
              <a:t>​</a:t>
            </a:r>
            <a:r>
              <a:rPr lang="es-US" b="1">
                <a:solidFill>
                  <a:srgbClr val="000000"/>
                </a:solidFill>
                <a:cs typeface="Arial"/>
              </a:rPr>
              <a:t>Notas del presentador</a:t>
            </a:r>
            <a:r>
              <a:rPr lang="es-US">
                <a:solidFill>
                  <a:srgbClr val="444444"/>
                </a:solidFill>
                <a:cs typeface="Arial"/>
              </a:rPr>
              <a:t>​​</a:t>
            </a:r>
          </a:p>
          <a:p>
            <a:pPr marL="0" indent="0" defTabSz="966612">
              <a:spcBef>
                <a:spcPts val="0"/>
              </a:spcBef>
              <a:spcAft>
                <a:spcPts val="600"/>
              </a:spcAft>
              <a:buNone/>
              <a:defRPr/>
            </a:pPr>
            <a:r>
              <a:rPr lang="es-US">
                <a:solidFill>
                  <a:prstClr val="black"/>
                </a:solidFill>
                <a:cs typeface="Arial"/>
              </a:rPr>
              <a:t>Compruebe sus conocimientos: Pregunta 6</a:t>
            </a:r>
          </a:p>
          <a:p>
            <a:pPr marL="0" indent="0">
              <a:spcBef>
                <a:spcPts val="0"/>
              </a:spcBef>
              <a:spcAft>
                <a:spcPts val="600"/>
              </a:spcAft>
              <a:buNone/>
              <a:defRPr/>
            </a:pPr>
            <a:r>
              <a:rPr lang="es-US" b="1">
                <a:solidFill>
                  <a:prstClr val="black"/>
                </a:solidFill>
                <a:cs typeface="Arial"/>
              </a:rPr>
              <a:t>¿Cuándo es el mejor momento para comprar una póliza de seguro complementario de Medicare (Medigap)?</a:t>
            </a:r>
          </a:p>
          <a:p>
            <a:pPr marL="241653" indent="-241653">
              <a:spcBef>
                <a:spcPts val="0"/>
              </a:spcBef>
              <a:spcAft>
                <a:spcPts val="600"/>
              </a:spcAft>
              <a:buFont typeface="+mj-lt"/>
              <a:buAutoNum type="alphaLcPeriod"/>
              <a:defRPr/>
            </a:pPr>
            <a:r>
              <a:rPr lang="es-US">
                <a:solidFill>
                  <a:prstClr val="black"/>
                </a:solidFill>
                <a:cs typeface="Arial"/>
              </a:rPr>
              <a:t>Período de Inscripción Inicial </a:t>
            </a:r>
          </a:p>
          <a:p>
            <a:pPr marL="241653" indent="-241653">
              <a:spcBef>
                <a:spcPts val="0"/>
              </a:spcBef>
              <a:spcAft>
                <a:spcPts val="600"/>
              </a:spcAft>
              <a:buFont typeface="+mj-lt"/>
              <a:buAutoNum type="alphaLcPeriod"/>
              <a:defRPr/>
            </a:pPr>
            <a:r>
              <a:rPr lang="es-US">
                <a:solidFill>
                  <a:prstClr val="black"/>
                </a:solidFill>
                <a:cs typeface="Arial"/>
              </a:rPr>
              <a:t>Período de Inscripción General</a:t>
            </a:r>
          </a:p>
          <a:p>
            <a:pPr marL="241653" indent="-241653">
              <a:spcBef>
                <a:spcPts val="0"/>
              </a:spcBef>
              <a:spcAft>
                <a:spcPts val="600"/>
              </a:spcAft>
              <a:buFont typeface="+mj-lt"/>
              <a:buAutoNum type="alphaLcPeriod"/>
              <a:defRPr/>
            </a:pPr>
            <a:r>
              <a:rPr lang="es-US">
                <a:solidFill>
                  <a:prstClr val="black"/>
                </a:solidFill>
                <a:cs typeface="Arial"/>
              </a:rPr>
              <a:t>Período de Inscripción Abierta de Medigap</a:t>
            </a:r>
          </a:p>
          <a:p>
            <a:pPr marL="241653" indent="-241653">
              <a:spcBef>
                <a:spcPts val="0"/>
              </a:spcBef>
              <a:spcAft>
                <a:spcPts val="600"/>
              </a:spcAft>
              <a:buFont typeface="+mj-lt"/>
              <a:buAutoNum type="alphaLcPeriod"/>
              <a:defRPr/>
            </a:pPr>
            <a:r>
              <a:rPr lang="es-US">
                <a:solidFill>
                  <a:prstClr val="black"/>
                </a:solidFill>
                <a:cs typeface="Arial"/>
              </a:rPr>
              <a:t>Período de Inscripción Especial </a:t>
            </a:r>
          </a:p>
          <a:p>
            <a:pPr marL="0" indent="0">
              <a:spcBef>
                <a:spcPts val="0"/>
              </a:spcBef>
              <a:spcAft>
                <a:spcPts val="600"/>
              </a:spcAft>
              <a:buNone/>
              <a:defRPr/>
            </a:pPr>
            <a:r>
              <a:rPr lang="es-US" b="1">
                <a:solidFill>
                  <a:prstClr val="black"/>
                </a:solidFill>
                <a:cs typeface="Arial"/>
              </a:rPr>
              <a:t>Respuesta: c. Período de Inscripción Abierta de Medigap </a:t>
            </a:r>
          </a:p>
          <a:p>
            <a:pPr marL="0" indent="0">
              <a:spcBef>
                <a:spcPts val="0"/>
              </a:spcBef>
              <a:spcAft>
                <a:spcPts val="600"/>
              </a:spcAft>
              <a:buNone/>
              <a:defRPr/>
            </a:pPr>
            <a:r>
              <a:rPr lang="es-US">
                <a:solidFill>
                  <a:prstClr val="black"/>
                </a:solidFill>
                <a:cs typeface="Arial"/>
              </a:rPr>
              <a:t>Generalmente, el mejor momento para comprar una póliza Medigap es durante su Período de Inscripción Abierta (OEP) de Medigap. Ese período dura seis meses como mínimo y comienza el primer día del mes en el que usted cumple 65 años o más y está inscrito en la Parte B. También debe tener la Parte A para obtener una póliza Medigap. </a:t>
            </a:r>
          </a:p>
          <a:p>
            <a:pPr marL="0" indent="0">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722448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t>
            </a:r>
          </a:p>
          <a:p>
            <a:pPr marL="0" indent="0" defTabSz="966612">
              <a:spcBef>
                <a:spcPts val="634"/>
              </a:spcBef>
              <a:buNone/>
              <a:defRPr/>
            </a:pPr>
            <a:r>
              <a:rPr lang="es-US">
                <a:solidFill>
                  <a:prstClr val="black"/>
                </a:solidFill>
                <a:cs typeface="Arial" panose="020B0604020202020204" pitchFamily="34" charset="0"/>
              </a:rPr>
              <a:t>La lección 4 explica la cobertura de medicamentos de Medicare, los costos asociados y cómo elegir un plan e inscribirse en él.</a:t>
            </a:r>
          </a:p>
          <a:p>
            <a:pPr marL="0" indent="0">
              <a:spcBef>
                <a:spcPts val="634"/>
              </a:spcBef>
              <a:buNone/>
            </a:pPr>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a:pPr>
            <a:r>
              <a:rPr lang="es-US" b="1">
                <a:cs typeface="Arial"/>
              </a:rPr>
              <a:t>Notas del presentador</a:t>
            </a:r>
          </a:p>
          <a:p>
            <a:pPr marL="0" indent="0" defTabSz="966612">
              <a:spcBef>
                <a:spcPts val="0"/>
              </a:spcBef>
              <a:spcAft>
                <a:spcPts val="600"/>
              </a:spcAft>
              <a:buNone/>
              <a:defRPr/>
            </a:pPr>
            <a:r>
              <a:rPr lang="es-US">
                <a:solidFill>
                  <a:prstClr val="black"/>
                </a:solidFill>
                <a:cs typeface="Arial"/>
              </a:rPr>
              <a:t>Al final de esta lección, usted podrá:</a:t>
            </a:r>
          </a:p>
          <a:p>
            <a:pPr marL="125525" indent="-125525">
              <a:spcBef>
                <a:spcPts val="0"/>
              </a:spcBef>
              <a:spcAft>
                <a:spcPts val="600"/>
              </a:spcAft>
              <a:defRPr/>
            </a:pPr>
            <a:r>
              <a:rPr lang="es-US">
                <a:solidFill>
                  <a:prstClr val="black"/>
                </a:solidFill>
                <a:cs typeface="Arial"/>
              </a:rPr>
              <a:t>Explicar la cobertura de medicamentos de Medicare (Parte D) y cómo funciona</a:t>
            </a:r>
          </a:p>
          <a:p>
            <a:pPr marL="125525" indent="-125525">
              <a:spcBef>
                <a:spcPts val="0"/>
              </a:spcBef>
              <a:spcAft>
                <a:spcPts val="600"/>
              </a:spcAft>
              <a:defRPr/>
            </a:pPr>
            <a:r>
              <a:rPr lang="es-US">
                <a:solidFill>
                  <a:prstClr val="black"/>
                </a:solidFill>
                <a:cs typeface="Arial"/>
              </a:rPr>
              <a:t>Describir los costos asociados</a:t>
            </a:r>
          </a:p>
          <a:p>
            <a:pPr marL="125525" indent="-125525">
              <a:spcBef>
                <a:spcPts val="0"/>
              </a:spcBef>
              <a:spcAft>
                <a:spcPts val="600"/>
              </a:spcAft>
              <a:defRPr/>
            </a:pPr>
            <a:r>
              <a:rPr lang="es-US">
                <a:solidFill>
                  <a:prstClr val="black"/>
                </a:solidFill>
                <a:cs typeface="Arial"/>
              </a:rPr>
              <a:t>Analizar consideraciones cuando decide cómo obtener su cobertura de medicamentos</a:t>
            </a:r>
          </a:p>
          <a:p>
            <a:pPr marL="125525" indent="-125525">
              <a:spcBef>
                <a:spcPts val="0"/>
              </a:spcBef>
              <a:spcAft>
                <a:spcPts val="600"/>
              </a:spcAft>
              <a:defRPr/>
            </a:pPr>
            <a:r>
              <a:rPr lang="es-US">
                <a:solidFill>
                  <a:prstClr val="black"/>
                </a:solidFill>
                <a:cs typeface="Arial"/>
              </a:rPr>
              <a:t>Explicar la multa por inscripción tardía de la Parte D y cómo evitarla</a:t>
            </a:r>
          </a:p>
          <a:p>
            <a:pPr marL="125525" indent="-125525">
              <a:spcBef>
                <a:spcPts val="0"/>
              </a:spcBef>
              <a:spcAft>
                <a:spcPts val="600"/>
              </a:spcAft>
              <a:defRPr/>
            </a:pPr>
            <a:r>
              <a:rPr lang="es-US">
                <a:solidFill>
                  <a:prstClr val="black"/>
                </a:solidFill>
                <a:cs typeface="Arial"/>
              </a:rPr>
              <a:t>Explicar cómo y cuándo inscribirse en un plan</a:t>
            </a:r>
          </a:p>
        </p:txBody>
      </p:sp>
    </p:spTree>
    <p:extLst>
      <p:ext uri="{BB962C8B-B14F-4D97-AF65-F5344CB8AC3E}">
        <p14:creationId xmlns:p14="http://schemas.microsoft.com/office/powerpoint/2010/main" val="3015110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fontAlgn="base">
              <a:spcBef>
                <a:spcPts val="0"/>
              </a:spcBef>
              <a:spcAft>
                <a:spcPts val="600"/>
              </a:spcAft>
              <a:buNone/>
              <a:defRPr/>
            </a:pPr>
            <a:r>
              <a:rPr lang="es-US" b="1">
                <a:cs typeface="Arial"/>
              </a:rPr>
              <a:t>Notas del presentador</a:t>
            </a:r>
          </a:p>
          <a:p>
            <a:pPr marL="118813" indent="-118813" defTabSz="966612" fontAlgn="base">
              <a:spcBef>
                <a:spcPts val="0"/>
              </a:spcBef>
              <a:spcAft>
                <a:spcPts val="600"/>
              </a:spcAft>
              <a:defRPr/>
            </a:pPr>
            <a:r>
              <a:rPr lang="es-US" b="1">
                <a:solidFill>
                  <a:prstClr val="black"/>
                </a:solidFill>
                <a:cs typeface="Arial"/>
              </a:rPr>
              <a:t>La Parte D es la cobertura de medicamentos de Medicare. </a:t>
            </a:r>
            <a:r>
              <a:rPr lang="es-US">
                <a:solidFill>
                  <a:prstClr val="black"/>
                </a:solidFill>
                <a:cs typeface="Arial"/>
              </a:rPr>
              <a:t>Es un beneficio opcional disponible para todas las personas que tienen Medicare. Si solicita Medicare Original y desea cobertura de medicamentos, debe inscribirse en un plan de medicamentos (también conocido como PDP) de Medicare. Generalmente, usted paga una prima mensual por el plan de medicamentos.</a:t>
            </a:r>
          </a:p>
          <a:p>
            <a:pPr marL="118813" indent="-118813" defTabSz="966612" fontAlgn="base">
              <a:spcBef>
                <a:spcPts val="0"/>
              </a:spcBef>
              <a:spcAft>
                <a:spcPts val="600"/>
              </a:spcAft>
              <a:defRPr/>
            </a:pPr>
            <a:r>
              <a:rPr lang="es-US" b="1">
                <a:solidFill>
                  <a:prstClr val="black"/>
                </a:solidFill>
                <a:cs typeface="Arial"/>
              </a:rPr>
              <a:t>Estos planes son administrados por compañías privadas</a:t>
            </a:r>
            <a:r>
              <a:rPr lang="es-US">
                <a:solidFill>
                  <a:prstClr val="black"/>
                </a:solidFill>
                <a:cs typeface="Arial"/>
              </a:rPr>
              <a:t> que tienen contrato con Medicare.</a:t>
            </a:r>
          </a:p>
          <a:p>
            <a:pPr marL="118813" indent="-118813">
              <a:spcBef>
                <a:spcPts val="0"/>
              </a:spcBef>
              <a:spcAft>
                <a:spcPts val="600"/>
              </a:spcAft>
              <a:defRPr/>
            </a:pPr>
            <a:r>
              <a:rPr lang="es-US">
                <a:solidFill>
                  <a:prstClr val="black"/>
                </a:solidFill>
                <a:cs typeface="Arial"/>
              </a:rPr>
              <a:t>Puede obtener la Parte D a través de los planes de medicamentos de Medicare y los planes Medicare Advantage con cobertura de medicamentos (también conocidos como MA-PD). </a:t>
            </a:r>
          </a:p>
          <a:p>
            <a:pPr marL="119149" indent="-119149" defTabSz="966612">
              <a:spcBef>
                <a:spcPts val="0"/>
              </a:spcBef>
              <a:spcAft>
                <a:spcPts val="600"/>
              </a:spcAft>
              <a:defRPr/>
            </a:pPr>
            <a:r>
              <a:rPr lang="es-US">
                <a:solidFill>
                  <a:prstClr val="black"/>
                </a:solidFill>
                <a:cs typeface="Arial"/>
              </a:rPr>
              <a:t>También puede recibir la cobertura de la Parte D a través de otros planes de salud de Medicare, como los Programas de Atención Integral para Personas Mayores (PACE, por sus siglas en inglés). Sin embargo, cada tipo de plan tiene reglas y excepciones especiales. Comuníquese con los planes que le interesan para pedir más detalles.</a:t>
            </a:r>
          </a:p>
          <a:p>
            <a:pPr marL="118813" indent="-118813">
              <a:spcBef>
                <a:spcPts val="0"/>
              </a:spcBef>
              <a:spcAft>
                <a:spcPts val="600"/>
              </a:spcAft>
              <a:defRPr/>
            </a:pPr>
            <a:r>
              <a:rPr lang="es-US" b="1">
                <a:solidFill>
                  <a:prstClr val="black"/>
                </a:solidFill>
                <a:cs typeface="Arial"/>
              </a:rPr>
              <a:t>Para obtener ayuda para elegir un plan de la Parte D, </a:t>
            </a:r>
            <a:r>
              <a:rPr lang="es-US">
                <a:solidFill>
                  <a:prstClr val="black"/>
                </a:solidFill>
                <a:cs typeface="Arial" panose="020B0604020202020204" pitchFamily="34" charset="0"/>
              </a:rPr>
              <a:t>visite </a:t>
            </a:r>
            <a:r>
              <a:rPr lang="es-US">
                <a:cs typeface="Arial" panose="020B0604020202020204" pitchFamily="34" charset="0"/>
                <a:hlinkClick r:id="rId3"/>
              </a:rPr>
              <a:t>Medicare.gov/plan-compare</a:t>
            </a:r>
            <a:r>
              <a:rPr lang="es-US"/>
              <a:t>, </a:t>
            </a:r>
            <a:r>
              <a:rPr lang="es-US">
                <a:solidFill>
                  <a:prstClr val="black"/>
                </a:solidFill>
                <a:cs typeface="Arial" panose="020B0604020202020204" pitchFamily="34" charset="0"/>
              </a:rPr>
              <a:t>o llame al 1-800-MEDICARE (1-800-633-4227). Los usuarios de TTY pueden llamar al 1-877-486-2048. También puede </a:t>
            </a:r>
            <a:r>
              <a:rPr lang="es-US">
                <a:solidFill>
                  <a:prstClr val="black"/>
                </a:solidFill>
                <a:cs typeface="Arial"/>
              </a:rPr>
              <a:t>contactar a su Programa de Asistencia sobre Seguros de Salud del Estado (SHIP) local </a:t>
            </a:r>
            <a:r>
              <a:rPr lang="es-US">
                <a:solidFill>
                  <a:prstClr val="black"/>
                </a:solidFill>
                <a:cs typeface="Arial" panose="020B0604020202020204" pitchFamily="34" charset="0"/>
              </a:rPr>
              <a:t>para recibir asesoramiento gratuito a fin de comparar los planes de medicamentos de Medicare. </a:t>
            </a:r>
            <a:r>
              <a:rPr lang="es-US">
                <a:solidFill>
                  <a:prstClr val="black"/>
                </a:solidFill>
              </a:rPr>
              <a:t>Para encontrar información sobre su SHIP local, visite </a:t>
            </a:r>
            <a:r>
              <a:rPr lang="es-US">
                <a:solidFill>
                  <a:prstClr val="black"/>
                </a:solidFill>
                <a:cs typeface="Arial" panose="020B0604020202020204" pitchFamily="34" charset="0"/>
                <a:hlinkClick r:id="rId4"/>
              </a:rPr>
              <a:t>shiphelp.org</a:t>
            </a:r>
            <a:r>
              <a:rPr lang="es-US">
                <a:solidFill>
                  <a:prstClr val="black"/>
                </a:solidFill>
                <a:cs typeface="Arial" panose="020B0604020202020204" pitchFamily="34" charset="0"/>
              </a:rPr>
              <a:t>. </a:t>
            </a:r>
          </a:p>
        </p:txBody>
      </p:sp>
    </p:spTree>
    <p:extLst>
      <p:ext uri="{BB962C8B-B14F-4D97-AF65-F5344CB8AC3E}">
        <p14:creationId xmlns:p14="http://schemas.microsoft.com/office/powerpoint/2010/main" val="3521934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2238"/>
            <a:ext cx="5759450" cy="3240087"/>
          </a:xfrm>
        </p:spPr>
      </p:sp>
      <p:sp>
        <p:nvSpPr>
          <p:cNvPr id="3" name="Notes Placeholder 2"/>
          <p:cNvSpPr>
            <a:spLocks noGrp="1"/>
          </p:cNvSpPr>
          <p:nvPr>
            <p:ph type="body" idx="1"/>
          </p:nvPr>
        </p:nvSpPr>
        <p:spPr>
          <a:xfrm>
            <a:off x="0" y="3362325"/>
            <a:ext cx="7315200" cy="6116637"/>
          </a:xfrm>
        </p:spPr>
        <p:txBody>
          <a:bodyPr/>
          <a:lstStyle/>
          <a:p>
            <a:pPr marL="0" indent="0" defTabSz="966612">
              <a:spcBef>
                <a:spcPts val="317"/>
              </a:spcBef>
              <a:buNone/>
              <a:defRPr/>
            </a:pPr>
            <a:r>
              <a:rPr lang="es-US" sz="1000" b="1" dirty="0">
                <a:solidFill>
                  <a:prstClr val="black"/>
                </a:solidFill>
                <a:ea typeface="ＭＳ Ｐゴシック"/>
                <a:cs typeface="Arial" panose="020B0604020202020204" pitchFamily="34" charset="0"/>
              </a:rPr>
              <a:t>Esta diapositiva tiene animación.</a:t>
            </a:r>
          </a:p>
          <a:p>
            <a:pPr marL="0" indent="0" defTabSz="966612">
              <a:spcBef>
                <a:spcPts val="317"/>
              </a:spcBef>
              <a:buNone/>
              <a:defRPr/>
            </a:pPr>
            <a:r>
              <a:rPr lang="es-US" sz="1000" b="1" dirty="0">
                <a:cs typeface="Arial" panose="020B0604020202020204" pitchFamily="34" charset="0"/>
              </a:rPr>
              <a:t>Notas del presentador</a:t>
            </a:r>
          </a:p>
          <a:p>
            <a:pPr marL="119149" indent="-119149" defTabSz="966612">
              <a:spcBef>
                <a:spcPts val="317"/>
              </a:spcBef>
              <a:defRPr/>
            </a:pPr>
            <a:r>
              <a:rPr lang="es-US" sz="1000" b="1" dirty="0">
                <a:solidFill>
                  <a:prstClr val="black"/>
                </a:solidFill>
                <a:cs typeface="Arial" panose="020B0604020202020204" pitchFamily="34" charset="0"/>
              </a:rPr>
              <a:t>Medicare establece contratos con compañías de seguros privadas que ofrecen planes de medicamentos recetados a las personas con Medicare. </a:t>
            </a:r>
            <a:r>
              <a:rPr lang="es-US" sz="1000" dirty="0">
                <a:solidFill>
                  <a:prstClr val="black"/>
                </a:solidFill>
                <a:cs typeface="Arial" panose="020B0604020202020204" pitchFamily="34" charset="0"/>
              </a:rPr>
              <a:t>Todas las personas con Medicare pueden obtener cobertura de medicamentos si se inscriben en un plan de medicamentos (Parte D) y cumplen con todas las condiciones para incorporarse. Si no recibe la Parte D cuando es elegible por primera vez y no tiene otra cobertura acreditable, es posible que tenga que pagar una multa por inscripción tardía si se incorpora a un plan de la Parte D más adelante. Puede obtener la Parte D a través de un plan de medicamentos de Medicare o de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 con cobertura de medicamentos. Debe tener la Parte A y la Parte B de Medicare para inscribirse en un plan Medicare </a:t>
            </a:r>
            <a:r>
              <a:rPr lang="es-US" sz="1000" dirty="0" err="1">
                <a:solidFill>
                  <a:prstClr val="black"/>
                </a:solidFill>
                <a:cs typeface="Arial" panose="020B0604020202020204" pitchFamily="34" charset="0"/>
              </a:rPr>
              <a:t>Advantage</a:t>
            </a:r>
            <a:r>
              <a:rPr lang="es-US" sz="1000" dirty="0">
                <a:solidFill>
                  <a:prstClr val="black"/>
                </a:solidFill>
                <a:cs typeface="Arial" panose="020B0604020202020204" pitchFamily="34" charset="0"/>
              </a:rPr>
              <a:t>.</a:t>
            </a:r>
          </a:p>
          <a:p>
            <a:pPr marL="119149" indent="-119149">
              <a:spcBef>
                <a:spcPts val="317"/>
              </a:spcBef>
              <a:defRPr/>
            </a:pPr>
            <a:r>
              <a:rPr lang="es-US" sz="1000" b="1" dirty="0">
                <a:solidFill>
                  <a:prstClr val="black"/>
                </a:solidFill>
                <a:cs typeface="Arial" panose="020B0604020202020204" pitchFamily="34" charset="0"/>
              </a:rPr>
              <a:t>Cada plan tiene un formulario o lista de medicamentos cubiertos. </a:t>
            </a:r>
            <a:r>
              <a:rPr lang="es-US" sz="1000" dirty="0">
                <a:solidFill>
                  <a:prstClr val="black"/>
                </a:solidFill>
                <a:cs typeface="Arial" panose="020B0604020202020204" pitchFamily="34" charset="0"/>
              </a:rPr>
              <a:t>El formulario de cada plan</a:t>
            </a:r>
            <a:r>
              <a:rPr lang="es-US" sz="1000" b="1" dirty="0">
                <a:solidFill>
                  <a:prstClr val="black"/>
                </a:solidFill>
                <a:cs typeface="Arial" panose="020B0604020202020204" pitchFamily="34" charset="0"/>
              </a:rPr>
              <a:t> </a:t>
            </a:r>
            <a:r>
              <a:rPr lang="es-US" sz="1000" dirty="0">
                <a:solidFill>
                  <a:prstClr val="black"/>
                </a:solidFill>
                <a:cs typeface="Arial" panose="020B0604020202020204" pitchFamily="34" charset="0"/>
              </a:rPr>
              <a:t>debe incluir una variedad de medicamentos de las categorías que se recetan con mayor frecuencia. Esto garantiza que las personas con distintas afecciones médicas puedan recibir el tratamiento que necesitan. Todos los planes de medicamentos generalmente deben cubrir por lo menos dos medicamentos de cada categoría de medicamentos, pero los planes pueden elegir los medicamentos específicos que cubren. </a:t>
            </a:r>
          </a:p>
          <a:p>
            <a:pPr marL="0" indent="0">
              <a:spcBef>
                <a:spcPts val="317"/>
              </a:spcBef>
              <a:buNone/>
              <a:defRPr/>
            </a:pPr>
            <a:r>
              <a:rPr lang="es-US" sz="1000" b="1" dirty="0">
                <a:solidFill>
                  <a:prstClr val="black"/>
                </a:solidFill>
                <a:cs typeface="Arial" panose="020B0604020202020204" pitchFamily="34" charset="0"/>
              </a:rPr>
              <a:t>Todos los planes deben cubrir una amplia gama de medicamentos recetados que toman las personas con Medicare, incluida la mayoría de los medicamentos en ciertas categorías protegidas, que incluyen: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Medicamentos para el cáncer</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Medicamentos para el VIH/SIDA</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Antidepresivos</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Antipsicóticos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Anticonvulsivos </a:t>
            </a:r>
          </a:p>
          <a:p>
            <a:pPr marL="184596" lvl="1" indent="-184596" defTabSz="966612">
              <a:spcBef>
                <a:spcPts val="317"/>
              </a:spcBef>
              <a:buFont typeface="+mj-lt"/>
              <a:buAutoNum type="arabicPeriod"/>
              <a:defRPr/>
            </a:pPr>
            <a:r>
              <a:rPr lang="es-US" sz="1000" dirty="0">
                <a:solidFill>
                  <a:prstClr val="black"/>
                </a:solidFill>
                <a:cs typeface="Arial" panose="020B0604020202020204" pitchFamily="34" charset="0"/>
              </a:rPr>
              <a:t> Inmunosupresores para trasplantes de órganos</a:t>
            </a:r>
          </a:p>
          <a:p>
            <a:pPr marL="0" indent="0">
              <a:spcBef>
                <a:spcPts val="317"/>
              </a:spcBef>
              <a:buNone/>
              <a:defRPr/>
            </a:pPr>
            <a:r>
              <a:rPr lang="es-US" sz="1000" dirty="0">
                <a:solidFill>
                  <a:prstClr val="black"/>
                </a:solidFill>
                <a:cs typeface="Arial" panose="020B0604020202020204" pitchFamily="34" charset="0"/>
              </a:rPr>
              <a:t>Además, los planes de medicamentos de Medicare deben cubrir todas las vacunas disponibles comercialmente (como contra el herpes zóster, el tétano, la difteria, la tos ferina y el virus respiratorio sincitial [VRS]), pero no las vacunas cubiertas por la Parte B (como contra el COVID-19, la gripe y neumococos). Las personas con cobertura de medicamentos no pagan nada de bolsillo por las vacunas recomendadas por el Comité Asesor sobre Prácticas de Inmunización. Usted o su proveedor de atención médica pueden comunicarse con su plan de medicamentos para solicitar más información acerca de la cobertura de vacunas. Consulte el Acceso a medicamentos cubiertos de la Parte D del Código de Regulaciones Federales, </a:t>
            </a:r>
            <a:r>
              <a:rPr lang="es-US" sz="1000" i="1" dirty="0">
                <a:solidFill>
                  <a:prstClr val="black"/>
                </a:solidFill>
                <a:cs typeface="Arial" panose="020B0604020202020204" pitchFamily="34" charset="0"/>
              </a:rPr>
              <a:t>§423.120(d), </a:t>
            </a:r>
            <a:r>
              <a:rPr lang="es-US" sz="1000" dirty="0">
                <a:solidFill>
                  <a:prstClr val="black"/>
                </a:solidFill>
                <a:cs typeface="Arial" panose="020B0604020202020204" pitchFamily="34" charset="0"/>
                <a:hlinkClick r:id="rId3"/>
              </a:rPr>
              <a:t>eCFR.gov/</a:t>
            </a:r>
            <a:r>
              <a:rPr lang="es-US" sz="1000" dirty="0" err="1">
                <a:solidFill>
                  <a:prstClr val="black"/>
                </a:solidFill>
                <a:cs typeface="Arial" panose="020B0604020202020204" pitchFamily="34" charset="0"/>
                <a:hlinkClick r:id="rId3"/>
              </a:rPr>
              <a:t>cgi-bin</a:t>
            </a:r>
            <a:r>
              <a:rPr lang="es-US" sz="1000" dirty="0">
                <a:solidFill>
                  <a:prstClr val="black"/>
                </a:solidFill>
                <a:cs typeface="Arial" panose="020B0604020202020204" pitchFamily="34" charset="0"/>
                <a:hlinkClick r:id="rId3"/>
              </a:rPr>
              <a:t>/</a:t>
            </a:r>
            <a:r>
              <a:rPr lang="es-US" sz="1000" dirty="0" err="1">
                <a:solidFill>
                  <a:prstClr val="black"/>
                </a:solidFill>
                <a:cs typeface="Arial" panose="020B0604020202020204" pitchFamily="34" charset="0"/>
                <a:hlinkClick r:id="rId3"/>
              </a:rPr>
              <a:t>text-idx?SID</a:t>
            </a:r>
            <a:r>
              <a:rPr lang="es-US" sz="1000" dirty="0">
                <a:solidFill>
                  <a:prstClr val="black"/>
                </a:solidFill>
                <a:cs typeface="Arial" panose="020B0604020202020204" pitchFamily="34" charset="0"/>
                <a:hlinkClick r:id="rId3"/>
              </a:rPr>
              <a:t>=7805cfe316ca233ff673e2e02b0e6b74&amp;mc=</a:t>
            </a:r>
            <a:r>
              <a:rPr lang="es-US" sz="1000" dirty="0" err="1">
                <a:solidFill>
                  <a:prstClr val="black"/>
                </a:solidFill>
                <a:cs typeface="Arial" panose="020B0604020202020204" pitchFamily="34" charset="0"/>
                <a:hlinkClick r:id="rId3"/>
              </a:rPr>
              <a:t>true&amp;node</a:t>
            </a:r>
            <a:r>
              <a:rPr lang="es-US" sz="1000" dirty="0">
                <a:solidFill>
                  <a:prstClr val="black"/>
                </a:solidFill>
                <a:cs typeface="Arial" panose="020B0604020202020204" pitchFamily="34" charset="0"/>
                <a:hlinkClick r:id="rId3"/>
              </a:rPr>
              <a:t>=se 42.3.423_1120&amp;rgn=div8</a:t>
            </a:r>
            <a:r>
              <a:rPr lang="es-US" sz="1000" dirty="0">
                <a:solidFill>
                  <a:prstClr val="black"/>
                </a:solidFill>
                <a:cs typeface="Arial" panose="020B0604020202020204" pitchFamily="34" charset="0"/>
              </a:rPr>
              <a:t>. </a:t>
            </a:r>
          </a:p>
          <a:p>
            <a:pPr marL="0" indent="0" defTabSz="966612">
              <a:spcBef>
                <a:spcPts val="317"/>
              </a:spcBef>
              <a:buNone/>
              <a:defRPr/>
            </a:pPr>
            <a:r>
              <a:rPr lang="es-US" sz="1000" dirty="0">
                <a:solidFill>
                  <a:prstClr val="black"/>
                </a:solidFill>
                <a:cs typeface="Arial" panose="020B0604020202020204" pitchFamily="34" charset="0"/>
              </a:rPr>
              <a:t>Su plan puede cambiar su formulario durante el año si sigue pautas establecidas por Medicare. Le notificará sobre cualquier cambio en el formulario que afecte los medicamentos que está tomando. Además, los planes pueden tener farmacias preferidas. Si usa una farmacia preferida, es posible que los costos de bolsillo sean más bajos.</a:t>
            </a:r>
          </a:p>
          <a:p>
            <a:pPr marL="0" indent="0" defTabSz="966612">
              <a:spcBef>
                <a:spcPts val="317"/>
              </a:spcBef>
              <a:buNone/>
              <a:defRPr/>
            </a:pPr>
            <a:r>
              <a:rPr lang="es-US" sz="1000" b="1" dirty="0">
                <a:solidFill>
                  <a:prstClr val="black"/>
                </a:solidFill>
                <a:cs typeface="Arial" panose="020B0604020202020204" pitchFamily="34" charset="0"/>
              </a:rPr>
              <a:t>Quienes tengan ingresos y recursos limitados pueden obtener Ayuda Adicional para pagar los costos de los medicamentos de Medicare. </a:t>
            </a:r>
            <a:r>
              <a:rPr lang="es-US" sz="1000" dirty="0">
                <a:solidFill>
                  <a:prstClr val="black"/>
                </a:solidFill>
                <a:cs typeface="Arial" panose="020B0604020202020204" pitchFamily="34" charset="0"/>
              </a:rPr>
              <a:t>Esa "Ayuda Adicional" se analiza en más detalle más adelante en la presentación.</a:t>
            </a:r>
          </a:p>
          <a:p>
            <a:pPr marL="0" indent="0" defTabSz="966612">
              <a:spcBef>
                <a:spcPts val="317"/>
              </a:spcBef>
              <a:buNone/>
              <a:defRPr/>
            </a:pPr>
            <a:r>
              <a:rPr lang="es-US" sz="1000" b="1" dirty="0">
                <a:solidFill>
                  <a:prstClr val="black"/>
                </a:solidFill>
                <a:cs typeface="Arial" panose="020B0604020202020204" pitchFamily="34" charset="0"/>
              </a:rPr>
              <a:t>Recursos:</a:t>
            </a:r>
            <a:r>
              <a:rPr lang="es-US" sz="1000" dirty="0">
                <a:solidFill>
                  <a:prstClr val="black"/>
                </a:solidFill>
                <a:cs typeface="Arial" panose="020B0604020202020204" pitchFamily="34" charset="0"/>
              </a:rPr>
              <a:t> </a:t>
            </a:r>
          </a:p>
          <a:p>
            <a:pPr defTabSz="966612">
              <a:spcBef>
                <a:spcPts val="317"/>
              </a:spcBef>
              <a:defRPr/>
            </a:pPr>
            <a:r>
              <a:rPr lang="es-US" sz="1000" dirty="0">
                <a:solidFill>
                  <a:prstClr val="black"/>
                </a:solidFill>
                <a:cs typeface="Arial" panose="020B0604020202020204" pitchFamily="34" charset="0"/>
                <a:hlinkClick r:id="rId4"/>
              </a:rPr>
              <a:t>CMS.gov/</a:t>
            </a:r>
            <a:r>
              <a:rPr lang="es-US" sz="1000" dirty="0" err="1">
                <a:solidFill>
                  <a:prstClr val="black"/>
                </a:solidFill>
                <a:cs typeface="Arial" panose="020B0604020202020204" pitchFamily="34" charset="0"/>
                <a:hlinkClick r:id="rId4"/>
              </a:rPr>
              <a:t>outreach</a:t>
            </a:r>
            <a:r>
              <a:rPr lang="es-US" sz="1000" dirty="0">
                <a:solidFill>
                  <a:prstClr val="black"/>
                </a:solidFill>
                <a:cs typeface="Arial" panose="020B0604020202020204" pitchFamily="34" charset="0"/>
                <a:hlinkClick r:id="rId4"/>
              </a:rPr>
              <a:t>-and-</a:t>
            </a:r>
            <a:r>
              <a:rPr lang="es-US" sz="1000" dirty="0" err="1">
                <a:solidFill>
                  <a:prstClr val="black"/>
                </a:solidFill>
                <a:cs typeface="Arial" panose="020B0604020202020204" pitchFamily="34" charset="0"/>
                <a:hlinkClick r:id="rId4"/>
              </a:rPr>
              <a:t>education</a:t>
            </a:r>
            <a:r>
              <a:rPr lang="es-US" sz="1000" dirty="0">
                <a:solidFill>
                  <a:prstClr val="black"/>
                </a:solidFill>
                <a:cs typeface="Arial" panose="020B0604020202020204" pitchFamily="34" charset="0"/>
                <a:hlinkClick r:id="rId4"/>
              </a:rPr>
              <a:t>/medicare-</a:t>
            </a:r>
            <a:r>
              <a:rPr lang="es-US" sz="1000" dirty="0" err="1">
                <a:solidFill>
                  <a:prstClr val="black"/>
                </a:solidFill>
                <a:cs typeface="Arial" panose="020B0604020202020204" pitchFamily="34" charset="0"/>
                <a:hlinkClick r:id="rId4"/>
              </a:rPr>
              <a:t>learning</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network-mln</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mlnproducts</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downloads</a:t>
            </a:r>
            <a:r>
              <a:rPr lang="es-US" sz="1000" dirty="0">
                <a:solidFill>
                  <a:prstClr val="black"/>
                </a:solidFill>
                <a:cs typeface="Arial" panose="020B0604020202020204" pitchFamily="34" charset="0"/>
                <a:hlinkClick r:id="rId4"/>
              </a:rPr>
              <a:t>/vaccines-part-d-factsheet-icn908764.pdf</a:t>
            </a:r>
          </a:p>
          <a:p>
            <a:pPr defTabSz="966612">
              <a:spcBef>
                <a:spcPts val="317"/>
              </a:spcBef>
              <a:defRPr/>
            </a:pPr>
            <a:r>
              <a:rPr lang="es-US" sz="1000" dirty="0">
                <a:solidFill>
                  <a:prstClr val="black"/>
                </a:solidFill>
                <a:cs typeface="Arial" panose="020B0604020202020204" pitchFamily="34" charset="0"/>
                <a:hlinkClick r:id="rId5"/>
              </a:rPr>
              <a:t>Medicare.gov/</a:t>
            </a:r>
            <a:r>
              <a:rPr lang="es-US" sz="1000" dirty="0" err="1">
                <a:solidFill>
                  <a:prstClr val="black"/>
                </a:solidFill>
                <a:cs typeface="Arial" panose="020B0604020202020204" pitchFamily="34" charset="0"/>
                <a:hlinkClick r:id="rId5"/>
              </a:rPr>
              <a:t>drug</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coverage</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part</a:t>
            </a:r>
            <a:r>
              <a:rPr lang="es-US" sz="1000" dirty="0">
                <a:solidFill>
                  <a:prstClr val="black"/>
                </a:solidFill>
                <a:cs typeface="Arial" panose="020B0604020202020204" pitchFamily="34" charset="0"/>
                <a:hlinkClick r:id="rId5"/>
              </a:rPr>
              <a:t>-d/</a:t>
            </a:r>
            <a:r>
              <a:rPr lang="es-US" sz="1000" dirty="0" err="1">
                <a:solidFill>
                  <a:prstClr val="black"/>
                </a:solidFill>
                <a:cs typeface="Arial" panose="020B0604020202020204" pitchFamily="34" charset="0"/>
                <a:hlinkClick r:id="rId5"/>
              </a:rPr>
              <a:t>what</a:t>
            </a:r>
            <a:r>
              <a:rPr lang="es-US" sz="1000" dirty="0">
                <a:solidFill>
                  <a:prstClr val="black"/>
                </a:solidFill>
                <a:cs typeface="Arial" panose="020B0604020202020204" pitchFamily="34" charset="0"/>
                <a:hlinkClick r:id="rId5"/>
              </a:rPr>
              <a:t>-medicare-</a:t>
            </a:r>
            <a:r>
              <a:rPr lang="es-US" sz="1000" dirty="0" err="1">
                <a:solidFill>
                  <a:prstClr val="black"/>
                </a:solidFill>
                <a:cs typeface="Arial" panose="020B0604020202020204" pitchFamily="34" charset="0"/>
                <a:hlinkClick r:id="rId5"/>
              </a:rPr>
              <a:t>part</a:t>
            </a:r>
            <a:r>
              <a:rPr lang="es-US" sz="1000" dirty="0">
                <a:solidFill>
                  <a:prstClr val="black"/>
                </a:solidFill>
                <a:cs typeface="Arial" panose="020B0604020202020204" pitchFamily="34" charset="0"/>
                <a:hlinkClick r:id="rId5"/>
              </a:rPr>
              <a:t>-d-</a:t>
            </a:r>
            <a:r>
              <a:rPr lang="es-US" sz="1000" dirty="0" err="1">
                <a:solidFill>
                  <a:prstClr val="black"/>
                </a:solidFill>
                <a:cs typeface="Arial" panose="020B0604020202020204" pitchFamily="34" charset="0"/>
                <a:hlinkClick r:id="rId5"/>
              </a:rPr>
              <a:t>drug</a:t>
            </a:r>
            <a:r>
              <a:rPr lang="es-US" sz="1000" dirty="0">
                <a:solidFill>
                  <a:prstClr val="black"/>
                </a:solidFill>
                <a:cs typeface="Arial" panose="020B0604020202020204" pitchFamily="34" charset="0"/>
                <a:hlinkClick r:id="rId5"/>
              </a:rPr>
              <a:t>-</a:t>
            </a:r>
            <a:r>
              <a:rPr lang="es-US" sz="1000" dirty="0" err="1">
                <a:solidFill>
                  <a:prstClr val="black"/>
                </a:solidFill>
                <a:cs typeface="Arial" panose="020B0604020202020204" pitchFamily="34" charset="0"/>
                <a:hlinkClick r:id="rId5"/>
              </a:rPr>
              <a:t>plans-cover</a:t>
            </a:r>
            <a:r>
              <a:rPr lang="es-US" sz="1000" dirty="0">
                <a:solidFill>
                  <a:prstClr val="black"/>
                </a:solidFill>
                <a:cs typeface="Arial" panose="020B0604020202020204" pitchFamily="34" charset="0"/>
              </a:rPr>
              <a:t> </a:t>
            </a:r>
          </a:p>
        </p:txBody>
      </p:sp>
    </p:spTree>
    <p:extLst>
      <p:ext uri="{BB962C8B-B14F-4D97-AF65-F5344CB8AC3E}">
        <p14:creationId xmlns:p14="http://schemas.microsoft.com/office/powerpoint/2010/main" val="30621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04775" y="3648399"/>
            <a:ext cx="7096125" cy="5752776"/>
          </a:xfrm>
        </p:spPr>
        <p:txBody>
          <a:bodyPr/>
          <a:lstStyle/>
          <a:p>
            <a:pPr marL="0" indent="0" defTabSz="966612">
              <a:spcBef>
                <a:spcPts val="0"/>
              </a:spcBef>
              <a:spcAft>
                <a:spcPts val="600"/>
              </a:spcAft>
              <a:buNone/>
              <a:defRPr/>
            </a:pPr>
            <a:r>
              <a:rPr lang="es-US" sz="1050" b="1" dirty="0">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050" b="1" i="0" u="none" strike="noStrike" dirty="0">
                <a:cs typeface="Arial" panose="020B0604020202020204" pitchFamily="34" charset="0"/>
              </a:rPr>
              <a:t>Notas del presentador</a:t>
            </a:r>
          </a:p>
          <a:p>
            <a:pPr marL="0" indent="0" defTabSz="966612">
              <a:spcBef>
                <a:spcPts val="0"/>
              </a:spcBef>
              <a:spcAft>
                <a:spcPts val="600"/>
              </a:spcAft>
              <a:buNone/>
              <a:defRPr/>
            </a:pPr>
            <a:r>
              <a:rPr lang="es-US" sz="1050" dirty="0">
                <a:cs typeface="Arial" panose="020B0604020202020204" pitchFamily="34" charset="0"/>
              </a:rPr>
              <a:t>Medicare es un seguro de salud para:</a:t>
            </a:r>
          </a:p>
          <a:p>
            <a:pPr marL="125525" indent="-125525" defTabSz="966612">
              <a:spcBef>
                <a:spcPts val="0"/>
              </a:spcBef>
              <a:spcAft>
                <a:spcPts val="600"/>
              </a:spcAft>
              <a:defRPr/>
            </a:pPr>
            <a:r>
              <a:rPr lang="es-US" sz="1050" dirty="0">
                <a:cs typeface="Arial" panose="020B0604020202020204" pitchFamily="34" charset="0"/>
              </a:rPr>
              <a:t>Personas de 65 años o mayores.</a:t>
            </a:r>
          </a:p>
          <a:p>
            <a:pPr marL="125525" indent="-125525">
              <a:spcBef>
                <a:spcPts val="0"/>
              </a:spcBef>
              <a:spcAft>
                <a:spcPts val="600"/>
              </a:spcAft>
              <a:defRPr/>
            </a:pPr>
            <a:r>
              <a:rPr lang="es-US" sz="1050" dirty="0">
                <a:solidFill>
                  <a:prstClr val="black"/>
                </a:solidFill>
                <a:cs typeface="Arial" panose="020B0604020202020204" pitchFamily="34" charset="0"/>
              </a:rPr>
              <a:t>Ciertas personas menores de 65 años </a:t>
            </a:r>
            <a:r>
              <a:rPr lang="es-US" sz="1050" dirty="0">
                <a:cs typeface="Arial" panose="020B0604020202020204" pitchFamily="34" charset="0"/>
              </a:rPr>
              <a:t>con discapacidades </a:t>
            </a:r>
            <a:r>
              <a:rPr lang="es-US" sz="1050" dirty="0">
                <a:solidFill>
                  <a:prstClr val="black"/>
                </a:solidFill>
                <a:cs typeface="Arial" panose="020B0604020202020204" pitchFamily="34" charset="0"/>
              </a:rPr>
              <a:t>que han recibido beneficios del Seguro por Discapacidad del Seguro Social (SSDI) durante 24 meses. Personas con </a:t>
            </a:r>
            <a:r>
              <a:rPr lang="es-US" sz="1050" dirty="0">
                <a:cs typeface="Arial" panose="020B0604020202020204" pitchFamily="34" charset="0"/>
              </a:rPr>
              <a:t>ELA (esclerosis lateral amiotrófica, también denominada enfermedad de Lou Gehrig)</a:t>
            </a:r>
            <a:r>
              <a:rPr lang="es-US" sz="1050" dirty="0">
                <a:solidFill>
                  <a:prstClr val="black"/>
                </a:solidFill>
                <a:cs typeface="Arial" panose="020B0604020202020204" pitchFamily="34" charset="0"/>
              </a:rPr>
              <a:t> que reciben beneficios de SSDI y no tienen un período de espera de 24 meses.</a:t>
            </a:r>
          </a:p>
          <a:p>
            <a:pPr marL="125525" indent="-125525" defTabSz="966612">
              <a:spcBef>
                <a:spcPts val="0"/>
              </a:spcBef>
              <a:spcAft>
                <a:spcPts val="600"/>
              </a:spcAft>
              <a:defRPr/>
            </a:pPr>
            <a:r>
              <a:rPr lang="es-US" sz="1050" dirty="0">
                <a:solidFill>
                  <a:prstClr val="black"/>
                </a:solidFill>
                <a:cs typeface="Arial" panose="020B0604020202020204" pitchFamily="34" charset="0"/>
              </a:rPr>
              <a:t>Personas de cualquier edad con enfermedad renal terminal (ESRD) (insuficiencia renal permanente que requiere diálisis o trasplante de riñón). </a:t>
            </a:r>
            <a:r>
              <a:rPr lang="es-US" sz="1050" b="1" dirty="0">
                <a:solidFill>
                  <a:prstClr val="black"/>
                </a:solidFill>
                <a:cs typeface="Arial" panose="020B0604020202020204" pitchFamily="34" charset="0"/>
              </a:rPr>
              <a:t>NOTA:</a:t>
            </a:r>
            <a:r>
              <a:rPr lang="es-US" sz="1050" dirty="0">
                <a:solidFill>
                  <a:prstClr val="black"/>
                </a:solidFill>
                <a:cs typeface="Arial" panose="020B0604020202020204" pitchFamily="34" charset="0"/>
              </a:rPr>
              <a:t> Las personas con enfermedad renal en etapa terminal (ESRD) pueden elegir Medicare Original o un plan Medicare </a:t>
            </a:r>
            <a:r>
              <a:rPr lang="es-US" sz="1050" dirty="0" err="1">
                <a:solidFill>
                  <a:prstClr val="black"/>
                </a:solidFill>
                <a:cs typeface="Arial" panose="020B0604020202020204" pitchFamily="34" charset="0"/>
              </a:rPr>
              <a:t>Advantage</a:t>
            </a:r>
            <a:r>
              <a:rPr lang="es-US" sz="1050" dirty="0">
                <a:solidFill>
                  <a:prstClr val="black"/>
                </a:solidFill>
                <a:cs typeface="Arial" panose="020B0604020202020204" pitchFamily="34" charset="0"/>
              </a:rPr>
              <a:t> al decidir cómo obtener la cobertura de Medicare. Si usted solo es elegible para Medicare porque tiene ESRD y recibe un trasplante de riñón, sus beneficios de Medicare finalizarán 36 meses después del trasplante. Para más información sobre ESRD, visite </a:t>
            </a:r>
            <a:r>
              <a:rPr lang="es-US" sz="1050" dirty="0">
                <a:solidFill>
                  <a:prstClr val="black"/>
                </a:solidFill>
                <a:cs typeface="Arial" panose="020B0604020202020204" pitchFamily="34" charset="0"/>
                <a:hlinkClick r:id="rId3"/>
              </a:rPr>
              <a:t>CMSnationaltrainingprogram.cms.gov/sites/default/files/</a:t>
            </a:r>
            <a:r>
              <a:rPr lang="es-US" sz="1050" dirty="0" err="1">
                <a:solidFill>
                  <a:prstClr val="black"/>
                </a:solidFill>
                <a:cs typeface="Arial" panose="020B0604020202020204" pitchFamily="34" charset="0"/>
                <a:hlinkClick r:id="rId3"/>
              </a:rPr>
              <a:t>shared</a:t>
            </a:r>
            <a:r>
              <a:rPr lang="es-US" sz="1050" dirty="0">
                <a:solidFill>
                  <a:prstClr val="black"/>
                </a:solidFill>
                <a:cs typeface="Arial" panose="020B0604020202020204" pitchFamily="34" charset="0"/>
                <a:hlinkClick r:id="rId3"/>
              </a:rPr>
              <a:t>/2023_Medicare%20for%20People%20with%20ESRD_508%20FINAL%204_NEW%20LOGO.pptx</a:t>
            </a:r>
            <a:r>
              <a:rPr lang="es-US" sz="1050" dirty="0">
                <a:solidFill>
                  <a:prstClr val="black"/>
                </a:solidFill>
                <a:cs typeface="Arial" panose="020B0604020202020204" pitchFamily="34" charset="0"/>
              </a:rPr>
              <a:t> a fin de revisar el módulo de capacitación “Medicare para personas con enfermedad renal en etapa terminal (ESRD)”.</a:t>
            </a:r>
          </a:p>
          <a:p>
            <a:pPr marL="0" indent="0" defTabSz="966612">
              <a:spcBef>
                <a:spcPts val="0"/>
              </a:spcBef>
              <a:spcAft>
                <a:spcPts val="600"/>
              </a:spcAft>
              <a:buNone/>
              <a:defRPr/>
            </a:pPr>
            <a:r>
              <a:rPr lang="es-US" sz="1050" dirty="0">
                <a:solidFill>
                  <a:prstClr val="black"/>
                </a:solidFill>
                <a:cs typeface="Arial" panose="020B0604020202020204" pitchFamily="34" charset="0"/>
              </a:rPr>
              <a:t>Un pequeño subgrupo de personas que tienen una afección relacionada con asbesto asociada con un riesgo para la salud ambiental declarado por el gobierno federal también pueden recibir Medicare. Actualmente, esto solo corresponde para personas afectadas por un peligro en Libby, Montana.</a:t>
            </a:r>
          </a:p>
          <a:p>
            <a:pPr marL="0" indent="0" defTabSz="966612">
              <a:spcBef>
                <a:spcPts val="0"/>
              </a:spcBef>
              <a:spcAft>
                <a:spcPts val="600"/>
              </a:spcAft>
              <a:buNone/>
              <a:defRPr/>
            </a:pPr>
            <a:r>
              <a:rPr lang="es-US" sz="1050" dirty="0">
                <a:solidFill>
                  <a:prstClr val="black"/>
                </a:solidFill>
                <a:cs typeface="Arial" panose="020B0604020202020204" pitchFamily="34" charset="0"/>
              </a:rPr>
              <a:t>Es posible que las personas que migran a los EE. UU. califiquen para Medicare si tienen un estatus legal. Por lo general, tienen que haber residido en los EE. UU. durante 5 años consecutivos para obtener Medicare.</a:t>
            </a:r>
          </a:p>
          <a:p>
            <a:pPr marL="0" indent="0">
              <a:spcBef>
                <a:spcPts val="0"/>
              </a:spcBef>
              <a:spcAft>
                <a:spcPts val="600"/>
              </a:spcAft>
              <a:buNone/>
              <a:defRPr/>
            </a:pPr>
            <a:r>
              <a:rPr lang="es-US" sz="1050" dirty="0">
                <a:solidFill>
                  <a:prstClr val="black"/>
                </a:solidFill>
                <a:cs typeface="Arial" panose="020B0604020202020204" pitchFamily="34" charset="0"/>
              </a:rPr>
              <a:t>Los CMS envían por correo el manual “Medicare y usted” (Producto CMS </a:t>
            </a:r>
            <a:r>
              <a:rPr lang="es-US" sz="1050" dirty="0" err="1">
                <a:solidFill>
                  <a:prstClr val="black"/>
                </a:solidFill>
                <a:cs typeface="Arial" panose="020B0604020202020204" pitchFamily="34" charset="0"/>
              </a:rPr>
              <a:t>n.°</a:t>
            </a:r>
            <a:r>
              <a:rPr lang="es-US" sz="1050" dirty="0">
                <a:solidFill>
                  <a:prstClr val="black"/>
                </a:solidFill>
                <a:cs typeface="Arial" panose="020B0604020202020204" pitchFamily="34" charset="0"/>
              </a:rPr>
              <a:t> 10050) que se muestra en la diapositiva a todos los individuos nuevos en Medicare en el momento en que se inscriben y a todos los hogares cada año en el otoño. Visite </a:t>
            </a:r>
            <a:r>
              <a:rPr lang="es-US" sz="1050" dirty="0">
                <a:solidFill>
                  <a:prstClr val="black"/>
                </a:solidFill>
                <a:cs typeface="Arial" panose="020B0604020202020204" pitchFamily="34" charset="0"/>
                <a:hlinkClick r:id="rId4"/>
              </a:rPr>
              <a:t>Medicare.gov/medicare-and-</a:t>
            </a:r>
            <a:r>
              <a:rPr lang="es-US" sz="1050" dirty="0" err="1">
                <a:solidFill>
                  <a:prstClr val="black"/>
                </a:solidFill>
                <a:cs typeface="Arial" panose="020B0604020202020204" pitchFamily="34" charset="0"/>
                <a:hlinkClick r:id="rId4"/>
              </a:rPr>
              <a:t>you</a:t>
            </a:r>
            <a:r>
              <a:rPr lang="es-US" sz="1050" dirty="0">
                <a:solidFill>
                  <a:prstClr val="black"/>
                </a:solidFill>
                <a:cs typeface="Arial" panose="020B0604020202020204" pitchFamily="34" charset="0"/>
              </a:rPr>
              <a:t> para verlo y descargarlo electrónicamente. El manual explica Medicare y proporciona información sobre los planes de salud y medicamentos de Medicare.</a:t>
            </a:r>
          </a:p>
          <a:p>
            <a:pPr marL="0" indent="0">
              <a:spcBef>
                <a:spcPts val="0"/>
              </a:spcBef>
              <a:spcAft>
                <a:spcPts val="600"/>
              </a:spcAft>
              <a:buNone/>
              <a:defRPr/>
            </a:pPr>
            <a:r>
              <a:rPr lang="es-US" sz="1050" dirty="0">
                <a:solidFill>
                  <a:prstClr val="black"/>
                </a:solidFill>
                <a:cs typeface="Arial" panose="020B0604020202020204" pitchFamily="34" charset="0"/>
              </a:rPr>
              <a:t>Para obtener información general sobre la inscripción en Medicare, visite </a:t>
            </a:r>
            <a:r>
              <a:rPr lang="es-US" sz="1050" dirty="0">
                <a:solidFill>
                  <a:prstClr val="black"/>
                </a:solidFill>
                <a:cs typeface="Arial" panose="020B0604020202020204" pitchFamily="34" charset="0"/>
                <a:hlinkClick r:id="rId5"/>
              </a:rPr>
              <a:t>CMS.gov/</a:t>
            </a:r>
            <a:r>
              <a:rPr lang="es-US" sz="1050" dirty="0" err="1">
                <a:solidFill>
                  <a:prstClr val="black"/>
                </a:solidFill>
                <a:cs typeface="Arial" panose="020B0604020202020204" pitchFamily="34" charset="0"/>
                <a:hlinkClick r:id="rId5"/>
              </a:rPr>
              <a:t>Research</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Statistics</a:t>
            </a:r>
            <a:r>
              <a:rPr lang="es-US" sz="1050" dirty="0">
                <a:solidFill>
                  <a:prstClr val="black"/>
                </a:solidFill>
                <a:cs typeface="Arial" panose="020B0604020202020204" pitchFamily="34" charset="0"/>
                <a:hlinkClick r:id="rId5"/>
              </a:rPr>
              <a:t>-Data-and-</a:t>
            </a:r>
            <a:r>
              <a:rPr lang="es-US" sz="1050" dirty="0" err="1">
                <a:solidFill>
                  <a:prstClr val="black"/>
                </a:solidFill>
                <a:cs typeface="Arial" panose="020B0604020202020204" pitchFamily="34" charset="0"/>
                <a:hlinkClick r:id="rId5"/>
              </a:rPr>
              <a:t>Systems</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Statistics</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Trends</a:t>
            </a:r>
            <a:r>
              <a:rPr lang="es-US" sz="1050" dirty="0">
                <a:solidFill>
                  <a:prstClr val="black"/>
                </a:solidFill>
                <a:cs typeface="Arial" panose="020B0604020202020204" pitchFamily="34" charset="0"/>
                <a:hlinkClick r:id="rId5"/>
              </a:rPr>
              <a:t>-and-</a:t>
            </a:r>
            <a:r>
              <a:rPr lang="es-US" sz="1050" dirty="0" err="1">
                <a:solidFill>
                  <a:prstClr val="black"/>
                </a:solidFill>
                <a:cs typeface="Arial" panose="020B0604020202020204" pitchFamily="34" charset="0"/>
                <a:hlinkClick r:id="rId5"/>
              </a:rPr>
              <a:t>Reports</a:t>
            </a:r>
            <a:r>
              <a:rPr lang="es-US" sz="1050" dirty="0">
                <a:solidFill>
                  <a:prstClr val="black"/>
                </a:solidFill>
                <a:cs typeface="Arial" panose="020B0604020202020204" pitchFamily="34" charset="0"/>
                <a:hlinkClick r:id="rId5"/>
              </a:rPr>
              <a:t>/CMS-</a:t>
            </a:r>
            <a:r>
              <a:rPr lang="es-US" sz="1050" dirty="0" err="1">
                <a:solidFill>
                  <a:prstClr val="black"/>
                </a:solidFill>
                <a:cs typeface="Arial" panose="020B0604020202020204" pitchFamily="34" charset="0"/>
                <a:hlinkClick r:id="rId5"/>
              </a:rPr>
              <a:t>Fast</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Facts</a:t>
            </a:r>
            <a:r>
              <a:rPr lang="es-US" sz="1050" dirty="0">
                <a:solidFill>
                  <a:prstClr val="black"/>
                </a:solidFill>
                <a:cs typeface="Arial" panose="020B0604020202020204" pitchFamily="34" charset="0"/>
                <a:hlinkClick r:id="rId5"/>
              </a:rPr>
              <a:t>/</a:t>
            </a:r>
            <a:r>
              <a:rPr lang="es-US" sz="1050" dirty="0" err="1">
                <a:solidFill>
                  <a:prstClr val="black"/>
                </a:solidFill>
                <a:cs typeface="Arial" panose="020B0604020202020204" pitchFamily="34" charset="0"/>
                <a:hlinkClick r:id="rId5"/>
              </a:rPr>
              <a:t>index</a:t>
            </a:r>
            <a:r>
              <a:rPr lang="es-US" sz="1050" dirty="0">
                <a:solidFill>
                  <a:prstClr val="black"/>
                </a:solidFill>
                <a:cs typeface="Arial" panose="020B0604020202020204" pitchFamily="34" charset="0"/>
              </a:rPr>
              <a:t>. Para más información sobre opciones para personas con discapacidades, visite </a:t>
            </a:r>
            <a:r>
              <a:rPr lang="es-US" sz="1050" dirty="0">
                <a:solidFill>
                  <a:prstClr val="black"/>
                </a:solidFill>
                <a:cs typeface="Arial" panose="020B0604020202020204" pitchFamily="34" charset="0"/>
                <a:hlinkClick r:id="rId6"/>
              </a:rPr>
              <a:t>CMSnationaltrainingprogram.cms.gov/sites/default/files/</a:t>
            </a:r>
            <a:r>
              <a:rPr lang="es-US" sz="1050" dirty="0" err="1">
                <a:solidFill>
                  <a:prstClr val="black"/>
                </a:solidFill>
                <a:cs typeface="Arial" panose="020B0604020202020204" pitchFamily="34" charset="0"/>
                <a:hlinkClick r:id="rId6"/>
              </a:rPr>
              <a:t>shared</a:t>
            </a:r>
            <a:r>
              <a:rPr lang="es-US" sz="1050" dirty="0">
                <a:solidFill>
                  <a:prstClr val="black"/>
                </a:solidFill>
                <a:cs typeface="Arial" panose="020B0604020202020204" pitchFamily="34" charset="0"/>
                <a:hlinkClick r:id="rId6"/>
              </a:rPr>
              <a:t>/2023_Medicare%20and%20Other%20Programs%20for%20People%20with%20Disabilities_508%20FINAL_2_NEW%20LOGO.pptx</a:t>
            </a:r>
            <a:r>
              <a:rPr lang="es-US" sz="1050" dirty="0">
                <a:solidFill>
                  <a:prstClr val="black"/>
                </a:solidFill>
                <a:cs typeface="Arial" panose="020B0604020202020204" pitchFamily="34" charset="0"/>
              </a:rPr>
              <a:t> a fin de revisar el módulo “Medicare y otros programas para personas con discapacidades”.</a:t>
            </a:r>
          </a:p>
        </p:txBody>
      </p:sp>
    </p:spTree>
    <p:extLst>
      <p:ext uri="{BB962C8B-B14F-4D97-AF65-F5344CB8AC3E}">
        <p14:creationId xmlns:p14="http://schemas.microsoft.com/office/powerpoint/2010/main" val="407785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5300" y="3703320"/>
            <a:ext cx="6324600" cy="5354955"/>
          </a:xfrm>
        </p:spPr>
        <p:txBody>
          <a:bodyPr/>
          <a:lstStyle/>
          <a:p>
            <a:pPr marL="241653" indent="-241653" defTabSz="966612">
              <a:spcBef>
                <a:spcPts val="634"/>
              </a:spcBef>
              <a:buNone/>
              <a:defRPr/>
            </a:pPr>
            <a:r>
              <a:rPr lang="es-US" b="1" dirty="0">
                <a:solidFill>
                  <a:prstClr val="black"/>
                </a:solidFill>
                <a:ea typeface="ＭＳ Ｐゴシック"/>
                <a:cs typeface="Arial"/>
              </a:rPr>
              <a:t>Esta diapositiva tiene animación.</a:t>
            </a:r>
          </a:p>
          <a:p>
            <a:pPr marL="241653" indent="-241653" defTabSz="966612">
              <a:spcBef>
                <a:spcPts val="634"/>
              </a:spcBef>
              <a:buNone/>
              <a:defRPr/>
            </a:pPr>
            <a:r>
              <a:rPr lang="es-US" b="1" dirty="0">
                <a:cs typeface="Arial"/>
              </a:rPr>
              <a:t>Notas del presentador</a:t>
            </a:r>
          </a:p>
          <a:p>
            <a:pPr marL="241653" indent="-241653" defTabSz="966612">
              <a:spcBef>
                <a:spcPts val="634"/>
              </a:spcBef>
              <a:buNone/>
              <a:defRPr/>
            </a:pPr>
            <a:r>
              <a:rPr lang="es-US" dirty="0">
                <a:solidFill>
                  <a:prstClr val="black"/>
                </a:solidFill>
                <a:cs typeface="Arial"/>
              </a:rPr>
              <a:t>Costos que varían según el plan.</a:t>
            </a:r>
          </a:p>
          <a:p>
            <a:pPr marL="241653" indent="-241653" defTabSz="966612">
              <a:spcBef>
                <a:spcPts val="634"/>
              </a:spcBef>
              <a:buNone/>
              <a:defRPr/>
            </a:pPr>
            <a:r>
              <a:rPr lang="es-US" b="1" dirty="0">
                <a:solidFill>
                  <a:prstClr val="black"/>
                </a:solidFill>
                <a:cs typeface="Arial"/>
              </a:rPr>
              <a:t>La mayoría de las personas pagará:</a:t>
            </a:r>
          </a:p>
          <a:p>
            <a:pPr marL="118813" indent="-118813" defTabSz="966612">
              <a:spcBef>
                <a:spcPts val="634"/>
              </a:spcBef>
              <a:defRPr/>
            </a:pPr>
            <a:r>
              <a:rPr lang="es-US" dirty="0">
                <a:solidFill>
                  <a:prstClr val="black"/>
                </a:solidFill>
                <a:cs typeface="Arial"/>
              </a:rPr>
              <a:t>Una prima mensual (varía según el plan y los ingresos)</a:t>
            </a:r>
          </a:p>
          <a:p>
            <a:pPr marL="118813" indent="-118813" defTabSz="966612">
              <a:spcBef>
                <a:spcPts val="634"/>
              </a:spcBef>
              <a:defRPr/>
            </a:pPr>
            <a:r>
              <a:rPr lang="es-US" dirty="0">
                <a:solidFill>
                  <a:prstClr val="black"/>
                </a:solidFill>
                <a:cs typeface="Arial"/>
              </a:rPr>
              <a:t>Un deducible anual (si corresponde)</a:t>
            </a:r>
          </a:p>
          <a:p>
            <a:pPr marL="118813" indent="-118813" defTabSz="966612">
              <a:spcBef>
                <a:spcPts val="634"/>
              </a:spcBef>
              <a:defRPr/>
            </a:pPr>
            <a:r>
              <a:rPr lang="es-US" dirty="0">
                <a:solidFill>
                  <a:prstClr val="black"/>
                </a:solidFill>
                <a:cs typeface="Arial"/>
              </a:rPr>
              <a:t>Copagos o </a:t>
            </a:r>
            <a:r>
              <a:rPr lang="es-US" dirty="0" err="1">
                <a:solidFill>
                  <a:prstClr val="black"/>
                </a:solidFill>
                <a:cs typeface="Arial"/>
              </a:rPr>
              <a:t>coseguro</a:t>
            </a:r>
            <a:endParaRPr lang="es-US" dirty="0">
              <a:solidFill>
                <a:prstClr val="black"/>
              </a:solidFill>
              <a:cs typeface="Arial"/>
            </a:endParaRPr>
          </a:p>
          <a:p>
            <a:pPr marL="118813" indent="-118813" defTabSz="966612">
              <a:spcBef>
                <a:spcPts val="634"/>
              </a:spcBef>
              <a:defRPr/>
            </a:pPr>
            <a:r>
              <a:rPr lang="es-US" dirty="0">
                <a:solidFill>
                  <a:prstClr val="black"/>
                </a:solidFill>
                <a:cs typeface="Arial"/>
              </a:rPr>
              <a:t>Un porcentaje del costo mientras está en la brecha de cobertura, que comienza en $5030 para los gastos de bolsillo en 2024</a:t>
            </a:r>
          </a:p>
          <a:p>
            <a:pPr marL="118813" indent="-118813" defTabSz="966612">
              <a:spcBef>
                <a:spcPts val="634"/>
              </a:spcBef>
              <a:defRPr/>
            </a:pPr>
            <a:r>
              <a:rPr lang="es-US" dirty="0">
                <a:solidFill>
                  <a:prstClr val="black"/>
                </a:solidFill>
                <a:cs typeface="Arial"/>
              </a:rPr>
              <a:t>Una vez que sus gastos de bolsillo lleguen a $8000 (incluidos ciertos pagos hechos por otras personas o entidades en su nombre, incluido el programa de Ayuda Adicional de Medicare), automáticamente recibirá “cobertura catastrófica”. Eso significa que no pagará nada por sus medicamentos cubiertos de la Parte D durante el resto del año calendario.</a:t>
            </a:r>
          </a:p>
          <a:p>
            <a:pPr marL="0" marR="0" lvl="0" indent="0" algn="l" defTabSz="966612"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s-US" b="1" dirty="0">
                <a:solidFill>
                  <a:prstClr val="black"/>
                </a:solidFill>
                <a:cs typeface="Arial"/>
              </a:rPr>
              <a:t>Si tiene ingresos y recursos limitados</a:t>
            </a:r>
            <a:r>
              <a:rPr lang="es-US" dirty="0">
                <a:solidFill>
                  <a:prstClr val="black"/>
                </a:solidFill>
                <a:cs typeface="Arial"/>
              </a:rPr>
              <a:t>, puede calificar para recibir Ayuda Adicional para pagar su cobertura de medicamentos (consulte la lección 7).</a:t>
            </a:r>
          </a:p>
          <a:p>
            <a:pPr marL="0" lvl="0" indent="0" defTabSz="966612">
              <a:spcBef>
                <a:spcPts val="634"/>
              </a:spcBef>
              <a:buNone/>
              <a:defRPr/>
            </a:pPr>
            <a:r>
              <a:rPr lang="es-US" dirty="0">
                <a:solidFill>
                  <a:prstClr val="black"/>
                </a:solidFill>
              </a:rPr>
              <a:t>Para más información sobre la brecha de cobertura y la cobertura catastrófica, visite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/lower-out-pocket-drug-costs-2024-and-2025-article.pdf</a:t>
            </a:r>
            <a:r>
              <a:rPr lang="es-US" dirty="0">
                <a:solidFill>
                  <a:prstClr val="black"/>
                </a:solidFill>
              </a:rPr>
              <a:t> a fin de revisar el artículo “</a:t>
            </a:r>
            <a:r>
              <a:rPr lang="es-US" dirty="0" err="1">
                <a:solidFill>
                  <a:prstClr val="black"/>
                </a:solidFill>
              </a:rPr>
              <a:t>Lower</a:t>
            </a:r>
            <a:r>
              <a:rPr lang="es-US" dirty="0">
                <a:solidFill>
                  <a:prstClr val="black"/>
                </a:solidFill>
              </a:rPr>
              <a:t> </a:t>
            </a:r>
            <a:r>
              <a:rPr lang="es-US" dirty="0" err="1">
                <a:solidFill>
                  <a:prstClr val="black"/>
                </a:solidFill>
              </a:rPr>
              <a:t>out-of-pocket</a:t>
            </a:r>
            <a:r>
              <a:rPr lang="es-US" dirty="0">
                <a:solidFill>
                  <a:prstClr val="black"/>
                </a:solidFill>
              </a:rPr>
              <a:t> </a:t>
            </a:r>
            <a:r>
              <a:rPr lang="es-US" dirty="0" err="1">
                <a:solidFill>
                  <a:prstClr val="black"/>
                </a:solidFill>
              </a:rPr>
              <a:t>drug</a:t>
            </a:r>
            <a:r>
              <a:rPr lang="es-US" dirty="0">
                <a:solidFill>
                  <a:prstClr val="black"/>
                </a:solidFill>
              </a:rPr>
              <a:t> </a:t>
            </a:r>
            <a:r>
              <a:rPr lang="es-US" dirty="0" err="1">
                <a:solidFill>
                  <a:prstClr val="black"/>
                </a:solidFill>
              </a:rPr>
              <a:t>costs</a:t>
            </a:r>
            <a:r>
              <a:rPr lang="es-US" dirty="0">
                <a:solidFill>
                  <a:prstClr val="black"/>
                </a:solidFill>
              </a:rPr>
              <a:t> in 2024 and 2025” (Costos de bolsillo menores para los medicamentos en 2024 y 2025). </a:t>
            </a:r>
          </a:p>
          <a:p>
            <a:pPr marL="0" indent="0">
              <a:buNone/>
            </a:pPr>
            <a:r>
              <a:rPr lang="es-US" b="1" dirty="0">
                <a:cs typeface="Calibri"/>
              </a:rPr>
              <a:t>Recursos:</a:t>
            </a:r>
          </a:p>
          <a:p>
            <a:r>
              <a:rPr lang="es-US" dirty="0">
                <a:cs typeface="Calibri"/>
                <a:hlinkClick r:id="rId4"/>
              </a:rPr>
              <a:t>Medicare.gov/</a:t>
            </a:r>
            <a:r>
              <a:rPr lang="es-US" dirty="0" err="1">
                <a:cs typeface="Calibri"/>
                <a:hlinkClick r:id="rId4"/>
              </a:rPr>
              <a:t>drug</a:t>
            </a:r>
            <a:r>
              <a:rPr lang="es-US" dirty="0">
                <a:cs typeface="Calibri"/>
                <a:hlinkClick r:id="rId4"/>
              </a:rPr>
              <a:t>-</a:t>
            </a:r>
            <a:r>
              <a:rPr lang="es-US" dirty="0" err="1">
                <a:cs typeface="Calibri"/>
                <a:hlinkClick r:id="rId4"/>
              </a:rPr>
              <a:t>coverage</a:t>
            </a:r>
            <a:r>
              <a:rPr lang="es-US" dirty="0">
                <a:cs typeface="Calibri"/>
                <a:hlinkClick r:id="rId4"/>
              </a:rPr>
              <a:t>-</a:t>
            </a:r>
            <a:r>
              <a:rPr lang="es-US" dirty="0" err="1">
                <a:cs typeface="Calibri"/>
                <a:hlinkClick r:id="rId4"/>
              </a:rPr>
              <a:t>part</a:t>
            </a:r>
            <a:r>
              <a:rPr lang="es-US" dirty="0">
                <a:cs typeface="Calibri"/>
                <a:hlinkClick r:id="rId4"/>
              </a:rPr>
              <a:t>-d/</a:t>
            </a:r>
            <a:r>
              <a:rPr lang="es-US" dirty="0" err="1">
                <a:cs typeface="Calibri"/>
                <a:hlinkClick r:id="rId4"/>
              </a:rPr>
              <a:t>costs</a:t>
            </a:r>
            <a:r>
              <a:rPr lang="es-US" dirty="0">
                <a:cs typeface="Calibri"/>
                <a:hlinkClick r:id="rId4"/>
              </a:rPr>
              <a:t>-</a:t>
            </a:r>
            <a:r>
              <a:rPr lang="es-US" dirty="0" err="1">
                <a:cs typeface="Calibri"/>
                <a:hlinkClick r:id="rId4"/>
              </a:rPr>
              <a:t>for</a:t>
            </a:r>
            <a:r>
              <a:rPr lang="es-US" dirty="0">
                <a:cs typeface="Calibri"/>
                <a:hlinkClick r:id="rId4"/>
              </a:rPr>
              <a:t>-medicare-</a:t>
            </a:r>
            <a:r>
              <a:rPr lang="es-US" dirty="0" err="1">
                <a:cs typeface="Calibri"/>
                <a:hlinkClick r:id="rId4"/>
              </a:rPr>
              <a:t>drug</a:t>
            </a:r>
            <a:r>
              <a:rPr lang="es-US" dirty="0">
                <a:cs typeface="Calibri"/>
                <a:hlinkClick r:id="rId4"/>
              </a:rPr>
              <a:t>-</a:t>
            </a:r>
            <a:r>
              <a:rPr lang="es-US" dirty="0" err="1">
                <a:cs typeface="Calibri"/>
                <a:hlinkClick r:id="rId4"/>
              </a:rPr>
              <a:t>coverage</a:t>
            </a:r>
            <a:r>
              <a:rPr lang="es-US" dirty="0">
                <a:cs typeface="Calibri"/>
                <a:hlinkClick r:id="rId4"/>
              </a:rPr>
              <a:t>/</a:t>
            </a:r>
            <a:r>
              <a:rPr lang="es-US" dirty="0" err="1">
                <a:cs typeface="Calibri"/>
                <a:hlinkClick r:id="rId4"/>
              </a:rPr>
              <a:t>costs</a:t>
            </a:r>
            <a:r>
              <a:rPr lang="es-US" dirty="0">
                <a:cs typeface="Calibri"/>
                <a:hlinkClick r:id="rId4"/>
              </a:rPr>
              <a:t>-</a:t>
            </a:r>
            <a:r>
              <a:rPr lang="es-US" dirty="0" err="1">
                <a:cs typeface="Calibri"/>
                <a:hlinkClick r:id="rId4"/>
              </a:rPr>
              <a:t>in-the-coverage-gap</a:t>
            </a:r>
            <a:endParaRPr lang="es-US" dirty="0">
              <a:cs typeface="Calibri"/>
              <a:hlinkClick r:id="rId4"/>
            </a:endParaRPr>
          </a:p>
          <a:p>
            <a:r>
              <a:rPr lang="es-US" dirty="0">
                <a:cs typeface="Calibri"/>
                <a:hlinkClick r:id="rId5"/>
              </a:rPr>
              <a:t>Medicare.gov/</a:t>
            </a:r>
            <a:r>
              <a:rPr lang="es-US" dirty="0" err="1">
                <a:cs typeface="Calibri"/>
                <a:hlinkClick r:id="rId5"/>
              </a:rPr>
              <a:t>drug</a:t>
            </a:r>
            <a:r>
              <a:rPr lang="es-US" dirty="0">
                <a:cs typeface="Calibri"/>
                <a:hlinkClick r:id="rId5"/>
              </a:rPr>
              <a:t>-</a:t>
            </a:r>
            <a:r>
              <a:rPr lang="es-US" dirty="0" err="1">
                <a:cs typeface="Calibri"/>
                <a:hlinkClick r:id="rId5"/>
              </a:rPr>
              <a:t>coverage</a:t>
            </a:r>
            <a:r>
              <a:rPr lang="es-US" dirty="0">
                <a:cs typeface="Calibri"/>
                <a:hlinkClick r:id="rId5"/>
              </a:rPr>
              <a:t>-</a:t>
            </a:r>
            <a:r>
              <a:rPr lang="es-US" dirty="0" err="1">
                <a:cs typeface="Calibri"/>
                <a:hlinkClick r:id="rId5"/>
              </a:rPr>
              <a:t>part</a:t>
            </a:r>
            <a:r>
              <a:rPr lang="es-US" dirty="0">
                <a:cs typeface="Calibri"/>
                <a:hlinkClick r:id="rId5"/>
              </a:rPr>
              <a:t>-d/</a:t>
            </a:r>
            <a:r>
              <a:rPr lang="es-US" dirty="0" err="1">
                <a:cs typeface="Calibri"/>
                <a:hlinkClick r:id="rId5"/>
              </a:rPr>
              <a:t>costs</a:t>
            </a:r>
            <a:r>
              <a:rPr lang="es-US" dirty="0">
                <a:cs typeface="Calibri"/>
                <a:hlinkClick r:id="rId5"/>
              </a:rPr>
              <a:t>-</a:t>
            </a:r>
            <a:r>
              <a:rPr lang="es-US" dirty="0" err="1">
                <a:cs typeface="Calibri"/>
                <a:hlinkClick r:id="rId5"/>
              </a:rPr>
              <a:t>for</a:t>
            </a:r>
            <a:r>
              <a:rPr lang="es-US" dirty="0">
                <a:cs typeface="Calibri"/>
                <a:hlinkClick r:id="rId5"/>
              </a:rPr>
              <a:t>-medicare-</a:t>
            </a:r>
            <a:r>
              <a:rPr lang="es-US" dirty="0" err="1">
                <a:cs typeface="Calibri"/>
                <a:hlinkClick r:id="rId5"/>
              </a:rPr>
              <a:t>drug</a:t>
            </a:r>
            <a:r>
              <a:rPr lang="es-US" dirty="0">
                <a:cs typeface="Calibri"/>
                <a:hlinkClick r:id="rId5"/>
              </a:rPr>
              <a:t>-</a:t>
            </a:r>
            <a:r>
              <a:rPr lang="es-US" dirty="0" err="1">
                <a:cs typeface="Calibri"/>
                <a:hlinkClick r:id="rId5"/>
              </a:rPr>
              <a:t>coverage</a:t>
            </a:r>
            <a:r>
              <a:rPr lang="es-US" dirty="0">
                <a:cs typeface="Calibri"/>
                <a:hlinkClick r:id="rId5"/>
              </a:rPr>
              <a:t>/</a:t>
            </a:r>
            <a:r>
              <a:rPr lang="es-US" dirty="0" err="1">
                <a:cs typeface="Calibri"/>
                <a:hlinkClick r:id="rId5"/>
              </a:rPr>
              <a:t>catastrophic-coverage</a:t>
            </a:r>
            <a:endParaRPr lang="es-US" dirty="0">
              <a:cs typeface="Calibri"/>
              <a:hlinkClick r:id="rId5"/>
            </a:endParaRPr>
          </a:p>
          <a:p>
            <a:pPr marL="0" indent="0">
              <a:buNone/>
            </a:pPr>
            <a:endParaRPr lang="en-US" dirty="0">
              <a:cs typeface="Calibri"/>
            </a:endParaRPr>
          </a:p>
        </p:txBody>
      </p:sp>
    </p:spTree>
    <p:extLst>
      <p:ext uri="{BB962C8B-B14F-4D97-AF65-F5344CB8AC3E}">
        <p14:creationId xmlns:p14="http://schemas.microsoft.com/office/powerpoint/2010/main" val="989966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buNone/>
              <a:defRPr/>
            </a:pPr>
            <a:r>
              <a:rPr lang="es-US" sz="900" b="1">
                <a:cs typeface="Arial"/>
              </a:rPr>
              <a:t>Notas del presentador</a:t>
            </a:r>
          </a:p>
          <a:p>
            <a:pPr marL="0" lvl="0" indent="0">
              <a:spcBef>
                <a:spcPts val="634"/>
              </a:spcBef>
              <a:buNone/>
              <a:defRPr/>
            </a:pPr>
            <a:r>
              <a:rPr lang="es-US" sz="900">
                <a:cs typeface="Arial" panose="020B0604020202020204" pitchFamily="34" charset="0"/>
              </a:rPr>
              <a:t>La mayoría de las personas pagará el importe de prima estándar para la cobertura de medicamentos. Si sus ingresos brutos ajustados modificados (MAGI) están por encima de cierto monto, es posible que también pague un </a:t>
            </a:r>
            <a:r>
              <a:rPr lang="es-US" sz="900">
                <a:solidFill>
                  <a:prstClr val="black"/>
                </a:solidFill>
                <a:cs typeface="Arial"/>
              </a:rPr>
              <a:t>importe de ajuste mensual relacionado con los ingresos (</a:t>
            </a:r>
            <a:r>
              <a:rPr lang="es-US" sz="900">
                <a:cs typeface="Arial" panose="020B0604020202020204" pitchFamily="34" charset="0"/>
              </a:rPr>
              <a:t>IRMAA). Aproximadamente el 7 % de las personas con Medicare paga un IRMAA. </a:t>
            </a:r>
            <a:r>
              <a:rPr lang="es-US" sz="900">
                <a:solidFill>
                  <a:prstClr val="black"/>
                </a:solidFill>
                <a:cs typeface="Arial" panose="020B0604020202020204" pitchFamily="34" charset="0"/>
              </a:rPr>
              <a:t>Las primas totales de la Parte D para 2024 para las personas con ingresos superiores se presentan a continuación.</a:t>
            </a:r>
          </a:p>
          <a:p>
            <a:pPr marL="0" indent="0">
              <a:spcBef>
                <a:spcPts val="634"/>
              </a:spcBef>
              <a:buNone/>
              <a:defRPr/>
            </a:pPr>
            <a:r>
              <a:rPr lang="es-US" sz="900">
                <a:solidFill>
                  <a:prstClr val="black"/>
                </a:solidFill>
                <a:cs typeface="Arial"/>
              </a:rPr>
              <a:t>La Ley de Presupuesto Bipartidista de 2018 cambió la política de las primas relacionadas con los ingresos y ajustó los umbrales de los ingresos para determinar el IRMAA.</a:t>
            </a:r>
            <a:r>
              <a:rPr lang="es-US" sz="900">
                <a:solidFill>
                  <a:srgbClr val="FF0000"/>
                </a:solidFill>
                <a:cs typeface="Arial"/>
              </a:rPr>
              <a:t> </a:t>
            </a:r>
            <a:r>
              <a:rPr lang="es-US" sz="900">
                <a:cs typeface="Arial"/>
              </a:rPr>
              <a:t>El IRMAA se ajusta todos los años. Se calcula sobre la prima nacional básica del beneficiario.</a:t>
            </a:r>
          </a:p>
          <a:p>
            <a:pPr marL="0" indent="0" defTabSz="1021718">
              <a:spcBef>
                <a:spcPts val="686"/>
              </a:spcBef>
              <a:spcAft>
                <a:spcPts val="634"/>
              </a:spcAft>
              <a:buNone/>
              <a:defRPr/>
            </a:pPr>
            <a:r>
              <a:rPr lang="es-US" sz="900" b="1">
                <a:solidFill>
                  <a:prstClr val="black"/>
                </a:solidFill>
                <a:cs typeface="Arial" panose="020B0604020202020204" pitchFamily="34" charset="0"/>
              </a:rPr>
              <a:t>Para el 2024:</a:t>
            </a:r>
          </a:p>
          <a:p>
            <a:pPr marL="118813" indent="-118813" defTabSz="1021718">
              <a:spcBef>
                <a:spcPts val="683"/>
              </a:spcBef>
              <a:spcAft>
                <a:spcPts val="634"/>
              </a:spcAft>
              <a:defRPr/>
            </a:pPr>
            <a:r>
              <a:rPr lang="es-US" sz="900">
                <a:solidFill>
                  <a:prstClr val="black"/>
                </a:solidFill>
                <a:cs typeface="Arial" panose="020B0604020202020204" pitchFamily="34" charset="0"/>
              </a:rPr>
              <a:t>Usted solo paga la prima de su plan si sus ingresos anuales en 2022 fueron de $103,000 o menos para una persona, o $206,000 o menos para una pareja casada.</a:t>
            </a:r>
          </a:p>
          <a:p>
            <a:pPr marL="118813" indent="-118813" defTabSz="1021718">
              <a:spcBef>
                <a:spcPts val="683"/>
              </a:spcBef>
              <a:spcAft>
                <a:spcPts val="634"/>
              </a:spcAft>
              <a:defRPr/>
            </a:pPr>
            <a:r>
              <a:rPr lang="es-US" sz="900">
                <a:solidFill>
                  <a:prstClr val="black"/>
                </a:solidFill>
                <a:cs typeface="Arial" panose="020B0604020202020204" pitchFamily="34" charset="0"/>
              </a:rPr>
              <a:t>Si declaró un MAGI mayor que $103,000 y hasta $129,000 y presenta una declaración de impuestos individual, o presenta una declaración de impuestos conjunta con un ingreso anual superior a $206,000 y menor que $258,000, paga la prima de su plan y su IRMAA de $12.90. </a:t>
            </a:r>
          </a:p>
          <a:p>
            <a:pPr marL="118813" indent="-118813" defTabSz="1021718">
              <a:spcBef>
                <a:spcPts val="683"/>
              </a:spcBef>
              <a:spcAft>
                <a:spcPts val="634"/>
              </a:spcAft>
              <a:defRPr/>
            </a:pPr>
            <a:r>
              <a:rPr lang="es-US" sz="900">
                <a:cs typeface="Arial" panose="020B0604020202020204" pitchFamily="34" charset="0"/>
              </a:rPr>
              <a:t>Si declaró un MAGI mayor que $129,000 y hasta $161,000 y presenta una declaración de impuestos individual, o presenta una declaración de impuestos conjunta con un ingreso superior a $258,000 y hasta $322,000, paga la prima de su plan y su IRMAA de $33.30.</a:t>
            </a:r>
          </a:p>
          <a:p>
            <a:pPr marL="118813" indent="-118813" defTabSz="1021718">
              <a:spcBef>
                <a:spcPts val="683"/>
              </a:spcBef>
              <a:spcAft>
                <a:spcPts val="634"/>
              </a:spcAft>
              <a:defRPr/>
            </a:pPr>
            <a:r>
              <a:rPr lang="es-US" sz="900">
                <a:cs typeface="Arial" panose="020B0604020202020204" pitchFamily="34" charset="0"/>
              </a:rPr>
              <a:t>Si declaró un MAGI mayor que $161,000 y hasta $193,000 y presenta una declaración de impuestos individual, o presenta una declaración de impuestos conjunta con un ingreso superior a $322,000 y hasta $386,000, paga la prima de su plan y su IRMAA de $53.80.</a:t>
            </a:r>
          </a:p>
          <a:p>
            <a:pPr marL="118813" indent="-118813" defTabSz="1021718">
              <a:spcBef>
                <a:spcPts val="683"/>
              </a:spcBef>
              <a:spcAft>
                <a:spcPts val="634"/>
              </a:spcAft>
              <a:defRPr/>
            </a:pPr>
            <a:r>
              <a:rPr lang="es-US" sz="900">
                <a:solidFill>
                  <a:prstClr val="black"/>
                </a:solidFill>
                <a:cs typeface="Arial" panose="020B0604020202020204" pitchFamily="34" charset="0"/>
              </a:rPr>
              <a:t>Si declaró un MAGI mayor que $193,000 y hasta $500,000 y presenta una declaración de impuestos individual, o presenta una declaración de impuestos conjunta con un ingreso superior a $386,000 y hasta $750,000, paga la prima de su plan y su IRMAA de $74.20 por mes.</a:t>
            </a:r>
          </a:p>
          <a:p>
            <a:pPr marL="118813" indent="-118813" defTabSz="1021718">
              <a:spcBef>
                <a:spcPts val="683"/>
              </a:spcBef>
              <a:spcAft>
                <a:spcPts val="634"/>
              </a:spcAft>
              <a:defRPr/>
            </a:pPr>
            <a:r>
              <a:rPr lang="es-US" sz="900">
                <a:solidFill>
                  <a:prstClr val="black"/>
                </a:solidFill>
                <a:cs typeface="Arial" panose="020B0604020202020204" pitchFamily="34" charset="0"/>
              </a:rPr>
              <a:t>Si declaró un MAGI de $500,000 o mayor y presenta una declaración de impuestos individual, o presenta una declaración de impuestos conjunta con un ingreso superior a $750,000, paga la prima de su plan y su IRMAA de $81.00 por mes.</a:t>
            </a:r>
          </a:p>
          <a:p>
            <a:pPr marL="0" indent="0" defTabSz="966612">
              <a:spcBef>
                <a:spcPts val="634"/>
              </a:spcBef>
              <a:buNone/>
              <a:defRPr/>
            </a:pPr>
            <a:r>
              <a:rPr lang="es-US" sz="900" b="1">
                <a:solidFill>
                  <a:prstClr val="black"/>
                </a:solidFill>
                <a:cs typeface="Arial"/>
              </a:rPr>
              <a:t>NOTA: </a:t>
            </a:r>
            <a:r>
              <a:rPr lang="es-US" sz="900">
                <a:solidFill>
                  <a:prstClr val="black"/>
                </a:solidFill>
                <a:cs typeface="Arial"/>
              </a:rPr>
              <a:t>Si está casado y presenta la declaración por separado, pero vivió con su cónyuge en cualquier momento durante el año contributivo, y sus ingresos son de $103,000 o menos, paga la prima de su plan. Si está casado y presenta la declaración por separado, pero vivió con su cónyuge en cualquier momento durante el año contributivo, y sus ingresos son de $103,000 a $397,000, paga YPP e IRMAA de $74.20 por mes. Si está casado y presenta la declaración por separado, pero vivió con su cónyuge en cualquier momento durante el año contributivo, y sus ingresos son de $397,000 o más, paga YPP e IRMAA de $81.00 por mes.</a:t>
            </a:r>
          </a:p>
          <a:p>
            <a:pPr marL="0" indent="0">
              <a:spcBef>
                <a:spcPts val="634"/>
              </a:spcBef>
              <a:buNone/>
              <a:defRPr/>
            </a:pPr>
            <a:r>
              <a:rPr lang="es-US" sz="900">
                <a:solidFill>
                  <a:prstClr val="black"/>
                </a:solidFill>
                <a:cs typeface="Arial"/>
              </a:rPr>
              <a:t>Si sus ingresos cambian por ciertas razones, como el divorcio o la jubilación, es posible que pueda reducir su IRMAA. Visite </a:t>
            </a:r>
            <a:r>
              <a:rPr lang="es-US" sz="900">
                <a:solidFill>
                  <a:prstClr val="black"/>
                </a:solidFill>
                <a:cs typeface="Arial"/>
                <a:hlinkClick r:id="rId3"/>
              </a:rPr>
              <a:t>SSA.gov/forms/ssa-44.pdf</a:t>
            </a:r>
            <a:r>
              <a:rPr lang="es-US" sz="900">
                <a:solidFill>
                  <a:prstClr val="black"/>
                </a:solidFill>
                <a:cs typeface="Arial"/>
              </a:rPr>
              <a:t> para ver e imprimir una copia del formulario de "Importe de ajuste mensual de Medicare relacionado con los ingresos - Eventos que cambian la vida".</a:t>
            </a:r>
          </a:p>
        </p:txBody>
      </p:sp>
    </p:spTree>
    <p:extLst>
      <p:ext uri="{BB962C8B-B14F-4D97-AF65-F5344CB8AC3E}">
        <p14:creationId xmlns:p14="http://schemas.microsoft.com/office/powerpoint/2010/main" val="2535444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00050" y="3589486"/>
            <a:ext cx="6591300" cy="5831240"/>
          </a:xfrm>
        </p:spPr>
        <p:txBody>
          <a:bodyPr/>
          <a:lstStyle/>
          <a:p>
            <a:pPr marL="0" indent="0" defTabSz="966612">
              <a:spcBef>
                <a:spcPts val="634"/>
              </a:spcBef>
              <a:spcAft>
                <a:spcPts val="600"/>
              </a:spcAft>
              <a:buNone/>
              <a:defRPr/>
            </a:pPr>
            <a:r>
              <a:rPr lang="es-US" sz="1100" b="1" dirty="0">
                <a:solidFill>
                  <a:prstClr val="black"/>
                </a:solidFill>
                <a:ea typeface="ＭＳ Ｐゴシック"/>
                <a:cs typeface="Arial"/>
              </a:rPr>
              <a:t>Esta diapositiva tiene animación.</a:t>
            </a:r>
          </a:p>
          <a:p>
            <a:pPr marL="0" indent="0" defTabSz="966612">
              <a:spcBef>
                <a:spcPts val="634"/>
              </a:spcBef>
              <a:spcAft>
                <a:spcPts val="600"/>
              </a:spcAft>
              <a:buNone/>
              <a:defRPr/>
            </a:pPr>
            <a:r>
              <a:rPr lang="es-US" sz="1100" b="1" dirty="0">
                <a:cs typeface="Arial"/>
              </a:rPr>
              <a:t>Notas del presentador</a:t>
            </a:r>
          </a:p>
          <a:p>
            <a:pPr marL="119149" indent="-119149">
              <a:spcBef>
                <a:spcPts val="634"/>
              </a:spcBef>
              <a:spcAft>
                <a:spcPts val="600"/>
              </a:spcAft>
              <a:defRPr/>
            </a:pPr>
            <a:r>
              <a:rPr lang="es-US" sz="1100" b="1" dirty="0">
                <a:solidFill>
                  <a:prstClr val="black"/>
                </a:solidFill>
                <a:cs typeface="Arial"/>
              </a:rPr>
              <a:t>Puede que deba pagar una multa por inscripción tardía (además de su prima mensual regular) si no se incorpora a un plan de medicamentos durante su Período de Inscripción Inicial (IEP) y pasa al menos 63 días consecutivos sin la Parte D u otra cobertura de medicamentos recetados acreditable. </a:t>
            </a:r>
            <a:r>
              <a:rPr lang="es-US" sz="1100" dirty="0"/>
              <a:t>La cobertura de medicamentos recetados acreditable (por ejemplo, de un empleador o sindicato actual o anterior, TRICARE, Servicio de Salud Indígena, el Departamento de Asuntos de Veteranos o la cobertura de un seguro de salud individual) es una cobertura de medicamentos recetados que se prevé que pague, en promedio, al menos tanto como la cobertura de medicamentos estándar de Medicare. Su plan debe comunicarle cada año si su cobertura de medicamentos no de Medicare es una cobertura acreditable. </a:t>
            </a:r>
            <a:r>
              <a:rPr lang="es-US" sz="1100" dirty="0">
                <a:solidFill>
                  <a:prstClr val="black"/>
                </a:solidFill>
                <a:cs typeface="Arial"/>
              </a:rPr>
              <a:t>El importe de esa multa dependerá de cuánto tiempo haya estado sin la Parte D u otra cobertura de medicamentos recetados acreditable. Si usted califica para Ayuda Adicional, no tendrá que pagar una multa por inscripción tardía. </a:t>
            </a:r>
          </a:p>
          <a:p>
            <a:pPr marL="119149" indent="-119149">
              <a:spcBef>
                <a:spcPts val="634"/>
              </a:spcBef>
              <a:spcAft>
                <a:spcPts val="600"/>
              </a:spcAft>
              <a:defRPr/>
            </a:pPr>
            <a:r>
              <a:rPr lang="es-US" sz="1100" b="1" dirty="0">
                <a:solidFill>
                  <a:prstClr val="black"/>
                </a:solidFill>
                <a:cs typeface="Arial"/>
              </a:rPr>
              <a:t>Medicare calcula la multa por inscripción tardía </a:t>
            </a:r>
            <a:r>
              <a:rPr lang="es-US" sz="1100" dirty="0">
                <a:solidFill>
                  <a:prstClr val="black"/>
                </a:solidFill>
                <a:cs typeface="Arial"/>
              </a:rPr>
              <a:t>multiplicando 1 % veces el número de meses completos y no cubiertos en que no tuvo cobertura de medicamentos de Medicare (una vez que fue elegible) u otra cobertura de medicamentos acreditable por la “prima nacional básica del beneficiario” vigente ($34.70 en 2024). El importe final se redondea al $0.10 más cercano y se suma a la prima mensual de su plan. La prima nacional básica del beneficiario puede cambiar cada año, por lo que el importe de la multa también puede cambiar cada año. Generalmente usted tiene que pagar esta multa mientras tenga un plan de medicamentos. </a:t>
            </a:r>
          </a:p>
          <a:p>
            <a:pPr marL="119149" indent="-119149">
              <a:spcBef>
                <a:spcPts val="634"/>
              </a:spcBef>
              <a:spcAft>
                <a:spcPts val="600"/>
              </a:spcAft>
              <a:defRPr/>
            </a:pPr>
            <a:r>
              <a:rPr lang="es-US" sz="1100" b="1" dirty="0">
                <a:solidFill>
                  <a:prstClr val="black"/>
                </a:solidFill>
                <a:cs typeface="Arial"/>
              </a:rPr>
              <a:t>Su cobertura de medicamentos de Medicare debe informarle si adeuda una multa y cuál será su pago. </a:t>
            </a:r>
            <a:r>
              <a:rPr lang="es-US" sz="1100" dirty="0">
                <a:solidFill>
                  <a:prstClr val="black"/>
                </a:solidFill>
                <a:cs typeface="Arial"/>
              </a:rPr>
              <a:t>La multa por inscripción tardía va al Fondo de Fideicomiso de Medicare, no al plan. Si no está de acuerdo con la multa por inscripción tardía, puede pedirle a Medicare una revisión o una reconsideración. Deberá completar un formulario de solicitud de reconsideración (que le enviará su plan) y tendrá la posibilidad de presentar evidencia que respalde su caso. </a:t>
            </a:r>
          </a:p>
          <a:p>
            <a:pPr marL="119149" indent="-119149">
              <a:spcBef>
                <a:spcPts val="611"/>
              </a:spcBef>
              <a:spcAft>
                <a:spcPts val="600"/>
              </a:spcAft>
              <a:defRPr/>
            </a:pPr>
            <a:r>
              <a:rPr lang="es-US" sz="1100" b="1" dirty="0">
                <a:solidFill>
                  <a:prstClr val="black"/>
                </a:solidFill>
                <a:cs typeface="Arial"/>
              </a:rPr>
              <a:t>Para más información, </a:t>
            </a:r>
            <a:r>
              <a:rPr lang="es-US" sz="1100" dirty="0">
                <a:solidFill>
                  <a:prstClr val="black"/>
                </a:solidFill>
                <a:cs typeface="Arial"/>
              </a:rPr>
              <a:t>visite </a:t>
            </a:r>
            <a:r>
              <a:rPr lang="es-US" sz="1100" dirty="0">
                <a:solidFill>
                  <a:prstClr val="black"/>
                </a:solidFill>
                <a:cs typeface="Arial"/>
                <a:hlinkClick r:id="rId3"/>
              </a:rPr>
              <a:t>Medicare.gov/</a:t>
            </a:r>
            <a:r>
              <a:rPr lang="es-US" sz="1100" dirty="0" err="1">
                <a:solidFill>
                  <a:prstClr val="black"/>
                </a:solidFill>
                <a:cs typeface="Arial"/>
                <a:hlinkClick r:id="rId3"/>
              </a:rPr>
              <a:t>drug</a:t>
            </a:r>
            <a:r>
              <a:rPr lang="es-US" sz="1100" dirty="0">
                <a:solidFill>
                  <a:prstClr val="black"/>
                </a:solidFill>
                <a:cs typeface="Arial"/>
                <a:hlinkClick r:id="rId3"/>
              </a:rPr>
              <a:t>-</a:t>
            </a:r>
            <a:r>
              <a:rPr lang="es-US" sz="1100" dirty="0" err="1">
                <a:solidFill>
                  <a:prstClr val="black"/>
                </a:solidFill>
                <a:cs typeface="Arial"/>
                <a:hlinkClick r:id="rId3"/>
              </a:rPr>
              <a:t>coverage</a:t>
            </a:r>
            <a:r>
              <a:rPr lang="es-US" sz="1100" dirty="0">
                <a:solidFill>
                  <a:prstClr val="black"/>
                </a:solidFill>
                <a:cs typeface="Arial"/>
                <a:hlinkClick r:id="rId3"/>
              </a:rPr>
              <a:t>-</a:t>
            </a:r>
            <a:r>
              <a:rPr lang="es-US" sz="1100" dirty="0" err="1">
                <a:solidFill>
                  <a:prstClr val="black"/>
                </a:solidFill>
                <a:cs typeface="Arial"/>
                <a:hlinkClick r:id="rId3"/>
              </a:rPr>
              <a:t>part</a:t>
            </a:r>
            <a:r>
              <a:rPr lang="es-US" sz="1100" dirty="0">
                <a:solidFill>
                  <a:prstClr val="black"/>
                </a:solidFill>
                <a:cs typeface="Arial"/>
                <a:hlinkClick r:id="rId3"/>
              </a:rPr>
              <a:t>-d/</a:t>
            </a:r>
            <a:r>
              <a:rPr lang="es-US" sz="1100" dirty="0" err="1">
                <a:solidFill>
                  <a:prstClr val="black"/>
                </a:solidFill>
                <a:cs typeface="Arial"/>
                <a:hlinkClick r:id="rId3"/>
              </a:rPr>
              <a:t>costs</a:t>
            </a:r>
            <a:r>
              <a:rPr lang="es-US" sz="1100" dirty="0">
                <a:solidFill>
                  <a:prstClr val="black"/>
                </a:solidFill>
                <a:cs typeface="Arial"/>
                <a:hlinkClick r:id="rId3"/>
              </a:rPr>
              <a:t>-</a:t>
            </a:r>
            <a:r>
              <a:rPr lang="es-US" sz="1100" dirty="0" err="1">
                <a:solidFill>
                  <a:prstClr val="black"/>
                </a:solidFill>
                <a:cs typeface="Arial"/>
                <a:hlinkClick r:id="rId3"/>
              </a:rPr>
              <a:t>for</a:t>
            </a:r>
            <a:r>
              <a:rPr lang="es-US" sz="1100" dirty="0">
                <a:solidFill>
                  <a:prstClr val="black"/>
                </a:solidFill>
                <a:cs typeface="Arial"/>
                <a:hlinkClick r:id="rId3"/>
              </a:rPr>
              <a:t>-medicare-</a:t>
            </a:r>
            <a:r>
              <a:rPr lang="es-US" sz="1100" dirty="0" err="1">
                <a:solidFill>
                  <a:prstClr val="black"/>
                </a:solidFill>
                <a:cs typeface="Arial"/>
                <a:hlinkClick r:id="rId3"/>
              </a:rPr>
              <a:t>drug</a:t>
            </a:r>
            <a:r>
              <a:rPr lang="es-US" sz="1100" dirty="0">
                <a:solidFill>
                  <a:prstClr val="black"/>
                </a:solidFill>
                <a:cs typeface="Arial"/>
                <a:hlinkClick r:id="rId3"/>
              </a:rPr>
              <a:t>-</a:t>
            </a:r>
            <a:r>
              <a:rPr lang="es-US" sz="1100" dirty="0" err="1">
                <a:solidFill>
                  <a:prstClr val="black"/>
                </a:solidFill>
                <a:cs typeface="Arial"/>
                <a:hlinkClick r:id="rId3"/>
              </a:rPr>
              <a:t>coverage</a:t>
            </a:r>
            <a:r>
              <a:rPr lang="es-US" sz="1100" dirty="0">
                <a:solidFill>
                  <a:prstClr val="black"/>
                </a:solidFill>
                <a:cs typeface="Arial"/>
                <a:hlinkClick r:id="rId3"/>
              </a:rPr>
              <a:t>/</a:t>
            </a:r>
            <a:r>
              <a:rPr lang="es-US" sz="1100" dirty="0" err="1">
                <a:solidFill>
                  <a:prstClr val="black"/>
                </a:solidFill>
                <a:cs typeface="Arial"/>
                <a:hlinkClick r:id="rId3"/>
              </a:rPr>
              <a:t>part</a:t>
            </a:r>
            <a:r>
              <a:rPr lang="es-US" sz="1100" dirty="0">
                <a:solidFill>
                  <a:prstClr val="black"/>
                </a:solidFill>
                <a:cs typeface="Arial"/>
                <a:hlinkClick r:id="rId3"/>
              </a:rPr>
              <a:t>-d-late-</a:t>
            </a:r>
            <a:r>
              <a:rPr lang="es-US" sz="1100" dirty="0" err="1">
                <a:solidFill>
                  <a:prstClr val="black"/>
                </a:solidFill>
                <a:cs typeface="Arial"/>
                <a:hlinkClick r:id="rId3"/>
              </a:rPr>
              <a:t>enrollment</a:t>
            </a:r>
            <a:r>
              <a:rPr lang="es-US" sz="1100" dirty="0">
                <a:solidFill>
                  <a:prstClr val="black"/>
                </a:solidFill>
                <a:cs typeface="Arial"/>
                <a:hlinkClick r:id="rId3"/>
              </a:rPr>
              <a:t>-</a:t>
            </a:r>
            <a:r>
              <a:rPr lang="es-US" sz="1100" dirty="0" err="1">
                <a:solidFill>
                  <a:prstClr val="black"/>
                </a:solidFill>
                <a:cs typeface="Arial"/>
                <a:hlinkClick r:id="rId3"/>
              </a:rPr>
              <a:t>penalty</a:t>
            </a:r>
            <a:r>
              <a:rPr lang="es-US" sz="1100" dirty="0">
                <a:solidFill>
                  <a:prstClr val="black"/>
                </a:solidFill>
                <a:cs typeface="Arial"/>
              </a:rPr>
              <a:t>. </a:t>
            </a:r>
          </a:p>
          <a:p>
            <a:pPr marL="0" indent="0" defTabSz="966612">
              <a:spcBef>
                <a:spcPts val="634"/>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1239647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a:pPr>
            <a:r>
              <a:rPr lang="es-US" b="1">
                <a:cs typeface="Arial" panose="020B0604020202020204" pitchFamily="34" charset="0"/>
              </a:rPr>
              <a:t>Notas del presentador</a:t>
            </a:r>
          </a:p>
          <a:p>
            <a:pPr marL="119149" indent="-119149" defTabSz="966612">
              <a:spcBef>
                <a:spcPts val="0"/>
              </a:spcBef>
              <a:spcAft>
                <a:spcPts val="600"/>
              </a:spcAft>
              <a:defRPr/>
            </a:pPr>
            <a:r>
              <a:rPr lang="es-US" b="1">
                <a:solidFill>
                  <a:prstClr val="black"/>
                </a:solidFill>
                <a:cs typeface="Arial" panose="020B0604020202020204" pitchFamily="34" charset="0"/>
              </a:rPr>
              <a:t>Para unirse a un plan de medicamentos</a:t>
            </a:r>
            <a:r>
              <a:rPr lang="es-US">
                <a:solidFill>
                  <a:prstClr val="black"/>
                </a:solidFill>
                <a:cs typeface="Arial" panose="020B0604020202020204" pitchFamily="34" charset="0"/>
              </a:rPr>
              <a:t>, debe tener la Parte A y/o la Parte B.</a:t>
            </a:r>
          </a:p>
          <a:p>
            <a:pPr marL="119149" indent="-119149" defTabSz="966612">
              <a:spcBef>
                <a:spcPts val="0"/>
              </a:spcBef>
              <a:spcAft>
                <a:spcPts val="600"/>
              </a:spcAft>
              <a:defRPr/>
            </a:pPr>
            <a:r>
              <a:rPr lang="es-US" b="1">
                <a:solidFill>
                  <a:prstClr val="black"/>
                </a:solidFill>
                <a:cs typeface="Arial" panose="020B0604020202020204" pitchFamily="34" charset="0"/>
              </a:rPr>
              <a:t>Para unirse a un plan Medicare Advantage con cobertura de medicamentos</a:t>
            </a:r>
            <a:r>
              <a:rPr lang="es-US">
                <a:solidFill>
                  <a:prstClr val="black"/>
                </a:solidFill>
                <a:cs typeface="Arial" panose="020B0604020202020204" pitchFamily="34" charset="0"/>
              </a:rPr>
              <a:t>, debe tener tanto la Parte A como la Parte B.</a:t>
            </a:r>
          </a:p>
          <a:p>
            <a:pPr marL="119149" indent="-119149" defTabSz="966612">
              <a:spcBef>
                <a:spcPts val="0"/>
              </a:spcBef>
              <a:spcAft>
                <a:spcPts val="600"/>
              </a:spcAft>
              <a:defRPr/>
            </a:pPr>
            <a:r>
              <a:rPr lang="es-US" b="1">
                <a:solidFill>
                  <a:prstClr val="black"/>
                </a:solidFill>
                <a:cs typeface="Arial" panose="020B0604020202020204" pitchFamily="34" charset="0"/>
              </a:rPr>
              <a:t>Para unirse a un Plan de costos de Medicare con cobertura de medicamentos o un Programa de cuidado integral para personas mayores (PACE, por sus siglas en inglés)</a:t>
            </a:r>
            <a:r>
              <a:rPr lang="es-US">
                <a:solidFill>
                  <a:prstClr val="black"/>
                </a:solidFill>
                <a:cs typeface="Arial" panose="020B0604020202020204" pitchFamily="34" charset="0"/>
              </a:rPr>
              <a:t>, debe tener la Parte A y la Parte B, o solo la Parte B. Los Planes de costos son un tipo de plan de salud de Medicare que se encuentra disponible en determinadas zonas limitadas del país (más información en la lección 5). </a:t>
            </a:r>
          </a:p>
          <a:p>
            <a:pPr marL="119149" indent="-119149" defTabSz="966612">
              <a:spcBef>
                <a:spcPts val="0"/>
              </a:spcBef>
              <a:spcAft>
                <a:spcPts val="600"/>
              </a:spcAft>
              <a:defRPr/>
            </a:pPr>
            <a:r>
              <a:rPr lang="es-US" b="1">
                <a:solidFill>
                  <a:prstClr val="black"/>
                </a:solidFill>
                <a:cs typeface="Arial" panose="020B0604020202020204" pitchFamily="34" charset="0"/>
              </a:rPr>
              <a:t>Cada plan tiene su propia área de servicio y usted debe vivir en ella para inscribirse. </a:t>
            </a:r>
            <a:r>
              <a:rPr lang="es-US">
                <a:solidFill>
                  <a:prstClr val="black"/>
                </a:solidFill>
                <a:cs typeface="Arial" panose="020B0604020202020204" pitchFamily="34" charset="0"/>
              </a:rPr>
              <a:t>Pueden inscribe las personas que viven en los territorios estadounidenses, incluso Puerto Rico, las Islas Vírgenes Estadounidenses, Guam, las Islas Marianas del Norte y Samoa Americana. Si vive fuera de los Estados Unidos y sus territorios, o si está en la cárcel, no es elegible para inscribirse en un plan. Esto significa que no puede obtener cobertura de medicamentos. Debe estar presente en los Estados Unidos de forma legal para inscribirse en un plan.</a:t>
            </a:r>
          </a:p>
          <a:p>
            <a:pPr marL="119149" indent="-119149" defTabSz="966612">
              <a:spcBef>
                <a:spcPts val="0"/>
              </a:spcBef>
              <a:spcAft>
                <a:spcPts val="600"/>
              </a:spcAft>
              <a:defRPr/>
            </a:pPr>
            <a:r>
              <a:rPr lang="es-US" b="1">
                <a:solidFill>
                  <a:prstClr val="black"/>
                </a:solidFill>
                <a:cs typeface="Arial" panose="020B0604020202020204" pitchFamily="34" charset="0"/>
              </a:rPr>
              <a:t>La mayoría de las personas debe unirse a un plan de medicamentos para obtener cobertura de medicamentos. </a:t>
            </a:r>
            <a:r>
              <a:rPr lang="es-US">
                <a:solidFill>
                  <a:prstClr val="black"/>
                </a:solidFill>
                <a:cs typeface="Arial" panose="020B0604020202020204" pitchFamily="34" charset="0"/>
              </a:rPr>
              <a:t>Por lo tanto, aunque todas las personas con Medicare pueden acceder a esta cobertura, debe tomar medidas para obtenerla. Si califica para recibir Ayuda Adicional para pagar sus medicamentos recetados, Medicare lo inscribirá en un plan de medicamentos, a menos que usted rechace la cobertura o se inscriba en un plan usted mismo (más información en la lección 7). Solo puede tener un plan de medicamentos a la vez.</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18805603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2606"/>
            <a:ext cx="5759450" cy="4791794"/>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dirty="0">
                <a:cs typeface="Arial"/>
              </a:rPr>
              <a:t>Notas del presentador</a:t>
            </a:r>
          </a:p>
          <a:p>
            <a:pPr marL="119149" indent="-119149">
              <a:spcBef>
                <a:spcPts val="0"/>
              </a:spcBef>
              <a:spcAft>
                <a:spcPts val="600"/>
              </a:spcAft>
              <a:defRPr/>
            </a:pPr>
            <a:r>
              <a:rPr lang="es-US" b="1" dirty="0">
                <a:solidFill>
                  <a:prstClr val="black"/>
                </a:solidFill>
                <a:cs typeface="Arial"/>
              </a:rPr>
              <a:t>Puede unirse a un plan de medicamentos durante su IEP de 7 meses. </a:t>
            </a:r>
            <a:r>
              <a:rPr lang="es-US" dirty="0">
                <a:solidFill>
                  <a:prstClr val="black"/>
                </a:solidFill>
                <a:cs typeface="Arial"/>
              </a:rPr>
              <a:t>Su IEP comienza 3 meses antes del mes en que usted cumple 65 años, incluye el mes en que cumple 65 años y finaliza 3 meses después del mes en que usted cumple 65 años. La fecha de inicio de su cobertura depende del mes en que se incorpore. También puede incorporarse a un plan de medicamentos de Medicare durante el período de 7 meses alrededor del 25</a:t>
            </a:r>
            <a:r>
              <a:rPr lang="es-US" baseline="30000" dirty="0">
                <a:solidFill>
                  <a:prstClr val="black"/>
                </a:solidFill>
                <a:cs typeface="Arial"/>
              </a:rPr>
              <a:t>o</a:t>
            </a:r>
            <a:r>
              <a:rPr lang="es-US" dirty="0">
                <a:solidFill>
                  <a:prstClr val="black"/>
                </a:solidFill>
                <a:cs typeface="Arial"/>
              </a:rPr>
              <a:t> mes de recibir beneficios por discapacidad. Si obtiene Medicare debido a una discapacidad, puede inscribirse en cobertura de medicamentos de Medicare a partir de los 3 meses antes de su 25° mes de discapacidad y hasta 3 meses después de su 25° mes de discapacidad. La fecha de inicio de su cobertura depende del mes en que se incorpore. </a:t>
            </a:r>
          </a:p>
          <a:p>
            <a:pPr marL="119149" indent="-119149" defTabSz="966612">
              <a:spcBef>
                <a:spcPts val="0"/>
              </a:spcBef>
              <a:spcAft>
                <a:spcPts val="600"/>
              </a:spcAft>
              <a:defRPr/>
            </a:pPr>
            <a:r>
              <a:rPr lang="es-US" b="1" dirty="0">
                <a:solidFill>
                  <a:prstClr val="black"/>
                </a:solidFill>
                <a:cs typeface="Arial"/>
              </a:rPr>
              <a:t>Si califica, puede inscribirse, cambiarse o cancelar su plan de medicamentos de Medicare durante el Período de Inscripción Abierta (OEP) anual del 15 de octubre al 7 de diciembre. </a:t>
            </a:r>
            <a:r>
              <a:rPr lang="es-US" dirty="0">
                <a:solidFill>
                  <a:prstClr val="black"/>
                </a:solidFill>
                <a:cs typeface="Arial"/>
              </a:rPr>
              <a:t>Si hace cambios durante el OEP, su cobertura comenzará el 1 de enero (siempre y cuando su plan reciba su solicitud antes del 7 de diciembre). Para la mayoría de las personas, este es el único momento del año en que se pueden hacer cambios. </a:t>
            </a:r>
          </a:p>
          <a:p>
            <a:pPr marL="119149" indent="-119149" defTabSz="966612">
              <a:spcBef>
                <a:spcPts val="0"/>
              </a:spcBef>
              <a:spcAft>
                <a:spcPts val="600"/>
              </a:spcAft>
              <a:defRPr/>
            </a:pPr>
            <a:r>
              <a:rPr lang="es-US" b="1" dirty="0">
                <a:solidFill>
                  <a:prstClr val="black"/>
                </a:solidFill>
                <a:cs typeface="Arial"/>
              </a:rPr>
              <a:t>Si tiene que comprar la Parte A </a:t>
            </a:r>
            <a:r>
              <a:rPr lang="es-US" dirty="0">
                <a:solidFill>
                  <a:prstClr val="black"/>
                </a:solidFill>
                <a:cs typeface="Arial"/>
              </a:rPr>
              <a:t>y solicita la Parte B durante el Período de Inscripción General (GEP) de la Parte B del 1 de enero al 31 de marzo, puede unirse a un plan de medicamentos a partir de la fecha en que presente su solicitud para la Parte B. El SEP continúa durante los primeros 2 meses de la inscripción en la Parte B. Su cobertura comienza el primer mes posterior a que el plan de la Parte D reciba su solicitud de inscripción. </a:t>
            </a:r>
          </a:p>
          <a:p>
            <a:pPr marL="0" indent="0">
              <a:spcBef>
                <a:spcPts val="0"/>
              </a:spcBef>
              <a:spcAft>
                <a:spcPts val="600"/>
              </a:spcAft>
              <a:buNone/>
            </a:pPr>
            <a:endParaRPr lang="en-US" dirty="0">
              <a:cs typeface="Arial" panose="020B0604020202020204" pitchFamily="34" charset="0"/>
            </a:endParaRPr>
          </a:p>
          <a:p>
            <a:pPr marL="0" indent="0">
              <a:spcBef>
                <a:spcPts val="0"/>
              </a:spcBef>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4294040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09550" y="3581400"/>
            <a:ext cx="6924675" cy="5654615"/>
          </a:xfrm>
        </p:spPr>
        <p:txBody>
          <a:bodyPr/>
          <a:lstStyle/>
          <a:p>
            <a:pPr marL="0" indent="0" defTabSz="966612">
              <a:spcBef>
                <a:spcPts val="634"/>
              </a:spcBef>
              <a:buNone/>
              <a:defRPr/>
            </a:pPr>
            <a:r>
              <a:rPr lang="es-US" sz="1100"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sz="1100" b="1" dirty="0">
                <a:cs typeface="Arial" panose="020B0604020202020204" pitchFamily="34" charset="0"/>
              </a:rPr>
              <a:t>Notas del presentador</a:t>
            </a:r>
          </a:p>
          <a:p>
            <a:pPr marL="0" indent="0">
              <a:spcBef>
                <a:spcPts val="634"/>
              </a:spcBef>
              <a:buNone/>
              <a:defRPr/>
            </a:pPr>
            <a:r>
              <a:rPr lang="es-US" sz="1100" b="1" dirty="0">
                <a:solidFill>
                  <a:prstClr val="black"/>
                </a:solidFill>
                <a:cs typeface="Arial" panose="020B0604020202020204" pitchFamily="34" charset="0"/>
              </a:rPr>
              <a:t>Por lo general, debe permanecer inscrito durante el año calendario. </a:t>
            </a:r>
            <a:r>
              <a:rPr lang="es-US" sz="1100" dirty="0">
                <a:solidFill>
                  <a:prstClr val="black"/>
                </a:solidFill>
                <a:cs typeface="Arial" panose="020B0604020202020204" pitchFamily="34" charset="0"/>
              </a:rPr>
              <a:t>No obstante, en ciertas situaciones puede cambiar de plan (como si cambia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a Medicare Original durante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puede agregar cobertura de medicamentos).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es del 1 de enero al 31 de marzo de cada año. Su cobertura comienza el primer día del mes siguiente a haberse inscrito en el plan. Usted debe tener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(en cualquier momento) durante los primeros 3 meses del año para usar este período de inscripción. Además, si es nuevo en Medicare y se inscribió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durante su IEP, puede hacer un cambio dentro de los primeros 3 meses que tenga Medicare, usando el OEP de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a:t>
            </a:r>
          </a:p>
          <a:p>
            <a:pPr marL="0" indent="0">
              <a:spcBef>
                <a:spcPts val="634"/>
              </a:spcBef>
              <a:buNone/>
              <a:defRPr/>
            </a:pPr>
            <a:r>
              <a:rPr lang="es-US" sz="1100" b="1" dirty="0">
                <a:solidFill>
                  <a:prstClr val="black"/>
                </a:solidFill>
                <a:cs typeface="Arial" panose="020B0604020202020204" pitchFamily="34" charset="0"/>
              </a:rPr>
              <a:t>También puede ser elegible para un Período de Inscripción Especial (SEP, por sus siglas en inglés) que le permite inscribirse, cambiar o cancelar su plan de medicamentos. Algunas circunstancias en las que puede calificar para este tipo de SEP son las siguientes: </a:t>
            </a:r>
          </a:p>
          <a:p>
            <a:pPr marL="125525" indent="-125525">
              <a:spcBef>
                <a:spcPts val="634"/>
              </a:spcBef>
              <a:defRPr/>
            </a:pPr>
            <a:r>
              <a:rPr lang="es-US" sz="1100" dirty="0">
                <a:solidFill>
                  <a:prstClr val="black"/>
                </a:solidFill>
                <a:cs typeface="Arial" panose="020B0604020202020204" pitchFamily="34" charset="0"/>
              </a:rPr>
              <a:t>Si se muda de forma permanente fuera del área de servicio de su plan, si pierde su otra cobertura de medicamentos acreditable, si no se le informó adecuadamente que su otra cobertura no era acreditable o que la cobertura se redujo de modo que ya no fuera acreditable, si ingresa a una institución, vive en una institución, o sale de una institución (como un asilo de ancianos), o si obtiene, pierde o tiene un cambio en Medicaid o en la Ayuda Adicional.</a:t>
            </a:r>
          </a:p>
          <a:p>
            <a:pPr marL="125525" indent="-125525">
              <a:spcBef>
                <a:spcPts val="634"/>
              </a:spcBef>
              <a:defRPr/>
            </a:pPr>
            <a:r>
              <a:rPr lang="es-US" sz="1100" dirty="0">
                <a:solidFill>
                  <a:prstClr val="black"/>
                </a:solidFill>
                <a:cs typeface="Arial" panose="020B0604020202020204" pitchFamily="34" charset="0"/>
              </a:rPr>
              <a:t>Si tiene Ayuda Adicional. Las personas con Ayuda Adicional pueden cambiar de plan una vez por trimestre en los primeros 3 trimestres del año calendario. Las personas a las que se les notifica que están "potencialmente en riesgo" o "en riesgo" debido al consumo indebido de opiáceos y otros medicamentos de abuso frecuente bajo un programa de administración de medicamentos no pueden usar este SEP mientras estén inscritas en ese plan o hasta que expire la determinación "en riesgo" o el plan la cancele. Sin embargo, pueden usar el OEP y otros SEP para los cuales califiquen.</a:t>
            </a:r>
          </a:p>
          <a:p>
            <a:pPr marL="0" indent="0">
              <a:spcBef>
                <a:spcPts val="634"/>
              </a:spcBef>
              <a:buNone/>
              <a:defRPr/>
            </a:pPr>
            <a:r>
              <a:rPr lang="es-US" sz="1100" b="1" dirty="0">
                <a:solidFill>
                  <a:prstClr val="black"/>
                </a:solidFill>
                <a:cs typeface="Arial" panose="020B0604020202020204" pitchFamily="34" charset="0"/>
              </a:rPr>
              <a:t>Puede cambiarse a una cobertura de medicamentos que tenga una calificación general de 5 estrellas del 8 de diciembre al 30 de noviembre de cada año. </a:t>
            </a:r>
            <a:r>
              <a:rPr lang="es-US" sz="1100" dirty="0">
                <a:solidFill>
                  <a:prstClr val="black"/>
                </a:solidFill>
                <a:cs typeface="Arial" panose="020B0604020202020204" pitchFamily="34" charset="0"/>
              </a:rPr>
              <a:t>Solo puede usar este SEP una vez durante este período. </a:t>
            </a:r>
            <a:r>
              <a:rPr lang="es-US" sz="1100" dirty="0"/>
              <a:t>Para obtener más información, </a:t>
            </a:r>
            <a:r>
              <a:rPr lang="es-US" sz="1100" dirty="0">
                <a:solidFill>
                  <a:prstClr val="black"/>
                </a:solidFill>
                <a:cs typeface="Arial" panose="020B0604020202020204" pitchFamily="34" charset="0"/>
              </a:rPr>
              <a:t>visite </a:t>
            </a:r>
            <a:r>
              <a:rPr lang="es-US" sz="1100" u="sng" dirty="0">
                <a:hlinkClick r:id="rId3"/>
              </a:rPr>
              <a:t>Medicare.gov/</a:t>
            </a:r>
            <a:r>
              <a:rPr lang="es-US" sz="1100" u="sng" dirty="0" err="1">
                <a:hlinkClick r:id="rId3"/>
              </a:rPr>
              <a:t>publications</a:t>
            </a:r>
            <a:r>
              <a:rPr lang="es-US" sz="1100" dirty="0"/>
              <a:t> a fin de revisar "Cómo comprender los períodos de inscripción de Medicare </a:t>
            </a:r>
            <a:r>
              <a:rPr lang="es-US" sz="1100" dirty="0" err="1"/>
              <a:t>Advantage</a:t>
            </a:r>
            <a:r>
              <a:rPr lang="es-US" sz="1100" dirty="0"/>
              <a:t> y del plan de medicamentos de Medicare" (Producto de los CMS </a:t>
            </a:r>
            <a:r>
              <a:rPr lang="es-US" sz="1100" dirty="0" err="1"/>
              <a:t>N°</a:t>
            </a:r>
            <a:r>
              <a:rPr lang="es-US" sz="1100" dirty="0"/>
              <a:t>. 11219).</a:t>
            </a:r>
          </a:p>
        </p:txBody>
      </p:sp>
    </p:spTree>
    <p:extLst>
      <p:ext uri="{BB962C8B-B14F-4D97-AF65-F5344CB8AC3E}">
        <p14:creationId xmlns:p14="http://schemas.microsoft.com/office/powerpoint/2010/main" val="1378546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a:cs typeface="Arial" panose="020B0604020202020204" pitchFamily="34" charset="0"/>
              </a:rPr>
              <a:t>Notas del presentador</a:t>
            </a:r>
          </a:p>
          <a:p>
            <a:pPr marL="119149" indent="-119149">
              <a:spcBef>
                <a:spcPts val="634"/>
              </a:spcBef>
              <a:defRPr/>
            </a:pPr>
            <a:r>
              <a:rPr lang="es-US" b="1">
                <a:solidFill>
                  <a:prstClr val="black"/>
                </a:solidFill>
                <a:cs typeface="Arial" panose="020B0604020202020204" pitchFamily="34" charset="0"/>
              </a:rPr>
              <a:t>Hay ayuda a su disposición para encontrar un plan de medicamentos adecuado para usted. </a:t>
            </a:r>
            <a:r>
              <a:rPr lang="es-US">
                <a:solidFill>
                  <a:prstClr val="black"/>
                </a:solidFill>
                <a:cs typeface="Arial" panose="020B0604020202020204" pitchFamily="34" charset="0"/>
              </a:rPr>
              <a:t>Puede visitar </a:t>
            </a:r>
            <a:r>
              <a:rPr lang="es-US">
                <a:cs typeface="Arial" panose="020B0604020202020204" pitchFamily="34" charset="0"/>
                <a:hlinkClick r:id="rId3"/>
              </a:rPr>
              <a:t>Medicare.gov/plan-compare</a:t>
            </a:r>
            <a:r>
              <a:rPr lang="es-US"/>
              <a:t>, </a:t>
            </a:r>
            <a:r>
              <a:rPr lang="es-US">
                <a:solidFill>
                  <a:prstClr val="black"/>
                </a:solidFill>
                <a:cs typeface="Arial" panose="020B0604020202020204" pitchFamily="34" charset="0"/>
              </a:rPr>
              <a:t>o llamar al 1-800-MEDICARE (1-800-633-4227). Los usuarios de TTY pueden llamar al 1-877-486-2048. También puede contactar a su SHIP para recibir asesoramiento gratuito a fin de comparar planes de medicamentos. Para encontrar información de contacto de su SHIP local, visite </a:t>
            </a:r>
            <a:r>
              <a:rPr lang="es-US">
                <a:solidFill>
                  <a:srgbClr val="00529B"/>
                </a:solidFill>
                <a:cs typeface="Arial" panose="020B0604020202020204" pitchFamily="34" charset="0"/>
                <a:hlinkClick r:id="rId4"/>
              </a:rPr>
              <a:t>shiphelp.org</a:t>
            </a:r>
            <a:r>
              <a:rPr lang="es-US">
                <a:solidFill>
                  <a:prstClr val="black"/>
                </a:solidFill>
                <a:cs typeface="Arial" panose="020B0604020202020204" pitchFamily="34" charset="0"/>
              </a:rPr>
              <a:t>. </a:t>
            </a:r>
          </a:p>
          <a:p>
            <a:pPr marL="119149" indent="-119149">
              <a:spcBef>
                <a:spcPts val="634"/>
              </a:spcBef>
              <a:defRPr/>
            </a:pPr>
            <a:r>
              <a:rPr lang="es-US" b="1">
                <a:solidFill>
                  <a:prstClr val="black"/>
                </a:solidFill>
                <a:cs typeface="Arial" panose="020B0604020202020204" pitchFamily="34" charset="0"/>
              </a:rPr>
              <a:t>Una vez que haya elegido un plan que satisfaga sus necesidades, llame a la compañía que se lo ofrece y solicite la inscripción. </a:t>
            </a:r>
            <a:r>
              <a:rPr lang="es-US">
                <a:solidFill>
                  <a:prstClr val="black"/>
                </a:solidFill>
                <a:cs typeface="Arial" panose="020B0604020202020204" pitchFamily="34" charset="0"/>
              </a:rPr>
              <a:t>Todos los planes deben ofrecer solicitudes de inscripción impresas. Además, los planes pueden permitirle unirse a través de su sitio web o por teléfono. </a:t>
            </a:r>
            <a:r>
              <a:rPr lang="es-US"/>
              <a:t>La mayoría de los planes también participan y ofrecen inscripción a través de </a:t>
            </a:r>
            <a:r>
              <a:rPr lang="es-US">
                <a:cs typeface="Arial" panose="020B0604020202020204" pitchFamily="34" charset="0"/>
                <a:hlinkClick r:id="rId3"/>
              </a:rPr>
              <a:t>Medicare.gov/plan-compare</a:t>
            </a:r>
            <a:r>
              <a:rPr lang="es-US">
                <a:solidFill>
                  <a:prstClr val="black"/>
                </a:solidFill>
                <a:cs typeface="Arial" panose="020B0604020202020204" pitchFamily="34" charset="0"/>
              </a:rPr>
              <a:t> También puede llamar a Medicare al 1-800-MEDICARE para unirse. </a:t>
            </a:r>
          </a:p>
          <a:p>
            <a:pPr marL="119149" indent="-119149">
              <a:spcBef>
                <a:spcPts val="634"/>
              </a:spcBef>
              <a:defRPr/>
            </a:pPr>
            <a:r>
              <a:rPr lang="es-US" b="1">
                <a:solidFill>
                  <a:prstClr val="black"/>
                </a:solidFill>
                <a:cs typeface="Arial" panose="020B0604020202020204" pitchFamily="34" charset="0"/>
              </a:rPr>
              <a:t>Los planes deben procesar las solicitudes de manera oportuna. </a:t>
            </a:r>
            <a:r>
              <a:rPr lang="es-US">
                <a:solidFill>
                  <a:prstClr val="black"/>
                </a:solidFill>
                <a:cs typeface="Arial" panose="020B0604020202020204" pitchFamily="34" charset="0"/>
              </a:rPr>
              <a:t>Después de que presente la solicitud, el plan debe notificarle si la ha aceptado o rechazado. Los planes no pueden rechazar su solicitud con base en una afección de salud o en los medicamentos que toma.</a:t>
            </a:r>
          </a:p>
          <a:p>
            <a:pPr marL="0" indent="0">
              <a:spcBef>
                <a:spcPts val="634"/>
              </a:spcBef>
              <a:buNone/>
              <a:defRPr/>
            </a:pPr>
            <a:endParaRPr lang="en-US" dirty="0">
              <a:solidFill>
                <a:prstClr val="black"/>
              </a:solidFill>
              <a:cs typeface="Arial" panose="020B0604020202020204" pitchFamily="34" charset="0"/>
            </a:endParaRPr>
          </a:p>
          <a:p>
            <a:pPr marL="0" indent="0">
              <a:spcBef>
                <a:spcPts val="634"/>
              </a:spcBef>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2413" y="3581400"/>
            <a:ext cx="6810374" cy="5875421"/>
          </a:xfrm>
        </p:spPr>
        <p:txBody>
          <a:bodyPr/>
          <a:lstStyle/>
          <a:p>
            <a:pPr marL="0" indent="0" defTabSz="966612">
              <a:spcBef>
                <a:spcPts val="0"/>
              </a:spcBef>
              <a:spcAft>
                <a:spcPts val="600"/>
              </a:spcAft>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b="1">
                <a:cs typeface="Arial" panose="020B0604020202020204" pitchFamily="34" charset="0"/>
              </a:rPr>
              <a:t>Notas del presentador</a:t>
            </a:r>
          </a:p>
          <a:p>
            <a:pPr marL="0" indent="0">
              <a:spcBef>
                <a:spcPts val="0"/>
              </a:spcBef>
              <a:spcAft>
                <a:spcPts val="600"/>
              </a:spcAft>
              <a:buNone/>
              <a:defRPr/>
            </a:pPr>
            <a:r>
              <a:rPr lang="es-US" b="1">
                <a:solidFill>
                  <a:prstClr val="black"/>
                </a:solidFill>
                <a:cs typeface="Arial" panose="020B0604020202020204" pitchFamily="34" charset="0"/>
              </a:rPr>
              <a:t>Todo beneficiario de Medicare debe tomar una decisión sobre la cobertura de medicamentos. </a:t>
            </a:r>
            <a:r>
              <a:rPr lang="es-US">
                <a:solidFill>
                  <a:prstClr val="black"/>
                </a:solidFill>
                <a:cs typeface="Arial" panose="020B0604020202020204" pitchFamily="34" charset="0"/>
              </a:rPr>
              <a:t>Si es nuevo en Medicare y ya tiene otra cobertura de medicamentos (como de un empleador o un sindicato),</a:t>
            </a:r>
            <a:r>
              <a:rPr lang="es-US"/>
              <a:t> averigüe cómo funciona la cobertura de medicamentos de su empleador o sindicato con Medicare, ya que su cobertura puede cambiar si se inscribe en un plan de medicamentos. Su empleador o sindicato (o el plan que administra su cobertura de medicamentos) le enviará una divulgación de “Cobertura acreditable” cada año, notificándole si es cobertura acreditable de medicamentos recetados (tan buena como la cobertura de la Parte D de Medicare). Si no recibe esta información, pídasela a su empleador o sindicato. </a:t>
            </a:r>
          </a:p>
          <a:p>
            <a:pPr marL="0" indent="0">
              <a:spcBef>
                <a:spcPts val="0"/>
              </a:spcBef>
              <a:spcAft>
                <a:spcPts val="600"/>
              </a:spcAft>
              <a:buNone/>
              <a:defRPr/>
            </a:pPr>
            <a:r>
              <a:rPr lang="es-US" b="1">
                <a:cs typeface="Arial" panose="020B0604020202020204" pitchFamily="34" charset="0"/>
              </a:rPr>
              <a:t>Antes de tomar una decisión, debe considerar lo siguiente:</a:t>
            </a:r>
          </a:p>
          <a:p>
            <a:pPr marL="118813" indent="-118813">
              <a:spcBef>
                <a:spcPts val="0"/>
              </a:spcBef>
              <a:spcAft>
                <a:spcPts val="600"/>
              </a:spcAft>
              <a:defRPr/>
            </a:pPr>
            <a:r>
              <a:rPr lang="es-US"/>
              <a:t>¿Es acreditable la cobertura de medicamentos de su empleador o sindicato? </a:t>
            </a:r>
            <a:r>
              <a:rPr lang="es-US">
                <a:solidFill>
                  <a:prstClr val="black"/>
                </a:solidFill>
                <a:cs typeface="Arial" panose="020B0604020202020204" pitchFamily="34" charset="0"/>
              </a:rPr>
              <a:t>Si decide no inscribirse en un plan de medicamentos cuando es elegible por primera vez y no tiene otra cobertura de medicamentos acreditable durante al menos </a:t>
            </a:r>
            <a:r>
              <a:rPr lang="es-US"/>
              <a:t>63 días consecutivos,</a:t>
            </a:r>
            <a:r>
              <a:rPr lang="es-US">
                <a:solidFill>
                  <a:prstClr val="black"/>
                </a:solidFill>
                <a:cs typeface="Arial" panose="020B0604020202020204" pitchFamily="34" charset="0"/>
              </a:rPr>
              <a:t> o si no recibe Ayuda Adicional, es probable que pague una multa de por vida por inscripción tardía si se inscribe en cobertura de medicamentos de Medicare más adelante.</a:t>
            </a:r>
          </a:p>
          <a:p>
            <a:pPr marL="118813" indent="-118813">
              <a:spcBef>
                <a:spcPts val="0"/>
              </a:spcBef>
              <a:spcAft>
                <a:spcPts val="600"/>
              </a:spcAft>
              <a:defRPr/>
            </a:pPr>
            <a:r>
              <a:rPr lang="es-US"/>
              <a:t>¿Perderán usted, su cónyuge o sus dependientes toda la cobertura de salud de su empleador o sindicato si usted se inscribe en cobertura de medicamentos de Medicare? </a:t>
            </a:r>
          </a:p>
          <a:p>
            <a:pPr marL="118813" indent="-118813">
              <a:spcBef>
                <a:spcPts val="0"/>
              </a:spcBef>
              <a:spcAft>
                <a:spcPts val="600"/>
              </a:spcAft>
              <a:defRPr/>
            </a:pPr>
            <a:r>
              <a:rPr lang="es-US"/>
              <a:t>¿Cómo se comparan sus costos de bolsillo de sus medicamentos con la cobertura de su empleador o sindicato con los de la cobertura de medicamentos de Medicare? </a:t>
            </a:r>
          </a:p>
          <a:p>
            <a:pPr marL="118813" indent="-118813">
              <a:spcBef>
                <a:spcPts val="0"/>
              </a:spcBef>
              <a:spcAft>
                <a:spcPts val="600"/>
              </a:spcAft>
              <a:defRPr/>
            </a:pPr>
            <a:r>
              <a:rPr lang="es-US"/>
              <a:t>¿Cómo cambiarán sus costos si recibe Ayuda Adicional para pagar los costos de medicamentos de Medicare? </a:t>
            </a:r>
          </a:p>
        </p:txBody>
      </p:sp>
    </p:spTree>
    <p:extLst>
      <p:ext uri="{BB962C8B-B14F-4D97-AF65-F5344CB8AC3E}">
        <p14:creationId xmlns:p14="http://schemas.microsoft.com/office/powerpoint/2010/main" val="4177550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s-US" b="1">
                <a:solidFill>
                  <a:srgbClr val="000000"/>
                </a:solidFill>
                <a:cs typeface="Arial"/>
              </a:rPr>
              <a:t>Esta diapositiva tiene animación.</a:t>
            </a:r>
          </a:p>
          <a:p>
            <a:pPr marL="0" indent="0" fontAlgn="base">
              <a:spcBef>
                <a:spcPts val="0"/>
              </a:spcBef>
              <a:spcAft>
                <a:spcPts val="600"/>
              </a:spcAft>
              <a:buNone/>
            </a:pPr>
            <a:r>
              <a:rPr lang="es-US">
                <a:solidFill>
                  <a:srgbClr val="444444"/>
                </a:solidFill>
                <a:cs typeface="Arial"/>
              </a:rPr>
              <a:t>​</a:t>
            </a:r>
            <a:r>
              <a:rPr lang="es-US" b="1">
                <a:solidFill>
                  <a:srgbClr val="000000"/>
                </a:solidFill>
                <a:cs typeface="Arial"/>
              </a:rPr>
              <a:t>Notas del presentador</a:t>
            </a:r>
            <a:r>
              <a:rPr lang="es-US">
                <a:solidFill>
                  <a:srgbClr val="444444"/>
                </a:solidFill>
                <a:cs typeface="Arial"/>
              </a:rPr>
              <a:t>​​</a:t>
            </a:r>
          </a:p>
          <a:p>
            <a:pPr marL="0" indent="0" defTabSz="986995">
              <a:spcBef>
                <a:spcPts val="0"/>
              </a:spcBef>
              <a:spcAft>
                <a:spcPts val="600"/>
              </a:spcAft>
              <a:buNone/>
              <a:defRPr/>
            </a:pPr>
            <a:r>
              <a:rPr lang="es-US">
                <a:solidFill>
                  <a:prstClr val="black"/>
                </a:solidFill>
                <a:ea typeface="Calibri"/>
                <a:cs typeface="Arial"/>
              </a:rPr>
              <a:t>Compruebe sus conocimientos: Pregunta 7</a:t>
            </a:r>
          </a:p>
          <a:p>
            <a:pPr marL="0" indent="0">
              <a:spcBef>
                <a:spcPts val="0"/>
              </a:spcBef>
              <a:spcAft>
                <a:spcPts val="600"/>
              </a:spcAft>
              <a:buNone/>
              <a:defRPr/>
            </a:pPr>
            <a:r>
              <a:rPr lang="es-US" b="1">
                <a:solidFill>
                  <a:prstClr val="black"/>
                </a:solidFill>
                <a:cs typeface="Arial"/>
              </a:rPr>
              <a:t>Todas las personas con Medicare pueden elegir obtener cobertura de medicamentos si se inscriben en un plan de medicamentos (Parte D) en caso de que cumplan con todas las condiciones para incorporarse.</a:t>
            </a:r>
          </a:p>
          <a:p>
            <a:pPr marL="240982" indent="-240982">
              <a:spcBef>
                <a:spcPts val="0"/>
              </a:spcBef>
              <a:spcAft>
                <a:spcPts val="600"/>
              </a:spcAft>
              <a:buFontTx/>
              <a:buAutoNum type="alphaLcPeriod"/>
              <a:defRPr/>
            </a:pPr>
            <a:r>
              <a:rPr lang="es-US">
                <a:solidFill>
                  <a:prstClr val="black"/>
                </a:solidFill>
                <a:ea typeface="Calibri"/>
                <a:cs typeface="Arial"/>
              </a:rPr>
              <a:t>Verdadero</a:t>
            </a:r>
          </a:p>
          <a:p>
            <a:pPr marL="240982" indent="-240982">
              <a:spcBef>
                <a:spcPts val="0"/>
              </a:spcBef>
              <a:spcAft>
                <a:spcPts val="600"/>
              </a:spcAft>
              <a:buFontTx/>
              <a:buAutoNum type="alphaLcPeriod"/>
              <a:defRPr/>
            </a:pPr>
            <a:r>
              <a:rPr lang="es-US">
                <a:solidFill>
                  <a:prstClr val="black"/>
                </a:solidFill>
                <a:ea typeface="Calibri"/>
                <a:cs typeface="Arial"/>
              </a:rPr>
              <a:t>Falso</a:t>
            </a:r>
          </a:p>
          <a:p>
            <a:pPr marL="0" indent="0" defTabSz="986995">
              <a:spcBef>
                <a:spcPts val="0"/>
              </a:spcBef>
              <a:spcAft>
                <a:spcPts val="600"/>
              </a:spcAft>
              <a:buNone/>
              <a:defRPr/>
            </a:pPr>
            <a:r>
              <a:rPr lang="es-US" b="1">
                <a:solidFill>
                  <a:prstClr val="black"/>
                </a:solidFill>
                <a:cs typeface="Arial"/>
              </a:rPr>
              <a:t>Respuestas:</a:t>
            </a:r>
            <a:r>
              <a:rPr lang="es-US">
                <a:solidFill>
                  <a:prstClr val="black"/>
                </a:solidFill>
                <a:cs typeface="Arial"/>
              </a:rPr>
              <a:t> </a:t>
            </a:r>
            <a:r>
              <a:rPr lang="es-US" b="1">
                <a:solidFill>
                  <a:prstClr val="black"/>
                </a:solidFill>
                <a:cs typeface="Arial"/>
              </a:rPr>
              <a:t>a. Verdadero</a:t>
            </a:r>
          </a:p>
          <a:p>
            <a:pPr marL="0" indent="0" defTabSz="986995">
              <a:spcBef>
                <a:spcPts val="0"/>
              </a:spcBef>
              <a:spcAft>
                <a:spcPts val="600"/>
              </a:spcAft>
              <a:buNone/>
              <a:defRPr/>
            </a:pPr>
            <a:r>
              <a:rPr lang="es-US">
                <a:solidFill>
                  <a:prstClr val="black"/>
                </a:solidFill>
                <a:cs typeface="Arial"/>
              </a:rPr>
              <a:t>Todas las personas con Medicare pueden obtener cobertura de medicamentos si se inscriben en un plan de medicamentos (Parte D) y cumplen con todas las condiciones para incorporarse. Si no recibe la Parte D cuando es elegible por primera vez y no tiene otra cobertura acreditable, es posible que tenga que pagar una multa por inscripción tardía durante todo el tiempo que tenga un plan de medicamentos. También puede obtener cobertura de medicamentos de un plan Medicare Advantage (con cobertura de medicamentos), pero para unirse a uno debe tener tanto Medicare Parte A (seguro hospitalario) como Parte B (seguro médico).</a:t>
            </a:r>
          </a:p>
          <a:p>
            <a:pPr marL="0" indent="0" defTabSz="986995">
              <a:spcBef>
                <a:spcPts val="0"/>
              </a:spcBef>
              <a:spcAft>
                <a:spcPts val="600"/>
              </a:spcAft>
              <a:buNone/>
              <a:defRPr/>
            </a:pPr>
            <a:endParaRPr lang="en-US" dirty="0">
              <a:solidFill>
                <a:prstClr val="black"/>
              </a:solidFill>
              <a:cs typeface="Arial"/>
            </a:endParaRPr>
          </a:p>
          <a:p>
            <a:pPr marL="0" indent="0">
              <a:spcBef>
                <a:spcPts val="0"/>
              </a:spcBef>
              <a:spcAft>
                <a:spcPts val="600"/>
              </a:spcAft>
              <a:buNone/>
            </a:pPr>
            <a:endParaRPr lang="en-US" dirty="0">
              <a:solidFill>
                <a:prstClr val="black"/>
              </a:solidFill>
            </a:endParaRPr>
          </a:p>
          <a:p>
            <a:pPr marL="0" indent="0">
              <a:spcBef>
                <a:spcPts val="0"/>
              </a:spcBef>
              <a:spcAft>
                <a:spcPts val="600"/>
              </a:spcAft>
              <a:buNone/>
            </a:pPr>
            <a:endParaRPr lang="en-US" dirty="0"/>
          </a:p>
        </p:txBody>
      </p:sp>
    </p:spTree>
    <p:extLst>
      <p:ext uri="{BB962C8B-B14F-4D97-AF65-F5344CB8AC3E}">
        <p14:creationId xmlns:p14="http://schemas.microsoft.com/office/powerpoint/2010/main" val="522581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fontAlgn="base">
              <a:spcBef>
                <a:spcPts val="0"/>
              </a:spcBef>
              <a:spcAft>
                <a:spcPts val="600"/>
              </a:spcAft>
              <a:buNone/>
            </a:pPr>
            <a:r>
              <a:rPr lang="es-US" b="1" dirty="0">
                <a:solidFill>
                  <a:srgbClr val="000000"/>
                </a:solidFill>
                <a:cs typeface="Arial"/>
              </a:rPr>
              <a:t>Esta diapositiva tiene animación.</a:t>
            </a:r>
          </a:p>
          <a:p>
            <a:pPr marL="0" indent="0" fontAlgn="base">
              <a:spcBef>
                <a:spcPts val="0"/>
              </a:spcBef>
              <a:spcAft>
                <a:spcPts val="600"/>
              </a:spcAft>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86995">
              <a:spcBef>
                <a:spcPts val="0"/>
              </a:spcBef>
              <a:spcAft>
                <a:spcPts val="600"/>
              </a:spcAft>
              <a:buNone/>
              <a:defRPr/>
            </a:pPr>
            <a:r>
              <a:rPr lang="es-US" dirty="0">
                <a:solidFill>
                  <a:prstClr val="black"/>
                </a:solidFill>
                <a:ea typeface="Calibri"/>
                <a:cs typeface="Arial"/>
              </a:rPr>
              <a:t>Compruebe sus conocimientos: Pregunta 8</a:t>
            </a:r>
          </a:p>
          <a:p>
            <a:pPr marL="0" indent="0" defTabSz="986995">
              <a:spcBef>
                <a:spcPts val="0"/>
              </a:spcBef>
              <a:spcAft>
                <a:spcPts val="600"/>
              </a:spcAft>
              <a:buNone/>
              <a:defRPr/>
            </a:pPr>
            <a:r>
              <a:rPr lang="es-US" b="1" dirty="0">
                <a:solidFill>
                  <a:prstClr val="black"/>
                </a:solidFill>
                <a:ea typeface="Calibri"/>
                <a:cs typeface="Arial"/>
              </a:rPr>
              <a:t>Toda cobertura de medicamentos de Medicare debe cubrir todas las vacunas comercialmente disponibles y las vacunas cubiertas bajo la Parte B.</a:t>
            </a:r>
          </a:p>
          <a:p>
            <a:pPr marL="228600" indent="-228600" defTabSz="986995">
              <a:spcBef>
                <a:spcPts val="0"/>
              </a:spcBef>
              <a:spcAft>
                <a:spcPts val="600"/>
              </a:spcAft>
              <a:buFont typeface="+mj-lt"/>
              <a:buAutoNum type="alphaLcPeriod"/>
              <a:defRPr/>
            </a:pPr>
            <a:r>
              <a:rPr lang="es-US" dirty="0">
                <a:solidFill>
                  <a:prstClr val="black"/>
                </a:solidFill>
                <a:ea typeface="Calibri"/>
                <a:cs typeface="Arial"/>
              </a:rPr>
              <a:t>Verdadero</a:t>
            </a:r>
          </a:p>
          <a:p>
            <a:pPr marL="228600" indent="-228600" defTabSz="986995">
              <a:spcBef>
                <a:spcPts val="0"/>
              </a:spcBef>
              <a:spcAft>
                <a:spcPts val="600"/>
              </a:spcAft>
              <a:buFont typeface="+mj-lt"/>
              <a:buAutoNum type="alphaLcPeriod"/>
              <a:defRPr/>
            </a:pPr>
            <a:r>
              <a:rPr lang="es-US" dirty="0">
                <a:solidFill>
                  <a:prstClr val="black"/>
                </a:solidFill>
                <a:ea typeface="Calibri"/>
                <a:cs typeface="Arial"/>
              </a:rPr>
              <a:t>Falso</a:t>
            </a:r>
          </a:p>
          <a:p>
            <a:pPr marL="0" indent="0" defTabSz="986995">
              <a:spcBef>
                <a:spcPts val="0"/>
              </a:spcBef>
              <a:spcAft>
                <a:spcPts val="600"/>
              </a:spcAft>
              <a:buNone/>
              <a:defRPr/>
            </a:pPr>
            <a:r>
              <a:rPr lang="es-US" b="1" dirty="0">
                <a:solidFill>
                  <a:prstClr val="black"/>
                </a:solidFill>
                <a:ea typeface="Calibri"/>
                <a:cs typeface="Arial"/>
              </a:rPr>
              <a:t>Respuesta: b. Falso </a:t>
            </a:r>
          </a:p>
          <a:p>
            <a:pPr marL="0" indent="0" defTabSz="986995">
              <a:spcBef>
                <a:spcPts val="0"/>
              </a:spcBef>
              <a:spcAft>
                <a:spcPts val="600"/>
              </a:spcAft>
              <a:buNone/>
              <a:defRPr/>
            </a:pPr>
            <a:r>
              <a:rPr lang="es-US" dirty="0">
                <a:solidFill>
                  <a:prstClr val="black"/>
                </a:solidFill>
                <a:cs typeface="Arial" panose="020B0604020202020204" pitchFamily="34" charset="0"/>
              </a:rPr>
              <a:t>La cobertura de medicamentos de Medicare debe cubrir todas las vacunas disponibles comercialmente (como contra el herpes zóster, el tétano, la difteria, la tos ferina y el virus respiratorio sincitial [VRS]), pero no las vacunas cubiertas por la Parte B (como contra el COVID-19, la gripe y neumococos). Las personas con cobertura de medicamentos no pagan nada de bolsillo por las vacunas recomendadas por el Comité Asesor sobre Prácticas de Inmunización. Usted o su proveedor de atención médica pueden comunicarse con su plan de medicamentos para solicitar más información acerca de la cobertura de vacunas. </a:t>
            </a:r>
          </a:p>
          <a:p>
            <a:pPr marL="0" indent="0" defTabSz="986995">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21338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a:spcBef>
                <a:spcPts val="0"/>
              </a:spcBef>
              <a:spcAft>
                <a:spcPts val="600"/>
              </a:spcAft>
              <a:buNone/>
            </a:pPr>
            <a:r>
              <a:rPr lang="es-US" b="1">
                <a:cs typeface="Arial"/>
              </a:rPr>
              <a:t>Notas del presentador</a:t>
            </a:r>
            <a:r>
              <a:rPr lang="es-US"/>
              <a:t> </a:t>
            </a:r>
          </a:p>
          <a:p>
            <a:pPr marL="125525" indent="-125525">
              <a:spcBef>
                <a:spcPts val="0"/>
              </a:spcBef>
              <a:spcAft>
                <a:spcPts val="600"/>
              </a:spcAft>
              <a:buFont typeface="Wingdings,Sans-Serif"/>
              <a:buChar char="§"/>
            </a:pPr>
            <a:r>
              <a:rPr lang="es-US"/>
              <a:t>El Seguro Social inscribe a la mayoría de las personas en Medicare.</a:t>
            </a:r>
          </a:p>
          <a:p>
            <a:pPr marL="125525" indent="-125525">
              <a:spcBef>
                <a:spcPts val="0"/>
              </a:spcBef>
              <a:spcAft>
                <a:spcPts val="600"/>
              </a:spcAft>
              <a:buFont typeface="Wingdings,Sans-Serif"/>
              <a:buChar char="§"/>
            </a:pPr>
            <a:r>
              <a:rPr lang="es-US"/>
              <a:t>La Junta de Jubilación de Empleados Ferroviarios (RRB, por sus siglas en inglés) inscribe a los empleados ferroviarios jubilados y activos en Medicare.</a:t>
            </a:r>
          </a:p>
          <a:p>
            <a:pPr marL="125525" indent="-125525">
              <a:spcBef>
                <a:spcPts val="0"/>
              </a:spcBef>
              <a:spcAft>
                <a:spcPts val="600"/>
              </a:spcAft>
              <a:buFont typeface="Wingdings,Sans-Serif"/>
              <a:buChar char="§"/>
            </a:pPr>
            <a:r>
              <a:rPr lang="es-US"/>
              <a:t>El Seguro Social y la RRB también determinan los importes de las primas de la Parte A de Medicare (seguro hospitalario) (si tiene que comprarlo) y las primas de la Parte B (seguro médico), las multas por inscripción tardía (si corresponde) y los importes de ajuste mensual relacionados con los ingresos (IRMAA, por sus siglas en inglés).</a:t>
            </a:r>
          </a:p>
          <a:p>
            <a:pPr marL="125525" indent="-125525">
              <a:spcBef>
                <a:spcPts val="0"/>
              </a:spcBef>
              <a:spcAft>
                <a:spcPts val="600"/>
              </a:spcAft>
              <a:buFont typeface="Wingdings,Sans-Serif"/>
              <a:buChar char="§"/>
            </a:pPr>
            <a:r>
              <a:rPr lang="es-US"/>
              <a:t>La Oficina de Administración de Personal (OPM, por sus siglas en inglés) maneja las primas para los jubilados de servicios federales. </a:t>
            </a:r>
          </a:p>
          <a:p>
            <a:pPr marL="125525" indent="-125525">
              <a:spcBef>
                <a:spcPts val="0"/>
              </a:spcBef>
              <a:spcAft>
                <a:spcPts val="600"/>
              </a:spcAft>
              <a:buFont typeface="Wingdings,Sans-Serif"/>
              <a:buChar char="§"/>
            </a:pPr>
            <a:r>
              <a:rPr lang="es-US"/>
              <a:t>Los Centros de Servicios de Medicare y Medicaid (CMS) establecen las pólizas de Medicare y determinan el derecho de una persona a los beneficios en consulta con el Seguro Social. La cobertura, los beneficios y los pagos de Medicare son administrados por los CMS. </a:t>
            </a:r>
          </a:p>
          <a:p>
            <a:pPr marL="0" indent="0">
              <a:spcBef>
                <a:spcPts val="0"/>
              </a:spcBef>
              <a:spcAft>
                <a:spcPts val="600"/>
              </a:spcAft>
              <a:buNone/>
            </a:pPr>
            <a:endParaRPr lang="en-US" dirty="0"/>
          </a:p>
          <a:p>
            <a:pPr marL="0" indent="0">
              <a:spcBef>
                <a:spcPts val="0"/>
              </a:spcBef>
              <a:spcAft>
                <a:spcPts val="600"/>
              </a:spcAft>
              <a:buNone/>
            </a:pPr>
            <a:endParaRPr lang="en-US" dirty="0">
              <a:cs typeface="Calibri" panose="020F0502020204030204"/>
            </a:endParaRPr>
          </a:p>
        </p:txBody>
      </p:sp>
    </p:spTree>
    <p:extLst>
      <p:ext uri="{BB962C8B-B14F-4D97-AF65-F5344CB8AC3E}">
        <p14:creationId xmlns:p14="http://schemas.microsoft.com/office/powerpoint/2010/main" val="21789810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a:pPr>
            <a:r>
              <a:rPr lang="es-US" b="1">
                <a:solidFill>
                  <a:prstClr val="black"/>
                </a:solidFill>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La lección 5 explica Medicare Advantage (Parte C), Planes de costos y Programas de </a:t>
            </a:r>
            <a:r>
              <a:rPr lang="es-US"/>
              <a:t>Cuidado Integral para Personas Mayores (PACE)</a:t>
            </a:r>
            <a:r>
              <a:rPr lang="es-US">
                <a:solidFill>
                  <a:prstClr val="black"/>
                </a:solidFill>
                <a:cs typeface="Arial" panose="020B0604020202020204" pitchFamily="34" charset="0"/>
              </a:rPr>
              <a:t>. </a:t>
            </a:r>
          </a:p>
        </p:txBody>
      </p:sp>
    </p:spTree>
    <p:extLst>
      <p:ext uri="{BB962C8B-B14F-4D97-AF65-F5344CB8AC3E}">
        <p14:creationId xmlns:p14="http://schemas.microsoft.com/office/powerpoint/2010/main" val="2047000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s-US" b="1">
                <a:solidFill>
                  <a:prstClr val="black"/>
                </a:solidFill>
                <a:cs typeface="Arial"/>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Al final de esta lección, usted podrá:</a:t>
            </a:r>
          </a:p>
          <a:p>
            <a:pPr marL="125525" indent="-125525">
              <a:spcBef>
                <a:spcPts val="0"/>
              </a:spcBef>
              <a:spcAft>
                <a:spcPts val="600"/>
              </a:spcAft>
              <a:defRPr/>
            </a:pPr>
            <a:r>
              <a:rPr lang="es-US"/>
              <a:t>Explicar los planes Medicare Advantage y cómo funcionan</a:t>
            </a:r>
          </a:p>
          <a:p>
            <a:pPr marL="125525" indent="-125525">
              <a:spcBef>
                <a:spcPts val="0"/>
              </a:spcBef>
              <a:spcAft>
                <a:spcPts val="600"/>
              </a:spcAft>
              <a:defRPr/>
            </a:pPr>
            <a:r>
              <a:rPr lang="es-US"/>
              <a:t>Analizar qué debe tener en cuenta al decidir si se inscribe en un plan Medicare Advantage, como cobertura y costos</a:t>
            </a:r>
          </a:p>
          <a:p>
            <a:pPr marL="125525" indent="-125525">
              <a:spcBef>
                <a:spcPts val="0"/>
              </a:spcBef>
              <a:spcAft>
                <a:spcPts val="600"/>
              </a:spcAft>
              <a:defRPr/>
            </a:pPr>
            <a:r>
              <a:rPr lang="es-US"/>
              <a:t>Explicar quién puede inscribirse en un plan y cuándo y cómo inscribirse</a:t>
            </a:r>
          </a:p>
          <a:p>
            <a:pPr marL="125525" indent="-125525">
              <a:spcBef>
                <a:spcPts val="0"/>
              </a:spcBef>
              <a:spcAft>
                <a:spcPts val="600"/>
              </a:spcAft>
              <a:defRPr/>
            </a:pPr>
            <a:r>
              <a:rPr lang="es-US"/>
              <a:t>Explicar la diferencia entre los planes de Medicare Advantage y las pólizas del Seguro Complementario de Medicare (Medigap)</a:t>
            </a:r>
          </a:p>
          <a:p>
            <a:pPr marL="125525" indent="-125525" defTabSz="966612">
              <a:spcBef>
                <a:spcPts val="0"/>
              </a:spcBef>
              <a:spcAft>
                <a:spcPts val="600"/>
              </a:spcAft>
              <a:defRPr/>
            </a:pPr>
            <a:r>
              <a:rPr lang="es-US"/>
              <a:t>Describir otros tipos de planes de salud de Medicare, como planes de costos de Medicare y Programas de cuidado integral para las personas mayores (PACE), que pueda haber disponibles</a:t>
            </a:r>
          </a:p>
        </p:txBody>
      </p:sp>
    </p:spTree>
    <p:extLst>
      <p:ext uri="{BB962C8B-B14F-4D97-AF65-F5344CB8AC3E}">
        <p14:creationId xmlns:p14="http://schemas.microsoft.com/office/powerpoint/2010/main" val="387671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solidFill>
                  <a:prstClr val="black"/>
                </a:solidFill>
                <a:cs typeface="Arial"/>
              </a:rPr>
              <a:t>Notas del presentador</a:t>
            </a:r>
          </a:p>
          <a:p>
            <a:pPr marL="119149" indent="-119149">
              <a:spcBef>
                <a:spcPts val="0"/>
              </a:spcBef>
              <a:spcAft>
                <a:spcPts val="600"/>
              </a:spcAft>
              <a:defRPr/>
            </a:pPr>
            <a:r>
              <a:rPr lang="es-US" b="1">
                <a:solidFill>
                  <a:prstClr val="black"/>
                </a:solidFill>
                <a:cs typeface="Arial"/>
              </a:rPr>
              <a:t>Un plan Medicare Advantage es otra forma (aparte de Medicare Original) de obtener la cobertura de la Parte A (seguro hospitalario) y la Parte B (seguro médico) de Medicare. </a:t>
            </a:r>
            <a:r>
              <a:rPr lang="es-US">
                <a:solidFill>
                  <a:prstClr val="black"/>
                </a:solidFill>
                <a:cs typeface="Arial"/>
              </a:rPr>
              <a:t>Los planes, a veces llamados "Parte C", son ofrecidos por empresas privadas aprobadas por Medicare que deben seguir las normas impuestas por Medicare. Si se inscribe en un plan Medicare Advantage, igual tendrá Medicare, pero obtendrá la mayor parte de la cobertura de la Parte A y la Parte B del plan Medicare Advantage, no de Medicare Original. </a:t>
            </a:r>
            <a:r>
              <a:rPr lang="es-US"/>
              <a:t>La mayoría de los planes Medicare Advantage incluye cobertura de medicamentos (Parte D).</a:t>
            </a:r>
            <a:r>
              <a:rPr lang="es-US">
                <a:solidFill>
                  <a:prstClr val="black"/>
                </a:solidFill>
                <a:cs typeface="Arial"/>
              </a:rPr>
              <a:t> En muchos casos, deberá usar proveedores de cuidados de la salud que participen en la red del plan. </a:t>
            </a:r>
            <a:r>
              <a:rPr lang="es-US"/>
              <a:t>Estos planes establecen un límite sobre lo que tendrá que pagar de su bolsillo cada año por los servicios cubiertos. Algunos planes ofrecen cobertura que no es de emergencia fuera de la red, pero generalmente a un costo más alto. En muchos casos, es posible que deba obtener aprobación, también llamada autorización previa, de su plan antes de que cubra ciertos medicamentos o servicios. </a:t>
            </a:r>
            <a:r>
              <a:rPr lang="es-US">
                <a:solidFill>
                  <a:prstClr val="black"/>
                </a:solidFill>
                <a:cs typeface="Arial"/>
              </a:rPr>
              <a:t> </a:t>
            </a:r>
          </a:p>
          <a:p>
            <a:pPr marL="119149" indent="-119149" defTabSz="966612">
              <a:spcBef>
                <a:spcPts val="0"/>
              </a:spcBef>
              <a:spcAft>
                <a:spcPts val="600"/>
              </a:spcAft>
              <a:defRPr/>
            </a:pPr>
            <a:r>
              <a:rPr lang="es-US">
                <a:solidFill>
                  <a:prstClr val="black"/>
                </a:solidFill>
                <a:cs typeface="Arial"/>
              </a:rPr>
              <a:t>Debe usar la tarjeta de su plan Medicare Advantage para obtener los servicios cubiertos por Medicare. Guarde su tarjeta roja, blanca y azul de Medicare en un lugar seguro, ya que podría necesitarla más adelante.</a:t>
            </a:r>
          </a:p>
        </p:txBody>
      </p:sp>
    </p:spTree>
    <p:extLst>
      <p:ext uri="{BB962C8B-B14F-4D97-AF65-F5344CB8AC3E}">
        <p14:creationId xmlns:p14="http://schemas.microsoft.com/office/powerpoint/2010/main" val="2401213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011" y="3581400"/>
            <a:ext cx="6460957" cy="5606626"/>
          </a:xfrm>
        </p:spPr>
        <p:txBody>
          <a:bodyPr/>
          <a:lstStyle/>
          <a:p>
            <a:pPr marL="0" indent="0" defTabSz="966612">
              <a:spcBef>
                <a:spcPts val="0"/>
              </a:spcBef>
              <a:spcAft>
                <a:spcPts val="600"/>
              </a:spcAft>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b="1">
                <a:cs typeface="Arial" panose="020B0604020202020204" pitchFamily="34" charset="0"/>
              </a:rPr>
              <a:t>Notas del presentador</a:t>
            </a:r>
          </a:p>
          <a:p>
            <a:pPr marL="0" indent="0" defTabSz="966612">
              <a:spcBef>
                <a:spcPts val="0"/>
              </a:spcBef>
              <a:spcAft>
                <a:spcPts val="600"/>
              </a:spcAft>
              <a:buNone/>
              <a:defRPr/>
            </a:pPr>
            <a:r>
              <a:rPr lang="es-US" b="1">
                <a:solidFill>
                  <a:prstClr val="black"/>
                </a:solidFill>
                <a:cs typeface="Arial" panose="020B0604020202020204" pitchFamily="34" charset="0"/>
              </a:rPr>
              <a:t>En un plan Medicare Advantage, usted:</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Seguirá inscrito en Medicare con todos los derechos y las protecciones</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Seguirá recibiendo los servicios cubiertos por las Partes A y B, pero los cubrirá el plan Medicare Advantage en lugar de Medicare Original (debe tener tanto la Parte A como la Parte B para inscribirse en un plan Medicare Advantage)</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No se le puede cobrar más que lo que se le cobra a Medicare Original por determinados servicios, como quimioterapia, diálisis y cuidado en un centro de enfermería especializada (SNF)</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Puede elegir un plan que incluya cobertura de medicamentos </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Puede elegir un plan que incluya beneficios adicionales que Medicare no cubra, como beneficios de visión, dentales o de estado físico y bienestar</a:t>
            </a:r>
          </a:p>
          <a:p>
            <a:pPr marL="181240" lvl="1" indent="-181240" defTabSz="966612">
              <a:spcBef>
                <a:spcPts val="0"/>
              </a:spcBef>
              <a:spcAft>
                <a:spcPts val="600"/>
              </a:spcAft>
              <a:buFont typeface="Wingdings" panose="05000000000000000000" pitchFamily="2" charset="2"/>
              <a:buChar char="§"/>
              <a:tabLst>
                <a:tab pos="125861" algn="l"/>
              </a:tabLst>
              <a:defRPr/>
            </a:pPr>
            <a:r>
              <a:rPr lang="es-US">
                <a:solidFill>
                  <a:prstClr val="black"/>
                </a:solidFill>
                <a:cs typeface="Arial" panose="020B0604020202020204" pitchFamily="34" charset="0"/>
              </a:rPr>
              <a:t>Tiene un límite anual en sus costos de bolsillo</a:t>
            </a:r>
          </a:p>
          <a:p>
            <a:pPr marL="0" indent="0" defTabSz="966612">
              <a:spcBef>
                <a:spcPts val="0"/>
              </a:spcBef>
              <a:spcAft>
                <a:spcPts val="600"/>
              </a:spcAft>
              <a:buNone/>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Los planes Medicare Advantage pueden cubrir más beneficios adicionales que en el pasado, incluso servicios como transporte al consultorio médico, medicamentos recetados de venta libre, servicios de cuidado de día para adultos y otros servicios que promueven su salud y bienestar. Los planes también pueden adaptar sus ofertas de planes a personas con determinadas afecciones crónicas. Puede obtener más detalles sobre estos beneficios en los materiales del plan. Para que los CMS aprueben un beneficio adicional, el beneficio debe centrarse directamente en las necesidades de atención médica del afiliado y ser recomendado por un profesional médico autorizado como parte de un plan de atención, si no lo proporciona directamente uno. Visite </a:t>
            </a:r>
            <a:r>
              <a:rPr lang="es-US">
                <a:solidFill>
                  <a:prstClr val="black"/>
                </a:solidFill>
                <a:cs typeface="Arial" panose="020B0604020202020204" pitchFamily="34" charset="0"/>
                <a:hlinkClick r:id="rId3"/>
              </a:rPr>
              <a:t>CMSnationaltrainingprogram.cms.gov/resources</a:t>
            </a:r>
            <a:r>
              <a:rPr lang="es-US">
                <a:solidFill>
                  <a:prstClr val="black"/>
                </a:solidFill>
                <a:cs typeface="Arial" panose="020B0604020202020204" pitchFamily="34" charset="0"/>
              </a:rPr>
              <a:t> para consultar “Medicare Advantage y otros planes de salud” si desea obtener más información sobre los beneficios adicionales ampliados relacionados con la salud.</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852160" cy="5615093"/>
          </a:xfrm>
        </p:spPr>
        <p:txBody>
          <a:bodyPr/>
          <a:lstStyle/>
          <a:p>
            <a:pPr marL="0" indent="0" defTabSz="966612">
              <a:spcBef>
                <a:spcPts val="634"/>
              </a:spcBef>
              <a:buNone/>
              <a:defRPr/>
            </a:pPr>
            <a:r>
              <a:rPr lang="es-US" b="1">
                <a:solidFill>
                  <a:prstClr val="black"/>
                </a:solidFill>
                <a:ea typeface="ＭＳ Ｐゴシック"/>
                <a:cs typeface="Arial"/>
              </a:rPr>
              <a:t>Esta diapositiva tiene animación.</a:t>
            </a:r>
          </a:p>
          <a:p>
            <a:pPr marL="0" indent="0" defTabSz="966612">
              <a:spcBef>
                <a:spcPts val="634"/>
              </a:spcBef>
              <a:buNone/>
              <a:defRPr/>
            </a:pPr>
            <a:r>
              <a:rPr lang="es-US" b="1">
                <a:cs typeface="Arial"/>
              </a:rPr>
              <a:t>Notas del presentador</a:t>
            </a:r>
          </a:p>
          <a:p>
            <a:pPr marL="180569" indent="-180569" defTabSz="966612">
              <a:spcBef>
                <a:spcPts val="634"/>
              </a:spcBef>
              <a:defRPr/>
            </a:pPr>
            <a:r>
              <a:rPr lang="es-US">
                <a:solidFill>
                  <a:prstClr val="black"/>
                </a:solidFill>
                <a:cs typeface="Arial"/>
              </a:rPr>
              <a:t>Cada plan tiene un área de servicios en la que deben vivir sus inscritos.</a:t>
            </a:r>
          </a:p>
          <a:p>
            <a:pPr marL="180569" indent="-180569" defTabSz="966612">
              <a:spcBef>
                <a:spcPts val="634"/>
              </a:spcBef>
              <a:defRPr/>
            </a:pPr>
            <a:r>
              <a:rPr lang="es-US">
                <a:solidFill>
                  <a:prstClr val="black"/>
                </a:solidFill>
                <a:cs typeface="Arial"/>
              </a:rPr>
              <a:t>Usted (o un proveedor que actúe en su nombre) puede solicitar que le informen con anticipación si el plan cubrirá un artículo o un servicio. A veces, usted debe hacer esto para que el servicio sea cubierto. Esto se denomina una "determinación de la organización". Comuníquese con su plan para obtener más información.</a:t>
            </a:r>
          </a:p>
          <a:p>
            <a:pPr marL="180569" indent="-180569">
              <a:spcBef>
                <a:spcPts val="634"/>
              </a:spcBef>
              <a:defRPr/>
            </a:pPr>
            <a:r>
              <a:rPr lang="es-US">
                <a:solidFill>
                  <a:prstClr val="black"/>
                </a:solidFill>
                <a:cs typeface="Arial"/>
              </a:rPr>
              <a:t>Medicare paga un monto fijo todos los meses por su cobertura a las compañías que ofrecen planes Medicare Advantage. </a:t>
            </a:r>
          </a:p>
          <a:p>
            <a:pPr marL="181237" indent="-181237" defTabSz="966612">
              <a:spcBef>
                <a:spcPts val="634"/>
              </a:spcBef>
              <a:defRPr/>
            </a:pPr>
            <a:r>
              <a:rPr lang="es-US">
                <a:solidFill>
                  <a:prstClr val="black"/>
                </a:solidFill>
                <a:cs typeface="Arial"/>
              </a:rPr>
              <a:t>Cada plan Medicare Advantage puede cobrar diferentes costos de bolsillo y tener diferentes reglas sobre cómo usted puede obtener los servicios (por ejemplo, si necesita una derivación para consultar a un especialista o si tiene que acudir a médicos, instituciones o proveedores que pertenecen a la red del plan para atención que no sea de emergencia o de urgencia). Estas normas pueden cambiar todos los años. El plan debe notificarle a usted sobre cualquier cambio antes del comienzo de la inscripción para el próximo año. </a:t>
            </a:r>
          </a:p>
          <a:p>
            <a:pPr marL="180569" indent="-180569" defTabSz="966612">
              <a:spcBef>
                <a:spcPts val="634"/>
              </a:spcBef>
              <a:defRPr/>
            </a:pPr>
            <a:r>
              <a:rPr lang="es-US">
                <a:solidFill>
                  <a:prstClr val="black"/>
                </a:solidFill>
                <a:cs typeface="Arial" panose="020B0604020202020204" pitchFamily="34" charset="0"/>
              </a:rPr>
              <a:t>Medicare Original cubre los cuidados paliativos</a:t>
            </a:r>
            <a:r>
              <a:rPr lang="es-US"/>
              <a:t>, algunos nuevos beneficios de Medicare y algunos costos de estudios de investigación clínica, incluso aunque usted tenga un plan Medicare Advantage. </a:t>
            </a:r>
          </a:p>
          <a:p>
            <a:pPr marL="0" indent="0">
              <a:spcBef>
                <a:spcPts val="634"/>
              </a:spcBef>
              <a:buNone/>
              <a:defRPr/>
            </a:pPr>
            <a:r>
              <a:rPr lang="es-US" b="1">
                <a:solidFill>
                  <a:prstClr val="black"/>
                </a:solidFill>
                <a:cs typeface="Arial" panose="020B0604020202020204" pitchFamily="34" charset="0"/>
              </a:rPr>
              <a:t>Fuentes</a:t>
            </a:r>
          </a:p>
          <a:p>
            <a:pPr>
              <a:spcBef>
                <a:spcPts val="634"/>
              </a:spcBef>
              <a:defRPr/>
            </a:pPr>
            <a:r>
              <a:rPr lang="es-US">
                <a:cs typeface="Calibri"/>
                <a:hlinkClick r:id="rId3"/>
              </a:rPr>
              <a:t>Medicare.gov/health-drug-plans/health-plans</a:t>
            </a:r>
            <a:r>
              <a:rPr lang="es-US"/>
              <a:t> </a:t>
            </a:r>
          </a:p>
          <a:p>
            <a:pPr>
              <a:spcBef>
                <a:spcPts val="634"/>
              </a:spcBef>
              <a:defRPr/>
            </a:pPr>
            <a:r>
              <a:rPr lang="es-US">
                <a:cs typeface="Calibri"/>
                <a:hlinkClick r:id="rId4"/>
              </a:rPr>
              <a:t>Medicare.gov/health-drug-plans/health-plans/your-health-plan-options</a:t>
            </a:r>
            <a:r>
              <a:rPr lang="es-US"/>
              <a:t> </a:t>
            </a:r>
          </a:p>
        </p:txBody>
      </p:sp>
    </p:spTree>
    <p:extLst>
      <p:ext uri="{BB962C8B-B14F-4D97-AF65-F5344CB8AC3E}">
        <p14:creationId xmlns:p14="http://schemas.microsoft.com/office/powerpoint/2010/main" val="735746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6754" y="3757507"/>
            <a:ext cx="6949440" cy="5502380"/>
          </a:xfrm>
        </p:spPr>
        <p:txBody>
          <a:bodyPr/>
          <a:lstStyle/>
          <a:p>
            <a:pPr marL="0" indent="0" defTabSz="966612">
              <a:spcAft>
                <a:spcPts val="600"/>
              </a:spcAft>
              <a:buNone/>
              <a:defRPr/>
            </a:pPr>
            <a:r>
              <a:rPr lang="es-US" sz="1000" b="1" dirty="0">
                <a:solidFill>
                  <a:prstClr val="black"/>
                </a:solidFill>
                <a:ea typeface="ＭＳ Ｐゴシック" pitchFamily="84" charset="-128"/>
              </a:rPr>
              <a:t>Notas del presentador</a:t>
            </a:r>
          </a:p>
          <a:p>
            <a:pPr marL="0" indent="0">
              <a:spcAft>
                <a:spcPts val="600"/>
              </a:spcAft>
              <a:buNone/>
            </a:pPr>
            <a:r>
              <a:rPr lang="es-US" sz="1000" dirty="0">
                <a:cs typeface="Arial" panose="020B0604020202020204" pitchFamily="34" charset="0"/>
              </a:rPr>
              <a:t>Los distintos tipos de planes Medicare </a:t>
            </a:r>
            <a:r>
              <a:rPr lang="es-US" sz="1000" dirty="0" err="1">
                <a:cs typeface="Arial" panose="020B0604020202020204" pitchFamily="34" charset="0"/>
              </a:rPr>
              <a:t>Advantage</a:t>
            </a:r>
            <a:r>
              <a:rPr lang="es-US" sz="1000" dirty="0">
                <a:cs typeface="Arial" panose="020B0604020202020204" pitchFamily="34" charset="0"/>
              </a:rPr>
              <a:t> son:</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000" dirty="0">
                <a:cs typeface="Arial" panose="020B0604020202020204" pitchFamily="34" charset="0"/>
              </a:rPr>
              <a:t>Plan de Organización para el Mantenimiento de la Salud (HMO, por sus siglas en inglés): Un plan HMO es un tipo de plan Medicare </a:t>
            </a:r>
            <a:r>
              <a:rPr lang="es-US" sz="1000" dirty="0" err="1">
                <a:cs typeface="Arial" panose="020B0604020202020204" pitchFamily="34" charset="0"/>
              </a:rPr>
              <a:t>Advantage</a:t>
            </a:r>
            <a:r>
              <a:rPr lang="es-US" sz="1000" dirty="0">
                <a:cs typeface="Arial" panose="020B0604020202020204" pitchFamily="34" charset="0"/>
              </a:rPr>
              <a:t> que generalmente proporciona cobertura de cuidados de la salud exclusivamente de médicos, hospitales u otros proveedores de cuidados de la salud de la red del plan (excepto atención de emergencia, atención urgente fuera del área o diálisis temporal fuera del área). Una red es un grupo de médicos, hospitales e instalaciones médicas que hacen contrato con un plan para proporcionar servicios. La mayoría de las HMO además requieren que usted obtenga una derivación de su médico de cabecera para la atención de especialistas, de manera que su atención sea coordinada.</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000" dirty="0">
                <a:cs typeface="Arial" panose="020B0604020202020204" pitchFamily="34" charset="0"/>
              </a:rPr>
              <a:t>Plan de Organización de Proveedor Preferido (PPO, por sus siglas en inglés): Un plan de PPO es un plan Medicare </a:t>
            </a:r>
            <a:r>
              <a:rPr lang="es-US" sz="1000" dirty="0" err="1">
                <a:cs typeface="Arial" panose="020B0604020202020204" pitchFamily="34" charset="0"/>
              </a:rPr>
              <a:t>Advantage</a:t>
            </a:r>
            <a:r>
              <a:rPr lang="es-US" sz="1000" dirty="0">
                <a:cs typeface="Arial" panose="020B0604020202020204" pitchFamily="34" charset="0"/>
              </a:rPr>
              <a:t> que tiene una red de doctores, especialistas, hospitales y otros proveedores de cuidados de la salud que usted puede usar.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000" dirty="0">
                <a:cs typeface="Arial" panose="020B0604020202020204" pitchFamily="34" charset="0"/>
              </a:rPr>
              <a:t>Plan de Necesidades Especiales (SNP): Un SNP ofrece beneficios y servicios a las personas con enfermedades específicas, ciertas necesidades de cuidados de la salud o que también tienen cobertura de Medicare. Los SNP adaptan sus beneficios, opciones de proveedores y medicamentos que cubren para satisfacer de forma óptima las necesidades específicas de los grupos a los que brindan servicios.</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000" dirty="0">
                <a:cs typeface="Arial" panose="020B0604020202020204" pitchFamily="34" charset="0"/>
              </a:rPr>
              <a:t>Plan Privado de Pago por Servicio (PFFS): Un PFFS es otro tipo de plan Medicare </a:t>
            </a:r>
            <a:r>
              <a:rPr lang="es-US" sz="1000" dirty="0" err="1">
                <a:cs typeface="Arial" panose="020B0604020202020204" pitchFamily="34" charset="0"/>
              </a:rPr>
              <a:t>Advantage</a:t>
            </a:r>
            <a:r>
              <a:rPr lang="es-US" sz="1000" dirty="0">
                <a:cs typeface="Arial" panose="020B0604020202020204" pitchFamily="34" charset="0"/>
              </a:rPr>
              <a:t> ofrecido por una compañía de seguros privada. El plan determina cuánto les pagará a los médicos, a otros proveedores de cuidados de la salud y a los hospitales y cuánto deberá pagar usted cuando reciba atención. </a:t>
            </a:r>
          </a:p>
          <a:p>
            <a:pPr marL="114300" marR="0" lvl="0" indent="-114300" algn="l" defTabSz="914400" rtl="0" eaLnBrk="1" fontAlgn="auto" latinLnBrk="0" hangingPunct="1">
              <a:spcBef>
                <a:spcPts val="0"/>
              </a:spcBef>
              <a:spcAft>
                <a:spcPts val="600"/>
              </a:spcAft>
              <a:buClrTx/>
              <a:buSzTx/>
              <a:buFont typeface="Wingdings" panose="05000000000000000000" pitchFamily="2" charset="2"/>
              <a:buChar char="§"/>
              <a:tabLst/>
              <a:defRPr/>
            </a:pPr>
            <a:r>
              <a:rPr lang="es-US" sz="1000" dirty="0">
                <a:cs typeface="Arial" panose="020B0604020202020204" pitchFamily="34" charset="0"/>
              </a:rPr>
              <a:t>Plan de Cuenta de Ahorros Médicos </a:t>
            </a:r>
            <a:br>
              <a:rPr lang="es-US" sz="1000" dirty="0">
                <a:cs typeface="Arial" panose="020B0604020202020204" pitchFamily="34" charset="0"/>
              </a:rPr>
            </a:br>
            <a:r>
              <a:rPr lang="es-US" sz="1000" dirty="0">
                <a:cs typeface="Arial" panose="020B0604020202020204" pitchFamily="34" charset="0"/>
              </a:rPr>
              <a:t>(MSA, por sus siglas en inglés): Los planes de MSA combinan un plan de seguro con deducible alto con una cuenta de ahorros médicos.</a:t>
            </a:r>
          </a:p>
          <a:p>
            <a:pPr marL="346075" lvl="1" indent="-228600" defTabSz="914400">
              <a:spcBef>
                <a:spcPts val="0"/>
              </a:spcBef>
              <a:spcAft>
                <a:spcPts val="600"/>
              </a:spcAft>
              <a:buFont typeface="+mj-lt"/>
              <a:buAutoNum type="arabicPeriod"/>
              <a:defRPr/>
            </a:pPr>
            <a:r>
              <a:rPr lang="es-US" sz="1000" dirty="0">
                <a:cs typeface="Arial" panose="020B0604020202020204" pitchFamily="34" charset="0"/>
              </a:rPr>
              <a:t>Plan de salud de deducible alto: La primera parte de un plan de MSA es un tipo especial de plan Medicare </a:t>
            </a:r>
            <a:r>
              <a:rPr lang="es-US" sz="1000" dirty="0" err="1">
                <a:cs typeface="Arial" panose="020B0604020202020204" pitchFamily="34" charset="0"/>
              </a:rPr>
              <a:t>Advantage</a:t>
            </a:r>
            <a:r>
              <a:rPr lang="es-US" sz="1000" dirty="0">
                <a:cs typeface="Arial" panose="020B0604020202020204" pitchFamily="34" charset="0"/>
              </a:rPr>
              <a:t> de deducible alto. El plan solamente comenzará a cubrir sus costos una vez que usted satisfaga un deducible anual alto, que varía según el plan.</a:t>
            </a:r>
          </a:p>
          <a:p>
            <a:pPr marL="346075" lvl="1" indent="-228600" defTabSz="914400">
              <a:spcBef>
                <a:spcPts val="0"/>
              </a:spcBef>
              <a:spcAft>
                <a:spcPts val="600"/>
              </a:spcAft>
              <a:buFont typeface="+mj-lt"/>
              <a:buAutoNum type="arabicPeriod"/>
              <a:defRPr/>
            </a:pPr>
            <a:r>
              <a:rPr lang="es-US" sz="1000" dirty="0">
                <a:cs typeface="Arial" panose="020B0604020202020204" pitchFamily="34" charset="0"/>
              </a:rPr>
              <a:t>Cuenta de ahorros médicos: La segunda parte de un plan de MSA es un tipo especial de cuenta de ahorros. El plan de MSA deposita dinero en su cuenta que usted puede usar para pagar sus costos de cuidados de la salud. </a:t>
            </a:r>
          </a:p>
          <a:p>
            <a:pPr marL="0" lvl="1" defTabSz="914400">
              <a:spcBef>
                <a:spcPts val="0"/>
              </a:spcBef>
              <a:spcAft>
                <a:spcPts val="600"/>
              </a:spcAft>
              <a:defRPr/>
            </a:pPr>
            <a:r>
              <a:rPr lang="es-US" sz="1000" dirty="0">
                <a:cs typeface="Arial" panose="020B0604020202020204" pitchFamily="34" charset="0"/>
              </a:rPr>
              <a:t>Para más información sobre los distintos tipos de planes Medicare </a:t>
            </a:r>
            <a:r>
              <a:rPr lang="es-US" sz="1000" dirty="0" err="1">
                <a:cs typeface="Arial" panose="020B0604020202020204" pitchFamily="34" charset="0"/>
              </a:rPr>
              <a:t>Advantage</a:t>
            </a:r>
            <a:r>
              <a:rPr lang="es-US" sz="1000" dirty="0">
                <a:cs typeface="Arial" panose="020B0604020202020204" pitchFamily="34" charset="0"/>
              </a:rPr>
              <a:t>, visite </a:t>
            </a:r>
            <a:r>
              <a:rPr lang="es-US" sz="1000" dirty="0">
                <a:cs typeface="Arial" panose="020B0604020202020204" pitchFamily="34" charset="0"/>
                <a:hlinkClick r:id="rId3"/>
              </a:rPr>
              <a:t>CMSnationaltrainingprogram.cms.gov/sites/default/files/</a:t>
            </a:r>
            <a:r>
              <a:rPr lang="es-US" sz="1000" dirty="0" err="1">
                <a:cs typeface="Arial" panose="020B0604020202020204" pitchFamily="34" charset="0"/>
                <a:hlinkClick r:id="rId3"/>
              </a:rPr>
              <a:t>shared</a:t>
            </a:r>
            <a:r>
              <a:rPr lang="es-US" sz="1000" dirty="0">
                <a:cs typeface="Arial" panose="020B0604020202020204" pitchFamily="34" charset="0"/>
                <a:hlinkClick r:id="rId3"/>
              </a:rPr>
              <a:t>/2023%20Medicare%20Advantage%20%26%20Other%20Medicare%20Health%20Plans_508_FINAL_NEW%20LOGO.pptx</a:t>
            </a:r>
            <a:r>
              <a:rPr lang="es-US" sz="1000" dirty="0">
                <a:cs typeface="Arial" panose="020B0604020202020204" pitchFamily="34" charset="0"/>
              </a:rPr>
              <a:t> a fin de revisar el módulo de capacitación “Medicare </a:t>
            </a:r>
            <a:r>
              <a:rPr lang="es-US" sz="1000" dirty="0" err="1">
                <a:cs typeface="Arial" panose="020B0604020202020204" pitchFamily="34" charset="0"/>
              </a:rPr>
              <a:t>Advantage</a:t>
            </a:r>
            <a:r>
              <a:rPr lang="es-US" sz="1000" dirty="0">
                <a:cs typeface="Arial" panose="020B0604020202020204" pitchFamily="34" charset="0"/>
              </a:rPr>
              <a:t> y otros planes de salud de Medicare”.</a:t>
            </a:r>
          </a:p>
          <a:p>
            <a:pPr marL="0" indent="0">
              <a:spcBef>
                <a:spcPts val="600"/>
              </a:spcBef>
              <a:spcAft>
                <a:spcPts val="600"/>
              </a:spcAft>
              <a:buNone/>
            </a:pPr>
            <a:endParaRPr lang="en-US" sz="1000" dirty="0">
              <a:cs typeface="Arial" panose="020B0604020202020204" pitchFamily="34" charset="0"/>
            </a:endParaRPr>
          </a:p>
          <a:p>
            <a:pPr marL="0" indent="0">
              <a:buNone/>
            </a:pPr>
            <a:endParaRPr lang="en-US" sz="1000" dirty="0"/>
          </a:p>
        </p:txBody>
      </p:sp>
    </p:spTree>
    <p:extLst>
      <p:ext uri="{BB962C8B-B14F-4D97-AF65-F5344CB8AC3E}">
        <p14:creationId xmlns:p14="http://schemas.microsoft.com/office/powerpoint/2010/main" val="3740998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143" y="3757507"/>
            <a:ext cx="6008914" cy="5144347"/>
          </a:xfrm>
        </p:spPr>
        <p:txBody>
          <a:bodyPr>
            <a:normAutofit lnSpcReduction="10000"/>
          </a:bodyPr>
          <a:lstStyle/>
          <a:p>
            <a:pPr marL="0" indent="0" defTabSz="966612">
              <a:spcBef>
                <a:spcPts val="0"/>
              </a:spcBef>
              <a:spcAft>
                <a:spcPts val="600"/>
              </a:spcAft>
              <a:buNone/>
              <a:defRPr/>
            </a:pPr>
            <a:r>
              <a:rPr lang="es-US" sz="1200"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200" b="1">
                <a:cs typeface="Arial" panose="020B0604020202020204" pitchFamily="34" charset="0"/>
              </a:rPr>
              <a:t>Notas del presentador</a:t>
            </a:r>
          </a:p>
          <a:p>
            <a:pPr marL="118813" indent="-118813" defTabSz="966612">
              <a:spcBef>
                <a:spcPts val="0"/>
              </a:spcBef>
              <a:spcAft>
                <a:spcPts val="600"/>
              </a:spcAft>
              <a:defRPr/>
            </a:pPr>
            <a:r>
              <a:rPr lang="es-US" sz="1200">
                <a:solidFill>
                  <a:prstClr val="black"/>
                </a:solidFill>
                <a:cs typeface="Arial" panose="020B0604020202020204" pitchFamily="34" charset="0"/>
              </a:rPr>
              <a:t>Puede inscribirse en un plan Medicare Advantage cuando es elegible por primera vez para Medicare durante su Período de Inscripción Inicial (IEP), que comienza 3 meses antes de que califique inicialmente tanto para la Parte A como para la Parte B y que finaliza 3 meses después de que usted obtenga Medicare.</a:t>
            </a:r>
          </a:p>
          <a:p>
            <a:pPr marL="125525" indent="-125525">
              <a:spcBef>
                <a:spcPts val="0"/>
              </a:spcBef>
              <a:spcAft>
                <a:spcPts val="600"/>
              </a:spcAft>
              <a:defRPr/>
            </a:pPr>
            <a:r>
              <a:rPr lang="es-US" sz="1200">
                <a:cs typeface="Arial" panose="020B0604020202020204" pitchFamily="34" charset="0"/>
              </a:rPr>
              <a:t>Si tiene cobertura de la Parte A y recibe la Parte B por primera vez durante un Período de Inscripción General (GEP), puede </a:t>
            </a:r>
            <a:r>
              <a:rPr lang="es-US"/>
              <a:t>incorporarse a un plan Medicare Advantage con o sin cobertura de medicamentos durante el período de 3 meses inmediatamente anterior a la fecha en que usted tenga tanto la Parte A como la Parte B por primera vez. Recuerde que debe tener tanto la Parte A como la Parte B para incorporarse a un plan Medicare Advantage.</a:t>
            </a:r>
          </a:p>
          <a:p>
            <a:pPr marL="119149" indent="-119149">
              <a:spcBef>
                <a:spcPts val="0"/>
              </a:spcBef>
              <a:spcAft>
                <a:spcPts val="600"/>
              </a:spcAft>
              <a:defRPr/>
            </a:pPr>
            <a:r>
              <a:rPr lang="es-US" sz="1200" b="0" i="0">
                <a:solidFill>
                  <a:prstClr val="black"/>
                </a:solidFill>
                <a:cs typeface="Arial" panose="020B0604020202020204" pitchFamily="34" charset="0"/>
              </a:rPr>
              <a:t>Después de inscribirse en un plan Medicare Advantage, puede hacer cambios:</a:t>
            </a:r>
          </a:p>
          <a:p>
            <a:pPr marL="346075" lvl="1" indent="-228600">
              <a:spcBef>
                <a:spcPts val="0"/>
              </a:spcBef>
              <a:spcAft>
                <a:spcPts val="600"/>
              </a:spcAft>
              <a:buFont typeface="+mj-lt"/>
              <a:buAutoNum type="arabicPeriod"/>
              <a:defRPr/>
            </a:pPr>
            <a:r>
              <a:rPr lang="es-US" b="0" i="0">
                <a:solidFill>
                  <a:prstClr val="black"/>
                </a:solidFill>
                <a:cs typeface="Arial" panose="020B0604020202020204" pitchFamily="34" charset="0"/>
              </a:rPr>
              <a:t>Durante el Período de Inscripción Abierta (OEP) anual, que comienza el 15 de octubre y finaliza el 7 de diciembre cada año. </a:t>
            </a:r>
          </a:p>
          <a:p>
            <a:pPr marL="346075" lvl="1" indent="-228600">
              <a:spcBef>
                <a:spcPts val="0"/>
              </a:spcBef>
              <a:spcAft>
                <a:spcPts val="600"/>
              </a:spcAft>
              <a:buFont typeface="+mj-lt"/>
              <a:buAutoNum type="arabicPeriod"/>
              <a:defRPr/>
            </a:pPr>
            <a:r>
              <a:rPr lang="es-US" b="0" i="0">
                <a:solidFill>
                  <a:prstClr val="black"/>
                </a:solidFill>
                <a:cs typeface="Arial" panose="020B0604020202020204" pitchFamily="34" charset="0"/>
              </a:rPr>
              <a:t>Durante su Período de Inscripción Abierta de Medicare Advantage (OEP de Medicare Advantage). Debe estar inscrito en un plan de Medicare Advantage (en cualquier momento) durante los primeros 3 meses del año para usar este período de inscripción. </a:t>
            </a:r>
            <a:r>
              <a:rPr lang="es-US">
                <a:solidFill>
                  <a:prstClr val="black"/>
                </a:solidFill>
                <a:cs typeface="Arial" panose="020B0604020202020204" pitchFamily="34" charset="0"/>
              </a:rPr>
              <a:t>El OEP de Medicare Advantage </a:t>
            </a:r>
            <a:r>
              <a:rPr lang="es-US" b="0" i="0">
                <a:solidFill>
                  <a:prstClr val="black"/>
                </a:solidFill>
                <a:cs typeface="Arial" panose="020B0604020202020204" pitchFamily="34" charset="0"/>
              </a:rPr>
              <a:t>se extiende desde el 1 de enero hasta el 31 de marzo de cada año</a:t>
            </a:r>
            <a:r>
              <a:rPr lang="es-US">
                <a:solidFill>
                  <a:prstClr val="black"/>
                </a:solidFill>
                <a:cs typeface="Arial" panose="020B0604020202020204" pitchFamily="34" charset="0"/>
              </a:rPr>
              <a:t>.</a:t>
            </a:r>
          </a:p>
          <a:p>
            <a:pPr marL="346075" lvl="1" indent="-228600">
              <a:spcBef>
                <a:spcPts val="0"/>
              </a:spcBef>
              <a:spcAft>
                <a:spcPts val="600"/>
              </a:spcAft>
              <a:buFont typeface="+mj-lt"/>
              <a:buAutoNum type="arabicPeriod"/>
              <a:defRPr/>
            </a:pPr>
            <a:r>
              <a:rPr lang="es-US" b="0" i="0">
                <a:solidFill>
                  <a:prstClr val="black"/>
                </a:solidFill>
                <a:cs typeface="Arial" panose="020B0604020202020204" pitchFamily="34" charset="0"/>
              </a:rPr>
              <a:t>Durante el Período de Inscripción Abierta para Individuos Institucionalizados (OEPI), que permite que un individuo cambie de plan si se traslada a una institución, reside en una institución o se retira de una institución.</a:t>
            </a:r>
          </a:p>
          <a:p>
            <a:pPr marL="346075" lvl="1" indent="-228600">
              <a:spcBef>
                <a:spcPts val="0"/>
              </a:spcBef>
              <a:spcAft>
                <a:spcPts val="600"/>
              </a:spcAft>
              <a:buFont typeface="+mj-lt"/>
              <a:buAutoNum type="arabicPeriod"/>
              <a:defRPr/>
            </a:pPr>
            <a:r>
              <a:rPr lang="es-US" b="0" i="0">
                <a:solidFill>
                  <a:prstClr val="black"/>
                </a:solidFill>
                <a:cs typeface="Arial" panose="020B0604020202020204" pitchFamily="34" charset="0"/>
              </a:rPr>
              <a:t>Usando un Período de Inscripción Especial (SEP) para el que sea elegible. </a:t>
            </a:r>
          </a:p>
          <a:p>
            <a:pPr marL="0" indent="0">
              <a:spcBef>
                <a:spcPts val="0"/>
              </a:spcBef>
              <a:spcAft>
                <a:spcPts val="600"/>
              </a:spcAft>
              <a:buNone/>
              <a:defRPr/>
            </a:pPr>
            <a:r>
              <a:rPr lang="es-US" sz="1200" b="1">
                <a:solidFill>
                  <a:prstClr val="black"/>
                </a:solidFill>
                <a:cs typeface="Arial" panose="020B0604020202020204" pitchFamily="34" charset="0"/>
              </a:rPr>
              <a:t>Fuente: </a:t>
            </a:r>
            <a:r>
              <a:rPr lang="es-US" sz="1200">
                <a:solidFill>
                  <a:prstClr val="black"/>
                </a:solidFill>
                <a:cs typeface="Arial" panose="020B0604020202020204" pitchFamily="34" charset="0"/>
                <a:hlinkClick r:id="rId3"/>
              </a:rPr>
              <a:t>Medicare.gov/basics/get-started-with-medicare/get-more-coverage/joining-a-plan</a:t>
            </a:r>
            <a:r>
              <a:rPr lang="es-US" sz="1200" b="1">
                <a:solidFill>
                  <a:prstClr val="black"/>
                </a:solidFill>
                <a:cs typeface="Arial" panose="020B0604020202020204" pitchFamily="34" charset="0"/>
              </a:rPr>
              <a:t> </a:t>
            </a:r>
          </a:p>
          <a:p>
            <a:pPr marL="0" indent="0">
              <a:spcBef>
                <a:spcPts val="0"/>
              </a:spcBef>
              <a:spcAft>
                <a:spcPts val="600"/>
              </a:spcAft>
              <a:buNone/>
            </a:pPr>
            <a:endParaRPr lang="en-US" dirty="0"/>
          </a:p>
        </p:txBody>
      </p:sp>
    </p:spTree>
    <p:extLst>
      <p:ext uri="{BB962C8B-B14F-4D97-AF65-F5344CB8AC3E}">
        <p14:creationId xmlns:p14="http://schemas.microsoft.com/office/powerpoint/2010/main" val="1861745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b="1">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No todos los planes de Medicare Advantage funcionan de la misma manera. Busque e inscríbase en planes de salud y de medicamentos en </a:t>
            </a:r>
            <a:r>
              <a:rPr lang="es-US">
                <a:cs typeface="Arial" panose="020B0604020202020204" pitchFamily="34" charset="0"/>
                <a:hlinkClick r:id="rId3"/>
              </a:rPr>
              <a:t>es.Medicare.gov/plan‑compare.</a:t>
            </a:r>
          </a:p>
          <a:p>
            <a:pPr marL="0" indent="0" defTabSz="966612">
              <a:spcBef>
                <a:spcPts val="0"/>
              </a:spcBef>
              <a:spcAft>
                <a:spcPts val="600"/>
              </a:spcAft>
              <a:buNone/>
              <a:defRPr/>
            </a:pPr>
            <a:r>
              <a:rPr lang="es-US" b="1">
                <a:solidFill>
                  <a:prstClr val="black"/>
                </a:solidFill>
                <a:cs typeface="Arial" panose="020B0604020202020204" pitchFamily="34" charset="0"/>
              </a:rPr>
              <a:t>Una vez que haya comprendido las reglas y los costos del plan, puede seguir los siguientes pasos para inscribirse:</a:t>
            </a:r>
          </a:p>
          <a:p>
            <a:pPr marL="181240" indent="-181240" defTabSz="966612">
              <a:spcBef>
                <a:spcPts val="0"/>
              </a:spcBef>
              <a:spcAft>
                <a:spcPts val="600"/>
              </a:spcAft>
              <a:defRPr/>
            </a:pPr>
            <a:r>
              <a:rPr lang="es-US">
                <a:solidFill>
                  <a:prstClr val="black"/>
                </a:solidFill>
                <a:cs typeface="Arial" panose="020B0604020202020204" pitchFamily="34" charset="0"/>
              </a:rPr>
              <a:t>Visite el sitio web del plan para ver si puede inscribirse en línea.</a:t>
            </a:r>
          </a:p>
          <a:p>
            <a:pPr marL="181240" indent="-181240" defTabSz="966612">
              <a:spcBef>
                <a:spcPts val="0"/>
              </a:spcBef>
              <a:spcAft>
                <a:spcPts val="600"/>
              </a:spcAft>
              <a:defRPr/>
            </a:pPr>
            <a:r>
              <a:rPr lang="es-US">
                <a:solidFill>
                  <a:prstClr val="black"/>
                </a:solidFill>
                <a:cs typeface="Arial" panose="020B0604020202020204" pitchFamily="34" charset="0"/>
              </a:rPr>
              <a:t>Complete un formulario de inscripción impreso. Comuníquese con el plan para recibir un formulario de inscripción, complételo y envíeselo al plan. Todos los planes deben ofrecer esta opción.</a:t>
            </a:r>
          </a:p>
          <a:p>
            <a:pPr marL="181240" indent="-181240" defTabSz="966612">
              <a:spcBef>
                <a:spcPts val="0"/>
              </a:spcBef>
              <a:spcAft>
                <a:spcPts val="600"/>
              </a:spcAft>
              <a:defRPr/>
            </a:pPr>
            <a:r>
              <a:rPr lang="es-US">
                <a:solidFill>
                  <a:prstClr val="black"/>
                </a:solidFill>
                <a:cs typeface="Arial" panose="020B0604020202020204" pitchFamily="34" charset="0"/>
              </a:rPr>
              <a:t>Llame al plan en el que quiere inscribirse. </a:t>
            </a:r>
            <a:r>
              <a:rPr lang="es-US"/>
              <a:t>Obtenga la información de contacto de su plan en </a:t>
            </a:r>
            <a:r>
              <a:rPr lang="es-US">
                <a:cs typeface="Arial" panose="020B0604020202020204" pitchFamily="34" charset="0"/>
                <a:hlinkClick r:id="rId3"/>
              </a:rPr>
              <a:t>Medicare.gov/plan-compare</a:t>
            </a:r>
            <a:r>
              <a:rPr lang="es-US">
                <a:solidFill>
                  <a:prstClr val="black"/>
                </a:solidFill>
                <a:cs typeface="Arial" panose="020B0604020202020204" pitchFamily="34" charset="0"/>
              </a:rPr>
              <a:t>.</a:t>
            </a:r>
          </a:p>
          <a:p>
            <a:pPr marL="181240" indent="-181240" defTabSz="966612">
              <a:spcBef>
                <a:spcPts val="0"/>
              </a:spcBef>
              <a:spcAft>
                <a:spcPts val="600"/>
              </a:spcAft>
              <a:defRPr/>
            </a:pPr>
            <a:r>
              <a:rPr lang="es-US">
                <a:solidFill>
                  <a:prstClr val="black"/>
                </a:solidFill>
                <a:cs typeface="Arial" panose="020B0604020202020204" pitchFamily="34" charset="0"/>
              </a:rPr>
              <a:t>Llame al 1-800-MEDICARE (1-800-633-4227). Los usuarios de TTY pueden llamar al 1-877-486-2048.</a:t>
            </a:r>
          </a:p>
          <a:p>
            <a:pPr marL="0" indent="0">
              <a:spcBef>
                <a:spcPts val="0"/>
              </a:spcBef>
              <a:spcAft>
                <a:spcPts val="600"/>
              </a:spcAft>
              <a:buNone/>
              <a:defRPr/>
            </a:pPr>
            <a:r>
              <a:rPr lang="es-US" b="1">
                <a:solidFill>
                  <a:prstClr val="black"/>
                </a:solidFill>
                <a:cs typeface="Arial" panose="020B0604020202020204" pitchFamily="34" charset="0"/>
              </a:rPr>
              <a:t>Nota:</a:t>
            </a:r>
            <a:r>
              <a:rPr lang="es-US" b="1">
                <a:solidFill>
                  <a:srgbClr val="FF0000"/>
                </a:solidFill>
                <a:cs typeface="Arial" panose="020B0604020202020204" pitchFamily="34" charset="0"/>
              </a:rPr>
              <a:t> </a:t>
            </a:r>
            <a:r>
              <a:rPr lang="es-US">
                <a:solidFill>
                  <a:prstClr val="black"/>
                </a:solidFill>
                <a:cs typeface="Arial" panose="020B0604020202020204" pitchFamily="34" charset="0"/>
              </a:rPr>
              <a:t>Los planes de Medicare no pueden llamarlo para inscribirlo en un plan, a menos que usted solicite específicamente que lo hagan. Además, los planes nunca deben pedirle por teléfono información financiera, incluidos números de tarjetas de crédito o cuentas bancarias.</a:t>
            </a:r>
          </a:p>
          <a:p>
            <a:pPr marL="0" indent="0">
              <a:spcBef>
                <a:spcPts val="0"/>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634"/>
              </a:spcBef>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a:cs typeface="Arial" panose="020B0604020202020204" pitchFamily="34" charset="0"/>
              </a:rPr>
              <a:t>Notas del presentador</a:t>
            </a:r>
          </a:p>
          <a:p>
            <a:pPr marL="0" indent="0" defTabSz="966612">
              <a:spcBef>
                <a:spcPts val="634"/>
              </a:spcBef>
              <a:buNone/>
              <a:defRPr/>
            </a:pPr>
            <a:r>
              <a:rPr lang="es-US" b="1">
                <a:solidFill>
                  <a:prstClr val="black"/>
                </a:solidFill>
                <a:cs typeface="Arial" panose="020B0604020202020204" pitchFamily="34" charset="0"/>
              </a:rPr>
              <a:t>Cuando tenga que decidir si quiere inscribirse en un plan Medicare Advantage, debe tener en cuenta lo siguiente:</a:t>
            </a:r>
          </a:p>
          <a:p>
            <a:pPr marL="118813" indent="-118813" defTabSz="966612">
              <a:spcBef>
                <a:spcPts val="634"/>
              </a:spcBef>
              <a:defRPr/>
            </a:pPr>
            <a:r>
              <a:rPr lang="es-US">
                <a:solidFill>
                  <a:prstClr val="black"/>
                </a:solidFill>
                <a:cs typeface="Arial" panose="020B0604020202020204" pitchFamily="34" charset="0"/>
              </a:rPr>
              <a:t>Debe tener la Parte A y la Parte B</a:t>
            </a:r>
          </a:p>
          <a:p>
            <a:pPr marL="118813" indent="-118813" defTabSz="966612">
              <a:spcBef>
                <a:spcPts val="634"/>
              </a:spcBef>
              <a:defRPr/>
            </a:pPr>
            <a:r>
              <a:rPr lang="es-US">
                <a:solidFill>
                  <a:prstClr val="black"/>
                </a:solidFill>
                <a:cs typeface="Arial" panose="020B0604020202020204" pitchFamily="34" charset="0"/>
              </a:rPr>
              <a:t>Además de pagar la prima de la Parte B, es posible que tenga que pagar una prima mensual del plan</a:t>
            </a:r>
          </a:p>
          <a:p>
            <a:pPr marL="118813" indent="-118813" defTabSz="966612">
              <a:spcBef>
                <a:spcPts val="634"/>
              </a:spcBef>
              <a:defRPr/>
            </a:pPr>
            <a:r>
              <a:rPr lang="es-US">
                <a:solidFill>
                  <a:prstClr val="black"/>
                </a:solidFill>
                <a:cs typeface="Arial" panose="020B0604020202020204" pitchFamily="34" charset="0"/>
              </a:rPr>
              <a:t>¿El plan ofrece beneficios adicionales (además de los beneficios de Medicare Original) y debe pagar más para obtenerlos?</a:t>
            </a:r>
          </a:p>
          <a:p>
            <a:pPr marL="118813" indent="-118813">
              <a:spcBef>
                <a:spcPts val="634"/>
              </a:spcBef>
              <a:defRPr/>
            </a:pPr>
            <a:r>
              <a:rPr lang="es-US">
                <a:solidFill>
                  <a:prstClr val="black"/>
                </a:solidFill>
                <a:cs typeface="Arial" panose="020B0604020202020204" pitchFamily="34" charset="0"/>
              </a:rPr>
              <a:t>¿Mis doctores están en la red del plan?</a:t>
            </a:r>
          </a:p>
          <a:p>
            <a:pPr marL="118813" indent="-118813" defTabSz="966612">
              <a:spcBef>
                <a:spcPts val="634"/>
              </a:spcBef>
              <a:defRPr/>
            </a:pPr>
            <a:r>
              <a:rPr lang="es-US">
                <a:solidFill>
                  <a:prstClr val="black"/>
                </a:solidFill>
                <a:cs typeface="Arial" panose="020B0604020202020204" pitchFamily="34" charset="0"/>
              </a:rPr>
              <a:t>Es posible que deba ser derivado para poder consultar a un médico especialista</a:t>
            </a:r>
          </a:p>
          <a:p>
            <a:pPr marL="118813" indent="-118813" defTabSz="966612">
              <a:spcBef>
                <a:spcPts val="634"/>
              </a:spcBef>
              <a:defRPr/>
            </a:pPr>
            <a:r>
              <a:rPr lang="es-US">
                <a:solidFill>
                  <a:prstClr val="black"/>
                </a:solidFill>
                <a:cs typeface="Arial" panose="020B0604020202020204" pitchFamily="34" charset="0"/>
              </a:rPr>
              <a:t>Solo puede inscribirse o abandonar el plan durante períodos específicos</a:t>
            </a:r>
          </a:p>
          <a:p>
            <a:pPr marL="118813" indent="-118813" defTabSz="966612">
              <a:spcBef>
                <a:spcPts val="634"/>
              </a:spcBef>
              <a:defRPr/>
            </a:pPr>
            <a:r>
              <a:rPr lang="es-US">
                <a:solidFill>
                  <a:prstClr val="black"/>
                </a:solidFill>
                <a:cs typeface="Arial" panose="020B0604020202020204" pitchFamily="34" charset="0"/>
              </a:rPr>
              <a:t>Los planes Medicare Advantage no son compatibles con las pólizas Medigap</a:t>
            </a:r>
          </a:p>
        </p:txBody>
      </p:sp>
    </p:spTree>
    <p:extLst>
      <p:ext uri="{BB962C8B-B14F-4D97-AF65-F5344CB8AC3E}">
        <p14:creationId xmlns:p14="http://schemas.microsoft.com/office/powerpoint/2010/main" val="33273835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28600" y="3659777"/>
            <a:ext cx="6800850" cy="5678487"/>
          </a:xfrm>
        </p:spPr>
        <p:txBody>
          <a:bodyPr/>
          <a:lstStyle/>
          <a:p>
            <a:pPr marL="0" indent="0" defTabSz="966612">
              <a:spcBef>
                <a:spcPts val="0"/>
              </a:spcBef>
              <a:spcAft>
                <a:spcPts val="600"/>
              </a:spcAft>
              <a:buNone/>
              <a:defRPr/>
            </a:pPr>
            <a:r>
              <a:rPr lang="es-US" b="1" dirty="0">
                <a:cs typeface="Arial" panose="020B0604020202020204" pitchFamily="34" charset="0"/>
              </a:rPr>
              <a:t>Notas del presentador</a:t>
            </a:r>
          </a:p>
          <a:p>
            <a:pPr marL="0" indent="0">
              <a:spcBef>
                <a:spcPts val="0"/>
              </a:spcBef>
              <a:spcAft>
                <a:spcPts val="600"/>
              </a:spcAft>
              <a:buNone/>
              <a:defRPr/>
            </a:pPr>
            <a:r>
              <a:rPr lang="es-US" b="1" dirty="0">
                <a:solidFill>
                  <a:prstClr val="black"/>
                </a:solidFill>
                <a:cs typeface="Arial" panose="020B0604020202020204" pitchFamily="34" charset="0"/>
              </a:rPr>
              <a:t>En esta tabla se muestra una comparación paralela de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y los planes Medicare </a:t>
            </a:r>
            <a:r>
              <a:rPr lang="es-US" b="1" dirty="0" err="1">
                <a:solidFill>
                  <a:prstClr val="black"/>
                </a:solidFill>
                <a:cs typeface="Arial" panose="020B0604020202020204" pitchFamily="34" charset="0"/>
              </a:rPr>
              <a:t>Advantage</a:t>
            </a:r>
            <a:r>
              <a:rPr lang="es-US" b="1" dirty="0">
                <a:solidFill>
                  <a:prstClr val="black"/>
                </a:solidFill>
                <a:cs typeface="Arial" panose="020B0604020202020204" pitchFamily="34" charset="0"/>
              </a:rPr>
              <a:t>.</a:t>
            </a:r>
          </a:p>
          <a:p>
            <a:pPr marL="125861" indent="-125861">
              <a:spcBef>
                <a:spcPts val="0"/>
              </a:spcBef>
              <a:spcAft>
                <a:spcPts val="600"/>
              </a:spcAft>
              <a:defRPr/>
            </a:pPr>
            <a:r>
              <a:rPr lang="es-US" dirty="0">
                <a:solidFill>
                  <a:prstClr val="black"/>
                </a:solidFill>
                <a:cs typeface="Arial" panose="020B0604020202020204" pitchFamily="34" charset="0"/>
              </a:rPr>
              <a:t>Las compañías privadas ofrecen ambos. </a:t>
            </a:r>
          </a:p>
          <a:p>
            <a:pPr marL="125861" indent="-125861">
              <a:spcBef>
                <a:spcPts val="0"/>
              </a:spcBef>
              <a:spcAft>
                <a:spcPts val="600"/>
              </a:spcAft>
              <a:defRPr/>
            </a:pP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respetar las leyes estatales y federales, pero la supervisión diaria de rutina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es responsabilidad de los estados. Medicare debe aprobar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a:spcBef>
                <a:spcPts val="0"/>
              </a:spcBef>
              <a:spcAft>
                <a:spcPts val="600"/>
              </a:spcAft>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son compatibles con Medicare Original. No son compatibles con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inscribe a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no puede usar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los costos de bolsillo que tiene en el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a:spcBef>
                <a:spcPts val="0"/>
              </a:spcBef>
              <a:spcAft>
                <a:spcPts val="600"/>
              </a:spcAft>
              <a:defRPr/>
            </a:pPr>
            <a:r>
              <a:rPr lang="es-US" dirty="0">
                <a:solidFill>
                  <a:prstClr val="black"/>
                </a:solidFill>
                <a:cs typeface="Arial" panose="020B0604020202020204" pitchFamily="34" charset="0"/>
              </a:rPr>
              <a:t>Medicare Original paga gran parte de los servicios y suministros médicos, pero no todos. Las compañías de seguros privadas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 a pagar parte de los costos de bolsillo ("brechas") que Medicare Original no cubre.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pagan las primas de Medicare. La mayoría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cubren los costos de bolsillo de los medicamentos. Si desea cobertura de medicamentos, deberá considerar unirse a un plan de la Parte D. Algunas pólizas antiguas (que ya no se venden) pueden haber incluido alguna cobertura de medicamentos (Plan I).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cubren los servicios cubiertos por las Partes A y B, la mayoría incluye la Parte D y es posible que ofrezcan cobertura adicional, como de la vista, de la audición, dental y programas de bienestar.</a:t>
            </a:r>
          </a:p>
          <a:p>
            <a:pPr marL="125861" indent="-125861">
              <a:spcBef>
                <a:spcPts val="0"/>
              </a:spcBef>
              <a:spcAft>
                <a:spcPts val="600"/>
              </a:spcAft>
              <a:defRPr/>
            </a:pPr>
            <a:r>
              <a:rPr lang="es-US" dirty="0">
                <a:solidFill>
                  <a:prstClr val="black"/>
                </a:solidFill>
                <a:cs typeface="Arial" panose="020B0604020202020204" pitchFamily="34" charset="0"/>
              </a:rPr>
              <a:t>En ambos casos, deberá tener la Parte A y la Parte B.</a:t>
            </a:r>
          </a:p>
          <a:p>
            <a:pPr marL="125861" indent="-125861">
              <a:spcBef>
                <a:spcPts val="0"/>
              </a:spcBef>
              <a:spcAft>
                <a:spcPts val="600"/>
              </a:spcAft>
              <a:defRPr/>
            </a:pPr>
            <a:r>
              <a:rPr lang="es-US" dirty="0">
                <a:solidFill>
                  <a:prstClr val="black"/>
                </a:solidFill>
                <a:cs typeface="Arial" panose="020B0604020202020204" pitchFamily="34" charset="0"/>
              </a:rPr>
              <a:t>Paga una prima por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paga la prima de la Parte B. Además de pagar la prima de la Parte B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posible que tenga que pagar una prima mensual del plan.</a:t>
            </a:r>
          </a:p>
          <a:p>
            <a:pPr marL="125861" indent="-125861">
              <a:spcBef>
                <a:spcPts val="0"/>
              </a:spcBef>
              <a:spcAft>
                <a:spcPts val="600"/>
              </a:spcAft>
              <a:defRPr/>
            </a:pPr>
            <a:r>
              <a:rPr lang="es-US" dirty="0">
                <a:solidFill>
                  <a:prstClr val="black"/>
                </a:solidFill>
                <a:cs typeface="Arial" panose="020B0604020202020204" pitchFamily="34" charset="0"/>
              </a:rPr>
              <a:t>Si ya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ilegal que le vendan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usted se desafilie de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para regresar a Medicare Original. </a:t>
            </a:r>
          </a:p>
        </p:txBody>
      </p:sp>
    </p:spTree>
    <p:extLst>
      <p:ext uri="{BB962C8B-B14F-4D97-AF65-F5344CB8AC3E}">
        <p14:creationId xmlns:p14="http://schemas.microsoft.com/office/powerpoint/2010/main" val="215958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solidFill>
                  <a:prstClr val="black"/>
                </a:solidFill>
              </a:rPr>
              <a:t>Opción del presentador: </a:t>
            </a:r>
            <a:r>
              <a:rPr lang="es-US">
                <a:solidFill>
                  <a:prstClr val="black"/>
                </a:solidFill>
              </a:rPr>
              <a:t>Puede </a:t>
            </a:r>
            <a:r>
              <a:rPr lang="es-US">
                <a:solidFill>
                  <a:srgbClr val="444444"/>
                </a:solidFill>
                <a:cs typeface="Arial"/>
              </a:rPr>
              <a:t>hacer clic en la URL para reproducir el video “Learn About the Parts of Medicare” (Información sobre las partes de Medicare): </a:t>
            </a:r>
            <a:r>
              <a:rPr lang="es-US">
                <a:solidFill>
                  <a:srgbClr val="444444"/>
                </a:solidFill>
                <a:cs typeface="Arial"/>
                <a:hlinkClick r:id="rId3"/>
              </a:rPr>
              <a:t>Medicare.gov/basics/get-started-with-medicare/medicare-basics/parts-of-medicare</a:t>
            </a:r>
            <a:r>
              <a:rPr lang="es-US">
                <a:solidFill>
                  <a:srgbClr val="444444"/>
                </a:solidFill>
                <a:cs typeface="Arial"/>
              </a:rPr>
              <a:t> para los participantes. </a:t>
            </a:r>
          </a:p>
          <a:p>
            <a:pPr marL="0" indent="0" defTabSz="966612">
              <a:spcBef>
                <a:spcPts val="0"/>
              </a:spcBef>
              <a:spcAft>
                <a:spcPts val="600"/>
              </a:spcAft>
              <a:buNone/>
              <a:defRPr/>
            </a:pPr>
            <a:r>
              <a:rPr lang="es-US" b="1">
                <a:cs typeface="Arial"/>
              </a:rPr>
              <a:t>Notas del presentador</a:t>
            </a:r>
          </a:p>
          <a:p>
            <a:pPr marL="0" indent="0" defTabSz="966612">
              <a:spcBef>
                <a:spcPts val="0"/>
              </a:spcBef>
              <a:spcAft>
                <a:spcPts val="600"/>
              </a:spcAft>
              <a:buNone/>
              <a:defRPr/>
            </a:pPr>
            <a:r>
              <a:rPr lang="es-US">
                <a:solidFill>
                  <a:prstClr val="black"/>
                </a:solidFill>
                <a:cs typeface="Arial"/>
              </a:rPr>
              <a:t>Las partes de Medicare incluyen:</a:t>
            </a:r>
          </a:p>
          <a:p>
            <a:pPr marL="118813" indent="-118813">
              <a:spcBef>
                <a:spcPts val="0"/>
              </a:spcBef>
              <a:spcAft>
                <a:spcPts val="600"/>
              </a:spcAft>
              <a:defRPr/>
            </a:pPr>
            <a:r>
              <a:rPr lang="es-US" b="1">
                <a:solidFill>
                  <a:prstClr val="black"/>
                </a:solidFill>
                <a:cs typeface="Arial"/>
              </a:rPr>
              <a:t>Parte A </a:t>
            </a:r>
            <a:r>
              <a:rPr lang="es-US">
                <a:solidFill>
                  <a:prstClr val="black"/>
                </a:solidFill>
                <a:cs typeface="Arial"/>
              </a:rPr>
              <a:t>(seguro hospitalario) </a:t>
            </a:r>
          </a:p>
          <a:p>
            <a:pPr marL="119149" indent="-119149" defTabSz="966612">
              <a:spcBef>
                <a:spcPts val="0"/>
              </a:spcBef>
              <a:spcAft>
                <a:spcPts val="600"/>
              </a:spcAft>
              <a:defRPr/>
            </a:pPr>
            <a:r>
              <a:rPr lang="es-US" b="1">
                <a:solidFill>
                  <a:prstClr val="black"/>
                </a:solidFill>
                <a:cs typeface="Arial"/>
              </a:rPr>
              <a:t>Parte B</a:t>
            </a:r>
            <a:r>
              <a:rPr lang="es-US">
                <a:solidFill>
                  <a:prstClr val="black"/>
                </a:solidFill>
                <a:cs typeface="Arial"/>
              </a:rPr>
              <a:t> (seguro médico) </a:t>
            </a:r>
          </a:p>
          <a:p>
            <a:pPr marL="118813" indent="-118813" defTabSz="966612">
              <a:spcBef>
                <a:spcPts val="0"/>
              </a:spcBef>
              <a:spcAft>
                <a:spcPts val="600"/>
              </a:spcAft>
              <a:defRPr/>
            </a:pPr>
            <a:r>
              <a:rPr lang="es-US" b="1">
                <a:solidFill>
                  <a:prstClr val="black"/>
                </a:solidFill>
                <a:cs typeface="Arial"/>
              </a:rPr>
              <a:t>Parte D</a:t>
            </a:r>
            <a:r>
              <a:rPr lang="es-US">
                <a:solidFill>
                  <a:prstClr val="black"/>
                </a:solidFill>
                <a:cs typeface="Arial"/>
              </a:rPr>
              <a:t> (cobertura de medicamentos)</a:t>
            </a:r>
          </a:p>
          <a:p>
            <a:pPr marL="0" indent="0" defTabSz="966612">
              <a:spcBef>
                <a:spcPts val="0"/>
              </a:spcBef>
              <a:spcAft>
                <a:spcPts val="600"/>
              </a:spcAft>
              <a:buNone/>
              <a:defRPr/>
            </a:pPr>
            <a:r>
              <a:rPr lang="es-US">
                <a:solidFill>
                  <a:prstClr val="black"/>
                </a:solidFill>
                <a:cs typeface="Arial"/>
              </a:rPr>
              <a:t>En la lección 2 encontrará más detalles sobre las Partes A, B y D.</a:t>
            </a: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29996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s-US" b="1" dirty="0">
                <a:solidFill>
                  <a:prstClr val="black"/>
                </a:solidFill>
                <a:ea typeface="ＭＳ Ｐゴシック"/>
                <a:cs typeface="Arial"/>
              </a:rPr>
              <a:t>Esta diapositiva tiene animación</a:t>
            </a:r>
          </a:p>
          <a:p>
            <a:pPr marL="0" indent="0">
              <a:spcBef>
                <a:spcPts val="0"/>
              </a:spcBef>
              <a:spcAft>
                <a:spcPts val="600"/>
              </a:spcAft>
              <a:buNone/>
            </a:pPr>
            <a:r>
              <a:rPr lang="es-US" b="1" dirty="0"/>
              <a:t>Notas del presentador (sugerencia: el presentador puede mencionar si estos planes están disponibles en su área y quién los ofrece.)</a:t>
            </a:r>
          </a:p>
          <a:p>
            <a:pPr marL="0" indent="0">
              <a:spcBef>
                <a:spcPts val="0"/>
              </a:spcBef>
              <a:spcAft>
                <a:spcPts val="600"/>
              </a:spcAft>
              <a:buNone/>
            </a:pPr>
            <a:r>
              <a:rPr lang="es-US" dirty="0"/>
              <a:t>Existen otros tipos de planes de salud de Medicare que proporcionan cobertura de la Parte A y la Parte B, mientras que otros ofrecen solo cobertura de la Parte B. Algunos ofrecen también cobertura de medicamentos. Estos planes tienen las mismas normas que los planes Medicare </a:t>
            </a:r>
            <a:r>
              <a:rPr lang="es-US" dirty="0" err="1"/>
              <a:t>Advantage</a:t>
            </a:r>
            <a:r>
              <a:rPr lang="es-US" dirty="0"/>
              <a:t>. Sin embargo, cada tipo tiene excepciones y normas especiales.</a:t>
            </a:r>
          </a:p>
          <a:p>
            <a:pPr marL="0" indent="0">
              <a:spcBef>
                <a:spcPts val="0"/>
              </a:spcBef>
              <a:spcAft>
                <a:spcPts val="600"/>
              </a:spcAft>
              <a:buNone/>
            </a:pPr>
            <a:r>
              <a:rPr lang="es-US" b="1" dirty="0"/>
              <a:t>Un Plan de Costos de Medicare es un tipo de plan de salud de Medicare que está disponible en ciertas áreas limitadas del país. </a:t>
            </a:r>
          </a:p>
          <a:p>
            <a:pPr marL="118813" indent="-118813">
              <a:spcBef>
                <a:spcPts val="0"/>
              </a:spcBef>
              <a:spcAft>
                <a:spcPts val="600"/>
              </a:spcAft>
              <a:buFont typeface="Wingdings"/>
              <a:buChar char="§"/>
            </a:pPr>
            <a:r>
              <a:rPr lang="es-US" dirty="0"/>
              <a:t>Puede inscribirse incluso si solo tiene la Parte B.</a:t>
            </a:r>
          </a:p>
          <a:p>
            <a:pPr marL="118813" indent="-118813">
              <a:spcBef>
                <a:spcPts val="0"/>
              </a:spcBef>
              <a:spcAft>
                <a:spcPts val="600"/>
              </a:spcAft>
              <a:buFont typeface="Wingdings"/>
              <a:buChar char="§"/>
            </a:pPr>
            <a:r>
              <a:rPr lang="es-US" dirty="0"/>
              <a:t>Si tiene la Parte A y la Parte B, y visita a un proveedor fuera de la red, Medicare Original cubre los servicios. Usted pagará el </a:t>
            </a:r>
            <a:r>
              <a:rPr lang="es-US" dirty="0" err="1"/>
              <a:t>coseguro</a:t>
            </a:r>
            <a:r>
              <a:rPr lang="es-US" dirty="0"/>
              <a:t> y los deducibles de la Parte A y Parte B. </a:t>
            </a:r>
          </a:p>
          <a:p>
            <a:pPr marL="118813" indent="-118813">
              <a:spcBef>
                <a:spcPts val="0"/>
              </a:spcBef>
              <a:spcAft>
                <a:spcPts val="600"/>
              </a:spcAft>
              <a:buFont typeface="Wingdings"/>
              <a:buChar char="§"/>
            </a:pPr>
            <a:r>
              <a:rPr lang="es-US" dirty="0"/>
              <a:t>Puede inscribirse en cualquier momento en que el Plan de Costos esté aceptando nuevos miembros. </a:t>
            </a:r>
          </a:p>
          <a:p>
            <a:pPr marL="118813" indent="-118813">
              <a:spcBef>
                <a:spcPts val="0"/>
              </a:spcBef>
              <a:spcAft>
                <a:spcPts val="600"/>
              </a:spcAft>
              <a:buFont typeface="Wingdings"/>
              <a:buChar char="§"/>
            </a:pPr>
            <a:r>
              <a:rPr lang="es-US" dirty="0"/>
              <a:t>Puede abandonar el plan en cualquier momento y volver a Medicare Original. </a:t>
            </a:r>
          </a:p>
          <a:p>
            <a:pPr marL="118813" indent="-118813">
              <a:spcBef>
                <a:spcPts val="0"/>
              </a:spcBef>
              <a:spcAft>
                <a:spcPts val="600"/>
              </a:spcAft>
              <a:buFont typeface="Wingdings"/>
              <a:buChar char="§"/>
            </a:pPr>
            <a:r>
              <a:rPr lang="es-US" dirty="0"/>
              <a:t>Puede obtener cobertura de medicamentos a través del Plan de Costos (si se ofrece) o puede inscribirse en un plan de medicamentos. Incluso si el Plan de Costos ofrece cobertura de medicamentos, puede elegir obtener la cobertura de medicamentos de un plan de medicamentos por separado.</a:t>
            </a:r>
          </a:p>
          <a:p>
            <a:pPr marL="0" indent="0">
              <a:spcBef>
                <a:spcPts val="0"/>
              </a:spcBef>
              <a:spcAft>
                <a:spcPts val="600"/>
              </a:spcAft>
              <a:buNone/>
            </a:pPr>
            <a:r>
              <a:rPr lang="es-US" dirty="0"/>
              <a:t>Visite </a:t>
            </a:r>
            <a:r>
              <a:rPr lang="es-US" dirty="0">
                <a:cs typeface="Calibri"/>
                <a:hlinkClick r:id="rId3"/>
              </a:rPr>
              <a:t>Medicare.gov/plan-compare</a:t>
            </a:r>
            <a:r>
              <a:rPr lang="es-US" dirty="0"/>
              <a:t> o </a:t>
            </a:r>
            <a:r>
              <a:rPr lang="es-US" dirty="0">
                <a:cs typeface="Calibri"/>
                <a:hlinkClick r:id="rId4"/>
              </a:rPr>
              <a:t>Medicare.gov/</a:t>
            </a:r>
            <a:r>
              <a:rPr lang="es-US" dirty="0" err="1">
                <a:cs typeface="Calibri"/>
                <a:hlinkClick r:id="rId4"/>
              </a:rPr>
              <a:t>health-drug-plans</a:t>
            </a:r>
            <a:r>
              <a:rPr lang="es-US" dirty="0">
                <a:cs typeface="Calibri"/>
                <a:hlinkClick r:id="rId4"/>
              </a:rPr>
              <a:t>/medicare-</a:t>
            </a:r>
            <a:r>
              <a:rPr lang="es-US" dirty="0" err="1">
                <a:cs typeface="Calibri"/>
                <a:hlinkClick r:id="rId4"/>
              </a:rPr>
              <a:t>health</a:t>
            </a:r>
            <a:r>
              <a:rPr lang="es-US" dirty="0">
                <a:cs typeface="Calibri"/>
                <a:hlinkClick r:id="rId4"/>
              </a:rPr>
              <a:t>-</a:t>
            </a:r>
            <a:r>
              <a:rPr lang="es-US" dirty="0" err="1">
                <a:cs typeface="Calibri"/>
                <a:hlinkClick r:id="rId4"/>
              </a:rPr>
              <a:t>plans</a:t>
            </a:r>
            <a:r>
              <a:rPr lang="es-US" dirty="0">
                <a:cs typeface="Calibri"/>
                <a:hlinkClick r:id="rId4"/>
              </a:rPr>
              <a:t>/</a:t>
            </a:r>
            <a:r>
              <a:rPr lang="es-US" dirty="0" err="1">
                <a:cs typeface="Calibri"/>
                <a:hlinkClick r:id="rId4"/>
              </a:rPr>
              <a:t>your-coverage-options</a:t>
            </a:r>
            <a:r>
              <a:rPr lang="es-US" dirty="0">
                <a:cs typeface="Calibri"/>
                <a:hlinkClick r:id="rId4"/>
              </a:rPr>
              <a:t>/</a:t>
            </a:r>
            <a:r>
              <a:rPr lang="es-US" dirty="0" err="1">
                <a:cs typeface="Calibri"/>
                <a:hlinkClick r:id="rId4"/>
              </a:rPr>
              <a:t>other</a:t>
            </a:r>
            <a:r>
              <a:rPr lang="es-US" dirty="0">
                <a:cs typeface="Calibri"/>
                <a:hlinkClick r:id="rId4"/>
              </a:rPr>
              <a:t>-medicare-</a:t>
            </a:r>
            <a:r>
              <a:rPr lang="es-US" dirty="0" err="1">
                <a:cs typeface="Calibri"/>
                <a:hlinkClick r:id="rId4"/>
              </a:rPr>
              <a:t>health</a:t>
            </a:r>
            <a:r>
              <a:rPr lang="es-US" dirty="0">
                <a:cs typeface="Calibri"/>
                <a:hlinkClick r:id="rId4"/>
              </a:rPr>
              <a:t>-</a:t>
            </a:r>
            <a:r>
              <a:rPr lang="es-US" dirty="0" err="1">
                <a:cs typeface="Calibri"/>
                <a:hlinkClick r:id="rId4"/>
              </a:rPr>
              <a:t>plans</a:t>
            </a:r>
            <a:r>
              <a:rPr lang="es-US" dirty="0"/>
              <a:t> para ver más información sobre planes de costos de Medicare.  </a:t>
            </a:r>
          </a:p>
          <a:p>
            <a:pPr marL="118813" indent="-118813">
              <a:spcBef>
                <a:spcPts val="0"/>
              </a:spcBef>
              <a:spcAft>
                <a:spcPts val="600"/>
              </a:spcAft>
              <a:buFont typeface="Wingdings"/>
              <a:buChar char="§"/>
            </a:pPr>
            <a:endParaRPr lang="en-US" dirty="0"/>
          </a:p>
          <a:p>
            <a:pPr marL="0" indent="0">
              <a:spcBef>
                <a:spcPts val="0"/>
              </a:spcBef>
              <a:spcAft>
                <a:spcPts val="600"/>
              </a:spcAft>
              <a:buNone/>
            </a:pPr>
            <a:endParaRPr lang="en-US" dirty="0">
              <a:cs typeface="Calibri"/>
            </a:endParaRPr>
          </a:p>
        </p:txBody>
      </p:sp>
    </p:spTree>
    <p:extLst>
      <p:ext uri="{BB962C8B-B14F-4D97-AF65-F5344CB8AC3E}">
        <p14:creationId xmlns:p14="http://schemas.microsoft.com/office/powerpoint/2010/main" val="35176055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cs typeface="Arial"/>
              </a:rPr>
              <a:t>Notas del presentador</a:t>
            </a:r>
          </a:p>
          <a:p>
            <a:pPr marL="0" indent="0">
              <a:spcBef>
                <a:spcPts val="0"/>
              </a:spcBef>
              <a:spcAft>
                <a:spcPts val="600"/>
              </a:spcAft>
              <a:buNone/>
            </a:pPr>
            <a:r>
              <a:rPr lang="es-US"/>
              <a:t>Muchos estados ofrecen Programas de Atención Integral para Personas Mayores (PACE, por sus siglas en inglés), un programa de Medicare y Medicaid que permite que las personas que de otra manera necesitarían un nivel de atención de un hogar de ancianos permanezcan en la comunidad. </a:t>
            </a:r>
          </a:p>
          <a:p>
            <a:pPr marL="0" indent="0">
              <a:spcBef>
                <a:spcPts val="0"/>
              </a:spcBef>
              <a:spcAft>
                <a:spcPts val="600"/>
              </a:spcAft>
              <a:buNone/>
            </a:pPr>
            <a:r>
              <a:rPr lang="es-US" b="1">
                <a:cs typeface="Arial"/>
              </a:rPr>
              <a:t>Para calificar para PACE, debe cumplir con las siguientes condiciones: </a:t>
            </a:r>
          </a:p>
          <a:p>
            <a:pPr marL="118813" indent="-118813">
              <a:spcBef>
                <a:spcPts val="0"/>
              </a:spcBef>
              <a:spcAft>
                <a:spcPts val="600"/>
              </a:spcAft>
            </a:pPr>
            <a:r>
              <a:rPr lang="es-US"/>
              <a:t>Tener 55 años o más. </a:t>
            </a:r>
          </a:p>
          <a:p>
            <a:pPr marL="118813" indent="-118813">
              <a:spcBef>
                <a:spcPts val="0"/>
              </a:spcBef>
              <a:spcAft>
                <a:spcPts val="600"/>
              </a:spcAft>
            </a:pPr>
            <a:r>
              <a:rPr lang="es-US"/>
              <a:t>Vivir en el área de servicio de una organización PACE. </a:t>
            </a:r>
          </a:p>
          <a:p>
            <a:pPr marL="118813" indent="-118813">
              <a:spcBef>
                <a:spcPts val="0"/>
              </a:spcBef>
              <a:spcAft>
                <a:spcPts val="600"/>
              </a:spcAft>
            </a:pPr>
            <a:r>
              <a:rPr lang="es-US"/>
              <a:t>Que su estado certifique que necesita un nivel de cuidados de asilo de ancianos. </a:t>
            </a:r>
          </a:p>
          <a:p>
            <a:pPr marL="118813" indent="-118813">
              <a:spcBef>
                <a:spcPts val="0"/>
              </a:spcBef>
              <a:spcAft>
                <a:spcPts val="600"/>
              </a:spcAft>
            </a:pPr>
            <a:r>
              <a:rPr lang="es-US"/>
              <a:t>Al momento de unirse, ser capaz de vivir de manera segura en la comunidad con ayuda de los servicios de PACE. </a:t>
            </a:r>
          </a:p>
        </p:txBody>
      </p:sp>
    </p:spTree>
    <p:extLst>
      <p:ext uri="{BB962C8B-B14F-4D97-AF65-F5344CB8AC3E}">
        <p14:creationId xmlns:p14="http://schemas.microsoft.com/office/powerpoint/2010/main" val="829927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a:rPr>
              <a:t>Esta diapositiva tiene animación.</a:t>
            </a:r>
          </a:p>
          <a:p>
            <a:pPr marL="0" indent="0" defTabSz="966612">
              <a:spcBef>
                <a:spcPts val="0"/>
              </a:spcBef>
              <a:spcAft>
                <a:spcPts val="600"/>
              </a:spcAft>
              <a:buNone/>
              <a:defRPr/>
            </a:pPr>
            <a:r>
              <a:rPr lang="es-US" b="1">
                <a:cs typeface="Arial"/>
              </a:rPr>
              <a:t>Notas del presentador</a:t>
            </a:r>
          </a:p>
          <a:p>
            <a:pPr marL="119149" indent="-119149">
              <a:spcBef>
                <a:spcPts val="0"/>
              </a:spcBef>
              <a:spcAft>
                <a:spcPts val="600"/>
              </a:spcAft>
            </a:pPr>
            <a:r>
              <a:rPr lang="es-US" b="1"/>
              <a:t>PACE cubre todos los servicios y la atención cubiertos por Medicare y Medicaid</a:t>
            </a:r>
            <a:r>
              <a:rPr lang="es-US"/>
              <a:t>, así como otros servicios que el equipo de profesionales de atención médica de PACE decida que son necesarios para mejorar y mantener su salud. Esto incluye medicamentos y cualquier otro tipo de atención médicamente necesaria, como visitas al médico o proveedor de atención médica, transporte, atención en el hogar, visitas al hospital y estadías en un hogar de ancianos cuando sea necesario. </a:t>
            </a:r>
          </a:p>
          <a:p>
            <a:pPr marL="119149" indent="-119149">
              <a:spcBef>
                <a:spcPts val="0"/>
              </a:spcBef>
              <a:spcAft>
                <a:spcPts val="600"/>
              </a:spcAft>
            </a:pPr>
            <a:r>
              <a:rPr lang="es-US"/>
              <a:t>Si tiene Medicaid, no tendrá que pagar una prima mensual por la parte de cuidado a largo plazo del beneficio de PACE. Si tiene Medicare, pero no Medicaid, se le cobrará una prima mensual para cubrir la parte de cuidado a largo plazo del beneficio de PACE y una prima para los medicamentos de la Parte D de Medicare. Sin embargo, en PACE nunca hay un deducible o un copago para cualquier medicamento recetado, servicio o atención aprobado por el equipo de profesionales de atención médica de PACE. </a:t>
            </a:r>
          </a:p>
          <a:p>
            <a:pPr marL="119149" indent="-119149">
              <a:spcBef>
                <a:spcPts val="0"/>
              </a:spcBef>
              <a:spcAft>
                <a:spcPts val="600"/>
              </a:spcAft>
            </a:pPr>
            <a:r>
              <a:rPr lang="es-US"/>
              <a:t>Visite </a:t>
            </a:r>
            <a:r>
              <a:rPr lang="es-US">
                <a:cs typeface="Arial"/>
                <a:hlinkClick r:id="rId3"/>
              </a:rPr>
              <a:t>es.Medicare.gov/plan-compare</a:t>
            </a:r>
            <a:r>
              <a:rPr lang="es-US"/>
              <a:t> para averiguar si hay una organización PACE que preste servicios en su comunidad. </a:t>
            </a:r>
          </a:p>
          <a:p>
            <a:pPr marL="119149" indent="-119149">
              <a:spcBef>
                <a:spcPts val="0"/>
              </a:spcBef>
              <a:spcAft>
                <a:spcPts val="600"/>
              </a:spcAft>
            </a:pPr>
            <a:r>
              <a:rPr lang="es-US" sz="1200">
                <a:ea typeface="Calibri" panose="020F0502020204030204" pitchFamily="34" charset="0"/>
              </a:rPr>
              <a:t>Visite </a:t>
            </a:r>
            <a:r>
              <a:rPr lang="es-US" sz="1200" u="sng">
                <a:solidFill>
                  <a:srgbClr val="0000FF"/>
                </a:solidFill>
                <a:ea typeface="Calibri" panose="020F0502020204030204" pitchFamily="34" charset="0"/>
                <a:hlinkClick r:id="rId4"/>
              </a:rPr>
              <a:t>Medicare.gov/health-drug-plans/health-plans/your-coverage-options/other-medicare-health-plans/PACE</a:t>
            </a:r>
            <a:r>
              <a:rPr lang="es-US" sz="1200">
                <a:ea typeface="Calibri" panose="020F0502020204030204" pitchFamily="34" charset="0"/>
              </a:rPr>
              <a:t> para ver más información sobre PACE.</a:t>
            </a:r>
          </a:p>
          <a:p>
            <a:pPr marL="0" indent="0">
              <a:spcBef>
                <a:spcPts val="0"/>
              </a:spcBef>
              <a:spcAft>
                <a:spcPts val="600"/>
              </a:spcAft>
              <a:buNone/>
            </a:pPr>
            <a:endParaRPr lang="en-US" dirty="0"/>
          </a:p>
          <a:p>
            <a:pPr marL="0" indent="0">
              <a:spcBef>
                <a:spcPts val="0"/>
              </a:spcBef>
              <a:spcAft>
                <a:spcPts val="600"/>
              </a:spcAft>
              <a:buNone/>
            </a:pPr>
            <a:endParaRPr lang="en-US" dirty="0"/>
          </a:p>
        </p:txBody>
      </p:sp>
    </p:spTree>
    <p:extLst>
      <p:ext uri="{BB962C8B-B14F-4D97-AF65-F5344CB8AC3E}">
        <p14:creationId xmlns:p14="http://schemas.microsoft.com/office/powerpoint/2010/main" val="4168966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33350"/>
            <a:ext cx="5759450" cy="3240088"/>
          </a:xfrm>
        </p:spPr>
      </p:sp>
      <p:sp>
        <p:nvSpPr>
          <p:cNvPr id="3" name="Notes Placeholder 2"/>
          <p:cNvSpPr>
            <a:spLocks noGrp="1"/>
          </p:cNvSpPr>
          <p:nvPr>
            <p:ph type="body" idx="1"/>
          </p:nvPr>
        </p:nvSpPr>
        <p:spPr>
          <a:xfrm>
            <a:off x="0" y="3375204"/>
            <a:ext cx="7315200" cy="5302072"/>
          </a:xfrm>
        </p:spPr>
        <p:txBody>
          <a:bodyPr/>
          <a:lstStyle/>
          <a:p>
            <a:pPr marL="0" indent="0" fontAlgn="base">
              <a:spcBef>
                <a:spcPts val="0"/>
              </a:spcBef>
              <a:spcAft>
                <a:spcPts val="600"/>
              </a:spcAft>
              <a:buNone/>
            </a:pPr>
            <a:r>
              <a:rPr lang="es-US" sz="1100" b="1" dirty="0">
                <a:solidFill>
                  <a:srgbClr val="000000"/>
                </a:solidFill>
                <a:cs typeface="Arial"/>
              </a:rPr>
              <a:t>Esta diapositiva tiene animación.</a:t>
            </a:r>
            <a:r>
              <a:rPr lang="es-US" sz="1100" dirty="0">
                <a:solidFill>
                  <a:srgbClr val="444444"/>
                </a:solidFill>
                <a:cs typeface="Arial"/>
              </a:rPr>
              <a:t>​</a:t>
            </a:r>
          </a:p>
          <a:p>
            <a:pPr marL="0" indent="0" fontAlgn="base">
              <a:spcBef>
                <a:spcPts val="0"/>
              </a:spcBef>
              <a:spcAft>
                <a:spcPts val="600"/>
              </a:spcAft>
              <a:buNone/>
            </a:pPr>
            <a:r>
              <a:rPr lang="es-US" sz="1100" dirty="0">
                <a:solidFill>
                  <a:srgbClr val="444444"/>
                </a:solidFill>
                <a:cs typeface="Arial"/>
              </a:rPr>
              <a:t>​</a:t>
            </a:r>
            <a:r>
              <a:rPr lang="es-US" sz="1100" b="1" dirty="0">
                <a:solidFill>
                  <a:srgbClr val="000000"/>
                </a:solidFill>
                <a:cs typeface="Arial"/>
              </a:rPr>
              <a:t>Notas del presentador</a:t>
            </a:r>
            <a:r>
              <a:rPr lang="es-US" sz="1100" dirty="0">
                <a:solidFill>
                  <a:srgbClr val="444444"/>
                </a:solidFill>
                <a:cs typeface="Arial"/>
              </a:rPr>
              <a:t>​​</a:t>
            </a:r>
          </a:p>
          <a:p>
            <a:pPr marL="0" indent="0" defTabSz="966612">
              <a:spcBef>
                <a:spcPts val="0"/>
              </a:spcBef>
              <a:spcAft>
                <a:spcPts val="600"/>
              </a:spcAft>
              <a:buNone/>
              <a:defRPr/>
            </a:pPr>
            <a:r>
              <a:rPr lang="es-US" sz="1100" dirty="0">
                <a:solidFill>
                  <a:prstClr val="black"/>
                </a:solidFill>
                <a:cs typeface="Arial"/>
              </a:rPr>
              <a:t>Compruebe sus conocimientos: Pregunta 9</a:t>
            </a:r>
          </a:p>
          <a:p>
            <a:pPr marL="0" indent="0" defTabSz="966612">
              <a:spcBef>
                <a:spcPts val="0"/>
              </a:spcBef>
              <a:spcAft>
                <a:spcPts val="600"/>
              </a:spcAft>
              <a:buNone/>
              <a:defRPr/>
            </a:pPr>
            <a:r>
              <a:rPr lang="es-US" sz="1100" b="1" dirty="0">
                <a:solidFill>
                  <a:prstClr val="black"/>
                </a:solidFill>
                <a:cs typeface="Arial"/>
              </a:rPr>
              <a:t>Con un plan Medicare </a:t>
            </a:r>
            <a:r>
              <a:rPr lang="es-US" sz="1100" b="1" dirty="0" err="1">
                <a:solidFill>
                  <a:prstClr val="black"/>
                </a:solidFill>
                <a:cs typeface="Arial"/>
              </a:rPr>
              <a:t>Advantage</a:t>
            </a:r>
            <a:r>
              <a:rPr lang="es-US" sz="1100" b="1" dirty="0">
                <a:solidFill>
                  <a:prstClr val="black"/>
                </a:solidFill>
                <a:cs typeface="Arial"/>
              </a:rPr>
              <a:t> usted __________.</a:t>
            </a:r>
          </a:p>
          <a:p>
            <a:pPr marL="245009" indent="-245009" defTabSz="966612">
              <a:spcBef>
                <a:spcPts val="0"/>
              </a:spcBef>
              <a:spcAft>
                <a:spcPts val="600"/>
              </a:spcAft>
              <a:buFont typeface="+mj-lt"/>
              <a:buAutoNum type="alphaLcPeriod"/>
              <a:defRPr/>
            </a:pPr>
            <a:r>
              <a:rPr lang="es-US" sz="1100" dirty="0">
                <a:solidFill>
                  <a:prstClr val="black"/>
                </a:solidFill>
                <a:cs typeface="Arial"/>
              </a:rPr>
              <a:t>Sigue inscrito en Medicare con todos los derechos y las protecciones</a:t>
            </a:r>
          </a:p>
          <a:p>
            <a:pPr marL="245009" indent="-245009" defTabSz="966612">
              <a:spcBef>
                <a:spcPts val="0"/>
              </a:spcBef>
              <a:spcAft>
                <a:spcPts val="600"/>
              </a:spcAft>
              <a:buFont typeface="+mj-lt"/>
              <a:buAutoNum type="alphaLcPeriod"/>
              <a:defRPr/>
            </a:pPr>
            <a:r>
              <a:rPr lang="es-US" sz="1100" dirty="0">
                <a:solidFill>
                  <a:prstClr val="black"/>
                </a:solidFill>
                <a:cs typeface="Arial"/>
              </a:rPr>
              <a:t>Igual recibe los servicios cubiertos por la Parte A y la Parte B </a:t>
            </a:r>
          </a:p>
          <a:p>
            <a:pPr marL="245009" indent="-245009" defTabSz="966612">
              <a:spcBef>
                <a:spcPts val="0"/>
              </a:spcBef>
              <a:spcAft>
                <a:spcPts val="600"/>
              </a:spcAft>
              <a:buFont typeface="+mj-lt"/>
              <a:buAutoNum type="alphaLcPeriod"/>
              <a:defRPr/>
            </a:pPr>
            <a:r>
              <a:rPr lang="es-US" sz="1100" dirty="0">
                <a:solidFill>
                  <a:prstClr val="black"/>
                </a:solidFill>
                <a:cs typeface="Arial"/>
              </a:rPr>
              <a:t>Puede tener que pagar diferentes costos de bolsillo según el plan</a:t>
            </a:r>
          </a:p>
          <a:p>
            <a:pPr marL="245009" indent="-245009" defTabSz="966612">
              <a:spcBef>
                <a:spcPts val="0"/>
              </a:spcBef>
              <a:spcAft>
                <a:spcPts val="600"/>
              </a:spcAft>
              <a:buFont typeface="+mj-lt"/>
              <a:buAutoNum type="alphaLcPeriod"/>
              <a:defRPr/>
            </a:pPr>
            <a:r>
              <a:rPr lang="es-US" sz="1100" dirty="0">
                <a:solidFill>
                  <a:prstClr val="black"/>
                </a:solidFill>
                <a:cs typeface="Arial"/>
              </a:rPr>
              <a:t>Puede elegir un plan que ofrezca beneficios adicionales que Medicare Original no cubra</a:t>
            </a:r>
          </a:p>
          <a:p>
            <a:pPr marL="0" lvl="1" defTabSz="980611">
              <a:spcBef>
                <a:spcPts val="0"/>
              </a:spcBef>
              <a:spcAft>
                <a:spcPts val="600"/>
              </a:spcAft>
              <a:tabLst>
                <a:tab pos="125861" algn="l"/>
              </a:tabLst>
              <a:defRPr/>
            </a:pPr>
            <a:r>
              <a:rPr lang="es-US" sz="1100" b="1" dirty="0">
                <a:solidFill>
                  <a:prstClr val="black"/>
                </a:solidFill>
                <a:cs typeface="Arial"/>
              </a:rPr>
              <a:t>Respuesta: a, b, c y d. </a:t>
            </a:r>
          </a:p>
          <a:p>
            <a:pPr marL="0" indent="0" defTabSz="966612">
              <a:spcBef>
                <a:spcPts val="0"/>
              </a:spcBef>
              <a:spcAft>
                <a:spcPts val="600"/>
              </a:spcAft>
              <a:buNone/>
              <a:defRPr/>
            </a:pPr>
            <a:r>
              <a:rPr lang="es-US" sz="1100" b="1" dirty="0">
                <a:solidFill>
                  <a:prstClr val="black"/>
                </a:solidFill>
                <a:cs typeface="Arial" panose="020B0604020202020204" pitchFamily="34" charset="0"/>
              </a:rPr>
              <a:t>En un plan Medicare </a:t>
            </a:r>
            <a:r>
              <a:rPr lang="es-US" sz="1100" b="1" dirty="0" err="1">
                <a:solidFill>
                  <a:prstClr val="black"/>
                </a:solidFill>
                <a:cs typeface="Arial" panose="020B0604020202020204" pitchFamily="34" charset="0"/>
              </a:rPr>
              <a:t>Advantage</a:t>
            </a:r>
            <a:r>
              <a:rPr lang="es-US" sz="1100" b="1" dirty="0">
                <a:solidFill>
                  <a:prstClr val="black"/>
                </a:solidFill>
                <a:cs typeface="Arial" panose="020B0604020202020204" pitchFamily="34" charset="0"/>
              </a:rPr>
              <a:t>, usted:</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Sigue inscrito en Medicare con todos los derechos y las protecciones</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Sigue recibiendo los servicios cubiertos por las Partes A y B, pero en este caso los cubrirá el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 en vez de Medicare Original (debe tener tanto la Parte A como la Parte B para inscribirse en un plan Medicare </a:t>
            </a:r>
            <a:r>
              <a:rPr lang="es-US" sz="1100" dirty="0" err="1">
                <a:solidFill>
                  <a:prstClr val="black"/>
                </a:solidFill>
                <a:cs typeface="Arial" panose="020B0604020202020204" pitchFamily="34" charset="0"/>
              </a:rPr>
              <a:t>Advantage</a:t>
            </a:r>
            <a:r>
              <a:rPr lang="es-US" sz="1100" dirty="0">
                <a:solidFill>
                  <a:prstClr val="black"/>
                </a:solidFill>
                <a:cs typeface="Arial" panose="020B0604020202020204" pitchFamily="34" charset="0"/>
              </a:rPr>
              <a:t>)</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No se le puede cobrar más que lo que se le cobra a Medicare Original por determinados servicios, como quimioterapia, diálisis y cuidado en un centro de enfermería especializada (SNF)</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Puede elegir un plan que incluya cobertura de medicamentos </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Puede elegir un plan que incluya beneficios adicionales que Medicare no cubra, como beneficios de visión, dentales o de estado físico y bienestar</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Sus costos de bolsillo pueden variar según el plan</a:t>
            </a:r>
          </a:p>
          <a:p>
            <a:pPr marL="181240" lvl="1" indent="-181240" defTabSz="966612">
              <a:spcBef>
                <a:spcPts val="0"/>
              </a:spcBef>
              <a:spcAft>
                <a:spcPts val="600"/>
              </a:spcAft>
              <a:buFont typeface="Wingdings" panose="05000000000000000000" pitchFamily="2" charset="2"/>
              <a:buChar char="§"/>
              <a:tabLst>
                <a:tab pos="125861" algn="l"/>
              </a:tabLst>
              <a:defRPr/>
            </a:pPr>
            <a:r>
              <a:rPr lang="es-US" sz="1100" dirty="0">
                <a:solidFill>
                  <a:prstClr val="black"/>
                </a:solidFill>
                <a:cs typeface="Arial" panose="020B0604020202020204" pitchFamily="34" charset="0"/>
              </a:rPr>
              <a:t>Tiene un límite anual en sus costos de bolsillo</a:t>
            </a:r>
          </a:p>
          <a:p>
            <a:pPr marL="0" indent="0" defTabSz="966612">
              <a:spcBef>
                <a:spcPts val="0"/>
              </a:spcBef>
              <a:spcAft>
                <a:spcPts val="600"/>
              </a:spcAft>
              <a:buNone/>
              <a:defRPr/>
            </a:pPr>
            <a:r>
              <a:rPr lang="es-US" sz="1100" dirty="0">
                <a:solidFill>
                  <a:prstClr val="black"/>
                </a:solidFill>
                <a:cs typeface="Arial"/>
              </a:rPr>
              <a:t> </a:t>
            </a:r>
          </a:p>
          <a:p>
            <a:pPr marL="0" indent="0" defTabSz="966612">
              <a:spcBef>
                <a:spcPts val="0"/>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750183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581400"/>
            <a:ext cx="7010400" cy="5562600"/>
          </a:xfrm>
        </p:spPr>
        <p:txBody>
          <a:bodyPr/>
          <a:lstStyle/>
          <a:p>
            <a:pPr marL="0" indent="0" fontAlgn="base">
              <a:spcBef>
                <a:spcPts val="634"/>
              </a:spcBef>
              <a:spcAft>
                <a:spcPts val="600"/>
              </a:spcAft>
              <a:buNone/>
            </a:pPr>
            <a:r>
              <a:rPr lang="es-US" sz="1100" b="1" dirty="0">
                <a:solidFill>
                  <a:srgbClr val="000000"/>
                </a:solidFill>
                <a:cs typeface="Arial"/>
              </a:rPr>
              <a:t>Esta diapositiva tiene animación.</a:t>
            </a:r>
            <a:r>
              <a:rPr lang="es-US" sz="1100" dirty="0">
                <a:solidFill>
                  <a:srgbClr val="444444"/>
                </a:solidFill>
                <a:cs typeface="Arial"/>
              </a:rPr>
              <a:t>​</a:t>
            </a:r>
          </a:p>
          <a:p>
            <a:pPr marL="0" indent="0" fontAlgn="base">
              <a:spcBef>
                <a:spcPts val="634"/>
              </a:spcBef>
              <a:spcAft>
                <a:spcPts val="600"/>
              </a:spcAft>
              <a:buNone/>
            </a:pPr>
            <a:r>
              <a:rPr lang="es-US" sz="1100" dirty="0">
                <a:solidFill>
                  <a:srgbClr val="444444"/>
                </a:solidFill>
                <a:cs typeface="Arial"/>
              </a:rPr>
              <a:t>​</a:t>
            </a:r>
            <a:r>
              <a:rPr lang="es-US" sz="1100" b="1" dirty="0">
                <a:solidFill>
                  <a:srgbClr val="000000"/>
                </a:solidFill>
                <a:cs typeface="Arial"/>
              </a:rPr>
              <a:t>Notas del presentador</a:t>
            </a:r>
            <a:r>
              <a:rPr lang="es-US" sz="1100" dirty="0">
                <a:solidFill>
                  <a:srgbClr val="444444"/>
                </a:solidFill>
                <a:cs typeface="Arial"/>
              </a:rPr>
              <a:t>​​</a:t>
            </a:r>
          </a:p>
          <a:p>
            <a:pPr marL="0" indent="0" defTabSz="966612">
              <a:spcBef>
                <a:spcPts val="634"/>
              </a:spcBef>
              <a:spcAft>
                <a:spcPts val="600"/>
              </a:spcAft>
              <a:buNone/>
              <a:defRPr/>
            </a:pPr>
            <a:r>
              <a:rPr lang="es-US" sz="1100" dirty="0">
                <a:solidFill>
                  <a:prstClr val="black"/>
                </a:solidFill>
                <a:cs typeface="Arial"/>
              </a:rPr>
              <a:t>Compruebe sus conocimientos: Pregunta 10</a:t>
            </a:r>
          </a:p>
          <a:p>
            <a:pPr marL="0" indent="0" defTabSz="966612">
              <a:spcBef>
                <a:spcPts val="634"/>
              </a:spcBef>
              <a:spcAft>
                <a:spcPts val="600"/>
              </a:spcAft>
              <a:buNone/>
              <a:defRPr/>
            </a:pPr>
            <a:r>
              <a:rPr lang="es-US" sz="1100" b="1" dirty="0">
                <a:solidFill>
                  <a:prstClr val="black"/>
                </a:solidFill>
                <a:cs typeface="Arial"/>
              </a:rPr>
              <a:t>¿Qué condición debe cumplir para calificar para el Programa de Cuidado Integral para Personas Mayores (PACE, por sus siglas en inglés)? (Seleccione todas las opciones que corresponda.) </a:t>
            </a:r>
          </a:p>
          <a:p>
            <a:pPr marL="245009" indent="-245009" defTabSz="966612">
              <a:spcBef>
                <a:spcPts val="634"/>
              </a:spcBef>
              <a:spcAft>
                <a:spcPts val="600"/>
              </a:spcAft>
              <a:buFont typeface="+mj-lt"/>
              <a:buAutoNum type="alphaLcPeriod"/>
              <a:defRPr/>
            </a:pPr>
            <a:r>
              <a:rPr lang="es-US" sz="1100" dirty="0">
                <a:solidFill>
                  <a:prstClr val="black"/>
                </a:solidFill>
                <a:cs typeface="Arial"/>
              </a:rPr>
              <a:t>Tener 55 años o más. </a:t>
            </a:r>
          </a:p>
          <a:p>
            <a:pPr marL="245009" indent="-245009" defTabSz="966612">
              <a:spcBef>
                <a:spcPts val="634"/>
              </a:spcBef>
              <a:spcAft>
                <a:spcPts val="600"/>
              </a:spcAft>
              <a:buFont typeface="+mj-lt"/>
              <a:buAutoNum type="alphaLcPeriod"/>
              <a:defRPr/>
            </a:pPr>
            <a:r>
              <a:rPr lang="es-US" sz="1100" dirty="0">
                <a:solidFill>
                  <a:prstClr val="black"/>
                </a:solidFill>
                <a:cs typeface="Arial"/>
              </a:rPr>
              <a:t>Vivir en el área de servicio de una organización PACE. </a:t>
            </a:r>
          </a:p>
          <a:p>
            <a:pPr marL="245009" indent="-245009" defTabSz="966612">
              <a:spcBef>
                <a:spcPts val="634"/>
              </a:spcBef>
              <a:spcAft>
                <a:spcPts val="600"/>
              </a:spcAft>
              <a:buFont typeface="+mj-lt"/>
              <a:buAutoNum type="alphaLcPeriod"/>
              <a:defRPr/>
            </a:pPr>
            <a:r>
              <a:rPr lang="es-US" sz="1100" dirty="0">
                <a:solidFill>
                  <a:prstClr val="black"/>
                </a:solidFill>
                <a:cs typeface="Arial"/>
              </a:rPr>
              <a:t>Que su estado certifique que necesita un nivel de cuidados de asilo de ancianos. </a:t>
            </a:r>
          </a:p>
          <a:p>
            <a:pPr marL="245009" indent="-245009" defTabSz="966612">
              <a:spcBef>
                <a:spcPts val="634"/>
              </a:spcBef>
              <a:spcAft>
                <a:spcPts val="600"/>
              </a:spcAft>
              <a:buFont typeface="+mj-lt"/>
              <a:buAutoNum type="alphaLcPeriod"/>
              <a:defRPr/>
            </a:pPr>
            <a:r>
              <a:rPr lang="es-US" sz="1100" dirty="0">
                <a:solidFill>
                  <a:prstClr val="black"/>
                </a:solidFill>
                <a:cs typeface="Arial"/>
              </a:rPr>
              <a:t>Al momento de unirse, ser capaz de vivir de manera segura en la comunidad con ayuda de los servicios de PACE.</a:t>
            </a:r>
          </a:p>
          <a:p>
            <a:pPr marL="0" lvl="1" defTabSz="980611">
              <a:spcAft>
                <a:spcPts val="600"/>
              </a:spcAft>
              <a:tabLst>
                <a:tab pos="125861" algn="l"/>
              </a:tabLst>
              <a:defRPr/>
            </a:pPr>
            <a:r>
              <a:rPr lang="es-US" sz="1100" b="1" dirty="0">
                <a:solidFill>
                  <a:prstClr val="black"/>
                </a:solidFill>
                <a:cs typeface="Arial"/>
              </a:rPr>
              <a:t>Respuesta: a, b, c y d. </a:t>
            </a:r>
          </a:p>
          <a:p>
            <a:pPr marL="0" indent="0" defTabSz="966612">
              <a:spcBef>
                <a:spcPts val="634"/>
              </a:spcBef>
              <a:spcAft>
                <a:spcPts val="600"/>
              </a:spcAft>
              <a:buNone/>
              <a:defRPr/>
            </a:pPr>
            <a:r>
              <a:rPr lang="es-US" sz="1100" dirty="0">
                <a:solidFill>
                  <a:prstClr val="black"/>
                </a:solidFill>
              </a:rPr>
              <a:t>Muchos estados ofrecen Programas de Atención Integral para Personas Mayores (PACE, por sus siglas en inglés), un programa de Medicare y Medicaid que permite que las personas que de otra manera necesitarían un nivel de atención de un hogar de ancianos permanezcan en la comunidad. </a:t>
            </a:r>
          </a:p>
          <a:p>
            <a:pPr marL="0" indent="0" defTabSz="966612">
              <a:spcBef>
                <a:spcPts val="634"/>
              </a:spcBef>
              <a:spcAft>
                <a:spcPts val="600"/>
              </a:spcAft>
              <a:buNone/>
              <a:defRPr/>
            </a:pPr>
            <a:r>
              <a:rPr lang="es-US" sz="1100" dirty="0">
                <a:solidFill>
                  <a:prstClr val="black"/>
                </a:solidFill>
              </a:rPr>
              <a:t>Para calificar para PACE, debe cumplir con las siguientes condiciones: </a:t>
            </a:r>
          </a:p>
          <a:p>
            <a:pPr marL="227013" indent="-227013" defTabSz="966612">
              <a:spcBef>
                <a:spcPts val="634"/>
              </a:spcBef>
              <a:spcAft>
                <a:spcPts val="600"/>
              </a:spcAft>
              <a:defRPr/>
            </a:pPr>
            <a:r>
              <a:rPr lang="es-US" sz="1100" dirty="0">
                <a:solidFill>
                  <a:prstClr val="black"/>
                </a:solidFill>
              </a:rPr>
              <a:t>Tener 55 años o más. </a:t>
            </a:r>
          </a:p>
          <a:p>
            <a:pPr marL="227013" indent="-227013" defTabSz="966612">
              <a:spcBef>
                <a:spcPts val="634"/>
              </a:spcBef>
              <a:spcAft>
                <a:spcPts val="600"/>
              </a:spcAft>
              <a:defRPr/>
            </a:pPr>
            <a:r>
              <a:rPr lang="es-US" sz="1100" dirty="0">
                <a:solidFill>
                  <a:prstClr val="black"/>
                </a:solidFill>
              </a:rPr>
              <a:t>Vivir en el área de servicio de una organización PACE. </a:t>
            </a:r>
          </a:p>
          <a:p>
            <a:pPr marL="227013" indent="-227013" defTabSz="966612">
              <a:spcBef>
                <a:spcPts val="634"/>
              </a:spcBef>
              <a:spcAft>
                <a:spcPts val="600"/>
              </a:spcAft>
              <a:defRPr/>
            </a:pPr>
            <a:r>
              <a:rPr lang="es-US" sz="1100" dirty="0">
                <a:solidFill>
                  <a:prstClr val="black"/>
                </a:solidFill>
              </a:rPr>
              <a:t>Que su estado certifique que necesita un nivel de cuidados de asilo de ancianos. </a:t>
            </a:r>
          </a:p>
          <a:p>
            <a:pPr marL="227013" indent="-227013" defTabSz="966612">
              <a:spcBef>
                <a:spcPts val="634"/>
              </a:spcBef>
              <a:spcAft>
                <a:spcPts val="600"/>
              </a:spcAft>
              <a:defRPr/>
            </a:pPr>
            <a:r>
              <a:rPr lang="es-US" sz="1100" dirty="0">
                <a:solidFill>
                  <a:prstClr val="black"/>
                </a:solidFill>
              </a:rPr>
              <a:t>Al momento de unirse, ser capaz de vivir de manera segura en la comunidad con ayuda de los servicios de PACE.</a:t>
            </a:r>
          </a:p>
          <a:p>
            <a:pPr marL="0" indent="0" defTabSz="966612">
              <a:spcBef>
                <a:spcPts val="634"/>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21147329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634"/>
              </a:spcBef>
              <a:buNone/>
              <a:defRPr/>
            </a:pPr>
            <a:r>
              <a:rPr lang="es-US" b="1">
                <a:solidFill>
                  <a:prstClr val="black"/>
                </a:solidFill>
                <a:cs typeface="Arial" panose="020B0604020202020204" pitchFamily="34" charset="0"/>
              </a:rPr>
              <a:t>Notas del presentador</a:t>
            </a:r>
          </a:p>
          <a:p>
            <a:pPr marL="0" indent="0" defTabSz="966612">
              <a:spcBef>
                <a:spcPts val="634"/>
              </a:spcBef>
              <a:buNone/>
              <a:defRPr/>
            </a:pPr>
            <a:r>
              <a:rPr lang="es-US">
                <a:solidFill>
                  <a:prstClr val="black"/>
                </a:solidFill>
                <a:cs typeface="Arial" panose="020B0604020202020204" pitchFamily="34" charset="0"/>
              </a:rPr>
              <a:t>La lección 6 explica Medicare y el Health Insurance Marketplace®.</a:t>
            </a:r>
          </a:p>
          <a:p>
            <a:pPr marL="0" indent="0">
              <a:buNone/>
            </a:pPr>
            <a:endParaRPr lang="en-US" dirty="0"/>
          </a:p>
        </p:txBody>
      </p:sp>
    </p:spTree>
    <p:extLst>
      <p:ext uri="{BB962C8B-B14F-4D97-AF65-F5344CB8AC3E}">
        <p14:creationId xmlns:p14="http://schemas.microsoft.com/office/powerpoint/2010/main" val="1564263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5144347"/>
          </a:xfrm>
        </p:spPr>
        <p:txBody>
          <a:bodyPr/>
          <a:lstStyle/>
          <a:p>
            <a:pPr marL="0" indent="0" defTabSz="966612">
              <a:spcBef>
                <a:spcPts val="0"/>
              </a:spcBef>
              <a:spcAft>
                <a:spcPts val="600"/>
              </a:spcAft>
              <a:buNone/>
              <a:defRPr/>
            </a:pPr>
            <a:r>
              <a:rPr lang="es-US" b="1">
                <a:solidFill>
                  <a:prstClr val="black"/>
                </a:solidFill>
                <a:cs typeface="Arial" panose="020B0604020202020204" pitchFamily="34" charset="0"/>
              </a:rPr>
              <a:t>Notas del presentador</a:t>
            </a:r>
          </a:p>
          <a:p>
            <a:pPr marL="0" indent="0" defTabSz="966612">
              <a:spcBef>
                <a:spcPts val="0"/>
              </a:spcBef>
              <a:spcAft>
                <a:spcPts val="600"/>
              </a:spcAft>
              <a:buNone/>
              <a:defRPr/>
            </a:pPr>
            <a:r>
              <a:rPr lang="es-US" b="1">
                <a:solidFill>
                  <a:prstClr val="black"/>
                </a:solidFill>
                <a:cs typeface="Arial" panose="020B0604020202020204" pitchFamily="34" charset="0"/>
              </a:rPr>
              <a:t>Al final de esta lección, usted podrá:</a:t>
            </a:r>
          </a:p>
          <a:p>
            <a:pPr marL="125834" indent="-125834" defTabSz="966612">
              <a:spcBef>
                <a:spcPts val="0"/>
              </a:spcBef>
              <a:spcAft>
                <a:spcPts val="600"/>
              </a:spcAft>
              <a:defRPr/>
            </a:pPr>
            <a:r>
              <a:rPr lang="es-US">
                <a:solidFill>
                  <a:prstClr val="black"/>
                </a:solidFill>
                <a:cs typeface="Arial" panose="020B0604020202020204" pitchFamily="34" charset="0"/>
              </a:rPr>
              <a:t>Explicar qué hay que hacer si se tiene cobertura del Mercado y se vuelve elegible para Medicare</a:t>
            </a:r>
          </a:p>
          <a:p>
            <a:pPr marL="125834" indent="-125834" defTabSz="966612">
              <a:spcBef>
                <a:spcPts val="0"/>
              </a:spcBef>
              <a:spcAft>
                <a:spcPts val="600"/>
              </a:spcAft>
              <a:defRPr/>
            </a:pPr>
            <a:r>
              <a:rPr lang="es-US">
                <a:solidFill>
                  <a:prstClr val="black"/>
                </a:solidFill>
                <a:cs typeface="Arial" panose="020B0604020202020204" pitchFamily="34" charset="0"/>
              </a:rPr>
              <a:t>Analizar qué se debe tener en cuenta al decidir si se incorpora o mantiene un plan del Marketplace en lugar de Medicare </a:t>
            </a:r>
          </a:p>
          <a:p>
            <a:pPr marL="125834" indent="-125834" defTabSz="966612">
              <a:spcBef>
                <a:spcPts val="0"/>
              </a:spcBef>
              <a:spcAft>
                <a:spcPts val="600"/>
              </a:spcAft>
              <a:defRPr/>
            </a:pPr>
            <a:r>
              <a:rPr lang="es-US">
                <a:solidFill>
                  <a:prstClr val="black"/>
                </a:solidFill>
                <a:cs typeface="Arial" panose="020B0604020202020204" pitchFamily="34" charset="0"/>
              </a:rPr>
              <a:t>Analizar Medicare y el Mercado para personas con discapacidades</a:t>
            </a:r>
          </a:p>
          <a:p>
            <a:pPr marL="0" indent="0">
              <a:spcBef>
                <a:spcPts val="0"/>
              </a:spcBef>
              <a:spcAft>
                <a:spcPts val="600"/>
              </a:spcAft>
              <a:buNone/>
            </a:pPr>
            <a:endParaRPr lang="en-US" dirty="0"/>
          </a:p>
        </p:txBody>
      </p:sp>
    </p:spTree>
    <p:extLst>
      <p:ext uri="{BB962C8B-B14F-4D97-AF65-F5344CB8AC3E}">
        <p14:creationId xmlns:p14="http://schemas.microsoft.com/office/powerpoint/2010/main" val="3647216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68486"/>
            <a:ext cx="5759450" cy="5144347"/>
          </a:xfrm>
        </p:spPr>
        <p:txBody>
          <a:bodyPr/>
          <a:lstStyle/>
          <a:p>
            <a:pPr marL="0" indent="0" defTabSz="966612">
              <a:spcBef>
                <a:spcPts val="0"/>
              </a:spcBef>
              <a:spcAft>
                <a:spcPts val="600"/>
              </a:spcAft>
              <a:buNone/>
              <a:defRPr/>
            </a:pPr>
            <a:r>
              <a:rPr lang="es-US" b="1" dirty="0">
                <a:solidFill>
                  <a:prstClr val="black"/>
                </a:solidFill>
                <a:ea typeface="ＭＳ Ｐゴシック"/>
                <a:cs typeface="Arial" panose="020B0604020202020204" pitchFamily="34" charset="0"/>
              </a:rPr>
              <a:t>Esta diapositiva tiene animación.</a:t>
            </a:r>
            <a:r>
              <a:rPr lang="es-US" dirty="0"/>
              <a:t> </a:t>
            </a:r>
          </a:p>
          <a:p>
            <a:pPr marL="0" indent="0" defTabSz="966612">
              <a:spcBef>
                <a:spcPts val="0"/>
              </a:spcBef>
              <a:spcAft>
                <a:spcPts val="600"/>
              </a:spcAft>
              <a:buNone/>
              <a:defRPr/>
            </a:pPr>
            <a:r>
              <a:rPr lang="es-US" b="1" dirty="0">
                <a:cs typeface="Arial" panose="020B0604020202020204" pitchFamily="34" charset="0"/>
              </a:rPr>
              <a:t>Notas del presentador</a:t>
            </a:r>
          </a:p>
          <a:p>
            <a:pPr marL="119149" indent="-119149">
              <a:spcBef>
                <a:spcPts val="0"/>
              </a:spcBef>
              <a:spcAft>
                <a:spcPts val="600"/>
              </a:spcAft>
              <a:defRPr/>
            </a:pPr>
            <a:r>
              <a:rPr lang="es-US" b="1" dirty="0">
                <a:solidFill>
                  <a:prstClr val="black"/>
                </a:solidFill>
                <a:cs typeface="Arial" panose="020B0604020202020204" pitchFamily="34" charset="0"/>
              </a:rPr>
              <a:t>Es ilegal que alguien que sabe que usted tiene Medicare le venda un plan del Mercado. </a:t>
            </a:r>
            <a:r>
              <a:rPr lang="es-US" dirty="0">
                <a:solidFill>
                  <a:prstClr val="black"/>
                </a:solidFill>
                <a:cs typeface="Arial" panose="020B0604020202020204" pitchFamily="34" charset="0"/>
              </a:rPr>
              <a:t>Esto es cierto incluso si solo tiene la Parte A de Medicare (seguro hospitalario) o solo la Parte B (seguro médico). La </a:t>
            </a:r>
            <a:r>
              <a:rPr lang="es-US" b="1" dirty="0">
                <a:solidFill>
                  <a:prstClr val="black"/>
                </a:solidFill>
                <a:cs typeface="Arial" panose="020B0604020202020204" pitchFamily="34" charset="0"/>
              </a:rPr>
              <a:t>excepción</a:t>
            </a:r>
            <a:r>
              <a:rPr lang="es-US" dirty="0">
                <a:solidFill>
                  <a:prstClr val="black"/>
                </a:solidFill>
                <a:cs typeface="Arial" panose="020B0604020202020204" pitchFamily="34" charset="0"/>
              </a:rPr>
              <a:t> es un plan del Mercado a través de su empleador (vendido a través del Programa de Opciones de Salud para Pequeñas Empresas [SHOP, por sus siglas en inglés]) si usted es un trabajador activo o dependiente de un trabajador activo. </a:t>
            </a:r>
          </a:p>
          <a:p>
            <a:pPr marL="119149" indent="-119149" defTabSz="966612">
              <a:spcBef>
                <a:spcPts val="0"/>
              </a:spcBef>
              <a:spcAft>
                <a:spcPts val="600"/>
              </a:spcAft>
              <a:defRPr/>
            </a:pPr>
            <a:r>
              <a:rPr lang="es-US" b="1" dirty="0">
                <a:solidFill>
                  <a:prstClr val="black"/>
                </a:solidFill>
                <a:cs typeface="Arial" panose="020B0604020202020204" pitchFamily="34" charset="0"/>
              </a:rPr>
              <a:t>La cobertura de SHOP puede pagar primero, antes que Medicare. </a:t>
            </a:r>
            <a:r>
              <a:rPr lang="es-US" dirty="0">
                <a:solidFill>
                  <a:prstClr val="black"/>
                </a:solidFill>
                <a:cs typeface="Arial" panose="020B0604020202020204" pitchFamily="34" charset="0"/>
              </a:rPr>
              <a:t>Si no solicita Medicare porque tiene cobertura de un empleador a través de SHOP, no tendrá una multa por inscripción tardía si solicita en cualquier momento mientras tenga cobertura del Mercado de SHOP, o dentro de los 8 meses posteriores a perder esa cobertura (si el empleador tiene 20 empleados o más). Esto no incluye la cobertura de COBRA (Ley Ómnibus Consolidada de Reconciliación Presupuestaria).</a:t>
            </a:r>
          </a:p>
          <a:p>
            <a:pPr marL="119149" indent="-119149">
              <a:spcBef>
                <a:spcPts val="0"/>
              </a:spcBef>
              <a:spcAft>
                <a:spcPts val="600"/>
              </a:spcAft>
              <a:defRPr/>
            </a:pPr>
            <a:r>
              <a:rPr lang="es-US" b="1" dirty="0">
                <a:cs typeface="Arial" panose="020B0604020202020204" pitchFamily="34" charset="0"/>
              </a:rPr>
              <a:t>Los planes de SHOP están disponibles a través de emisores, agentes y corredores, no a través de </a:t>
            </a:r>
            <a:r>
              <a:rPr lang="es-US" b="1" dirty="0">
                <a:cs typeface="Arial" panose="020B0604020202020204" pitchFamily="34" charset="0"/>
                <a:hlinkClick r:id="rId3"/>
              </a:rPr>
              <a:t>CuidadoDeSalud.gov</a:t>
            </a:r>
            <a:r>
              <a:rPr lang="es-US" b="1" dirty="0">
                <a:cs typeface="Arial" panose="020B0604020202020204" pitchFamily="34" charset="0"/>
              </a:rPr>
              <a:t>. </a:t>
            </a:r>
            <a:r>
              <a:rPr lang="es-US" dirty="0">
                <a:solidFill>
                  <a:prstClr val="black"/>
                </a:solidFill>
                <a:cs typeface="Arial" panose="020B0604020202020204" pitchFamily="34" charset="0"/>
              </a:rPr>
              <a:t>Visite </a:t>
            </a:r>
            <a:r>
              <a:rPr lang="es-US" dirty="0">
                <a:solidFill>
                  <a:prstClr val="black"/>
                </a:solidFill>
                <a:cs typeface="Arial" panose="020B0604020202020204" pitchFamily="34" charset="0"/>
                <a:hlinkClick r:id="rId4"/>
              </a:rPr>
              <a:t>HealthCare.gov/</a:t>
            </a:r>
            <a:r>
              <a:rPr lang="es-US" dirty="0" err="1">
                <a:solidFill>
                  <a:prstClr val="black"/>
                </a:solidFill>
                <a:cs typeface="Arial" panose="020B0604020202020204" pitchFamily="34" charset="0"/>
                <a:hlinkClick r:id="rId4"/>
              </a:rPr>
              <a:t>small-businesses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employers</a:t>
            </a:r>
            <a:r>
              <a:rPr lang="es-US" dirty="0">
                <a:solidFill>
                  <a:prstClr val="black"/>
                </a:solidFill>
                <a:cs typeface="Arial" panose="020B0604020202020204" pitchFamily="34" charset="0"/>
              </a:rPr>
              <a:t> </a:t>
            </a:r>
            <a:r>
              <a:rPr lang="es-US" dirty="0"/>
              <a:t>para obtener más información sobre el programa SHOP.</a:t>
            </a:r>
          </a:p>
          <a:p>
            <a:pPr>
              <a:spcBef>
                <a:spcPts val="0"/>
              </a:spcBef>
              <a:spcAft>
                <a:spcPts val="600"/>
              </a:spcAft>
              <a:defRPr/>
            </a:pPr>
            <a:r>
              <a:rPr lang="es-US" b="1" dirty="0">
                <a:solidFill>
                  <a:prstClr val="black"/>
                </a:solidFill>
                <a:cs typeface="Arial" panose="020B0604020202020204" pitchFamily="34" charset="0"/>
              </a:rPr>
              <a:t>Para obtener más información sobre el Mercado,</a:t>
            </a:r>
            <a:r>
              <a:rPr lang="es-US" dirty="0">
                <a:solidFill>
                  <a:prstClr val="black"/>
                </a:solidFill>
                <a:cs typeface="Arial" panose="020B0604020202020204" pitchFamily="34" charset="0"/>
              </a:rPr>
              <a:t> visite </a:t>
            </a:r>
            <a:r>
              <a:rPr lang="es-US" dirty="0">
                <a:solidFill>
                  <a:prstClr val="black"/>
                </a:solidFill>
                <a:cs typeface="Arial" panose="020B0604020202020204" pitchFamily="34" charset="0"/>
                <a:hlinkClick r:id="rId5"/>
              </a:rPr>
              <a:t>CMS.gov/</a:t>
            </a:r>
            <a:r>
              <a:rPr lang="es-US" dirty="0" err="1">
                <a:solidFill>
                  <a:prstClr val="black"/>
                </a:solidFill>
                <a:cs typeface="Arial" panose="020B0604020202020204" pitchFamily="34" charset="0"/>
                <a:hlinkClick r:id="rId5"/>
              </a:rPr>
              <a:t>marketplace</a:t>
            </a:r>
            <a:r>
              <a:rPr lang="es-US" dirty="0">
                <a:solidFill>
                  <a:prstClr val="black"/>
                </a:solidFill>
                <a:cs typeface="Arial" panose="020B0604020202020204" pitchFamily="34" charset="0"/>
                <a:hlinkClick r:id="rId5"/>
              </a:rPr>
              <a:t>/</a:t>
            </a:r>
            <a:r>
              <a:rPr lang="es-US" dirty="0" err="1">
                <a:solidFill>
                  <a:prstClr val="black"/>
                </a:solidFill>
                <a:cs typeface="Arial" panose="020B0604020202020204" pitchFamily="34" charset="0"/>
                <a:hlinkClick r:id="rId5"/>
              </a:rPr>
              <a:t>outreach</a:t>
            </a:r>
            <a:r>
              <a:rPr lang="es-US" dirty="0">
                <a:solidFill>
                  <a:prstClr val="black"/>
                </a:solidFill>
                <a:cs typeface="Arial" panose="020B0604020202020204" pitchFamily="34" charset="0"/>
                <a:hlinkClick r:id="rId5"/>
              </a:rPr>
              <a:t>-and-</a:t>
            </a:r>
            <a:r>
              <a:rPr lang="es-US" dirty="0" err="1">
                <a:solidFill>
                  <a:prstClr val="black"/>
                </a:solidFill>
                <a:cs typeface="Arial" panose="020B0604020202020204" pitchFamily="34" charset="0"/>
                <a:hlinkClick r:id="rId5"/>
              </a:rPr>
              <a:t>education</a:t>
            </a:r>
            <a:r>
              <a:rPr lang="es-US" dirty="0">
                <a:solidFill>
                  <a:prstClr val="black"/>
                </a:solidFill>
                <a:cs typeface="Arial" panose="020B0604020202020204" pitchFamily="34" charset="0"/>
                <a:hlinkClick r:id="rId5"/>
              </a:rPr>
              <a:t>/medicare-and-the-health-insurance-marketplace.pdf</a:t>
            </a:r>
            <a:r>
              <a:rPr lang="es-US" dirty="0">
                <a:solidFill>
                  <a:prstClr val="black"/>
                </a:solidFill>
                <a:cs typeface="Arial" panose="020B0604020202020204" pitchFamily="34" charset="0"/>
              </a:rPr>
              <a:t> a fin de consultar "Medicare y el Mercado de Seguros Médicos (</a:t>
            </a:r>
            <a:r>
              <a:rPr lang="es-US" dirty="0" err="1">
                <a:solidFill>
                  <a:prstClr val="black"/>
                </a:solidFill>
                <a:cs typeface="Arial" panose="020B0604020202020204" pitchFamily="34" charset="0"/>
              </a:rPr>
              <a:t>Health</a:t>
            </a:r>
            <a:r>
              <a:rPr lang="es-US" dirty="0">
                <a:solidFill>
                  <a:prstClr val="black"/>
                </a:solidFill>
                <a:cs typeface="Arial" panose="020B0604020202020204" pitchFamily="34" charset="0"/>
              </a:rPr>
              <a:t> </a:t>
            </a:r>
            <a:r>
              <a:rPr lang="es-US" dirty="0" err="1">
                <a:solidFill>
                  <a:prstClr val="black"/>
                </a:solidFill>
                <a:cs typeface="Arial" panose="020B0604020202020204" pitchFamily="34" charset="0"/>
              </a:rPr>
              <a:t>Insurance</a:t>
            </a:r>
            <a:r>
              <a:rPr lang="es-US" dirty="0">
                <a:solidFill>
                  <a:prstClr val="black"/>
                </a:solidFill>
                <a:cs typeface="Arial" panose="020B0604020202020204" pitchFamily="34" charset="0"/>
              </a:rPr>
              <a:t> Marketplace)" (Producto de los CMS </a:t>
            </a:r>
            <a:r>
              <a:rPr lang="es-US" dirty="0" err="1">
                <a:solidFill>
                  <a:prstClr val="black"/>
                </a:solidFill>
                <a:cs typeface="Arial" panose="020B0604020202020204" pitchFamily="34" charset="0"/>
              </a:rPr>
              <a:t>n.°</a:t>
            </a:r>
            <a:r>
              <a:rPr lang="es-US" dirty="0">
                <a:solidFill>
                  <a:prstClr val="black"/>
                </a:solidFill>
                <a:cs typeface="Arial" panose="020B0604020202020204" pitchFamily="34" charset="0"/>
              </a:rPr>
              <a:t> 11694). También puede ver el módulo de capacitación Medicare y el Mercado de Seguros Médicos en </a:t>
            </a:r>
            <a:r>
              <a:rPr lang="es-US" dirty="0">
                <a:solidFill>
                  <a:prstClr val="black"/>
                </a:solidFill>
                <a:cs typeface="Arial" panose="020B0604020202020204" pitchFamily="34" charset="0"/>
                <a:hlinkClick r:id="rId6"/>
              </a:rPr>
              <a:t>CMSnationaltrainingprogram.cms.gov/sites/default/files/</a:t>
            </a:r>
            <a:r>
              <a:rPr lang="es-US" dirty="0" err="1">
                <a:solidFill>
                  <a:prstClr val="black"/>
                </a:solidFill>
                <a:cs typeface="Arial" panose="020B0604020202020204" pitchFamily="34" charset="0"/>
                <a:hlinkClick r:id="rId6"/>
              </a:rPr>
              <a:t>shared</a:t>
            </a:r>
            <a:r>
              <a:rPr lang="es-US" dirty="0">
                <a:solidFill>
                  <a:prstClr val="black"/>
                </a:solidFill>
                <a:cs typeface="Arial" panose="020B0604020202020204" pitchFamily="34" charset="0"/>
                <a:hlinkClick r:id="rId6"/>
              </a:rPr>
              <a:t>/Marketplace%20to%20Medicare%202023%20FINAL_508.pptx</a:t>
            </a:r>
            <a:r>
              <a:rPr lang="es-US" dirty="0">
                <a:solidFill>
                  <a:prstClr val="black"/>
                </a:solidFill>
                <a:cs typeface="Arial" panose="020B0604020202020204" pitchFamily="34" charset="0"/>
              </a:rPr>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35733464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828585"/>
          </a:xfrm>
        </p:spPr>
        <p:txBody>
          <a:bodyPr/>
          <a:lstStyle/>
          <a:p>
            <a:pPr marL="0" indent="0" defTabSz="966612">
              <a:spcBef>
                <a:spcPts val="0"/>
              </a:spcBef>
              <a:spcAft>
                <a:spcPts val="600"/>
              </a:spcAft>
              <a:buNone/>
              <a:defRPr/>
            </a:pPr>
            <a:r>
              <a:rPr lang="es-US" sz="1000" b="1" dirty="0">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sz="1000" b="1" dirty="0">
                <a:cs typeface="Arial" panose="020B0604020202020204" pitchFamily="34" charset="0"/>
              </a:rPr>
              <a:t>Notas del presentador</a:t>
            </a:r>
          </a:p>
          <a:p>
            <a:pPr marL="118813" indent="-118813" defTabSz="966612">
              <a:spcBef>
                <a:spcPts val="0"/>
              </a:spcBef>
              <a:spcAft>
                <a:spcPts val="600"/>
              </a:spcAft>
              <a:defRPr/>
            </a:pPr>
            <a:r>
              <a:rPr lang="es-US" sz="1000" b="1" dirty="0">
                <a:solidFill>
                  <a:prstClr val="black"/>
                </a:solidFill>
                <a:cs typeface="Arial" panose="020B0604020202020204" pitchFamily="34" charset="0"/>
              </a:rPr>
              <a:t>Si tiene cobertura a través de un plan individual del Mercado (no a través de un empleador), </a:t>
            </a:r>
            <a:r>
              <a:rPr lang="es-US" sz="1000" dirty="0">
                <a:solidFill>
                  <a:prstClr val="black"/>
                </a:solidFill>
                <a:cs typeface="Arial" panose="020B0604020202020204" pitchFamily="34" charset="0"/>
              </a:rPr>
              <a:t>es posible que quiera finalizar su cobertura del Mercado y solicitar Medicare durante su Período de Inscripción Inicial (IEP, por sus siglas en inglés) para evitar el riesgo de una demora en la futura cobertura de Medicare y la posibilidad de recibir una multa por inscripción tardía en Medicare. Puede mantener su plan del Mercado después de que comience su cobertura de Medicare, pero la cobertura del Mercado duplica la cobertura que ya recibe a través de Medicare.</a:t>
            </a:r>
          </a:p>
          <a:p>
            <a:pPr marL="118813" indent="-118813" defTabSz="966612">
              <a:spcBef>
                <a:spcPts val="0"/>
              </a:spcBef>
              <a:spcAft>
                <a:spcPts val="600"/>
              </a:spcAft>
              <a:defRPr/>
            </a:pPr>
            <a:r>
              <a:rPr lang="es-US" sz="1000" b="1" dirty="0">
                <a:cs typeface="Arial" panose="020B0604020202020204" pitchFamily="34" charset="0"/>
              </a:rPr>
              <a:t>Una vez que comience su cobertura de la Parte A</a:t>
            </a:r>
            <a:r>
              <a:rPr lang="es-US" sz="1000" dirty="0">
                <a:cs typeface="Arial" panose="020B0604020202020204" pitchFamily="34" charset="0"/>
              </a:rPr>
              <a:t>, ya no será elegible para ningún crédito tributario ni para otros ahorros de costos que pueda estar recibiendo por su plan del Mercado.</a:t>
            </a:r>
          </a:p>
          <a:p>
            <a:pPr marL="118813" indent="-118813">
              <a:spcBef>
                <a:spcPts val="0"/>
              </a:spcBef>
              <a:spcAft>
                <a:spcPts val="600"/>
              </a:spcAft>
              <a:defRPr/>
            </a:pPr>
            <a:r>
              <a:rPr lang="es-US" sz="1000" b="1" dirty="0">
                <a:solidFill>
                  <a:prstClr val="black"/>
                </a:solidFill>
                <a:cs typeface="Arial" panose="020B0604020202020204" pitchFamily="34" charset="0"/>
              </a:rPr>
              <a:t>Sin importar cómo obtenga Medicare, ya sea a través de Medicare Original o de un plan Medicare </a:t>
            </a:r>
            <a:r>
              <a:rPr lang="es-US" sz="1000" b="1" dirty="0" err="1">
                <a:solidFill>
                  <a:prstClr val="black"/>
                </a:solidFill>
                <a:cs typeface="Arial" panose="020B0604020202020204" pitchFamily="34" charset="0"/>
              </a:rPr>
              <a:t>Advantage</a:t>
            </a:r>
            <a:r>
              <a:rPr lang="es-US" sz="1000" b="1" dirty="0">
                <a:solidFill>
                  <a:prstClr val="black"/>
                </a:solidFill>
                <a:cs typeface="Arial" panose="020B0604020202020204" pitchFamily="34" charset="0"/>
              </a:rPr>
              <a:t>, debe regresar al Mercado y dar por terminado cualquier subsidio que esté recibiendo</a:t>
            </a:r>
            <a:r>
              <a:rPr lang="es-US" sz="1000" dirty="0">
                <a:solidFill>
                  <a:prstClr val="black"/>
                </a:solidFill>
                <a:cs typeface="Arial" panose="020B0604020202020204" pitchFamily="34" charset="0"/>
              </a:rPr>
              <a:t>, como créditos fiscales o reducciones de costos compartidos. Si sigue recibiendo ayuda para pagar su prima del plan del Mercado después de tener Medicare, podría tener que devolver parte o la totalidad de los créditos fiscales que recibió durante los meses de cobertura superpuesta cuando presente su declaración federal de impuestos. </a:t>
            </a:r>
          </a:p>
          <a:p>
            <a:pPr marL="119149" indent="-119149" defTabSz="966612">
              <a:spcBef>
                <a:spcPts val="0"/>
              </a:spcBef>
              <a:spcAft>
                <a:spcPts val="600"/>
              </a:spcAft>
              <a:defRPr/>
            </a:pPr>
            <a:r>
              <a:rPr lang="es-US" sz="1000" b="1" dirty="0">
                <a:solidFill>
                  <a:prstClr val="black"/>
                </a:solidFill>
                <a:cs typeface="Arial" panose="020B0604020202020204" pitchFamily="34" charset="0"/>
              </a:rPr>
              <a:t>Visite </a:t>
            </a:r>
            <a:r>
              <a:rPr lang="es-US" sz="1000" b="1" dirty="0">
                <a:solidFill>
                  <a:prstClr val="black"/>
                </a:solidFill>
                <a:cs typeface="Arial" panose="020B0604020202020204" pitchFamily="34" charset="0"/>
                <a:hlinkClick r:id="rId3"/>
              </a:rPr>
              <a:t>CuidadoDeSalud.gov</a:t>
            </a:r>
            <a:r>
              <a:rPr lang="es-US" sz="1000" b="1" dirty="0">
                <a:solidFill>
                  <a:prstClr val="black"/>
                </a:solidFill>
                <a:cs typeface="Arial" panose="020B0604020202020204" pitchFamily="34" charset="0"/>
              </a:rPr>
              <a:t> antes de que comience la inscripción en </a:t>
            </a:r>
            <a:r>
              <a:rPr lang="es-US" sz="1000" b="1" dirty="0" err="1">
                <a:solidFill>
                  <a:prstClr val="black"/>
                </a:solidFill>
                <a:cs typeface="Arial" panose="020B0604020202020204" pitchFamily="34" charset="0"/>
              </a:rPr>
              <a:t>Medicare</a:t>
            </a:r>
            <a:r>
              <a:rPr lang="es-US" sz="1000" dirty="0" err="1">
                <a:solidFill>
                  <a:prstClr val="black"/>
                </a:solidFill>
                <a:cs typeface="Arial" panose="020B0604020202020204" pitchFamily="34" charset="0"/>
              </a:rPr>
              <a:t>para</a:t>
            </a:r>
            <a:r>
              <a:rPr lang="es-US" sz="1000" dirty="0">
                <a:solidFill>
                  <a:prstClr val="black"/>
                </a:solidFill>
                <a:cs typeface="Arial" panose="020B0604020202020204" pitchFamily="34" charset="0"/>
              </a:rPr>
              <a:t> comunicarse con el Mercado de su estado y obtener más información. También puede averiguar cómo cancelar su plan del Mercado antes de que comience su afiliación a Medicare.</a:t>
            </a:r>
          </a:p>
          <a:p>
            <a:pPr marL="118813" indent="-118813">
              <a:spcBef>
                <a:spcPts val="0"/>
              </a:spcBef>
              <a:spcAft>
                <a:spcPts val="600"/>
              </a:spcAft>
              <a:defRPr/>
            </a:pPr>
            <a:r>
              <a:rPr lang="es-US" sz="1000" b="1" dirty="0">
                <a:solidFill>
                  <a:prstClr val="black"/>
                </a:solidFill>
                <a:cs typeface="Arial" panose="020B0604020202020204" pitchFamily="34" charset="0"/>
              </a:rPr>
              <a:t>Una vez que sea elegible para Medicare</a:t>
            </a:r>
            <a:r>
              <a:rPr lang="es-US" sz="1000" dirty="0">
                <a:solidFill>
                  <a:prstClr val="black"/>
                </a:solidFill>
                <a:cs typeface="Arial" panose="020B0604020202020204" pitchFamily="34" charset="0"/>
              </a:rPr>
              <a:t>, tendrá un IEP para inscribirse. Para la mayoría de las personas, el IEP de Medicare de 7 meses comienza 3 meses antes de que cumplan 65 años y finaliza 3 meses después de dicha fecha de cumpleaños. Si solicita Medicare después de su IEP, es posible que tenga que pagar una multa por inscripción tardía mientras tenga Medicare. </a:t>
            </a:r>
          </a:p>
          <a:p>
            <a:pPr marL="118813" indent="-118813" defTabSz="966612">
              <a:spcBef>
                <a:spcPts val="0"/>
              </a:spcBef>
              <a:spcAft>
                <a:spcPts val="600"/>
              </a:spcAft>
              <a:defRPr/>
            </a:pPr>
            <a:r>
              <a:rPr lang="es-US" sz="1000" b="1" dirty="0">
                <a:solidFill>
                  <a:prstClr val="black"/>
                </a:solidFill>
                <a:cs typeface="Arial" panose="020B0604020202020204" pitchFamily="34" charset="0"/>
              </a:rPr>
              <a:t>Si tiene cobertura del Mercado individual y solo solicita la Parte A durante el IEP</a:t>
            </a:r>
            <a:r>
              <a:rPr lang="es-US" sz="1000" dirty="0">
                <a:solidFill>
                  <a:prstClr val="black"/>
                </a:solidFill>
                <a:cs typeface="Arial" panose="020B0604020202020204" pitchFamily="34" charset="0"/>
              </a:rPr>
              <a:t>, no podrá solicitar la Parte B más adelante en el Período de Inscripción Especial (SEP, por sus siglas en inglés). Si se le vence su IEP, tendrá que esperar hasta el Período de inscripción general (GEP, por sus siglas en ingles). El GEP se extiende desde el 1 de enero hasta el 31 de marzo de cada año. Su cobertura comenzará el mes posterior a la solicitud. Si han pasado más de 12 meses desde que cumplió los 65 años, podría tener que pagar una multa por inscripción tardía de por vida por la Parte B.</a:t>
            </a:r>
          </a:p>
          <a:p>
            <a:pPr marL="0" indent="0">
              <a:spcBef>
                <a:spcPts val="0"/>
              </a:spcBef>
              <a:spcAft>
                <a:spcPts val="600"/>
              </a:spcAft>
              <a:buNone/>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Puede tener cobertura del Mercado y de Medicare al mismo tiempo solo si tenía la cobertura del Mercado antes de obtener la de Medicare. Es ilegal que alguien que sabe que usted tiene Medicare le venda un plan del Mercado. Si decide permanecer en un plan del Mercado después de solicitar la Parte A, debe saber que no hay coordinación de beneficios entre un Plan de Salud Calificado (QHP) y Medicare. No es un seguro secundario. Además, la cobertura de medicamentos en un QHP puede no ser acreditable y es posible que usted pague una multa si solicita la Parte D más adelante. Un QHP es un plan de seguro certificado por el Mercado de Seguros Médicos (</a:t>
            </a:r>
            <a:r>
              <a:rPr lang="es-US" sz="1000" dirty="0" err="1">
                <a:solidFill>
                  <a:prstClr val="black"/>
                </a:solidFill>
                <a:cs typeface="Arial" panose="020B0604020202020204" pitchFamily="34" charset="0"/>
              </a:rPr>
              <a:t>Health</a:t>
            </a:r>
            <a:r>
              <a:rPr lang="es-US" sz="1000" dirty="0">
                <a:solidFill>
                  <a:prstClr val="black"/>
                </a:solidFill>
                <a:cs typeface="Arial" panose="020B0604020202020204" pitchFamily="34" charset="0"/>
              </a:rPr>
              <a:t> </a:t>
            </a:r>
            <a:r>
              <a:rPr lang="es-US" sz="1000" dirty="0" err="1">
                <a:solidFill>
                  <a:prstClr val="black"/>
                </a:solidFill>
                <a:cs typeface="Arial" panose="020B0604020202020204" pitchFamily="34" charset="0"/>
              </a:rPr>
              <a:t>Insurance</a:t>
            </a:r>
            <a:r>
              <a:rPr lang="es-US" sz="1000" dirty="0">
                <a:solidFill>
                  <a:prstClr val="black"/>
                </a:solidFill>
                <a:cs typeface="Arial" panose="020B0604020202020204" pitchFamily="34" charset="0"/>
              </a:rPr>
              <a:t> Marketplace®) que provee beneficios de salud esenciales, sigue límites establecidos sobre costos compartidos (como deducibles, copagos e importes máximos de bolsillo) y cumple con otros requisitos de la Ley de Cuidados de Salud Asequibles. Para obtener más información, visite </a:t>
            </a:r>
            <a:r>
              <a:rPr lang="es-US" sz="1000" dirty="0">
                <a:solidFill>
                  <a:prstClr val="black"/>
                </a:solidFill>
                <a:cs typeface="Arial" panose="020B0604020202020204" pitchFamily="34" charset="0"/>
                <a:hlinkClick r:id="rId4"/>
              </a:rPr>
              <a:t>HealthCare.gov/medicare/</a:t>
            </a:r>
            <a:r>
              <a:rPr lang="es-US" sz="1000" dirty="0" err="1">
                <a:solidFill>
                  <a:prstClr val="black"/>
                </a:solidFill>
                <a:cs typeface="Arial" panose="020B0604020202020204" pitchFamily="34" charset="0"/>
                <a:hlinkClick r:id="rId4"/>
              </a:rPr>
              <a:t>changing</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from</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marketplace</a:t>
            </a:r>
            <a:r>
              <a:rPr lang="es-US" sz="1000" dirty="0">
                <a:solidFill>
                  <a:prstClr val="black"/>
                </a:solidFill>
                <a:cs typeface="Arial" panose="020B0604020202020204" pitchFamily="34" charset="0"/>
                <a:hlinkClick r:id="rId4"/>
              </a:rPr>
              <a:t>-</a:t>
            </a:r>
            <a:r>
              <a:rPr lang="es-US" sz="1000" dirty="0" err="1">
                <a:solidFill>
                  <a:prstClr val="black"/>
                </a:solidFill>
                <a:cs typeface="Arial" panose="020B0604020202020204" pitchFamily="34" charset="0"/>
                <a:hlinkClick r:id="rId4"/>
              </a:rPr>
              <a:t>to</a:t>
            </a:r>
            <a:r>
              <a:rPr lang="es-US" sz="1000" dirty="0">
                <a:solidFill>
                  <a:prstClr val="black"/>
                </a:solidFill>
                <a:cs typeface="Arial" panose="020B0604020202020204" pitchFamily="34" charset="0"/>
                <a:hlinkClick r:id="rId4"/>
              </a:rPr>
              <a:t>-medicare</a:t>
            </a:r>
            <a:r>
              <a:rPr lang="es-US" sz="1000" dirty="0">
                <a:solidFill>
                  <a:prstClr val="black"/>
                </a:solidFill>
                <a:cs typeface="Arial" panose="020B0604020202020204" pitchFamily="34" charset="0"/>
              </a:rPr>
              <a:t>.</a:t>
            </a:r>
          </a:p>
        </p:txBody>
      </p:sp>
    </p:spTree>
    <p:extLst>
      <p:ext uri="{BB962C8B-B14F-4D97-AF65-F5344CB8AC3E}">
        <p14:creationId xmlns:p14="http://schemas.microsoft.com/office/powerpoint/2010/main" val="20400157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30629" y="3581399"/>
            <a:ext cx="7071360" cy="5610225"/>
          </a:xfrm>
        </p:spPr>
        <p:txBody>
          <a:bodyPr/>
          <a:lstStyle/>
          <a:p>
            <a:pPr marL="0" indent="0" defTabSz="966612">
              <a:spcBef>
                <a:spcPts val="634"/>
              </a:spcBef>
              <a:spcAft>
                <a:spcPts val="600"/>
              </a:spcAft>
              <a:buNone/>
              <a:defRPr/>
            </a:pPr>
            <a:r>
              <a:rPr lang="es-US" sz="1050" b="1" dirty="0">
                <a:solidFill>
                  <a:prstClr val="black"/>
                </a:solidFill>
                <a:ea typeface="ＭＳ Ｐゴシック"/>
                <a:cs typeface="Arial" panose="020B0604020202020204" pitchFamily="34" charset="0"/>
              </a:rPr>
              <a:t>Esta diapositiva tiene animación.</a:t>
            </a:r>
          </a:p>
          <a:p>
            <a:pPr marL="0" indent="0" defTabSz="966612">
              <a:spcBef>
                <a:spcPts val="634"/>
              </a:spcBef>
              <a:spcAft>
                <a:spcPts val="600"/>
              </a:spcAft>
              <a:buNone/>
              <a:defRPr/>
            </a:pPr>
            <a:r>
              <a:rPr lang="es-US" sz="1050" b="1" dirty="0">
                <a:cs typeface="Arial" panose="020B0604020202020204" pitchFamily="34" charset="0"/>
              </a:rPr>
              <a:t>Notas del presentador</a:t>
            </a:r>
          </a:p>
          <a:p>
            <a:pPr marL="0" indent="0" defTabSz="966612">
              <a:spcBef>
                <a:spcPts val="634"/>
              </a:spcBef>
              <a:spcAft>
                <a:spcPts val="600"/>
              </a:spcAft>
              <a:buNone/>
              <a:defRPr/>
            </a:pPr>
            <a:r>
              <a:rPr lang="es-US" sz="1050" b="1" dirty="0">
                <a:solidFill>
                  <a:prstClr val="black"/>
                </a:solidFill>
                <a:cs typeface="Arial" panose="020B0604020202020204" pitchFamily="34" charset="0"/>
              </a:rPr>
              <a:t>Puede elegir cobertura del Mercado en lugar de Medicare si:</a:t>
            </a:r>
          </a:p>
          <a:p>
            <a:pPr marL="125660" indent="-125660" defTabSz="966612">
              <a:spcBef>
                <a:spcPts val="634"/>
              </a:spcBef>
              <a:spcAft>
                <a:spcPts val="600"/>
              </a:spcAft>
              <a:defRPr/>
            </a:pPr>
            <a:r>
              <a:rPr lang="es-US" sz="1050" dirty="0">
                <a:solidFill>
                  <a:prstClr val="black"/>
                </a:solidFill>
                <a:cs typeface="Arial" panose="020B0604020202020204" pitchFamily="34" charset="0"/>
              </a:rPr>
              <a:t>Está pagando una prima por la Parte A —puede renunciar a la cobertura de la Parte A y la Parte B y recibir un plan del Mercado en su lugar</a:t>
            </a:r>
          </a:p>
          <a:p>
            <a:pPr marL="125660" indent="-125660">
              <a:spcBef>
                <a:spcPts val="634"/>
              </a:spcBef>
              <a:spcAft>
                <a:spcPts val="600"/>
              </a:spcAft>
              <a:defRPr/>
            </a:pPr>
            <a:r>
              <a:rPr lang="es-US" sz="1050" dirty="0">
                <a:solidFill>
                  <a:prstClr val="black"/>
                </a:solidFill>
                <a:cs typeface="Arial" panose="020B0604020202020204" pitchFamily="34" charset="0"/>
              </a:rPr>
              <a:t>Solamente tiene la Parte B y tiene que pagar una prima por la Parte A —puede cancelar la Parte B y obtener un plan del Mercado en su lugar </a:t>
            </a:r>
          </a:p>
          <a:p>
            <a:pPr marL="125660" indent="-125660" defTabSz="966612">
              <a:spcBef>
                <a:spcPts val="634"/>
              </a:spcBef>
              <a:spcAft>
                <a:spcPts val="600"/>
              </a:spcAft>
              <a:defRPr/>
            </a:pPr>
            <a:r>
              <a:rPr lang="es-US" sz="1050" dirty="0">
                <a:solidFill>
                  <a:prstClr val="black"/>
                </a:solidFill>
                <a:cs typeface="Arial" panose="020B0604020202020204" pitchFamily="34" charset="0"/>
              </a:rPr>
              <a:t>Es elegible para Medicare, pero no se ha inscrito porque: </a:t>
            </a:r>
          </a:p>
          <a:p>
            <a:pPr marL="241653" lvl="2" indent="-122169" defTabSz="966612">
              <a:spcBef>
                <a:spcPts val="634"/>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Tiene que pagar una prima por la Parte A</a:t>
            </a:r>
          </a:p>
          <a:p>
            <a:pPr marL="241653" lvl="2" indent="-122169" defTabSz="966612">
              <a:spcBef>
                <a:spcPts val="634"/>
              </a:spcBef>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Tiene una afección médica que lo califica para Medicare; por ejemplo, enfermedad renal en etapa final (ESRD, por sus siglas en inglés), pero aún no ha solicitado cobertura de Medicare</a:t>
            </a:r>
          </a:p>
          <a:p>
            <a:pPr marL="241653" lvl="2" indent="-124183" defTabSz="966612">
              <a:spcAft>
                <a:spcPts val="600"/>
              </a:spcAft>
              <a:buSzTx/>
              <a:buFont typeface="Arial" panose="020B0604020202020204" pitchFamily="34" charset="0"/>
              <a:buChar char="•"/>
              <a:defRPr/>
            </a:pPr>
            <a:r>
              <a:rPr lang="es-US" sz="1050" dirty="0">
                <a:solidFill>
                  <a:prstClr val="black"/>
                </a:solidFill>
                <a:cs typeface="Arial" panose="020B0604020202020204" pitchFamily="34" charset="0"/>
              </a:rPr>
              <a:t>Se encuentra dentro del período de espera de 24 meses de beneficios por discapacidad </a:t>
            </a:r>
          </a:p>
          <a:p>
            <a:pPr marL="0" indent="0">
              <a:spcBef>
                <a:spcPts val="634"/>
              </a:spcBef>
              <a:spcAft>
                <a:spcPts val="600"/>
              </a:spcAft>
              <a:buNone/>
              <a:defRPr/>
            </a:pPr>
            <a:r>
              <a:rPr lang="es-US" sz="1050" b="1" dirty="0">
                <a:solidFill>
                  <a:prstClr val="black"/>
                </a:solidFill>
                <a:cs typeface="Arial" panose="020B0604020202020204" pitchFamily="34" charset="0"/>
              </a:rPr>
              <a:t>NOTA:</a:t>
            </a:r>
            <a:r>
              <a:rPr lang="es-US" sz="1050" dirty="0">
                <a:solidFill>
                  <a:prstClr val="black"/>
                </a:solidFill>
                <a:cs typeface="Arial" panose="020B0604020202020204" pitchFamily="34" charset="0"/>
              </a:rPr>
              <a:t> Antes de elegir una cobertura del Mercado en lugar de Medicare, existen dos puntos importantes que debe tener en cuenta: </a:t>
            </a:r>
          </a:p>
          <a:p>
            <a:pPr marL="241653" indent="-241653">
              <a:spcBef>
                <a:spcPts val="634"/>
              </a:spcBef>
              <a:spcAft>
                <a:spcPts val="600"/>
              </a:spcAft>
              <a:buFont typeface="+mj-lt"/>
              <a:buAutoNum type="arabicPeriod"/>
              <a:defRPr/>
            </a:pPr>
            <a:r>
              <a:rPr lang="es-US" sz="1050" dirty="0">
                <a:solidFill>
                  <a:prstClr val="black"/>
                </a:solidFill>
                <a:cs typeface="Arial" panose="020B0604020202020204" pitchFamily="34" charset="0"/>
              </a:rPr>
              <a:t>Si solicita Medicare después de que su IEP finaliza, es posible que tenga que pagar una multa por inscripción tardía mientras tenga Medicare. </a:t>
            </a:r>
          </a:p>
          <a:p>
            <a:pPr marL="241653" indent="-241653">
              <a:spcBef>
                <a:spcPts val="634"/>
              </a:spcBef>
              <a:spcAft>
                <a:spcPts val="600"/>
              </a:spcAft>
              <a:buFont typeface="+mj-lt"/>
              <a:buAutoNum type="arabicPeriod"/>
              <a:defRPr/>
            </a:pPr>
            <a:r>
              <a:rPr lang="es-US" sz="1050" dirty="0"/>
              <a:t>Por lo general, puede solicitar Medicare </a:t>
            </a:r>
            <a:r>
              <a:rPr lang="es-US" sz="1050" b="1" dirty="0"/>
              <a:t>solo</a:t>
            </a:r>
            <a:r>
              <a:rPr lang="es-US" sz="1050" dirty="0"/>
              <a:t> durante el GEP de Medicare (del 1 de enero al 31 de marzo de cada año). Su cobertura comienza el primer día del mes siguiente a la solicitud. Esto puede causar una brecha en su cobertura.</a:t>
            </a:r>
          </a:p>
          <a:p>
            <a:pPr marL="0" indent="0">
              <a:spcBef>
                <a:spcPts val="634"/>
              </a:spcBef>
              <a:spcAft>
                <a:spcPts val="600"/>
              </a:spcAft>
              <a:buNone/>
              <a:defRPr/>
            </a:pPr>
            <a:r>
              <a:rPr lang="es-US" sz="1050" dirty="0">
                <a:solidFill>
                  <a:prstClr val="black"/>
                </a:solidFill>
                <a:cs typeface="Arial" panose="020B0604020202020204" pitchFamily="34" charset="0"/>
              </a:rPr>
              <a:t>Puede </a:t>
            </a:r>
            <a:r>
              <a:rPr lang="es-US" sz="1050" dirty="0">
                <a:solidFill>
                  <a:prstClr val="black"/>
                </a:solidFill>
                <a:cs typeface="Arial"/>
              </a:rPr>
              <a:t>contactar a su oficina de SHIP local en </a:t>
            </a:r>
            <a:r>
              <a:rPr lang="es-US" sz="1050" dirty="0">
                <a:solidFill>
                  <a:prstClr val="black"/>
                </a:solidFill>
                <a:cs typeface="Arial"/>
                <a:hlinkClick r:id="rId3"/>
              </a:rPr>
              <a:t>shiphelp.org</a:t>
            </a:r>
            <a:r>
              <a:rPr lang="es-US" sz="1050" dirty="0">
                <a:solidFill>
                  <a:prstClr val="black"/>
                </a:solidFill>
                <a:cs typeface="Arial"/>
              </a:rPr>
              <a:t> para obtener ayuda con la selección de una cobertura del Mercado en lugar de Medicare.</a:t>
            </a:r>
          </a:p>
          <a:p>
            <a:pPr marL="0" indent="0">
              <a:spcBef>
                <a:spcPts val="634"/>
              </a:spcBef>
              <a:spcAft>
                <a:spcPts val="600"/>
              </a:spcAft>
              <a:buNone/>
              <a:defRPr/>
            </a:pPr>
            <a:r>
              <a:rPr lang="es-US" sz="1050" b="1" dirty="0">
                <a:solidFill>
                  <a:prstClr val="black"/>
                </a:solidFill>
                <a:cs typeface="Arial" panose="020B0604020202020204" pitchFamily="34" charset="0"/>
              </a:rPr>
              <a:t>Fuente</a:t>
            </a:r>
            <a:r>
              <a:rPr lang="es-US" sz="1050" dirty="0">
                <a:solidFill>
                  <a:prstClr val="black"/>
                </a:solidFill>
                <a:cs typeface="Arial" panose="020B0604020202020204" pitchFamily="34" charset="0"/>
              </a:rPr>
              <a:t>: </a:t>
            </a:r>
            <a:r>
              <a:rPr lang="es-US" sz="1050" dirty="0">
                <a:solidFill>
                  <a:prstClr val="black"/>
                </a:solidFill>
                <a:cs typeface="Arial" panose="020B0604020202020204" pitchFamily="34" charset="0"/>
                <a:hlinkClick r:id="rId4"/>
              </a:rPr>
              <a:t>HealthCare.gov/medicare</a:t>
            </a:r>
            <a:r>
              <a:rPr lang="es-US" sz="1050" dirty="0">
                <a:solidFill>
                  <a:prstClr val="black"/>
                </a:solidFill>
                <a:cs typeface="Arial" panose="020B0604020202020204" pitchFamily="34" charset="0"/>
              </a:rPr>
              <a:t> </a:t>
            </a:r>
          </a:p>
        </p:txBody>
      </p:sp>
    </p:spTree>
    <p:extLst>
      <p:ext uri="{BB962C8B-B14F-4D97-AF65-F5344CB8AC3E}">
        <p14:creationId xmlns:p14="http://schemas.microsoft.com/office/powerpoint/2010/main" val="393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24549"/>
          </a:xfrm>
        </p:spPr>
        <p:txBody>
          <a:bodyPr/>
          <a:lstStyle/>
          <a:p>
            <a:pPr marL="0" indent="0" defTabSz="966612">
              <a:spcBef>
                <a:spcPts val="0"/>
              </a:spcBef>
              <a:spcAft>
                <a:spcPts val="600"/>
              </a:spcAft>
              <a:buNone/>
              <a:defRPr/>
            </a:pPr>
            <a:r>
              <a:rPr lang="es-US" sz="1050" b="1" i="0" u="none" strike="noStrike" dirty="0">
                <a:solidFill>
                  <a:srgbClr val="000000"/>
                </a:solidFill>
                <a:cs typeface="Arial"/>
              </a:rPr>
              <a:t>Opción del presentador:</a:t>
            </a:r>
            <a:r>
              <a:rPr lang="es-US" sz="1050" b="1" dirty="0">
                <a:solidFill>
                  <a:prstClr val="black"/>
                </a:solidFill>
              </a:rPr>
              <a:t> </a:t>
            </a:r>
            <a:r>
              <a:rPr lang="es-US" sz="1050" dirty="0">
                <a:solidFill>
                  <a:prstClr val="black"/>
                </a:solidFill>
              </a:rPr>
              <a:t>Puede hacer clic en la URL para reproducir el video “Explore </a:t>
            </a:r>
            <a:r>
              <a:rPr lang="es-US" sz="1050" dirty="0" err="1">
                <a:solidFill>
                  <a:prstClr val="black"/>
                </a:solidFill>
              </a:rPr>
              <a:t>Your</a:t>
            </a:r>
            <a:r>
              <a:rPr lang="es-US" sz="1050" dirty="0">
                <a:solidFill>
                  <a:prstClr val="black"/>
                </a:solidFill>
              </a:rPr>
              <a:t> Medicare </a:t>
            </a:r>
            <a:r>
              <a:rPr lang="es-US" sz="1050" dirty="0" err="1">
                <a:solidFill>
                  <a:prstClr val="black"/>
                </a:solidFill>
              </a:rPr>
              <a:t>Coverage</a:t>
            </a:r>
            <a:r>
              <a:rPr lang="es-US" sz="1050" dirty="0">
                <a:solidFill>
                  <a:prstClr val="black"/>
                </a:solidFill>
              </a:rPr>
              <a:t> </a:t>
            </a:r>
            <a:r>
              <a:rPr lang="es-US" sz="1050" dirty="0" err="1">
                <a:solidFill>
                  <a:prstClr val="black"/>
                </a:solidFill>
              </a:rPr>
              <a:t>Options</a:t>
            </a:r>
            <a:r>
              <a:rPr lang="es-US" sz="1050" dirty="0">
                <a:solidFill>
                  <a:prstClr val="black"/>
                </a:solidFill>
              </a:rPr>
              <a:t>” (Examine sus opciones de cobertura de Medicare)</a:t>
            </a:r>
            <a:r>
              <a:rPr lang="es-US" sz="1050" dirty="0">
                <a:solidFill>
                  <a:srgbClr val="444444"/>
                </a:solidFill>
                <a:cs typeface="Arial"/>
              </a:rPr>
              <a:t>: </a:t>
            </a:r>
            <a:r>
              <a:rPr lang="es-US" sz="1050" dirty="0">
                <a:hlinkClick r:id="rId3"/>
              </a:rPr>
              <a:t>https://www.youtube.com/watch?v=2ikOdAeZboY.</a:t>
            </a:r>
            <a:r>
              <a:rPr lang="es-US" sz="1050" dirty="0">
                <a:solidFill>
                  <a:srgbClr val="444444"/>
                </a:solidFill>
                <a:cs typeface="Arial"/>
              </a:rPr>
              <a:t>  </a:t>
            </a:r>
          </a:p>
          <a:p>
            <a:pPr marL="0" indent="0" defTabSz="966612">
              <a:spcBef>
                <a:spcPts val="0"/>
              </a:spcBef>
              <a:spcAft>
                <a:spcPts val="600"/>
              </a:spcAft>
              <a:buNone/>
              <a:defRPr/>
            </a:pPr>
            <a:r>
              <a:rPr lang="es-US" sz="1050" b="1" i="0" u="none" strike="noStrike" dirty="0">
                <a:cs typeface="Arial"/>
              </a:rPr>
              <a:t>Notas del presentador</a:t>
            </a:r>
          </a:p>
          <a:p>
            <a:pPr marL="0" indent="0" defTabSz="966612">
              <a:spcBef>
                <a:spcPts val="0"/>
              </a:spcBef>
              <a:spcAft>
                <a:spcPts val="600"/>
              </a:spcAft>
              <a:buNone/>
              <a:defRPr/>
            </a:pPr>
            <a:r>
              <a:rPr lang="es-US" sz="1050" dirty="0">
                <a:solidFill>
                  <a:prstClr val="black"/>
                </a:solidFill>
                <a:cs typeface="Arial"/>
              </a:rPr>
              <a:t>Cuando se inscribe </a:t>
            </a:r>
            <a:r>
              <a:rPr lang="es-US" sz="1050" dirty="0">
                <a:cs typeface="Arial"/>
              </a:rPr>
              <a:t>por primera vez en </a:t>
            </a:r>
            <a:r>
              <a:rPr lang="es-US" sz="1050" dirty="0">
                <a:solidFill>
                  <a:prstClr val="black"/>
                </a:solidFill>
                <a:cs typeface="Arial"/>
              </a:rPr>
              <a:t>Medicare, y durante ciertas épocas del año, puede elegir cómo obtener su cobertura de Medicare. Hay 2 formas principales de obtener Medicare:</a:t>
            </a:r>
          </a:p>
          <a:p>
            <a:pPr marL="125525" indent="-125525" defTabSz="966612">
              <a:spcBef>
                <a:spcPts val="0"/>
              </a:spcBef>
              <a:spcAft>
                <a:spcPts val="600"/>
              </a:spcAft>
              <a:defRPr/>
            </a:pPr>
            <a:r>
              <a:rPr lang="es-US" sz="1050" dirty="0">
                <a:solidFill>
                  <a:prstClr val="black"/>
                </a:solidFill>
                <a:cs typeface="Arial"/>
              </a:rPr>
              <a:t>Medicare Original</a:t>
            </a:r>
          </a:p>
          <a:p>
            <a:pPr marL="125525" indent="-125525" defTabSz="966612">
              <a:spcBef>
                <a:spcPts val="0"/>
              </a:spcBef>
              <a:spcAft>
                <a:spcPts val="600"/>
              </a:spcAft>
              <a:defRPr/>
            </a:pPr>
            <a:r>
              <a:rPr lang="es-US" sz="1050" dirty="0">
                <a:solidFill>
                  <a:prstClr val="black"/>
                </a:solidFill>
                <a:cs typeface="Arial"/>
              </a:rPr>
              <a:t>Medicare </a:t>
            </a:r>
            <a:r>
              <a:rPr lang="es-US" sz="1050" dirty="0" err="1">
                <a:solidFill>
                  <a:prstClr val="black"/>
                </a:solidFill>
                <a:cs typeface="Arial"/>
              </a:rPr>
              <a:t>Advantage</a:t>
            </a:r>
            <a:r>
              <a:rPr lang="es-US" sz="1050" dirty="0">
                <a:solidFill>
                  <a:prstClr val="black"/>
                </a:solidFill>
                <a:cs typeface="Arial"/>
              </a:rPr>
              <a:t> (también conocido como la Parte C)</a:t>
            </a:r>
          </a:p>
          <a:p>
            <a:pPr marL="0" indent="0" defTabSz="966612">
              <a:spcBef>
                <a:spcPts val="0"/>
              </a:spcBef>
              <a:spcAft>
                <a:spcPts val="600"/>
              </a:spcAft>
              <a:buNone/>
              <a:defRPr/>
            </a:pPr>
            <a:r>
              <a:rPr lang="es-US" sz="1050" b="1" dirty="0">
                <a:solidFill>
                  <a:prstClr val="black"/>
                </a:solidFill>
                <a:cs typeface="Arial"/>
              </a:rPr>
              <a:t>Medicare Original</a:t>
            </a:r>
          </a:p>
          <a:p>
            <a:pPr marL="125525" indent="-125525">
              <a:spcBef>
                <a:spcPts val="0"/>
              </a:spcBef>
              <a:spcAft>
                <a:spcPts val="600"/>
              </a:spcAft>
              <a:defRPr/>
            </a:pPr>
            <a:r>
              <a:rPr lang="es-US" sz="1050" dirty="0">
                <a:solidFill>
                  <a:prstClr val="black"/>
                </a:solidFill>
                <a:cs typeface="Arial"/>
              </a:rPr>
              <a:t>La cobertura incluye Medicare Parte A y Parte B. </a:t>
            </a:r>
          </a:p>
          <a:p>
            <a:pPr marL="125834" indent="-125834" defTabSz="966612">
              <a:spcBef>
                <a:spcPts val="0"/>
              </a:spcBef>
              <a:spcAft>
                <a:spcPts val="600"/>
              </a:spcAft>
              <a:defRPr/>
            </a:pPr>
            <a:r>
              <a:rPr lang="es-US" sz="1050" dirty="0">
                <a:solidFill>
                  <a:prstClr val="black"/>
                </a:solidFill>
                <a:cs typeface="Arial"/>
              </a:rPr>
              <a:t>Puede inscribirse en un p</a:t>
            </a:r>
            <a:r>
              <a:rPr lang="es-US" sz="1050" b="0" dirty="0">
                <a:solidFill>
                  <a:prstClr val="black"/>
                </a:solidFill>
                <a:cs typeface="Arial"/>
              </a:rPr>
              <a:t>lan de medicamentos de Medicare por separado</a:t>
            </a:r>
            <a:r>
              <a:rPr lang="es-US" sz="1050" dirty="0">
                <a:solidFill>
                  <a:prstClr val="black"/>
                </a:solidFill>
                <a:cs typeface="Arial"/>
              </a:rPr>
              <a:t> para obtener cobertura de medicamentos (Parte D). </a:t>
            </a:r>
          </a:p>
          <a:p>
            <a:pPr marL="125525" indent="-125525">
              <a:spcBef>
                <a:spcPts val="0"/>
              </a:spcBef>
              <a:spcAft>
                <a:spcPts val="600"/>
              </a:spcAft>
              <a:defRPr/>
            </a:pPr>
            <a:r>
              <a:rPr lang="es-US" sz="1050" dirty="0">
                <a:cs typeface="Arial"/>
              </a:rPr>
              <a:t>Puede utilizar cualquier médico u hospital que acepte Medicare, en cualquier lugar de los EE. UU.</a:t>
            </a:r>
          </a:p>
          <a:p>
            <a:pPr marL="125525" indent="-125525">
              <a:spcBef>
                <a:spcPts val="0"/>
              </a:spcBef>
              <a:spcAft>
                <a:spcPts val="600"/>
              </a:spcAft>
              <a:defRPr/>
            </a:pPr>
            <a:r>
              <a:rPr lang="es-US" sz="1050" dirty="0">
                <a:solidFill>
                  <a:prstClr val="black"/>
                </a:solidFill>
                <a:cs typeface="Arial"/>
              </a:rPr>
              <a:t>Para ayudar a pagar los gastos de bolsillo en Medicare Original (como su </a:t>
            </a:r>
            <a:r>
              <a:rPr lang="es-US" sz="1050" dirty="0" err="1">
                <a:solidFill>
                  <a:prstClr val="black"/>
                </a:solidFill>
                <a:cs typeface="Arial"/>
              </a:rPr>
              <a:t>coseguro</a:t>
            </a:r>
            <a:r>
              <a:rPr lang="es-US" sz="1050" dirty="0">
                <a:solidFill>
                  <a:prstClr val="black"/>
                </a:solidFill>
                <a:cs typeface="Arial"/>
              </a:rPr>
              <a:t> del 20 %), también puede buscar y comprar cobertura complementaria. Esto incluye el Seguro Complementario de Medicare (</a:t>
            </a:r>
            <a:r>
              <a:rPr lang="es-US" sz="1050" dirty="0" err="1">
                <a:solidFill>
                  <a:prstClr val="black"/>
                </a:solidFill>
                <a:cs typeface="Arial"/>
              </a:rPr>
              <a:t>Medigap</a:t>
            </a:r>
            <a:r>
              <a:rPr lang="es-US" sz="1050" dirty="0">
                <a:solidFill>
                  <a:prstClr val="black"/>
                </a:solidFill>
                <a:cs typeface="Arial"/>
              </a:rPr>
              <a:t>), que solo es compatible con Medicare Original. También puede usar la cobertura de un sindicato o un empleador, actual o anterior, o Medicaid. Medicaid es un programa conjunto federal y estatal que ayuda a pagar los costos médicos de algunas personas con ingresos y (en algunos casos) recursos limitados. También ofrece beneficios que normalmente no están cubiertos por Medicare, como atención en un hogar de ancianos y servicios de atención personal. El </a:t>
            </a:r>
            <a:r>
              <a:rPr lang="es-US" sz="1050" dirty="0" err="1">
                <a:solidFill>
                  <a:prstClr val="black"/>
                </a:solidFill>
                <a:cs typeface="Arial"/>
              </a:rPr>
              <a:t>coseguro</a:t>
            </a:r>
            <a:r>
              <a:rPr lang="es-US" sz="1050" dirty="0">
                <a:solidFill>
                  <a:prstClr val="black"/>
                </a:solidFill>
                <a:cs typeface="Arial"/>
              </a:rPr>
              <a:t> es un importe que posiblemente deba pagar como su parte del costo de los servicios después de pagar cualquier deducible. El </a:t>
            </a:r>
            <a:r>
              <a:rPr lang="es-US" sz="1050" dirty="0" err="1">
                <a:solidFill>
                  <a:prstClr val="black"/>
                </a:solidFill>
                <a:cs typeface="Arial"/>
              </a:rPr>
              <a:t>coseguro</a:t>
            </a:r>
            <a:r>
              <a:rPr lang="es-US" sz="1050" dirty="0">
                <a:solidFill>
                  <a:prstClr val="black"/>
                </a:solidFill>
                <a:cs typeface="Arial"/>
              </a:rPr>
              <a:t> suele ser un porcentaje.</a:t>
            </a:r>
          </a:p>
          <a:p>
            <a:pPr marL="0" indent="0" defTabSz="966612">
              <a:spcBef>
                <a:spcPts val="0"/>
              </a:spcBef>
              <a:spcAft>
                <a:spcPts val="600"/>
              </a:spcAft>
              <a:buNone/>
              <a:defRPr/>
            </a:pPr>
            <a:r>
              <a:rPr lang="es-US" sz="1050" b="1" dirty="0">
                <a:solidFill>
                  <a:prstClr val="black"/>
                </a:solidFill>
                <a:cs typeface="Arial"/>
              </a:rPr>
              <a:t>Medicare </a:t>
            </a:r>
            <a:r>
              <a:rPr lang="es-US" sz="1050" b="1" dirty="0" err="1">
                <a:solidFill>
                  <a:prstClr val="black"/>
                </a:solidFill>
                <a:cs typeface="Arial"/>
              </a:rPr>
              <a:t>Advantage</a:t>
            </a:r>
            <a:r>
              <a:rPr lang="es-US" sz="1050" b="1" dirty="0">
                <a:solidFill>
                  <a:prstClr val="black"/>
                </a:solidFill>
                <a:cs typeface="Arial"/>
              </a:rPr>
              <a:t> (también conocido como la Parte C)</a:t>
            </a:r>
          </a:p>
          <a:p>
            <a:pPr marL="125525" indent="-125525" defTabSz="966612">
              <a:spcBef>
                <a:spcPts val="0"/>
              </a:spcBef>
              <a:spcAft>
                <a:spcPts val="600"/>
              </a:spcAft>
              <a:defRPr/>
            </a:pPr>
            <a:r>
              <a:rPr lang="es-US" sz="1050" dirty="0">
                <a:solidFill>
                  <a:prstClr val="black"/>
                </a:solidFill>
                <a:cs typeface="Arial"/>
              </a:rPr>
              <a:t>Un plan aprobado por Medicare de una empresa privada que ofrece una alternativa al Medicare Original para su cobertura de salud y medicamentos. Estos planes "combinados" incluyen la Parte A, la Parte B y, generalmente, la Parte D.</a:t>
            </a:r>
          </a:p>
          <a:p>
            <a:pPr marL="125525" indent="-125525" defTabSz="966612">
              <a:spcBef>
                <a:spcPts val="0"/>
              </a:spcBef>
              <a:spcAft>
                <a:spcPts val="600"/>
              </a:spcAft>
              <a:defRPr/>
            </a:pPr>
            <a:r>
              <a:rPr lang="es-US" sz="1050" dirty="0">
                <a:solidFill>
                  <a:prstClr val="black"/>
                </a:solidFill>
                <a:cs typeface="Arial"/>
              </a:rPr>
              <a:t>En la mayoría de los casos, </a:t>
            </a:r>
            <a:r>
              <a:rPr lang="es-US" sz="1050" dirty="0">
                <a:cs typeface="Arial"/>
              </a:rPr>
              <a:t>solo puede recurrir a </a:t>
            </a:r>
            <a:r>
              <a:rPr lang="es-US" sz="1050" dirty="0">
                <a:solidFill>
                  <a:prstClr val="black"/>
                </a:solidFill>
                <a:cs typeface="Arial"/>
              </a:rPr>
              <a:t>médicos que estén en la red del plan.</a:t>
            </a:r>
          </a:p>
          <a:p>
            <a:pPr marL="125525" indent="-125525" defTabSz="966612">
              <a:spcBef>
                <a:spcPts val="0"/>
              </a:spcBef>
              <a:spcAft>
                <a:spcPts val="600"/>
              </a:spcAft>
              <a:defRPr/>
            </a:pPr>
            <a:r>
              <a:rPr lang="es-US" sz="1050" dirty="0">
                <a:cs typeface="Arial"/>
              </a:rPr>
              <a:t>En muchos casos, es posible que deba obtener aprobación de su plan antes de que cubra ciertos medicamentos o servicios.</a:t>
            </a:r>
          </a:p>
          <a:p>
            <a:pPr marL="125525" indent="-125525" defTabSz="966612">
              <a:spcBef>
                <a:spcPts val="0"/>
              </a:spcBef>
              <a:spcAft>
                <a:spcPts val="600"/>
              </a:spcAft>
              <a:defRPr/>
            </a:pPr>
            <a:r>
              <a:rPr lang="es-US" sz="1050" dirty="0">
                <a:solidFill>
                  <a:prstClr val="black"/>
                </a:solidFill>
                <a:cs typeface="Arial"/>
              </a:rPr>
              <a:t>Los planes pueden tener costos de bolsillo más bajos o más altos que Medicare Original. También es posible que tenga una prima adicional.</a:t>
            </a:r>
          </a:p>
          <a:p>
            <a:pPr marL="125525" indent="-125525" defTabSz="966612">
              <a:spcBef>
                <a:spcPts val="0"/>
              </a:spcBef>
              <a:spcAft>
                <a:spcPts val="600"/>
              </a:spcAft>
              <a:defRPr/>
            </a:pPr>
            <a:r>
              <a:rPr lang="es-US" sz="1050" dirty="0">
                <a:solidFill>
                  <a:prstClr val="black"/>
                </a:solidFill>
                <a:cs typeface="Arial"/>
              </a:rPr>
              <a:t>Los planes pueden ofrecer beneficios adicionales que Medicare Original no cubre como ciertos servicios para la vista, la audición y dentales. Consulte la lección 5 para obtener más información sobre Medicare </a:t>
            </a:r>
            <a:r>
              <a:rPr lang="es-US" sz="1050" dirty="0" err="1">
                <a:solidFill>
                  <a:prstClr val="black"/>
                </a:solidFill>
                <a:cs typeface="Arial"/>
              </a:rPr>
              <a:t>Advantage</a:t>
            </a:r>
            <a:r>
              <a:rPr lang="es-US" sz="1050" dirty="0">
                <a:solidFill>
                  <a:prstClr val="black"/>
                </a:solidFill>
                <a:cs typeface="Arial"/>
              </a:rPr>
              <a:t>, incluidos los beneficios complementarios.</a:t>
            </a:r>
          </a:p>
          <a:p>
            <a:pPr marL="0" indent="0">
              <a:spcBef>
                <a:spcPts val="0"/>
              </a:spcBef>
              <a:spcAft>
                <a:spcPts val="600"/>
              </a:spcAft>
              <a:buNone/>
              <a:defRPr/>
            </a:pPr>
            <a:endParaRPr lang="en-US" sz="1050" b="1" dirty="0">
              <a:solidFill>
                <a:prstClr val="black"/>
              </a:solidFill>
            </a:endParaRPr>
          </a:p>
        </p:txBody>
      </p:sp>
    </p:spTree>
    <p:extLst>
      <p:ext uri="{BB962C8B-B14F-4D97-AF65-F5344CB8AC3E}">
        <p14:creationId xmlns:p14="http://schemas.microsoft.com/office/powerpoint/2010/main" val="311016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3320"/>
            <a:ext cx="5759450" cy="5144347"/>
          </a:xfrm>
        </p:spPr>
        <p:txBody>
          <a:bodyPr/>
          <a:lstStyle/>
          <a:p>
            <a:pPr marL="0" indent="0" fontAlgn="base">
              <a:spcBef>
                <a:spcPts val="0"/>
              </a:spcBef>
              <a:spcAft>
                <a:spcPts val="600"/>
              </a:spcAft>
              <a:buNone/>
            </a:pPr>
            <a:r>
              <a:rPr lang="es-US" b="1" dirty="0">
                <a:solidFill>
                  <a:srgbClr val="000000"/>
                </a:solidFill>
                <a:cs typeface="Arial"/>
              </a:rPr>
              <a:t>Esta diapositiva tiene animación.</a:t>
            </a:r>
          </a:p>
          <a:p>
            <a:pPr marL="0" indent="0" fontAlgn="base">
              <a:spcBef>
                <a:spcPts val="0"/>
              </a:spcBef>
              <a:spcAft>
                <a:spcPts val="600"/>
              </a:spcAft>
              <a:buNone/>
            </a:pPr>
            <a:r>
              <a:rPr lang="es-US" dirty="0">
                <a:solidFill>
                  <a:srgbClr val="444444"/>
                </a:solidFill>
                <a:cs typeface="Arial"/>
              </a:rPr>
              <a:t>​</a:t>
            </a:r>
            <a:r>
              <a:rPr lang="es-US" b="1" dirty="0">
                <a:solidFill>
                  <a:srgbClr val="000000"/>
                </a:solidFill>
                <a:cs typeface="Arial"/>
              </a:rPr>
              <a:t>Notas del presentador</a:t>
            </a:r>
            <a:r>
              <a:rPr lang="es-US" dirty="0">
                <a:solidFill>
                  <a:srgbClr val="444444"/>
                </a:solidFill>
                <a:cs typeface="Arial"/>
              </a:rPr>
              <a:t>​​</a:t>
            </a:r>
          </a:p>
          <a:p>
            <a:pPr marL="0" indent="0" defTabSz="966612">
              <a:spcBef>
                <a:spcPts val="0"/>
              </a:spcBef>
              <a:spcAft>
                <a:spcPts val="600"/>
              </a:spcAft>
              <a:buNone/>
              <a:defRPr/>
            </a:pPr>
            <a:r>
              <a:rPr lang="es-US" dirty="0">
                <a:solidFill>
                  <a:prstClr val="black"/>
                </a:solidFill>
                <a:cs typeface="Arial"/>
              </a:rPr>
              <a:t>Compruebe sus conocimientos: Pregunta 11</a:t>
            </a:r>
          </a:p>
          <a:p>
            <a:pPr marL="0" indent="0" defTabSz="966612">
              <a:spcBef>
                <a:spcPts val="0"/>
              </a:spcBef>
              <a:spcAft>
                <a:spcPts val="600"/>
              </a:spcAft>
              <a:buNone/>
              <a:defRPr/>
            </a:pPr>
            <a:r>
              <a:rPr lang="es-US" b="1" dirty="0">
                <a:solidFill>
                  <a:prstClr val="black"/>
                </a:solidFill>
                <a:cs typeface="Arial"/>
              </a:rPr>
              <a:t>Una vez que sea elegible para la Parte A de Medicare (seguro hospitalario), no será elegible para créditos tributarios por primas ni otros ahorros de costos que pueda estar recibiendo de su plan del Mercado. </a:t>
            </a:r>
          </a:p>
          <a:p>
            <a:pPr marL="179226" indent="-179226" defTabSz="966612">
              <a:spcBef>
                <a:spcPts val="0"/>
              </a:spcBef>
              <a:spcAft>
                <a:spcPts val="600"/>
              </a:spcAft>
              <a:buFont typeface="+mj-lt"/>
              <a:buAutoNum type="alphaLcPeriod"/>
              <a:defRPr/>
            </a:pPr>
            <a:r>
              <a:rPr lang="es-US" dirty="0">
                <a:solidFill>
                  <a:prstClr val="black"/>
                </a:solidFill>
                <a:cs typeface="Arial"/>
              </a:rPr>
              <a:t>Verdadero </a:t>
            </a:r>
          </a:p>
          <a:p>
            <a:pPr marL="179226" indent="-179226" defTabSz="966612">
              <a:spcBef>
                <a:spcPts val="0"/>
              </a:spcBef>
              <a:spcAft>
                <a:spcPts val="600"/>
              </a:spcAft>
              <a:buFont typeface="+mj-lt"/>
              <a:buAutoNum type="alphaLcPeriod"/>
              <a:defRPr/>
            </a:pPr>
            <a:r>
              <a:rPr lang="es-US" dirty="0">
                <a:solidFill>
                  <a:prstClr val="black"/>
                </a:solidFill>
                <a:cs typeface="Arial"/>
              </a:rPr>
              <a:t>Falso</a:t>
            </a:r>
          </a:p>
          <a:p>
            <a:pPr marL="0" indent="0" defTabSz="966612">
              <a:spcBef>
                <a:spcPts val="0"/>
              </a:spcBef>
              <a:spcAft>
                <a:spcPts val="600"/>
              </a:spcAft>
              <a:buNone/>
              <a:defRPr/>
            </a:pPr>
            <a:r>
              <a:rPr lang="es-US" b="1" dirty="0">
                <a:solidFill>
                  <a:prstClr val="black"/>
                </a:solidFill>
                <a:cs typeface="Arial"/>
              </a:rPr>
              <a:t>Respuesta: a. Verdadero</a:t>
            </a:r>
          </a:p>
          <a:p>
            <a:pPr marL="0" indent="0" defTabSz="966612">
              <a:spcBef>
                <a:spcPts val="0"/>
              </a:spcBef>
              <a:spcAft>
                <a:spcPts val="600"/>
              </a:spcAft>
              <a:buNone/>
              <a:defRPr/>
            </a:pPr>
            <a:r>
              <a:rPr lang="es-US" dirty="0">
                <a:solidFill>
                  <a:prstClr val="black"/>
                </a:solidFill>
                <a:cs typeface="Arial"/>
              </a:rPr>
              <a:t>Sin importar cómo obtenga Medicare, ya sea a través de Medicare Original o de un plan Medicare </a:t>
            </a:r>
            <a:r>
              <a:rPr lang="es-US" dirty="0" err="1">
                <a:solidFill>
                  <a:prstClr val="black"/>
                </a:solidFill>
                <a:cs typeface="Arial"/>
              </a:rPr>
              <a:t>Advantage</a:t>
            </a:r>
            <a:r>
              <a:rPr lang="es-US" dirty="0">
                <a:solidFill>
                  <a:prstClr val="black"/>
                </a:solidFill>
                <a:cs typeface="Arial"/>
              </a:rPr>
              <a:t>, debe regresar al Mercado y dar por terminado cualquier subsidio que esté recibiendo, como créditos fiscales o reducciones de costos compartidos. Si sigue recibiendo ayuda para pagar su prima del plan del Mercado después de tener Medicare, podría tener que devolver parte o la totalidad de los créditos fiscales que recibió durante los meses de cobertura superpuesta cuando presente su declaración federal de impuestos. </a:t>
            </a:r>
          </a:p>
        </p:txBody>
      </p:sp>
    </p:spTree>
    <p:extLst>
      <p:ext uri="{BB962C8B-B14F-4D97-AF65-F5344CB8AC3E}">
        <p14:creationId xmlns:p14="http://schemas.microsoft.com/office/powerpoint/2010/main" val="1655726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a:pPr>
            <a:r>
              <a:rPr lang="es-US" b="1">
                <a:solidFill>
                  <a:prstClr val="black"/>
                </a:solidFill>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La Lección 7 repasa las opciones para las personas con ingresos y recursos limitados, como el Programa de Ahorros de Medicaid, la Ayuda Adicional y el Programa de Seguro de Salud para Niños (CHIP, por sus siglas en inglés).</a:t>
            </a:r>
          </a:p>
          <a:p>
            <a:pPr marL="0" indent="0">
              <a:spcBef>
                <a:spcPts val="0"/>
              </a:spcBef>
              <a:spcAft>
                <a:spcPts val="600"/>
              </a:spcAft>
              <a:buNone/>
            </a:pPr>
            <a:endParaRPr lang="en-US" dirty="0"/>
          </a:p>
        </p:txBody>
      </p:sp>
    </p:spTree>
    <p:extLst>
      <p:ext uri="{BB962C8B-B14F-4D97-AF65-F5344CB8AC3E}">
        <p14:creationId xmlns:p14="http://schemas.microsoft.com/office/powerpoint/2010/main" val="2948553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a:pPr>
            <a:r>
              <a:rPr lang="es-US" b="1">
                <a:solidFill>
                  <a:prstClr val="black"/>
                </a:solidFill>
                <a:cs typeface="Arial" panose="020B0604020202020204" pitchFamily="34" charset="0"/>
              </a:rPr>
              <a:t>Notas del presentador</a:t>
            </a:r>
          </a:p>
          <a:p>
            <a:pPr marL="0" indent="0" defTabSz="966612">
              <a:spcBef>
                <a:spcPts val="0"/>
              </a:spcBef>
              <a:spcAft>
                <a:spcPts val="600"/>
              </a:spcAft>
              <a:buNone/>
              <a:defRPr/>
            </a:pPr>
            <a:r>
              <a:rPr lang="es-US">
                <a:solidFill>
                  <a:prstClr val="black"/>
                </a:solidFill>
                <a:cs typeface="Arial" panose="020B0604020202020204" pitchFamily="34" charset="0"/>
              </a:rPr>
              <a:t>Al final de esta lección, usted podrá:</a:t>
            </a:r>
          </a:p>
          <a:p>
            <a:pPr marL="125834" indent="-125834" defTabSz="966612">
              <a:spcBef>
                <a:spcPts val="0"/>
              </a:spcBef>
              <a:spcAft>
                <a:spcPts val="600"/>
              </a:spcAft>
              <a:defRPr/>
            </a:pPr>
            <a:r>
              <a:rPr lang="es-US">
                <a:solidFill>
                  <a:prstClr val="black"/>
                </a:solidFill>
                <a:cs typeface="Arial" panose="020B0604020202020204" pitchFamily="34" charset="0"/>
              </a:rPr>
              <a:t>Explicar los Programas de Ahorro de Medicare y los requisitos mínimos federales para la elegibilidad</a:t>
            </a:r>
          </a:p>
          <a:p>
            <a:pPr marL="125834" indent="-125834" defTabSz="966612">
              <a:spcBef>
                <a:spcPts val="0"/>
              </a:spcBef>
              <a:spcAft>
                <a:spcPts val="600"/>
              </a:spcAft>
              <a:defRPr/>
            </a:pPr>
            <a:r>
              <a:rPr lang="es-US">
                <a:solidFill>
                  <a:prstClr val="black"/>
                </a:solidFill>
                <a:cs typeface="Arial" panose="020B0604020202020204" pitchFamily="34" charset="0"/>
              </a:rPr>
              <a:t>Explicar otros programas (Ayuda Adicional, Medicaid y el Programa de Seguro de Salud para Niños [CHIP, por sus siglas en inglés]) y quién califica para ellos</a:t>
            </a:r>
          </a:p>
          <a:p>
            <a:pPr marL="0" indent="0">
              <a:spcBef>
                <a:spcPts val="0"/>
              </a:spcBef>
              <a:spcAft>
                <a:spcPts val="600"/>
              </a:spcAft>
              <a:buNone/>
            </a:pPr>
            <a:endParaRPr lang="en-US" dirty="0"/>
          </a:p>
        </p:txBody>
      </p:sp>
    </p:spTree>
    <p:extLst>
      <p:ext uri="{BB962C8B-B14F-4D97-AF65-F5344CB8AC3E}">
        <p14:creationId xmlns:p14="http://schemas.microsoft.com/office/powerpoint/2010/main" val="3292242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474" y="3582512"/>
            <a:ext cx="6942221" cy="5677375"/>
          </a:xfrm>
        </p:spPr>
        <p:txBody>
          <a:bodyPr/>
          <a:lstStyle/>
          <a:p>
            <a:pPr marL="0" indent="0" defTabSz="966612">
              <a:spcBef>
                <a:spcPts val="0"/>
              </a:spcBef>
              <a:spcAft>
                <a:spcPts val="600"/>
              </a:spcAft>
              <a:buNone/>
              <a:defRPr/>
            </a:pPr>
            <a:r>
              <a:rPr lang="es-US" sz="1100" b="1" dirty="0">
                <a:solidFill>
                  <a:prstClr val="black"/>
                </a:solidFill>
                <a:ea typeface="ＭＳ Ｐゴシック"/>
                <a:cs typeface="Arial" panose="020B0604020202020204" pitchFamily="34" charset="0"/>
              </a:rPr>
              <a:t>Esta diapositiva tiene animación.</a:t>
            </a:r>
          </a:p>
          <a:p>
            <a:pPr marL="0" indent="0">
              <a:spcBef>
                <a:spcPts val="0"/>
              </a:spcBef>
              <a:spcAft>
                <a:spcPts val="600"/>
              </a:spcAft>
              <a:buNone/>
              <a:defRPr/>
            </a:pPr>
            <a:r>
              <a:rPr lang="es-US" sz="1100" b="1" dirty="0">
                <a:solidFill>
                  <a:prstClr val="black"/>
                </a:solidFill>
                <a:cs typeface="Arial" panose="020B0604020202020204" pitchFamily="34" charset="0"/>
              </a:rPr>
              <a:t>Notas del presentador</a:t>
            </a:r>
          </a:p>
          <a:p>
            <a:pPr marL="0" indent="0">
              <a:spcBef>
                <a:spcPts val="0"/>
              </a:spcBef>
              <a:spcAft>
                <a:spcPts val="600"/>
              </a:spcAft>
              <a:buNone/>
              <a:defRPr/>
            </a:pPr>
            <a:r>
              <a:rPr lang="es-US" sz="1100" b="1" dirty="0">
                <a:solidFill>
                  <a:prstClr val="black"/>
                </a:solidFill>
                <a:cs typeface="Arial" panose="020B0604020202020204" pitchFamily="34" charset="0"/>
              </a:rPr>
              <a:t>Existen programas disponibles para ayudar a que las personas con ingresos y recursos limitados paguen sus costos de medicamentos o de atención médica. </a:t>
            </a:r>
            <a:r>
              <a:rPr lang="es-US" sz="1100" dirty="0">
                <a:solidFill>
                  <a:prstClr val="black"/>
                </a:solidFill>
                <a:cs typeface="Arial" panose="020B0604020202020204" pitchFamily="34" charset="0"/>
              </a:rPr>
              <a:t>Entre estos, se incluyen los Programas de Ahorros de Medicare, la Ayuda Adicional, Medicaid y el Programa de Seguro de Salud para Niños (CHIP, por sus siglas en inglés). Debe solicitar estos programas si tiene ingresos y recursos limitados, o si tiene gastos médicos que exceden sus ingresos y recursos disponibles. Debe solicitar, aunque no esté seguro de si cumple con los requisitos. </a:t>
            </a:r>
          </a:p>
          <a:p>
            <a:pPr marL="119149" indent="-119149">
              <a:spcBef>
                <a:spcPts val="0"/>
              </a:spcBef>
              <a:spcAft>
                <a:spcPts val="600"/>
              </a:spcAft>
              <a:defRPr/>
            </a:pPr>
            <a:r>
              <a:rPr lang="es-US" sz="1100" b="1" dirty="0">
                <a:solidFill>
                  <a:prstClr val="black"/>
                </a:solidFill>
                <a:ea typeface="Calibri" panose="020F0502020204030204" pitchFamily="34" charset="0"/>
                <a:cs typeface="Arial" panose="020B0604020202020204" pitchFamily="34" charset="0"/>
              </a:rPr>
              <a:t>Programas de Ahorro de Medicare:</a:t>
            </a:r>
            <a:r>
              <a:rPr lang="es-US" sz="1100" dirty="0">
                <a:solidFill>
                  <a:prstClr val="black"/>
                </a:solidFill>
                <a:ea typeface="Calibri" panose="020F0502020204030204" pitchFamily="34" charset="0"/>
                <a:cs typeface="Arial" panose="020B0604020202020204" pitchFamily="34" charset="0"/>
              </a:rPr>
              <a:t> Estos programas del estado ayudan a pagar los costos de Medicare, incluidas las primas, los deducibles, el </a:t>
            </a:r>
            <a:r>
              <a:rPr lang="es-US" sz="1100" dirty="0" err="1">
                <a:solidFill>
                  <a:prstClr val="black"/>
                </a:solidFill>
                <a:ea typeface="Calibri" panose="020F0502020204030204" pitchFamily="34" charset="0"/>
                <a:cs typeface="Arial" panose="020B0604020202020204" pitchFamily="34" charset="0"/>
              </a:rPr>
              <a:t>coseguro</a:t>
            </a:r>
            <a:r>
              <a:rPr lang="es-US" sz="1100" dirty="0">
                <a:solidFill>
                  <a:prstClr val="black"/>
                </a:solidFill>
                <a:ea typeface="Calibri" panose="020F0502020204030204" pitchFamily="34" charset="0"/>
                <a:cs typeface="Arial" panose="020B0604020202020204" pitchFamily="34" charset="0"/>
              </a:rPr>
              <a:t> y los copagos de Medicare. Suelen tener pautas de ingresos y recursos más altas que Medicaid completo. </a:t>
            </a:r>
            <a:r>
              <a:rPr lang="es-US" sz="1100" dirty="0">
                <a:ea typeface="Calibri" panose="020F0502020204030204" pitchFamily="34" charset="0"/>
                <a:cs typeface="Arial" panose="020B0604020202020204" pitchFamily="34" charset="0"/>
              </a:rPr>
              <a:t>Llame a la Oficina de Asistencia Médica (Medicaid) de su estado. Visite </a:t>
            </a:r>
            <a:r>
              <a:rPr lang="es-US" sz="1100" dirty="0">
                <a:ea typeface="Calibri" panose="020F0502020204030204" pitchFamily="34" charset="0"/>
                <a:cs typeface="Arial" panose="020B0604020202020204" pitchFamily="34" charset="0"/>
                <a:hlinkClick r:id="rId3"/>
              </a:rPr>
              <a:t>Medicaid.gov/</a:t>
            </a:r>
            <a:r>
              <a:rPr lang="es-US" sz="1100" dirty="0" err="1">
                <a:ea typeface="Calibri" panose="020F0502020204030204" pitchFamily="34" charset="0"/>
                <a:cs typeface="Arial" panose="020B0604020202020204" pitchFamily="34" charset="0"/>
                <a:hlinkClick r:id="rId3"/>
              </a:rPr>
              <a:t>about-us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beneficiary-resources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index.html#statemenu</a:t>
            </a:r>
            <a:r>
              <a:rPr lang="es-US" sz="1100" dirty="0">
                <a:ea typeface="Calibri" panose="020F0502020204030204" pitchFamily="34" charset="0"/>
                <a:cs typeface="Arial" panose="020B0604020202020204" pitchFamily="34" charset="0"/>
              </a:rPr>
              <a:t> para encontrar la oficina de Medicaid de su estado.</a:t>
            </a:r>
          </a:p>
          <a:p>
            <a:pPr marL="119149" indent="-119149" defTabSz="966612">
              <a:spcBef>
                <a:spcPts val="0"/>
              </a:spcBef>
              <a:spcAft>
                <a:spcPts val="600"/>
              </a:spcAft>
              <a:defRPr/>
            </a:pPr>
            <a:r>
              <a:rPr lang="es-US" sz="1100" b="1" dirty="0">
                <a:solidFill>
                  <a:prstClr val="black"/>
                </a:solidFill>
                <a:ea typeface="Calibri" panose="020F0502020204030204" pitchFamily="34" charset="0"/>
                <a:cs typeface="Arial" panose="020B0604020202020204" pitchFamily="34" charset="0"/>
              </a:rPr>
              <a:t>Ayuda Adicional:</a:t>
            </a:r>
            <a:r>
              <a:rPr lang="es-US" sz="1100" dirty="0">
                <a:solidFill>
                  <a:prstClr val="black"/>
                </a:solidFill>
                <a:ea typeface="Calibri" panose="020F0502020204030204" pitchFamily="34" charset="0"/>
                <a:cs typeface="Arial" panose="020B0604020202020204" pitchFamily="34" charset="0"/>
              </a:rPr>
              <a:t> Este programa ayuda a las personas con ingresos y recursos limitados a afrontar los gastos de la cobertura de medicamentos de Medicare. También se conoce como subsidio por bajos ingresos. Algunas personas que tienen Medicare deben solicitar Ayuda Adicional y otras califican automáticamente. Para presentar una solicitud, puede completar una solicitud impresa, solicitar en línea en </a:t>
            </a:r>
            <a:r>
              <a:rPr lang="es-US" sz="1100" dirty="0">
                <a:solidFill>
                  <a:prstClr val="black"/>
                </a:solidFill>
                <a:ea typeface="Calibri" panose="020F0502020204030204" pitchFamily="34" charset="0"/>
                <a:cs typeface="Arial" panose="020B0604020202020204" pitchFamily="34" charset="0"/>
                <a:hlinkClick r:id="rId4"/>
              </a:rPr>
              <a:t>SSA.gov/medicare/</a:t>
            </a:r>
            <a:r>
              <a:rPr lang="es-US" sz="1100" dirty="0" err="1">
                <a:solidFill>
                  <a:prstClr val="black"/>
                </a:solidFill>
                <a:ea typeface="Calibri" panose="020F0502020204030204" pitchFamily="34" charset="0"/>
                <a:cs typeface="Arial" panose="020B0604020202020204" pitchFamily="34" charset="0"/>
                <a:hlinkClick r:id="rId4"/>
              </a:rPr>
              <a:t>part</a:t>
            </a:r>
            <a:r>
              <a:rPr lang="es-US" sz="1100" dirty="0">
                <a:solidFill>
                  <a:prstClr val="black"/>
                </a:solidFill>
                <a:ea typeface="Calibri" panose="020F0502020204030204" pitchFamily="34" charset="0"/>
                <a:cs typeface="Arial" panose="020B0604020202020204" pitchFamily="34" charset="0"/>
                <a:hlinkClick r:id="rId4"/>
              </a:rPr>
              <a:t>-d-extra-</a:t>
            </a:r>
            <a:r>
              <a:rPr lang="es-US" sz="1100" dirty="0" err="1">
                <a:solidFill>
                  <a:prstClr val="black"/>
                </a:solidFill>
                <a:ea typeface="Calibri" panose="020F0502020204030204" pitchFamily="34" charset="0"/>
                <a:cs typeface="Arial" panose="020B0604020202020204" pitchFamily="34" charset="0"/>
                <a:hlinkClick r:id="rId4"/>
              </a:rPr>
              <a:t>help</a:t>
            </a:r>
            <a:r>
              <a:rPr lang="es-US" sz="1100" dirty="0">
                <a:solidFill>
                  <a:prstClr val="black"/>
                </a:solidFill>
                <a:ea typeface="Calibri" panose="020F0502020204030204" pitchFamily="34" charset="0"/>
                <a:cs typeface="Arial" panose="020B0604020202020204" pitchFamily="34" charset="0"/>
              </a:rPr>
              <a:t>, o comunicarse con la oficina de Asistencia Médica (Medicaid) de su estado. </a:t>
            </a:r>
            <a:r>
              <a:rPr lang="es-US" sz="1100" dirty="0">
                <a:ea typeface="Calibri" panose="020F0502020204030204" pitchFamily="34" charset="0"/>
                <a:cs typeface="Arial" panose="020B0604020202020204" pitchFamily="34" charset="0"/>
              </a:rPr>
              <a:t>Visite </a:t>
            </a:r>
            <a:r>
              <a:rPr lang="es-US" sz="1100" dirty="0">
                <a:ea typeface="Calibri" panose="020F0502020204030204" pitchFamily="34" charset="0"/>
                <a:cs typeface="Arial" panose="020B0604020202020204" pitchFamily="34" charset="0"/>
                <a:hlinkClick r:id="rId3"/>
              </a:rPr>
              <a:t>Medicaid.gov/</a:t>
            </a:r>
            <a:r>
              <a:rPr lang="es-US" sz="1100" dirty="0" err="1">
                <a:ea typeface="Calibri" panose="020F0502020204030204" pitchFamily="34" charset="0"/>
                <a:cs typeface="Arial" panose="020B0604020202020204" pitchFamily="34" charset="0"/>
                <a:hlinkClick r:id="rId3"/>
              </a:rPr>
              <a:t>about-us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beneficiary-resources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index.html#statemenu</a:t>
            </a:r>
            <a:r>
              <a:rPr lang="es-US" sz="1100" dirty="0">
                <a:ea typeface="Calibri" panose="020F0502020204030204" pitchFamily="34" charset="0"/>
                <a:cs typeface="Arial" panose="020B0604020202020204" pitchFamily="34" charset="0"/>
              </a:rPr>
              <a:t> para encontrar la oficina de Medicaid de su estado.</a:t>
            </a:r>
          </a:p>
          <a:p>
            <a:pPr marL="119149" indent="-119149" defTabSz="966612">
              <a:spcBef>
                <a:spcPts val="0"/>
              </a:spcBef>
              <a:spcAft>
                <a:spcPts val="600"/>
              </a:spcAft>
              <a:defRPr/>
            </a:pPr>
            <a:r>
              <a:rPr lang="es-US" sz="1100" b="1" dirty="0">
                <a:solidFill>
                  <a:prstClr val="black"/>
                </a:solidFill>
                <a:ea typeface="Calibri" panose="020F0502020204030204" pitchFamily="34" charset="0"/>
                <a:cs typeface="Arial" panose="020B0604020202020204" pitchFamily="34" charset="0"/>
              </a:rPr>
              <a:t>Medicaid:</a:t>
            </a:r>
            <a:r>
              <a:rPr lang="es-US" sz="1100" dirty="0">
                <a:solidFill>
                  <a:prstClr val="black"/>
                </a:solidFill>
                <a:ea typeface="Calibri" panose="020F0502020204030204" pitchFamily="34" charset="0"/>
                <a:cs typeface="Arial" panose="020B0604020202020204" pitchFamily="34" charset="0"/>
              </a:rPr>
              <a:t> Este programa ofrece ayuda con los costos médicos para ciertas personas con ingresos y recursos limitados. Ofrece beneficios que normalmente no están cubiertos por Medicare, como atención en un hogar de ancianos y servicios de atención personal. Está financiado conjuntamente por los gobiernos estatal y federal, y es administrado por cada estado. </a:t>
            </a:r>
            <a:r>
              <a:rPr lang="es-US" sz="1100" dirty="0">
                <a:ea typeface="Calibri" panose="020F0502020204030204" pitchFamily="34" charset="0"/>
                <a:cs typeface="Arial" panose="020B0604020202020204" pitchFamily="34" charset="0"/>
              </a:rPr>
              <a:t>Visite </a:t>
            </a:r>
            <a:r>
              <a:rPr lang="es-US" sz="1100" dirty="0">
                <a:ea typeface="Calibri" panose="020F0502020204030204" pitchFamily="34" charset="0"/>
                <a:cs typeface="Arial" panose="020B0604020202020204" pitchFamily="34" charset="0"/>
                <a:hlinkClick r:id="rId3"/>
              </a:rPr>
              <a:t>Medicaid.gov/</a:t>
            </a:r>
            <a:r>
              <a:rPr lang="es-US" sz="1100" dirty="0" err="1">
                <a:ea typeface="Calibri" panose="020F0502020204030204" pitchFamily="34" charset="0"/>
                <a:cs typeface="Arial" panose="020B0604020202020204" pitchFamily="34" charset="0"/>
                <a:hlinkClick r:id="rId3"/>
              </a:rPr>
              <a:t>about-us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beneficiary-resources</a:t>
            </a:r>
            <a:r>
              <a:rPr lang="es-US" sz="1100" dirty="0">
                <a:ea typeface="Calibri" panose="020F0502020204030204" pitchFamily="34" charset="0"/>
                <a:cs typeface="Arial" panose="020B0604020202020204" pitchFamily="34" charset="0"/>
                <a:hlinkClick r:id="rId3"/>
              </a:rPr>
              <a:t>/</a:t>
            </a:r>
            <a:r>
              <a:rPr lang="es-US" sz="1100" dirty="0" err="1">
                <a:ea typeface="Calibri" panose="020F0502020204030204" pitchFamily="34" charset="0"/>
                <a:cs typeface="Arial" panose="020B0604020202020204" pitchFamily="34" charset="0"/>
                <a:hlinkClick r:id="rId3"/>
              </a:rPr>
              <a:t>index.html#statemenu</a:t>
            </a:r>
            <a:r>
              <a:rPr lang="es-US" sz="1100" dirty="0">
                <a:ea typeface="Calibri" panose="020F0502020204030204" pitchFamily="34" charset="0"/>
                <a:cs typeface="Arial" panose="020B0604020202020204" pitchFamily="34" charset="0"/>
              </a:rPr>
              <a:t> para encontrar la oficina de Medicaid de su estado.</a:t>
            </a:r>
          </a:p>
          <a:p>
            <a:pPr marL="119149" indent="-119149">
              <a:spcBef>
                <a:spcPts val="0"/>
              </a:spcBef>
              <a:spcAft>
                <a:spcPts val="600"/>
              </a:spcAft>
              <a:defRPr/>
            </a:pPr>
            <a:r>
              <a:rPr lang="es-US" sz="1100" b="1" dirty="0">
                <a:solidFill>
                  <a:prstClr val="black"/>
                </a:solidFill>
                <a:cs typeface="Arial" panose="020B0604020202020204" pitchFamily="34" charset="0"/>
              </a:rPr>
              <a:t>CHIP:</a:t>
            </a:r>
            <a:r>
              <a:rPr lang="es-US" sz="1100" dirty="0">
                <a:solidFill>
                  <a:prstClr val="black"/>
                </a:solidFill>
                <a:cs typeface="Arial" panose="020B0604020202020204" pitchFamily="34" charset="0"/>
              </a:rPr>
              <a:t> Este programa ofrece seguro de salud a bajo costo a niños de familias que tienen ingresos demasiado altos como para calificar para Medicaid, pero no los suficientes como para adquirir un seguro de salud privado. Visite </a:t>
            </a:r>
            <a:r>
              <a:rPr lang="es-US" sz="1100" dirty="0">
                <a:cs typeface="Arial" panose="020B0604020202020204" pitchFamily="34" charset="0"/>
                <a:hlinkClick r:id="rId5"/>
              </a:rPr>
              <a:t>InsureKidsNow.gov</a:t>
            </a:r>
            <a:r>
              <a:rPr lang="es-US" sz="1100" dirty="0">
                <a:cs typeface="Arial" panose="020B0604020202020204" pitchFamily="34" charset="0"/>
              </a:rPr>
              <a:t> o llame al 1-877-KIDS-NOW (1-877-543-7669) para más información.</a:t>
            </a:r>
          </a:p>
          <a:p>
            <a:pPr marL="114300" indent="0">
              <a:spcBef>
                <a:spcPts val="0"/>
              </a:spcBef>
              <a:spcAft>
                <a:spcPts val="600"/>
              </a:spcAft>
              <a:buNone/>
              <a:defRPr/>
            </a:pPr>
            <a:r>
              <a:rPr lang="es-US" sz="1100" b="1" dirty="0">
                <a:solidFill>
                  <a:prstClr val="black"/>
                </a:solidFill>
                <a:cs typeface="Arial" panose="020B0604020202020204" pitchFamily="34" charset="0"/>
              </a:rPr>
              <a:t>NOTA: </a:t>
            </a:r>
            <a:r>
              <a:rPr lang="es-US" sz="1100" dirty="0"/>
              <a:t>Puede solicitar Medicaid en cualquier momento del año; Medicaid y CHIP no tienen Períodos de Inscripción Abierta.</a:t>
            </a:r>
          </a:p>
          <a:p>
            <a:pPr marL="0" indent="0">
              <a:spcBef>
                <a:spcPts val="0"/>
              </a:spcBef>
              <a:spcAft>
                <a:spcPts val="600"/>
              </a:spcAft>
              <a:buNone/>
              <a:defRPr/>
            </a:pPr>
            <a:r>
              <a:rPr lang="es-US" sz="1100" dirty="0">
                <a:solidFill>
                  <a:prstClr val="black"/>
                </a:solidFill>
                <a:cs typeface="Arial" panose="020B0604020202020204" pitchFamily="34" charset="0"/>
              </a:rPr>
              <a:t>Para ver más información, visite </a:t>
            </a:r>
            <a:r>
              <a:rPr lang="es-US" sz="1100" dirty="0">
                <a:solidFill>
                  <a:prstClr val="black"/>
                </a:solidFill>
                <a:cs typeface="Arial" panose="020B0604020202020204" pitchFamily="34" charset="0"/>
                <a:hlinkClick r:id="rId6"/>
              </a:rPr>
              <a:t>Medicare.gov/</a:t>
            </a:r>
            <a:r>
              <a:rPr lang="es-US" sz="1100" dirty="0" err="1">
                <a:solidFill>
                  <a:prstClr val="black"/>
                </a:solidFill>
                <a:cs typeface="Arial" panose="020B0604020202020204" pitchFamily="34" charset="0"/>
                <a:hlinkClick r:id="rId6"/>
              </a:rPr>
              <a:t>your</a:t>
            </a:r>
            <a:r>
              <a:rPr lang="es-US" sz="1100" dirty="0">
                <a:solidFill>
                  <a:prstClr val="black"/>
                </a:solidFill>
                <a:cs typeface="Arial" panose="020B0604020202020204" pitchFamily="34" charset="0"/>
                <a:hlinkClick r:id="rId6"/>
              </a:rPr>
              <a:t>-medicare-</a:t>
            </a:r>
            <a:r>
              <a:rPr lang="es-US" sz="1100" dirty="0" err="1">
                <a:solidFill>
                  <a:prstClr val="black"/>
                </a:solidFill>
                <a:cs typeface="Arial" panose="020B0604020202020204" pitchFamily="34" charset="0"/>
                <a:hlinkClick r:id="rId6"/>
              </a:rPr>
              <a:t>costs</a:t>
            </a:r>
            <a:r>
              <a:rPr lang="es-US" sz="1100" dirty="0">
                <a:solidFill>
                  <a:prstClr val="black"/>
                </a:solidFill>
                <a:cs typeface="Arial" panose="020B0604020202020204" pitchFamily="34" charset="0"/>
                <a:hlinkClick r:id="rId6"/>
              </a:rPr>
              <a:t>/</a:t>
            </a:r>
            <a:r>
              <a:rPr lang="es-US" sz="1100" dirty="0" err="1">
                <a:solidFill>
                  <a:prstClr val="black"/>
                </a:solidFill>
                <a:cs typeface="Arial" panose="020B0604020202020204" pitchFamily="34" charset="0"/>
                <a:hlinkClick r:id="rId6"/>
              </a:rPr>
              <a:t>get-help-paying-costs</a:t>
            </a:r>
            <a:r>
              <a:rPr lang="es-US" sz="1100" dirty="0">
                <a:solidFill>
                  <a:prstClr val="black"/>
                </a:solidFill>
                <a:cs typeface="Arial" panose="020B0604020202020204" pitchFamily="34" charset="0"/>
              </a:rPr>
              <a:t> o contacte a su </a:t>
            </a:r>
            <a:r>
              <a:rPr lang="es-US" sz="1100" dirty="0">
                <a:solidFill>
                  <a:prstClr val="black"/>
                </a:solidFill>
                <a:cs typeface="Arial"/>
              </a:rPr>
              <a:t>Programa Estatal de Asistencia sobre Seguros Médicos (SHIP) en </a:t>
            </a:r>
            <a:r>
              <a:rPr lang="es-US" sz="1100" dirty="0">
                <a:solidFill>
                  <a:prstClr val="black"/>
                </a:solidFill>
                <a:cs typeface="Arial"/>
                <a:hlinkClick r:id="rId7"/>
              </a:rPr>
              <a:t>shiphelp.org</a:t>
            </a:r>
            <a:r>
              <a:rPr lang="es-US" sz="1100" dirty="0">
                <a:solidFill>
                  <a:prstClr val="black"/>
                </a:solidFill>
                <a:cs typeface="Arial"/>
              </a:rPr>
              <a:t>.</a:t>
            </a:r>
          </a:p>
          <a:p>
            <a:pPr marL="0" indent="0" defTabSz="966612">
              <a:spcBef>
                <a:spcPts val="0"/>
              </a:spcBef>
              <a:spcAft>
                <a:spcPts val="600"/>
              </a:spcAft>
              <a:buNone/>
              <a:defRPr/>
            </a:pPr>
            <a:endParaRPr lang="en-US" sz="1100" dirty="0">
              <a:solidFill>
                <a:prstClr val="black"/>
              </a:solidFill>
              <a:cs typeface="Arial" panose="020B0604020202020204" pitchFamily="34" charset="0"/>
            </a:endParaRPr>
          </a:p>
          <a:p>
            <a:pPr marL="0" indent="0" defTabSz="966612">
              <a:spcBef>
                <a:spcPts val="0"/>
              </a:spcBef>
              <a:spcAft>
                <a:spcPts val="600"/>
              </a:spcAft>
              <a:buNone/>
              <a:defRPr/>
            </a:pPr>
            <a:endParaRPr lang="en-US" sz="1400" dirty="0">
              <a:solidFill>
                <a:prstClr val="black"/>
              </a:solidFill>
            </a:endParaRPr>
          </a:p>
        </p:txBody>
      </p:sp>
    </p:spTree>
    <p:extLst>
      <p:ext uri="{BB962C8B-B14F-4D97-AF65-F5344CB8AC3E}">
        <p14:creationId xmlns:p14="http://schemas.microsoft.com/office/powerpoint/2010/main" val="3197867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0"/>
            <a:ext cx="5759450" cy="3240088"/>
          </a:xfrm>
        </p:spPr>
      </p:sp>
      <p:sp>
        <p:nvSpPr>
          <p:cNvPr id="3" name="Notes Placeholder 2"/>
          <p:cNvSpPr>
            <a:spLocks noGrp="1"/>
          </p:cNvSpPr>
          <p:nvPr>
            <p:ph type="body" idx="1"/>
          </p:nvPr>
        </p:nvSpPr>
        <p:spPr>
          <a:xfrm>
            <a:off x="0" y="3240088"/>
            <a:ext cx="7315200" cy="6208712"/>
          </a:xfrm>
        </p:spPr>
        <p:txBody>
          <a:bodyPr>
            <a:noAutofit/>
          </a:bodyPr>
          <a:lstStyle/>
          <a:p>
            <a:pPr marL="0" lvl="1" defTabSz="966612">
              <a:spcBef>
                <a:spcPts val="0"/>
              </a:spcBef>
              <a:spcAft>
                <a:spcPts val="600"/>
              </a:spcAft>
              <a:tabLst>
                <a:tab pos="125861" algn="l"/>
              </a:tabLst>
              <a:defRPr/>
            </a:pPr>
            <a:r>
              <a:rPr lang="es-US" sz="900" b="1" dirty="0">
                <a:cs typeface="Arial" panose="020B0604020202020204" pitchFamily="34" charset="0"/>
              </a:rPr>
              <a:t>Notas del presentador</a:t>
            </a:r>
          </a:p>
          <a:p>
            <a:pPr marL="0" lvl="1" defTabSz="966612">
              <a:spcBef>
                <a:spcPts val="0"/>
              </a:spcBef>
              <a:spcAft>
                <a:spcPts val="600"/>
              </a:spcAft>
              <a:tabLst>
                <a:tab pos="125861" algn="l"/>
              </a:tabLst>
              <a:defRPr/>
            </a:pPr>
            <a:r>
              <a:rPr lang="es-US" sz="900" b="1" dirty="0">
                <a:solidFill>
                  <a:prstClr val="black"/>
                </a:solidFill>
                <a:cs typeface="Arial" panose="020B0604020202020204" pitchFamily="34" charset="0"/>
              </a:rPr>
              <a:t>Estos son los requisitos mínimos federales de elegibilidad de 2024 para los Programas de Ahorro de Medicare (MSP, por sus siglas en inglés) para los 48 estados contiguos. Los límites son levemente más altos en Alaska y </a:t>
            </a:r>
            <a:r>
              <a:rPr lang="es-US" sz="900" b="1" dirty="0" err="1">
                <a:solidFill>
                  <a:prstClr val="black"/>
                </a:solidFill>
                <a:cs typeface="Arial" panose="020B0604020202020204" pitchFamily="34" charset="0"/>
              </a:rPr>
              <a:t>Hawaii</a:t>
            </a:r>
            <a:r>
              <a:rPr lang="es-US" sz="900" b="1" dirty="0">
                <a:solidFill>
                  <a:prstClr val="black"/>
                </a:solidFill>
                <a:cs typeface="Arial" panose="020B0604020202020204" pitchFamily="34" charset="0"/>
              </a:rPr>
              <a:t>. </a:t>
            </a:r>
          </a:p>
          <a:p>
            <a:pPr marL="119149" indent="-119149">
              <a:spcBef>
                <a:spcPts val="0"/>
              </a:spcBef>
              <a:spcAft>
                <a:spcPts val="600"/>
              </a:spcAft>
            </a:pPr>
            <a:r>
              <a:rPr lang="es-US" sz="900" b="1" dirty="0">
                <a:cs typeface="Arial" panose="020B0604020202020204" pitchFamily="34" charset="0"/>
              </a:rPr>
              <a:t>Para calificar para el programa de Beneficiario Calificado de Medicare (QMB, por sus siglas en inglés), </a:t>
            </a:r>
            <a:r>
              <a:rPr lang="es-US" sz="900" dirty="0">
                <a:cs typeface="Arial" panose="020B0604020202020204" pitchFamily="34" charset="0"/>
              </a:rPr>
              <a:t>debe ser elegible para la Parte A de Medicare (seguro hospitalario) y tener ingresos que no superen el 100 % del nivel de federal de pobreza (FPL, por sus siglas en inglés). Su cobertura empieza el primer mes después de que usted cumpla con los requisitos de elegibilidad de QMB (no puede ser retroactivo).</a:t>
            </a:r>
          </a:p>
          <a:p>
            <a:pPr marL="119149" indent="-119149">
              <a:spcBef>
                <a:spcPts val="0"/>
              </a:spcBef>
              <a:spcAft>
                <a:spcPts val="600"/>
              </a:spcAft>
            </a:pPr>
            <a:r>
              <a:rPr lang="es-US" sz="900" b="1" dirty="0">
                <a:cs typeface="Arial" panose="020B0604020202020204" pitchFamily="34" charset="0"/>
              </a:rPr>
              <a:t>Para calificar para el programa de Beneficiarios de Bajos Ingresos Específicos de Medicare (SLMB, por sus siglas en inglés), </a:t>
            </a:r>
            <a:r>
              <a:rPr lang="es-US" sz="900" dirty="0">
                <a:cs typeface="Arial" panose="020B0604020202020204" pitchFamily="34" charset="0"/>
              </a:rPr>
              <a:t>debe ser elegible para Medicare Parte A y tener ingresos mayores que el 100 % y menores que el 120 %, del FPL.</a:t>
            </a:r>
          </a:p>
          <a:p>
            <a:pPr marL="119149" indent="-119149">
              <a:spcBef>
                <a:spcPts val="0"/>
              </a:spcBef>
              <a:spcAft>
                <a:spcPts val="600"/>
              </a:spcAft>
            </a:pPr>
            <a:r>
              <a:rPr lang="es-US" sz="900" b="1" dirty="0">
                <a:cs typeface="Arial" panose="020B0604020202020204" pitchFamily="34" charset="0"/>
              </a:rPr>
              <a:t>Para calificar para el programa para Individuos Calificados (QI, por sus siglas en inglés)</a:t>
            </a:r>
            <a:r>
              <a:rPr lang="es-US" sz="900" dirty="0">
                <a:cs typeface="Arial" panose="020B0604020202020204" pitchFamily="34" charset="0"/>
              </a:rPr>
              <a:t>, no debe ser elegible para ningún otro grupo de elegibilidad para Medicaid. Además, debe calificar para la Parte A y tener ingresos de al menos el 120 % del FPL y de menos del 135 % del FPL. </a:t>
            </a:r>
          </a:p>
          <a:p>
            <a:pPr marL="119149" indent="-119149">
              <a:spcBef>
                <a:spcPts val="0"/>
              </a:spcBef>
              <a:spcAft>
                <a:spcPts val="600"/>
              </a:spcAft>
            </a:pPr>
            <a:r>
              <a:rPr lang="es-US" sz="900" dirty="0">
                <a:cs typeface="Arial" panose="020B0604020202020204" pitchFamily="34" charset="0"/>
              </a:rPr>
              <a:t>En 2024, los límites de recursos para los programas QMB, SLMB y QI son de $9430 para una persona soltera y $14,130 para una persona casada en convivencia con su cónyuge. Estos límites de recursos se ajustan el 1 de enero de cada año conforme al cambio en el índice de precios al consumidor de septiembre del año anterior (oficial en abril de cada año). Los estados pueden ignorar ciertos ingresos y recursos si los Centros de Servicios de Medicare y Medicaid (CMS) aprueban los cambios. Los recursos contables incluyen dinero en una cuenta corriente o una caja de ahorros, acciones y bonos.</a:t>
            </a:r>
          </a:p>
          <a:p>
            <a:pPr marL="119149" indent="-119149">
              <a:spcBef>
                <a:spcPts val="0"/>
              </a:spcBef>
              <a:spcAft>
                <a:spcPts val="600"/>
              </a:spcAft>
            </a:pPr>
            <a:r>
              <a:rPr lang="es-US" sz="900" b="1" dirty="0">
                <a:cs typeface="Arial" panose="020B0604020202020204" pitchFamily="34" charset="0"/>
              </a:rPr>
              <a:t>Para calificar para el Programa Calificado para Personas Discapacitadas y Trabajadoras (QDWI, por sus siglas en inglés), debe:</a:t>
            </a:r>
          </a:p>
          <a:p>
            <a:pPr marL="251319" indent="-125660">
              <a:spcBef>
                <a:spcPts val="0"/>
              </a:spcBef>
              <a:spcAft>
                <a:spcPts val="600"/>
              </a:spcAft>
              <a:buFont typeface="Arial" panose="020B0604020202020204" pitchFamily="34" charset="0"/>
              <a:buChar char="•"/>
            </a:pPr>
            <a:r>
              <a:rPr lang="es-US" sz="900" dirty="0">
                <a:cs typeface="Arial" panose="020B0604020202020204" pitchFamily="34" charset="0"/>
              </a:rPr>
              <a:t>Tener una discapacidad</a:t>
            </a:r>
          </a:p>
          <a:p>
            <a:pPr marL="251319" indent="-125660">
              <a:spcBef>
                <a:spcPts val="0"/>
              </a:spcBef>
              <a:spcAft>
                <a:spcPts val="600"/>
              </a:spcAft>
              <a:buFont typeface="Arial" panose="020B0604020202020204" pitchFamily="34" charset="0"/>
              <a:buChar char="•"/>
            </a:pPr>
            <a:r>
              <a:rPr lang="es-US" sz="900" dirty="0">
                <a:cs typeface="Arial" panose="020B0604020202020204" pitchFamily="34" charset="0"/>
              </a:rPr>
              <a:t>Estar trabajando</a:t>
            </a:r>
          </a:p>
          <a:p>
            <a:pPr marL="251319" indent="-125660">
              <a:spcBef>
                <a:spcPts val="0"/>
              </a:spcBef>
              <a:spcAft>
                <a:spcPts val="600"/>
              </a:spcAft>
              <a:buFont typeface="Arial" panose="020B0604020202020204" pitchFamily="34" charset="0"/>
              <a:buChar char="•"/>
            </a:pPr>
            <a:r>
              <a:rPr lang="es-US" sz="900" dirty="0">
                <a:cs typeface="Arial" panose="020B0604020202020204" pitchFamily="34" charset="0"/>
              </a:rPr>
              <a:t>Haber perdido sus beneficios por discapacidad del Seguro Social y la Parte A sin prima de Medicare porque volvió a trabajar</a:t>
            </a:r>
          </a:p>
          <a:p>
            <a:pPr marL="251319" indent="-125660">
              <a:spcBef>
                <a:spcPts val="0"/>
              </a:spcBef>
              <a:spcAft>
                <a:spcPts val="600"/>
              </a:spcAft>
              <a:buFont typeface="Arial" panose="020B0604020202020204" pitchFamily="34" charset="0"/>
              <a:buChar char="•"/>
            </a:pPr>
            <a:r>
              <a:rPr lang="es-US" sz="900" dirty="0">
                <a:cs typeface="Arial" panose="020B0604020202020204" pitchFamily="34" charset="0"/>
              </a:rPr>
              <a:t>Tener recursos por un valor inferior a $4000 para una persona y $6000 para una pareja casada, sin contar la vivienda donde vive, habitualmente un auto y cierto seguro en 2024</a:t>
            </a:r>
          </a:p>
          <a:p>
            <a:pPr marL="251319" indent="-125660">
              <a:spcBef>
                <a:spcPts val="0"/>
              </a:spcBef>
              <a:spcAft>
                <a:spcPts val="600"/>
              </a:spcAft>
              <a:buFont typeface="Arial" panose="020B0604020202020204" pitchFamily="34" charset="0"/>
              <a:buChar char="•"/>
            </a:pPr>
            <a:r>
              <a:rPr lang="es-US" sz="900" dirty="0">
                <a:cs typeface="Arial" panose="020B0604020202020204" pitchFamily="34" charset="0"/>
              </a:rPr>
              <a:t>Aún no ser elegible para Medicaid</a:t>
            </a:r>
          </a:p>
          <a:p>
            <a:pPr marL="0" indent="0">
              <a:spcBef>
                <a:spcPts val="0"/>
              </a:spcBef>
              <a:spcAft>
                <a:spcPts val="600"/>
              </a:spcAft>
              <a:buNone/>
            </a:pPr>
            <a:r>
              <a:rPr lang="es-US" sz="900" dirty="0">
                <a:cs typeface="Arial" panose="020B0604020202020204" pitchFamily="34" charset="0"/>
              </a:rPr>
              <a:t>Los estados pueden pedir a las personas con ingresos entre 150 % y 200 % del FPL que paguen una parte de su prima de la Parte A. Los límites de recursos son de $4000 (por un individuo) y de $6000 (por pareja casada).</a:t>
            </a:r>
          </a:p>
          <a:p>
            <a:pPr marL="0" indent="0">
              <a:spcBef>
                <a:spcPts val="0"/>
              </a:spcBef>
              <a:spcAft>
                <a:spcPts val="600"/>
              </a:spcAft>
              <a:buNone/>
            </a:pPr>
            <a:r>
              <a:rPr lang="es-US" sz="900" b="1" dirty="0">
                <a:ea typeface="Calibri" panose="020F0502020204030204" pitchFamily="34" charset="0"/>
                <a:cs typeface="Arial" panose="020B0604020202020204" pitchFamily="34" charset="0"/>
              </a:rPr>
              <a:t>Para obtener más información sobre Programas de Ahorros de Medicare</a:t>
            </a:r>
            <a:r>
              <a:rPr lang="es-US" sz="900" dirty="0">
                <a:ea typeface="Calibri" panose="020F0502020204030204" pitchFamily="34" charset="0"/>
                <a:cs typeface="Arial" panose="020B0604020202020204" pitchFamily="34" charset="0"/>
              </a:rPr>
              <a:t>, visite </a:t>
            </a:r>
            <a:r>
              <a:rPr lang="es-US" sz="900" dirty="0">
                <a:ea typeface="Calibri" panose="020F0502020204030204" pitchFamily="34" charset="0"/>
                <a:cs typeface="Arial" panose="020B0604020202020204" pitchFamily="34" charset="0"/>
                <a:hlinkClick r:id="rId3"/>
              </a:rPr>
              <a:t>Medicare.gov/</a:t>
            </a:r>
            <a:r>
              <a:rPr lang="es-US" sz="900" dirty="0" err="1">
                <a:ea typeface="Calibri" panose="020F0502020204030204" pitchFamily="34" charset="0"/>
                <a:cs typeface="Arial" panose="020B0604020202020204" pitchFamily="34" charset="0"/>
                <a:hlinkClick r:id="rId3"/>
              </a:rPr>
              <a:t>your</a:t>
            </a:r>
            <a:r>
              <a:rPr lang="es-US" sz="900" dirty="0">
                <a:ea typeface="Calibri" panose="020F0502020204030204" pitchFamily="34" charset="0"/>
                <a:cs typeface="Arial" panose="020B0604020202020204" pitchFamily="34" charset="0"/>
                <a:hlinkClick r:id="rId3"/>
              </a:rPr>
              <a:t>-medicare-</a:t>
            </a:r>
            <a:r>
              <a:rPr lang="es-US" sz="900" dirty="0" err="1">
                <a:ea typeface="Calibri" panose="020F0502020204030204" pitchFamily="34" charset="0"/>
                <a:cs typeface="Arial" panose="020B0604020202020204" pitchFamily="34" charset="0"/>
                <a:hlinkClick r:id="rId3"/>
              </a:rPr>
              <a:t>costs</a:t>
            </a:r>
            <a:r>
              <a:rPr lang="es-US" sz="900" dirty="0">
                <a:ea typeface="Calibri" panose="020F0502020204030204" pitchFamily="34" charset="0"/>
                <a:cs typeface="Arial" panose="020B0604020202020204" pitchFamily="34" charset="0"/>
                <a:hlinkClick r:id="rId3"/>
              </a:rPr>
              <a:t>/</a:t>
            </a:r>
            <a:r>
              <a:rPr lang="es-US" sz="900" dirty="0" err="1">
                <a:ea typeface="Calibri" panose="020F0502020204030204" pitchFamily="34" charset="0"/>
                <a:cs typeface="Arial" panose="020B0604020202020204" pitchFamily="34" charset="0"/>
                <a:hlinkClick r:id="rId3"/>
              </a:rPr>
              <a:t>get-help-paying-costs</a:t>
            </a:r>
            <a:r>
              <a:rPr lang="es-US" sz="900" dirty="0">
                <a:ea typeface="Calibri" panose="020F0502020204030204" pitchFamily="34" charset="0"/>
                <a:cs typeface="Arial" panose="020B0604020202020204" pitchFamily="34" charset="0"/>
                <a:hlinkClick r:id="rId3"/>
              </a:rPr>
              <a:t>/medicare-</a:t>
            </a:r>
            <a:r>
              <a:rPr lang="es-US" sz="900" dirty="0" err="1">
                <a:ea typeface="Calibri" panose="020F0502020204030204" pitchFamily="34" charset="0"/>
                <a:cs typeface="Arial" panose="020B0604020202020204" pitchFamily="34" charset="0"/>
                <a:hlinkClick r:id="rId3"/>
              </a:rPr>
              <a:t>savings</a:t>
            </a:r>
            <a:r>
              <a:rPr lang="es-US" sz="900" dirty="0">
                <a:ea typeface="Calibri" panose="020F0502020204030204" pitchFamily="34" charset="0"/>
                <a:cs typeface="Arial" panose="020B0604020202020204" pitchFamily="34" charset="0"/>
                <a:hlinkClick r:id="rId3"/>
              </a:rPr>
              <a:t>-</a:t>
            </a:r>
            <a:r>
              <a:rPr lang="es-US" sz="900" dirty="0" err="1">
                <a:ea typeface="Calibri" panose="020F0502020204030204" pitchFamily="34" charset="0"/>
                <a:cs typeface="Arial" panose="020B0604020202020204" pitchFamily="34" charset="0"/>
                <a:hlinkClick r:id="rId3"/>
              </a:rPr>
              <a:t>programs</a:t>
            </a:r>
            <a:r>
              <a:rPr lang="es-US" sz="900" dirty="0">
                <a:ea typeface="Calibri" panose="020F0502020204030204" pitchFamily="34" charset="0"/>
                <a:cs typeface="Arial" panose="020B0604020202020204" pitchFamily="34" charset="0"/>
              </a:rPr>
              <a:t>. O llame a la oficina de Asistencia Médica (Medicaid) de su estado. Visite </a:t>
            </a:r>
            <a:r>
              <a:rPr lang="es-US" sz="900" dirty="0">
                <a:ea typeface="Calibri" panose="020F0502020204030204" pitchFamily="34" charset="0"/>
                <a:cs typeface="Arial" panose="020B0604020202020204" pitchFamily="34" charset="0"/>
                <a:hlinkClick r:id="rId4"/>
              </a:rPr>
              <a:t>Medicaid.gov/</a:t>
            </a:r>
            <a:r>
              <a:rPr lang="es-US" sz="900" dirty="0" err="1">
                <a:ea typeface="Calibri" panose="020F0502020204030204" pitchFamily="34" charset="0"/>
                <a:cs typeface="Arial" panose="020B0604020202020204" pitchFamily="34" charset="0"/>
                <a:hlinkClick r:id="rId4"/>
              </a:rPr>
              <a:t>about-us</a:t>
            </a:r>
            <a:r>
              <a:rPr lang="es-US" sz="900" dirty="0">
                <a:ea typeface="Calibri" panose="020F0502020204030204" pitchFamily="34" charset="0"/>
                <a:cs typeface="Arial" panose="020B0604020202020204" pitchFamily="34" charset="0"/>
                <a:hlinkClick r:id="rId4"/>
              </a:rPr>
              <a:t>/</a:t>
            </a:r>
            <a:r>
              <a:rPr lang="es-US" sz="900" dirty="0" err="1">
                <a:ea typeface="Calibri" panose="020F0502020204030204" pitchFamily="34" charset="0"/>
                <a:cs typeface="Arial" panose="020B0604020202020204" pitchFamily="34" charset="0"/>
                <a:hlinkClick r:id="rId4"/>
              </a:rPr>
              <a:t>beneficiary-resources</a:t>
            </a:r>
            <a:r>
              <a:rPr lang="es-US" sz="900" dirty="0">
                <a:ea typeface="Calibri" panose="020F0502020204030204" pitchFamily="34" charset="0"/>
                <a:cs typeface="Arial" panose="020B0604020202020204" pitchFamily="34" charset="0"/>
                <a:hlinkClick r:id="rId4"/>
              </a:rPr>
              <a:t>/</a:t>
            </a:r>
            <a:r>
              <a:rPr lang="es-US" sz="900" dirty="0" err="1">
                <a:ea typeface="Calibri" panose="020F0502020204030204" pitchFamily="34" charset="0"/>
                <a:cs typeface="Arial" panose="020B0604020202020204" pitchFamily="34" charset="0"/>
                <a:hlinkClick r:id="rId4"/>
              </a:rPr>
              <a:t>index.html#statemenu</a:t>
            </a:r>
            <a:r>
              <a:rPr lang="es-US" sz="900" dirty="0">
                <a:ea typeface="Calibri" panose="020F0502020204030204" pitchFamily="34" charset="0"/>
                <a:cs typeface="Arial" panose="020B0604020202020204" pitchFamily="34" charset="0"/>
              </a:rPr>
              <a:t> para encontrar la oficina de Medicaid de su estado. </a:t>
            </a:r>
          </a:p>
          <a:p>
            <a:pPr marL="0" indent="0">
              <a:spcBef>
                <a:spcPts val="0"/>
              </a:spcBef>
              <a:spcAft>
                <a:spcPts val="600"/>
              </a:spcAft>
              <a:buNone/>
            </a:pPr>
            <a:r>
              <a:rPr lang="es-US" sz="900" dirty="0">
                <a:ea typeface="Calibri" panose="020F0502020204030204" pitchFamily="34" charset="0"/>
              </a:rPr>
              <a:t>Los estados pueden de manera efectiva elevar el piso federal para los niveles de ingresos y recursos en virtud de la autoridad de la sección 1902(r)(2) de la Ley de Seguro Social, que generalmente permite que las agencias de Medicaid de los estados ignoren los ingresos y/o los recursos que se cuentan bajo ciertas metodologías de elegibilidad financiera estándar. Algunos estados han usado la autoridad de la sección 1902(r)(2) de la Ley para eliminar cualquier criterio de recursos para los grupos de MSP (</a:t>
            </a:r>
            <a:r>
              <a:rPr lang="es-US" sz="900" dirty="0">
                <a:ea typeface="Calibri" panose="020F0502020204030204" pitchFamily="34" charset="0"/>
                <a:hlinkClick r:id="rId5"/>
              </a:rPr>
              <a:t>CMS.gov/Medicare-Medicaid-</a:t>
            </a:r>
            <a:r>
              <a:rPr lang="es-US" sz="900" dirty="0" err="1">
                <a:ea typeface="Calibri" panose="020F0502020204030204" pitchFamily="34" charset="0"/>
                <a:hlinkClick r:id="rId5"/>
              </a:rPr>
              <a:t>Coordination</a:t>
            </a:r>
            <a:r>
              <a:rPr lang="es-US" sz="900" dirty="0">
                <a:ea typeface="Calibri" panose="020F0502020204030204" pitchFamily="34" charset="0"/>
                <a:hlinkClick r:id="rId5"/>
              </a:rPr>
              <a:t>/Medicare-and-Medicaid-</a:t>
            </a:r>
            <a:r>
              <a:rPr lang="es-US" sz="900" dirty="0" err="1">
                <a:ea typeface="Calibri" panose="020F0502020204030204" pitchFamily="34" charset="0"/>
                <a:hlinkClick r:id="rId5"/>
              </a:rPr>
              <a:t>Coordination</a:t>
            </a:r>
            <a:r>
              <a:rPr lang="es-US" sz="900" dirty="0">
                <a:ea typeface="Calibri" panose="020F0502020204030204" pitchFamily="34" charset="0"/>
                <a:hlinkClick r:id="rId5"/>
              </a:rPr>
              <a:t>/Medicare-Medicaid-</a:t>
            </a:r>
            <a:r>
              <a:rPr lang="es-US" sz="900" dirty="0" err="1">
                <a:ea typeface="Calibri" panose="020F0502020204030204" pitchFamily="34" charset="0"/>
                <a:hlinkClick r:id="rId5"/>
              </a:rPr>
              <a:t>Coordination</a:t>
            </a:r>
            <a:r>
              <a:rPr lang="es-US" sz="900" dirty="0">
                <a:ea typeface="Calibri" panose="020F0502020204030204" pitchFamily="34" charset="0"/>
                <a:hlinkClick r:id="rId5"/>
              </a:rPr>
              <a:t>-Office/</a:t>
            </a:r>
            <a:r>
              <a:rPr lang="es-US" sz="900" dirty="0" err="1">
                <a:ea typeface="Calibri" panose="020F0502020204030204" pitchFamily="34" charset="0"/>
                <a:hlinkClick r:id="rId5"/>
              </a:rPr>
              <a:t>Downloads</a:t>
            </a:r>
            <a:r>
              <a:rPr lang="es-US" sz="900" dirty="0">
                <a:ea typeface="Calibri" panose="020F0502020204030204" pitchFamily="34" charset="0"/>
                <a:hlinkClick r:id="rId5"/>
              </a:rPr>
              <a:t>/MMCO_DualEligibleDefinition.pdf</a:t>
            </a:r>
            <a:r>
              <a:rPr lang="es-US" sz="900" dirty="0">
                <a:ea typeface="Calibri" panose="020F0502020204030204" pitchFamily="34" charset="0"/>
              </a:rPr>
              <a:t>). </a:t>
            </a:r>
          </a:p>
          <a:p>
            <a:pPr marL="0" indent="0">
              <a:spcBef>
                <a:spcPts val="0"/>
              </a:spcBef>
              <a:spcAft>
                <a:spcPts val="600"/>
              </a:spcAft>
              <a:buNone/>
            </a:pPr>
            <a:endParaRPr lang="en-US" sz="900" dirty="0">
              <a:cs typeface="Arial" panose="020B0604020202020204" pitchFamily="34" charset="0"/>
            </a:endParaRPr>
          </a:p>
        </p:txBody>
      </p:sp>
    </p:spTree>
    <p:extLst>
      <p:ext uri="{BB962C8B-B14F-4D97-AF65-F5344CB8AC3E}">
        <p14:creationId xmlns:p14="http://schemas.microsoft.com/office/powerpoint/2010/main" val="2400491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a:pPr>
            <a:r>
              <a:rPr lang="es-US" b="1">
                <a:solidFill>
                  <a:prstClr val="black"/>
                </a:solidFill>
                <a:ea typeface="ＭＳ Ｐゴシック"/>
                <a:cs typeface="Arial" panose="020B0604020202020204" pitchFamily="34" charset="0"/>
              </a:rPr>
              <a:t>Esta diapositiva tiene animación.</a:t>
            </a:r>
          </a:p>
          <a:p>
            <a:pPr marL="0" indent="0" defTabSz="966612">
              <a:spcBef>
                <a:spcPts val="0"/>
              </a:spcBef>
              <a:spcAft>
                <a:spcPts val="600"/>
              </a:spcAft>
              <a:buNone/>
              <a:defRPr/>
            </a:pPr>
            <a:r>
              <a:rPr lang="es-US" b="1">
                <a:cs typeface="Arial" panose="020B0604020202020204" pitchFamily="34" charset="0"/>
              </a:rPr>
              <a:t>Notas del presentador</a:t>
            </a:r>
          </a:p>
          <a:p>
            <a:pPr marL="0" indent="0">
              <a:spcBef>
                <a:spcPts val="0"/>
              </a:spcBef>
              <a:spcAft>
                <a:spcPts val="600"/>
              </a:spcAft>
              <a:buNone/>
              <a:defRPr/>
            </a:pPr>
            <a:r>
              <a:rPr lang="es-US" b="1">
                <a:solidFill>
                  <a:prstClr val="black"/>
                </a:solidFill>
                <a:cs typeface="Arial" panose="020B0604020202020204" pitchFamily="34" charset="0"/>
              </a:rPr>
              <a:t>Ayuda Adicional es un programa de Medicare para ayudar a las personas con ingresos y recursos limitados</a:t>
            </a:r>
            <a:r>
              <a:rPr lang="es-US">
                <a:solidFill>
                  <a:prstClr val="black"/>
                </a:solidFill>
                <a:cs typeface="Arial" panose="020B0604020202020204" pitchFamily="34" charset="0"/>
              </a:rPr>
              <a:t> a pagar los costos del programa de medicamentos de Medicare, como primas, deducibles y coseguro. </a:t>
            </a:r>
          </a:p>
          <a:p>
            <a:pPr marL="119149" indent="-119149" defTabSz="966612">
              <a:spcBef>
                <a:spcPts val="0"/>
              </a:spcBef>
              <a:spcAft>
                <a:spcPts val="600"/>
              </a:spcAft>
              <a:defRPr/>
            </a:pPr>
            <a:r>
              <a:rPr lang="es-US" b="1">
                <a:solidFill>
                  <a:prstClr val="black"/>
                </a:solidFill>
                <a:cs typeface="Arial" panose="020B0604020202020204" pitchFamily="34" charset="0"/>
              </a:rPr>
              <a:t>Usted no paga ninguna prima ni deducible y tiene copagos pequeños o no los tiene</a:t>
            </a:r>
            <a:r>
              <a:rPr lang="es-US">
                <a:solidFill>
                  <a:prstClr val="black"/>
                </a:solidFill>
                <a:cs typeface="Arial" panose="020B0604020202020204" pitchFamily="34" charset="0"/>
              </a:rPr>
              <a:t>. </a:t>
            </a:r>
          </a:p>
          <a:p>
            <a:pPr marL="119149" indent="-119149">
              <a:spcBef>
                <a:spcPts val="0"/>
              </a:spcBef>
              <a:spcAft>
                <a:spcPts val="600"/>
              </a:spcAft>
              <a:defRPr/>
            </a:pPr>
            <a:r>
              <a:rPr lang="es-US" b="1">
                <a:solidFill>
                  <a:prstClr val="black"/>
                </a:solidFill>
                <a:cs typeface="Arial" panose="020B0604020202020204" pitchFamily="34" charset="0"/>
              </a:rPr>
              <a:t>Si califica para recibir Ayuda Adicional</a:t>
            </a:r>
            <a:r>
              <a:rPr lang="es-US">
                <a:solidFill>
                  <a:prstClr val="black"/>
                </a:solidFill>
                <a:cs typeface="Arial" panose="020B0604020202020204" pitchFamily="34" charset="0"/>
              </a:rPr>
              <a:t>, no tendrá una brecha de cobertura ni multas por inscripción tardía en la Parte D. </a:t>
            </a:r>
          </a:p>
          <a:p>
            <a:pPr marL="119149" indent="-119149" defTabSz="966612">
              <a:spcBef>
                <a:spcPts val="0"/>
              </a:spcBef>
              <a:spcAft>
                <a:spcPts val="600"/>
              </a:spcAft>
              <a:defRPr/>
            </a:pPr>
            <a:r>
              <a:rPr lang="es-US" b="1">
                <a:solidFill>
                  <a:prstClr val="black"/>
                </a:solidFill>
                <a:cs typeface="Arial" panose="020B0604020202020204" pitchFamily="34" charset="0"/>
              </a:rPr>
              <a:t>Puede cambiar de plan una vez por trimestre calendario durante los primeros 3 trimestres del año. </a:t>
            </a:r>
            <a:r>
              <a:rPr lang="es-US">
                <a:solidFill>
                  <a:prstClr val="black"/>
                </a:solidFill>
                <a:cs typeface="Arial" panose="020B0604020202020204" pitchFamily="34" charset="0"/>
              </a:rPr>
              <a:t>Si desea cambiar de plan en el cuarto trimestre, debe usar el Período de Inscripción Abierta (OEP). Para cambiar de plan, solo debe inscribirse en un plan nuevo. Al hacer esto, se cancelará el plan anterior de manera automática.</a:t>
            </a:r>
          </a:p>
          <a:p>
            <a:pPr marL="0" indent="0">
              <a:spcBef>
                <a:spcPts val="0"/>
              </a:spcBef>
              <a:spcAft>
                <a:spcPts val="600"/>
              </a:spcAft>
              <a:buNone/>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Los residentes de territorios estadounidenses no son elegibles para recibir la Ayuda Adicional. Cada uno de los territorios ayuda a sus propios residentes con los costos de medicamentos de Medicare. Esta ayuda es en general para los residentes que califican para tener Medicaid y que estén inscritos. Esta asistencia no es lo mismo que la Ayuda Adicional. </a:t>
            </a:r>
          </a:p>
          <a:p>
            <a:pPr marL="0" indent="0">
              <a:spcBef>
                <a:spcPts val="0"/>
              </a:spcBef>
              <a:spcAft>
                <a:spcPts val="600"/>
              </a:spcAft>
              <a:buNone/>
              <a:defRPr/>
            </a:pPr>
            <a:r>
              <a:rPr lang="es-US"/>
              <a:t>Para obtener información sobre subsidios por bajos ingresos, visite </a:t>
            </a:r>
            <a:r>
              <a:rPr lang="es-US">
                <a:cs typeface="Arial" panose="020B0604020202020204" pitchFamily="34" charset="0"/>
                <a:hlinkClick r:id="rId3"/>
              </a:rPr>
              <a:t>CMS.gov/Medicare/Prescription-Drug-Coverage/LimitedIncomeandResources</a:t>
            </a:r>
            <a:r>
              <a:rPr lang="es-US"/>
              <a:t>. </a:t>
            </a:r>
          </a:p>
          <a:p>
            <a:pPr marL="0" indent="0" defTabSz="966612">
              <a:spcBef>
                <a:spcPts val="0"/>
              </a:spcBef>
              <a:spcAft>
                <a:spcPts val="600"/>
              </a:spcAft>
              <a:buNone/>
              <a:defRPr/>
            </a:pPr>
            <a:endParaRPr lang="en-US" dirty="0">
              <a:solidFill>
                <a:prstClr val="black"/>
              </a:solidFill>
              <a:cs typeface="Arial" panose="020B0604020202020204" pitchFamily="34" charset="0"/>
            </a:endParaRPr>
          </a:p>
          <a:p>
            <a:pPr marL="0" indent="0" defTabSz="966612">
              <a:spcBef>
                <a:spcPts val="0"/>
              </a:spcBef>
              <a:spcAft>
                <a:spcPts val="600"/>
              </a:spcAft>
              <a:buNone/>
              <a:defRPr/>
            </a:pPr>
            <a:endParaRPr lang="en-US" sz="1700" dirty="0">
              <a:solidFill>
                <a:prstClr val="black"/>
              </a:solidFill>
            </a:endParaRPr>
          </a:p>
        </p:txBody>
      </p:sp>
    </p:spTree>
    <p:extLst>
      <p:ext uri="{BB962C8B-B14F-4D97-AF65-F5344CB8AC3E}">
        <p14:creationId xmlns:p14="http://schemas.microsoft.com/office/powerpoint/2010/main" val="2911050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0" y="3581400"/>
            <a:ext cx="7071360" cy="5552012"/>
          </a:xfrm>
        </p:spPr>
        <p:txBody>
          <a:bodyPr/>
          <a:lstStyle/>
          <a:p>
            <a:pPr marL="0" indent="0" defTabSz="966612">
              <a:spcBef>
                <a:spcPts val="634"/>
              </a:spcBef>
              <a:buNone/>
              <a:defRPr/>
            </a:pPr>
            <a:r>
              <a:rPr lang="es-US" b="1" dirty="0">
                <a:solidFill>
                  <a:prstClr val="black"/>
                </a:solidFill>
                <a:ea typeface="ＭＳ Ｐゴシック"/>
                <a:cs typeface="Arial" panose="020B0604020202020204" pitchFamily="34" charset="0"/>
              </a:rPr>
              <a:t>Esta diapositiva tiene animación.</a:t>
            </a:r>
          </a:p>
          <a:p>
            <a:pPr marL="0" indent="0" defTabSz="966612">
              <a:spcBef>
                <a:spcPts val="634"/>
              </a:spcBef>
              <a:buNone/>
              <a:defRPr/>
            </a:pPr>
            <a:r>
              <a:rPr lang="es-US" b="1" dirty="0">
                <a:cs typeface="Arial" panose="020B0604020202020204" pitchFamily="34" charset="0"/>
              </a:rPr>
              <a:t>Notas del presentador</a:t>
            </a:r>
          </a:p>
          <a:p>
            <a:pPr marL="0" indent="0">
              <a:spcBef>
                <a:spcPts val="634"/>
              </a:spcBef>
              <a:buNone/>
              <a:defRPr/>
            </a:pPr>
            <a:r>
              <a:rPr lang="es-US" b="1" dirty="0">
                <a:solidFill>
                  <a:prstClr val="black"/>
                </a:solidFill>
                <a:cs typeface="Arial" panose="020B0604020202020204" pitchFamily="34" charset="0"/>
              </a:rPr>
              <a:t>Usted califica automáticamente para recibir Ayuda Adicional (y no necesita solicitarla) si </a:t>
            </a:r>
            <a:r>
              <a:rPr lang="es-US" dirty="0">
                <a:solidFill>
                  <a:prstClr val="black"/>
                </a:solidFill>
                <a:cs typeface="Arial" panose="020B0604020202020204" pitchFamily="34" charset="0"/>
              </a:rPr>
              <a:t>tiene Medicare y recibe cobertura completa de Medicaid (a veces denominada “doble completa”), beneficios de Seguridad de Ingreso Suplementario (SSI) o ayuda de Medicaid para pagar sus primas de la Parte B de Medicare (seguro hospitalario) (Programas de ahorro de Medicare; a veces denominado "parcial doble"). </a:t>
            </a:r>
          </a:p>
          <a:p>
            <a:pPr marL="0" indent="0">
              <a:spcBef>
                <a:spcPts val="634"/>
              </a:spcBef>
              <a:buNone/>
              <a:defRPr/>
            </a:pPr>
            <a:r>
              <a:rPr lang="es-US" b="1" dirty="0">
                <a:solidFill>
                  <a:prstClr val="black"/>
                </a:solidFill>
                <a:cs typeface="Arial" panose="020B0604020202020204" pitchFamily="34" charset="0"/>
              </a:rPr>
              <a:t>Si no cumple con alguna de estas condiciones, es posible que califique para recibir Ayuda Adicional, pero tendrá que iniciar una solicitud para obtenerla. </a:t>
            </a:r>
            <a:r>
              <a:rPr lang="es-US" dirty="0">
                <a:solidFill>
                  <a:prstClr val="black"/>
                </a:solidFill>
                <a:cs typeface="Arial" panose="020B0604020202020204" pitchFamily="34" charset="0"/>
              </a:rPr>
              <a:t>Si piensa que califica, pero no está seguro, debe iniciar la solicitud de todas maneras. Puede solicitar Ayuda Adicional en cualquier momento y, si se le niega, puede volver a solicitarla si cambian sus circunstancias. La elegibilidad para la Ayuda Adicional puede ser determinada por el Seguro Social o la oficina estatal de Asistencia Médica (Medicaid). </a:t>
            </a:r>
          </a:p>
          <a:p>
            <a:pPr marL="0" indent="0">
              <a:spcBef>
                <a:spcPts val="634"/>
              </a:spcBef>
              <a:buNone/>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Los planes de la Parte D pueden ofrecerle un período de gracia de hasta 3 meses para la cobranza de primas y costos compartidos si usted ya no califica para LIS en 2024 pero puede demostrar que lo solicitó.</a:t>
            </a:r>
          </a:p>
          <a:p>
            <a:pPr marL="0" indent="0" defTabSz="966612">
              <a:spcBef>
                <a:spcPts val="634"/>
              </a:spcBef>
              <a:buNone/>
              <a:defRPr/>
            </a:pPr>
            <a:r>
              <a:rPr lang="es-US" b="1" dirty="0">
                <a:solidFill>
                  <a:prstClr val="black"/>
                </a:solidFill>
                <a:cs typeface="Arial" panose="020B0604020202020204" pitchFamily="34" charset="0"/>
              </a:rPr>
              <a:t>Puede solicitar Ayuda Adicional de las siguientes maneras:</a:t>
            </a:r>
          </a:p>
          <a:p>
            <a:pPr marL="118813" lvl="1" indent="-118813" defTabSz="966612">
              <a:buFont typeface="Wingdings" panose="05000000000000000000" pitchFamily="2" charset="2"/>
              <a:buChar char="§"/>
              <a:defRPr/>
            </a:pPr>
            <a:r>
              <a:rPr lang="es-US" dirty="0">
                <a:solidFill>
                  <a:prstClr val="black"/>
                </a:solidFill>
                <a:cs typeface="Arial" panose="020B0604020202020204" pitchFamily="34" charset="0"/>
              </a:rPr>
              <a:t>En línea en </a:t>
            </a:r>
            <a:r>
              <a:rPr lang="es-US" dirty="0">
                <a:solidFill>
                  <a:prstClr val="black"/>
                </a:solidFill>
                <a:cs typeface="Arial" panose="020B0604020202020204" pitchFamily="34" charset="0"/>
                <a:hlinkClick r:id="rId3"/>
              </a:rPr>
              <a:t>SSA.gov/medicare/</a:t>
            </a:r>
            <a:r>
              <a:rPr lang="es-US" dirty="0" err="1">
                <a:solidFill>
                  <a:prstClr val="black"/>
                </a:solidFill>
                <a:cs typeface="Arial" panose="020B0604020202020204" pitchFamily="34" charset="0"/>
                <a:hlinkClick r:id="rId3"/>
              </a:rPr>
              <a:t>part</a:t>
            </a:r>
            <a:r>
              <a:rPr lang="es-US" dirty="0">
                <a:solidFill>
                  <a:prstClr val="black"/>
                </a:solidFill>
                <a:cs typeface="Arial" panose="020B0604020202020204" pitchFamily="34" charset="0"/>
                <a:hlinkClick r:id="rId3"/>
              </a:rPr>
              <a:t>-d-extra-</a:t>
            </a:r>
            <a:r>
              <a:rPr lang="es-US" dirty="0" err="1">
                <a:solidFill>
                  <a:prstClr val="black"/>
                </a:solidFill>
                <a:cs typeface="Arial" panose="020B0604020202020204" pitchFamily="34" charset="0"/>
                <a:hlinkClick r:id="rId3"/>
              </a:rPr>
              <a:t>help</a:t>
            </a:r>
            <a:r>
              <a:rPr lang="es-US" dirty="0">
                <a:solidFill>
                  <a:prstClr val="black"/>
                </a:solidFill>
                <a:cs typeface="Arial" panose="020B0604020202020204" pitchFamily="34" charset="0"/>
              </a:rPr>
              <a:t>. Completando una solicitud impresa que puede obtener llamando al Seguro Social al 1-800-772-1213. Los usuarios de TTY pueden llamar al 1-800-325-0778.</a:t>
            </a:r>
          </a:p>
          <a:p>
            <a:pPr marL="118813" lvl="1" indent="-118813" defTabSz="966612">
              <a:buFont typeface="Wingdings" panose="05000000000000000000" pitchFamily="2" charset="2"/>
              <a:buChar char="§"/>
              <a:defRPr/>
            </a:pPr>
            <a:r>
              <a:rPr lang="es-US" dirty="0">
                <a:solidFill>
                  <a:prstClr val="black"/>
                </a:solidFill>
                <a:cs typeface="Arial" panose="020B0604020202020204" pitchFamily="34" charset="0"/>
              </a:rPr>
              <a:t>A través de su oficina de Medicaid. Visite </a:t>
            </a:r>
            <a:r>
              <a:rPr lang="es-US" dirty="0">
                <a:solidFill>
                  <a:prstClr val="black"/>
                </a:solidFill>
                <a:cs typeface="Arial" panose="020B0604020202020204" pitchFamily="34" charset="0"/>
                <a:hlinkClick r:id="rId4"/>
              </a:rPr>
              <a:t>Medicaid.gov/</a:t>
            </a:r>
            <a:r>
              <a:rPr lang="es-US" dirty="0" err="1">
                <a:solidFill>
                  <a:prstClr val="black"/>
                </a:solidFill>
                <a:cs typeface="Arial" panose="020B0604020202020204" pitchFamily="34" charset="0"/>
                <a:hlinkClick r:id="rId4"/>
              </a:rPr>
              <a:t>about-us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beneficiary-resources</a:t>
            </a:r>
            <a:r>
              <a:rPr lang="es-US" dirty="0">
                <a:solidFill>
                  <a:prstClr val="black"/>
                </a:solidFill>
                <a:cs typeface="Arial" panose="020B0604020202020204" pitchFamily="34" charset="0"/>
                <a:hlinkClick r:id="rId4"/>
              </a:rPr>
              <a:t>/</a:t>
            </a:r>
            <a:r>
              <a:rPr lang="es-US" dirty="0" err="1">
                <a:solidFill>
                  <a:prstClr val="black"/>
                </a:solidFill>
                <a:cs typeface="Arial" panose="020B0604020202020204" pitchFamily="34" charset="0"/>
                <a:hlinkClick r:id="rId4"/>
              </a:rPr>
              <a:t>index.html#statemenu</a:t>
            </a:r>
            <a:r>
              <a:rPr lang="es-US" dirty="0">
                <a:solidFill>
                  <a:prstClr val="black"/>
                </a:solidFill>
                <a:cs typeface="Arial" panose="020B0604020202020204" pitchFamily="34" charset="0"/>
              </a:rPr>
              <a:t> para encontrar la oficina de Medicaid de su estado.</a:t>
            </a:r>
          </a:p>
          <a:p>
            <a:pPr marL="118813" lvl="1" indent="-118813" defTabSz="966612">
              <a:buFont typeface="Wingdings" panose="05000000000000000000" pitchFamily="2" charset="2"/>
              <a:buChar char="§"/>
              <a:defRPr/>
            </a:pPr>
            <a:r>
              <a:rPr lang="es-US" dirty="0">
                <a:solidFill>
                  <a:prstClr val="black"/>
                </a:solidFill>
                <a:cs typeface="Arial" panose="020B0604020202020204" pitchFamily="34" charset="0"/>
              </a:rPr>
              <a:t>Con una organización local, como un Programa Estatal de Asistencia sobre Seguros de Salud (SHIP, por sus siglas en inglés) </a:t>
            </a:r>
            <a:r>
              <a:rPr lang="es-US" sz="1200" dirty="0">
                <a:ea typeface="Calibri" panose="020F0502020204030204" pitchFamily="34" charset="0"/>
                <a:cs typeface="Arial" panose="020B0604020202020204" pitchFamily="34" charset="0"/>
              </a:rPr>
              <a:t>Para conseguir el número de teléfono de SHIP para su estado, visite </a:t>
            </a:r>
            <a:r>
              <a:rPr lang="es-US" sz="1200" dirty="0">
                <a:ea typeface="Calibri" panose="020F0502020204030204" pitchFamily="34" charset="0"/>
                <a:cs typeface="Arial" panose="020B0604020202020204" pitchFamily="34" charset="0"/>
                <a:hlinkClick r:id="rId5"/>
              </a:rPr>
              <a:t>shiphelp.org</a:t>
            </a:r>
            <a:r>
              <a:rPr lang="es-US" sz="1200" dirty="0">
                <a:ea typeface="Calibri" panose="020F0502020204030204" pitchFamily="34" charset="0"/>
                <a:cs typeface="Arial" panose="020B0604020202020204" pitchFamily="34" charset="0"/>
              </a:rPr>
              <a:t>. </a:t>
            </a:r>
          </a:p>
          <a:p>
            <a:pPr marL="0" indent="0" defTabSz="966612">
              <a:spcBef>
                <a:spcPts val="634"/>
              </a:spcBef>
              <a:buNone/>
              <a:defRPr/>
            </a:pPr>
            <a:r>
              <a:rPr lang="es-US" dirty="0">
                <a:solidFill>
                  <a:prstClr val="black"/>
                </a:solidFill>
                <a:cs typeface="Arial" panose="020B0604020202020204" pitchFamily="34" charset="0"/>
              </a:rPr>
              <a:t>Puede presentar su solicitud, o alguien con la autoridad (como con el poder notarial) para actuar en su nombre puede presentarla, o puede pedirle a otra persona que lo ayude a presentar su solicitud.</a:t>
            </a:r>
          </a:p>
          <a:p>
            <a:pPr marL="0" indent="0">
              <a:spcBef>
                <a:spcPts val="634"/>
              </a:spcBef>
              <a:buNone/>
              <a:defRPr/>
            </a:pPr>
            <a:r>
              <a:rPr lang="es-US" b="1" dirty="0">
                <a:solidFill>
                  <a:prstClr val="black"/>
                </a:solidFill>
                <a:cs typeface="Arial" panose="020B0604020202020204" pitchFamily="34" charset="0"/>
              </a:rPr>
              <a:t>Si solicita Ayuda Adicional, </a:t>
            </a:r>
            <a:r>
              <a:rPr lang="es-US" dirty="0">
                <a:solidFill>
                  <a:prstClr val="black"/>
                </a:solidFill>
                <a:cs typeface="Arial" panose="020B0604020202020204" pitchFamily="34" charset="0"/>
              </a:rPr>
              <a:t>el Seguro Social le transmitirá los datos de su solicitud a la oficina de Medicaid de su estado para iniciar una solicitud de un Programa de Ahorro de Medicare. Como se mencionó antes, los Programas de Ahorro de Medicare pueden ayudar a pagar sus primas de Medicare. </a:t>
            </a:r>
          </a:p>
          <a:p>
            <a:pPr marL="0" indent="0" defTabSz="966612">
              <a:spcBef>
                <a:spcPts val="634"/>
              </a:spcBef>
              <a:buNone/>
              <a:defRPr/>
            </a:pPr>
            <a:endParaRPr lang="en-US" dirty="0">
              <a:solidFill>
                <a:prstClr val="black"/>
              </a:solidFill>
              <a:cs typeface="Arial" panose="020B0604020202020204" pitchFamily="34" charset="0"/>
            </a:endParaRPr>
          </a:p>
          <a:p>
            <a:pPr marL="0" indent="0" defTabSz="966612">
              <a:spcBef>
                <a:spcPts val="634"/>
              </a:spcBef>
              <a:buNone/>
              <a:defRPr/>
            </a:pPr>
            <a:endParaRPr lang="en-US" sz="1700" dirty="0">
              <a:solidFill>
                <a:prstClr val="black"/>
              </a:solidFill>
            </a:endParaRPr>
          </a:p>
        </p:txBody>
      </p:sp>
    </p:spTree>
    <p:extLst>
      <p:ext uri="{BB962C8B-B14F-4D97-AF65-F5344CB8AC3E}">
        <p14:creationId xmlns:p14="http://schemas.microsoft.com/office/powerpoint/2010/main" val="3372655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794" y="3757507"/>
            <a:ext cx="6670766" cy="5734836"/>
          </a:xfrm>
        </p:spPr>
        <p:txBody>
          <a:bodyPr/>
          <a:lstStyle/>
          <a:p>
            <a:pPr marL="0" indent="0" defTabSz="966612">
              <a:spcBef>
                <a:spcPts val="0"/>
              </a:spcBef>
              <a:spcAft>
                <a:spcPts val="600"/>
              </a:spcAft>
              <a:buNone/>
              <a:defRPr/>
            </a:pPr>
            <a:r>
              <a:rPr lang="es-US" sz="1100" b="1" dirty="0">
                <a:solidFill>
                  <a:prstClr val="black"/>
                </a:solidFill>
                <a:ea typeface="ＭＳ Ｐゴシック"/>
                <a:cs typeface="Arial"/>
              </a:rPr>
              <a:t>Esta diapositiva tiene animación.</a:t>
            </a:r>
          </a:p>
          <a:p>
            <a:pPr marL="0" indent="0" defTabSz="966612">
              <a:spcBef>
                <a:spcPts val="0"/>
              </a:spcBef>
              <a:spcAft>
                <a:spcPts val="600"/>
              </a:spcAft>
              <a:buNone/>
              <a:defRPr/>
            </a:pPr>
            <a:r>
              <a:rPr lang="es-US" sz="1100" b="1" dirty="0">
                <a:cs typeface="Arial"/>
              </a:rPr>
              <a:t>Notas del presentador</a:t>
            </a:r>
          </a:p>
          <a:p>
            <a:pPr marL="0" indent="0">
              <a:spcBef>
                <a:spcPts val="0"/>
              </a:spcBef>
              <a:spcAft>
                <a:spcPts val="600"/>
              </a:spcAft>
              <a:buNone/>
              <a:defRPr/>
            </a:pPr>
            <a:r>
              <a:rPr lang="es-US" sz="1100" b="1" dirty="0">
                <a:solidFill>
                  <a:prstClr val="black"/>
                </a:solidFill>
                <a:cs typeface="Arial"/>
              </a:rPr>
              <a:t>Medicaid es un programa conjunto federal y estatal que ayuda a pagar los costos de atención médica si tiene ingresos o recursos limitados y cumple con otros requisitos. Algunas personas califican tanto para Medicare como para Medicaid. </a:t>
            </a:r>
          </a:p>
          <a:p>
            <a:pPr marL="119149" indent="-119149" defTabSz="966612">
              <a:spcBef>
                <a:spcPts val="0"/>
              </a:spcBef>
              <a:spcAft>
                <a:spcPts val="600"/>
              </a:spcAft>
              <a:defRPr/>
            </a:pPr>
            <a:r>
              <a:rPr lang="es-US" sz="1100" dirty="0">
                <a:solidFill>
                  <a:prstClr val="black"/>
                </a:solidFill>
                <a:cs typeface="Arial"/>
              </a:rPr>
              <a:t>Si tiene Medicare y la cobertura completa de Medicaid, la mayoría de sus costos médicos está cubierta. Puede obtener su cobertura de Medicare a través de Medicare Original o un plan Medicare </a:t>
            </a:r>
            <a:r>
              <a:rPr lang="es-US" sz="1100" dirty="0" err="1">
                <a:solidFill>
                  <a:prstClr val="black"/>
                </a:solidFill>
                <a:cs typeface="Arial"/>
              </a:rPr>
              <a:t>Advantage</a:t>
            </a:r>
            <a:r>
              <a:rPr lang="es-US" sz="1100" dirty="0">
                <a:solidFill>
                  <a:prstClr val="black"/>
                </a:solidFill>
                <a:cs typeface="Arial"/>
              </a:rPr>
              <a:t>.</a:t>
            </a:r>
            <a:r>
              <a:rPr lang="es-US" sz="1100" b="0" dirty="0">
                <a:solidFill>
                  <a:prstClr val="black"/>
                </a:solidFill>
                <a:cs typeface="Arial"/>
              </a:rPr>
              <a:t> </a:t>
            </a:r>
          </a:p>
          <a:p>
            <a:pPr marL="119149" indent="-119149">
              <a:spcBef>
                <a:spcPts val="0"/>
              </a:spcBef>
              <a:spcAft>
                <a:spcPts val="600"/>
              </a:spcAft>
              <a:defRPr/>
            </a:pPr>
            <a:r>
              <a:rPr lang="es-US" sz="1100" dirty="0">
                <a:solidFill>
                  <a:prstClr val="black"/>
                </a:solidFill>
                <a:cs typeface="Arial"/>
              </a:rPr>
              <a:t>Si tiene Medicare y cobertura completa de Medicaid, la cobertura de medicamentos de Medicare cubre sus medicamentos recetados. </a:t>
            </a:r>
            <a:r>
              <a:rPr lang="es-US" sz="1100" dirty="0"/>
              <a:t>Califica automáticamente para obtener Ayuda Adicional para pagar los costos de medicamentos de Medicare. </a:t>
            </a:r>
            <a:r>
              <a:rPr lang="es-US" sz="1100" dirty="0">
                <a:solidFill>
                  <a:prstClr val="black"/>
                </a:solidFill>
                <a:cs typeface="Arial"/>
              </a:rPr>
              <a:t>Medicaid puede igual cubrir algunos medicamentos que Medicare no cubre.</a:t>
            </a:r>
            <a:r>
              <a:rPr lang="es-US" sz="1100" b="0" dirty="0">
                <a:solidFill>
                  <a:prstClr val="black"/>
                </a:solidFill>
                <a:cs typeface="Arial"/>
              </a:rPr>
              <a:t> </a:t>
            </a:r>
          </a:p>
          <a:p>
            <a:pPr marL="119149" indent="-119149">
              <a:spcBef>
                <a:spcPts val="0"/>
              </a:spcBef>
              <a:spcAft>
                <a:spcPts val="600"/>
              </a:spcAft>
              <a:defRPr/>
            </a:pPr>
            <a:r>
              <a:rPr lang="es-US" sz="1100" dirty="0"/>
              <a:t>Las personas con cobertura completa de Medicaid pueden recibir cobertura para los servicios que Medicare no cubre o cubre de manera parcial, como cuidados en un asilo de ancianos, cuidados personales, transporte a servicios médicos, servicios basados en el hogar y en la comunidad, comidas a domicilio y servicios dentales, de visión y de audición.</a:t>
            </a:r>
            <a:r>
              <a:rPr lang="es-US" sz="1100" dirty="0">
                <a:solidFill>
                  <a:prstClr val="black"/>
                </a:solidFill>
                <a:cs typeface="Arial"/>
              </a:rPr>
              <a:t> </a:t>
            </a:r>
          </a:p>
          <a:p>
            <a:pPr marL="0" indent="0">
              <a:spcBef>
                <a:spcPts val="0"/>
              </a:spcBef>
              <a:spcAft>
                <a:spcPts val="600"/>
              </a:spcAft>
              <a:buNone/>
              <a:defRPr/>
            </a:pPr>
            <a:r>
              <a:rPr lang="es-US" sz="1100" b="1" dirty="0">
                <a:solidFill>
                  <a:prstClr val="black"/>
                </a:solidFill>
                <a:cs typeface="Arial"/>
              </a:rPr>
              <a:t>Medicaid es la mayor fuente de financiamiento para servicios médicos y de la salud para las personas con ingresos y recursos limitados. </a:t>
            </a:r>
            <a:r>
              <a:rPr lang="es-US" sz="1100" dirty="0"/>
              <a:t>Medicaid brinda cobertura de salud a aproximadamente 85.8 millones de personas (en noviembre 2023), entre las que se incluyen niños, embarazadas, padres y madres, adultos mayores, personas con discapacidades y algunos adultos con bajos ingresos.</a:t>
            </a:r>
          </a:p>
          <a:p>
            <a:pPr marL="0" indent="0">
              <a:spcBef>
                <a:spcPts val="0"/>
              </a:spcBef>
              <a:spcAft>
                <a:spcPts val="600"/>
              </a:spcAft>
              <a:buNone/>
              <a:defRPr/>
            </a:pPr>
            <a:r>
              <a:rPr lang="es-US" sz="1100" b="1" dirty="0">
                <a:solidFill>
                  <a:prstClr val="black"/>
                </a:solidFill>
                <a:cs typeface="Arial"/>
              </a:rPr>
              <a:t>Los programas de Medicaid varían de un estado a otro. </a:t>
            </a:r>
            <a:r>
              <a:rPr lang="es-US" sz="1100" dirty="0">
                <a:solidFill>
                  <a:prstClr val="black"/>
                </a:solidFill>
                <a:cs typeface="Arial"/>
              </a:rPr>
              <a:t>También pueden tener diferentes nombres, como "Asistencia Médica" o "</a:t>
            </a:r>
            <a:r>
              <a:rPr lang="es-US" sz="1100" dirty="0" err="1">
                <a:solidFill>
                  <a:prstClr val="black"/>
                </a:solidFill>
                <a:cs typeface="Arial"/>
              </a:rPr>
              <a:t>Medi</a:t>
            </a:r>
            <a:r>
              <a:rPr lang="es-US" sz="1100" dirty="0">
                <a:solidFill>
                  <a:prstClr val="black"/>
                </a:solidFill>
                <a:cs typeface="Arial"/>
              </a:rPr>
              <a:t>-Cal".</a:t>
            </a:r>
          </a:p>
          <a:p>
            <a:pPr marL="0" lvl="1" defTabSz="966612">
              <a:spcBef>
                <a:spcPts val="0"/>
              </a:spcBef>
              <a:spcAft>
                <a:spcPts val="600"/>
              </a:spcAft>
              <a:defRPr/>
            </a:pPr>
            <a:r>
              <a:rPr lang="es-US" sz="1100" dirty="0">
                <a:solidFill>
                  <a:prstClr val="black"/>
                </a:solidFill>
                <a:cs typeface="Arial"/>
              </a:rPr>
              <a:t>Llame a la oficina estatal de Asistencia Médica (Medicaid) para obtener más información, ver si califica e informarse de cómo presentar una solicitud. Visite </a:t>
            </a:r>
            <a:r>
              <a:rPr lang="es-US" sz="1100" dirty="0">
                <a:solidFill>
                  <a:prstClr val="black"/>
                </a:solidFill>
                <a:cs typeface="Arial"/>
                <a:hlinkClick r:id="rId3"/>
              </a:rPr>
              <a:t>Medicaid.gov/</a:t>
            </a:r>
            <a:r>
              <a:rPr lang="es-US" sz="1100" dirty="0" err="1">
                <a:solidFill>
                  <a:prstClr val="black"/>
                </a:solidFill>
                <a:cs typeface="Arial"/>
                <a:hlinkClick r:id="rId3"/>
              </a:rPr>
              <a:t>about-us</a:t>
            </a:r>
            <a:r>
              <a:rPr lang="es-US" sz="1100" dirty="0">
                <a:solidFill>
                  <a:prstClr val="black"/>
                </a:solidFill>
                <a:cs typeface="Arial"/>
                <a:hlinkClick r:id="rId3"/>
              </a:rPr>
              <a:t>/</a:t>
            </a:r>
            <a:r>
              <a:rPr lang="es-US" sz="1100" dirty="0" err="1">
                <a:solidFill>
                  <a:prstClr val="black"/>
                </a:solidFill>
                <a:cs typeface="Arial"/>
                <a:hlinkClick r:id="rId3"/>
              </a:rPr>
              <a:t>beneficiary-resources</a:t>
            </a:r>
            <a:r>
              <a:rPr lang="es-US" sz="1100" dirty="0">
                <a:solidFill>
                  <a:prstClr val="black"/>
                </a:solidFill>
                <a:cs typeface="Arial"/>
                <a:hlinkClick r:id="rId3"/>
              </a:rPr>
              <a:t>/</a:t>
            </a:r>
            <a:r>
              <a:rPr lang="es-US" sz="1100" dirty="0" err="1">
                <a:solidFill>
                  <a:prstClr val="black"/>
                </a:solidFill>
                <a:cs typeface="Arial"/>
                <a:hlinkClick r:id="rId3"/>
              </a:rPr>
              <a:t>index.html#statemenu</a:t>
            </a:r>
            <a:r>
              <a:rPr lang="es-US" sz="1100" dirty="0">
                <a:solidFill>
                  <a:prstClr val="black"/>
                </a:solidFill>
                <a:cs typeface="Arial"/>
              </a:rPr>
              <a:t>. </a:t>
            </a:r>
          </a:p>
          <a:p>
            <a:pPr marL="0" indent="0" defTabSz="966612">
              <a:spcBef>
                <a:spcPts val="0"/>
              </a:spcBef>
              <a:spcAft>
                <a:spcPts val="600"/>
              </a:spcAft>
              <a:buNone/>
              <a:defRPr/>
            </a:pPr>
            <a:r>
              <a:rPr lang="es-US" sz="1100" b="1" dirty="0">
                <a:solidFill>
                  <a:prstClr val="black"/>
                </a:solidFill>
              </a:rPr>
              <a:t>Fuente: </a:t>
            </a:r>
            <a:r>
              <a:rPr lang="es-US" sz="1100" dirty="0">
                <a:solidFill>
                  <a:prstClr val="black"/>
                </a:solidFill>
                <a:hlinkClick r:id="rId4"/>
              </a:rPr>
              <a:t>Medicaid.gov/</a:t>
            </a:r>
            <a:r>
              <a:rPr lang="es-US" sz="1100" dirty="0" err="1">
                <a:solidFill>
                  <a:prstClr val="black"/>
                </a:solidFill>
                <a:hlinkClick r:id="rId4"/>
              </a:rPr>
              <a:t>medicaid</a:t>
            </a:r>
            <a:r>
              <a:rPr lang="es-US" sz="1100" dirty="0">
                <a:solidFill>
                  <a:prstClr val="black"/>
                </a:solidFill>
                <a:hlinkClick r:id="rId4"/>
              </a:rPr>
              <a:t>/</a:t>
            </a:r>
            <a:r>
              <a:rPr lang="es-US" sz="1100" dirty="0" err="1">
                <a:solidFill>
                  <a:prstClr val="black"/>
                </a:solidFill>
                <a:hlinkClick r:id="rId4"/>
              </a:rPr>
              <a:t>program-information</a:t>
            </a:r>
            <a:r>
              <a:rPr lang="es-US" sz="1100" dirty="0">
                <a:solidFill>
                  <a:prstClr val="black"/>
                </a:solidFill>
                <a:hlinkClick r:id="rId4"/>
              </a:rPr>
              <a:t>/</a:t>
            </a:r>
            <a:r>
              <a:rPr lang="es-US" sz="1100" dirty="0" err="1">
                <a:solidFill>
                  <a:prstClr val="black"/>
                </a:solidFill>
                <a:hlinkClick r:id="rId4"/>
              </a:rPr>
              <a:t>medicaid</a:t>
            </a:r>
            <a:r>
              <a:rPr lang="es-US" sz="1100" dirty="0">
                <a:solidFill>
                  <a:prstClr val="black"/>
                </a:solidFill>
                <a:hlinkClick r:id="rId4"/>
              </a:rPr>
              <a:t>-and-chip-</a:t>
            </a:r>
            <a:r>
              <a:rPr lang="es-US" sz="1100" dirty="0" err="1">
                <a:solidFill>
                  <a:prstClr val="black"/>
                </a:solidFill>
                <a:hlinkClick r:id="rId4"/>
              </a:rPr>
              <a:t>enrollment</a:t>
            </a:r>
            <a:r>
              <a:rPr lang="es-US" sz="1100" dirty="0">
                <a:solidFill>
                  <a:prstClr val="black"/>
                </a:solidFill>
                <a:hlinkClick r:id="rId4"/>
              </a:rPr>
              <a:t>-data/</a:t>
            </a:r>
            <a:r>
              <a:rPr lang="es-US" sz="1100" dirty="0" err="1">
                <a:solidFill>
                  <a:prstClr val="black"/>
                </a:solidFill>
                <a:hlinkClick r:id="rId4"/>
              </a:rPr>
              <a:t>report-highlights</a:t>
            </a:r>
            <a:r>
              <a:rPr lang="es-US" sz="1100" dirty="0">
                <a:solidFill>
                  <a:prstClr val="black"/>
                </a:solidFill>
                <a:hlinkClick r:id="rId4"/>
              </a:rPr>
              <a:t>/</a:t>
            </a:r>
            <a:r>
              <a:rPr lang="es-US" sz="1100" dirty="0" err="1">
                <a:solidFill>
                  <a:prstClr val="black"/>
                </a:solidFill>
                <a:hlinkClick r:id="rId4"/>
              </a:rPr>
              <a:t>index</a:t>
            </a:r>
            <a:endParaRPr lang="es-US" sz="1100" dirty="0">
              <a:solidFill>
                <a:prstClr val="black"/>
              </a:solidFill>
              <a:hlinkClick r:id="rId4"/>
            </a:endParaRPr>
          </a:p>
        </p:txBody>
      </p:sp>
    </p:spTree>
    <p:extLst>
      <p:ext uri="{BB962C8B-B14F-4D97-AF65-F5344CB8AC3E}">
        <p14:creationId xmlns:p14="http://schemas.microsoft.com/office/powerpoint/2010/main" val="131311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a:pPr>
            <a:r>
              <a:rPr lang="es-US" b="1">
                <a:cs typeface="Arial" panose="020B0604020202020204" pitchFamily="34" charset="0"/>
              </a:rPr>
              <a:t>Notas del presentador</a:t>
            </a:r>
          </a:p>
          <a:p>
            <a:pPr marL="0" indent="0" defTabSz="966612">
              <a:spcBef>
                <a:spcPts val="0"/>
              </a:spcBef>
              <a:spcAft>
                <a:spcPts val="600"/>
              </a:spcAft>
              <a:buNone/>
              <a:defRPr/>
            </a:pPr>
            <a:r>
              <a:rPr lang="es-US" b="1">
                <a:solidFill>
                  <a:prstClr val="black"/>
                </a:solidFill>
                <a:cs typeface="Arial" panose="020B0604020202020204" pitchFamily="34" charset="0"/>
              </a:rPr>
              <a:t>Medicare y Medicaid son distintos en los siguientes aspectos:</a:t>
            </a:r>
          </a:p>
          <a:p>
            <a:pPr marL="125834" indent="-125834" defTabSz="966612">
              <a:spcBef>
                <a:spcPts val="0"/>
              </a:spcBef>
              <a:spcAft>
                <a:spcPts val="600"/>
              </a:spcAft>
              <a:defRPr/>
            </a:pPr>
            <a:r>
              <a:rPr lang="es-US">
                <a:solidFill>
                  <a:prstClr val="black"/>
                </a:solidFill>
                <a:cs typeface="Arial" panose="020B0604020202020204" pitchFamily="34" charset="0"/>
              </a:rPr>
              <a:t>Medicare es un programa nacional que es uniforme en todo el país. Medicaid comprende programas estatales que varían de un estado a otro.</a:t>
            </a:r>
          </a:p>
          <a:p>
            <a:pPr marL="125834" indent="-125834" defTabSz="966612">
              <a:spcBef>
                <a:spcPts val="0"/>
              </a:spcBef>
              <a:spcAft>
                <a:spcPts val="600"/>
              </a:spcAft>
              <a:defRPr/>
            </a:pPr>
            <a:r>
              <a:rPr lang="es-US">
                <a:solidFill>
                  <a:prstClr val="black"/>
                </a:solidFill>
                <a:cs typeface="Arial" panose="020B0604020202020204" pitchFamily="34" charset="0"/>
              </a:rPr>
              <a:t>Medicare es administrado por el gobierno federal. Medicaid es administrado por los gobiernos estatales dentro de las leyes federales (asociación federal/estatal).</a:t>
            </a:r>
          </a:p>
          <a:p>
            <a:pPr marL="125834" indent="-125834" defTabSz="966612">
              <a:spcBef>
                <a:spcPts val="0"/>
              </a:spcBef>
              <a:spcAft>
                <a:spcPts val="600"/>
              </a:spcAft>
              <a:defRPr/>
            </a:pPr>
            <a:r>
              <a:rPr lang="es-US">
                <a:solidFill>
                  <a:prstClr val="black"/>
                </a:solidFill>
                <a:cs typeface="Arial" panose="020B0604020202020204" pitchFamily="34" charset="0"/>
              </a:rPr>
              <a:t>Medicare es un seguro para personas mayores de 65 años, personas menores de 65 años con ciertas discapacidades, o de cualquier edad con enfermedad renal terminal (ESRD, por sus siglas en inglés). Medicaid es un seguro médico para personas con base en requisitos de necesidades financieras y no financieras.</a:t>
            </a:r>
          </a:p>
          <a:p>
            <a:pPr marL="125834" indent="-125834" defTabSz="966612">
              <a:spcBef>
                <a:spcPts val="0"/>
              </a:spcBef>
              <a:spcAft>
                <a:spcPts val="600"/>
              </a:spcAft>
              <a:defRPr/>
            </a:pPr>
            <a:r>
              <a:rPr lang="es-US">
                <a:solidFill>
                  <a:prstClr val="black"/>
                </a:solidFill>
                <a:cs typeface="Arial" panose="020B0604020202020204" pitchFamily="34" charset="0"/>
              </a:rPr>
              <a:t>Medicare es el pagador primario de la nación en cuanto a servicios de internación en hospitales para discapacitados, ancianos y personas con ESRD. Medicaid es el pagador público principal de la nación en lo que respecta a servicios de atención de casos agudos, salud mental y cuidado a largo plazo.</a:t>
            </a:r>
          </a:p>
          <a:p>
            <a:pPr marL="0" indent="0">
              <a:spcBef>
                <a:spcPts val="0"/>
              </a:spcBef>
              <a:spcAft>
                <a:spcPts val="600"/>
              </a:spcAft>
              <a:buNone/>
            </a:pPr>
            <a:endParaRPr lang="en-US" dirty="0"/>
          </a:p>
        </p:txBody>
      </p:sp>
    </p:spTree>
    <p:extLst>
      <p:ext uri="{BB962C8B-B14F-4D97-AF65-F5344CB8AC3E}">
        <p14:creationId xmlns:p14="http://schemas.microsoft.com/office/powerpoint/2010/main" val="9134279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12029"/>
            <a:ext cx="5759450" cy="5144347"/>
          </a:xfrm>
        </p:spPr>
        <p:txBody>
          <a:bodyPr/>
          <a:lstStyle/>
          <a:p>
            <a:pPr marL="0" indent="0" defTabSz="966612">
              <a:spcBef>
                <a:spcPts val="634"/>
              </a:spcBef>
              <a:spcAft>
                <a:spcPts val="600"/>
              </a:spcAft>
              <a:buNone/>
              <a:defRPr/>
            </a:pPr>
            <a:r>
              <a:rPr lang="es-US" b="1">
                <a:solidFill>
                  <a:prstClr val="black"/>
                </a:solidFill>
                <a:ea typeface="ＭＳ Ｐゴシック"/>
                <a:cs typeface="Arial"/>
              </a:rPr>
              <a:t>Esta diapositiva tiene animación.</a:t>
            </a:r>
          </a:p>
          <a:p>
            <a:pPr marL="0" indent="0" defTabSz="966612">
              <a:spcBef>
                <a:spcPts val="634"/>
              </a:spcBef>
              <a:spcAft>
                <a:spcPts val="600"/>
              </a:spcAft>
              <a:buNone/>
              <a:defRPr/>
            </a:pPr>
            <a:r>
              <a:rPr lang="es-US" b="1">
                <a:cs typeface="Arial"/>
              </a:rPr>
              <a:t>Notas del presentador</a:t>
            </a:r>
          </a:p>
          <a:p>
            <a:pPr marL="0" indent="0" defTabSz="966612">
              <a:spcBef>
                <a:spcPts val="634"/>
              </a:spcBef>
              <a:spcAft>
                <a:spcPts val="600"/>
              </a:spcAft>
              <a:buNone/>
              <a:defRPr/>
            </a:pPr>
            <a:r>
              <a:rPr lang="es-US" b="1">
                <a:solidFill>
                  <a:prstClr val="black"/>
                </a:solidFill>
                <a:cs typeface="Arial"/>
              </a:rPr>
              <a:t>Al igual que Medicaid, CHIP es una colaboración entre los estados y el gobierno federal</a:t>
            </a:r>
            <a:r>
              <a:rPr lang="es-US">
                <a:solidFill>
                  <a:prstClr val="black"/>
                </a:solidFill>
                <a:cs typeface="Arial"/>
              </a:rPr>
              <a:t> que proporciona cobertura de salud a niños elegibles, y a algunas embarazadas, a través de Medicaid y de programas CHIP individuales. Los estados administran CHIP dentro de las pautas generales establecidas por los CMS, y el programa está financiado conjuntamente por los estados y el gobierno federal.</a:t>
            </a:r>
          </a:p>
          <a:p>
            <a:pPr marL="119149" indent="-119149" defTabSz="966612">
              <a:spcBef>
                <a:spcPts val="634"/>
              </a:spcBef>
              <a:spcAft>
                <a:spcPts val="600"/>
              </a:spcAft>
              <a:defRPr/>
            </a:pPr>
            <a:r>
              <a:rPr lang="es-US">
                <a:solidFill>
                  <a:prstClr val="black"/>
                </a:solidFill>
                <a:cs typeface="Arial"/>
              </a:rPr>
              <a:t>Para</a:t>
            </a:r>
            <a:r>
              <a:rPr lang="es-US"/>
              <a:t> junio de 2023, había más de 6.9 millones de niños inscritos en el programa CHIP.</a:t>
            </a:r>
          </a:p>
          <a:p>
            <a:pPr marL="119149" indent="-119149">
              <a:spcBef>
                <a:spcPts val="634"/>
              </a:spcBef>
              <a:spcAft>
                <a:spcPts val="600"/>
              </a:spcAft>
              <a:defRPr/>
            </a:pPr>
            <a:r>
              <a:rPr lang="es-US"/>
              <a:t>Llame a la oficina de Asistencia Médica (Medicaid) de su estado </a:t>
            </a:r>
            <a:r>
              <a:rPr lang="es-US">
                <a:solidFill>
                  <a:prstClr val="black"/>
                </a:solidFill>
                <a:cs typeface="Arial"/>
              </a:rPr>
              <a:t>para obtener más información y para saber si califica para CHIP. Además, visite </a:t>
            </a:r>
            <a:r>
              <a:rPr lang="es-US">
                <a:solidFill>
                  <a:prstClr val="black"/>
                </a:solidFill>
                <a:cs typeface="Arial"/>
                <a:hlinkClick r:id="rId3"/>
              </a:rPr>
              <a:t>InsureKidsNow.gov</a:t>
            </a:r>
            <a:r>
              <a:rPr lang="es-US">
                <a:solidFill>
                  <a:prstClr val="black"/>
                </a:solidFill>
                <a:cs typeface="Arial"/>
              </a:rPr>
              <a:t> para obtener más información sobre las opciones de cobertura para su familia.</a:t>
            </a:r>
          </a:p>
          <a:p>
            <a:pPr marL="119149" indent="-119149">
              <a:spcBef>
                <a:spcPts val="634"/>
              </a:spcBef>
              <a:spcAft>
                <a:spcPts val="600"/>
              </a:spcAft>
              <a:defRPr/>
            </a:pPr>
            <a:r>
              <a:rPr lang="es-US">
                <a:solidFill>
                  <a:prstClr val="black"/>
                </a:solidFill>
                <a:cs typeface="Arial"/>
              </a:rPr>
              <a:t>Para ver la información de CHIP por estado, visite </a:t>
            </a:r>
            <a:r>
              <a:rPr lang="es-US">
                <a:solidFill>
                  <a:prstClr val="black"/>
                </a:solidFill>
                <a:cs typeface="Arial"/>
                <a:hlinkClick r:id="rId4"/>
              </a:rPr>
              <a:t>Medicaid.gov/chip/state-program-information/chip-state-program-information</a:t>
            </a:r>
            <a:r>
              <a:rPr lang="es-US">
                <a:solidFill>
                  <a:prstClr val="black"/>
                </a:solidFill>
                <a:cs typeface="Arial"/>
              </a:rPr>
              <a:t>.</a:t>
            </a:r>
          </a:p>
          <a:p>
            <a:pPr marL="0" indent="0" defTabSz="966612">
              <a:spcAft>
                <a:spcPts val="600"/>
              </a:spcAft>
              <a:buNone/>
              <a:defRPr/>
            </a:pPr>
            <a:r>
              <a:rPr lang="es-US" b="1">
                <a:solidFill>
                  <a:prstClr val="black"/>
                </a:solidFill>
              </a:rPr>
              <a:t>Recurso:</a:t>
            </a:r>
            <a:r>
              <a:rPr lang="es-US">
                <a:solidFill>
                  <a:prstClr val="black"/>
                </a:solidFill>
              </a:rPr>
              <a:t> </a:t>
            </a:r>
            <a:r>
              <a:rPr lang="es-US">
                <a:solidFill>
                  <a:prstClr val="black"/>
                </a:solidFill>
                <a:hlinkClick r:id="rId5"/>
              </a:rPr>
              <a:t>Medicaid.gov/medicaid/program-information/medicaid-and-chip-enrollment-data/report-highlights/index</a:t>
            </a:r>
          </a:p>
        </p:txBody>
      </p:sp>
    </p:spTree>
    <p:extLst>
      <p:ext uri="{BB962C8B-B14F-4D97-AF65-F5344CB8AC3E}">
        <p14:creationId xmlns:p14="http://schemas.microsoft.com/office/powerpoint/2010/main" val="1156408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r>
              <a:rPr lang="en-US"/>
              <a:t>March 2024</a:t>
            </a:r>
            <a:endParaRPr lang="en-US" dirty="0"/>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r>
              <a:rPr lang="en-US"/>
              <a:t>Getting Started with Medicare</a:t>
            </a:r>
            <a:endParaRPr lang="en-US" dirty="0"/>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727154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02654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rPr lang="en-US" dirty="0"/>
              <a:t>Click to edit Master title style</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r>
              <a:rPr lang="en-US"/>
              <a:t>March 2024</a:t>
            </a:r>
            <a:endParaRPr lang="en-US" dirty="0"/>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r>
              <a:rPr lang="en-US"/>
              <a:t>Getting Started with Medicare</a:t>
            </a:r>
            <a:endParaRPr lang="en-US" dirty="0"/>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dirty="0"/>
              <a:t>1 Click to edit Master</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dirty="0"/>
              <a:t>5 Click to edit Master</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dirty="0"/>
              <a:t>6 Click to edit Master</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dirty="0"/>
              <a:t>7 Click to edit Master</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dirty="0"/>
              <a:t>8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rPr lang="en-US" dirty="0"/>
              <a:t>5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dirty="0"/>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dirty="0"/>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dirty="0"/>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dirty="0"/>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dirty="0"/>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dirty="0"/>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dirty="0"/>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dirty="0"/>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dirty="0"/>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dirty="0"/>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dirty="0"/>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dirty="0"/>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dirty="0"/>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dirty="0"/>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dirty="0"/>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dirty="0"/>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dirty="0"/>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dirty="0"/>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defRPr/>
            </a:lvl1pPr>
          </a:lstStyle>
          <a:p>
            <a:pPr lvl="0"/>
            <a:r>
              <a:rPr lang="en-US" dirty="0"/>
              <a:t>1 Click to edit Master text</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defRPr/>
            </a:lvl1pPr>
          </a:lstStyle>
          <a:p>
            <a:pPr lvl="0"/>
            <a:r>
              <a:rPr lang="en-US" dirty="0"/>
              <a:t>2 Click to edit Master text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defRPr/>
            </a:lvl1pPr>
          </a:lstStyle>
          <a:p>
            <a:pPr lvl="0"/>
            <a:r>
              <a:rPr lang="en-US" dirty="0"/>
              <a:t>3 Click to edit Master text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defRPr/>
            </a:lvl1pPr>
          </a:lstStyle>
          <a:p>
            <a:pPr lvl="0"/>
            <a:r>
              <a:rPr lang="en-US" dirty="0"/>
              <a:t>4 Click to edit Master text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defRPr/>
            </a:lvl1pPr>
          </a:lstStyle>
          <a:p>
            <a:pPr lvl="0"/>
            <a:r>
              <a:rPr lang="en-US" dirty="0"/>
              <a:t>5 Click to edit Master text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defRPr/>
            </a:lvl1pPr>
          </a:lstStyle>
          <a:p>
            <a:pPr lvl="0"/>
            <a:r>
              <a:rPr lang="en-US" dirty="0"/>
              <a:t>6 Click to edit Master text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defRPr/>
            </a:lvl1pPr>
          </a:lstStyle>
          <a:p>
            <a:pPr lvl="0"/>
            <a:r>
              <a:rPr lang="en-US" dirty="0"/>
              <a:t>7 Click to edit Master text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dirty="0"/>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dirty="0"/>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dirty="0"/>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dirty="0"/>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dirty="0"/>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dirty="0"/>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rPr lang="en-US" dirty="0"/>
              <a:t>Click to edit Master text styles</a:t>
            </a:r>
          </a:p>
          <a:p>
            <a:pPr lvl="1"/>
            <a:endParaRPr lang="en-US" dirty="0"/>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rPr lang="en-US" dirty="0"/>
              <a:t>Click to edit Master text</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Getting Started with Medicare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March 2024</a:t>
            </a: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Getting Started with Medicare</a:t>
            </a:r>
            <a:endParaRPr lang="en-US" dirty="0"/>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75FFB760-B90B-4691-9277-65FDC696485E}"/>
              </a:ext>
            </a:extLst>
          </p:cNvPr>
          <p:cNvSpPr txBox="1">
            <a:spLocks/>
          </p:cNvSpPr>
          <p:nvPr userDrawn="1"/>
        </p:nvSpPr>
        <p:spPr>
          <a:xfrm>
            <a:off x="1833019" y="4869240"/>
            <a:ext cx="10180245" cy="365125"/>
          </a:xfrm>
          <a:prstGeom prst="rect">
            <a:avLst/>
          </a:prstGeom>
          <a:solidFill>
            <a:schemeClr val="bg1"/>
          </a:solidFill>
        </p:spPr>
        <p:txBody>
          <a:bodyPr vert="horz" lIns="91440" tIns="45720" rIns="91440" bIns="45720" rtlCol="0" anchor="t">
            <a:no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200" dirty="0">
                <a:latin typeface="Arial" panose="020B0604020202020204" pitchFamily="34" charset="0"/>
                <a:cs typeface="Arial" panose="020B0604020202020204" pitchFamily="34" charset="0"/>
              </a:rPr>
              <a:t>Cuenta regresiva: </a:t>
            </a:r>
            <a:r>
              <a:rPr lang="es-US" sz="2200" b="0" dirty="0">
                <a:latin typeface="Arial" panose="020B0604020202020204" pitchFamily="34" charset="0"/>
                <a:ea typeface="Arial Unicode MS" pitchFamily="34" charset="-128"/>
                <a:cs typeface="Arial" panose="020B0604020202020204" pitchFamily="34" charset="0"/>
              </a:rPr>
              <a:t>Responde la pregunta antes de que la barra desaparezca</a:t>
            </a:r>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Getting Started with Medicare</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9234"/>
          </a:xfrm>
          <a:prstGeom prst="rect">
            <a:avLst/>
          </a:prstGeom>
        </p:spPr>
        <p:txBody>
          <a:bodyPr anchor="ctr">
            <a:normAutofit/>
          </a:bodyPr>
          <a:lstStyle>
            <a:lvl1pPr>
              <a:defRPr sz="3000"/>
            </a:lvl1pPr>
          </a:lstStyle>
          <a:p>
            <a:r>
              <a:rPr lang="en-US"/>
              <a:t>Click to edit Master title style</a:t>
            </a:r>
          </a:p>
        </p:txBody>
      </p:sp>
      <p:sp>
        <p:nvSpPr>
          <p:cNvPr id="3" name="Text Placeholder 3">
            <a:extLst>
              <a:ext uri="{FF2B5EF4-FFF2-40B4-BE49-F238E27FC236}">
                <a16:creationId xmlns:a16="http://schemas.microsoft.com/office/drawing/2014/main" id="{6AB2DC61-5E8F-74FD-F843-C76405DFCE89}"/>
              </a:ext>
            </a:extLst>
          </p:cNvPr>
          <p:cNvSpPr>
            <a:spLocks noGrp="1"/>
          </p:cNvSpPr>
          <p:nvPr>
            <p:ph type="body" sz="quarter" idx="13"/>
          </p:nvPr>
        </p:nvSpPr>
        <p:spPr>
          <a:xfrm>
            <a:off x="873172" y="1557369"/>
            <a:ext cx="4414052"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4" name="Text Placeholder 3">
            <a:extLst>
              <a:ext uri="{FF2B5EF4-FFF2-40B4-BE49-F238E27FC236}">
                <a16:creationId xmlns:a16="http://schemas.microsoft.com/office/drawing/2014/main" id="{D5A62BB6-6A2E-40C9-306A-09D8FE9EB12A}"/>
              </a:ext>
            </a:extLst>
          </p:cNvPr>
          <p:cNvSpPr>
            <a:spLocks noGrp="1"/>
          </p:cNvSpPr>
          <p:nvPr>
            <p:ph type="body" sz="quarter" idx="14"/>
          </p:nvPr>
        </p:nvSpPr>
        <p:spPr>
          <a:xfrm>
            <a:off x="2102133" y="3533821"/>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5" name="Text Placeholder 3">
            <a:extLst>
              <a:ext uri="{FF2B5EF4-FFF2-40B4-BE49-F238E27FC236}">
                <a16:creationId xmlns:a16="http://schemas.microsoft.com/office/drawing/2014/main" id="{A333D6ED-8837-CE67-B2A9-9DD93CA1C64E}"/>
              </a:ext>
            </a:extLst>
          </p:cNvPr>
          <p:cNvSpPr>
            <a:spLocks noGrp="1"/>
          </p:cNvSpPr>
          <p:nvPr>
            <p:ph type="body" sz="quarter" idx="15"/>
          </p:nvPr>
        </p:nvSpPr>
        <p:spPr>
          <a:xfrm>
            <a:off x="1922462" y="238693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6" name="Text Placeholder 3">
            <a:extLst>
              <a:ext uri="{FF2B5EF4-FFF2-40B4-BE49-F238E27FC236}">
                <a16:creationId xmlns:a16="http://schemas.microsoft.com/office/drawing/2014/main" id="{A721B57D-D24F-4FF4-8CE8-6F03DDABE6A8}"/>
              </a:ext>
            </a:extLst>
          </p:cNvPr>
          <p:cNvSpPr>
            <a:spLocks noGrp="1"/>
          </p:cNvSpPr>
          <p:nvPr>
            <p:ph type="body" sz="quarter" idx="16"/>
          </p:nvPr>
        </p:nvSpPr>
        <p:spPr>
          <a:xfrm>
            <a:off x="706437" y="2904462"/>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7" name="Text Placeholder 3">
            <a:extLst>
              <a:ext uri="{FF2B5EF4-FFF2-40B4-BE49-F238E27FC236}">
                <a16:creationId xmlns:a16="http://schemas.microsoft.com/office/drawing/2014/main" id="{4896FD57-2139-B6BB-3EFD-20FC758E6F5A}"/>
              </a:ext>
            </a:extLst>
          </p:cNvPr>
          <p:cNvSpPr>
            <a:spLocks noGrp="1"/>
          </p:cNvSpPr>
          <p:nvPr>
            <p:ph type="body" sz="quarter" idx="17"/>
          </p:nvPr>
        </p:nvSpPr>
        <p:spPr>
          <a:xfrm>
            <a:off x="3433762" y="3003298"/>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8" name="Text Placeholder 3">
            <a:extLst>
              <a:ext uri="{FF2B5EF4-FFF2-40B4-BE49-F238E27FC236}">
                <a16:creationId xmlns:a16="http://schemas.microsoft.com/office/drawing/2014/main" id="{F0A4362D-31FA-E8DC-3606-AA9D9DEDCE52}"/>
              </a:ext>
            </a:extLst>
          </p:cNvPr>
          <p:cNvSpPr>
            <a:spLocks noGrp="1"/>
          </p:cNvSpPr>
          <p:nvPr>
            <p:ph type="body" sz="quarter" idx="18"/>
          </p:nvPr>
        </p:nvSpPr>
        <p:spPr>
          <a:xfrm>
            <a:off x="3470558" y="406814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9" name="Text Placeholder 3">
            <a:extLst>
              <a:ext uri="{FF2B5EF4-FFF2-40B4-BE49-F238E27FC236}">
                <a16:creationId xmlns:a16="http://schemas.microsoft.com/office/drawing/2014/main" id="{013E69BE-D4A8-EBD7-DFFE-D2A8C1436B41}"/>
              </a:ext>
            </a:extLst>
          </p:cNvPr>
          <p:cNvSpPr>
            <a:spLocks noGrp="1"/>
          </p:cNvSpPr>
          <p:nvPr>
            <p:ph type="body" sz="quarter" idx="19"/>
          </p:nvPr>
        </p:nvSpPr>
        <p:spPr>
          <a:xfrm>
            <a:off x="733708" y="4138876"/>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3" name="Text Placeholder 3">
            <a:extLst>
              <a:ext uri="{FF2B5EF4-FFF2-40B4-BE49-F238E27FC236}">
                <a16:creationId xmlns:a16="http://schemas.microsoft.com/office/drawing/2014/main" id="{8BC6C774-22CA-90EF-7A0A-657EE57B3409}"/>
              </a:ext>
            </a:extLst>
          </p:cNvPr>
          <p:cNvSpPr>
            <a:spLocks noGrp="1"/>
          </p:cNvSpPr>
          <p:nvPr>
            <p:ph type="body" sz="quarter" idx="20"/>
          </p:nvPr>
        </p:nvSpPr>
        <p:spPr>
          <a:xfrm>
            <a:off x="2102133" y="4727667"/>
            <a:ext cx="1368425" cy="36512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US" dirty="0"/>
              <a:t>Click to</a:t>
            </a:r>
          </a:p>
        </p:txBody>
      </p:sp>
      <p:sp>
        <p:nvSpPr>
          <p:cNvPr id="14" name="Content Placeholder 15">
            <a:extLst>
              <a:ext uri="{FF2B5EF4-FFF2-40B4-BE49-F238E27FC236}">
                <a16:creationId xmlns:a16="http://schemas.microsoft.com/office/drawing/2014/main" id="{844323B0-20C9-3052-BADA-E5CC112EA4C6}"/>
              </a:ext>
            </a:extLst>
          </p:cNvPr>
          <p:cNvSpPr>
            <a:spLocks noGrp="1"/>
          </p:cNvSpPr>
          <p:nvPr>
            <p:ph sz="quarter" idx="21"/>
          </p:nvPr>
        </p:nvSpPr>
        <p:spPr>
          <a:xfrm>
            <a:off x="6997700" y="1339850"/>
            <a:ext cx="48434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784"/>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784"/>
            <a:ext cx="4114800" cy="365125"/>
          </a:xfrm>
        </p:spPr>
        <p:txBody>
          <a:bodyPr/>
          <a:lstStyle>
            <a:lvl1pPr>
              <a:defRPr>
                <a:solidFill>
                  <a:schemeClr val="accent1">
                    <a:lumMod val="60000"/>
                    <a:lumOff val="40000"/>
                  </a:schemeClr>
                </a:solidFill>
              </a:defRPr>
            </a:lvl1pPr>
          </a:lstStyle>
          <a:p>
            <a:r>
              <a:rPr lang="en-US"/>
              <a:t>Getting Started with Medicare</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784"/>
            <a:ext cx="2743200" cy="365125"/>
          </a:xfrm>
        </p:spPr>
        <p:txBody>
          <a:bodyPr/>
          <a:lstStyle>
            <a:lvl1pPr>
              <a:defRPr>
                <a:solidFill>
                  <a:schemeClr val="accent1">
                    <a:lumMod val="60000"/>
                    <a:lumOff val="40000"/>
                  </a:schemeClr>
                </a:solidFill>
              </a:defRPr>
            </a:lvl1pPr>
          </a:lstStyle>
          <a:p>
            <a:r>
              <a:rPr lang="en-US"/>
              <a:t>March 2024</a:t>
            </a:r>
            <a:endParaRPr lang="en-US" dirty="0"/>
          </a:p>
        </p:txBody>
      </p:sp>
    </p:spTree>
    <p:custDataLst>
      <p:tags r:id="rId1"/>
    </p:custDataLst>
    <p:extLst>
      <p:ext uri="{BB962C8B-B14F-4D97-AF65-F5344CB8AC3E}">
        <p14:creationId xmlns:p14="http://schemas.microsoft.com/office/powerpoint/2010/main" val="277851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March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Getting Started with Medicare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image" Target="../media/image4.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8" Type="http://schemas.openxmlformats.org/officeDocument/2006/relationships/slideLayout" Target="../slideLayouts/slideLayout17.xml"/><Relationship Id="rId51" Type="http://schemas.openxmlformats.org/officeDocument/2006/relationships/tags" Target="../tags/tag1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Getting Started with Medicare</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4" r:id="rId8"/>
    <p:sldLayoutId id="2147483795"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Getting Started with Medicare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51"/>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8" r:id="rId41"/>
    <p:sldLayoutId id="2147483807" r:id="rId42"/>
    <p:sldLayoutId id="2147483806" r:id="rId43"/>
    <p:sldLayoutId id="2147483804" r:id="rId44"/>
    <p:sldLayoutId id="2147483798" r:id="rId45"/>
    <p:sldLayoutId id="2147483797" r:id="rId46"/>
    <p:sldLayoutId id="2147483792" r:id="rId47"/>
    <p:sldLayoutId id="2147483805" r:id="rId48"/>
    <p:sldLayoutId id="2147483790" r:id="rId4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ags" Target="../tags/tag7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60.xml"/></Relationships>
</file>

<file path=ppt/slides/_rels/slide101.xml.rels><?xml version="1.0" encoding="UTF-8" standalone="yes"?>
<Relationships xmlns="http://schemas.openxmlformats.org/package/2006/relationships"><Relationship Id="rId8" Type="http://schemas.openxmlformats.org/officeDocument/2006/relationships/hyperlink" Target="https://www.espanol.insurekidsnow.gov/" TargetMode="External"/><Relationship Id="rId3" Type="http://schemas.openxmlformats.org/officeDocument/2006/relationships/notesSlide" Target="../notesSlides/notesSlide101.xml"/><Relationship Id="rId7" Type="http://schemas.openxmlformats.org/officeDocument/2006/relationships/hyperlink" Target="https://www.CuidadoDeSalud.gov/" TargetMode="External"/><Relationship Id="rId2" Type="http://schemas.openxmlformats.org/officeDocument/2006/relationships/slideLayout" Target="../slideLayouts/slideLayout52.xml"/><Relationship Id="rId1" Type="http://schemas.openxmlformats.org/officeDocument/2006/relationships/tags" Target="../tags/tag161.xml"/><Relationship Id="rId6" Type="http://schemas.openxmlformats.org/officeDocument/2006/relationships/hyperlink" Target="https://www.ssa.gov/" TargetMode="External"/><Relationship Id="rId5" Type="http://schemas.openxmlformats.org/officeDocument/2006/relationships/hyperlink" Target="https://www.medicaid.gov/" TargetMode="External"/><Relationship Id="rId10" Type="http://schemas.openxmlformats.org/officeDocument/2006/relationships/hyperlink" Target="https://cmsnationaltrainingprogram.cms.gov/" TargetMode="External"/><Relationship Id="rId4" Type="http://schemas.openxmlformats.org/officeDocument/2006/relationships/hyperlink" Target="https://www.medicare.gov/" TargetMode="External"/><Relationship Id="rId9" Type="http://schemas.openxmlformats.org/officeDocument/2006/relationships/hyperlink" Target="https://www.shiphelp.org/"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53.svg"/><Relationship Id="rId3" Type="http://schemas.openxmlformats.org/officeDocument/2006/relationships/notesSlide" Target="../notesSlides/notesSlide102.xml"/><Relationship Id="rId7" Type="http://schemas.openxmlformats.org/officeDocument/2006/relationships/image" Target="../media/image152.png"/><Relationship Id="rId2" Type="http://schemas.openxmlformats.org/officeDocument/2006/relationships/slideLayout" Target="../slideLayouts/slideLayout41.xml"/><Relationship Id="rId1" Type="http://schemas.openxmlformats.org/officeDocument/2006/relationships/tags" Target="../tags/tag162.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svg"/><Relationship Id="rId4" Type="http://schemas.openxmlformats.org/officeDocument/2006/relationships/image" Target="../media/image149.png"/><Relationship Id="rId9"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6.xml"/><Relationship Id="rId1" Type="http://schemas.openxmlformats.org/officeDocument/2006/relationships/tags" Target="../tags/tag16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6.xml"/><Relationship Id="rId1" Type="http://schemas.openxmlformats.org/officeDocument/2006/relationships/tags" Target="../tags/tag164.xml"/></Relationships>
</file>

<file path=ppt/slides/_rels/slide10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5.xml"/><Relationship Id="rId7" Type="http://schemas.microsoft.com/office/2007/relationships/hdphoto" Target="../media/hdphoto3.wdp"/><Relationship Id="rId2" Type="http://schemas.openxmlformats.org/officeDocument/2006/relationships/slideLayout" Target="../slideLayouts/slideLayout5.xml"/><Relationship Id="rId1" Type="http://schemas.openxmlformats.org/officeDocument/2006/relationships/tags" Target="../tags/tag165.xml"/><Relationship Id="rId6" Type="http://schemas.openxmlformats.org/officeDocument/2006/relationships/image" Target="../media/image158.png"/><Relationship Id="rId5" Type="http://schemas.openxmlformats.org/officeDocument/2006/relationships/hyperlink" Target="https://cmsnationaltrainingprogram.cms.gov/" TargetMode="External"/><Relationship Id="rId4" Type="http://schemas.openxmlformats.org/officeDocument/2006/relationships/image" Target="../media/image15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7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47.xml"/><Relationship Id="rId1" Type="http://schemas.openxmlformats.org/officeDocument/2006/relationships/tags" Target="../tags/tag75.xml"/><Relationship Id="rId6" Type="http://schemas.openxmlformats.org/officeDocument/2006/relationships/image" Target="../media/image37.png"/><Relationship Id="rId5" Type="http://schemas.openxmlformats.org/officeDocument/2006/relationships/hyperlink" Target="https://www.ssa.gov/"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6.xml"/><Relationship Id="rId5" Type="http://schemas.openxmlformats.org/officeDocument/2006/relationships/image" Target="../media/image47.png"/><Relationship Id="rId4" Type="http://schemas.openxmlformats.org/officeDocument/2006/relationships/hyperlink" Target="https://es.medicare.gov/account/login/"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7.xml"/><Relationship Id="rId1" Type="http://schemas.openxmlformats.org/officeDocument/2006/relationships/tags" Target="../tags/tag7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45.xml"/><Relationship Id="rId1" Type="http://schemas.openxmlformats.org/officeDocument/2006/relationships/tags" Target="../tags/tag7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5.png"/><Relationship Id="rId2" Type="http://schemas.openxmlformats.org/officeDocument/2006/relationships/slideLayout" Target="../slideLayouts/slideLayout55.xml"/><Relationship Id="rId1" Type="http://schemas.openxmlformats.org/officeDocument/2006/relationships/tags" Target="../tags/tag7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80.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8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8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9.xml"/><Relationship Id="rId1" Type="http://schemas.openxmlformats.org/officeDocument/2006/relationships/tags" Target="../tags/tag84.xml"/></Relationships>
</file>

<file path=ppt/slides/_rels/slide25.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svg"/><Relationship Id="rId3" Type="http://schemas.openxmlformats.org/officeDocument/2006/relationships/notesSlide" Target="../notesSlides/notesSlide25.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slideLayout" Target="../slideLayouts/slideLayout53.xml"/><Relationship Id="rId1" Type="http://schemas.openxmlformats.org/officeDocument/2006/relationships/tags" Target="../tags/tag8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4.xml"/><Relationship Id="rId1" Type="http://schemas.openxmlformats.org/officeDocument/2006/relationships/tags" Target="../tags/tag8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9.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9.xml"/><Relationship Id="rId1" Type="http://schemas.openxmlformats.org/officeDocument/2006/relationships/tags" Target="../tags/tag9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9.xml"/><Relationship Id="rId1" Type="http://schemas.openxmlformats.org/officeDocument/2006/relationships/tags" Target="../tags/tag9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9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95.xml"/><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36.xml"/><Relationship Id="rId7" Type="http://schemas.openxmlformats.org/officeDocument/2006/relationships/image" Target="../media/image76.svg"/><Relationship Id="rId2" Type="http://schemas.openxmlformats.org/officeDocument/2006/relationships/slideLayout" Target="../slideLayouts/slideLayout45.xml"/><Relationship Id="rId1" Type="http://schemas.openxmlformats.org/officeDocument/2006/relationships/tags" Target="../tags/tag96.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9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7.xml"/><Relationship Id="rId1" Type="http://schemas.openxmlformats.org/officeDocument/2006/relationships/tags" Target="../tags/tag9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7.xml"/><Relationship Id="rId1" Type="http://schemas.openxmlformats.org/officeDocument/2006/relationships/tags" Target="../tags/tag10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ags" Target="../tags/tag10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0.xml"/><Relationship Id="rId1" Type="http://schemas.openxmlformats.org/officeDocument/2006/relationships/tags" Target="../tags/tag10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103.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4.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04.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0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2.xml"/><Relationship Id="rId1" Type="http://schemas.openxmlformats.org/officeDocument/2006/relationships/tags" Target="../tags/tag10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09.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9.xml"/><Relationship Id="rId1" Type="http://schemas.openxmlformats.org/officeDocument/2006/relationships/tags" Target="../tags/tag1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1.xml"/><Relationship Id="rId1" Type="http://schemas.openxmlformats.org/officeDocument/2006/relationships/tags" Target="../tags/tag111.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6.xml"/><Relationship Id="rId1" Type="http://schemas.openxmlformats.org/officeDocument/2006/relationships/tags" Target="../tags/tag11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svg"/><Relationship Id="rId3" Type="http://schemas.openxmlformats.org/officeDocument/2006/relationships/notesSlide" Target="../notesSlides/notesSlide53.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41.xml"/><Relationship Id="rId1" Type="http://schemas.openxmlformats.org/officeDocument/2006/relationships/tags" Target="../tags/tag113.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png"/><Relationship Id="rId9"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1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7.xml"/><Relationship Id="rId1" Type="http://schemas.openxmlformats.org/officeDocument/2006/relationships/tags" Target="../tags/tag1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tags" Target="../tags/tag1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7.xml"/><Relationship Id="rId1" Type="http://schemas.openxmlformats.org/officeDocument/2006/relationships/tags" Target="../tags/tag66.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9.xml"/><Relationship Id="rId1" Type="http://schemas.openxmlformats.org/officeDocument/2006/relationships/tags" Target="../tags/tag120.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12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9.xml"/><Relationship Id="rId1" Type="http://schemas.openxmlformats.org/officeDocument/2006/relationships/tags" Target="../tags/tag12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xml"/><Relationship Id="rId1" Type="http://schemas.openxmlformats.org/officeDocument/2006/relationships/tags" Target="../tags/tag124.xml"/><Relationship Id="rId5" Type="http://schemas.openxmlformats.org/officeDocument/2006/relationships/image" Target="../media/image102.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xml"/><Relationship Id="rId1" Type="http://schemas.openxmlformats.org/officeDocument/2006/relationships/tags" Target="../tags/tag125.xml"/><Relationship Id="rId5" Type="http://schemas.openxmlformats.org/officeDocument/2006/relationships/image" Target="../media/image102.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9.xml"/><Relationship Id="rId1" Type="http://schemas.openxmlformats.org/officeDocument/2006/relationships/tags" Target="../tags/tag126.xml"/><Relationship Id="rId5" Type="http://schemas.openxmlformats.org/officeDocument/2006/relationships/hyperlink" Target="https://www.shiphelp.org/" TargetMode="External"/><Relationship Id="rId4" Type="http://schemas.openxmlformats.org/officeDocument/2006/relationships/hyperlink" Target="https://www.medicare.gov/plan-compare/%23/?lang=en"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xml"/><Relationship Id="rId1" Type="http://schemas.openxmlformats.org/officeDocument/2006/relationships/tags" Target="../tags/tag12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2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1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9.gif"/><Relationship Id="rId2" Type="http://schemas.openxmlformats.org/officeDocument/2006/relationships/slideLayout" Target="../slideLayouts/slideLayout42.xml"/><Relationship Id="rId1" Type="http://schemas.openxmlformats.org/officeDocument/2006/relationships/tags" Target="../tags/tag6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3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9.xml"/><Relationship Id="rId1" Type="http://schemas.openxmlformats.org/officeDocument/2006/relationships/tags" Target="../tags/tag132.xml"/><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73.xml"/><Relationship Id="rId7" Type="http://schemas.openxmlformats.org/officeDocument/2006/relationships/image" Target="../media/image108.png"/><Relationship Id="rId12" Type="http://schemas.openxmlformats.org/officeDocument/2006/relationships/image" Target="../media/image80.svg"/><Relationship Id="rId2" Type="http://schemas.openxmlformats.org/officeDocument/2006/relationships/slideLayout" Target="../slideLayouts/slideLayout43.xml"/><Relationship Id="rId1" Type="http://schemas.openxmlformats.org/officeDocument/2006/relationships/tags" Target="../tags/tag133.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106.svg"/><Relationship Id="rId10" Type="http://schemas.openxmlformats.org/officeDocument/2006/relationships/image" Target="../media/image111.svg"/><Relationship Id="rId4" Type="http://schemas.openxmlformats.org/officeDocument/2006/relationships/image" Target="../media/image105.png"/><Relationship Id="rId9" Type="http://schemas.openxmlformats.org/officeDocument/2006/relationships/image" Target="../media/image110.png"/></Relationships>
</file>

<file path=ppt/slides/_rels/slide74.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notesSlide" Target="../notesSlides/notesSlide74.xml"/><Relationship Id="rId7" Type="http://schemas.openxmlformats.org/officeDocument/2006/relationships/image" Target="../media/image93.png"/><Relationship Id="rId12"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34.xml"/><Relationship Id="rId6" Type="http://schemas.openxmlformats.org/officeDocument/2006/relationships/image" Target="../media/image114.svg"/><Relationship Id="rId11" Type="http://schemas.openxmlformats.org/officeDocument/2006/relationships/image" Target="../media/image117.png"/><Relationship Id="rId5" Type="http://schemas.openxmlformats.org/officeDocument/2006/relationships/image" Target="../media/image113.png"/><Relationship Id="rId10" Type="http://schemas.openxmlformats.org/officeDocument/2006/relationships/image" Target="../media/image116.svg"/><Relationship Id="rId4" Type="http://schemas.openxmlformats.org/officeDocument/2006/relationships/image" Target="../media/image112.png"/><Relationship Id="rId9"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3.xml"/><Relationship Id="rId1" Type="http://schemas.openxmlformats.org/officeDocument/2006/relationships/tags" Target="../tags/tag13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1.xml"/><Relationship Id="rId1" Type="http://schemas.openxmlformats.org/officeDocument/2006/relationships/tags" Target="../tags/tag136.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9.xml"/><Relationship Id="rId1" Type="http://schemas.openxmlformats.org/officeDocument/2006/relationships/tags" Target="../tags/tag137.xml"/><Relationship Id="rId4" Type="http://schemas.openxmlformats.org/officeDocument/2006/relationships/hyperlink" Target="https://www.medicare.gov/plan-compare/%23/?lang=en"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notesSlide" Target="../notesSlides/notesSlide78.xml"/><Relationship Id="rId7" Type="http://schemas.openxmlformats.org/officeDocument/2006/relationships/image" Target="../media/image121.png"/><Relationship Id="rId2" Type="http://schemas.openxmlformats.org/officeDocument/2006/relationships/slideLayout" Target="../slideLayouts/slideLayout53.xml"/><Relationship Id="rId1" Type="http://schemas.openxmlformats.org/officeDocument/2006/relationships/tags" Target="../tags/tag138.xml"/><Relationship Id="rId6" Type="http://schemas.openxmlformats.org/officeDocument/2006/relationships/image" Target="../media/image120.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1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7.xml"/><Relationship Id="rId1" Type="http://schemas.openxmlformats.org/officeDocument/2006/relationships/tags" Target="../tags/tag6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xml"/><Relationship Id="rId1" Type="http://schemas.openxmlformats.org/officeDocument/2006/relationships/tags" Target="../tags/tag140.xml"/></Relationships>
</file>

<file path=ppt/slides/_rels/slide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1.xml"/><Relationship Id="rId7" Type="http://schemas.openxmlformats.org/officeDocument/2006/relationships/image" Target="../media/image128.png"/><Relationship Id="rId2" Type="http://schemas.openxmlformats.org/officeDocument/2006/relationships/slideLayout" Target="../slideLayouts/slideLayout42.xml"/><Relationship Id="rId1" Type="http://schemas.openxmlformats.org/officeDocument/2006/relationships/tags" Target="../tags/tag141.xml"/><Relationship Id="rId6" Type="http://schemas.openxmlformats.org/officeDocument/2006/relationships/image" Target="../media/image127.png"/><Relationship Id="rId5" Type="http://schemas.openxmlformats.org/officeDocument/2006/relationships/image" Target="../media/image126.svg"/><Relationship Id="rId10" Type="http://schemas.openxmlformats.org/officeDocument/2006/relationships/image" Target="../media/image130.svg"/><Relationship Id="rId4" Type="http://schemas.openxmlformats.org/officeDocument/2006/relationships/image" Target="../media/image125.png"/><Relationship Id="rId9"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43.xml"/><Relationship Id="rId1" Type="http://schemas.openxmlformats.org/officeDocument/2006/relationships/tags" Target="../tags/tag142.xml"/><Relationship Id="rId5" Type="http://schemas.openxmlformats.org/officeDocument/2006/relationships/image" Target="../media/image80.svg"/><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xml"/><Relationship Id="rId1" Type="http://schemas.openxmlformats.org/officeDocument/2006/relationships/tags" Target="../tags/tag14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2.xml"/><Relationship Id="rId1" Type="http://schemas.openxmlformats.org/officeDocument/2006/relationships/tags" Target="../tags/tag14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7.xml.rels><?xml version="1.0" encoding="UTF-8" standalone="yes"?>
<Relationships xmlns="http://schemas.openxmlformats.org/package/2006/relationships"><Relationship Id="rId8" Type="http://schemas.openxmlformats.org/officeDocument/2006/relationships/hyperlink" Target="https://www.CuidadoDeSalud.gov/" TargetMode="External"/><Relationship Id="rId3" Type="http://schemas.openxmlformats.org/officeDocument/2006/relationships/notesSlide" Target="../notesSlides/notesSlide87.xml"/><Relationship Id="rId7" Type="http://schemas.openxmlformats.org/officeDocument/2006/relationships/image" Target="../media/image134.svg"/><Relationship Id="rId2" Type="http://schemas.openxmlformats.org/officeDocument/2006/relationships/slideLayout" Target="../slideLayouts/slideLayout43.xml"/><Relationship Id="rId1" Type="http://schemas.openxmlformats.org/officeDocument/2006/relationships/tags" Target="../tags/tag147.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8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88.xml"/><Relationship Id="rId7" Type="http://schemas.openxmlformats.org/officeDocument/2006/relationships/image" Target="../media/image138.png"/><Relationship Id="rId2" Type="http://schemas.openxmlformats.org/officeDocument/2006/relationships/slideLayout" Target="../slideLayouts/slideLayout42.xml"/><Relationship Id="rId1" Type="http://schemas.openxmlformats.org/officeDocument/2006/relationships/tags" Target="../tags/tag148.xml"/><Relationship Id="rId6" Type="http://schemas.openxmlformats.org/officeDocument/2006/relationships/image" Target="../media/image137.svg"/><Relationship Id="rId11" Type="http://schemas.openxmlformats.org/officeDocument/2006/relationships/image" Target="../media/image141.sv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hyperlink" Target="https://www.cuidadodesalud.gov/es/" TargetMode="Externa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41.xml"/><Relationship Id="rId1" Type="http://schemas.openxmlformats.org/officeDocument/2006/relationships/tags" Target="../tags/tag149.xml"/><Relationship Id="rId5" Type="http://schemas.openxmlformats.org/officeDocument/2006/relationships/image" Target="../media/image143.png"/><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4.xml"/><Relationship Id="rId1" Type="http://schemas.openxmlformats.org/officeDocument/2006/relationships/tags" Target="../tags/tag69.xml"/><Relationship Id="rId5" Type="http://schemas.openxmlformats.org/officeDocument/2006/relationships/image" Target="../media/image44.png"/><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5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1.xml"/><Relationship Id="rId1" Type="http://schemas.openxmlformats.org/officeDocument/2006/relationships/tags" Target="../tags/tag15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9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93.xml"/><Relationship Id="rId7" Type="http://schemas.openxmlformats.org/officeDocument/2006/relationships/image" Target="../media/image145.png"/><Relationship Id="rId2" Type="http://schemas.openxmlformats.org/officeDocument/2006/relationships/slideLayout" Target="../slideLayouts/slideLayout43.xml"/><Relationship Id="rId1" Type="http://schemas.openxmlformats.org/officeDocument/2006/relationships/tags" Target="../tags/tag153.xml"/><Relationship Id="rId6" Type="http://schemas.openxmlformats.org/officeDocument/2006/relationships/image" Target="../media/image119.svg"/><Relationship Id="rId5" Type="http://schemas.openxmlformats.org/officeDocument/2006/relationships/image" Target="../media/image110.pn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6.xml"/><Relationship Id="rId1" Type="http://schemas.openxmlformats.org/officeDocument/2006/relationships/tags" Target="../tags/tag15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6.xml"/><Relationship Id="rId1" Type="http://schemas.openxmlformats.org/officeDocument/2006/relationships/tags" Target="../tags/tag15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6.xml"/><Relationship Id="rId1" Type="http://schemas.openxmlformats.org/officeDocument/2006/relationships/tags" Target="../tags/tag156.xml"/><Relationship Id="rId4" Type="http://schemas.openxmlformats.org/officeDocument/2006/relationships/hyperlink" Target="https://www.ssa.gov/medicare/part-d-extra-help"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8.xml"/><Relationship Id="rId1" Type="http://schemas.openxmlformats.org/officeDocument/2006/relationships/tags" Target="../tags/tag157.xml"/><Relationship Id="rId4" Type="http://schemas.openxmlformats.org/officeDocument/2006/relationships/image" Target="../media/image14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6.xml"/><Relationship Id="rId1" Type="http://schemas.openxmlformats.org/officeDocument/2006/relationships/tags" Target="../tags/tag15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7.xml"/><Relationship Id="rId1" Type="http://schemas.openxmlformats.org/officeDocument/2006/relationships/tags" Target="../tags/tag159.xml"/><Relationship Id="rId5" Type="http://schemas.openxmlformats.org/officeDocument/2006/relationships/hyperlink" Target="https://www.medicaid.gov/chip/state-program-information/index.html" TargetMode="Externa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a:solidFill>
                  <a:prstClr val="white"/>
                </a:solidFill>
              </a:rPr>
              <a:t>Medicare Original frente a Medicare Advantage:</a:t>
            </a:r>
            <a:br>
              <a:rPr lang="es-US" sz="2800">
                <a:solidFill>
                  <a:prstClr val="white"/>
                </a:solidFill>
              </a:rPr>
            </a:br>
            <a:r>
              <a:rPr lang="es-US" sz="2800">
                <a:solidFill>
                  <a:prstClr val="white"/>
                </a:solidFill>
              </a:rPr>
              <a:t>Opciones de médicos y hospitales</a:t>
            </a:r>
          </a:p>
        </p:txBody>
      </p:sp>
      <p:graphicFrame>
        <p:nvGraphicFramePr>
          <p:cNvPr id="8" name="Table 7" descr="Esta tabla muestra la diferencia en la elección de médico y hospital entre Medicare Original y Medicare Advantage e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802483845"/>
              </p:ext>
            </p:extLst>
          </p:nvPr>
        </p:nvGraphicFramePr>
        <p:xfrm>
          <a:off x="612319" y="1358051"/>
          <a:ext cx="10967362" cy="4870186"/>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800" b="1">
                          <a:solidFill>
                            <a:srgbClr val="006CAA"/>
                          </a:solidFill>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b="1">
                          <a:solidFill>
                            <a:srgbClr val="006CAA"/>
                          </a:solidFill>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5665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latin typeface="+mn-lt"/>
                          <a:cs typeface="Arial" panose="020B0604020202020204" pitchFamily="34" charset="0"/>
                        </a:rPr>
                        <a:t>Puede utilizar </a:t>
                      </a:r>
                      <a:r>
                        <a:rPr lang="es-US" sz="2400" b="1">
                          <a:solidFill>
                            <a:srgbClr val="00529B"/>
                          </a:solidFill>
                          <a:latin typeface="+mn-lt"/>
                          <a:cs typeface="Arial" panose="020B0604020202020204" pitchFamily="34" charset="0"/>
                        </a:rPr>
                        <a:t>cualquier médico u hospital que acepte Medicare,</a:t>
                      </a:r>
                      <a:r>
                        <a:rPr lang="es-US" sz="2400" b="1" baseline="0">
                          <a:solidFill>
                            <a:srgbClr val="00529B"/>
                          </a:solidFill>
                          <a:latin typeface="+mn-lt"/>
                          <a:cs typeface="Arial" panose="020B0604020202020204" pitchFamily="34" charset="0"/>
                        </a:rPr>
                        <a:t> en cualquier lugar de los EE. UU.</a:t>
                      </a:r>
                    </a:p>
                    <a:p>
                      <a:pPr lvl="0"/>
                      <a:br>
                        <a:rPr lang="es-US" sz="2400">
                          <a:solidFill>
                            <a:srgbClr val="00529B"/>
                          </a:solidFill>
                          <a:latin typeface="+mn-lt"/>
                          <a:cs typeface="Arial" panose="020B0604020202020204" pitchFamily="34" charset="0"/>
                        </a:rPr>
                      </a:br>
                      <a:endParaRPr lang="es-US" sz="2400">
                        <a:solidFill>
                          <a:srgbClr val="00529B"/>
                        </a:solidFill>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latin typeface="+mn-lt"/>
                          <a:cs typeface="Arial" panose="020B0604020202020204" pitchFamily="34" charset="0"/>
                        </a:rPr>
                        <a:t>En muchos casos, solo puede usar </a:t>
                      </a:r>
                      <a:r>
                        <a:rPr lang="es-US" sz="2400" b="1" dirty="0">
                          <a:solidFill>
                            <a:srgbClr val="00529B"/>
                          </a:solidFill>
                          <a:latin typeface="+mn-lt"/>
                          <a:cs typeface="Arial" panose="020B0604020202020204" pitchFamily="34" charset="0"/>
                        </a:rPr>
                        <a:t>médicos y otros proveedores que están en la red y el área de servicio del plan </a:t>
                      </a:r>
                      <a:r>
                        <a:rPr lang="es-US" sz="2400" b="0" baseline="0" dirty="0">
                          <a:solidFill>
                            <a:srgbClr val="00529B"/>
                          </a:solidFill>
                          <a:latin typeface="+mn-lt"/>
                          <a:cs typeface="Arial" panose="020B0604020202020204" pitchFamily="34" charset="0"/>
                        </a:rPr>
                        <a:t>(para atención que no sea de emergencia). </a:t>
                      </a:r>
                      <a:r>
                        <a:rPr lang="es-US" sz="2400" dirty="0">
                          <a:solidFill>
                            <a:srgbClr val="00529B"/>
                          </a:solidFill>
                          <a:latin typeface="+mn-lt"/>
                          <a:cs typeface="Arial" panose="020B0604020202020204" pitchFamily="34" charset="0"/>
                        </a:rPr>
                        <a:t>Algunos planes ofrecen cobertura que no es de emergencia fuera de la red, pero generalmente a un costo más alto.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r>
                        <a:rPr lang="es-US" sz="2400">
                          <a:solidFill>
                            <a:srgbClr val="00529B"/>
                          </a:solidFill>
                          <a:latin typeface="+mn-lt"/>
                          <a:cs typeface="Arial" panose="020B0604020202020204" pitchFamily="34" charset="0"/>
                        </a:rPr>
                        <a:t>En la mayoría de los casos, </a:t>
                      </a:r>
                      <a:r>
                        <a:rPr lang="es-US" sz="2400" b="1">
                          <a:solidFill>
                            <a:srgbClr val="00529B"/>
                          </a:solidFill>
                          <a:latin typeface="+mn-lt"/>
                          <a:cs typeface="Arial" panose="020B0604020202020204" pitchFamily="34" charset="0"/>
                        </a:rPr>
                        <a:t>no necesita </a:t>
                      </a:r>
                      <a:r>
                        <a:rPr lang="es-US" sz="2400">
                          <a:solidFill>
                            <a:srgbClr val="00529B"/>
                          </a:solidFill>
                          <a:latin typeface="+mn-lt"/>
                          <a:cs typeface="Arial" panose="020B0604020202020204" pitchFamily="34" charset="0"/>
                        </a:rPr>
                        <a:t>una derivación para ver a un especialista.</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pPr>
                      <a:r>
                        <a:rPr lang="es-US" sz="2400" b="1" dirty="0">
                          <a:solidFill>
                            <a:srgbClr val="00529B"/>
                          </a:solidFill>
                          <a:latin typeface="+mn-lt"/>
                          <a:cs typeface="Arial" panose="020B0604020202020204" pitchFamily="34" charset="0"/>
                        </a:rPr>
                        <a:t>Puede que deba </a:t>
                      </a:r>
                      <a:r>
                        <a:rPr lang="es-US" sz="2400" dirty="0">
                          <a:solidFill>
                            <a:srgbClr val="00529B"/>
                          </a:solidFill>
                          <a:latin typeface="+mn-lt"/>
                          <a:cs typeface="Arial" panose="020B0604020202020204" pitchFamily="34" charset="0"/>
                        </a:rPr>
                        <a:t>obtener una derivación para ver a un especialista.</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n-US" smtClean="0"/>
              <a:pPr/>
              <a:t>10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fontScale="90000"/>
          </a:bodyPr>
          <a:lstStyle/>
          <a:p>
            <a:pPr algn="ctr"/>
            <a:r>
              <a:rPr lang="es-US" sz="3000"/>
              <a:t>Compruebe sus conocimientos: Pregunta 12</a:t>
            </a:r>
          </a:p>
        </p:txBody>
      </p:sp>
      <p:sp>
        <p:nvSpPr>
          <p:cNvPr id="5" name="Content Placeholder 4"/>
          <p:cNvSpPr>
            <a:spLocks noGrp="1"/>
          </p:cNvSpPr>
          <p:nvPr>
            <p:ph idx="4294967295"/>
          </p:nvPr>
        </p:nvSpPr>
        <p:spPr>
          <a:xfrm>
            <a:off x="1844040" y="1558972"/>
            <a:ext cx="9797627" cy="4046054"/>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¿Cuál de los siguientes Programas de Ahorro de Medicare solo ayuda a pagar primas de la Parte A?</a:t>
            </a:r>
          </a:p>
          <a:p>
            <a:pPr marL="514350" lvl="0" indent="-514350" defTabSz="685800">
              <a:lnSpc>
                <a:spcPct val="100000"/>
              </a:lnSpc>
              <a:spcBef>
                <a:spcPts val="0"/>
              </a:spcBef>
              <a:spcAft>
                <a:spcPts val="600"/>
              </a:spcAft>
              <a:buFont typeface="Wingdings" pitchFamily="2" charset="2"/>
              <a:buAutoNum type="alphaLcPeriod"/>
            </a:pPr>
            <a:r>
              <a:rPr lang="es-US" sz="2400" dirty="0">
                <a:solidFill>
                  <a:srgbClr val="00529B"/>
                </a:solidFill>
              </a:rPr>
              <a:t>Programa para Beneficiarios Calificados de Medicare (QMB)</a:t>
            </a:r>
          </a:p>
          <a:p>
            <a:pPr marL="514350" lvl="0" indent="-514350" defTabSz="685800">
              <a:lnSpc>
                <a:spcPct val="100000"/>
              </a:lnSpc>
              <a:spcBef>
                <a:spcPts val="0"/>
              </a:spcBef>
              <a:spcAft>
                <a:spcPts val="600"/>
              </a:spcAft>
              <a:buFont typeface="Wingdings" pitchFamily="2" charset="2"/>
              <a:buAutoNum type="alphaLcPeriod"/>
            </a:pPr>
            <a:r>
              <a:rPr lang="es-US" sz="2400" dirty="0">
                <a:solidFill>
                  <a:srgbClr val="00529B"/>
                </a:solidFill>
              </a:rPr>
              <a:t>Programa para Beneficiarios Específicos de Bajos Ingresos de Medicare (SLMB)</a:t>
            </a:r>
          </a:p>
          <a:p>
            <a:pPr marL="514350" lvl="0" indent="-514350" defTabSz="685800">
              <a:lnSpc>
                <a:spcPct val="100000"/>
              </a:lnSpc>
              <a:spcBef>
                <a:spcPts val="0"/>
              </a:spcBef>
              <a:spcAft>
                <a:spcPts val="600"/>
              </a:spcAft>
              <a:buFont typeface="Wingdings" pitchFamily="2" charset="2"/>
              <a:buAutoNum type="alphaLcPeriod"/>
            </a:pPr>
            <a:r>
              <a:rPr lang="es-US" sz="2400" dirty="0">
                <a:solidFill>
                  <a:srgbClr val="00529B"/>
                </a:solidFill>
              </a:rPr>
              <a:t>Programa para Individuos Calificados (QI)</a:t>
            </a:r>
          </a:p>
          <a:p>
            <a:pPr marL="514350" lvl="0" indent="-514350" defTabSz="685800">
              <a:lnSpc>
                <a:spcPct val="100000"/>
              </a:lnSpc>
              <a:spcBef>
                <a:spcPts val="0"/>
              </a:spcBef>
              <a:spcAft>
                <a:spcPts val="600"/>
              </a:spcAft>
              <a:buFont typeface="Wingdings" pitchFamily="2" charset="2"/>
              <a:buAutoNum type="alphaLcPeriod"/>
            </a:pPr>
            <a:r>
              <a:rPr lang="es-US" sz="2400" dirty="0">
                <a:solidFill>
                  <a:srgbClr val="00529B"/>
                </a:solidFill>
              </a:rPr>
              <a:t>Programa para Individuos Discapacitados y Trabajadores (QDWI)</a:t>
            </a:r>
          </a:p>
        </p:txBody>
      </p:sp>
      <p:sp>
        <p:nvSpPr>
          <p:cNvPr id="6" name="Rounded Rectangle 5" descr="Casilla verde que señala D como respuesta correcta"/>
          <p:cNvSpPr/>
          <p:nvPr/>
        </p:nvSpPr>
        <p:spPr>
          <a:xfrm>
            <a:off x="1844040" y="4124698"/>
            <a:ext cx="9585960"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100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2217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Sitios web útiles</a:t>
            </a:r>
          </a:p>
        </p:txBody>
      </p:sp>
      <p:sp>
        <p:nvSpPr>
          <p:cNvPr id="50" name="Text Placeholder 49">
            <a:extLst>
              <a:ext uri="{FF2B5EF4-FFF2-40B4-BE49-F238E27FC236}">
                <a16:creationId xmlns:a16="http://schemas.microsoft.com/office/drawing/2014/main" id="{FE8945E8-E866-5A56-1FBE-5B43EC537C13}"/>
              </a:ext>
            </a:extLst>
          </p:cNvPr>
          <p:cNvSpPr>
            <a:spLocks noGrp="1"/>
          </p:cNvSpPr>
          <p:nvPr>
            <p:ph type="body" sz="quarter" idx="13"/>
          </p:nvPr>
        </p:nvSpPr>
        <p:spPr>
          <a:xfrm>
            <a:off x="1394908" y="1189517"/>
            <a:ext cx="4562856" cy="640080"/>
          </a:xfrm>
        </p:spPr>
        <p:txBody>
          <a:bodyPr anchor="ctr"/>
          <a:lstStyle/>
          <a:p>
            <a:pPr marL="182880" lvl="0" indent="0">
              <a:spcAft>
                <a:spcPts val="0"/>
              </a:spcAft>
              <a:buClrTx/>
              <a:buNone/>
            </a:pPr>
            <a:r>
              <a:rPr lang="es-US" sz="2000" b="1">
                <a:solidFill>
                  <a:srgbClr val="2F5597"/>
                </a:solidFill>
                <a:latin typeface="Calibri" panose="020F0502020204030204"/>
                <a:cs typeface="Calibri" pitchFamily="34" charset="0"/>
              </a:rPr>
              <a:t>Medicare</a:t>
            </a:r>
          </a:p>
        </p:txBody>
      </p:sp>
      <p:sp>
        <p:nvSpPr>
          <p:cNvPr id="51" name="Text Placeholder 50">
            <a:extLst>
              <a:ext uri="{FF2B5EF4-FFF2-40B4-BE49-F238E27FC236}">
                <a16:creationId xmlns:a16="http://schemas.microsoft.com/office/drawing/2014/main" id="{1094302C-0BAF-4F16-8F50-715081D6C086}"/>
              </a:ext>
            </a:extLst>
          </p:cNvPr>
          <p:cNvSpPr>
            <a:spLocks noGrp="1"/>
          </p:cNvSpPr>
          <p:nvPr>
            <p:ph type="body" sz="quarter" idx="14"/>
          </p:nvPr>
        </p:nvSpPr>
        <p:spPr>
          <a:xfrm>
            <a:off x="6102272" y="1239254"/>
            <a:ext cx="5257800" cy="548640"/>
          </a:xfrm>
          <a:ln w="57150">
            <a:solidFill>
              <a:srgbClr val="8FAADC"/>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4">
                  <a:extLst>
                    <a:ext uri="{A12FA001-AC4F-418D-AE19-62706E023703}">
                      <ahyp:hlinkClr xmlns:ahyp="http://schemas.microsoft.com/office/drawing/2018/hyperlinkcolor" val="tx"/>
                    </a:ext>
                  </a:extLst>
                </a:hlinkClick>
              </a:rPr>
              <a:t>es.Medicare.gov</a:t>
            </a:r>
            <a:r>
              <a:rPr lang="es-US" sz="2000">
                <a:solidFill>
                  <a:srgbClr val="2F5597"/>
                </a:solidFill>
                <a:latin typeface="Calibri" panose="020F0502020204030204"/>
                <a:cs typeface="Calibri" pitchFamily="34" charset="0"/>
              </a:rPr>
              <a:t> </a:t>
            </a:r>
          </a:p>
        </p:txBody>
      </p:sp>
      <p:sp>
        <p:nvSpPr>
          <p:cNvPr id="52" name="Text Placeholder 51">
            <a:extLst>
              <a:ext uri="{FF2B5EF4-FFF2-40B4-BE49-F238E27FC236}">
                <a16:creationId xmlns:a16="http://schemas.microsoft.com/office/drawing/2014/main" id="{92A21F8C-8E78-411A-AF5B-440A833CFB65}"/>
              </a:ext>
            </a:extLst>
          </p:cNvPr>
          <p:cNvSpPr>
            <a:spLocks noGrp="1"/>
          </p:cNvSpPr>
          <p:nvPr>
            <p:ph type="body" sz="quarter" idx="15"/>
          </p:nvPr>
        </p:nvSpPr>
        <p:spPr>
          <a:xfrm>
            <a:off x="1394908" y="1913610"/>
            <a:ext cx="4562856" cy="640080"/>
          </a:xfrm>
        </p:spPr>
        <p:txBody>
          <a:bodyPr anchor="ctr"/>
          <a:lstStyle/>
          <a:p>
            <a:pPr marL="182880" lvl="0" indent="0">
              <a:spcAft>
                <a:spcPts val="0"/>
              </a:spcAft>
              <a:buClrTx/>
              <a:buNone/>
            </a:pPr>
            <a:r>
              <a:rPr lang="es-US" sz="2000" b="1">
                <a:solidFill>
                  <a:srgbClr val="2F5597"/>
                </a:solidFill>
                <a:latin typeface="Calibri" panose="020F0502020204030204"/>
                <a:cs typeface="Calibri" pitchFamily="34" charset="0"/>
              </a:rPr>
              <a:t>Medicaid</a:t>
            </a:r>
          </a:p>
        </p:txBody>
      </p:sp>
      <p:sp>
        <p:nvSpPr>
          <p:cNvPr id="53" name="Text Placeholder 52">
            <a:extLst>
              <a:ext uri="{FF2B5EF4-FFF2-40B4-BE49-F238E27FC236}">
                <a16:creationId xmlns:a16="http://schemas.microsoft.com/office/drawing/2014/main" id="{9660B2AE-7DA7-8B72-37ED-5607DDC807AA}"/>
              </a:ext>
            </a:extLst>
          </p:cNvPr>
          <p:cNvSpPr>
            <a:spLocks noGrp="1"/>
          </p:cNvSpPr>
          <p:nvPr>
            <p:ph type="body" sz="quarter" idx="16"/>
          </p:nvPr>
        </p:nvSpPr>
        <p:spPr>
          <a:xfrm>
            <a:off x="6102272" y="1994693"/>
            <a:ext cx="5257800" cy="548640"/>
          </a:xfrm>
          <a:ln w="57150">
            <a:solidFill>
              <a:srgbClr val="FFC000"/>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5">
                  <a:extLst>
                    <a:ext uri="{A12FA001-AC4F-418D-AE19-62706E023703}">
                      <ahyp:hlinkClr xmlns:ahyp="http://schemas.microsoft.com/office/drawing/2018/hyperlinkcolor" val="tx"/>
                    </a:ext>
                  </a:extLst>
                </a:hlinkClick>
              </a:rPr>
              <a:t>Medicaid.gov</a:t>
            </a:r>
            <a:r>
              <a:rPr lang="es-US" sz="2000">
                <a:solidFill>
                  <a:srgbClr val="2F5597"/>
                </a:solidFill>
                <a:latin typeface="Calibri" panose="020F0502020204030204"/>
                <a:cs typeface="Calibri" pitchFamily="34" charset="0"/>
              </a:rPr>
              <a:t> </a:t>
            </a:r>
          </a:p>
        </p:txBody>
      </p:sp>
      <p:sp>
        <p:nvSpPr>
          <p:cNvPr id="54" name="Text Placeholder 53">
            <a:extLst>
              <a:ext uri="{FF2B5EF4-FFF2-40B4-BE49-F238E27FC236}">
                <a16:creationId xmlns:a16="http://schemas.microsoft.com/office/drawing/2014/main" id="{EA4875D1-CD65-074D-D894-06223A1EC7F8}"/>
              </a:ext>
            </a:extLst>
          </p:cNvPr>
          <p:cNvSpPr>
            <a:spLocks noGrp="1"/>
          </p:cNvSpPr>
          <p:nvPr>
            <p:ph type="body" sz="quarter" idx="17"/>
          </p:nvPr>
        </p:nvSpPr>
        <p:spPr>
          <a:xfrm>
            <a:off x="1394908" y="2704277"/>
            <a:ext cx="4562856" cy="640080"/>
          </a:xfrm>
        </p:spPr>
        <p:txBody>
          <a:bodyPr anchor="ctr"/>
          <a:lstStyle/>
          <a:p>
            <a:pPr marL="182880" lvl="0" indent="0">
              <a:spcAft>
                <a:spcPts val="0"/>
              </a:spcAft>
              <a:buClrTx/>
              <a:buNone/>
            </a:pPr>
            <a:r>
              <a:rPr lang="es-US" sz="2000" b="1">
                <a:solidFill>
                  <a:srgbClr val="2F5597"/>
                </a:solidFill>
                <a:latin typeface="Calibri" panose="020F0502020204030204"/>
                <a:cs typeface="Calibri" pitchFamily="34" charset="0"/>
              </a:rPr>
              <a:t>Seguro Social </a:t>
            </a:r>
          </a:p>
        </p:txBody>
      </p:sp>
      <p:sp>
        <p:nvSpPr>
          <p:cNvPr id="55" name="Text Placeholder 54">
            <a:extLst>
              <a:ext uri="{FF2B5EF4-FFF2-40B4-BE49-F238E27FC236}">
                <a16:creationId xmlns:a16="http://schemas.microsoft.com/office/drawing/2014/main" id="{6C6944ED-6FBF-6585-80DA-57788AB194E5}"/>
              </a:ext>
            </a:extLst>
          </p:cNvPr>
          <p:cNvSpPr>
            <a:spLocks noGrp="1"/>
          </p:cNvSpPr>
          <p:nvPr>
            <p:ph type="body" sz="quarter" idx="18"/>
          </p:nvPr>
        </p:nvSpPr>
        <p:spPr>
          <a:xfrm>
            <a:off x="6102272" y="2755686"/>
            <a:ext cx="5257800" cy="548640"/>
          </a:xfrm>
          <a:ln w="57150">
            <a:solidFill>
              <a:srgbClr val="4472C4"/>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6">
                  <a:extLst>
                    <a:ext uri="{A12FA001-AC4F-418D-AE19-62706E023703}">
                      <ahyp:hlinkClr xmlns:ahyp="http://schemas.microsoft.com/office/drawing/2018/hyperlinkcolor" val="tx"/>
                    </a:ext>
                  </a:extLst>
                </a:hlinkClick>
              </a:rPr>
              <a:t>SSA.gov</a:t>
            </a:r>
            <a:r>
              <a:rPr lang="es-US" sz="2000">
                <a:solidFill>
                  <a:srgbClr val="2F5597"/>
                </a:solidFill>
                <a:latin typeface="Calibri" panose="020F0502020204030204"/>
                <a:cs typeface="Calibri" pitchFamily="34" charset="0"/>
              </a:rPr>
              <a:t> </a:t>
            </a:r>
          </a:p>
        </p:txBody>
      </p:sp>
      <p:sp>
        <p:nvSpPr>
          <p:cNvPr id="61" name="Text Placeholder 60">
            <a:extLst>
              <a:ext uri="{FF2B5EF4-FFF2-40B4-BE49-F238E27FC236}">
                <a16:creationId xmlns:a16="http://schemas.microsoft.com/office/drawing/2014/main" id="{54A42295-A7F7-85C2-C3DC-95BF4C5803DD}"/>
              </a:ext>
            </a:extLst>
          </p:cNvPr>
          <p:cNvSpPr>
            <a:spLocks noGrp="1"/>
          </p:cNvSpPr>
          <p:nvPr>
            <p:ph type="body" sz="quarter" idx="19"/>
          </p:nvPr>
        </p:nvSpPr>
        <p:spPr>
          <a:xfrm>
            <a:off x="1394908" y="3457217"/>
            <a:ext cx="4562856" cy="640080"/>
          </a:xfrm>
        </p:spPr>
        <p:txBody>
          <a:bodyPr anchor="ctr">
            <a:normAutofit lnSpcReduction="10000"/>
          </a:bodyPr>
          <a:lstStyle/>
          <a:p>
            <a:pPr marL="182880" lvl="0" indent="0">
              <a:spcAft>
                <a:spcPts val="0"/>
              </a:spcAft>
              <a:buClrTx/>
              <a:buNone/>
            </a:pPr>
            <a:r>
              <a:rPr lang="es-US" sz="2000" b="1">
                <a:solidFill>
                  <a:srgbClr val="2F5597"/>
                </a:solidFill>
                <a:latin typeface="Calibri" panose="020F0502020204030204"/>
                <a:cs typeface="Calibri" pitchFamily="34" charset="0"/>
              </a:rPr>
              <a:t>Health Insurance Marketplace® (Mercado de Seguros Médicos) </a:t>
            </a:r>
          </a:p>
        </p:txBody>
      </p:sp>
      <p:sp>
        <p:nvSpPr>
          <p:cNvPr id="62" name="Text Placeholder 61">
            <a:extLst>
              <a:ext uri="{FF2B5EF4-FFF2-40B4-BE49-F238E27FC236}">
                <a16:creationId xmlns:a16="http://schemas.microsoft.com/office/drawing/2014/main" id="{0C67124D-8012-64D0-6973-2F47174A5846}"/>
              </a:ext>
            </a:extLst>
          </p:cNvPr>
          <p:cNvSpPr>
            <a:spLocks noGrp="1"/>
          </p:cNvSpPr>
          <p:nvPr>
            <p:ph type="body" sz="quarter" idx="20"/>
          </p:nvPr>
        </p:nvSpPr>
        <p:spPr>
          <a:xfrm>
            <a:off x="6102272" y="3498272"/>
            <a:ext cx="5257800" cy="548640"/>
          </a:xfrm>
          <a:ln w="57150">
            <a:solidFill>
              <a:srgbClr val="507BC8"/>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7">
                  <a:extLst>
                    <a:ext uri="{A12FA001-AC4F-418D-AE19-62706E023703}">
                      <ahyp:hlinkClr xmlns:ahyp="http://schemas.microsoft.com/office/drawing/2018/hyperlinkcolor" val="tx"/>
                    </a:ext>
                  </a:extLst>
                </a:hlinkClick>
              </a:rPr>
              <a:t>CuidadoDeSalud.gov</a:t>
            </a:r>
            <a:r>
              <a:rPr lang="es-US" sz="2000">
                <a:solidFill>
                  <a:srgbClr val="2F5597"/>
                </a:solidFill>
                <a:latin typeface="Calibri" panose="020F0502020204030204"/>
                <a:cs typeface="Calibri" pitchFamily="34" charset="0"/>
              </a:rPr>
              <a:t> </a:t>
            </a:r>
          </a:p>
        </p:txBody>
      </p:sp>
      <p:sp>
        <p:nvSpPr>
          <p:cNvPr id="68" name="Text Placeholder 67">
            <a:extLst>
              <a:ext uri="{FF2B5EF4-FFF2-40B4-BE49-F238E27FC236}">
                <a16:creationId xmlns:a16="http://schemas.microsoft.com/office/drawing/2014/main" id="{56B30663-F994-E68F-EB06-95C626A59E8F}"/>
              </a:ext>
            </a:extLst>
          </p:cNvPr>
          <p:cNvSpPr>
            <a:spLocks noGrp="1"/>
          </p:cNvSpPr>
          <p:nvPr>
            <p:ph type="body" sz="quarter" idx="21"/>
          </p:nvPr>
        </p:nvSpPr>
        <p:spPr>
          <a:xfrm>
            <a:off x="1394908" y="4210133"/>
            <a:ext cx="4562856" cy="640080"/>
          </a:xfrm>
        </p:spPr>
        <p:txBody>
          <a:bodyPr anchor="ctr">
            <a:normAutofit lnSpcReduction="10000"/>
          </a:bodyPr>
          <a:lstStyle/>
          <a:p>
            <a:pPr marL="182880" lvl="0" indent="0">
              <a:spcAft>
                <a:spcPts val="0"/>
              </a:spcAft>
              <a:buClrTx/>
              <a:buNone/>
            </a:pPr>
            <a:r>
              <a:rPr lang="es-US" sz="2000" b="1">
                <a:solidFill>
                  <a:srgbClr val="2F5597"/>
                </a:solidFill>
                <a:latin typeface="Calibri" panose="020F0502020204030204"/>
                <a:cs typeface="Calibri" pitchFamily="34" charset="0"/>
              </a:rPr>
              <a:t>Programa de Seguro de Salud para Niños </a:t>
            </a:r>
          </a:p>
        </p:txBody>
      </p:sp>
      <p:sp>
        <p:nvSpPr>
          <p:cNvPr id="69" name="Text Placeholder 68">
            <a:extLst>
              <a:ext uri="{FF2B5EF4-FFF2-40B4-BE49-F238E27FC236}">
                <a16:creationId xmlns:a16="http://schemas.microsoft.com/office/drawing/2014/main" id="{5AD1A7E2-4E6D-C795-7179-22C3BD3AB0B1}"/>
              </a:ext>
            </a:extLst>
          </p:cNvPr>
          <p:cNvSpPr>
            <a:spLocks noGrp="1"/>
          </p:cNvSpPr>
          <p:nvPr>
            <p:ph type="body" sz="quarter" idx="22"/>
          </p:nvPr>
        </p:nvSpPr>
        <p:spPr>
          <a:xfrm>
            <a:off x="6102272" y="4271726"/>
            <a:ext cx="5257800" cy="548640"/>
          </a:xfrm>
          <a:ln w="57150">
            <a:solidFill>
              <a:srgbClr val="0A5EC6"/>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8">
                  <a:extLst>
                    <a:ext uri="{A12FA001-AC4F-418D-AE19-62706E023703}">
                      <ahyp:hlinkClr xmlns:ahyp="http://schemas.microsoft.com/office/drawing/2018/hyperlinkcolor" val="tx"/>
                    </a:ext>
                  </a:extLst>
                </a:hlinkClick>
              </a:rPr>
              <a:t>espanol.insurekidsnow.gov</a:t>
            </a:r>
            <a:r>
              <a:rPr lang="es-US" sz="2000">
                <a:solidFill>
                  <a:srgbClr val="2F5597"/>
                </a:solidFill>
                <a:latin typeface="Calibri" panose="020F0502020204030204"/>
                <a:cs typeface="Calibri" pitchFamily="34" charset="0"/>
              </a:rPr>
              <a:t> </a:t>
            </a:r>
          </a:p>
        </p:txBody>
      </p:sp>
      <p:sp>
        <p:nvSpPr>
          <p:cNvPr id="87" name="Text Placeholder 86">
            <a:extLst>
              <a:ext uri="{FF2B5EF4-FFF2-40B4-BE49-F238E27FC236}">
                <a16:creationId xmlns:a16="http://schemas.microsoft.com/office/drawing/2014/main" id="{7E4449FC-7BFD-F2CA-F030-1CEEA6EDCBEE}"/>
              </a:ext>
            </a:extLst>
          </p:cNvPr>
          <p:cNvSpPr>
            <a:spLocks noGrp="1"/>
          </p:cNvSpPr>
          <p:nvPr>
            <p:ph type="body" sz="quarter" idx="23"/>
          </p:nvPr>
        </p:nvSpPr>
        <p:spPr>
          <a:xfrm>
            <a:off x="1394908" y="4979354"/>
            <a:ext cx="4562856" cy="640080"/>
          </a:xfrm>
        </p:spPr>
        <p:txBody>
          <a:bodyPr anchor="ctr">
            <a:normAutofit lnSpcReduction="10000"/>
          </a:bodyPr>
          <a:lstStyle/>
          <a:p>
            <a:pPr marL="182880" lvl="0" indent="0">
              <a:spcAft>
                <a:spcPts val="0"/>
              </a:spcAft>
              <a:buClrTx/>
              <a:buNone/>
            </a:pPr>
            <a:r>
              <a:rPr lang="es-US" sz="2000" b="1">
                <a:solidFill>
                  <a:srgbClr val="2F5597"/>
                </a:solidFill>
                <a:latin typeface="Calibri" panose="020F0502020204030204"/>
                <a:cs typeface="Calibri" pitchFamily="34" charset="0"/>
              </a:rPr>
              <a:t>Programa Estatal de Asistencia sobre Seguros de Salud (SHIP) </a:t>
            </a:r>
          </a:p>
        </p:txBody>
      </p:sp>
      <p:sp>
        <p:nvSpPr>
          <p:cNvPr id="88" name="Text Placeholder 87">
            <a:extLst>
              <a:ext uri="{FF2B5EF4-FFF2-40B4-BE49-F238E27FC236}">
                <a16:creationId xmlns:a16="http://schemas.microsoft.com/office/drawing/2014/main" id="{FFB35D5A-8C55-4788-AB7D-7FD56FC7B110}"/>
              </a:ext>
            </a:extLst>
          </p:cNvPr>
          <p:cNvSpPr>
            <a:spLocks noGrp="1"/>
          </p:cNvSpPr>
          <p:nvPr>
            <p:ph type="body" sz="quarter" idx="24"/>
          </p:nvPr>
        </p:nvSpPr>
        <p:spPr>
          <a:xfrm>
            <a:off x="6102272" y="5045180"/>
            <a:ext cx="5257800" cy="548640"/>
          </a:xfrm>
          <a:ln w="57150">
            <a:solidFill>
              <a:srgbClr val="002D4D"/>
            </a:solidFill>
          </a:ln>
        </p:spPr>
        <p:txBody>
          <a:bodyPr anchor="ctr"/>
          <a:lstStyle/>
          <a:p>
            <a:pPr marL="640080" lvl="0" indent="0">
              <a:spcAft>
                <a:spcPts val="0"/>
              </a:spcAft>
              <a:buClrTx/>
              <a:buNone/>
            </a:pPr>
            <a:r>
              <a:rPr lang="es-US" sz="2000">
                <a:solidFill>
                  <a:srgbClr val="2F5597"/>
                </a:solidFill>
                <a:latin typeface="Calibri" panose="020F0502020204030204"/>
                <a:cs typeface="Calibri" pitchFamily="34" charset="0"/>
                <a:hlinkClick r:id="rId9">
                  <a:extLst>
                    <a:ext uri="{A12FA001-AC4F-418D-AE19-62706E023703}">
                      <ahyp:hlinkClr xmlns:ahyp="http://schemas.microsoft.com/office/drawing/2018/hyperlinkcolor" val="tx"/>
                    </a:ext>
                  </a:extLst>
                </a:hlinkClick>
              </a:rPr>
              <a:t>shiphelp.org</a:t>
            </a:r>
          </a:p>
        </p:txBody>
      </p:sp>
      <p:sp>
        <p:nvSpPr>
          <p:cNvPr id="89" name="Text Placeholder 88">
            <a:extLst>
              <a:ext uri="{FF2B5EF4-FFF2-40B4-BE49-F238E27FC236}">
                <a16:creationId xmlns:a16="http://schemas.microsoft.com/office/drawing/2014/main" id="{84602689-364A-1D0F-EA00-CAD4C70E3C56}"/>
              </a:ext>
            </a:extLst>
          </p:cNvPr>
          <p:cNvSpPr>
            <a:spLocks noGrp="1"/>
          </p:cNvSpPr>
          <p:nvPr>
            <p:ph type="body" sz="quarter" idx="25"/>
          </p:nvPr>
        </p:nvSpPr>
        <p:spPr>
          <a:xfrm>
            <a:off x="1394908" y="5736973"/>
            <a:ext cx="4562856" cy="640080"/>
          </a:xfrm>
        </p:spPr>
        <p:txBody>
          <a:bodyPr anchor="ctr">
            <a:normAutofit lnSpcReduction="10000"/>
          </a:bodyPr>
          <a:lstStyle/>
          <a:p>
            <a:pPr marL="182880" lvl="0" indent="0">
              <a:spcAft>
                <a:spcPts val="0"/>
              </a:spcAft>
              <a:buClrTx/>
              <a:buNone/>
            </a:pPr>
            <a:r>
              <a:rPr lang="es-US" sz="2000" b="1">
                <a:solidFill>
                  <a:srgbClr val="2F5597"/>
                </a:solidFill>
                <a:latin typeface="Calibri" panose="020F0502020204030204"/>
                <a:cs typeface="Calibri" pitchFamily="34" charset="0"/>
              </a:rPr>
              <a:t>Programa de Capacitación Nacional de CMS </a:t>
            </a:r>
          </a:p>
        </p:txBody>
      </p:sp>
      <p:sp>
        <p:nvSpPr>
          <p:cNvPr id="90" name="Text Placeholder 89">
            <a:extLst>
              <a:ext uri="{FF2B5EF4-FFF2-40B4-BE49-F238E27FC236}">
                <a16:creationId xmlns:a16="http://schemas.microsoft.com/office/drawing/2014/main" id="{F233C3B7-008C-D67A-4971-9541DE9B3CA0}"/>
              </a:ext>
            </a:extLst>
          </p:cNvPr>
          <p:cNvSpPr>
            <a:spLocks noGrp="1"/>
          </p:cNvSpPr>
          <p:nvPr>
            <p:ph type="body" sz="quarter" idx="26"/>
          </p:nvPr>
        </p:nvSpPr>
        <p:spPr>
          <a:xfrm>
            <a:off x="6102272" y="5781833"/>
            <a:ext cx="5257800" cy="548640"/>
          </a:xfrm>
          <a:ln w="57150">
            <a:solidFill>
              <a:srgbClr val="000000"/>
            </a:solidFill>
          </a:ln>
        </p:spPr>
        <p:txBody>
          <a:bodyPr anchor="ctr">
            <a:normAutofit/>
          </a:bodyPr>
          <a:lstStyle/>
          <a:p>
            <a:pPr marL="640080" lvl="0" indent="0">
              <a:spcAft>
                <a:spcPts val="0"/>
              </a:spcAft>
              <a:buClrTx/>
              <a:buNone/>
            </a:pPr>
            <a:r>
              <a:rPr lang="es-US" sz="2000">
                <a:solidFill>
                  <a:srgbClr val="2F5597"/>
                </a:solidFill>
                <a:latin typeface="Calibri" panose="020F0502020204030204"/>
                <a:cs typeface="Calibri" pitchFamily="34" charset="0"/>
                <a:hlinkClick r:id="rId10">
                  <a:extLst>
                    <a:ext uri="{A12FA001-AC4F-418D-AE19-62706E023703}">
                      <ahyp:hlinkClr xmlns:ahyp="http://schemas.microsoft.com/office/drawing/2018/hyperlinkcolor" val="tx"/>
                    </a:ext>
                  </a:extLst>
                </a:hlinkClick>
              </a:rPr>
              <a:t>CMSnationaltrainingprogram.cms.gov</a:t>
            </a:r>
            <a:r>
              <a:rPr lang="es-US" sz="2000">
                <a:solidFill>
                  <a:srgbClr val="2F5597"/>
                </a:solidFill>
                <a:latin typeface="Calibri" panose="020F0502020204030204"/>
                <a:cs typeface="Calibri" pitchFamily="34" charset="0"/>
              </a:rPr>
              <a:t> </a:t>
            </a:r>
          </a:p>
        </p:txBody>
      </p:sp>
      <p:grpSp>
        <p:nvGrpSpPr>
          <p:cNvPr id="56" name="Group 55">
            <a:extLst>
              <a:ext uri="{FF2B5EF4-FFF2-40B4-BE49-F238E27FC236}">
                <a16:creationId xmlns:a16="http://schemas.microsoft.com/office/drawing/2014/main" id="{77C8F8AB-F36F-4B22-9DE5-27E718FF2B2F}"/>
              </a:ext>
              <a:ext uri="{C183D7F6-B498-43B3-948B-1728B52AA6E4}">
                <adec:decorative xmlns:adec="http://schemas.microsoft.com/office/drawing/2017/decorative" val="1"/>
              </a:ext>
            </a:extLst>
          </p:cNvPr>
          <p:cNvGrpSpPr/>
          <p:nvPr/>
        </p:nvGrpSpPr>
        <p:grpSpPr>
          <a:xfrm>
            <a:off x="935157" y="1178451"/>
            <a:ext cx="5038344" cy="641671"/>
            <a:chOff x="875103" y="977953"/>
            <a:chExt cx="5053262" cy="641671"/>
          </a:xfrm>
        </p:grpSpPr>
        <p:sp>
          <p:nvSpPr>
            <p:cNvPr id="9" name="Rectangle 8">
              <a:extLst>
                <a:ext uri="{FF2B5EF4-FFF2-40B4-BE49-F238E27FC236}">
                  <a16:creationId xmlns:a16="http://schemas.microsoft.com/office/drawing/2014/main" id="{D7E10613-7692-4F38-9D03-638CC8FB8AFC}"/>
                </a:ext>
                <a:ext uri="{C183D7F6-B498-43B3-948B-1728B52AA6E4}">
                  <adec:decorative xmlns:adec="http://schemas.microsoft.com/office/drawing/2017/decorative" val="1"/>
                </a:ext>
              </a:extLst>
            </p:cNvPr>
            <p:cNvSpPr/>
            <p:nvPr/>
          </p:nvSpPr>
          <p:spPr bwMode="auto">
            <a:xfrm>
              <a:off x="1356365" y="977953"/>
              <a:ext cx="4572000" cy="640080"/>
            </a:xfrm>
            <a:prstGeom prst="rect">
              <a:avLst/>
            </a:prstGeom>
            <a:noFill/>
            <a:ln w="5715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0" name="Rectangle: Top Corners Rounded 423">
              <a:extLst>
                <a:ext uri="{FF2B5EF4-FFF2-40B4-BE49-F238E27FC236}">
                  <a16:creationId xmlns:a16="http://schemas.microsoft.com/office/drawing/2014/main" id="{C57B238A-0365-4F5F-89E2-B99DD1D2B9BB}"/>
                </a:ext>
                <a:ext uri="{C183D7F6-B498-43B3-948B-1728B52AA6E4}">
                  <adec:decorative xmlns:adec="http://schemas.microsoft.com/office/drawing/2017/decorative" val="1"/>
                </a:ext>
              </a:extLst>
            </p:cNvPr>
            <p:cNvSpPr/>
            <p:nvPr/>
          </p:nvSpPr>
          <p:spPr bwMode="auto">
            <a:xfrm rot="16200000">
              <a:off x="805698" y="1048949"/>
              <a:ext cx="640080" cy="501270"/>
            </a:xfrm>
            <a:prstGeom prst="round2SameRect">
              <a:avLst>
                <a:gd name="adj1" fmla="val 50000"/>
                <a:gd name="adj2" fmla="val 0"/>
              </a:avLst>
            </a:prstGeom>
            <a:solidFill>
              <a:srgbClr val="8FAADC"/>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3" name="TextBox 12">
              <a:extLst>
                <a:ext uri="{FF2B5EF4-FFF2-40B4-BE49-F238E27FC236}">
                  <a16:creationId xmlns:a16="http://schemas.microsoft.com/office/drawing/2014/main" id="{34040D18-A40C-4952-AD3F-B592291A4560}"/>
                </a:ext>
                <a:ext uri="{C183D7F6-B498-43B3-948B-1728B52AA6E4}">
                  <adec:decorative xmlns:adec="http://schemas.microsoft.com/office/drawing/2017/decorative" val="1"/>
                </a:ext>
              </a:extLst>
            </p:cNvPr>
            <p:cNvSpPr txBox="1"/>
            <p:nvPr/>
          </p:nvSpPr>
          <p:spPr>
            <a:xfrm>
              <a:off x="951047" y="1108452"/>
              <a:ext cx="427357" cy="369332"/>
            </a:xfrm>
            <a:prstGeom prst="rect">
              <a:avLst/>
            </a:prstGeom>
            <a:noFill/>
          </p:spPr>
          <p:txBody>
            <a:bodyPr wrap="square" rtlCol="0">
              <a:spAutoFit/>
            </a:bodyPr>
            <a:lstStyle/>
            <a:p>
              <a:pPr algn="ctr"/>
              <a:r>
                <a:rPr lang="es-US" b="1">
                  <a:solidFill>
                    <a:schemeClr val="bg1"/>
                  </a:solidFill>
                  <a:cs typeface="Arial" pitchFamily="34" charset="0"/>
                </a:rPr>
                <a:t>01</a:t>
              </a:r>
            </a:p>
          </p:txBody>
        </p:sp>
      </p:grpSp>
      <p:sp>
        <p:nvSpPr>
          <p:cNvPr id="8" name="Freeform: Shape 7">
            <a:extLst>
              <a:ext uri="{FF2B5EF4-FFF2-40B4-BE49-F238E27FC236}">
                <a16:creationId xmlns:a16="http://schemas.microsoft.com/office/drawing/2014/main" id="{D6D60A2F-C76C-487B-BE06-9361A44CA3DF}"/>
              </a:ext>
              <a:ext uri="{C183D7F6-B498-43B3-948B-1728B52AA6E4}">
                <adec:decorative xmlns:adec="http://schemas.microsoft.com/office/drawing/2017/decorative" val="1"/>
              </a:ext>
            </a:extLst>
          </p:cNvPr>
          <p:cNvSpPr/>
          <p:nvPr/>
        </p:nvSpPr>
        <p:spPr bwMode="auto">
          <a:xfrm>
            <a:off x="5957764" y="1175333"/>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8FAADC"/>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7" name="Group 56">
            <a:extLst>
              <a:ext uri="{FF2B5EF4-FFF2-40B4-BE49-F238E27FC236}">
                <a16:creationId xmlns:a16="http://schemas.microsoft.com/office/drawing/2014/main" id="{854E4EFF-581D-4B66-9ADF-0D08EE04D007}"/>
              </a:ext>
              <a:ext uri="{C183D7F6-B498-43B3-948B-1728B52AA6E4}">
                <adec:decorative xmlns:adec="http://schemas.microsoft.com/office/drawing/2017/decorative" val="1"/>
              </a:ext>
            </a:extLst>
          </p:cNvPr>
          <p:cNvGrpSpPr/>
          <p:nvPr/>
        </p:nvGrpSpPr>
        <p:grpSpPr>
          <a:xfrm>
            <a:off x="935157" y="1938671"/>
            <a:ext cx="5038344" cy="640080"/>
            <a:chOff x="870806" y="1773464"/>
            <a:chExt cx="5040664" cy="640080"/>
          </a:xfrm>
        </p:grpSpPr>
        <p:sp>
          <p:nvSpPr>
            <p:cNvPr id="16" name="Rectangle 15">
              <a:extLst>
                <a:ext uri="{FF2B5EF4-FFF2-40B4-BE49-F238E27FC236}">
                  <a16:creationId xmlns:a16="http://schemas.microsoft.com/office/drawing/2014/main" id="{1560C003-22C9-45EE-BBCF-08FEFD01C8A3}"/>
                </a:ext>
                <a:ext uri="{C183D7F6-B498-43B3-948B-1728B52AA6E4}">
                  <adec:decorative xmlns:adec="http://schemas.microsoft.com/office/drawing/2017/decorative" val="1"/>
                </a:ext>
              </a:extLst>
            </p:cNvPr>
            <p:cNvSpPr/>
            <p:nvPr/>
          </p:nvSpPr>
          <p:spPr bwMode="auto">
            <a:xfrm>
              <a:off x="1339470" y="1773464"/>
              <a:ext cx="4572000" cy="640080"/>
            </a:xfrm>
            <a:prstGeom prst="rect">
              <a:avLst/>
            </a:prstGeom>
            <a:noFill/>
            <a:ln w="381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17" name="Rectangle: Top Corners Rounded 415">
              <a:extLst>
                <a:ext uri="{FF2B5EF4-FFF2-40B4-BE49-F238E27FC236}">
                  <a16:creationId xmlns:a16="http://schemas.microsoft.com/office/drawing/2014/main" id="{C32C2EF9-0E24-4713-A810-0B33275E14D3}"/>
                </a:ext>
                <a:ext uri="{C183D7F6-B498-43B3-948B-1728B52AA6E4}">
                  <adec:decorative xmlns:adec="http://schemas.microsoft.com/office/drawing/2017/decorative" val="1"/>
                </a:ext>
              </a:extLst>
            </p:cNvPr>
            <p:cNvSpPr/>
            <p:nvPr/>
          </p:nvSpPr>
          <p:spPr bwMode="auto">
            <a:xfrm rot="16200000">
              <a:off x="801401" y="1842869"/>
              <a:ext cx="640080" cy="501270"/>
            </a:xfrm>
            <a:prstGeom prst="round2SameRect">
              <a:avLst>
                <a:gd name="adj1" fmla="val 50000"/>
                <a:gd name="adj2" fmla="val 0"/>
              </a:avLst>
            </a:prstGeom>
            <a:solidFill>
              <a:srgbClr val="FEC73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0" name="TextBox 19">
              <a:extLst>
                <a:ext uri="{FF2B5EF4-FFF2-40B4-BE49-F238E27FC236}">
                  <a16:creationId xmlns:a16="http://schemas.microsoft.com/office/drawing/2014/main" id="{893590FD-DC8B-4F92-82B9-371BEC3701E4}"/>
                </a:ext>
                <a:ext uri="{C183D7F6-B498-43B3-948B-1728B52AA6E4}">
                  <adec:decorative xmlns:adec="http://schemas.microsoft.com/office/drawing/2017/decorative" val="1"/>
                </a:ext>
              </a:extLst>
            </p:cNvPr>
            <p:cNvSpPr txBox="1"/>
            <p:nvPr/>
          </p:nvSpPr>
          <p:spPr>
            <a:xfrm>
              <a:off x="943661" y="1918119"/>
              <a:ext cx="427357" cy="369332"/>
            </a:xfrm>
            <a:prstGeom prst="rect">
              <a:avLst/>
            </a:prstGeom>
            <a:noFill/>
          </p:spPr>
          <p:txBody>
            <a:bodyPr wrap="square" rtlCol="0">
              <a:spAutoFit/>
            </a:bodyPr>
            <a:lstStyle/>
            <a:p>
              <a:pPr algn="ctr"/>
              <a:r>
                <a:rPr lang="es-US" b="1">
                  <a:solidFill>
                    <a:schemeClr val="bg1"/>
                  </a:solidFill>
                  <a:cs typeface="Arial" pitchFamily="34" charset="0"/>
                </a:rPr>
                <a:t>02</a:t>
              </a:r>
            </a:p>
          </p:txBody>
        </p:sp>
      </p:grpSp>
      <p:sp>
        <p:nvSpPr>
          <p:cNvPr id="15" name="Freeform: Shape 14">
            <a:extLst>
              <a:ext uri="{FF2B5EF4-FFF2-40B4-BE49-F238E27FC236}">
                <a16:creationId xmlns:a16="http://schemas.microsoft.com/office/drawing/2014/main" id="{F6BBA0AF-0D36-4793-8EA8-FAEDC84484FD}"/>
              </a:ext>
              <a:ext uri="{C183D7F6-B498-43B3-948B-1728B52AA6E4}">
                <adec:decorative xmlns:adec="http://schemas.microsoft.com/office/drawing/2017/decorative" val="1"/>
              </a:ext>
            </a:extLst>
          </p:cNvPr>
          <p:cNvSpPr/>
          <p:nvPr/>
        </p:nvSpPr>
        <p:spPr bwMode="auto">
          <a:xfrm>
            <a:off x="5957764" y="1932342"/>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FEC73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8" name="Group 57">
            <a:extLst>
              <a:ext uri="{FF2B5EF4-FFF2-40B4-BE49-F238E27FC236}">
                <a16:creationId xmlns:a16="http://schemas.microsoft.com/office/drawing/2014/main" id="{E7C7A7AA-D305-4F27-9F35-590CE9C3D8C9}"/>
              </a:ext>
              <a:ext uri="{C183D7F6-B498-43B3-948B-1728B52AA6E4}">
                <adec:decorative xmlns:adec="http://schemas.microsoft.com/office/drawing/2017/decorative" val="1"/>
              </a:ext>
            </a:extLst>
          </p:cNvPr>
          <p:cNvGrpSpPr/>
          <p:nvPr/>
        </p:nvGrpSpPr>
        <p:grpSpPr>
          <a:xfrm>
            <a:off x="939442" y="2697301"/>
            <a:ext cx="5034059" cy="643196"/>
            <a:chOff x="873802" y="2565860"/>
            <a:chExt cx="5034059" cy="643196"/>
          </a:xfrm>
          <a:noFill/>
        </p:grpSpPr>
        <p:sp>
          <p:nvSpPr>
            <p:cNvPr id="23" name="Rectangle 22">
              <a:extLst>
                <a:ext uri="{FF2B5EF4-FFF2-40B4-BE49-F238E27FC236}">
                  <a16:creationId xmlns:a16="http://schemas.microsoft.com/office/drawing/2014/main" id="{E5821821-1205-4E7C-9AAD-BDB25B53EB77}"/>
                </a:ext>
                <a:ext uri="{C183D7F6-B498-43B3-948B-1728B52AA6E4}">
                  <adec:decorative xmlns:adec="http://schemas.microsoft.com/office/drawing/2017/decorative" val="1"/>
                </a:ext>
              </a:extLst>
            </p:cNvPr>
            <p:cNvSpPr/>
            <p:nvPr/>
          </p:nvSpPr>
          <p:spPr bwMode="auto">
            <a:xfrm>
              <a:off x="1339471" y="2568976"/>
              <a:ext cx="4568390" cy="640080"/>
            </a:xfrm>
            <a:prstGeom prst="rect">
              <a:avLst/>
            </a:prstGeom>
            <a:grpFill/>
            <a:ln w="5715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4" name="Rectangle: Top Corners Rounded 417">
              <a:extLst>
                <a:ext uri="{FF2B5EF4-FFF2-40B4-BE49-F238E27FC236}">
                  <a16:creationId xmlns:a16="http://schemas.microsoft.com/office/drawing/2014/main" id="{71DEA430-6702-41CF-B2B4-B8151EF07CCF}"/>
                </a:ext>
                <a:ext uri="{C183D7F6-B498-43B3-948B-1728B52AA6E4}">
                  <adec:decorative xmlns:adec="http://schemas.microsoft.com/office/drawing/2017/decorative" val="1"/>
                </a:ext>
              </a:extLst>
            </p:cNvPr>
            <p:cNvSpPr/>
            <p:nvPr/>
          </p:nvSpPr>
          <p:spPr bwMode="auto">
            <a:xfrm rot="16200000">
              <a:off x="804397" y="2635265"/>
              <a:ext cx="640080" cy="501270"/>
            </a:xfrm>
            <a:prstGeom prst="round2SameRect">
              <a:avLst>
                <a:gd name="adj1" fmla="val 50000"/>
                <a:gd name="adj2" fmla="val 0"/>
              </a:avLst>
            </a:prstGeom>
            <a:solidFill>
              <a:srgbClr val="4472C4"/>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27" name="TextBox 26">
              <a:extLst>
                <a:ext uri="{FF2B5EF4-FFF2-40B4-BE49-F238E27FC236}">
                  <a16:creationId xmlns:a16="http://schemas.microsoft.com/office/drawing/2014/main" id="{061A5D6F-B7A9-467A-B1E0-E7C1DDF85A86}"/>
                </a:ext>
                <a:ext uri="{C183D7F6-B498-43B3-948B-1728B52AA6E4}">
                  <adec:decorative xmlns:adec="http://schemas.microsoft.com/office/drawing/2017/decorative" val="1"/>
                </a:ext>
              </a:extLst>
            </p:cNvPr>
            <p:cNvSpPr txBox="1"/>
            <p:nvPr/>
          </p:nvSpPr>
          <p:spPr>
            <a:xfrm>
              <a:off x="933326" y="2707480"/>
              <a:ext cx="427357" cy="369332"/>
            </a:xfrm>
            <a:prstGeom prst="rect">
              <a:avLst/>
            </a:prstGeom>
            <a:grpFill/>
          </p:spPr>
          <p:txBody>
            <a:bodyPr wrap="square" rtlCol="0">
              <a:spAutoFit/>
            </a:bodyPr>
            <a:lstStyle/>
            <a:p>
              <a:pPr algn="ctr"/>
              <a:r>
                <a:rPr lang="es-US" b="1">
                  <a:solidFill>
                    <a:schemeClr val="bg1"/>
                  </a:solidFill>
                  <a:cs typeface="Arial" pitchFamily="34" charset="0"/>
                </a:rPr>
                <a:t>03</a:t>
              </a:r>
            </a:p>
          </p:txBody>
        </p:sp>
      </p:grpSp>
      <p:sp>
        <p:nvSpPr>
          <p:cNvPr id="22" name="Freeform: Shape 21">
            <a:extLst>
              <a:ext uri="{FF2B5EF4-FFF2-40B4-BE49-F238E27FC236}">
                <a16:creationId xmlns:a16="http://schemas.microsoft.com/office/drawing/2014/main" id="{E8621CB2-504A-4D14-B9BC-3D8B58DC1E1F}"/>
              </a:ext>
              <a:ext uri="{C183D7F6-B498-43B3-948B-1728B52AA6E4}">
                <adec:decorative xmlns:adec="http://schemas.microsoft.com/office/drawing/2017/decorative" val="1"/>
              </a:ext>
            </a:extLst>
          </p:cNvPr>
          <p:cNvSpPr/>
          <p:nvPr/>
        </p:nvSpPr>
        <p:spPr bwMode="auto">
          <a:xfrm>
            <a:off x="5957764" y="2689351"/>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1"/>
                  <a:pt x="145026" y="542842"/>
                </a:cubicBezTo>
                <a:close/>
                <a:moveTo>
                  <a:pt x="0" y="0"/>
                </a:moveTo>
                <a:lnTo>
                  <a:pt x="144731" y="0"/>
                </a:lnTo>
                <a:lnTo>
                  <a:pt x="144731" y="803915"/>
                </a:lnTo>
                <a:lnTo>
                  <a:pt x="0" y="803915"/>
                </a:lnTo>
                <a:close/>
              </a:path>
            </a:pathLst>
          </a:custGeom>
          <a:solidFill>
            <a:srgbClr val="4472C4"/>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59" name="Group 58">
            <a:extLst>
              <a:ext uri="{FF2B5EF4-FFF2-40B4-BE49-F238E27FC236}">
                <a16:creationId xmlns:a16="http://schemas.microsoft.com/office/drawing/2014/main" id="{98C3AAF4-6323-46A8-9C22-72656A17FB2D}"/>
              </a:ext>
              <a:ext uri="{C183D7F6-B498-43B3-948B-1728B52AA6E4}">
                <adec:decorative xmlns:adec="http://schemas.microsoft.com/office/drawing/2017/decorative" val="1"/>
              </a:ext>
            </a:extLst>
          </p:cNvPr>
          <p:cNvGrpSpPr/>
          <p:nvPr/>
        </p:nvGrpSpPr>
        <p:grpSpPr>
          <a:xfrm>
            <a:off x="934843" y="3459047"/>
            <a:ext cx="5038658" cy="640080"/>
            <a:chOff x="869203" y="3364488"/>
            <a:chExt cx="5038658" cy="647279"/>
          </a:xfrm>
          <a:noFill/>
        </p:grpSpPr>
        <p:sp>
          <p:nvSpPr>
            <p:cNvPr id="30" name="Rectangle 29">
              <a:extLst>
                <a:ext uri="{FF2B5EF4-FFF2-40B4-BE49-F238E27FC236}">
                  <a16:creationId xmlns:a16="http://schemas.microsoft.com/office/drawing/2014/main" id="{0A6CE65A-2B42-44A9-8630-1DB7F9D22FFF}"/>
                </a:ext>
                <a:ext uri="{C183D7F6-B498-43B3-948B-1728B52AA6E4}">
                  <adec:decorative xmlns:adec="http://schemas.microsoft.com/office/drawing/2017/decorative" val="1"/>
                </a:ext>
              </a:extLst>
            </p:cNvPr>
            <p:cNvSpPr/>
            <p:nvPr/>
          </p:nvSpPr>
          <p:spPr bwMode="auto">
            <a:xfrm>
              <a:off x="1339471" y="3364488"/>
              <a:ext cx="4568390" cy="640080"/>
            </a:xfrm>
            <a:prstGeom prst="rect">
              <a:avLst/>
            </a:prstGeom>
            <a:grpFill/>
            <a:ln w="57150">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1" name="Rectangle: Top Corners Rounded 419">
              <a:extLst>
                <a:ext uri="{FF2B5EF4-FFF2-40B4-BE49-F238E27FC236}">
                  <a16:creationId xmlns:a16="http://schemas.microsoft.com/office/drawing/2014/main" id="{9046B7D8-192A-4DF4-B157-1ED5A35AACB0}"/>
                </a:ext>
                <a:ext uri="{C183D7F6-B498-43B3-948B-1728B52AA6E4}">
                  <adec:decorative xmlns:adec="http://schemas.microsoft.com/office/drawing/2017/decorative" val="1"/>
                </a:ext>
              </a:extLst>
            </p:cNvPr>
            <p:cNvSpPr/>
            <p:nvPr/>
          </p:nvSpPr>
          <p:spPr bwMode="auto">
            <a:xfrm rot="16200000">
              <a:off x="799798" y="3441092"/>
              <a:ext cx="640080" cy="501270"/>
            </a:xfrm>
            <a:prstGeom prst="round2SameRect">
              <a:avLst>
                <a:gd name="adj1" fmla="val 50000"/>
                <a:gd name="adj2" fmla="val 0"/>
              </a:avLst>
            </a:prstGeom>
            <a:solidFill>
              <a:srgbClr val="507BC8"/>
            </a:solid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4" name="TextBox 33">
              <a:extLst>
                <a:ext uri="{FF2B5EF4-FFF2-40B4-BE49-F238E27FC236}">
                  <a16:creationId xmlns:a16="http://schemas.microsoft.com/office/drawing/2014/main" id="{29A61B95-47F1-4C43-866F-22228D77348E}"/>
                </a:ext>
                <a:ext uri="{C183D7F6-B498-43B3-948B-1728B52AA6E4}">
                  <adec:decorative xmlns:adec="http://schemas.microsoft.com/office/drawing/2017/decorative" val="1"/>
                </a:ext>
              </a:extLst>
            </p:cNvPr>
            <p:cNvSpPr txBox="1"/>
            <p:nvPr/>
          </p:nvSpPr>
          <p:spPr>
            <a:xfrm>
              <a:off x="943054" y="3503322"/>
              <a:ext cx="427357" cy="369332"/>
            </a:xfrm>
            <a:prstGeom prst="rect">
              <a:avLst/>
            </a:prstGeom>
            <a:grpFill/>
            <a:ln>
              <a:solidFill>
                <a:schemeClr val="accent1"/>
              </a:solidFill>
            </a:ln>
          </p:spPr>
          <p:txBody>
            <a:bodyPr wrap="square" rtlCol="0">
              <a:spAutoFit/>
            </a:bodyPr>
            <a:lstStyle/>
            <a:p>
              <a:pPr algn="ctr"/>
              <a:r>
                <a:rPr lang="es-US" b="1">
                  <a:solidFill>
                    <a:schemeClr val="bg1"/>
                  </a:solidFill>
                  <a:cs typeface="Arial" pitchFamily="34" charset="0"/>
                </a:rPr>
                <a:t>04</a:t>
              </a:r>
            </a:p>
          </p:txBody>
        </p:sp>
      </p:grpSp>
      <p:sp>
        <p:nvSpPr>
          <p:cNvPr id="29" name="Freeform: Shape 28">
            <a:extLst>
              <a:ext uri="{FF2B5EF4-FFF2-40B4-BE49-F238E27FC236}">
                <a16:creationId xmlns:a16="http://schemas.microsoft.com/office/drawing/2014/main" id="{474E4E82-1E90-4B52-86EC-E14FA377E859}"/>
              </a:ext>
              <a:ext uri="{C183D7F6-B498-43B3-948B-1728B52AA6E4}">
                <adec:decorative xmlns:adec="http://schemas.microsoft.com/office/drawing/2017/decorative" val="1"/>
              </a:ext>
            </a:extLst>
          </p:cNvPr>
          <p:cNvSpPr/>
          <p:nvPr/>
        </p:nvSpPr>
        <p:spPr bwMode="auto">
          <a:xfrm>
            <a:off x="5957764" y="3446360"/>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507BC8"/>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0" name="Group 59">
            <a:extLst>
              <a:ext uri="{FF2B5EF4-FFF2-40B4-BE49-F238E27FC236}">
                <a16:creationId xmlns:a16="http://schemas.microsoft.com/office/drawing/2014/main" id="{1E46E46B-A8A3-4C8E-9B8E-9839A93CF4C5}"/>
              </a:ext>
              <a:ext uri="{C183D7F6-B498-43B3-948B-1728B52AA6E4}">
                <adec:decorative xmlns:adec="http://schemas.microsoft.com/office/drawing/2017/decorative" val="1"/>
              </a:ext>
            </a:extLst>
          </p:cNvPr>
          <p:cNvGrpSpPr/>
          <p:nvPr/>
        </p:nvGrpSpPr>
        <p:grpSpPr>
          <a:xfrm>
            <a:off x="931450" y="4217677"/>
            <a:ext cx="5042051" cy="640698"/>
            <a:chOff x="870805" y="4159381"/>
            <a:chExt cx="5042051" cy="640698"/>
          </a:xfrm>
        </p:grpSpPr>
        <p:sp>
          <p:nvSpPr>
            <p:cNvPr id="37" name="Rectangle 36">
              <a:extLst>
                <a:ext uri="{FF2B5EF4-FFF2-40B4-BE49-F238E27FC236}">
                  <a16:creationId xmlns:a16="http://schemas.microsoft.com/office/drawing/2014/main" id="{2EF0E87D-2C7C-4638-B8E8-399B7968C71B}"/>
                </a:ext>
                <a:ext uri="{C183D7F6-B498-43B3-948B-1728B52AA6E4}">
                  <adec:decorative xmlns:adec="http://schemas.microsoft.com/office/drawing/2017/decorative" val="1"/>
                </a:ext>
              </a:extLst>
            </p:cNvPr>
            <p:cNvSpPr/>
            <p:nvPr/>
          </p:nvSpPr>
          <p:spPr bwMode="auto">
            <a:xfrm>
              <a:off x="1339472" y="4159999"/>
              <a:ext cx="4573384" cy="640080"/>
            </a:xfrm>
            <a:prstGeom prst="rect">
              <a:avLst/>
            </a:prstGeom>
            <a:noFill/>
            <a:ln w="5715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38" name="Rectangle: Top Corners Rounded 421">
              <a:extLst>
                <a:ext uri="{FF2B5EF4-FFF2-40B4-BE49-F238E27FC236}">
                  <a16:creationId xmlns:a16="http://schemas.microsoft.com/office/drawing/2014/main" id="{AE2A7B73-D4EA-463D-9D7E-0FE43CF92954}"/>
                </a:ext>
                <a:ext uri="{C183D7F6-B498-43B3-948B-1728B52AA6E4}">
                  <adec:decorative xmlns:adec="http://schemas.microsoft.com/office/drawing/2017/decorative" val="1"/>
                </a:ext>
              </a:extLst>
            </p:cNvPr>
            <p:cNvSpPr/>
            <p:nvPr/>
          </p:nvSpPr>
          <p:spPr bwMode="auto">
            <a:xfrm rot="16200000">
              <a:off x="801400" y="4228786"/>
              <a:ext cx="640080" cy="501270"/>
            </a:xfrm>
            <a:prstGeom prst="round2SameRect">
              <a:avLst>
                <a:gd name="adj1" fmla="val 50000"/>
                <a:gd name="adj2" fmla="val 0"/>
              </a:avLst>
            </a:prstGeom>
            <a:solidFill>
              <a:srgbClr val="0A5EC6"/>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41" name="TextBox 40">
              <a:extLst>
                <a:ext uri="{FF2B5EF4-FFF2-40B4-BE49-F238E27FC236}">
                  <a16:creationId xmlns:a16="http://schemas.microsoft.com/office/drawing/2014/main" id="{E3CCE8EC-3DAF-4C87-8EBE-96AEB44A0DAB}"/>
                </a:ext>
                <a:ext uri="{C183D7F6-B498-43B3-948B-1728B52AA6E4}">
                  <adec:decorative xmlns:adec="http://schemas.microsoft.com/office/drawing/2017/decorative" val="1"/>
                </a:ext>
              </a:extLst>
            </p:cNvPr>
            <p:cNvSpPr txBox="1"/>
            <p:nvPr/>
          </p:nvSpPr>
          <p:spPr>
            <a:xfrm>
              <a:off x="933325" y="4298973"/>
              <a:ext cx="427357" cy="369332"/>
            </a:xfrm>
            <a:prstGeom prst="rect">
              <a:avLst/>
            </a:prstGeom>
            <a:noFill/>
          </p:spPr>
          <p:txBody>
            <a:bodyPr wrap="square" rtlCol="0">
              <a:spAutoFit/>
            </a:bodyPr>
            <a:lstStyle/>
            <a:p>
              <a:pPr algn="ctr"/>
              <a:r>
                <a:rPr lang="es-US" b="1">
                  <a:solidFill>
                    <a:schemeClr val="bg1"/>
                  </a:solidFill>
                  <a:cs typeface="Arial" pitchFamily="34" charset="0"/>
                </a:rPr>
                <a:t>05</a:t>
              </a:r>
            </a:p>
          </p:txBody>
        </p:sp>
      </p:grpSp>
      <p:sp>
        <p:nvSpPr>
          <p:cNvPr id="36" name="Freeform: Shape 35">
            <a:extLst>
              <a:ext uri="{FF2B5EF4-FFF2-40B4-BE49-F238E27FC236}">
                <a16:creationId xmlns:a16="http://schemas.microsoft.com/office/drawing/2014/main" id="{AB0888F0-8087-4035-AEA3-4CD571A279C2}"/>
              </a:ext>
              <a:ext uri="{C183D7F6-B498-43B3-948B-1728B52AA6E4}">
                <adec:decorative xmlns:adec="http://schemas.microsoft.com/office/drawing/2017/decorative" val="1"/>
              </a:ext>
            </a:extLst>
          </p:cNvPr>
          <p:cNvSpPr/>
          <p:nvPr/>
        </p:nvSpPr>
        <p:spPr bwMode="auto">
          <a:xfrm>
            <a:off x="5957764" y="4203369"/>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A5EC6"/>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6" name="Group 5">
            <a:extLst>
              <a:ext uri="{FF2B5EF4-FFF2-40B4-BE49-F238E27FC236}">
                <a16:creationId xmlns:a16="http://schemas.microsoft.com/office/drawing/2014/main" id="{F06F4A1F-0C9A-C018-3B13-18BCC28C58C6}"/>
              </a:ext>
              <a:ext uri="{C183D7F6-B498-43B3-948B-1728B52AA6E4}">
                <adec:decorative xmlns:adec="http://schemas.microsoft.com/office/drawing/2017/decorative" val="1"/>
              </a:ext>
            </a:extLst>
          </p:cNvPr>
          <p:cNvGrpSpPr/>
          <p:nvPr/>
        </p:nvGrpSpPr>
        <p:grpSpPr>
          <a:xfrm>
            <a:off x="931453" y="4976924"/>
            <a:ext cx="5042048" cy="640081"/>
            <a:chOff x="870805" y="4955510"/>
            <a:chExt cx="5042048" cy="640081"/>
          </a:xfrm>
          <a:noFill/>
        </p:grpSpPr>
        <p:sp>
          <p:nvSpPr>
            <p:cNvPr id="70" name="Rectangle 69">
              <a:extLst>
                <a:ext uri="{FF2B5EF4-FFF2-40B4-BE49-F238E27FC236}">
                  <a16:creationId xmlns:a16="http://schemas.microsoft.com/office/drawing/2014/main" id="{D924DEE9-8916-C633-B862-A6B5C0D39316}"/>
                </a:ext>
                <a:ext uri="{C183D7F6-B498-43B3-948B-1728B52AA6E4}">
                  <adec:decorative xmlns:adec="http://schemas.microsoft.com/office/drawing/2017/decorative" val="1"/>
                </a:ext>
              </a:extLst>
            </p:cNvPr>
            <p:cNvSpPr/>
            <p:nvPr/>
          </p:nvSpPr>
          <p:spPr bwMode="auto">
            <a:xfrm>
              <a:off x="1339470" y="4955511"/>
              <a:ext cx="4573383" cy="640080"/>
            </a:xfrm>
            <a:prstGeom prst="rect">
              <a:avLst/>
            </a:prstGeom>
            <a:grpFill/>
            <a:ln w="5715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1" name="Rectangle: Top Corners Rounded 425">
              <a:extLst>
                <a:ext uri="{FF2B5EF4-FFF2-40B4-BE49-F238E27FC236}">
                  <a16:creationId xmlns:a16="http://schemas.microsoft.com/office/drawing/2014/main" id="{84769DE8-A98E-6AFB-2686-E182DE65B1DB}"/>
                </a:ext>
                <a:ext uri="{C183D7F6-B498-43B3-948B-1728B52AA6E4}">
                  <adec:decorative xmlns:adec="http://schemas.microsoft.com/office/drawing/2017/decorative" val="1"/>
                </a:ext>
              </a:extLst>
            </p:cNvPr>
            <p:cNvSpPr/>
            <p:nvPr/>
          </p:nvSpPr>
          <p:spPr bwMode="auto">
            <a:xfrm rot="16200000">
              <a:off x="801400" y="5024915"/>
              <a:ext cx="640080" cy="501270"/>
            </a:xfrm>
            <a:prstGeom prst="round2SameRect">
              <a:avLst>
                <a:gd name="adj1" fmla="val 50000"/>
                <a:gd name="adj2" fmla="val 0"/>
              </a:avLst>
            </a:prstGeom>
            <a:solidFill>
              <a:srgbClr val="00529B"/>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73" name="TextBox 72">
              <a:extLst>
                <a:ext uri="{FF2B5EF4-FFF2-40B4-BE49-F238E27FC236}">
                  <a16:creationId xmlns:a16="http://schemas.microsoft.com/office/drawing/2014/main" id="{057055FF-7A64-32C7-AA79-B913867F8F14}"/>
                </a:ext>
                <a:ext uri="{C183D7F6-B498-43B3-948B-1728B52AA6E4}">
                  <adec:decorative xmlns:adec="http://schemas.microsoft.com/office/drawing/2017/decorative" val="1"/>
                </a:ext>
              </a:extLst>
            </p:cNvPr>
            <p:cNvSpPr txBox="1"/>
            <p:nvPr/>
          </p:nvSpPr>
          <p:spPr>
            <a:xfrm>
              <a:off x="923784" y="5107686"/>
              <a:ext cx="427357" cy="369332"/>
            </a:xfrm>
            <a:prstGeom prst="rect">
              <a:avLst/>
            </a:prstGeom>
            <a:grpFill/>
          </p:spPr>
          <p:txBody>
            <a:bodyPr wrap="square" rtlCol="0">
              <a:spAutoFit/>
            </a:bodyPr>
            <a:lstStyle/>
            <a:p>
              <a:pPr algn="ctr"/>
              <a:r>
                <a:rPr lang="es-US" b="1">
                  <a:solidFill>
                    <a:schemeClr val="bg1"/>
                  </a:solidFill>
                  <a:cs typeface="Arial" pitchFamily="34" charset="0"/>
                </a:rPr>
                <a:t>06</a:t>
              </a:r>
            </a:p>
          </p:txBody>
        </p:sp>
      </p:grpSp>
      <p:sp>
        <p:nvSpPr>
          <p:cNvPr id="76" name="Freeform: Shape 75">
            <a:extLst>
              <a:ext uri="{FF2B5EF4-FFF2-40B4-BE49-F238E27FC236}">
                <a16:creationId xmlns:a16="http://schemas.microsoft.com/office/drawing/2014/main" id="{410166AE-A058-3157-072A-36DDDC2BFB49}"/>
              </a:ext>
              <a:ext uri="{C183D7F6-B498-43B3-948B-1728B52AA6E4}">
                <adec:decorative xmlns:adec="http://schemas.microsoft.com/office/drawing/2017/decorative" val="1"/>
              </a:ext>
            </a:extLst>
          </p:cNvPr>
          <p:cNvSpPr/>
          <p:nvPr/>
        </p:nvSpPr>
        <p:spPr bwMode="auto">
          <a:xfrm>
            <a:off x="5957764" y="4960378"/>
            <a:ext cx="25514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0529B"/>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grpSp>
        <p:nvGrpSpPr>
          <p:cNvPr id="78" name="Group 77">
            <a:extLst>
              <a:ext uri="{FF2B5EF4-FFF2-40B4-BE49-F238E27FC236}">
                <a16:creationId xmlns:a16="http://schemas.microsoft.com/office/drawing/2014/main" id="{558A5FB3-17BF-FC1C-5337-F8A128271622}"/>
              </a:ext>
              <a:ext uri="{C183D7F6-B498-43B3-948B-1728B52AA6E4}">
                <adec:decorative xmlns:adec="http://schemas.microsoft.com/office/drawing/2017/decorative" val="1"/>
              </a:ext>
            </a:extLst>
          </p:cNvPr>
          <p:cNvGrpSpPr/>
          <p:nvPr/>
        </p:nvGrpSpPr>
        <p:grpSpPr>
          <a:xfrm>
            <a:off x="931453" y="5735554"/>
            <a:ext cx="5026601" cy="640080"/>
            <a:chOff x="865686" y="5751022"/>
            <a:chExt cx="5047169" cy="640080"/>
          </a:xfrm>
        </p:grpSpPr>
        <p:sp>
          <p:nvSpPr>
            <p:cNvPr id="79" name="Rectangle 78">
              <a:extLst>
                <a:ext uri="{FF2B5EF4-FFF2-40B4-BE49-F238E27FC236}">
                  <a16:creationId xmlns:a16="http://schemas.microsoft.com/office/drawing/2014/main" id="{B8E17E95-A08A-E6D0-D467-9C7828DDACE8}"/>
                </a:ext>
                <a:ext uri="{C183D7F6-B498-43B3-948B-1728B52AA6E4}">
                  <adec:decorative xmlns:adec="http://schemas.microsoft.com/office/drawing/2017/decorative" val="1"/>
                </a:ext>
              </a:extLst>
            </p:cNvPr>
            <p:cNvSpPr/>
            <p:nvPr/>
          </p:nvSpPr>
          <p:spPr bwMode="auto">
            <a:xfrm>
              <a:off x="1339471" y="5751022"/>
              <a:ext cx="4573384" cy="640080"/>
            </a:xfrm>
            <a:prstGeom prst="rect">
              <a:avLst/>
            </a:prstGeom>
            <a:noFill/>
            <a:ln w="57150">
              <a:solidFill>
                <a:srgbClr val="011121"/>
              </a:solid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0" name="Rectangle: Top Corners Rounded 425">
              <a:extLst>
                <a:ext uri="{FF2B5EF4-FFF2-40B4-BE49-F238E27FC236}">
                  <a16:creationId xmlns:a16="http://schemas.microsoft.com/office/drawing/2014/main" id="{943D027C-79C3-7375-3FE9-8281A1855707}"/>
                </a:ext>
                <a:ext uri="{C183D7F6-B498-43B3-948B-1728B52AA6E4}">
                  <adec:decorative xmlns:adec="http://schemas.microsoft.com/office/drawing/2017/decorative" val="1"/>
                </a:ext>
              </a:extLst>
            </p:cNvPr>
            <p:cNvSpPr/>
            <p:nvPr/>
          </p:nvSpPr>
          <p:spPr bwMode="auto">
            <a:xfrm rot="16200000">
              <a:off x="796281" y="5820427"/>
              <a:ext cx="640080" cy="501270"/>
            </a:xfrm>
            <a:prstGeom prst="round2SameRect">
              <a:avLst>
                <a:gd name="adj1" fmla="val 50000"/>
                <a:gd name="adj2" fmla="val 0"/>
              </a:avLst>
            </a:prstGeom>
            <a:solidFill>
              <a:srgbClr val="011121"/>
            </a:solidFill>
            <a:ln>
              <a:noFill/>
            </a:ln>
          </p:spPr>
          <p:txBody>
            <a:bodyPr vert="horz" wrap="square" lIns="91440" tIns="45720" rIns="91440" bIns="45720" numCol="1" rtlCol="0" anchor="t" anchorCtr="0" compatLnSpc="1">
              <a:prstTxWarp prst="textNoShape">
                <a:avLst/>
              </a:prstTxWarp>
            </a:bodyPr>
            <a:lstStyle/>
            <a:p>
              <a:pPr algn="ctr"/>
              <a:endParaRPr lang="en-IN" dirty="0"/>
            </a:p>
          </p:txBody>
        </p:sp>
        <p:sp>
          <p:nvSpPr>
            <p:cNvPr id="82" name="TextBox 81">
              <a:extLst>
                <a:ext uri="{FF2B5EF4-FFF2-40B4-BE49-F238E27FC236}">
                  <a16:creationId xmlns:a16="http://schemas.microsoft.com/office/drawing/2014/main" id="{273A4594-3AA0-DB30-C2ED-2C4BC7C75554}"/>
                </a:ext>
                <a:ext uri="{C183D7F6-B498-43B3-948B-1728B52AA6E4}">
                  <adec:decorative xmlns:adec="http://schemas.microsoft.com/office/drawing/2017/decorative" val="1"/>
                </a:ext>
              </a:extLst>
            </p:cNvPr>
            <p:cNvSpPr txBox="1"/>
            <p:nvPr/>
          </p:nvSpPr>
          <p:spPr>
            <a:xfrm>
              <a:off x="923784" y="5886396"/>
              <a:ext cx="427357" cy="369332"/>
            </a:xfrm>
            <a:prstGeom prst="rect">
              <a:avLst/>
            </a:prstGeom>
            <a:noFill/>
          </p:spPr>
          <p:txBody>
            <a:bodyPr wrap="square" rtlCol="0">
              <a:spAutoFit/>
            </a:bodyPr>
            <a:lstStyle/>
            <a:p>
              <a:pPr algn="ctr"/>
              <a:r>
                <a:rPr lang="es-US" b="1">
                  <a:solidFill>
                    <a:schemeClr val="bg1"/>
                  </a:solidFill>
                  <a:cs typeface="Arial" pitchFamily="34" charset="0"/>
                </a:rPr>
                <a:t>07</a:t>
              </a:r>
            </a:p>
          </p:txBody>
        </p:sp>
      </p:grpSp>
      <p:sp>
        <p:nvSpPr>
          <p:cNvPr id="85" name="Freeform: Shape 84">
            <a:extLst>
              <a:ext uri="{FF2B5EF4-FFF2-40B4-BE49-F238E27FC236}">
                <a16:creationId xmlns:a16="http://schemas.microsoft.com/office/drawing/2014/main" id="{59FFD8C3-A666-8CC2-487D-3C2F6FB3E28C}"/>
              </a:ext>
              <a:ext uri="{C183D7F6-B498-43B3-948B-1728B52AA6E4}">
                <adec:decorative xmlns:adec="http://schemas.microsoft.com/office/drawing/2017/decorative" val="1"/>
              </a:ext>
            </a:extLst>
          </p:cNvPr>
          <p:cNvSpPr/>
          <p:nvPr/>
        </p:nvSpPr>
        <p:spPr bwMode="auto">
          <a:xfrm>
            <a:off x="5957764" y="5717387"/>
            <a:ext cx="256032" cy="658368"/>
          </a:xfrm>
          <a:custGeom>
            <a:avLst/>
            <a:gdLst>
              <a:gd name="connsiteX0" fmla="*/ 145026 w 289756"/>
              <a:gd name="connsiteY0" fmla="*/ 261073 h 803915"/>
              <a:gd name="connsiteX1" fmla="*/ 289756 w 289756"/>
              <a:gd name="connsiteY1" fmla="*/ 396937 h 803915"/>
              <a:gd name="connsiteX2" fmla="*/ 145026 w 289756"/>
              <a:gd name="connsiteY2" fmla="*/ 542842 h 803915"/>
              <a:gd name="connsiteX3" fmla="*/ 0 w 289756"/>
              <a:gd name="connsiteY3" fmla="*/ 0 h 803915"/>
              <a:gd name="connsiteX4" fmla="*/ 144731 w 289756"/>
              <a:gd name="connsiteY4" fmla="*/ 0 h 803915"/>
              <a:gd name="connsiteX5" fmla="*/ 144731 w 289756"/>
              <a:gd name="connsiteY5" fmla="*/ 803915 h 803915"/>
              <a:gd name="connsiteX6" fmla="*/ 0 w 289756"/>
              <a:gd name="connsiteY6" fmla="*/ 803915 h 80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56" h="803915">
                <a:moveTo>
                  <a:pt x="145026" y="261073"/>
                </a:moveTo>
                <a:lnTo>
                  <a:pt x="289756" y="396937"/>
                </a:lnTo>
                <a:cubicBezTo>
                  <a:pt x="217244" y="462027"/>
                  <a:pt x="235619" y="444632"/>
                  <a:pt x="145026" y="542842"/>
                </a:cubicBezTo>
                <a:close/>
                <a:moveTo>
                  <a:pt x="0" y="0"/>
                </a:moveTo>
                <a:lnTo>
                  <a:pt x="144731" y="0"/>
                </a:lnTo>
                <a:lnTo>
                  <a:pt x="144731" y="803915"/>
                </a:lnTo>
                <a:lnTo>
                  <a:pt x="0" y="803915"/>
                </a:lnTo>
                <a:close/>
              </a:path>
            </a:pathLst>
          </a:custGeom>
          <a:solidFill>
            <a:srgbClr val="011121"/>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algn="ctr"/>
            <a:endParaRPr lang="en-IN" dirty="0"/>
          </a:p>
        </p:txBody>
      </p:sp>
      <p:sp>
        <p:nvSpPr>
          <p:cNvPr id="5" name="Slide Number Placeholder 4">
            <a:extLst>
              <a:ext uri="{FF2B5EF4-FFF2-40B4-BE49-F238E27FC236}">
                <a16:creationId xmlns:a16="http://schemas.microsoft.com/office/drawing/2014/main" id="{240F6080-DBD7-4AFA-A208-DA5769EF8E02}"/>
              </a:ext>
            </a:extLst>
          </p:cNvPr>
          <p:cNvSpPr>
            <a:spLocks noGrp="1"/>
          </p:cNvSpPr>
          <p:nvPr>
            <p:ph type="sldNum" sz="quarter" idx="12"/>
          </p:nvPr>
        </p:nvSpPr>
        <p:spPr/>
        <p:txBody>
          <a:bodyPr/>
          <a:lstStyle/>
          <a:p>
            <a:fld id="{48F63A3B-78C7-47BE-AE5E-E10140E04643}" type="slidenum">
              <a:rPr lang="en-US" smtClean="0">
                <a:solidFill>
                  <a:srgbClr val="8FAADC"/>
                </a:solidFill>
              </a:rPr>
              <a:pPr/>
              <a:t>101</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3857157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Puntos clave para recordar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pPr>
            <a:r>
              <a:rPr lang="es-US" sz="2400">
                <a:latin typeface="Arial"/>
                <a:cs typeface="Arial"/>
              </a:rPr>
              <a:t>Medicare es un programa de seguro médico</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9752" y="1412883"/>
              <a:ext cx="1024217" cy="951058"/>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pPr>
            <a:r>
              <a:rPr lang="es-US" sz="2400">
                <a:latin typeface="Arial"/>
                <a:cs typeface="Arial"/>
              </a:rPr>
              <a:t>Las decisiones afectan el tipo de cobertura que recibe</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5"/>
            <a:stretch>
              <a:fillRect/>
            </a:stretch>
          </p:blipFill>
          <p:spPr>
            <a:xfrm>
              <a:off x="6827414" y="1397224"/>
              <a:ext cx="914479" cy="914479"/>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pPr>
            <a:r>
              <a:rPr lang="es-US" sz="2400">
                <a:latin typeface="Arial"/>
                <a:cs typeface="Arial"/>
              </a:rPr>
              <a:t>Medicare no cubre todos sus costos de cuidados de la salud</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79967" y="3174230"/>
              <a:ext cx="796810" cy="796810"/>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s-US" sz="2400" dirty="0">
                <a:latin typeface="Arial"/>
                <a:cs typeface="Arial"/>
              </a:rPr>
              <a:t>Ciertas decisiones tienen un tiempo limitado</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s-US" sz="2400">
                <a:latin typeface="Arial"/>
                <a:cs typeface="Arial"/>
              </a:rPr>
              <a:t>Tiene opciones sobre cómo obtener cobertura</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6587" y="4742685"/>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noAutofit/>
          </a:bodyPr>
          <a:lstStyle/>
          <a:p>
            <a:pPr marL="822960" lvl="0" indent="0" defTabSz="685800">
              <a:lnSpc>
                <a:spcPts val="2700"/>
              </a:lnSpc>
              <a:spcAft>
                <a:spcPts val="0"/>
              </a:spcAft>
              <a:buClrTx/>
              <a:buNone/>
            </a:pPr>
            <a:r>
              <a:rPr lang="es-US" sz="2400" dirty="0">
                <a:latin typeface="Arial"/>
                <a:cs typeface="Arial"/>
              </a:rPr>
              <a:t>Existen programas para las personas con ingresos y recursos limitados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95802"/>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11"/>
            <a:stretch>
              <a:fillRect/>
            </a:stretch>
          </p:blipFill>
          <p:spPr>
            <a:xfrm>
              <a:off x="6894699"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n-US" smtClean="0"/>
              <a:pPr/>
              <a:t>102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9" grpId="0" uiExpand="1" animBg="1"/>
      <p:bldP spid="10" grpId="0" uiExpand="1" animBg="1"/>
      <p:bldP spid="11" grpId="0" uiExpand="1" animBg="1"/>
      <p:bldP spid="12" grpId="0" uiExpan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t>Acrónimos (de AL a MA)</a:t>
            </a:r>
          </a:p>
        </p:txBody>
      </p:sp>
      <p:sp>
        <p:nvSpPr>
          <p:cNvPr id="6" name="Content Placeholder 5">
            <a:extLst>
              <a:ext uri="{FF2B5EF4-FFF2-40B4-BE49-F238E27FC236}">
                <a16:creationId xmlns:a16="http://schemas.microsoft.com/office/drawing/2014/main" id="{DDF090D5-9314-4E60-8333-AAD84B2822EC}"/>
              </a:ext>
            </a:extLst>
          </p:cNvPr>
          <p:cNvSpPr>
            <a:spLocks noGrp="1"/>
          </p:cNvSpPr>
          <p:nvPr>
            <p:ph sz="quarter" idx="13"/>
          </p:nvPr>
        </p:nvSpPr>
        <p:spPr>
          <a:xfrm>
            <a:off x="838200" y="1043547"/>
            <a:ext cx="10633364" cy="5448693"/>
          </a:xfrm>
        </p:spPr>
        <p:txBody>
          <a:bodyPr wrap="none" numCol="2">
            <a:noAutofit/>
          </a:bodyPr>
          <a:lstStyle/>
          <a:p>
            <a:pPr marL="0" lvl="0" indent="0" defTabSz="685800">
              <a:buNone/>
              <a:defRPr/>
            </a:pPr>
            <a:r>
              <a:rPr lang="es-US" sz="1700" b="1" dirty="0"/>
              <a:t>ALS</a:t>
            </a:r>
            <a:r>
              <a:rPr lang="es-US" sz="1700" dirty="0"/>
              <a:t>: Esclerosis lateral amiotrófica</a:t>
            </a:r>
          </a:p>
          <a:p>
            <a:pPr marL="0" lvl="0" indent="0" defTabSz="685800">
              <a:buNone/>
              <a:defRPr/>
            </a:pPr>
            <a:r>
              <a:rPr lang="es-US" sz="1700" b="1" dirty="0"/>
              <a:t>CHAMPVA:</a:t>
            </a:r>
            <a:r>
              <a:rPr lang="es-US" sz="1700" dirty="0"/>
              <a:t> Programa de Salud Civil y Médico </a:t>
            </a:r>
            <a:br>
              <a:rPr lang="es-US" sz="1700" dirty="0"/>
            </a:br>
            <a:r>
              <a:rPr lang="es-US" sz="1700" dirty="0"/>
              <a:t>del Departamento de Asuntos de Veteranos </a:t>
            </a:r>
          </a:p>
          <a:p>
            <a:pPr marL="0" lvl="0" indent="0" defTabSz="685800">
              <a:buNone/>
              <a:defRPr/>
            </a:pPr>
            <a:r>
              <a:rPr lang="es-US" sz="1700" b="1" dirty="0"/>
              <a:t>CHIP:</a:t>
            </a:r>
            <a:r>
              <a:rPr lang="es-US" sz="1700" dirty="0"/>
              <a:t> Programa de Seguro de Salud para Niños </a:t>
            </a:r>
          </a:p>
          <a:p>
            <a:pPr marL="0" lvl="0" indent="0" defTabSz="685800">
              <a:buNone/>
              <a:defRPr/>
            </a:pPr>
            <a:r>
              <a:rPr lang="es-US" sz="1700" b="1" dirty="0"/>
              <a:t>CMS</a:t>
            </a:r>
            <a:r>
              <a:rPr lang="es-US" sz="1700" dirty="0"/>
              <a:t>: Centros de Servicios de Medicare </a:t>
            </a:r>
            <a:br>
              <a:rPr lang="es-US" sz="1700" dirty="0"/>
            </a:br>
            <a:r>
              <a:rPr lang="es-US" sz="1700" dirty="0"/>
              <a:t>y Medicaid </a:t>
            </a:r>
          </a:p>
          <a:p>
            <a:pPr marL="0" lvl="0" indent="0" defTabSz="685800">
              <a:buNone/>
              <a:defRPr/>
            </a:pPr>
            <a:r>
              <a:rPr lang="es-US" sz="1700" b="1" dirty="0"/>
              <a:t>COBRA:</a:t>
            </a:r>
            <a:r>
              <a:rPr lang="es-US" sz="1700" dirty="0"/>
              <a:t> Ley Ómnibus Consolidada de </a:t>
            </a:r>
            <a:br>
              <a:rPr lang="es-US" sz="1700" dirty="0"/>
            </a:br>
            <a:r>
              <a:rPr lang="es-US" sz="1700" dirty="0"/>
              <a:t>Reconciliación Presupuestaria</a:t>
            </a:r>
          </a:p>
          <a:p>
            <a:pPr marL="0" lvl="0" indent="0" defTabSz="685800">
              <a:buNone/>
              <a:defRPr/>
            </a:pPr>
            <a:r>
              <a:rPr lang="es-US" sz="1700" b="1" dirty="0"/>
              <a:t>DME</a:t>
            </a:r>
            <a:r>
              <a:rPr lang="es-US" sz="1700" dirty="0"/>
              <a:t>: Equipo médico duradero</a:t>
            </a:r>
          </a:p>
          <a:p>
            <a:pPr marL="0" lvl="0" indent="0" defTabSz="685800">
              <a:buNone/>
              <a:defRPr/>
            </a:pPr>
            <a:r>
              <a:rPr lang="es-US" sz="1700" b="1" dirty="0"/>
              <a:t>ESRD</a:t>
            </a:r>
            <a:r>
              <a:rPr lang="es-US" sz="1700" dirty="0"/>
              <a:t>: Enfermedad renal en etapa terminal </a:t>
            </a:r>
          </a:p>
          <a:p>
            <a:pPr marL="0" lvl="0" indent="0" defTabSz="685800">
              <a:buNone/>
              <a:defRPr/>
            </a:pPr>
            <a:r>
              <a:rPr lang="es-US" sz="1700" b="1" dirty="0"/>
              <a:t>FICA:</a:t>
            </a:r>
            <a:r>
              <a:rPr lang="es-US" sz="1700" dirty="0"/>
              <a:t> Ley de Contribución al Seguro Federal </a:t>
            </a:r>
          </a:p>
          <a:p>
            <a:pPr marL="0" lvl="0" indent="0" defTabSz="685800">
              <a:buNone/>
              <a:defRPr/>
            </a:pPr>
            <a:r>
              <a:rPr lang="es-US" sz="1700" b="1" dirty="0"/>
              <a:t>FPL:</a:t>
            </a:r>
            <a:r>
              <a:rPr lang="es-US" sz="1700" dirty="0"/>
              <a:t> Nivel Federal de Pobreza </a:t>
            </a:r>
          </a:p>
          <a:p>
            <a:pPr marL="0" lvl="0" indent="0" defTabSz="685800">
              <a:buNone/>
              <a:defRPr/>
            </a:pPr>
            <a:r>
              <a:rPr lang="es-US" sz="1700" b="1" dirty="0"/>
              <a:t>GEP:</a:t>
            </a:r>
            <a:r>
              <a:rPr lang="es-US" sz="1700" dirty="0"/>
              <a:t> Período de Inscripción General </a:t>
            </a:r>
          </a:p>
          <a:p>
            <a:pPr marL="0" lvl="0" indent="0" defTabSz="685800">
              <a:buNone/>
              <a:defRPr/>
            </a:pPr>
            <a:r>
              <a:rPr lang="es-US" sz="1700" b="1" dirty="0"/>
              <a:t>GHP</a:t>
            </a:r>
            <a:r>
              <a:rPr lang="es-US" sz="1700" dirty="0"/>
              <a:t>: Plan de salud grupal </a:t>
            </a:r>
          </a:p>
          <a:p>
            <a:pPr marL="0" lvl="0" indent="0" defTabSz="685800">
              <a:buNone/>
              <a:defRPr/>
            </a:pPr>
            <a:endParaRPr lang="en-US" sz="1700" b="1" dirty="0"/>
          </a:p>
          <a:p>
            <a:pPr marL="0" lvl="0" indent="0" defTabSz="685800">
              <a:buNone/>
              <a:defRPr/>
            </a:pPr>
            <a:r>
              <a:rPr lang="es-US" sz="1700" b="1" dirty="0"/>
              <a:t>HSA:</a:t>
            </a:r>
            <a:r>
              <a:rPr lang="es-US" sz="1700" dirty="0"/>
              <a:t> Cuenta de Ahorros de Salud </a:t>
            </a:r>
          </a:p>
          <a:p>
            <a:pPr marL="0" lvl="0" indent="0" defTabSz="685800">
              <a:buNone/>
              <a:defRPr/>
            </a:pPr>
            <a:r>
              <a:rPr lang="es-US" sz="1700" b="1" dirty="0"/>
              <a:t>IEP:</a:t>
            </a:r>
            <a:r>
              <a:rPr lang="es-US" sz="1700" dirty="0"/>
              <a:t> Período de Inscripción Inicial </a:t>
            </a:r>
          </a:p>
          <a:p>
            <a:pPr marL="0" lvl="0" indent="0" defTabSz="685800">
              <a:buNone/>
              <a:defRPr/>
            </a:pPr>
            <a:r>
              <a:rPr lang="es-US" sz="1700" b="1" dirty="0"/>
              <a:t>IRMAA:</a:t>
            </a:r>
            <a:r>
              <a:rPr lang="es-US" sz="1700" dirty="0"/>
              <a:t> Importe de Ajuste Mensual Relacionado con el Ingreso </a:t>
            </a:r>
          </a:p>
          <a:p>
            <a:pPr marL="0" lvl="0" indent="0" defTabSz="685800">
              <a:buNone/>
              <a:defRPr/>
            </a:pPr>
            <a:r>
              <a:rPr lang="es-US" sz="1700" b="1" dirty="0"/>
              <a:t>IRS:</a:t>
            </a:r>
            <a:r>
              <a:rPr lang="es-US" sz="1700" dirty="0"/>
              <a:t> Servicio de Impuestos Internos</a:t>
            </a:r>
          </a:p>
          <a:p>
            <a:pPr marL="0" lvl="0" indent="0" defTabSz="685800">
              <a:buNone/>
              <a:defRPr/>
            </a:pPr>
            <a:r>
              <a:rPr lang="es-US" sz="1700" b="1" dirty="0">
                <a:latin typeface="Arial"/>
                <a:cs typeface="Arial"/>
              </a:rPr>
              <a:t>LIS:</a:t>
            </a:r>
            <a:r>
              <a:rPr lang="es-US" sz="1700" dirty="0">
                <a:latin typeface="Arial"/>
                <a:cs typeface="Arial"/>
              </a:rPr>
              <a:t> Subsidio por Bajos Ingresos</a:t>
            </a:r>
          </a:p>
          <a:p>
            <a:pPr marL="0" lvl="0" indent="0" defTabSz="685800">
              <a:buNone/>
              <a:defRPr/>
            </a:pPr>
            <a:r>
              <a:rPr lang="es-US" sz="1700" b="1" dirty="0">
                <a:latin typeface="Arial"/>
                <a:cs typeface="Arial"/>
              </a:rPr>
              <a:t>MAC</a:t>
            </a:r>
            <a:r>
              <a:rPr lang="es-US" sz="1700" dirty="0">
                <a:latin typeface="Arial"/>
                <a:cs typeface="Arial"/>
              </a:rPr>
              <a:t>: Contratista Administrativo de Medicare</a:t>
            </a:r>
          </a:p>
          <a:p>
            <a:pPr marL="0" lvl="0" indent="0" defTabSz="685800">
              <a:buNone/>
              <a:defRPr/>
            </a:pPr>
            <a:r>
              <a:rPr lang="es-US" sz="1700" b="1" dirty="0">
                <a:latin typeface="Arial"/>
                <a:cs typeface="Arial"/>
              </a:rPr>
              <a:t>MA OEP: </a:t>
            </a:r>
            <a:r>
              <a:rPr lang="es-US" sz="1700" dirty="0">
                <a:latin typeface="Arial"/>
                <a:cs typeface="Arial"/>
              </a:rPr>
              <a:t>Período de Inscripción Abierta de Medicare </a:t>
            </a:r>
            <a:r>
              <a:rPr lang="es-US" sz="1700" dirty="0" err="1">
                <a:latin typeface="Arial"/>
                <a:cs typeface="Arial"/>
              </a:rPr>
              <a:t>Advantage</a:t>
            </a:r>
            <a:endParaRPr lang="es-US" sz="1700" dirty="0">
              <a:latin typeface="Arial"/>
              <a:cs typeface="Arial"/>
            </a:endParaRPr>
          </a:p>
          <a:p>
            <a:pPr marL="0" lvl="0" indent="0" defTabSz="685800">
              <a:buNone/>
              <a:defRPr/>
            </a:pPr>
            <a:r>
              <a:rPr lang="es-US" sz="1700" b="1" dirty="0">
                <a:latin typeface="Arial"/>
                <a:cs typeface="Arial"/>
              </a:rPr>
              <a:t>MA-PD:</a:t>
            </a:r>
            <a:r>
              <a:rPr lang="es-US" sz="1700" dirty="0">
                <a:latin typeface="Arial"/>
                <a:cs typeface="Arial"/>
              </a:rPr>
              <a:t> Plan Medicare </a:t>
            </a:r>
            <a:r>
              <a:rPr lang="es-US" sz="1700" dirty="0" err="1">
                <a:latin typeface="Arial"/>
                <a:cs typeface="Arial"/>
              </a:rPr>
              <a:t>Advantage</a:t>
            </a:r>
            <a:r>
              <a:rPr lang="es-US" sz="1700" dirty="0">
                <a:latin typeface="Arial"/>
                <a:cs typeface="Arial"/>
              </a:rPr>
              <a:t> con cobertura de medicamentos</a:t>
            </a:r>
          </a:p>
          <a:p>
            <a:pPr marL="0" lvl="0" indent="0" defTabSz="685800">
              <a:buNone/>
              <a:defRPr/>
            </a:pPr>
            <a:r>
              <a:rPr lang="es-US" sz="1700" b="1" dirty="0">
                <a:latin typeface="Arial"/>
                <a:cs typeface="Arial"/>
              </a:rPr>
              <a:t>MACRA:</a:t>
            </a:r>
            <a:r>
              <a:rPr lang="es-US" sz="1700" dirty="0">
                <a:latin typeface="Arial"/>
                <a:cs typeface="Arial"/>
              </a:rPr>
              <a:t> Ley de Acceso a Medicare y </a:t>
            </a:r>
          </a:p>
          <a:p>
            <a:pPr marL="0" lvl="0" indent="0" defTabSz="685800">
              <a:buNone/>
              <a:defRPr/>
            </a:pPr>
            <a:r>
              <a:rPr lang="es-US" sz="1700" dirty="0">
                <a:latin typeface="Arial"/>
                <a:cs typeface="Arial"/>
              </a:rPr>
              <a:t>Reautorización de CHIP </a:t>
            </a:r>
          </a:p>
          <a:p>
            <a:pPr marL="0" lvl="0" indent="0" defTabSz="685800">
              <a:buNone/>
              <a:defRPr/>
            </a:pPr>
            <a:r>
              <a:rPr lang="es-US" sz="1700" b="1" dirty="0">
                <a:latin typeface="Arial"/>
                <a:cs typeface="Arial"/>
              </a:rPr>
              <a:t>MAGI</a:t>
            </a:r>
            <a:r>
              <a:rPr lang="es-US" sz="1700" dirty="0">
                <a:latin typeface="Arial"/>
                <a:cs typeface="Arial"/>
              </a:rPr>
              <a:t>: Ingreso Bruto Ajustado Modificado</a:t>
            </a:r>
          </a:p>
        </p:txBody>
      </p:sp>
      <p:cxnSp>
        <p:nvCxnSpPr>
          <p:cNvPr id="8" name="Straight Connector 7">
            <a:extLst>
              <a:ext uri="{FF2B5EF4-FFF2-40B4-BE49-F238E27FC236}">
                <a16:creationId xmlns:a16="http://schemas.microsoft.com/office/drawing/2014/main" id="{9C62CF1C-B782-428C-A701-2A88EE766B09}"/>
              </a:ext>
              <a:ext uri="{C183D7F6-B498-43B3-948B-1728B52AA6E4}">
                <adec:decorative xmlns:adec="http://schemas.microsoft.com/office/drawing/2017/decorative" val="1"/>
              </a:ext>
            </a:extLst>
          </p:cNvPr>
          <p:cNvCxnSpPr/>
          <p:nvPr/>
        </p:nvCxnSpPr>
        <p:spPr>
          <a:xfrm>
            <a:off x="5880434" y="119245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ADCB728-A4BC-4A00-9ADE-50AE7C0BDC20}"/>
              </a:ext>
            </a:extLst>
          </p:cNvPr>
          <p:cNvSpPr>
            <a:spLocks noGrp="1"/>
          </p:cNvSpPr>
          <p:nvPr>
            <p:ph type="sldNum" sz="quarter" idx="12"/>
          </p:nvPr>
        </p:nvSpPr>
        <p:spPr/>
        <p:txBody>
          <a:bodyPr/>
          <a:lstStyle/>
          <a:p>
            <a:fld id="{48F63A3B-78C7-47BE-AE5E-E10140E04643}" type="slidenum">
              <a:rPr lang="en-US" smtClean="0"/>
              <a:pPr/>
              <a:t>103</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sz="3000"/>
              <a:t>Acrónimos (NT</a:t>
            </a:r>
            <a:r>
              <a:rPr lang="es-US"/>
              <a:t> a VA</a:t>
            </a:r>
            <a:r>
              <a:rPr lang="es-US" sz="3000"/>
              <a:t>)</a:t>
            </a:r>
          </a:p>
        </p:txBody>
      </p:sp>
      <p:sp>
        <p:nvSpPr>
          <p:cNvPr id="6" name="Content Placeholder 5">
            <a:extLst>
              <a:ext uri="{FF2B5EF4-FFF2-40B4-BE49-F238E27FC236}">
                <a16:creationId xmlns:a16="http://schemas.microsoft.com/office/drawing/2014/main" id="{0D74BD27-AD88-422C-88C6-DF7E2249A88E}"/>
              </a:ext>
            </a:extLst>
          </p:cNvPr>
          <p:cNvSpPr>
            <a:spLocks noGrp="1"/>
          </p:cNvSpPr>
          <p:nvPr>
            <p:ph sz="quarter" idx="13"/>
          </p:nvPr>
        </p:nvSpPr>
        <p:spPr>
          <a:xfrm>
            <a:off x="822960" y="1188720"/>
            <a:ext cx="10331450" cy="5250102"/>
          </a:xfrm>
        </p:spPr>
        <p:txBody>
          <a:bodyPr numCol="2">
            <a:noAutofit/>
          </a:bodyPr>
          <a:lstStyle/>
          <a:p>
            <a:pPr marL="0" lvl="0" indent="0" defTabSz="685800">
              <a:buNone/>
              <a:defRPr/>
            </a:pPr>
            <a:r>
              <a:rPr lang="es-US" sz="1700" b="1" dirty="0">
                <a:latin typeface="Arial"/>
                <a:cs typeface="Arial"/>
              </a:rPr>
              <a:t>NTP</a:t>
            </a:r>
            <a:r>
              <a:rPr lang="es-US" sz="1700" dirty="0">
                <a:latin typeface="Arial"/>
                <a:cs typeface="Arial"/>
              </a:rPr>
              <a:t>: Programa de Capacitación Nacional </a:t>
            </a:r>
          </a:p>
          <a:p>
            <a:pPr marL="0" lvl="0" indent="0" defTabSz="685800">
              <a:buNone/>
              <a:defRPr/>
            </a:pPr>
            <a:r>
              <a:rPr lang="es-US" sz="1700" b="1" dirty="0">
                <a:latin typeface="Arial"/>
                <a:cs typeface="Arial"/>
              </a:rPr>
              <a:t>OEP</a:t>
            </a:r>
            <a:r>
              <a:rPr lang="es-US" sz="1700" dirty="0">
                <a:latin typeface="Arial"/>
                <a:cs typeface="Arial"/>
              </a:rPr>
              <a:t>: Período de Inscripción Abierta </a:t>
            </a:r>
          </a:p>
          <a:p>
            <a:pPr marL="0" lvl="0" indent="0" defTabSz="685800">
              <a:buNone/>
              <a:defRPr/>
            </a:pPr>
            <a:r>
              <a:rPr lang="es-US" sz="1700" b="1" dirty="0">
                <a:latin typeface="Arial"/>
                <a:cs typeface="Arial"/>
              </a:rPr>
              <a:t>OPM:</a:t>
            </a:r>
            <a:r>
              <a:rPr lang="es-US" sz="1700" dirty="0">
                <a:latin typeface="Arial"/>
                <a:cs typeface="Arial"/>
              </a:rPr>
              <a:t> Oficina de Administración de Personal</a:t>
            </a:r>
            <a:br>
              <a:rPr lang="es-US" sz="1700" dirty="0">
                <a:latin typeface="Arial"/>
                <a:cs typeface="Arial"/>
              </a:rPr>
            </a:br>
            <a:r>
              <a:rPr lang="es-US" sz="1700" b="1" dirty="0">
                <a:latin typeface="Arial"/>
                <a:cs typeface="Arial"/>
              </a:rPr>
              <a:t>PACE:</a:t>
            </a:r>
            <a:r>
              <a:rPr lang="es-US" sz="1700" dirty="0">
                <a:latin typeface="Arial"/>
                <a:cs typeface="Arial"/>
              </a:rPr>
              <a:t> Programa de Cuidado Integral para Personas Mayores </a:t>
            </a:r>
          </a:p>
          <a:p>
            <a:pPr marL="0" lvl="0" indent="0" defTabSz="685800">
              <a:buNone/>
              <a:defRPr/>
            </a:pPr>
            <a:r>
              <a:rPr lang="es-US" sz="1700" b="1" dirty="0">
                <a:latin typeface="Arial"/>
                <a:cs typeface="Arial"/>
              </a:rPr>
              <a:t>PDP:</a:t>
            </a:r>
            <a:r>
              <a:rPr lang="es-US" sz="1700" dirty="0">
                <a:latin typeface="Arial"/>
                <a:cs typeface="Arial"/>
              </a:rPr>
              <a:t> Plan de Medicamentos Recetados </a:t>
            </a:r>
          </a:p>
          <a:p>
            <a:pPr marL="0" lvl="0" indent="0" defTabSz="685800">
              <a:buNone/>
              <a:defRPr/>
            </a:pPr>
            <a:r>
              <a:rPr lang="es-US" sz="1700" b="1" dirty="0">
                <a:latin typeface="Arial"/>
                <a:cs typeface="Arial"/>
              </a:rPr>
              <a:t>QDWI</a:t>
            </a:r>
            <a:r>
              <a:rPr lang="es-US" sz="1700" dirty="0">
                <a:latin typeface="Arial"/>
                <a:cs typeface="Arial"/>
              </a:rPr>
              <a:t>: Personas Discapacitadas y Empleados Calificados</a:t>
            </a:r>
          </a:p>
          <a:p>
            <a:pPr marL="0" lvl="0" indent="0" defTabSz="685800">
              <a:buNone/>
              <a:defRPr/>
            </a:pPr>
            <a:r>
              <a:rPr lang="es-US" sz="1700" b="1" dirty="0">
                <a:latin typeface="Arial"/>
                <a:cs typeface="Arial"/>
              </a:rPr>
              <a:t>QHP</a:t>
            </a:r>
            <a:r>
              <a:rPr lang="es-US" sz="1700" dirty="0">
                <a:latin typeface="Arial"/>
                <a:cs typeface="Arial"/>
              </a:rPr>
              <a:t>: Plan de Salud Calificado </a:t>
            </a:r>
          </a:p>
          <a:p>
            <a:pPr marL="0" lvl="0" indent="0" defTabSz="685800">
              <a:buNone/>
              <a:defRPr/>
            </a:pPr>
            <a:r>
              <a:rPr lang="es-US" sz="1700" b="1" dirty="0">
                <a:latin typeface="Arial"/>
                <a:cs typeface="Arial"/>
              </a:rPr>
              <a:t>QI:</a:t>
            </a:r>
            <a:r>
              <a:rPr lang="es-US" sz="1700" dirty="0">
                <a:latin typeface="Arial"/>
                <a:cs typeface="Arial"/>
              </a:rPr>
              <a:t> Individuo Calificado </a:t>
            </a:r>
          </a:p>
          <a:p>
            <a:pPr marL="0" lvl="0" indent="0" defTabSz="685800">
              <a:buNone/>
              <a:defRPr/>
            </a:pPr>
            <a:r>
              <a:rPr lang="es-US" sz="1700" b="1" dirty="0">
                <a:latin typeface="Arial"/>
                <a:cs typeface="Arial"/>
              </a:rPr>
              <a:t>QMB</a:t>
            </a:r>
            <a:r>
              <a:rPr lang="es-US" sz="1700" dirty="0">
                <a:latin typeface="Arial"/>
                <a:cs typeface="Arial"/>
              </a:rPr>
              <a:t> Beneficiario Calificado de Medicare </a:t>
            </a:r>
          </a:p>
          <a:p>
            <a:pPr marL="0" lvl="0" indent="0" defTabSz="685800">
              <a:buNone/>
              <a:defRPr/>
            </a:pPr>
            <a:r>
              <a:rPr lang="es-US" sz="1700" b="1" dirty="0">
                <a:latin typeface="Arial"/>
                <a:cs typeface="Arial"/>
              </a:rPr>
              <a:t>RNHCI:</a:t>
            </a:r>
            <a:r>
              <a:rPr lang="es-US" sz="1700" dirty="0">
                <a:latin typeface="Arial"/>
                <a:cs typeface="Arial"/>
              </a:rPr>
              <a:t> Institución Religiosa No Médica para Cuidados de la Salud</a:t>
            </a:r>
          </a:p>
          <a:p>
            <a:pPr marL="0" lvl="0" indent="0" defTabSz="685800">
              <a:spcBef>
                <a:spcPts val="0"/>
              </a:spcBef>
              <a:buNone/>
              <a:defRPr/>
            </a:pPr>
            <a:r>
              <a:rPr lang="es-US" sz="1700" b="1" dirty="0">
                <a:solidFill>
                  <a:srgbClr val="00529B"/>
                </a:solidFill>
                <a:latin typeface="Arial"/>
                <a:cs typeface="Arial"/>
              </a:rPr>
              <a:t>RRB:</a:t>
            </a:r>
            <a:r>
              <a:rPr lang="es-US" sz="1700" dirty="0">
                <a:solidFill>
                  <a:srgbClr val="00529B"/>
                </a:solidFill>
                <a:latin typeface="Arial"/>
                <a:cs typeface="Arial"/>
              </a:rPr>
              <a:t> Junta de Jubilación de Empleados Ferroviarios </a:t>
            </a:r>
          </a:p>
          <a:p>
            <a:pPr marL="0" lvl="0" indent="0" defTabSz="685800">
              <a:spcBef>
                <a:spcPts val="0"/>
              </a:spcBef>
              <a:buNone/>
              <a:defRPr/>
            </a:pPr>
            <a:r>
              <a:rPr lang="es-US" sz="1700" b="1" dirty="0">
                <a:solidFill>
                  <a:srgbClr val="00529B"/>
                </a:solidFill>
                <a:latin typeface="Arial"/>
                <a:cs typeface="Arial"/>
              </a:rPr>
              <a:t>SEP:</a:t>
            </a:r>
            <a:r>
              <a:rPr lang="es-US" sz="1700" dirty="0">
                <a:solidFill>
                  <a:srgbClr val="00529B"/>
                </a:solidFill>
                <a:latin typeface="Arial"/>
                <a:cs typeface="Arial"/>
              </a:rPr>
              <a:t> Período de Inscripción Especial </a:t>
            </a:r>
          </a:p>
          <a:p>
            <a:pPr marL="0" lvl="0" indent="0" defTabSz="685800">
              <a:spcBef>
                <a:spcPts val="0"/>
              </a:spcBef>
              <a:buNone/>
              <a:defRPr/>
            </a:pPr>
            <a:r>
              <a:rPr lang="es-US" sz="1700" b="1" dirty="0">
                <a:solidFill>
                  <a:srgbClr val="00529B"/>
                </a:solidFill>
                <a:latin typeface="Arial"/>
                <a:cs typeface="Arial"/>
              </a:rPr>
              <a:t>SHIP:</a:t>
            </a:r>
            <a:r>
              <a:rPr lang="es-US" sz="1700" dirty="0">
                <a:solidFill>
                  <a:srgbClr val="00529B"/>
                </a:solidFill>
                <a:latin typeface="Arial"/>
                <a:cs typeface="Arial"/>
              </a:rPr>
              <a:t> Programa Estatal de Asistencia sobre Seguros de Salud </a:t>
            </a:r>
          </a:p>
          <a:p>
            <a:pPr marL="0" lvl="0" indent="0" defTabSz="685800">
              <a:spcBef>
                <a:spcPts val="0"/>
              </a:spcBef>
              <a:buNone/>
              <a:defRPr/>
            </a:pPr>
            <a:r>
              <a:rPr lang="es-US" sz="1700" b="1" dirty="0">
                <a:solidFill>
                  <a:srgbClr val="00529B"/>
                </a:solidFill>
                <a:latin typeface="Arial"/>
                <a:cs typeface="Arial"/>
              </a:rPr>
              <a:t>SHOP:</a:t>
            </a:r>
            <a:r>
              <a:rPr lang="es-US" sz="1700" dirty="0">
                <a:solidFill>
                  <a:srgbClr val="00529B"/>
                </a:solidFill>
                <a:latin typeface="Arial"/>
                <a:cs typeface="Arial"/>
              </a:rPr>
              <a:t> Programa de Opciones de Salud para los Pequeños Negocios </a:t>
            </a:r>
          </a:p>
          <a:p>
            <a:pPr marL="0" lvl="0" indent="0" defTabSz="685800">
              <a:spcBef>
                <a:spcPts val="0"/>
              </a:spcBef>
              <a:buNone/>
              <a:defRPr/>
            </a:pPr>
            <a:r>
              <a:rPr lang="es-US" sz="1700" b="1" dirty="0">
                <a:solidFill>
                  <a:srgbClr val="00529B"/>
                </a:solidFill>
                <a:latin typeface="Arial"/>
                <a:cs typeface="Arial"/>
              </a:rPr>
              <a:t>SLMB:</a:t>
            </a:r>
            <a:r>
              <a:rPr lang="es-US" sz="1700" dirty="0">
                <a:solidFill>
                  <a:srgbClr val="00529B"/>
                </a:solidFill>
                <a:latin typeface="Arial"/>
                <a:cs typeface="Arial"/>
              </a:rPr>
              <a:t> Beneficiarios de Medicare de Bajos Ingresos Específicos </a:t>
            </a:r>
          </a:p>
          <a:p>
            <a:pPr marL="0" lvl="0" indent="0" defTabSz="685800">
              <a:spcBef>
                <a:spcPts val="0"/>
              </a:spcBef>
              <a:buNone/>
              <a:defRPr/>
            </a:pPr>
            <a:r>
              <a:rPr lang="es-US" sz="1700" b="1" dirty="0">
                <a:solidFill>
                  <a:srgbClr val="00529B"/>
                </a:solidFill>
                <a:latin typeface="Arial"/>
                <a:cs typeface="Arial"/>
              </a:rPr>
              <a:t>SNF:</a:t>
            </a:r>
            <a:r>
              <a:rPr lang="es-US" sz="1700" dirty="0">
                <a:solidFill>
                  <a:srgbClr val="00529B"/>
                </a:solidFill>
                <a:latin typeface="Arial"/>
                <a:cs typeface="Arial"/>
              </a:rPr>
              <a:t> Centro de Enfermería Especializada </a:t>
            </a:r>
          </a:p>
          <a:p>
            <a:pPr marL="0" lvl="0" indent="0" defTabSz="685800">
              <a:spcBef>
                <a:spcPts val="0"/>
              </a:spcBef>
              <a:buNone/>
              <a:defRPr/>
            </a:pPr>
            <a:r>
              <a:rPr lang="es-US" sz="1700" b="1" dirty="0">
                <a:solidFill>
                  <a:srgbClr val="00529B"/>
                </a:solidFill>
                <a:latin typeface="Arial"/>
                <a:cs typeface="Arial"/>
              </a:rPr>
              <a:t>SSDI:</a:t>
            </a:r>
            <a:r>
              <a:rPr lang="es-US" sz="1700" dirty="0">
                <a:solidFill>
                  <a:srgbClr val="00529B"/>
                </a:solidFill>
                <a:latin typeface="Arial"/>
                <a:cs typeface="Arial"/>
              </a:rPr>
              <a:t> Seguro por Discapacidad del Seguro Social </a:t>
            </a:r>
          </a:p>
          <a:p>
            <a:pPr marL="0" lvl="0" indent="0" defTabSz="685800">
              <a:spcBef>
                <a:spcPts val="0"/>
              </a:spcBef>
              <a:buNone/>
              <a:defRPr/>
            </a:pPr>
            <a:r>
              <a:rPr lang="es-US" sz="1700" b="1" dirty="0">
                <a:solidFill>
                  <a:srgbClr val="00529B"/>
                </a:solidFill>
                <a:latin typeface="Arial"/>
                <a:cs typeface="Arial"/>
              </a:rPr>
              <a:t>SSI:</a:t>
            </a:r>
            <a:r>
              <a:rPr lang="es-US" sz="1700" dirty="0">
                <a:solidFill>
                  <a:srgbClr val="00529B"/>
                </a:solidFill>
                <a:latin typeface="Arial"/>
                <a:cs typeface="Arial"/>
              </a:rPr>
              <a:t> Seguridad de Ingreso Suplementario</a:t>
            </a:r>
          </a:p>
          <a:p>
            <a:pPr marL="0" lvl="0" indent="0" defTabSz="685800">
              <a:spcBef>
                <a:spcPts val="0"/>
              </a:spcBef>
              <a:buNone/>
              <a:defRPr/>
            </a:pPr>
            <a:r>
              <a:rPr lang="es-US" sz="1700" b="1" dirty="0">
                <a:solidFill>
                  <a:srgbClr val="00529B"/>
                </a:solidFill>
                <a:latin typeface="Arial"/>
                <a:cs typeface="Arial"/>
              </a:rPr>
              <a:t>TFL:</a:t>
            </a:r>
            <a:r>
              <a:rPr lang="es-US" sz="1700" dirty="0">
                <a:solidFill>
                  <a:srgbClr val="00529B"/>
                </a:solidFill>
                <a:latin typeface="Arial"/>
                <a:cs typeface="Arial"/>
              </a:rPr>
              <a:t> TRICARE </a:t>
            </a:r>
            <a:r>
              <a:rPr lang="es-US" sz="1700" dirty="0" err="1">
                <a:solidFill>
                  <a:srgbClr val="00529B"/>
                </a:solidFill>
                <a:latin typeface="Arial"/>
                <a:cs typeface="Arial"/>
              </a:rPr>
              <a:t>For</a:t>
            </a:r>
            <a:r>
              <a:rPr lang="es-US" sz="1700" dirty="0">
                <a:solidFill>
                  <a:srgbClr val="00529B"/>
                </a:solidFill>
                <a:latin typeface="Arial"/>
                <a:cs typeface="Arial"/>
              </a:rPr>
              <a:t> </a:t>
            </a:r>
            <a:r>
              <a:rPr lang="es-US" sz="1700" dirty="0" err="1">
                <a:solidFill>
                  <a:srgbClr val="00529B"/>
                </a:solidFill>
                <a:latin typeface="Arial"/>
                <a:cs typeface="Arial"/>
              </a:rPr>
              <a:t>Life</a:t>
            </a:r>
            <a:r>
              <a:rPr lang="es-US" sz="1700" dirty="0">
                <a:solidFill>
                  <a:srgbClr val="00529B"/>
                </a:solidFill>
                <a:latin typeface="Arial"/>
                <a:cs typeface="Arial"/>
              </a:rPr>
              <a:t> </a:t>
            </a:r>
          </a:p>
          <a:p>
            <a:pPr marL="0" lvl="0" indent="0" defTabSz="685800">
              <a:spcBef>
                <a:spcPts val="0"/>
              </a:spcBef>
              <a:buNone/>
              <a:defRPr/>
            </a:pPr>
            <a:r>
              <a:rPr lang="es-US" sz="1700" b="1" dirty="0">
                <a:solidFill>
                  <a:srgbClr val="00529B"/>
                </a:solidFill>
                <a:latin typeface="Arial"/>
                <a:cs typeface="Arial"/>
              </a:rPr>
              <a:t>TTY:</a:t>
            </a:r>
            <a:r>
              <a:rPr lang="es-US" sz="1700" dirty="0">
                <a:solidFill>
                  <a:srgbClr val="00529B"/>
                </a:solidFill>
                <a:latin typeface="Arial"/>
                <a:cs typeface="Arial"/>
              </a:rPr>
              <a:t> Teletipo/teléfono de texto </a:t>
            </a:r>
          </a:p>
          <a:p>
            <a:pPr marL="0" lvl="0" indent="0" defTabSz="685800">
              <a:spcBef>
                <a:spcPts val="0"/>
              </a:spcBef>
              <a:buNone/>
              <a:defRPr/>
            </a:pPr>
            <a:r>
              <a:rPr lang="es-US" sz="1700" b="1" dirty="0">
                <a:solidFill>
                  <a:srgbClr val="00529B"/>
                </a:solidFill>
                <a:latin typeface="Arial"/>
                <a:cs typeface="Arial"/>
              </a:rPr>
              <a:t>VA:</a:t>
            </a:r>
            <a:r>
              <a:rPr lang="es-US" sz="1700" dirty="0">
                <a:solidFill>
                  <a:srgbClr val="00529B"/>
                </a:solidFill>
                <a:latin typeface="Arial"/>
                <a:cs typeface="Arial"/>
              </a:rPr>
              <a:t> Departamento de Asuntos de Veteranos de los EE. UU. </a:t>
            </a:r>
          </a:p>
        </p:txBody>
      </p:sp>
      <p:cxnSp>
        <p:nvCxnSpPr>
          <p:cNvPr id="7" name="Straight Connector 6">
            <a:extLst>
              <a:ext uri="{FF2B5EF4-FFF2-40B4-BE49-F238E27FC236}">
                <a16:creationId xmlns:a16="http://schemas.microsoft.com/office/drawing/2014/main" id="{15C0F109-E43F-483E-B365-645497665421}"/>
              </a:ext>
              <a:ext uri="{C183D7F6-B498-43B3-948B-1728B52AA6E4}">
                <adec:decorative xmlns:adec="http://schemas.microsoft.com/office/drawing/2017/decorative" val="1"/>
              </a:ext>
            </a:extLst>
          </p:cNvPr>
          <p:cNvCxnSpPr/>
          <p:nvPr/>
        </p:nvCxnSpPr>
        <p:spPr>
          <a:xfrm>
            <a:off x="5891864" y="1226742"/>
            <a:ext cx="0" cy="521208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6CA145-A461-4E34-AAC5-94A82038AD72}"/>
              </a:ext>
            </a:extLst>
          </p:cNvPr>
          <p:cNvSpPr>
            <a:spLocks noGrp="1"/>
          </p:cNvSpPr>
          <p:nvPr>
            <p:ph type="sldNum" sz="quarter" idx="12"/>
          </p:nvPr>
        </p:nvSpPr>
        <p:spPr/>
        <p:txBody>
          <a:bodyPr/>
          <a:lstStyle/>
          <a:p>
            <a:fld id="{48F63A3B-78C7-47BE-AE5E-E10140E04643}" type="slidenum">
              <a:rPr lang="en-US" smtClean="0"/>
              <a:pPr/>
              <a:t>104</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s-US" sz="3000"/>
              <a:t>Manténgase conectado</a:t>
            </a:r>
          </a:p>
        </p:txBody>
      </p:sp>
      <p:pic>
        <p:nvPicPr>
          <p:cNvPr id="4" name="Picture 3">
            <a:extLst>
              <a:ext uri="{FF2B5EF4-FFF2-40B4-BE49-F238E27FC236}">
                <a16:creationId xmlns:a16="http://schemas.microsoft.com/office/drawing/2014/main" id="{6CE2B124-B0BE-4080-877B-27E3F1B51E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5" y="1948729"/>
            <a:ext cx="2371550" cy="1774090"/>
          </a:xfrm>
          <a:prstGeom prst="rect">
            <a:avLst/>
          </a:prstGeom>
        </p:spPr>
      </p:pic>
      <p:sp>
        <p:nvSpPr>
          <p:cNvPr id="25" name="Content Placeholder 4">
            <a:extLst>
              <a:ext uri="{FF2B5EF4-FFF2-40B4-BE49-F238E27FC236}">
                <a16:creationId xmlns:a16="http://schemas.microsoft.com/office/drawing/2014/main" id="{EECC5C8B-6CA1-47E8-BA44-57FCA7AAF5F4}"/>
              </a:ext>
            </a:extLst>
          </p:cNvPr>
          <p:cNvSpPr txBox="1">
            <a:spLocks/>
          </p:cNvSpPr>
          <p:nvPr/>
        </p:nvSpPr>
        <p:spPr>
          <a:xfrm>
            <a:off x="685800" y="3781512"/>
            <a:ext cx="570904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400" dirty="0">
                <a:solidFill>
                  <a:schemeClr val="accent1">
                    <a:lumMod val="75000"/>
                  </a:schemeClr>
                </a:solidFill>
                <a:latin typeface="Arial" panose="020B0604020202020204" pitchFamily="34" charset="0"/>
                <a:cs typeface="Arial" panose="020B0604020202020204" pitchFamily="34" charset="0"/>
              </a:rPr>
              <a:t>Para ver los materiales de capacitación disponibles, o para suscribirse a nuestra lista de correo electrónico, visite:</a:t>
            </a:r>
          </a:p>
          <a:p>
            <a:pPr marL="0" indent="0" algn="ctr">
              <a:buFont typeface="Arial" panose="020B0604020202020204" pitchFamily="34" charset="0"/>
              <a:buNone/>
            </a:pPr>
            <a:r>
              <a:rPr lang="es-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s-US" sz="2400" dirty="0">
                <a:solidFill>
                  <a:schemeClr val="accent1">
                    <a:lumMod val="75000"/>
                  </a:schemeClr>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44996" y="1262904"/>
            <a:ext cx="2863263" cy="2863263"/>
          </a:xfrm>
          <a:prstGeom prst="rect">
            <a:avLst/>
          </a:prstGeom>
        </p:spPr>
      </p:pic>
      <p:sp>
        <p:nvSpPr>
          <p:cNvPr id="23" name="TextBox 22">
            <a:extLst>
              <a:ext uri="{FF2B5EF4-FFF2-40B4-BE49-F238E27FC236}">
                <a16:creationId xmlns:a16="http://schemas.microsoft.com/office/drawing/2014/main" id="{5088C2DE-149E-4DE2-843F-5E8B4BDA7FDF}"/>
              </a:ext>
            </a:extLst>
          </p:cNvPr>
          <p:cNvSpPr txBox="1"/>
          <p:nvPr/>
        </p:nvSpPr>
        <p:spPr>
          <a:xfrm>
            <a:off x="7135805" y="3722819"/>
            <a:ext cx="3298121" cy="1200329"/>
          </a:xfrm>
          <a:prstGeom prst="rect">
            <a:avLst/>
          </a:prstGeom>
          <a:noFill/>
        </p:spPr>
        <p:txBody>
          <a:bodyPr wrap="square" rtlCol="0">
            <a:spAutoFit/>
          </a:bodyPr>
          <a:lstStyle/>
          <a:p>
            <a:pPr lvl="0" algn="ctr"/>
            <a:r>
              <a:rPr lang="es-US" sz="2400">
                <a:solidFill>
                  <a:schemeClr val="accent1">
                    <a:lumMod val="75000"/>
                  </a:schemeClr>
                </a:solidFill>
                <a:latin typeface="Arial" panose="020B0604020202020204" pitchFamily="34" charset="0"/>
                <a:cs typeface="Arial" panose="020B0604020202020204" pitchFamily="34" charset="0"/>
              </a:rPr>
              <a:t>Comuníquese con nosotros en </a:t>
            </a:r>
            <a:r>
              <a:rPr lang="es-US" sz="2400">
                <a:solidFill>
                  <a:schemeClr val="accent1">
                    <a:lumMod val="75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s-US" sz="240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C117D90-B5FB-4074-9673-2407CAF324A2}"/>
              </a:ext>
            </a:extLst>
          </p:cNvPr>
          <p:cNvSpPr>
            <a:spLocks noGrp="1"/>
          </p:cNvSpPr>
          <p:nvPr>
            <p:ph type="sldNum" sz="quarter" idx="12"/>
          </p:nvPr>
        </p:nvSpPr>
        <p:spPr/>
        <p:txBody>
          <a:bodyPr/>
          <a:lstStyle/>
          <a:p>
            <a:fld id="{0B2D781D-8844-5940-92D1-06EF0A7F581E}" type="slidenum">
              <a:rPr lang="en-US" smtClean="0"/>
              <a:pPr/>
              <a:t>105</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solidFill>
                  <a:prstClr val="white"/>
                </a:solidFill>
              </a:rPr>
              <a:t>Medicare Original frente a Medicare Advantage:</a:t>
            </a:r>
            <a:br>
              <a:rPr lang="es-US" sz="2800">
                <a:solidFill>
                  <a:prstClr val="white"/>
                </a:solidFill>
              </a:rPr>
            </a:br>
            <a:r>
              <a:rPr lang="es-US" sz="2800">
                <a:solidFill>
                  <a:prstClr val="white"/>
                </a:solidFill>
              </a:rPr>
              <a:t>Costo </a:t>
            </a:r>
          </a:p>
        </p:txBody>
      </p:sp>
      <p:graphicFrame>
        <p:nvGraphicFramePr>
          <p:cNvPr id="8" name="Table 6">
            <a:extLst>
              <a:ext uri="{FF2B5EF4-FFF2-40B4-BE49-F238E27FC236}">
                <a16:creationId xmlns:a16="http://schemas.microsoft.com/office/drawing/2014/main" id="{6FDC4086-6F5A-4475-9835-F9D161CBB225}"/>
              </a:ext>
            </a:extLst>
          </p:cNvPr>
          <p:cNvGraphicFramePr/>
          <p:nvPr>
            <p:extLst>
              <p:ext uri="{D42A27DB-BD31-4B8C-83A1-F6EECF244321}">
                <p14:modId xmlns:p14="http://schemas.microsoft.com/office/powerpoint/2010/main" val="3296040141"/>
              </p:ext>
            </p:extLst>
          </p:nvPr>
        </p:nvGraphicFramePr>
        <p:xfrm>
          <a:off x="419400" y="1070280"/>
          <a:ext cx="11352960" cy="5355000"/>
        </p:xfrm>
        <a:graphic>
          <a:graphicData uri="http://schemas.openxmlformats.org/drawingml/2006/table">
            <a:tbl>
              <a:tblPr firstRow="1"/>
              <a:tblGrid>
                <a:gridCol w="5291280">
                  <a:extLst>
                    <a:ext uri="{9D8B030D-6E8A-4147-A177-3AD203B41FA5}">
                      <a16:colId xmlns:a16="http://schemas.microsoft.com/office/drawing/2014/main" val="20000"/>
                    </a:ext>
                  </a:extLst>
                </a:gridCol>
                <a:gridCol w="6061680">
                  <a:extLst>
                    <a:ext uri="{9D8B030D-6E8A-4147-A177-3AD203B41FA5}">
                      <a16:colId xmlns:a16="http://schemas.microsoft.com/office/drawing/2014/main" val="20001"/>
                    </a:ext>
                  </a:extLst>
                </a:gridCol>
              </a:tblGrid>
              <a:tr h="3679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2400" b="1" strike="noStrike" spc="-1" dirty="0">
                          <a:solidFill>
                            <a:srgbClr val="006CAA"/>
                          </a:solidFill>
                          <a:latin typeface="Calibri"/>
                        </a:rPr>
                        <a:t>Medicare Original</a:t>
                      </a:r>
                      <a:endParaRPr lang="en-US" sz="2400" b="0" strike="noStrike" spc="-1" dirty="0">
                        <a:solidFill>
                          <a:srgbClr val="000000"/>
                        </a:solidFill>
                        <a:latin typeface="Arial"/>
                      </a:endParaRPr>
                    </a:p>
                  </a:txBody>
                  <a:tcPr marL="137160" marR="68400" anchor="ctr">
                    <a:lnL w="12240">
                      <a:noFill/>
                      <a:prstDash val="solid"/>
                    </a:lnL>
                    <a:lnR w="12240">
                      <a:solidFill>
                        <a:srgbClr val="006CAA"/>
                      </a:solid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2400" b="1" strike="noStrike" spc="-1" dirty="0">
                          <a:solidFill>
                            <a:srgbClr val="006CAA"/>
                          </a:solidFill>
                          <a:latin typeface="Calibri"/>
                        </a:rPr>
                        <a:t>Medicare </a:t>
                      </a:r>
                      <a:r>
                        <a:rPr lang="es-US" sz="2400" b="1" strike="noStrike" spc="-1" dirty="0" err="1">
                          <a:solidFill>
                            <a:srgbClr val="006CAA"/>
                          </a:solidFill>
                          <a:latin typeface="Calibri"/>
                        </a:rPr>
                        <a:t>Advantage</a:t>
                      </a:r>
                      <a:r>
                        <a:rPr lang="es-US" sz="2400" b="1" strike="noStrike" spc="-1" dirty="0">
                          <a:solidFill>
                            <a:srgbClr val="006CAA"/>
                          </a:solidFill>
                          <a:latin typeface="Calibri"/>
                        </a:rPr>
                        <a:t> (Parte C)</a:t>
                      </a:r>
                      <a:endParaRPr lang="en-US" sz="2400" b="0" strike="noStrike" spc="-1" dirty="0">
                        <a:solidFill>
                          <a:srgbClr val="000000"/>
                        </a:solidFill>
                        <a:latin typeface="Arial"/>
                      </a:endParaRPr>
                    </a:p>
                  </a:txBody>
                  <a:tcPr marL="137160" marR="68400" anchor="ctr">
                    <a:lnL w="12240">
                      <a:solidFill>
                        <a:srgbClr val="006CAA"/>
                      </a:solidFill>
                      <a:prstDash val="solid"/>
                    </a:lnL>
                    <a:lnR w="12240">
                      <a:no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solidFill>
                      <a:srgbClr val="006CAA">
                        <a:alpha val="5000"/>
                      </a:srgbClr>
                    </a:solidFill>
                  </a:tcPr>
                </a:tc>
                <a:extLst>
                  <a:ext uri="{0D108BD9-81ED-4DB2-BD59-A6C34878D82A}">
                    <a16:rowId xmlns:a16="http://schemas.microsoft.com/office/drawing/2014/main" val="10000"/>
                  </a:ext>
                </a:extLst>
              </a:tr>
              <a:tr h="7970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0" strike="noStrike" spc="-1" dirty="0">
                          <a:solidFill>
                            <a:srgbClr val="00529B"/>
                          </a:solidFill>
                          <a:latin typeface="Calibri"/>
                        </a:rPr>
                        <a:t>Por servicios cubiertos bajo la Parte B, </a:t>
                      </a:r>
                      <a:r>
                        <a:rPr lang="es-US" sz="1650" b="1" strike="noStrike" spc="-1" dirty="0">
                          <a:solidFill>
                            <a:srgbClr val="00529B"/>
                          </a:solidFill>
                          <a:latin typeface="Calibri"/>
                        </a:rPr>
                        <a:t>usted generalmente paga 20 % del importe aprobado por Medicare</a:t>
                      </a:r>
                      <a:r>
                        <a:rPr lang="es-US" sz="1650" b="0" strike="noStrike" spc="-1" dirty="0">
                          <a:solidFill>
                            <a:srgbClr val="00529B"/>
                          </a:solidFill>
                          <a:latin typeface="Calibri"/>
                        </a:rPr>
                        <a:t> después de que haya alcanzado su deducible. Este importe se denomina su </a:t>
                      </a:r>
                      <a:r>
                        <a:rPr lang="es-US" sz="1650" b="0" strike="noStrike" spc="-1" dirty="0" err="1">
                          <a:solidFill>
                            <a:srgbClr val="00529B"/>
                          </a:solidFill>
                          <a:latin typeface="Calibri"/>
                        </a:rPr>
                        <a:t>coseguro</a:t>
                      </a:r>
                      <a:r>
                        <a:rPr lang="es-US" sz="1650" b="0" strike="noStrike" spc="-1" dirty="0">
                          <a:solidFill>
                            <a:srgbClr val="00529B"/>
                          </a:solidFill>
                          <a:latin typeface="Calibri"/>
                        </a:rPr>
                        <a:t>.</a:t>
                      </a:r>
                      <a:endParaRPr lang="en-US" sz="1650" b="0" strike="noStrike" spc="-1" dirty="0">
                        <a:solidFill>
                          <a:srgbClr val="000000"/>
                        </a:solidFill>
                        <a:latin typeface="Arial"/>
                      </a:endParaRPr>
                    </a:p>
                  </a:txBody>
                  <a:tcPr marL="137160" marR="137160">
                    <a:lnL w="12240">
                      <a:noFill/>
                      <a:prstDash val="solid"/>
                    </a:lnL>
                    <a:lnR w="12240">
                      <a:solidFill>
                        <a:srgbClr val="006CAA"/>
                      </a:solid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1" strike="noStrike" spc="-1">
                          <a:solidFill>
                            <a:srgbClr val="00529B"/>
                          </a:solidFill>
                          <a:latin typeface="Calibri"/>
                        </a:rPr>
                        <a:t>Los gastos de bolsillo varían</a:t>
                      </a:r>
                      <a:r>
                        <a:rPr lang="es-US" sz="1650" b="0" strike="noStrike" spc="-1">
                          <a:solidFill>
                            <a:srgbClr val="00529B"/>
                          </a:solidFill>
                          <a:latin typeface="Calibri"/>
                        </a:rPr>
                        <a:t>: los planes pueden tener gastos de bolsillo más bajos o más altos para determinados servicios.</a:t>
                      </a:r>
                      <a:endParaRPr lang="en-US" sz="1650" b="0" strike="noStrike" spc="-1">
                        <a:solidFill>
                          <a:srgbClr val="000000"/>
                        </a:solidFill>
                        <a:latin typeface="Arial"/>
                      </a:endParaRPr>
                    </a:p>
                  </a:txBody>
                  <a:tcPr marL="137160" marR="137160">
                    <a:lnL w="12240">
                      <a:solidFill>
                        <a:srgbClr val="006CAA"/>
                      </a:solidFill>
                      <a:prstDash val="solid"/>
                    </a:lnL>
                    <a:lnR w="12240">
                      <a:no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solidFill>
                      <a:srgbClr val="006CAA">
                        <a:alpha val="5000"/>
                      </a:srgbClr>
                    </a:solidFill>
                  </a:tcPr>
                </a:tc>
                <a:extLst>
                  <a:ext uri="{0D108BD9-81ED-4DB2-BD59-A6C34878D82A}">
                    <a16:rowId xmlns:a16="http://schemas.microsoft.com/office/drawing/2014/main" val="10001"/>
                  </a:ext>
                </a:extLst>
              </a:tr>
              <a:tr h="12434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0" strike="noStrike" spc="-1">
                          <a:solidFill>
                            <a:srgbClr val="00529B"/>
                          </a:solidFill>
                          <a:latin typeface="Calibri"/>
                        </a:rPr>
                        <a:t>Usted </a:t>
                      </a:r>
                      <a:r>
                        <a:rPr lang="es-US" sz="1650" b="1" strike="noStrike" spc="-1">
                          <a:solidFill>
                            <a:srgbClr val="00529B"/>
                          </a:solidFill>
                          <a:latin typeface="Calibri"/>
                        </a:rPr>
                        <a:t>paga una prima (pago mensual) de la Parte B</a:t>
                      </a:r>
                      <a:r>
                        <a:rPr lang="es-US" sz="1650" b="0" strike="noStrike" spc="-1">
                          <a:solidFill>
                            <a:srgbClr val="00529B"/>
                          </a:solidFill>
                          <a:latin typeface="Calibri"/>
                        </a:rPr>
                        <a:t>. Si elige adquirir un plan de medicamentos recetados de Medicare (Parte D), pagará esa prima por separado. </a:t>
                      </a:r>
                      <a:endParaRPr lang="en-US" sz="1650" b="0" strike="noStrike" spc="-1">
                        <a:solidFill>
                          <a:srgbClr val="000000"/>
                        </a:solidFill>
                        <a:latin typeface="Arial"/>
                      </a:endParaRPr>
                    </a:p>
                  </a:txBody>
                  <a:tcPr marL="137160" marR="137160">
                    <a:lnL w="12240">
                      <a:noFill/>
                      <a:prstDash val="solid"/>
                    </a:lnL>
                    <a:lnR w="12240">
                      <a:solidFill>
                        <a:srgbClr val="006CAA"/>
                      </a:solid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0" strike="noStrike" spc="-1">
                          <a:solidFill>
                            <a:srgbClr val="00529B"/>
                          </a:solidFill>
                          <a:latin typeface="Calibri"/>
                        </a:rPr>
                        <a:t>Usted paga la prima mensual de la </a:t>
                      </a:r>
                      <a:r>
                        <a:rPr lang="es-US" sz="1650" b="1" strike="noStrike" spc="-1">
                          <a:solidFill>
                            <a:srgbClr val="00529B"/>
                          </a:solidFill>
                          <a:latin typeface="Calibri"/>
                        </a:rPr>
                        <a:t>Parte B</a:t>
                      </a:r>
                      <a:r>
                        <a:rPr lang="es-US" sz="1650" b="0" strike="noStrike" spc="-1">
                          <a:solidFill>
                            <a:srgbClr val="00529B"/>
                          </a:solidFill>
                          <a:latin typeface="Calibri"/>
                        </a:rPr>
                        <a:t> y también puede tener que </a:t>
                      </a:r>
                      <a:r>
                        <a:rPr lang="es-US" sz="1650" b="1" strike="noStrike" spc="-1">
                          <a:solidFill>
                            <a:srgbClr val="00529B"/>
                          </a:solidFill>
                          <a:latin typeface="Calibri"/>
                        </a:rPr>
                        <a:t>pagar la prima del plan</a:t>
                      </a:r>
                      <a:r>
                        <a:rPr lang="es-US" sz="1650" b="0" strike="noStrike" spc="-1">
                          <a:solidFill>
                            <a:srgbClr val="00529B"/>
                          </a:solidFill>
                          <a:latin typeface="Calibri"/>
                        </a:rPr>
                        <a:t>. Algunos planes pueden tener una prima de $0 y pueden ayudarle a pagar la totalidad o una parte de la prima de la Parte B. La mayoría de los planes incluyen la cobertura Medicare para medicamentos (Parte D).</a:t>
                      </a:r>
                      <a:endParaRPr lang="en-US" sz="1650" b="0" strike="noStrike" spc="-1">
                        <a:solidFill>
                          <a:srgbClr val="000000"/>
                        </a:solidFill>
                        <a:latin typeface="Arial"/>
                      </a:endParaRPr>
                    </a:p>
                  </a:txBody>
                  <a:tcPr marL="137160" marR="137160">
                    <a:lnL w="12240">
                      <a:solidFill>
                        <a:srgbClr val="006CAA"/>
                      </a:solidFill>
                      <a:prstDash val="solid"/>
                    </a:lnL>
                    <a:lnR w="12240">
                      <a:no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solidFill>
                      <a:srgbClr val="006CAA">
                        <a:alpha val="5000"/>
                      </a:srgbClr>
                    </a:solidFill>
                  </a:tcPr>
                </a:tc>
                <a:extLst>
                  <a:ext uri="{0D108BD9-81ED-4DB2-BD59-A6C34878D82A}">
                    <a16:rowId xmlns:a16="http://schemas.microsoft.com/office/drawing/2014/main" val="10002"/>
                  </a:ext>
                </a:extLst>
              </a:tr>
              <a:tr h="11836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1" strike="noStrike" spc="-1" dirty="0">
                          <a:solidFill>
                            <a:srgbClr val="00529B"/>
                          </a:solidFill>
                          <a:latin typeface="Calibri"/>
                        </a:rPr>
                        <a:t>No hay límite anual</a:t>
                      </a:r>
                      <a:r>
                        <a:rPr lang="es-US" sz="1650" b="0" strike="noStrike" spc="-1" dirty="0">
                          <a:solidFill>
                            <a:srgbClr val="00529B"/>
                          </a:solidFill>
                          <a:latin typeface="Calibri"/>
                        </a:rPr>
                        <a:t> sobre lo que tiene que pagar de gastos de bolsillo a menos que tenga cobertura suplementaria, como el seguro suplementario de Medicare (</a:t>
                      </a:r>
                      <a:r>
                        <a:rPr lang="es-US" sz="1650" b="0" strike="noStrike" spc="-1" dirty="0" err="1">
                          <a:solidFill>
                            <a:srgbClr val="00529B"/>
                          </a:solidFill>
                          <a:latin typeface="Calibri"/>
                        </a:rPr>
                        <a:t>Medigap</a:t>
                      </a:r>
                      <a:r>
                        <a:rPr lang="es-US" sz="1650" b="0" strike="noStrike" spc="-1" dirty="0">
                          <a:solidFill>
                            <a:srgbClr val="00529B"/>
                          </a:solidFill>
                          <a:latin typeface="Calibri"/>
                        </a:rPr>
                        <a:t>).</a:t>
                      </a:r>
                      <a:endParaRPr lang="en-US" sz="1650" b="0" strike="noStrike" spc="-1" dirty="0">
                        <a:solidFill>
                          <a:srgbClr val="000000"/>
                        </a:solidFill>
                        <a:latin typeface="Arial"/>
                      </a:endParaRPr>
                    </a:p>
                  </a:txBody>
                  <a:tcPr marL="137160" marR="137160">
                    <a:lnL w="12240">
                      <a:noFill/>
                      <a:prstDash val="solid"/>
                    </a:lnL>
                    <a:lnR w="12240">
                      <a:solidFill>
                        <a:srgbClr val="006CAA"/>
                      </a:solid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0" strike="noStrike" spc="-1" dirty="0">
                          <a:solidFill>
                            <a:srgbClr val="00529B"/>
                          </a:solidFill>
                          <a:latin typeface="Calibri"/>
                        </a:rPr>
                        <a:t>Los planes tienen un límite </a:t>
                      </a:r>
                      <a:r>
                        <a:rPr lang="es-US" sz="1650" b="1" strike="noStrike" spc="-1" dirty="0">
                          <a:solidFill>
                            <a:srgbClr val="00529B"/>
                          </a:solidFill>
                          <a:latin typeface="Calibri"/>
                        </a:rPr>
                        <a:t>anual </a:t>
                      </a:r>
                      <a:r>
                        <a:rPr lang="es-US" sz="1650" b="0" strike="noStrike" spc="-1" dirty="0">
                          <a:solidFill>
                            <a:srgbClr val="00529B"/>
                          </a:solidFill>
                          <a:latin typeface="Calibri"/>
                        </a:rPr>
                        <a:t>para lo que usted paga de su bolsillo por servicios cubiertos por las Partes A y B de Medicare. Una vez que haya alcanzado el límite de su plan, no pagará nada por los servicios cubiertos conforme a las Partes A y B por el resto del año.</a:t>
                      </a:r>
                      <a:endParaRPr lang="en-US" sz="1650" b="0" strike="noStrike" spc="-1" dirty="0">
                        <a:solidFill>
                          <a:srgbClr val="000000"/>
                        </a:solidFill>
                        <a:latin typeface="Arial"/>
                      </a:endParaRPr>
                    </a:p>
                  </a:txBody>
                  <a:tcPr marL="137160" marR="137160">
                    <a:lnL w="12240">
                      <a:solidFill>
                        <a:srgbClr val="006CAA"/>
                      </a:solidFill>
                      <a:prstDash val="solid"/>
                    </a:lnL>
                    <a:lnR w="12240">
                      <a:no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solidFill>
                      <a:srgbClr val="006CAA">
                        <a:alpha val="5000"/>
                      </a:srgbClr>
                    </a:solidFill>
                  </a:tcPr>
                </a:tc>
                <a:extLst>
                  <a:ext uri="{0D108BD9-81ED-4DB2-BD59-A6C34878D82A}">
                    <a16:rowId xmlns:a16="http://schemas.microsoft.com/office/drawing/2014/main" val="10003"/>
                  </a:ext>
                </a:extLst>
              </a:tr>
              <a:tr h="11030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Bef>
                          <a:spcPts val="601"/>
                        </a:spcBef>
                        <a:spcAft>
                          <a:spcPts val="1199"/>
                        </a:spcAft>
                      </a:pPr>
                      <a:r>
                        <a:rPr lang="es-US" sz="1650" b="0" strike="noStrike" spc="-1">
                          <a:solidFill>
                            <a:srgbClr val="00529B"/>
                          </a:solidFill>
                          <a:latin typeface="Calibri"/>
                        </a:rPr>
                        <a:t>Usted </a:t>
                      </a:r>
                      <a:r>
                        <a:rPr lang="es-US" sz="1650" b="1" strike="noStrike" spc="-1">
                          <a:solidFill>
                            <a:srgbClr val="00529B"/>
                          </a:solidFill>
                          <a:latin typeface="Calibri"/>
                        </a:rPr>
                        <a:t>puede</a:t>
                      </a:r>
                      <a:r>
                        <a:rPr lang="es-US" sz="1650" b="0" strike="noStrike" spc="-1">
                          <a:solidFill>
                            <a:srgbClr val="00529B"/>
                          </a:solidFill>
                          <a:latin typeface="Calibri"/>
                        </a:rPr>
                        <a:t> </a:t>
                      </a:r>
                      <a:r>
                        <a:rPr lang="es-US" sz="1650" b="1" strike="noStrike" spc="-1">
                          <a:solidFill>
                            <a:srgbClr val="00529B"/>
                          </a:solidFill>
                          <a:latin typeface="Calibri"/>
                        </a:rPr>
                        <a:t>optar por comprar </a:t>
                      </a:r>
                      <a:r>
                        <a:rPr lang="es-US" sz="1650" b="0" strike="noStrike" spc="-1">
                          <a:solidFill>
                            <a:srgbClr val="00529B"/>
                          </a:solidFill>
                          <a:latin typeface="Calibri"/>
                        </a:rPr>
                        <a:t>Medigap para que le ayude a pagar los costos de bolsillo restantes (como su coseguro del 20 %). O bien, puede usar la cobertura de un sindicato o un empleador, actual o anterior, o Medicaid.</a:t>
                      </a:r>
                      <a:endParaRPr lang="en-US" sz="1650" b="0" strike="noStrike" spc="-1">
                        <a:solidFill>
                          <a:srgbClr val="000000"/>
                        </a:solidFill>
                        <a:latin typeface="Arial"/>
                      </a:endParaRPr>
                    </a:p>
                  </a:txBody>
                  <a:tcPr marL="137160" marR="137160">
                    <a:lnL w="12240">
                      <a:noFill/>
                      <a:prstDash val="solid"/>
                    </a:lnL>
                    <a:lnR w="12240">
                      <a:solidFill>
                        <a:srgbClr val="006CAA"/>
                      </a:solid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650" b="1" strike="noStrike" spc="-1" dirty="0">
                          <a:solidFill>
                            <a:srgbClr val="00529B"/>
                          </a:solidFill>
                          <a:latin typeface="Calibri"/>
                        </a:rPr>
                        <a:t>No puede comprar </a:t>
                      </a:r>
                      <a:r>
                        <a:rPr lang="es-US" sz="1650" b="1" strike="noStrike" spc="-1" dirty="0" err="1">
                          <a:solidFill>
                            <a:srgbClr val="00529B"/>
                          </a:solidFill>
                          <a:latin typeface="Calibri"/>
                        </a:rPr>
                        <a:t>Medigap</a:t>
                      </a:r>
                      <a:r>
                        <a:rPr lang="es-US" sz="1650" b="0" strike="noStrike" spc="-1" dirty="0">
                          <a:solidFill>
                            <a:srgbClr val="00529B"/>
                          </a:solidFill>
                          <a:latin typeface="Calibri"/>
                        </a:rPr>
                        <a:t>. </a:t>
                      </a:r>
                      <a:endParaRPr lang="en-US" sz="1650" b="0" strike="noStrike" spc="-1" dirty="0">
                        <a:solidFill>
                          <a:srgbClr val="000000"/>
                        </a:solidFill>
                        <a:latin typeface="Arial"/>
                      </a:endParaRPr>
                    </a:p>
                  </a:txBody>
                  <a:tcPr marL="137160" marR="137160">
                    <a:lnL w="12240">
                      <a:solidFill>
                        <a:srgbClr val="006CAA"/>
                      </a:solidFill>
                      <a:prstDash val="solid"/>
                    </a:lnL>
                    <a:lnR w="12240">
                      <a:noFill/>
                      <a:prstDash val="solid"/>
                    </a:lnR>
                    <a:lnT w="12240">
                      <a:solidFill>
                        <a:srgbClr val="006CAA"/>
                      </a:solidFill>
                      <a:prstDash val="solid"/>
                    </a:lnT>
                    <a:lnB w="12240">
                      <a:solidFill>
                        <a:srgbClr val="006CAA"/>
                      </a:solidFill>
                      <a:prstDash val="solid"/>
                    </a:lnB>
                    <a:lnTlToBr w="12700" cmpd="sng">
                      <a:noFill/>
                      <a:prstDash val="solid"/>
                    </a:lnTlToBr>
                    <a:lnBlToTr w="12700" cmpd="sng">
                      <a:noFill/>
                      <a:prstDash val="solid"/>
                    </a:lnBlToTr>
                    <a:solidFill>
                      <a:srgbClr val="006CAA">
                        <a:alpha val="5000"/>
                      </a:srgbClr>
                    </a:solidFill>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BB7C4EF5-4026-4891-9FA6-9A0E44A25B30}"/>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11</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solidFill>
                  <a:prstClr val="white"/>
                </a:solidFill>
              </a:rPr>
              <a:t>Medicare Original frente a Medicare Advantage:</a:t>
            </a:r>
            <a:br>
              <a:rPr lang="es-US" sz="2800">
                <a:solidFill>
                  <a:prstClr val="white"/>
                </a:solidFill>
              </a:rPr>
            </a:br>
            <a:r>
              <a:rPr lang="es-US" sz="2800">
                <a:solidFill>
                  <a:prstClr val="white"/>
                </a:solidFill>
              </a:rPr>
              <a:t>Cobertura </a:t>
            </a:r>
          </a:p>
        </p:txBody>
      </p:sp>
      <p:graphicFrame>
        <p:nvGraphicFramePr>
          <p:cNvPr id="7" name="Table 6" descr="Esta tabla muestra las diferencias en la cobertura entre Medicare Original y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888107094"/>
              </p:ext>
            </p:extLst>
          </p:nvPr>
        </p:nvGraphicFramePr>
        <p:xfrm>
          <a:off x="244997" y="1201044"/>
          <a:ext cx="11702006" cy="517302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400" b="1">
                          <a:solidFill>
                            <a:srgbClr val="006CAA"/>
                          </a:solidFill>
                          <a:latin typeface="+mn-lt"/>
                          <a:cs typeface="Arial"/>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400" b="1">
                          <a:solidFill>
                            <a:srgbClr val="006CAA"/>
                          </a:solidFill>
                          <a:latin typeface="+mn-lt"/>
                          <a:cs typeface="Arial"/>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a:solidFill>
                            <a:srgbClr val="00529B"/>
                          </a:solidFill>
                          <a:latin typeface="+mn-lt"/>
                          <a:ea typeface="+mn-ea"/>
                          <a:cs typeface="Arial"/>
                        </a:rPr>
                        <a:t>Medicare Original cubre la mayoría de los servicios y suministros </a:t>
                      </a:r>
                      <a:r>
                        <a:rPr lang="es-US" sz="2000" b="1">
                          <a:solidFill>
                            <a:srgbClr val="00529B"/>
                          </a:solidFill>
                          <a:latin typeface="+mn-lt"/>
                          <a:ea typeface="+mn-ea"/>
                          <a:cs typeface="Arial"/>
                        </a:rPr>
                        <a:t>necesarios por razones médicas</a:t>
                      </a:r>
                      <a:r>
                        <a:rPr lang="es-US" sz="2000">
                          <a:solidFill>
                            <a:srgbClr val="00529B"/>
                          </a:solidFill>
                          <a:latin typeface="+mn-lt"/>
                          <a:ea typeface="+mn-ea"/>
                          <a:cs typeface="Arial"/>
                        </a:rPr>
                        <a:t> en hospitales, consultorios médicos y otros entornos de atención médica. </a:t>
                      </a:r>
                      <a:r>
                        <a:rPr kumimoji="0" lang="es-US" sz="2000" b="0" i="0" u="none" strike="noStrike" cap="none" normalizeH="0" noProof="0">
                          <a:ln>
                            <a:noFill/>
                          </a:ln>
                          <a:solidFill>
                            <a:srgbClr val="00529B"/>
                          </a:solidFill>
                          <a:uLnTx/>
                          <a:uFillTx/>
                          <a:latin typeface="Calibri" panose="020F0502020204030204"/>
                          <a:ea typeface="+mn-ea"/>
                          <a:cs typeface="+mn-cs"/>
                        </a:rPr>
                        <a:t>Medicare Original no cubre algunos beneficios como los exámenes de la vista, la mayoría de la atención dental y los exámenes de rutina.</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dirty="0">
                          <a:solidFill>
                            <a:srgbClr val="00529B"/>
                          </a:solidFill>
                          <a:latin typeface="+mn-lt"/>
                          <a:cs typeface="Arial"/>
                        </a:rPr>
                        <a:t>Los planes deben cubrir todos los servicios médicamente necesarios que cubre Medicare Original. Los planes también pueden </a:t>
                      </a:r>
                      <a:r>
                        <a:rPr lang="es-US" sz="2000" b="0" baseline="0" dirty="0">
                          <a:solidFill>
                            <a:srgbClr val="00529B"/>
                          </a:solidFill>
                          <a:latin typeface="+mn-lt"/>
                          <a:cs typeface="Arial"/>
                        </a:rPr>
                        <a:t>o</a:t>
                      </a:r>
                      <a:r>
                        <a:rPr lang="es-US" sz="2000" b="0" dirty="0">
                          <a:solidFill>
                            <a:srgbClr val="00529B"/>
                          </a:solidFill>
                          <a:latin typeface="+mn-lt"/>
                          <a:cs typeface="Arial"/>
                        </a:rPr>
                        <a:t>frecer algunos</a:t>
                      </a:r>
                      <a:r>
                        <a:rPr lang="es-US" sz="2000" b="1" dirty="0">
                          <a:solidFill>
                            <a:srgbClr val="00529B"/>
                          </a:solidFill>
                          <a:latin typeface="+mn-lt"/>
                          <a:cs typeface="Arial"/>
                        </a:rPr>
                        <a:t> beneficios adicionales que Medicare Original no cubre</a:t>
                      </a:r>
                      <a:r>
                        <a:rPr lang="es-US" sz="2000" dirty="0">
                          <a:solidFill>
                            <a:srgbClr val="00529B"/>
                          </a:solidFill>
                          <a:latin typeface="+mn-lt"/>
                          <a:cs typeface="Arial"/>
                        </a:rPr>
                        <a:t>, como ciertos servicios para la vista, la audición y dentales.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dirty="0">
                          <a:solidFill>
                            <a:srgbClr val="00529B"/>
                          </a:solidFill>
                          <a:latin typeface="+mn-lt"/>
                          <a:cs typeface="Arial"/>
                        </a:rPr>
                        <a:t>Usted puede inscribirse en un </a:t>
                      </a:r>
                      <a:r>
                        <a:rPr lang="es-US" sz="2000" b="1" dirty="0">
                          <a:solidFill>
                            <a:srgbClr val="00529B"/>
                          </a:solidFill>
                          <a:latin typeface="+mn-lt"/>
                          <a:cs typeface="Arial"/>
                        </a:rPr>
                        <a:t>Plan de medicamentos de Medicare por separado</a:t>
                      </a:r>
                      <a:r>
                        <a:rPr lang="es-US" sz="2000" dirty="0">
                          <a:solidFill>
                            <a:srgbClr val="00529B"/>
                          </a:solidFill>
                          <a:latin typeface="+mn-lt"/>
                          <a:cs typeface="Arial"/>
                        </a:rPr>
                        <a:t> para obtener cobertura de medicamentos (Parte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b="1">
                          <a:solidFill>
                            <a:srgbClr val="00529B"/>
                          </a:solidFill>
                          <a:latin typeface="+mn-lt"/>
                          <a:cs typeface="Arial"/>
                        </a:rPr>
                        <a:t>La cobertura de medicamentos (Parte D) está incluida</a:t>
                      </a:r>
                      <a:r>
                        <a:rPr lang="es-US" sz="2000">
                          <a:solidFill>
                            <a:srgbClr val="00529B"/>
                          </a:solidFill>
                          <a:latin typeface="+mn-lt"/>
                          <a:cs typeface="Arial"/>
                        </a:rPr>
                        <a:t> </a:t>
                      </a:r>
                      <a:r>
                        <a:rPr lang="es-US" sz="2000" b="1">
                          <a:solidFill>
                            <a:srgbClr val="00529B"/>
                          </a:solidFill>
                          <a:latin typeface="+mn-lt"/>
                          <a:cs typeface="Arial"/>
                        </a:rPr>
                        <a:t>en la mayoría de los planes</a:t>
                      </a:r>
                      <a:r>
                        <a:rPr lang="es-US" sz="2000">
                          <a:solidFill>
                            <a:srgbClr val="00529B"/>
                          </a:solidFill>
                          <a:latin typeface="+mn-lt"/>
                          <a:cs typeface="Arial"/>
                        </a:rPr>
                        <a:t>. En la mayoría de los tipos de planes Medicare Advantage</a:t>
                      </a:r>
                      <a:r>
                        <a:rPr lang="es-US" sz="2000" baseline="0">
                          <a:solidFill>
                            <a:srgbClr val="00529B"/>
                          </a:solidFill>
                          <a:latin typeface="+mn-lt"/>
                          <a:cs typeface="Arial"/>
                        </a:rPr>
                        <a:t>, no necesita inscribirse en un plan de medicamentos separado de Medicare.</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b="0">
                          <a:solidFill>
                            <a:srgbClr val="00529B"/>
                          </a:solidFill>
                          <a:latin typeface="+mn-lt"/>
                          <a:cs typeface="Arial"/>
                        </a:rPr>
                        <a:t>En la mayoría de los casos, </a:t>
                      </a:r>
                      <a:r>
                        <a:rPr lang="es-US" sz="2000">
                          <a:solidFill>
                            <a:srgbClr val="00529B"/>
                          </a:solidFill>
                          <a:latin typeface="+mn-lt"/>
                          <a:cs typeface="Arial"/>
                        </a:rPr>
                        <a:t>no se necesita aprobación para que Medicare Original cubra servicios o suministros.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000" b="0" dirty="0">
                          <a:solidFill>
                            <a:srgbClr val="00529B"/>
                          </a:solidFill>
                          <a:latin typeface="+mn-lt"/>
                          <a:cs typeface="Arial"/>
                        </a:rPr>
                        <a:t>En muchos casos, </a:t>
                      </a:r>
                      <a:r>
                        <a:rPr lang="es-US" sz="2000" dirty="0">
                          <a:solidFill>
                            <a:srgbClr val="00529B"/>
                          </a:solidFill>
                          <a:latin typeface="+mn-lt"/>
                          <a:cs typeface="Arial"/>
                        </a:rPr>
                        <a:t>es posible que deba obtener aprobación de su plan antes de que cubra ciertos servicios o suministros. </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5" name="Slide Number Placeholder 4">
            <a:extLst>
              <a:ext uri="{FF2B5EF4-FFF2-40B4-BE49-F238E27FC236}">
                <a16:creationId xmlns:a16="http://schemas.microsoft.com/office/drawing/2014/main" id="{022ADAEC-131D-4E60-971C-53ADB7E99AF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12</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solidFill>
                  <a:prstClr val="white"/>
                </a:solidFill>
              </a:rPr>
              <a:t>Medicare Original frente a Medicare Advantage:</a:t>
            </a:r>
            <a:br>
              <a:rPr lang="es-US" sz="2800">
                <a:solidFill>
                  <a:prstClr val="white"/>
                </a:solidFill>
              </a:rPr>
            </a:br>
            <a:r>
              <a:rPr lang="es-US" sz="2800">
                <a:solidFill>
                  <a:prstClr val="white"/>
                </a:solidFill>
              </a:rPr>
              <a:t>Emergencia en viaje en el exterior </a:t>
            </a:r>
          </a:p>
        </p:txBody>
      </p:sp>
      <p:graphicFrame>
        <p:nvGraphicFramePr>
          <p:cNvPr id="7" name="Table 6" descr="Esta tabla muestra la diferencia en la cobertura durante un viaje en el extranjero entre Medicare Original y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2462937710"/>
              </p:ext>
            </p:extLst>
          </p:nvPr>
        </p:nvGraphicFramePr>
        <p:xfrm>
          <a:off x="907964" y="1817096"/>
          <a:ext cx="10376072" cy="325278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s-US" sz="2800" b="1">
                          <a:solidFill>
                            <a:srgbClr val="006CAA"/>
                          </a:solidFill>
                          <a:latin typeface="+mn-lt"/>
                          <a:cs typeface="Arial" panose="020B0604020202020204" pitchFamily="34" charset="0"/>
                        </a:rPr>
                        <a:t>Medicare Original</a:t>
                      </a: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s-US" sz="2800" b="1">
                          <a:solidFill>
                            <a:srgbClr val="006CAA"/>
                          </a:solidFill>
                          <a:latin typeface="+mn-lt"/>
                          <a:cs typeface="Arial" panose="020B0604020202020204" pitchFamily="34" charset="0"/>
                        </a:rPr>
                        <a:t>Medicare Advantage (Parte C)</a:t>
                      </a: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latin typeface="+mn-lt"/>
                          <a:cs typeface="Arial" panose="020B0604020202020204" pitchFamily="34" charset="0"/>
                        </a:rPr>
                        <a:t>En general, Medicare Original </a:t>
                      </a:r>
                      <a:r>
                        <a:rPr lang="es-US" sz="2400" b="1" dirty="0">
                          <a:solidFill>
                            <a:srgbClr val="00529B"/>
                          </a:solidFill>
                          <a:latin typeface="+mn-lt"/>
                          <a:cs typeface="Arial" panose="020B0604020202020204" pitchFamily="34" charset="0"/>
                        </a:rPr>
                        <a:t>no brinda cobertura para atención médica fuera de los EE. UU.</a:t>
                      </a:r>
                      <a:r>
                        <a:rPr lang="es-US" sz="2400" dirty="0">
                          <a:solidFill>
                            <a:srgbClr val="00529B"/>
                          </a:solidFill>
                          <a:latin typeface="+mn-lt"/>
                          <a:cs typeface="Arial" panose="020B0604020202020204" pitchFamily="34" charset="0"/>
                        </a:rPr>
                        <a:t> Es posible que pueda comprar una póliza de seguro complementaria de Medicare (</a:t>
                      </a:r>
                      <a:r>
                        <a:rPr lang="es-US" sz="2400" dirty="0" err="1">
                          <a:solidFill>
                            <a:srgbClr val="00529B"/>
                          </a:solidFill>
                          <a:latin typeface="+mn-lt"/>
                          <a:cs typeface="Arial" panose="020B0604020202020204" pitchFamily="34" charset="0"/>
                        </a:rPr>
                        <a:t>Medigap</a:t>
                      </a:r>
                      <a:r>
                        <a:rPr lang="es-US" sz="2400" dirty="0">
                          <a:solidFill>
                            <a:srgbClr val="00529B"/>
                          </a:solidFill>
                          <a:latin typeface="+mn-lt"/>
                          <a:cs typeface="Arial" panose="020B0604020202020204" pitchFamily="34" charset="0"/>
                        </a:rPr>
                        <a:t>) que cubra la atención de emergencia fuera de los EE. UU.</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US" sz="2400" dirty="0">
                          <a:solidFill>
                            <a:srgbClr val="00529B"/>
                          </a:solidFill>
                          <a:latin typeface="+mn-lt"/>
                          <a:cs typeface="Arial" panose="020B0604020202020204" pitchFamily="34" charset="0"/>
                        </a:rPr>
                        <a:t>Los planes generalmente </a:t>
                      </a:r>
                      <a:r>
                        <a:rPr lang="es-US" sz="2400" b="1" dirty="0">
                          <a:solidFill>
                            <a:srgbClr val="00529B"/>
                          </a:solidFill>
                          <a:latin typeface="+mn-lt"/>
                          <a:cs typeface="Arial" panose="020B0604020202020204" pitchFamily="34" charset="0"/>
                        </a:rPr>
                        <a:t>no</a:t>
                      </a:r>
                      <a:r>
                        <a:rPr lang="es-US" sz="2400" dirty="0">
                          <a:solidFill>
                            <a:srgbClr val="00529B"/>
                          </a:solidFill>
                          <a:latin typeface="+mn-lt"/>
                          <a:cs typeface="Arial" panose="020B0604020202020204" pitchFamily="34" charset="0"/>
                        </a:rPr>
                        <a:t> </a:t>
                      </a:r>
                      <a:r>
                        <a:rPr lang="es-US" sz="2400" b="1" dirty="0">
                          <a:solidFill>
                            <a:srgbClr val="00529B"/>
                          </a:solidFill>
                          <a:latin typeface="+mn-lt"/>
                          <a:cs typeface="Arial" panose="020B0604020202020204" pitchFamily="34" charset="0"/>
                        </a:rPr>
                        <a:t>cubren la atención médica fuera de los EE. UU.</a:t>
                      </a:r>
                      <a:r>
                        <a:rPr lang="es-US" sz="2400" b="1" baseline="0" dirty="0">
                          <a:solidFill>
                            <a:srgbClr val="00529B"/>
                          </a:solidFill>
                          <a:latin typeface="+mn-lt"/>
                          <a:cs typeface="Arial" panose="020B0604020202020204" pitchFamily="34" charset="0"/>
                        </a:rPr>
                        <a:t> </a:t>
                      </a:r>
                      <a:r>
                        <a:rPr lang="es-US" sz="2400" b="0" baseline="0" dirty="0">
                          <a:solidFill>
                            <a:srgbClr val="00529B"/>
                          </a:solidFill>
                          <a:latin typeface="+mn-lt"/>
                          <a:cs typeface="Arial" panose="020B0604020202020204" pitchFamily="34" charset="0"/>
                        </a:rPr>
                        <a:t>Algunos planes pueden ofrecer un beneficio complementario que cubre los servicios de emergencia y de urgencia cuando se viaja fuera de los EE. UU.</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6" name="Freeform: Shape 5">
            <a:extLst>
              <a:ext uri="{FF2B5EF4-FFF2-40B4-BE49-F238E27FC236}">
                <a16:creationId xmlns:a16="http://schemas.microsoft.com/office/drawing/2014/main" id="{158721F2-F81F-A5EC-6BAF-D6787C13CFB5}"/>
              </a:ext>
              <a:ext uri="{C183D7F6-B498-43B3-948B-1728B52AA6E4}">
                <adec:decorative xmlns:adec="http://schemas.microsoft.com/office/drawing/2017/decorative" val="1"/>
              </a:ext>
            </a:extLst>
          </p:cNvPr>
          <p:cNvSpPr>
            <a:spLocks noChangeAspect="1"/>
          </p:cNvSpPr>
          <p:nvPr/>
        </p:nvSpPr>
        <p:spPr>
          <a:xfrm>
            <a:off x="990057" y="5592617"/>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AA820214-AB65-3674-389F-4A75F06C8876}"/>
              </a:ext>
            </a:extLst>
          </p:cNvPr>
          <p:cNvSpPr txBox="1">
            <a:spLocks/>
          </p:cNvSpPr>
          <p:nvPr/>
        </p:nvSpPr>
        <p:spPr>
          <a:xfrm>
            <a:off x="1166145" y="5508458"/>
            <a:ext cx="10086346" cy="10593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defRPr/>
            </a:pPr>
            <a:r>
              <a:rPr kumimoji="0" lang="es-US" sz="1800" b="1"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NOTA: </a:t>
            </a:r>
            <a:r>
              <a:rPr lang="es-US" sz="1800" dirty="0">
                <a:solidFill>
                  <a:srgbClr val="00529B"/>
                </a:solidFill>
                <a:latin typeface="Arial" panose="020B0604020202020204" pitchFamily="34" charset="0"/>
                <a:cs typeface="Arial" panose="020B0604020202020204" pitchFamily="34" charset="0"/>
              </a:rPr>
              <a:t>Es posible que Medicare pague servicios hospitalarios para paciente internado, servicios de médicos y de ambulancia que usted reciba en un país extranjero en casos poco frecuentes. </a:t>
            </a:r>
          </a:p>
        </p:txBody>
      </p:sp>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13</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201907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Inscripción automática: Parte A y Parte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idx="4294967295"/>
          </p:nvPr>
        </p:nvSpPr>
        <p:spPr>
          <a:xfrm>
            <a:off x="1415687" y="1300252"/>
            <a:ext cx="10776313" cy="1442947"/>
          </a:xfrm>
        </p:spPr>
        <p:txBody>
          <a:bodyPr>
            <a:noAutofit/>
          </a:bodyPr>
          <a:lstStyle/>
          <a:p>
            <a:pPr marL="0" lvl="0" indent="0" defTabSz="685800">
              <a:lnSpc>
                <a:spcPct val="100000"/>
              </a:lnSpc>
              <a:spcBef>
                <a:spcPts val="0"/>
              </a:spcBef>
              <a:spcAft>
                <a:spcPts val="1200"/>
              </a:spcAft>
              <a:buNone/>
              <a:defRPr/>
            </a:pPr>
            <a:r>
              <a:rPr lang="es-US" sz="2400" b="1">
                <a:solidFill>
                  <a:srgbClr val="00529B"/>
                </a:solidFill>
              </a:rPr>
              <a:t>Inscripción automática para personas que:</a:t>
            </a:r>
          </a:p>
          <a:p>
            <a:pPr marL="548640" lvl="0" indent="-274320" defTabSz="685800">
              <a:lnSpc>
                <a:spcPct val="100000"/>
              </a:lnSpc>
              <a:spcBef>
                <a:spcPts val="0"/>
              </a:spcBef>
              <a:spcAft>
                <a:spcPts val="1200"/>
              </a:spcAft>
              <a:defRPr/>
            </a:pPr>
            <a:r>
              <a:rPr lang="es-US" sz="2000">
                <a:solidFill>
                  <a:srgbClr val="00529B"/>
                </a:solidFill>
              </a:rPr>
              <a:t>Reciben beneficios del Seguro Social o RRB</a:t>
            </a:r>
          </a:p>
          <a:p>
            <a:pPr marL="548640" lvl="0" indent="-274320" defTabSz="685800">
              <a:lnSpc>
                <a:spcPct val="100000"/>
              </a:lnSpc>
              <a:spcBef>
                <a:spcPts val="0"/>
              </a:spcBef>
              <a:spcAft>
                <a:spcPts val="1200"/>
              </a:spcAft>
              <a:defRPr/>
            </a:pPr>
            <a:r>
              <a:rPr lang="es-US" sz="2000">
                <a:solidFill>
                  <a:srgbClr val="00529B"/>
                </a:solidFill>
              </a:rPr>
              <a:t>Tienen menos de 65 años y una discapacidad</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idx="4294967295"/>
          </p:nvPr>
        </p:nvSpPr>
        <p:spPr>
          <a:xfrm>
            <a:off x="1410723" y="2990891"/>
            <a:ext cx="5255753" cy="2814638"/>
          </a:xfrm>
          <a:noFill/>
          <a:ln w="57150">
            <a:noFill/>
          </a:ln>
        </p:spPr>
        <p:txBody>
          <a:bodyPr>
            <a:noAutofit/>
          </a:bodyPr>
          <a:lstStyle/>
          <a:p>
            <a:pPr marL="0" lvl="0" indent="0" defTabSz="685800">
              <a:lnSpc>
                <a:spcPct val="100000"/>
              </a:lnSpc>
              <a:spcBef>
                <a:spcPts val="600"/>
              </a:spcBef>
              <a:spcAft>
                <a:spcPts val="1200"/>
              </a:spcAft>
              <a:buNone/>
              <a:defRPr/>
            </a:pPr>
            <a:r>
              <a:rPr lang="es-US" sz="2400" b="1" dirty="0">
                <a:solidFill>
                  <a:srgbClr val="00529B"/>
                </a:solidFill>
              </a:rPr>
              <a:t>Busque su paquete "Prepárese para Medicare"</a:t>
            </a:r>
          </a:p>
          <a:p>
            <a:pPr marL="548640" indent="-274320" defTabSz="685800">
              <a:lnSpc>
                <a:spcPct val="100000"/>
              </a:lnSpc>
              <a:spcBef>
                <a:spcPts val="0"/>
              </a:spcBef>
              <a:spcAft>
                <a:spcPts val="1200"/>
              </a:spcAft>
              <a:defRPr/>
            </a:pPr>
            <a:r>
              <a:rPr lang="es-US" sz="2000" dirty="0">
                <a:solidFill>
                  <a:srgbClr val="00529B"/>
                </a:solidFill>
              </a:rPr>
              <a:t>Enviado por correo 3 meses antes:</a:t>
            </a:r>
          </a:p>
          <a:p>
            <a:pPr marL="822960" lvl="1" indent="-274320" defTabSz="685800">
              <a:lnSpc>
                <a:spcPct val="100000"/>
              </a:lnSpc>
              <a:spcBef>
                <a:spcPts val="0"/>
              </a:spcBef>
              <a:spcAft>
                <a:spcPts val="1200"/>
              </a:spcAft>
              <a:buSzPct val="100000"/>
              <a:defRPr/>
            </a:pPr>
            <a:r>
              <a:rPr lang="es-US" sz="1600" dirty="0">
                <a:solidFill>
                  <a:srgbClr val="00529B"/>
                </a:solidFill>
              </a:rPr>
              <a:t>De que cumpla 65 años</a:t>
            </a:r>
          </a:p>
          <a:p>
            <a:pPr marL="822960" lvl="1" indent="-274320" defTabSz="685800">
              <a:lnSpc>
                <a:spcPct val="100000"/>
              </a:lnSpc>
              <a:spcBef>
                <a:spcPts val="0"/>
              </a:spcBef>
              <a:spcAft>
                <a:spcPts val="1200"/>
              </a:spcAft>
              <a:buSzPct val="100000"/>
              <a:defRPr/>
            </a:pPr>
            <a:r>
              <a:rPr lang="es-US" sz="1600" dirty="0">
                <a:solidFill>
                  <a:srgbClr val="00529B"/>
                </a:solidFill>
              </a:rPr>
              <a:t>De su 25º mes de beneficios por discapacidad</a:t>
            </a:r>
          </a:p>
          <a:p>
            <a:pPr marL="548640" indent="-274320" defTabSz="685800">
              <a:lnSpc>
                <a:spcPct val="100000"/>
              </a:lnSpc>
              <a:spcBef>
                <a:spcPts val="0"/>
              </a:spcBef>
              <a:spcAft>
                <a:spcPts val="1200"/>
              </a:spcAft>
              <a:defRPr/>
            </a:pPr>
            <a:r>
              <a:rPr lang="es-US" sz="2000" dirty="0">
                <a:solidFill>
                  <a:srgbClr val="00529B"/>
                </a:solidFill>
              </a:rPr>
              <a:t>Incluye una carta, un folleto y la tarjeta de Medicare</a:t>
            </a:r>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1047750" y="2900453"/>
            <a:ext cx="10475912" cy="297379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Captura de pantalla de la publicación Prepárese para Medicare 2024 ">
            <a:extLst>
              <a:ext uri="{FF2B5EF4-FFF2-40B4-BE49-F238E27FC236}">
                <a16:creationId xmlns:a16="http://schemas.microsoft.com/office/drawing/2014/main" id="{44AB3C2A-1F27-8BC4-5003-B838D22ADF09}"/>
              </a:ext>
            </a:extLst>
          </p:cNvPr>
          <p:cNvPicPr>
            <a:picLocks noChangeAspect="1"/>
          </p:cNvPicPr>
          <p:nvPr/>
        </p:nvPicPr>
        <p:blipFill>
          <a:blip r:embed="rId4"/>
          <a:stretch>
            <a:fillRect/>
          </a:stretch>
        </p:blipFill>
        <p:spPr>
          <a:xfrm>
            <a:off x="6922106" y="3021836"/>
            <a:ext cx="4222144" cy="274320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n-US" smtClean="0"/>
              <a:pPr/>
              <a:t>14</a:t>
            </a:fld>
            <a:endParaRPr lang="en-US"/>
          </a:p>
        </p:txBody>
      </p:sp>
      <p:sp>
        <p:nvSpPr>
          <p:cNvPr id="3" name="Footer Placeholder 2"/>
          <p:cNvSpPr>
            <a:spLocks noGrp="1"/>
          </p:cNvSpPr>
          <p:nvPr>
            <p:ph type="ftr" sz="quarter" idx="11"/>
          </p:nvPr>
        </p:nvSpPr>
        <p:spPr>
          <a:xfrm>
            <a:off x="4038600" y="6477000"/>
            <a:ext cx="4114800" cy="365125"/>
          </a:xfrm>
        </p:spPr>
        <p:txBody>
          <a:bodyPr/>
          <a:lstStyle/>
          <a:p>
            <a:r>
              <a:rPr lang="es-US"/>
              <a:t>Comenzando con Medicare</a:t>
            </a:r>
          </a:p>
        </p:txBody>
      </p:sp>
      <p:sp>
        <p:nvSpPr>
          <p:cNvPr id="2" name="Date Placeholder 1"/>
          <p:cNvSpPr>
            <a:spLocks noGrp="1"/>
          </p:cNvSpPr>
          <p:nvPr>
            <p:ph type="dt" sz="half" idx="10"/>
          </p:nvPr>
        </p:nvSpPr>
        <p:spPr>
          <a:xfrm>
            <a:off x="838200" y="6477000"/>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3113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Algunas personas deben tomar </a:t>
            </a:r>
            <a:br>
              <a:rPr lang="es-US" sz="3000" dirty="0"/>
            </a:br>
            <a:r>
              <a:rPr lang="es-US" sz="3000" dirty="0"/>
              <a:t>medidas para solicitar Medicare</a:t>
            </a:r>
          </a:p>
        </p:txBody>
      </p:sp>
      <p:pic>
        <p:nvPicPr>
          <p:cNvPr id="23" name="Picture 22">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543" y="1549385"/>
            <a:ext cx="1554480" cy="1554480"/>
          </a:xfrm>
          <a:prstGeom prst="rect">
            <a:avLst/>
          </a:prstGeom>
        </p:spPr>
      </p:pic>
      <p:sp>
        <p:nvSpPr>
          <p:cNvPr id="7" name="Content Placeholder 6">
            <a:extLst>
              <a:ext uri="{FF2B5EF4-FFF2-40B4-BE49-F238E27FC236}">
                <a16:creationId xmlns:a16="http://schemas.microsoft.com/office/drawing/2014/main" id="{8C0B041A-36EB-DFA8-A1F9-043325AB82E8}"/>
              </a:ext>
            </a:extLst>
          </p:cNvPr>
          <p:cNvSpPr>
            <a:spLocks noGrp="1"/>
          </p:cNvSpPr>
          <p:nvPr>
            <p:ph sz="quarter" idx="13"/>
          </p:nvPr>
        </p:nvSpPr>
        <p:spPr>
          <a:xfrm>
            <a:off x="809115" y="1425911"/>
            <a:ext cx="6831762" cy="1773936"/>
          </a:xfrm>
          <a:prstGeom prst="roundRect">
            <a:avLst/>
          </a:prstGeom>
          <a:ln w="28575">
            <a:solidFill>
              <a:srgbClr val="BDD7EE"/>
            </a:solidFill>
          </a:ln>
        </p:spPr>
        <p:txBody>
          <a:bodyPr anchor="ctr"/>
          <a:lstStyle/>
          <a:p>
            <a:pPr marL="1645920" lvl="1" indent="0" defTabSz="685800">
              <a:spcAft>
                <a:spcPts val="600"/>
              </a:spcAft>
              <a:buNone/>
              <a:defRPr/>
            </a:pPr>
            <a:r>
              <a:rPr lang="es-US" sz="1800" dirty="0"/>
              <a:t>Para solicitar Medicare 3 meses antes de cumplir los 65 años de edad, póngase en contacto con el Seguro Social en </a:t>
            </a:r>
            <a:r>
              <a:rPr lang="es-US" sz="1800" dirty="0">
                <a:hlinkClick r:id="rId5">
                  <a:extLst>
                    <a:ext uri="{A12FA001-AC4F-418D-AE19-62706E023703}">
                      <ahyp:hlinkClr xmlns:ahyp="http://schemas.microsoft.com/office/drawing/2018/hyperlinkcolor" val="tx"/>
                    </a:ext>
                  </a:extLst>
                </a:hlinkClick>
              </a:rPr>
              <a:t>ssa.gov</a:t>
            </a:r>
            <a:r>
              <a:rPr lang="es-US" sz="1800" dirty="0"/>
              <a:t> o llamando al 1-800-772-1213 (TTY: 1-800-325-0778)</a:t>
            </a:r>
          </a:p>
        </p:txBody>
      </p:sp>
      <p:pic>
        <p:nvPicPr>
          <p:cNvPr id="22" name="Picture 21" title="Logo de la RRB">
            <a:extLst>
              <a:ext uri="{FF2B5EF4-FFF2-40B4-BE49-F238E27FC236}">
                <a16:creationId xmlns:a16="http://schemas.microsoft.com/office/drawing/2014/main" id="{A3436B96-9454-496E-97C3-C0D72EA577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809114" y="3500921"/>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809114" y="3378509"/>
            <a:ext cx="6818230" cy="1773936"/>
          </a:xfrm>
          <a:prstGeom prst="roundRect">
            <a:avLst/>
          </a:prstGeom>
          <a:ln w="28575">
            <a:solidFill>
              <a:srgbClr val="BDD7EE"/>
            </a:solidFill>
          </a:ln>
        </p:spPr>
        <p:txBody>
          <a:bodyPr anchor="ctr"/>
          <a:lstStyle/>
          <a:p>
            <a:pPr marL="1645920" lvl="1" indent="0" defTabSz="685800">
              <a:spcAft>
                <a:spcPts val="0"/>
              </a:spcAft>
              <a:buNone/>
              <a:defRPr/>
            </a:pPr>
            <a:r>
              <a:rPr lang="es-US" sz="1800" dirty="0"/>
              <a:t>Si es jubilado ferroviario, inscríbase a través de su Junta de Jubilación de Empleados Ferroviarios local llamando al </a:t>
            </a:r>
          </a:p>
          <a:p>
            <a:pPr marL="1645920" lvl="1" indent="0" defTabSz="685800">
              <a:spcAft>
                <a:spcPts val="0"/>
              </a:spcAft>
              <a:buNone/>
              <a:defRPr/>
            </a:pPr>
            <a:r>
              <a:rPr lang="es-US" sz="1800" dirty="0"/>
              <a:t>1-877-772-5772; TTY: 1-312-751-4701</a:t>
            </a:r>
          </a:p>
        </p:txBody>
      </p:sp>
      <p:sp>
        <p:nvSpPr>
          <p:cNvPr id="5" name="Rectangle: Rounded Corners 4">
            <a:extLst>
              <a:ext uri="{FF2B5EF4-FFF2-40B4-BE49-F238E27FC236}">
                <a16:creationId xmlns:a16="http://schemas.microsoft.com/office/drawing/2014/main" id="{65D8DAB9-0804-4E51-83F0-CDAD5D31D0D6}"/>
              </a:ext>
              <a:ext uri="{C183D7F6-B498-43B3-948B-1728B52AA6E4}">
                <adec:decorative xmlns:adec="http://schemas.microsoft.com/office/drawing/2017/decorative" val="1"/>
              </a:ext>
            </a:extLst>
          </p:cNvPr>
          <p:cNvSpPr/>
          <p:nvPr/>
        </p:nvSpPr>
        <p:spPr>
          <a:xfrm>
            <a:off x="8153400" y="1089607"/>
            <a:ext cx="2676308" cy="4886592"/>
          </a:xfrm>
          <a:prstGeom prst="roundRect">
            <a:avLst>
              <a:gd name="adj" fmla="val 5719"/>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809114" y="554613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907372" y="5498010"/>
            <a:ext cx="6902282" cy="616581"/>
          </a:xfrm>
        </p:spPr>
        <p:txBody>
          <a:bodyPr>
            <a:normAutofit/>
          </a:bodyPr>
          <a:lstStyle/>
          <a:p>
            <a:pPr marL="97235" lvl="0" indent="0" defTabSz="685800">
              <a:buNone/>
              <a:defRPr/>
            </a:pPr>
            <a:r>
              <a:rPr lang="es-US" sz="1400" b="1" dirty="0"/>
              <a:t>NOTA</a:t>
            </a:r>
            <a:r>
              <a:rPr lang="es-US" sz="1400" dirty="0"/>
              <a:t>: Está aumentando la edad para recibir todos los beneficios de retiro del Seguro Social. La edad de elegibilidad de Medicare sigue siendo 65 años.</a:t>
            </a:r>
          </a:p>
        </p:txBody>
      </p:sp>
      <p:pic>
        <p:nvPicPr>
          <p:cNvPr id="9" name="Picture 8" descr="Captura de pantalla de la publicación de los CMS Bienvenido a Medicare 2024">
            <a:extLst>
              <a:ext uri="{FF2B5EF4-FFF2-40B4-BE49-F238E27FC236}">
                <a16:creationId xmlns:a16="http://schemas.microsoft.com/office/drawing/2014/main" id="{A0555071-EF93-254A-5283-325B86832E91}"/>
              </a:ext>
            </a:extLst>
          </p:cNvPr>
          <p:cNvPicPr>
            <a:picLocks noChangeAspect="1"/>
          </p:cNvPicPr>
          <p:nvPr/>
        </p:nvPicPr>
        <p:blipFill>
          <a:blip r:embed="rId7"/>
          <a:stretch>
            <a:fillRect/>
          </a:stretch>
        </p:blipFill>
        <p:spPr>
          <a:xfrm>
            <a:off x="8443949" y="1292623"/>
            <a:ext cx="2098897" cy="4480560"/>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Su tarjeta de Medicare</a:t>
            </a:r>
          </a:p>
        </p:txBody>
      </p:sp>
      <p:sp>
        <p:nvSpPr>
          <p:cNvPr id="5" name="Content Placeholder 4"/>
          <p:cNvSpPr>
            <a:spLocks noGrp="1"/>
          </p:cNvSpPr>
          <p:nvPr>
            <p:ph sz="quarter" idx="13"/>
          </p:nvPr>
        </p:nvSpPr>
        <p:spPr>
          <a:xfrm>
            <a:off x="914400" y="1371600"/>
            <a:ext cx="6416040" cy="4537075"/>
          </a:xfrm>
        </p:spPr>
        <p:txBody>
          <a:bodyPr>
            <a:normAutofit/>
          </a:bodyPr>
          <a:lstStyle/>
          <a:p>
            <a:pPr marL="349250" lvl="0" indent="-346075" defTabSz="685800">
              <a:lnSpc>
                <a:spcPct val="100000"/>
              </a:lnSpc>
              <a:spcBef>
                <a:spcPts val="0"/>
              </a:spcBef>
              <a:spcAft>
                <a:spcPts val="1200"/>
              </a:spcAft>
              <a:defRPr/>
            </a:pPr>
            <a:r>
              <a:rPr lang="es-US" sz="2000" dirty="0">
                <a:solidFill>
                  <a:srgbClr val="00529B"/>
                </a:solidFill>
              </a:rPr>
              <a:t>Indica Medicare Parte A (que se muestra como HOSPITAL), Parte B (que se muestra como MEDICAL) junto con la fecha en que comienza </a:t>
            </a:r>
            <a:br>
              <a:rPr lang="es-US" sz="2000" dirty="0">
                <a:solidFill>
                  <a:srgbClr val="00529B"/>
                </a:solidFill>
              </a:rPr>
            </a:br>
            <a:r>
              <a:rPr lang="es-US" sz="2000" dirty="0">
                <a:solidFill>
                  <a:srgbClr val="00529B"/>
                </a:solidFill>
              </a:rPr>
              <a:t>su cobertura</a:t>
            </a:r>
          </a:p>
          <a:p>
            <a:pPr marL="349250" lvl="0" indent="-346075" defTabSz="685800">
              <a:lnSpc>
                <a:spcPct val="100000"/>
              </a:lnSpc>
              <a:spcBef>
                <a:spcPts val="0"/>
              </a:spcBef>
              <a:spcAft>
                <a:spcPts val="1200"/>
              </a:spcAft>
              <a:defRPr/>
            </a:pPr>
            <a:r>
              <a:rPr lang="es-US" sz="2000" dirty="0">
                <a:solidFill>
                  <a:srgbClr val="00529B"/>
                </a:solidFill>
              </a:rPr>
              <a:t>Para aceptar la Parte B, conserve su tarjeta </a:t>
            </a:r>
            <a:br>
              <a:rPr lang="es-US" sz="2000" dirty="0">
                <a:solidFill>
                  <a:srgbClr val="00529B"/>
                </a:solidFill>
              </a:rPr>
            </a:br>
            <a:r>
              <a:rPr lang="es-US" sz="2000" dirty="0">
                <a:solidFill>
                  <a:srgbClr val="00529B"/>
                </a:solidFill>
              </a:rPr>
              <a:t>(y llévela consigo cuando esté fuera de casa) </a:t>
            </a:r>
          </a:p>
          <a:p>
            <a:pPr marL="349250" lvl="0" indent="-346075" defTabSz="685800">
              <a:lnSpc>
                <a:spcPct val="100000"/>
              </a:lnSpc>
              <a:spcBef>
                <a:spcPts val="0"/>
              </a:spcBef>
              <a:spcAft>
                <a:spcPts val="1200"/>
              </a:spcAft>
              <a:defRPr/>
            </a:pPr>
            <a:r>
              <a:rPr lang="es-US" sz="2000" dirty="0">
                <a:solidFill>
                  <a:srgbClr val="00529B"/>
                </a:solidFill>
              </a:rPr>
              <a:t>Para rechazar la Parte B, siga las instrucciones del folleto de “Prepárese para Medicare”</a:t>
            </a:r>
          </a:p>
          <a:p>
            <a:pPr marL="227013" lvl="1" indent="0" defTabSz="685800">
              <a:lnSpc>
                <a:spcPct val="110000"/>
              </a:lnSpc>
              <a:spcBef>
                <a:spcPts val="600"/>
              </a:spcBef>
              <a:buNone/>
            </a:pPr>
            <a:endParaRPr lang="en-US"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92787" y="4291817"/>
            <a:ext cx="6598444" cy="1744334"/>
          </a:xfrm>
          <a:prstGeom prst="roundRect">
            <a:avLst/>
          </a:prstGeom>
          <a:solidFill>
            <a:srgbClr val="DEEBF7"/>
          </a:solidFill>
        </p:spPr>
        <p:txBody>
          <a:bodyPr>
            <a:normAutofit fontScale="92500"/>
          </a:bodyPr>
          <a:lstStyle/>
          <a:p>
            <a:pPr marL="0" lvl="0" indent="0">
              <a:buClrTx/>
              <a:buNone/>
              <a:defRPr/>
            </a:pPr>
            <a:r>
              <a:rPr lang="es-US" sz="2000" b="1" dirty="0">
                <a:latin typeface="Calibri" panose="020F0502020204030204"/>
                <a:cs typeface="+mn-cs"/>
              </a:rPr>
              <a:t>¿Necesita una tarjeta de repuesto?</a:t>
            </a:r>
          </a:p>
          <a:p>
            <a:pPr marL="285750" lvl="0" indent="-285750">
              <a:buClrTx/>
              <a:buFont typeface="Wingdings" panose="05000000000000000000" pitchFamily="2" charset="2"/>
              <a:buChar char="Ø"/>
              <a:defRPr/>
            </a:pPr>
            <a:r>
              <a:rPr lang="es-US" sz="1800" b="1" dirty="0">
                <a:latin typeface="Calibri" panose="020F0502020204030204"/>
                <a:cs typeface="+mn-cs"/>
              </a:rPr>
              <a:t>Visite </a:t>
            </a:r>
            <a:r>
              <a:rPr lang="es-US" sz="1800" b="1" dirty="0">
                <a:latin typeface="Calibri" panose="020F0502020204030204"/>
                <a:cs typeface="Arial"/>
                <a:hlinkClick r:id="rId4">
                  <a:extLst>
                    <a:ext uri="{A12FA001-AC4F-418D-AE19-62706E023703}">
                      <ahyp:hlinkClr xmlns:ahyp="http://schemas.microsoft.com/office/drawing/2018/hyperlinkcolor" val="tx"/>
                    </a:ext>
                  </a:extLst>
                </a:hlinkClick>
              </a:rPr>
              <a:t>Medicare.gov/</a:t>
            </a:r>
            <a:r>
              <a:rPr lang="es-US" sz="1800" b="1" dirty="0" err="1">
                <a:latin typeface="Calibri" panose="020F0502020204030204"/>
                <a:cs typeface="Arial"/>
                <a:hlinkClick r:id="rId4">
                  <a:extLst>
                    <a:ext uri="{A12FA001-AC4F-418D-AE19-62706E023703}">
                      <ahyp:hlinkClr xmlns:ahyp="http://schemas.microsoft.com/office/drawing/2018/hyperlinkcolor" val="tx"/>
                    </a:ext>
                  </a:extLst>
                </a:hlinkClick>
              </a:rPr>
              <a:t>account</a:t>
            </a:r>
            <a:r>
              <a:rPr lang="es-US" sz="1800" b="1" dirty="0">
                <a:latin typeface="Calibri" panose="020F0502020204030204"/>
                <a:cs typeface="Arial"/>
              </a:rPr>
              <a:t> </a:t>
            </a:r>
            <a:r>
              <a:rPr lang="es-US" sz="1800" dirty="0">
                <a:latin typeface="Calibri" panose="020F0502020204030204"/>
                <a:cs typeface="Arial"/>
              </a:rPr>
              <a:t>para iniciar sesión en su cuenta segura de Medicare e imprimir una copia oficial </a:t>
            </a:r>
          </a:p>
          <a:p>
            <a:pPr marL="285750" lvl="0" indent="-285750">
              <a:buClrTx/>
              <a:buFont typeface="Wingdings" panose="05000000000000000000" pitchFamily="2" charset="2"/>
              <a:buChar char="Ø"/>
              <a:defRPr/>
            </a:pPr>
            <a:r>
              <a:rPr lang="es-US" sz="1800" b="1" dirty="0">
                <a:latin typeface="Calibri" panose="020F0502020204030204"/>
                <a:cs typeface="+mn-cs"/>
              </a:rPr>
              <a:t>Llame al </a:t>
            </a:r>
            <a:r>
              <a:rPr lang="es-US" sz="1800" b="1" dirty="0">
                <a:latin typeface="Calibri" panose="020F0502020204030204"/>
                <a:cs typeface="Arial"/>
              </a:rPr>
              <a:t>1-800-MEDICARE </a:t>
            </a:r>
            <a:r>
              <a:rPr lang="es-US" sz="1800" dirty="0">
                <a:latin typeface="Calibri" panose="020F0502020204030204"/>
                <a:cs typeface="Arial"/>
              </a:rPr>
              <a:t>(1-800-633-4227) (TTY: 1-877-486-2048)</a:t>
            </a:r>
          </a:p>
        </p:txBody>
      </p:sp>
      <p:pic>
        <p:nvPicPr>
          <p:cNvPr id="6" name="Picture 5" descr="Ejemplo de tarjeta Medicare"/>
          <p:cNvPicPr>
            <a:picLocks noChangeAspect="1"/>
          </p:cNvPicPr>
          <p:nvPr/>
        </p:nvPicPr>
        <p:blipFill>
          <a:blip r:embed="rId5"/>
          <a:stretch>
            <a:fillRect/>
          </a:stretch>
        </p:blipFill>
        <p:spPr>
          <a:xfrm>
            <a:off x="7469943"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n-US" smtClean="0"/>
              <a:pPr/>
              <a:t>16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Cuándo inscribirse o realizar cambios </a:t>
            </a:r>
            <a:br>
              <a:rPr lang="es-US" sz="2800" dirty="0"/>
            </a:br>
            <a:r>
              <a:rPr lang="es-US" sz="2800" dirty="0"/>
              <a:t>en su cobertura de Medicare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248275"/>
            <a:ext cx="5724640" cy="4537075"/>
          </a:xfrm>
        </p:spPr>
        <p:txBody>
          <a:bodyPr/>
          <a:lstStyle/>
          <a:p>
            <a:pPr marL="0" lvl="0" indent="0" defTabSz="685800">
              <a:spcBef>
                <a:spcPts val="600"/>
              </a:spcBef>
              <a:spcAft>
                <a:spcPts val="3600"/>
              </a:spcAft>
              <a:buClrTx/>
              <a:buNone/>
            </a:pPr>
            <a:r>
              <a:rPr lang="es-US" sz="2400" b="1" dirty="0"/>
              <a:t>Si todavía no tiene Medicare:</a:t>
            </a:r>
          </a:p>
          <a:p>
            <a:pPr marL="617220" lvl="0" indent="-342900" defTabSz="685800">
              <a:buClrTx/>
            </a:pPr>
            <a:r>
              <a:rPr lang="es-US" sz="2000" dirty="0"/>
              <a:t>Período de Inscripción Inicial (IEP, por sus siglas en inglés)</a:t>
            </a:r>
          </a:p>
          <a:p>
            <a:pPr marL="617220" lvl="0" indent="-342900" defTabSz="685800">
              <a:buClrTx/>
            </a:pPr>
            <a:r>
              <a:rPr lang="es-US" sz="2000" dirty="0"/>
              <a:t>Período de Inscripción Especial (SEP, por sus siglas en inglés)</a:t>
            </a:r>
          </a:p>
          <a:p>
            <a:pPr marL="617220" lvl="0" indent="-342900" defTabSz="685800">
              <a:buClrTx/>
            </a:pPr>
            <a:r>
              <a:rPr lang="es-US" sz="2000" dirty="0"/>
              <a:t>Período de Inscripción General (GEP, por sus siglas en inglés)</a:t>
            </a:r>
          </a:p>
          <a:p>
            <a:pPr marL="0" indent="0">
              <a:buNone/>
            </a:pPr>
            <a:endParaRPr lang="en-US" dirty="0"/>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6096000" y="1958349"/>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248275"/>
            <a:ext cx="5216700" cy="4506912"/>
          </a:xfrm>
        </p:spPr>
        <p:txBody>
          <a:bodyPr>
            <a:normAutofit/>
          </a:bodyPr>
          <a:lstStyle/>
          <a:p>
            <a:pPr marL="0" lvl="0" indent="0" defTabSz="685800">
              <a:buClrTx/>
              <a:buNone/>
            </a:pPr>
            <a:r>
              <a:rPr lang="es-US" sz="2400" b="1" dirty="0">
                <a:latin typeface="Arial"/>
                <a:cs typeface="Arial"/>
              </a:rPr>
              <a:t>Si ya tiene Medicare y quiere realizar cambios en cómo obtener su cobertura:</a:t>
            </a:r>
          </a:p>
          <a:p>
            <a:pPr marL="891540" lvl="0" indent="-342900" defTabSz="685800">
              <a:buClrTx/>
            </a:pPr>
            <a:r>
              <a:rPr lang="es-US" sz="2000" dirty="0"/>
              <a:t>Período de Inscripción Abierta (OEP, por sus siglas en inglés)</a:t>
            </a:r>
          </a:p>
          <a:p>
            <a:pPr marL="891540" lvl="0" indent="-342900" defTabSz="685800">
              <a:buClrTx/>
            </a:pPr>
            <a:r>
              <a:rPr lang="es-US" sz="2000" dirty="0"/>
              <a:t>OEP de Medicare </a:t>
            </a:r>
            <a:r>
              <a:rPr lang="es-US" sz="2000" dirty="0" err="1"/>
              <a:t>Advantage</a:t>
            </a:r>
            <a:endParaRPr lang="es-US" sz="2000" dirty="0"/>
          </a:p>
          <a:p>
            <a:pPr marL="891540" lvl="0" indent="-342900" defTabSz="685800">
              <a:buClrTx/>
            </a:pPr>
            <a:r>
              <a:rPr lang="es-US" sz="2000" dirty="0"/>
              <a:t>Período de Inscripción Abierta para Individuos Institucionalizados (OEPI)</a:t>
            </a:r>
          </a:p>
          <a:p>
            <a:pPr marL="891540" lvl="0" indent="-342900" defTabSz="685800">
              <a:buClrTx/>
            </a:pPr>
            <a:r>
              <a:rPr lang="es-US" sz="2000" dirty="0"/>
              <a:t>Período de Inscripción Especial (SEP, por sus siglas en inglés) </a:t>
            </a:r>
            <a:br>
              <a:rPr lang="es-US" sz="2000" dirty="0"/>
            </a:br>
            <a:r>
              <a:rPr lang="es-US" sz="2000" dirty="0"/>
              <a:t>(en determinadas circunstancias)</a:t>
            </a:r>
          </a:p>
        </p:txBody>
      </p: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n-US" smtClean="0"/>
              <a:pPr/>
              <a:t>17</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sz="3000" dirty="0"/>
              <a:t>Período de Inscripción Inicial </a:t>
            </a:r>
            <a:br>
              <a:rPr lang="es-US" sz="3000" dirty="0"/>
            </a:br>
            <a:r>
              <a:rPr lang="es-US" sz="3000" dirty="0"/>
              <a:t>(IEP, por sus siglas en inglés)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pPr>
            <a:r>
              <a:rPr lang="es-US" sz="2800" b="1" dirty="0"/>
              <a:t>Período de 7 meses</a:t>
            </a:r>
          </a:p>
        </p:txBody>
      </p:sp>
      <p:grpSp>
        <p:nvGrpSpPr>
          <p:cNvPr id="8" name="Month 1 to 3 before" descr="Tres iconos de calendario que indican los tres meses anteriores al mes en que usted cumple 65 años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lstStyle/>
          <a:p>
            <a:pPr marL="0" lvl="0" indent="0">
              <a:spcAft>
                <a:spcPts val="0"/>
              </a:spcAft>
              <a:buClrTx/>
              <a:buNone/>
            </a:pPr>
            <a:r>
              <a:rPr lang="es-US" sz="1600"/>
              <a:t>Si hace su solicitud de la Parte A y/o la Parte B antes de cumplir 65 años, su cobertura empieza el 1° día del mes de su cumpleaños. </a:t>
            </a:r>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33127" y="1723732"/>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65" descr="un icono de calendario que representa su mes de cumpleaños con un inicio marcado con el número 65">
            <a:extLst>
              <a:ext uri="{FF2B5EF4-FFF2-40B4-BE49-F238E27FC236}">
                <a16:creationId xmlns:a16="http://schemas.microsoft.com/office/drawing/2014/main" id="{934C9C29-08A7-FB1F-7F28-04737C244AA5}"/>
              </a:ext>
            </a:extLst>
          </p:cNvPr>
          <p:cNvGrpSpPr/>
          <p:nvPr/>
        </p:nvGrpSpPr>
        <p:grpSpPr>
          <a:xfrm>
            <a:off x="5432042" y="1782281"/>
            <a:ext cx="1747792" cy="1300071"/>
            <a:chOff x="5432042" y="1782281"/>
            <a:chExt cx="1747792" cy="1300071"/>
          </a:xfrm>
        </p:grpSpPr>
        <p:grpSp>
          <p:nvGrpSpPr>
            <p:cNvPr id="20" name="Group 19" descr="Icono de calendario que indica el mes 4 con globos para destacar un mes de cumpleaños número 65">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rtlCol="0" anchor="ctr"/>
              <a:lstStyle/>
              <a:p>
                <a:endParaRPr lang="en-US" dirty="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829402" cy="768096"/>
            </a:xfrm>
            <a:prstGeom prst="rect">
              <a:avLst/>
            </a:prstGeom>
            <a:solidFill>
              <a:srgbClr val="FFC000"/>
            </a:solidFill>
            <a:ln>
              <a:solidFill>
                <a:schemeClr val="bg1"/>
              </a:solidFill>
            </a:ln>
          </p:spPr>
          <p:txBody>
            <a:bodyPr wrap="square" lIns="0" tIns="0" rIns="0" bIns="0" rtlCol="0" anchor="ctr">
              <a:noAutofit/>
            </a:bodyPr>
            <a:lstStyle/>
            <a:p>
              <a:pPr algn="ctr"/>
              <a:r>
                <a:rPr lang="es-US" sz="1400" b="1">
                  <a:solidFill>
                    <a:schemeClr val="accent1">
                      <a:lumMod val="50000"/>
                    </a:schemeClr>
                  </a:solidFill>
                </a:rPr>
                <a:t>MES del</a:t>
              </a:r>
            </a:p>
            <a:p>
              <a:pPr algn="ctr"/>
              <a:r>
                <a:rPr lang="es-US" sz="1400" b="1">
                  <a:solidFill>
                    <a:schemeClr val="accent1">
                      <a:lumMod val="50000"/>
                    </a:schemeClr>
                  </a:solidFill>
                </a:rPr>
                <a:t>CUMPLEAÑOS</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7493" y="1477051"/>
            <a:ext cx="1079086" cy="1091279"/>
          </a:xfrm>
          <a:prstGeom prst="rect">
            <a:avLst/>
          </a:prstGeom>
        </p:spPr>
      </p:pic>
      <p:grpSp>
        <p:nvGrpSpPr>
          <p:cNvPr id="29" name="Month 1 to 3 after" descr="Tres iconos de calendario que indican los tres meses posteriores al mes en que usted cumple 65 años">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dirty="0">
                  <a:solidFill>
                    <a:schemeClr val="bg1"/>
                  </a:solidFill>
                </a:rPr>
                <a:t>MES</a:t>
              </a:r>
            </a:p>
            <a:p>
              <a:pPr algn="ctr"/>
              <a:r>
                <a:rPr lang="es-US" sz="3600" b="1" dirty="0">
                  <a:solidFill>
                    <a:schemeClr val="bg1"/>
                  </a:solidFill>
                </a:rPr>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dirty="0">
                  <a:solidFill>
                    <a:schemeClr val="bg1"/>
                  </a:solidFill>
                </a:rPr>
                <a:t>MES</a:t>
              </a:r>
            </a:p>
            <a:p>
              <a:pPr algn="ctr"/>
              <a:r>
                <a:rPr lang="es-US" sz="3600" b="1" dirty="0">
                  <a:solidFill>
                    <a:schemeClr val="bg1"/>
                  </a:solidFill>
                </a:rPr>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pPr>
            <a:r>
              <a:rPr lang="es-US" sz="1600"/>
              <a:t>Si hace su solicitud el mes que cumple 65 años o durante los primeros 3 meses de su IEP, su cobertura comenzará el 1° día del mes posterior a que haga la solicitud.</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normAutofit fontScale="92500" lnSpcReduction="20000"/>
          </a:bodyPr>
          <a:lstStyle/>
          <a:p>
            <a:pPr marL="0" lvl="0" indent="0">
              <a:spcAft>
                <a:spcPts val="0"/>
              </a:spcAft>
              <a:buClrTx/>
              <a:buNone/>
            </a:pPr>
            <a:r>
              <a:rPr lang="es-US" sz="1600"/>
              <a:t>Si es menor de 65 años y tiene una discapacidad, recibirá automáticamente la Parte A y la Parte B después de recibir 24 meses de beneficios por discapacidad del Seguro Social o ciertos beneficios por discapacidad de la RRB. </a:t>
            </a:r>
          </a:p>
        </p:txBody>
      </p: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90057" y="5542735"/>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282973" y="5510011"/>
            <a:ext cx="9774571" cy="780659"/>
          </a:xfrm>
        </p:spPr>
        <p:txBody>
          <a:bodyPr>
            <a:normAutofit/>
          </a:bodyPr>
          <a:lstStyle/>
          <a:p>
            <a:pPr marL="0" lvl="0" indent="0" defTabSz="685800">
              <a:buClrTx/>
              <a:buNone/>
              <a:defRPr/>
            </a:pPr>
            <a:r>
              <a:rPr lang="es-US" sz="1400" b="1"/>
              <a:t>NOTA: </a:t>
            </a:r>
            <a:r>
              <a:rPr lang="es-US" sz="1400"/>
              <a:t>Si Período de Inscripción Abierta (OEP) de 6 meses de Medigap comienza el mes que usted cumple 65 años y está inscrito en la Parte B (debe tener también la Parte A) y dura al menos 6 meses (puede ser más prolongado en su estado). </a:t>
            </a:r>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5" name="Footer Placeholder 4">
            <a:extLst>
              <a:ext uri="{FF2B5EF4-FFF2-40B4-BE49-F238E27FC236}">
                <a16:creationId xmlns:a16="http://schemas.microsoft.com/office/drawing/2014/main" id="{45638F05-AF79-4B89-8D00-E7819B12DBD2}"/>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B3724CAA-B3A6-459A-8076-92E56C75B152}"/>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37" grpId="0" animBg="1"/>
      <p:bldP spid="4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Período de Inscripción Especial </a:t>
            </a:r>
            <a:br>
              <a:rPr lang="es-US" sz="3000" dirty="0"/>
            </a:br>
            <a:r>
              <a:rPr lang="es-US" sz="3000" dirty="0"/>
              <a:t>(SEP, por sus siglas en inglés)</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273175"/>
          </a:xfrm>
        </p:spPr>
        <p:txBody>
          <a:bodyPr>
            <a:normAutofit fontScale="92500"/>
          </a:bodyPr>
          <a:lstStyle/>
          <a:p>
            <a:pPr marL="0" lvl="0" indent="0" algn="ctr">
              <a:spcAft>
                <a:spcPts val="0"/>
              </a:spcAft>
              <a:buClrTx/>
              <a:buNone/>
            </a:pPr>
            <a:r>
              <a:rPr lang="es-US" b="1">
                <a:solidFill>
                  <a:srgbClr val="2F5597"/>
                </a:solidFill>
                <a:latin typeface="Calibri" panose="020F0502020204030204"/>
                <a:cs typeface="+mn-cs"/>
              </a:rPr>
              <a:t>Comienza después del IEP de Medicare si usted tiene cobertura de GHP con base en el empleo actual</a:t>
            </a:r>
          </a:p>
          <a:p>
            <a:pPr marL="0" indent="0">
              <a:buNone/>
            </a:pPr>
            <a:endParaRPr lang="en-US" dirty="0"/>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94212" y="1315653"/>
            <a:ext cx="8208027" cy="757277"/>
          </a:xfrm>
        </p:spPr>
        <p:txBody>
          <a:bodyPr anchor="ctr">
            <a:noAutofit/>
          </a:bodyPr>
          <a:lstStyle/>
          <a:p>
            <a:pPr marL="0" lvl="0" indent="0" algn="ctr">
              <a:spcAft>
                <a:spcPts val="0"/>
              </a:spcAft>
              <a:buClrTx/>
              <a:buNone/>
            </a:pPr>
            <a:r>
              <a:rPr lang="es-US" sz="2800" b="1" dirty="0"/>
              <a:t>Continúa durante 8 meses después de que finaliza la cobertura de GHP </a:t>
            </a:r>
          </a:p>
        </p:txBody>
      </p:sp>
      <p:grpSp>
        <p:nvGrpSpPr>
          <p:cNvPr id="7" name="Group 6" descr="Un grupo de 8 iconos de calendario que indican los meses del 1 al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rtlCol="0">
              <a:spAutoFit/>
            </a:bodyPr>
            <a:lstStyle/>
            <a:p>
              <a:pPr algn="ctr"/>
              <a:r>
                <a:rPr lang="es-US" sz="1400" b="1">
                  <a:solidFill>
                    <a:schemeClr val="bg1"/>
                  </a:solidFill>
                </a:rPr>
                <a:t>MES</a:t>
              </a:r>
            </a:p>
            <a:p>
              <a:pPr algn="ctr"/>
              <a:r>
                <a:rPr lang="es-US" sz="3600" b="1">
                  <a:solidFill>
                    <a:schemeClr val="bg1"/>
                  </a:solidFill>
                </a:rPr>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lnSpcReduction="10000"/>
          </a:bodyPr>
          <a:lstStyle/>
          <a:p>
            <a:pPr marL="0" lvl="0" indent="0">
              <a:spcBef>
                <a:spcPts val="600"/>
              </a:spcBef>
              <a:buClrTx/>
              <a:buNone/>
              <a:defRPr/>
            </a:pPr>
            <a:r>
              <a:rPr lang="es-US" sz="2000" b="1">
                <a:latin typeface="Calibri" panose="020F0502020204030204"/>
                <a:cs typeface="+mn-cs"/>
              </a:rPr>
              <a:t>Puede inscribirse en la Parte A (si tiene que pagarla) y/o la Parte B:</a:t>
            </a:r>
          </a:p>
          <a:p>
            <a:pPr marL="0" lvl="1" indent="685800">
              <a:spcAft>
                <a:spcPts val="1200"/>
              </a:spcAft>
              <a:buNone/>
              <a:defRPr/>
            </a:pPr>
            <a:r>
              <a:rPr lang="es-US" sz="2000">
                <a:latin typeface="Calibri" panose="020F0502020204030204"/>
                <a:cs typeface="+mn-cs"/>
              </a:rPr>
              <a:t>En cualquier momento si sigue teniendo cobertura del GHP</a:t>
            </a:r>
          </a:p>
          <a:p>
            <a:pPr marL="690563" lvl="1" indent="-4763">
              <a:spcAft>
                <a:spcPts val="1200"/>
              </a:spcAft>
              <a:buNone/>
              <a:defRPr/>
            </a:pPr>
            <a:r>
              <a:rPr lang="es-US" sz="2000">
                <a:latin typeface="Calibri" panose="020F0502020204030204"/>
                <a:cs typeface="+mn-cs"/>
              </a:rPr>
              <a:t>Durante el período de 8 meses que comienza el mes después de la finalización del empleo o de que termina la cobertura</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64280" y="4093684"/>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489516"/>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672572" cy="722376"/>
          </a:xfrm>
          <a:prstGeom prst="homePlate">
            <a:avLst/>
          </a:prstGeom>
          <a:solidFill>
            <a:srgbClr val="FFD966"/>
          </a:solidFill>
        </p:spPr>
        <p:txBody>
          <a:bodyPr anchor="ctr"/>
          <a:lstStyle/>
          <a:p>
            <a:pPr marL="182880" lvl="0" indent="0" defTabSz="685800">
              <a:spcBef>
                <a:spcPts val="600"/>
              </a:spcBef>
              <a:spcAft>
                <a:spcPts val="0"/>
              </a:spcAft>
              <a:buClrTx/>
              <a:buNone/>
            </a:pPr>
            <a:r>
              <a:rPr lang="es-US" sz="1600" dirty="0">
                <a:latin typeface="Calibri" panose="020F0502020204030204"/>
              </a:rPr>
              <a:t>Habitualmente no hay  </a:t>
            </a:r>
            <a:br>
              <a:rPr lang="es-US" sz="1600" dirty="0">
                <a:latin typeface="Calibri" panose="020F0502020204030204"/>
              </a:rPr>
            </a:br>
            <a:r>
              <a:rPr lang="es-US" sz="1600" dirty="0">
                <a:latin typeface="Calibri" panose="020F0502020204030204"/>
              </a:rPr>
              <a:t>multas por inscripción tardía</a:t>
            </a:r>
          </a:p>
        </p:txBody>
      </p:sp>
      <p:pic>
        <p:nvPicPr>
          <p:cNvPr id="227" name="Graphic 226" descr="Ícono de dinero">
            <a:extLst>
              <a:ext uri="{FF2B5EF4-FFF2-40B4-BE49-F238E27FC236}">
                <a16:creationId xmlns:a16="http://schemas.microsoft.com/office/drawing/2014/main" id="{5AB2D24C-24F8-4A9F-B24B-715751DC1A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685234"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3252" y="6052732"/>
            <a:ext cx="323850" cy="333375"/>
          </a:xfrm>
          <a:prstGeom prst="rect">
            <a:avLst/>
          </a:prstGeom>
        </p:spPr>
      </p:pic>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086639" y="6042816"/>
            <a:ext cx="10515600" cy="457200"/>
          </a:xfrm>
        </p:spPr>
        <p:txBody>
          <a:bodyPr>
            <a:noAutofit/>
          </a:bodyPr>
          <a:lstStyle/>
          <a:p>
            <a:pPr marL="0" indent="0">
              <a:buNone/>
            </a:pPr>
            <a:r>
              <a:rPr lang="es-US" sz="1600" b="1" dirty="0">
                <a:latin typeface="Calibri" panose="020F0502020204030204"/>
                <a:cs typeface="+mn-cs"/>
              </a:rPr>
              <a:t> NOTA: </a:t>
            </a:r>
            <a:r>
              <a:rPr lang="es-US" sz="1600" dirty="0">
                <a:latin typeface="Calibri" panose="020F0502020204030204"/>
                <a:cs typeface="+mn-cs"/>
              </a:rPr>
              <a:t>Tiene 6 meses a partir de la fecha de vigencia de la Parte B para adquirir una póliza de </a:t>
            </a:r>
            <a:r>
              <a:rPr lang="es-US" sz="1600" dirty="0" err="1">
                <a:latin typeface="Calibri" panose="020F0502020204030204"/>
                <a:cs typeface="+mn-cs"/>
              </a:rPr>
              <a:t>Medigap</a:t>
            </a:r>
            <a:r>
              <a:rPr lang="es-US" sz="1600" dirty="0">
                <a:latin typeface="Calibri" panose="020F0502020204030204"/>
                <a:cs typeface="+mn-cs"/>
              </a:rPr>
              <a:t> (debe tener la Parte A y la Parte B).</a:t>
            </a:r>
          </a:p>
        </p:txBody>
      </p:sp>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n-US" smtClean="0">
                <a:solidFill>
                  <a:srgbClr val="8FAADC"/>
                </a:solidFill>
              </a:rPr>
              <a:pPr/>
              <a:t>19</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a:t>Contenido</a:t>
            </a:r>
          </a:p>
        </p:txBody>
      </p:sp>
      <p:sp>
        <p:nvSpPr>
          <p:cNvPr id="9" name="PlaceHolder 2">
            <a:extLst>
              <a:ext uri="{FF2B5EF4-FFF2-40B4-BE49-F238E27FC236}">
                <a16:creationId xmlns:a16="http://schemas.microsoft.com/office/drawing/2014/main" id="{FCF9A206-06F1-4538-828C-3871464D50D0}"/>
              </a:ext>
            </a:extLst>
          </p:cNvPr>
          <p:cNvSpPr txBox="1">
            <a:spLocks/>
          </p:cNvSpPr>
          <p:nvPr/>
        </p:nvSpPr>
        <p:spPr>
          <a:xfrm>
            <a:off x="1447920" y="1524774"/>
            <a:ext cx="9600840" cy="479268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1: </a:t>
            </a:r>
            <a:r>
              <a:rPr lang="es-US" sz="1700" spc="-1">
                <a:solidFill>
                  <a:srgbClr val="00529B"/>
                </a:solidFill>
                <a:latin typeface="Arial"/>
              </a:rPr>
              <a:t>¿Qué es Medicare?........................................................................................4-27</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2: </a:t>
            </a:r>
            <a:r>
              <a:rPr lang="es-US" sz="1700" spc="-1">
                <a:solidFill>
                  <a:srgbClr val="00529B"/>
                </a:solidFill>
                <a:latin typeface="Arial"/>
              </a:rPr>
              <a:t>Medicare Original: Parte A (seguro hospitalario) y </a:t>
            </a:r>
            <a:br>
              <a:rPr lang="es-US" sz="1700" spc="-1">
                <a:solidFill>
                  <a:srgbClr val="00529B"/>
                </a:solidFill>
                <a:latin typeface="Arial"/>
              </a:rPr>
            </a:br>
            <a:r>
              <a:rPr lang="es-US" sz="1700" spc="-1">
                <a:solidFill>
                  <a:srgbClr val="00529B"/>
                </a:solidFill>
                <a:latin typeface="Arial"/>
              </a:rPr>
              <a:t>Parte B (seguro médico)..….………………………………………………............................28-46</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3: </a:t>
            </a:r>
            <a:r>
              <a:rPr lang="es-US" sz="1700" spc="-1">
                <a:solidFill>
                  <a:srgbClr val="00529B"/>
                </a:solidFill>
                <a:latin typeface="Arial"/>
              </a:rPr>
              <a:t>Pólizas de seguro complementario de Medicare (Medigap)..........................47-55</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4: </a:t>
            </a:r>
            <a:r>
              <a:rPr lang="es-US" sz="1700" spc="-1">
                <a:solidFill>
                  <a:srgbClr val="00529B"/>
                </a:solidFill>
                <a:latin typeface="Arial"/>
              </a:rPr>
              <a:t>Cobertura de medicamentos de Medicare (Parte D).....................................56-69</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5: </a:t>
            </a:r>
            <a:r>
              <a:rPr lang="es-US" sz="1700" spc="-1">
                <a:solidFill>
                  <a:srgbClr val="00529B"/>
                </a:solidFill>
                <a:latin typeface="Arial"/>
              </a:rPr>
              <a:t>Medicare Advantage y otros planes de salud de Medicare...........................70-84</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6: </a:t>
            </a:r>
            <a:r>
              <a:rPr lang="es-US" sz="1700" spc="-1">
                <a:solidFill>
                  <a:srgbClr val="00529B"/>
                </a:solidFill>
                <a:latin typeface="Arial"/>
              </a:rPr>
              <a:t>Medicare y el Mercado de Seguros Médicos </a:t>
            </a:r>
            <a:br>
              <a:rPr lang="es-US" sz="1700" spc="-1">
                <a:solidFill>
                  <a:srgbClr val="00529B"/>
                </a:solidFill>
                <a:latin typeface="Arial"/>
              </a:rPr>
            </a:br>
            <a:r>
              <a:rPr lang="es-US" sz="1700" spc="-1">
                <a:solidFill>
                  <a:srgbClr val="00529B"/>
                </a:solidFill>
                <a:latin typeface="Arial"/>
              </a:rPr>
              <a:t>(Health Insurance Marketplace</a:t>
            </a:r>
            <a:r>
              <a:rPr lang="es-US" sz="1700" spc="-1" baseline="30000">
                <a:solidFill>
                  <a:srgbClr val="00529B"/>
                </a:solidFill>
                <a:latin typeface="Arial"/>
              </a:rPr>
              <a:t>®</a:t>
            </a:r>
            <a:r>
              <a:rPr lang="es-US" sz="1700" spc="-1">
                <a:solidFill>
                  <a:srgbClr val="00529B"/>
                </a:solidFill>
                <a:latin typeface="Arial"/>
              </a:rPr>
              <a:t>)......................................................................................85-90</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Lección 7: </a:t>
            </a:r>
            <a:r>
              <a:rPr lang="es-US" sz="1700" spc="-1">
                <a:solidFill>
                  <a:srgbClr val="00529B"/>
                </a:solidFill>
                <a:latin typeface="Arial"/>
              </a:rPr>
              <a:t>Ayuda para personas con ingresos y recursos limitados...............................91-100</a:t>
            </a:r>
            <a:endParaRPr lang="en-US" sz="1700" spc="-1">
              <a:solidFill>
                <a:srgbClr val="000000"/>
              </a:solidFill>
              <a:latin typeface="Arial"/>
            </a:endParaRPr>
          </a:p>
          <a:p>
            <a:pPr indent="0">
              <a:lnSpc>
                <a:spcPct val="100000"/>
              </a:lnSpc>
              <a:spcBef>
                <a:spcPts val="0"/>
              </a:spcBef>
              <a:spcAft>
                <a:spcPts val="900"/>
              </a:spcAft>
              <a:buFont typeface="Wingdings" pitchFamily="2" charset="2"/>
              <a:buNone/>
              <a:tabLst>
                <a:tab pos="0" algn="l"/>
              </a:tabLst>
            </a:pPr>
            <a:r>
              <a:rPr lang="es-US" sz="1700" b="1" spc="-1">
                <a:solidFill>
                  <a:srgbClr val="00529B"/>
                </a:solidFill>
                <a:latin typeface="Arial"/>
              </a:rPr>
              <a:t>Apéndices:</a:t>
            </a:r>
            <a:r>
              <a:rPr lang="es-US" sz="1700" spc="-1">
                <a:solidFill>
                  <a:srgbClr val="00529B"/>
                </a:solidFill>
                <a:latin typeface="Arial"/>
              </a:rPr>
              <a:t>……………………………………………………………………………….….... 101-104</a:t>
            </a:r>
            <a:endParaRPr lang="en-US" sz="1700" spc="-1">
              <a:solidFill>
                <a:srgbClr val="000000"/>
              </a:solidFill>
              <a:latin typeface="Arial"/>
            </a:endParaRPr>
          </a:p>
          <a:p>
            <a:pPr marL="457200" indent="0">
              <a:lnSpc>
                <a:spcPct val="100000"/>
              </a:lnSpc>
              <a:spcBef>
                <a:spcPts val="0"/>
              </a:spcBef>
              <a:spcAft>
                <a:spcPts val="900"/>
              </a:spcAft>
              <a:buFont typeface="Wingdings" pitchFamily="2" charset="2"/>
              <a:buNone/>
              <a:tabLst>
                <a:tab pos="0" algn="l"/>
              </a:tabLst>
            </a:pPr>
            <a:r>
              <a:rPr lang="es-US" sz="1700" spc="-1">
                <a:solidFill>
                  <a:srgbClr val="00529B"/>
                </a:solidFill>
                <a:latin typeface="Arial"/>
              </a:rPr>
              <a:t>Sitios web útiles...........................................................................................................101</a:t>
            </a:r>
            <a:endParaRPr lang="en-US" sz="1700" spc="-1">
              <a:solidFill>
                <a:srgbClr val="000000"/>
              </a:solidFill>
              <a:latin typeface="Arial"/>
            </a:endParaRPr>
          </a:p>
          <a:p>
            <a:pPr marL="457200" indent="0">
              <a:lnSpc>
                <a:spcPct val="100000"/>
              </a:lnSpc>
              <a:spcBef>
                <a:spcPts val="0"/>
              </a:spcBef>
              <a:spcAft>
                <a:spcPts val="900"/>
              </a:spcAft>
              <a:buFont typeface="Wingdings" pitchFamily="2" charset="2"/>
              <a:buNone/>
              <a:tabLst>
                <a:tab pos="0" algn="l"/>
              </a:tabLst>
            </a:pPr>
            <a:r>
              <a:rPr lang="es-US" sz="1700" spc="-1">
                <a:solidFill>
                  <a:srgbClr val="00529B"/>
                </a:solidFill>
                <a:latin typeface="Arial"/>
              </a:rPr>
              <a:t>Puntos clave para recordar .........................................................................................102</a:t>
            </a:r>
            <a:endParaRPr lang="en-US" sz="1700" spc="-1">
              <a:solidFill>
                <a:srgbClr val="000000"/>
              </a:solidFill>
              <a:latin typeface="Arial"/>
            </a:endParaRPr>
          </a:p>
          <a:p>
            <a:pPr marL="457200" indent="0">
              <a:lnSpc>
                <a:spcPct val="100000"/>
              </a:lnSpc>
              <a:spcBef>
                <a:spcPts val="0"/>
              </a:spcBef>
              <a:spcAft>
                <a:spcPts val="900"/>
              </a:spcAft>
              <a:buFont typeface="Wingdings" pitchFamily="2" charset="2"/>
              <a:buNone/>
              <a:tabLst>
                <a:tab pos="0" algn="l"/>
              </a:tabLst>
            </a:pPr>
            <a:r>
              <a:rPr lang="es-US" sz="1700" spc="-1">
                <a:solidFill>
                  <a:srgbClr val="00529B"/>
                </a:solidFill>
                <a:latin typeface="Arial"/>
              </a:rPr>
              <a:t>Acrónimos…………………………………………………………………….………………103-104</a:t>
            </a:r>
            <a:endParaRPr lang="en-US" sz="1700" spc="-1" dirty="0">
              <a:solidFill>
                <a:srgbClr val="000000"/>
              </a:solidFill>
              <a:latin typeface="Arial"/>
            </a:endParaRPr>
          </a:p>
        </p:txBody>
      </p:sp>
      <p:sp>
        <p:nvSpPr>
          <p:cNvPr id="4" name="Slide Number Placeholder 3">
            <a:extLst>
              <a:ext uri="{FF2B5EF4-FFF2-40B4-BE49-F238E27FC236}">
                <a16:creationId xmlns:a16="http://schemas.microsoft.com/office/drawing/2014/main" id="{DC6C2659-E665-4E61-A334-335A144353E8}"/>
              </a:ext>
            </a:extLst>
          </p:cNvPr>
          <p:cNvSpPr>
            <a:spLocks noGrp="1"/>
          </p:cNvSpPr>
          <p:nvPr>
            <p:ph type="sldNum" sz="quarter" idx="12"/>
          </p:nvPr>
        </p:nvSpPr>
        <p:spPr/>
        <p:txBody>
          <a:bodyPr/>
          <a:lstStyle/>
          <a:p>
            <a:fld id="{0B2D781D-8844-5940-92D1-06EF0A7F581E}" type="slidenum">
              <a:rPr lang="en-US" smtClean="0"/>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Período de Inscripción General </a:t>
            </a:r>
            <a:br>
              <a:rPr lang="es-US" sz="3000" dirty="0"/>
            </a:br>
            <a:r>
              <a:rPr lang="es-US" sz="3000" dirty="0"/>
              <a:t>(GEP, por sus siglas en inglés)</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pPr>
            <a:r>
              <a:rPr lang="es-US" sz="2400" b="1"/>
              <a:t>GEP de 3 meses cada año</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normAutofit lnSpcReduction="10000"/>
          </a:bodyPr>
          <a:lstStyle/>
          <a:p>
            <a:pPr marL="0" lvl="0" indent="0" algn="ctr">
              <a:spcAft>
                <a:spcPts val="0"/>
              </a:spcAft>
              <a:buClrTx/>
              <a:buNone/>
            </a:pPr>
            <a:r>
              <a:rPr lang="es-US" sz="1400" b="1">
                <a:solidFill>
                  <a:prstClr val="white"/>
                </a:solidFill>
                <a:latin typeface="Calibri" panose="020F0502020204030204"/>
                <a:cs typeface="+mn-cs"/>
              </a:rPr>
              <a:t>COMIENZA</a:t>
            </a:r>
          </a:p>
          <a:p>
            <a:pPr marL="0" lvl="0" indent="0" algn="ctr">
              <a:spcAft>
                <a:spcPts val="0"/>
              </a:spcAft>
              <a:buClrTx/>
              <a:buNone/>
            </a:pPr>
            <a:r>
              <a:rPr lang="es-US" sz="2200" b="1">
                <a:solidFill>
                  <a:prstClr val="white"/>
                </a:solidFill>
                <a:latin typeface="Calibri" panose="020F0502020204030204"/>
                <a:cs typeface="+mn-cs"/>
              </a:rPr>
              <a:t>1 de enero</a:t>
            </a:r>
          </a:p>
        </p:txBody>
      </p:sp>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lstStyle/>
          <a:p>
            <a:pPr marL="0" lvl="0" indent="0" algn="ctr">
              <a:spcAft>
                <a:spcPts val="0"/>
              </a:spcAft>
              <a:buClrTx/>
              <a:buNone/>
            </a:pPr>
            <a:r>
              <a:rPr lang="es-US" sz="1350" b="1">
                <a:solidFill>
                  <a:prstClr val="white"/>
                </a:solidFill>
                <a:latin typeface="Calibri" panose="020F0502020204030204"/>
                <a:cs typeface="+mn-cs"/>
              </a:rPr>
              <a:t>CONTINÚA</a:t>
            </a:r>
          </a:p>
          <a:p>
            <a:pPr marL="0" lvl="0" indent="0" algn="ctr">
              <a:spcAft>
                <a:spcPts val="0"/>
              </a:spcAft>
              <a:buClrTx/>
              <a:buNone/>
            </a:pPr>
            <a:r>
              <a:rPr lang="es-US" sz="2200" b="1">
                <a:solidFill>
                  <a:prstClr val="white"/>
                </a:solidFill>
                <a:latin typeface="Calibri" panose="020F0502020204030204"/>
                <a:cs typeface="+mn-cs"/>
              </a:rPr>
              <a:t>febrero</a:t>
            </a:r>
          </a:p>
        </p:txBody>
      </p:sp>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normAutofit lnSpcReduction="10000"/>
          </a:bodyPr>
          <a:lstStyle/>
          <a:p>
            <a:pPr marL="0" lvl="0" indent="0" algn="ctr">
              <a:spcAft>
                <a:spcPts val="0"/>
              </a:spcAft>
              <a:buClrTx/>
              <a:buNone/>
            </a:pPr>
            <a:r>
              <a:rPr lang="es-US" sz="1400" b="1">
                <a:solidFill>
                  <a:prstClr val="white"/>
                </a:solidFill>
                <a:latin typeface="Calibri" panose="020F0502020204030204"/>
                <a:cs typeface="+mn-cs"/>
              </a:rPr>
              <a:t>FINALIZA</a:t>
            </a:r>
          </a:p>
          <a:p>
            <a:pPr marL="0" lvl="0" indent="0" algn="ctr">
              <a:spcAft>
                <a:spcPts val="0"/>
              </a:spcAft>
              <a:buClrTx/>
              <a:buNone/>
            </a:pPr>
            <a:r>
              <a:rPr lang="es-US" sz="2200" b="1">
                <a:solidFill>
                  <a:prstClr val="white"/>
                </a:solidFill>
                <a:latin typeface="Calibri" panose="020F0502020204030204"/>
                <a:cs typeface="+mn-cs"/>
              </a:rPr>
              <a:t>31 de marzo</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679327"/>
            <a:ext cx="2097505" cy="1480270"/>
          </a:xfrm>
        </p:spPr>
        <p:txBody>
          <a:bodyPr/>
          <a:lstStyle/>
          <a:p>
            <a:pPr marL="0" lvl="0" indent="0" algn="ctr">
              <a:spcAft>
                <a:spcPts val="0"/>
              </a:spcAft>
              <a:buClrTx/>
              <a:buNone/>
              <a:defRPr/>
            </a:pPr>
            <a:r>
              <a:rPr lang="es-US" sz="1800" b="1">
                <a:solidFill>
                  <a:srgbClr val="2F5597"/>
                </a:solidFill>
                <a:latin typeface="Calibri" panose="020F0502020204030204"/>
                <a:cs typeface="+mn-cs"/>
              </a:rPr>
              <a:t>La cobertura</a:t>
            </a:r>
          </a:p>
          <a:p>
            <a:pPr marL="0" lvl="0" indent="0" algn="ctr">
              <a:spcAft>
                <a:spcPts val="0"/>
              </a:spcAft>
              <a:buClrTx/>
              <a:buNone/>
              <a:defRPr/>
            </a:pPr>
            <a:r>
              <a:rPr lang="es-US" sz="1800" b="1">
                <a:solidFill>
                  <a:srgbClr val="2F5597"/>
                </a:solidFill>
                <a:latin typeface="Calibri" panose="020F0502020204030204"/>
                <a:cs typeface="+mn-cs"/>
              </a:rPr>
              <a:t>comienza el primer día del mes siguiente a haber solicitado el plan</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spcAft>
                <a:spcPts val="1200"/>
              </a:spcAft>
              <a:buNone/>
              <a:defRPr/>
            </a:pPr>
            <a:r>
              <a:rPr lang="es-US" sz="2000" b="1"/>
              <a:t>Puede inscribirse para:</a:t>
            </a:r>
          </a:p>
          <a:p>
            <a:pPr marL="548640" lvl="1">
              <a:spcAft>
                <a:spcPts val="1200"/>
              </a:spcAft>
              <a:buFont typeface="Wingdings" panose="05000000000000000000" pitchFamily="2" charset="2"/>
              <a:buChar char="§"/>
              <a:defRPr/>
            </a:pPr>
            <a:r>
              <a:rPr lang="es-US" sz="2000"/>
              <a:t>Parte A (si tiene que comprarla)</a:t>
            </a:r>
          </a:p>
          <a:p>
            <a:pPr marL="548640" lvl="1">
              <a:spcAft>
                <a:spcPts val="1200"/>
              </a:spcAft>
              <a:buFont typeface="Wingdings" panose="05000000000000000000" pitchFamily="2" charset="2"/>
              <a:buChar char="§"/>
              <a:defRPr/>
            </a:pPr>
            <a:r>
              <a:rPr lang="es-US" sz="2000"/>
              <a:t>Parte B</a:t>
            </a:r>
          </a:p>
          <a:p>
            <a:pPr marL="548640" lvl="1">
              <a:spcAft>
                <a:spcPts val="1200"/>
              </a:spcAft>
              <a:buFont typeface="Wingdings" panose="05000000000000000000" pitchFamily="2" charset="2"/>
              <a:buChar char="§"/>
              <a:defRPr/>
            </a:pPr>
            <a:r>
              <a:rPr lang="es-US" sz="2000"/>
              <a:t>Parte D (cuando solicita la Parte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315167"/>
            <a:ext cx="4992624" cy="704088"/>
          </a:xfrm>
          <a:prstGeom prst="homePlate">
            <a:avLst/>
          </a:prstGeom>
          <a:solidFill>
            <a:srgbClr val="FFD966"/>
          </a:solidFill>
        </p:spPr>
        <p:txBody>
          <a:bodyPr anchor="ctr"/>
          <a:lstStyle/>
          <a:p>
            <a:pPr marL="1645920" lvl="0" indent="0" defTabSz="685800">
              <a:spcBef>
                <a:spcPts val="600"/>
              </a:spcBef>
              <a:spcAft>
                <a:spcPts val="0"/>
              </a:spcAft>
              <a:buClrTx/>
              <a:buNone/>
            </a:pPr>
            <a:r>
              <a:rPr lang="es-US" sz="1600" dirty="0">
                <a:latin typeface="Calibri" panose="020F0502020204030204"/>
              </a:rPr>
              <a:t>Puede tener multas </a:t>
            </a:r>
            <a:br>
              <a:rPr lang="es-US" sz="1600" dirty="0">
                <a:latin typeface="Calibri" panose="020F0502020204030204"/>
              </a:rPr>
            </a:br>
            <a:r>
              <a:rPr lang="es-US" sz="1600" dirty="0">
                <a:latin typeface="Calibri" panose="020F0502020204030204"/>
              </a:rPr>
              <a:t>por inscripción tardía.</a:t>
            </a:r>
          </a:p>
        </p:txBody>
      </p:sp>
      <p:pic>
        <p:nvPicPr>
          <p:cNvPr id="80" name="Graphic 79" descr="Ícono de dinero">
            <a:extLst>
              <a:ext uri="{FF2B5EF4-FFF2-40B4-BE49-F238E27FC236}">
                <a16:creationId xmlns:a16="http://schemas.microsoft.com/office/drawing/2014/main" id="{42B286E5-1CA0-47D0-9C35-EC3A81769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320" y="5028549"/>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n-US" smtClean="0"/>
              <a:pPr/>
              <a:t>20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a:t>Período de Inscripción Abierta (OEP, por sus siglas en inglés) anual para personas con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0" y="1197262"/>
            <a:ext cx="12192000" cy="613613"/>
          </a:xfrm>
        </p:spPr>
        <p:txBody>
          <a:bodyPr/>
          <a:lstStyle/>
          <a:p>
            <a:pPr marL="0" lvl="0" indent="0" algn="ctr">
              <a:spcAft>
                <a:spcPts val="0"/>
              </a:spcAft>
              <a:buClrTx/>
              <a:buNone/>
            </a:pPr>
            <a:r>
              <a:rPr lang="es-US" sz="2800" b="1" dirty="0"/>
              <a:t>Período de 7 semanas</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sp>
        <p:nvSpPr>
          <p:cNvPr id="28" name="PlaceHolder 3">
            <a:extLst>
              <a:ext uri="{FF2B5EF4-FFF2-40B4-BE49-F238E27FC236}">
                <a16:creationId xmlns:a16="http://schemas.microsoft.com/office/drawing/2014/main" id="{05A11A4F-D941-4931-965E-65FCD72AF5EF}"/>
              </a:ext>
            </a:extLst>
          </p:cNvPr>
          <p:cNvSpPr txBox="1">
            <a:spLocks/>
          </p:cNvSpPr>
          <p:nvPr/>
        </p:nvSpPr>
        <p:spPr>
          <a:xfrm>
            <a:off x="2724546" y="2619948"/>
            <a:ext cx="1047404" cy="822600"/>
          </a:xfrm>
          <a:prstGeom prst="rect">
            <a:avLst/>
          </a:prstGeom>
          <a:solidFill>
            <a:srgbClr val="0070C0"/>
          </a:solidFill>
          <a:ln w="0">
            <a:solidFill>
              <a:srgbClr val="FFFFFF"/>
            </a:solidFill>
          </a:ln>
        </p:spPr>
        <p:txBody>
          <a:bodyPr anchor="ctr">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Font typeface="Wingdings" pitchFamily="2" charset="2"/>
              <a:buNone/>
              <a:tabLst>
                <a:tab pos="0" algn="l"/>
              </a:tabLst>
            </a:pPr>
            <a:r>
              <a:rPr lang="es-US" sz="1400" b="1" spc="-1" dirty="0">
                <a:solidFill>
                  <a:srgbClr val="FFFFFF"/>
                </a:solidFill>
                <a:latin typeface="Calibri" panose="020F0502020204030204" pitchFamily="34" charset="0"/>
                <a:cs typeface="Calibri" panose="020F0502020204030204" pitchFamily="34" charset="0"/>
              </a:rPr>
              <a:t>COMIENZA</a:t>
            </a:r>
            <a:endParaRPr lang="en-US" sz="1400" spc="-1" dirty="0">
              <a:latin typeface="Calibri" panose="020F0502020204030204" pitchFamily="34" charset="0"/>
              <a:cs typeface="Calibri" panose="020F0502020204030204" pitchFamily="34" charset="0"/>
            </a:endParaRPr>
          </a:p>
          <a:p>
            <a:pPr marL="0" indent="0" algn="ctr">
              <a:spcAft>
                <a:spcPts val="600"/>
              </a:spcAft>
              <a:buFont typeface="Wingdings" pitchFamily="2" charset="2"/>
              <a:buNone/>
              <a:tabLst>
                <a:tab pos="0" algn="l"/>
              </a:tabLst>
            </a:pPr>
            <a:r>
              <a:rPr lang="es-US" sz="1800" b="1" spc="-1" dirty="0">
                <a:solidFill>
                  <a:srgbClr val="FFFFFF"/>
                </a:solidFill>
                <a:latin typeface="Calibri"/>
              </a:rPr>
              <a:t>15 de octubre</a:t>
            </a:r>
            <a:endParaRPr lang="en-US" sz="1800" spc="-1" dirty="0">
              <a:latin typeface="Arial"/>
            </a:endParaRPr>
          </a:p>
        </p:txBody>
      </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sp>
        <p:nvSpPr>
          <p:cNvPr id="29" name="PlaceHolder 4">
            <a:extLst>
              <a:ext uri="{FF2B5EF4-FFF2-40B4-BE49-F238E27FC236}">
                <a16:creationId xmlns:a16="http://schemas.microsoft.com/office/drawing/2014/main" id="{D4026A96-3F07-41AD-BE4F-6F944D295FB1}"/>
              </a:ext>
            </a:extLst>
          </p:cNvPr>
          <p:cNvSpPr txBox="1">
            <a:spLocks/>
          </p:cNvSpPr>
          <p:nvPr/>
        </p:nvSpPr>
        <p:spPr>
          <a:xfrm>
            <a:off x="4339522" y="2616480"/>
            <a:ext cx="1047404" cy="822600"/>
          </a:xfrm>
          <a:prstGeom prst="rect">
            <a:avLst/>
          </a:prstGeom>
          <a:solidFill>
            <a:srgbClr val="0070C0"/>
          </a:solidFill>
          <a:ln w="0">
            <a:solidFill>
              <a:srgbClr val="FFFFFF"/>
            </a:solidFill>
          </a:ln>
        </p:spPr>
        <p:txBody>
          <a:bodyPr lIns="0" rIns="0"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Font typeface="Wingdings" pitchFamily="2" charset="2"/>
              <a:buNone/>
              <a:tabLst>
                <a:tab pos="0" algn="l"/>
              </a:tabLst>
            </a:pPr>
            <a:r>
              <a:rPr lang="es-US" sz="1400" b="1" spc="-1" dirty="0">
                <a:solidFill>
                  <a:srgbClr val="FFFFFF"/>
                </a:solidFill>
                <a:latin typeface="Calibri"/>
              </a:rPr>
              <a:t>CONTINÚA</a:t>
            </a:r>
            <a:endParaRPr lang="en-US" sz="1400" spc="-1" dirty="0">
              <a:latin typeface="Arial"/>
            </a:endParaRPr>
          </a:p>
          <a:p>
            <a:pPr marL="0" indent="0" algn="ctr">
              <a:spcBef>
                <a:spcPts val="400"/>
              </a:spcBef>
              <a:spcAft>
                <a:spcPts val="600"/>
              </a:spcAft>
              <a:buFont typeface="Wingdings" pitchFamily="2" charset="2"/>
              <a:buNone/>
              <a:tabLst>
                <a:tab pos="0" algn="l"/>
              </a:tabLst>
            </a:pPr>
            <a:r>
              <a:rPr lang="es-US" sz="1800" b="1" spc="-1" dirty="0">
                <a:solidFill>
                  <a:srgbClr val="FFFFFF"/>
                </a:solidFill>
                <a:latin typeface="Calibri"/>
              </a:rPr>
              <a:t>noviembre</a:t>
            </a:r>
            <a:endParaRPr lang="en-US" sz="1800" spc="-1" dirty="0">
              <a:latin typeface="Arial"/>
            </a:endParaRPr>
          </a:p>
        </p:txBody>
      </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30" name="PlaceHolder 5">
            <a:extLst>
              <a:ext uri="{FF2B5EF4-FFF2-40B4-BE49-F238E27FC236}">
                <a16:creationId xmlns:a16="http://schemas.microsoft.com/office/drawing/2014/main" id="{E316689F-12FA-4119-822C-0B9B475F3259}"/>
              </a:ext>
            </a:extLst>
          </p:cNvPr>
          <p:cNvSpPr txBox="1">
            <a:spLocks/>
          </p:cNvSpPr>
          <p:nvPr/>
        </p:nvSpPr>
        <p:spPr>
          <a:xfrm>
            <a:off x="5957444" y="2599854"/>
            <a:ext cx="1047404" cy="822600"/>
          </a:xfrm>
          <a:prstGeom prst="rect">
            <a:avLst/>
          </a:prstGeom>
          <a:solidFill>
            <a:srgbClr val="0070C0"/>
          </a:solidFill>
          <a:ln w="0">
            <a:solidFill>
              <a:srgbClr val="FFFFFF"/>
            </a:solid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Font typeface="Wingdings" pitchFamily="2" charset="2"/>
              <a:buNone/>
              <a:tabLst>
                <a:tab pos="0" algn="l"/>
              </a:tabLst>
            </a:pPr>
            <a:r>
              <a:rPr lang="es-US" sz="1400" b="1" spc="-1" dirty="0">
                <a:solidFill>
                  <a:srgbClr val="FFFFFF"/>
                </a:solidFill>
                <a:latin typeface="Calibri"/>
              </a:rPr>
              <a:t>FINALIZA</a:t>
            </a:r>
            <a:endParaRPr lang="en-US" sz="1400" spc="-1" dirty="0">
              <a:latin typeface="Arial"/>
            </a:endParaRPr>
          </a:p>
          <a:p>
            <a:pPr marL="0" indent="0" algn="ctr">
              <a:lnSpc>
                <a:spcPct val="80000"/>
              </a:lnSpc>
              <a:spcBef>
                <a:spcPts val="600"/>
              </a:spcBef>
              <a:spcAft>
                <a:spcPts val="600"/>
              </a:spcAft>
              <a:buFont typeface="Wingdings" pitchFamily="2" charset="2"/>
              <a:buNone/>
              <a:tabLst>
                <a:tab pos="0" algn="l"/>
              </a:tabLst>
            </a:pPr>
            <a:r>
              <a:rPr lang="es-US" sz="1800" b="1" spc="-1" dirty="0">
                <a:solidFill>
                  <a:srgbClr val="FFFFFF"/>
                </a:solidFill>
                <a:latin typeface="Calibri"/>
              </a:rPr>
              <a:t>7 de </a:t>
            </a:r>
            <a:r>
              <a:rPr lang="es-US" sz="1600" b="1" spc="-1" dirty="0">
                <a:solidFill>
                  <a:srgbClr val="FFFFFF"/>
                </a:solidFill>
                <a:latin typeface="Calibri"/>
              </a:rPr>
              <a:t>diciembre</a:t>
            </a:r>
            <a:endParaRPr lang="en-US" sz="1600" spc="-1" dirty="0">
              <a:latin typeface="Arial"/>
            </a:endParaRP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pPr>
            <a:r>
              <a:rPr lang="es-US" sz="2400" b="1">
                <a:solidFill>
                  <a:srgbClr val="2F5597"/>
                </a:solidFill>
                <a:latin typeface="Calibri" panose="020F0502020204030204"/>
                <a:cs typeface="+mn-cs"/>
              </a:rPr>
              <a:t>Cobertura</a:t>
            </a:r>
          </a:p>
          <a:p>
            <a:pPr marL="0" lvl="0" indent="0" algn="ctr">
              <a:spcAft>
                <a:spcPts val="0"/>
              </a:spcAft>
              <a:buClrTx/>
              <a:buNone/>
            </a:pPr>
            <a:r>
              <a:rPr lang="es-US" sz="2400" b="1">
                <a:solidFill>
                  <a:srgbClr val="2F5597"/>
                </a:solidFill>
                <a:latin typeface="Calibri" panose="020F0502020204030204"/>
                <a:cs typeface="+mn-cs"/>
              </a:rPr>
              <a:t>inicia</a:t>
            </a:r>
          </a:p>
          <a:p>
            <a:pPr marL="0" lvl="0" indent="0" algn="ctr">
              <a:spcAft>
                <a:spcPts val="0"/>
              </a:spcAft>
              <a:buClrTx/>
              <a:buNone/>
            </a:pPr>
            <a:r>
              <a:rPr lang="es-US" sz="2400" b="1">
                <a:solidFill>
                  <a:srgbClr val="2F5597"/>
                </a:solidFill>
                <a:latin typeface="Calibri" panose="020F0502020204030204"/>
                <a:cs typeface="+mn-cs"/>
              </a:rPr>
              <a:t>1 de enero</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27795"/>
            <a:ext cx="10330082" cy="2141860"/>
          </a:xfrm>
        </p:spPr>
        <p:txBody>
          <a:bodyPr/>
          <a:lstStyle/>
          <a:p>
            <a:pPr marL="274320" lvl="1">
              <a:spcAft>
                <a:spcPts val="1200"/>
              </a:spcAft>
              <a:buFont typeface="Wingdings" panose="05000000000000000000" pitchFamily="2" charset="2"/>
              <a:buChar char="§"/>
              <a:defRPr/>
            </a:pPr>
            <a:r>
              <a:rPr lang="es-US" sz="2400" dirty="0"/>
              <a:t>Período de 7 semanas cada año en el que puede unirse, cancelar la inscripción o cambiar de plan Medicare </a:t>
            </a:r>
            <a:r>
              <a:rPr lang="es-US" sz="2400" dirty="0" err="1"/>
              <a:t>Advantage</a:t>
            </a:r>
            <a:r>
              <a:rPr lang="es-US" sz="2400" dirty="0"/>
              <a:t> o de plan de medicamentos de Medicare </a:t>
            </a:r>
          </a:p>
          <a:p>
            <a:pPr lvl="0">
              <a:buClrTx/>
              <a:defRPr/>
            </a:pPr>
            <a:r>
              <a:rPr lang="es-US" sz="2400" dirty="0"/>
              <a:t>Ese es el momento para revisar las opciones de su plan de salud y medicamentos</a:t>
            </a:r>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n-US" smtClean="0">
                <a:solidFill>
                  <a:srgbClr val="8FAADC"/>
                </a:solidFill>
              </a:rPr>
              <a:t>21</a:t>
            </a:fld>
            <a:endParaRPr lang="en-US">
              <a:solidFill>
                <a:srgbClr val="8FAADC"/>
              </a:solidFill>
            </a:endParaRPr>
          </a:p>
        </p:txBody>
      </p:sp>
      <p:sp>
        <p:nvSpPr>
          <p:cNvPr id="5" name="Footer Placeholder 4">
            <a:extLst>
              <a:ext uri="{FF2B5EF4-FFF2-40B4-BE49-F238E27FC236}">
                <a16:creationId xmlns:a16="http://schemas.microsoft.com/office/drawing/2014/main" id="{04EDDDE9-3A0F-4AD9-AFFD-3A7EC6815310}"/>
              </a:ext>
            </a:extLst>
          </p:cNvPr>
          <p:cNvSpPr>
            <a:spLocks noGrp="1"/>
          </p:cNvSpPr>
          <p:nvPr>
            <p:ph type="ftr" sz="quarter" idx="11"/>
          </p:nvPr>
        </p:nvSpPr>
        <p:spPr/>
        <p:txBody>
          <a:bodyPr/>
          <a:lstStyle/>
          <a:p>
            <a:r>
              <a:rPr lang="es-US">
                <a:solidFill>
                  <a:srgbClr val="8FAADC"/>
                </a:solidFill>
              </a:rPr>
              <a:t>Comenzando con Medicare</a:t>
            </a:r>
          </a:p>
        </p:txBody>
      </p:sp>
      <p:sp>
        <p:nvSpPr>
          <p:cNvPr id="3" name="Date Placeholder 2">
            <a:extLst>
              <a:ext uri="{FF2B5EF4-FFF2-40B4-BE49-F238E27FC236}">
                <a16:creationId xmlns:a16="http://schemas.microsoft.com/office/drawing/2014/main" id="{24E25F05-0356-4AD2-9335-A0EA6AE790C4}"/>
              </a:ext>
            </a:extLst>
          </p:cNvPr>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additive="repl">
                                        <p:cTn id="10" dur="500"/>
                                        <p:tgtEl>
                                          <p:spTgt spid="28"/>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wipe(up)">
                                      <p:cBhvr additive="repl">
                                        <p:cTn id="13" dur="500"/>
                                        <p:tgtEl>
                                          <p:spTgt spid="28">
                                            <p:txEl>
                                              <p:pRg st="0" end="0"/>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wipe(up)">
                                      <p:cBhvr additive="repl">
                                        <p:cTn id="16" dur="500"/>
                                        <p:tgtEl>
                                          <p:spTgt spid="28">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additive="repl">
                                        <p:cTn id="23" dur="500"/>
                                        <p:tgtEl>
                                          <p:spTgt spid="29"/>
                                        </p:tgtEl>
                                      </p:cBhvr>
                                    </p:animEffect>
                                  </p:childTnLst>
                                </p:cTn>
                              </p:par>
                              <p:par>
                                <p:cTn id="24" presetID="22" presetClass="entr" presetSubtype="1" fill="hold" nodeType="with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Effect transition="in" filter="wipe(up)">
                                      <p:cBhvr additive="repl">
                                        <p:cTn id="26" dur="500"/>
                                        <p:tgtEl>
                                          <p:spTgt spid="29">
                                            <p:txEl>
                                              <p:pRg st="0" end="0"/>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up)">
                                      <p:cBhvr additive="repl">
                                        <p:cTn id="29" dur="500"/>
                                        <p:tgtEl>
                                          <p:spTgt spid="29">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up)">
                                      <p:cBhvr additive="repl">
                                        <p:cTn id="36" dur="500"/>
                                        <p:tgtEl>
                                          <p:spTgt spid="30"/>
                                        </p:tgtEl>
                                      </p:cBhvr>
                                    </p:animEffect>
                                  </p:childTnLst>
                                </p:cTn>
                              </p:par>
                              <p:par>
                                <p:cTn id="37" presetID="22" presetClass="entr" presetSubtype="1" fill="hold" nodeType="with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animEffect transition="in" filter="wipe(up)">
                                      <p:cBhvr additive="repl">
                                        <p:cTn id="39" dur="500"/>
                                        <p:tgtEl>
                                          <p:spTgt spid="30">
                                            <p:txEl>
                                              <p:pRg st="0" end="0"/>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wipe(up)">
                                      <p:cBhvr additive="repl">
                                        <p:cTn id="42" dur="500"/>
                                        <p:tgtEl>
                                          <p:spTgt spid="3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Período de inscripción abierta de Medicare Advantage </a:t>
            </a:r>
          </a:p>
        </p:txBody>
      </p:sp>
      <p:grpSp>
        <p:nvGrpSpPr>
          <p:cNvPr id="12" name="Group 1">
            <a:extLst>
              <a:ext uri="{FF2B5EF4-FFF2-40B4-BE49-F238E27FC236}">
                <a16:creationId xmlns:a16="http://schemas.microsoft.com/office/drawing/2014/main" id="{1430BA73-8F4E-A388-9680-F5864C04293E}"/>
              </a:ext>
              <a:ext uri="{C183D7F6-B498-43B3-948B-1728B52AA6E4}">
                <adec:decorative xmlns:adec="http://schemas.microsoft.com/office/drawing/2017/decorative" val="1"/>
              </a:ext>
            </a:extLst>
          </p:cNvPr>
          <p:cNvGrpSpPr/>
          <p:nvPr/>
        </p:nvGrpSpPr>
        <p:grpSpPr>
          <a:xfrm>
            <a:off x="275095" y="1981233"/>
            <a:ext cx="3493003" cy="1823726"/>
            <a:chOff x="275095" y="1981233"/>
            <a:chExt cx="3493003" cy="1823726"/>
          </a:xfrm>
        </p:grpSpPr>
        <p:pic>
          <p:nvPicPr>
            <p:cNvPr id="7" name="Picture 6">
              <a:extLst>
                <a:ext uri="{FF2B5EF4-FFF2-40B4-BE49-F238E27FC236}">
                  <a16:creationId xmlns:a16="http://schemas.microsoft.com/office/drawing/2014/main" id="{02F48587-80A4-4429-A661-CD243385ED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5095" y="1984282"/>
              <a:ext cx="1054699" cy="1237595"/>
            </a:xfrm>
            <a:prstGeom prst="rect">
              <a:avLst/>
            </a:prstGeom>
          </p:spPr>
        </p:pic>
        <p:pic>
          <p:nvPicPr>
            <p:cNvPr id="89" name="Picture 88">
              <a:extLst>
                <a:ext uri="{FF2B5EF4-FFF2-40B4-BE49-F238E27FC236}">
                  <a16:creationId xmlns:a16="http://schemas.microsoft.com/office/drawing/2014/main" id="{56048F12-8918-4308-8461-BFFDC627D5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0558" y="1981233"/>
              <a:ext cx="1054699" cy="1237595"/>
            </a:xfrm>
            <a:prstGeom prst="rect">
              <a:avLst/>
            </a:prstGeom>
          </p:spPr>
        </p:pic>
        <p:pic>
          <p:nvPicPr>
            <p:cNvPr id="90" name="Picture 89">
              <a:extLst>
                <a:ext uri="{FF2B5EF4-FFF2-40B4-BE49-F238E27FC236}">
                  <a16:creationId xmlns:a16="http://schemas.microsoft.com/office/drawing/2014/main" id="{F863D2C6-2031-4815-B409-BD94FED67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13399" y="1985369"/>
              <a:ext cx="1054699" cy="1237595"/>
            </a:xfrm>
            <a:prstGeom prst="rect">
              <a:avLst/>
            </a:prstGeom>
          </p:spPr>
        </p:pic>
        <p:pic>
          <p:nvPicPr>
            <p:cNvPr id="5" name="Picture 4">
              <a:extLst>
                <a:ext uri="{FF2B5EF4-FFF2-40B4-BE49-F238E27FC236}">
                  <a16:creationId xmlns:a16="http://schemas.microsoft.com/office/drawing/2014/main" id="{0C50699C-96B1-48BA-9CCB-37D82CC2F7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149" y="3250175"/>
              <a:ext cx="3212870" cy="554784"/>
            </a:xfrm>
            <a:prstGeom prst="rect">
              <a:avLst/>
            </a:prstGeom>
          </p:spPr>
        </p:pic>
      </p:grpSp>
      <p:sp>
        <p:nvSpPr>
          <p:cNvPr id="2" name="Content Placeholder 1">
            <a:extLst>
              <a:ext uri="{FF2B5EF4-FFF2-40B4-BE49-F238E27FC236}">
                <a16:creationId xmlns:a16="http://schemas.microsoft.com/office/drawing/2014/main" id="{F5C56C07-B55A-A19A-BFA3-DACE2B38277B}"/>
              </a:ext>
            </a:extLst>
          </p:cNvPr>
          <p:cNvSpPr>
            <a:spLocks noGrp="1"/>
          </p:cNvSpPr>
          <p:nvPr>
            <p:ph sz="quarter" idx="13"/>
          </p:nvPr>
        </p:nvSpPr>
        <p:spPr>
          <a:xfrm>
            <a:off x="353802" y="2401481"/>
            <a:ext cx="877824" cy="731520"/>
          </a:xfrm>
          <a:solidFill>
            <a:srgbClr val="0070C0"/>
          </a:solidFill>
          <a:ln>
            <a:solidFill>
              <a:schemeClr val="bg1"/>
            </a:solidFill>
          </a:ln>
        </p:spPr>
        <p:txBody>
          <a:bodyPr anchor="ctr" anchorCtr="0">
            <a:normAutofit fontScale="77500" lnSpcReduction="20000"/>
          </a:bodyPr>
          <a:lstStyle/>
          <a:p>
            <a:pPr marL="0" lvl="0" indent="0" algn="ctr">
              <a:spcAft>
                <a:spcPts val="200"/>
              </a:spcAft>
              <a:buClrTx/>
              <a:buNone/>
            </a:pPr>
            <a:r>
              <a:rPr lang="es-US" sz="1400" b="1" dirty="0">
                <a:solidFill>
                  <a:prstClr val="white"/>
                </a:solidFill>
                <a:latin typeface="Calibri" panose="020F0502020204030204"/>
                <a:cs typeface="+mn-cs"/>
              </a:rPr>
              <a:t>COMIENZA</a:t>
            </a:r>
          </a:p>
          <a:p>
            <a:pPr marL="0" lvl="0" indent="0" algn="ctr">
              <a:spcAft>
                <a:spcPts val="0"/>
              </a:spcAft>
              <a:buClrTx/>
              <a:buNone/>
            </a:pPr>
            <a:r>
              <a:rPr lang="es-US" sz="2200" b="1" dirty="0">
                <a:solidFill>
                  <a:prstClr val="white"/>
                </a:solidFill>
                <a:latin typeface="Calibri" panose="020F0502020204030204"/>
                <a:cs typeface="+mn-cs"/>
              </a:rPr>
              <a:t>1 de enero</a:t>
            </a:r>
          </a:p>
        </p:txBody>
      </p:sp>
      <p:sp>
        <p:nvSpPr>
          <p:cNvPr id="10" name="Content Placeholder 9">
            <a:extLst>
              <a:ext uri="{FF2B5EF4-FFF2-40B4-BE49-F238E27FC236}">
                <a16:creationId xmlns:a16="http://schemas.microsoft.com/office/drawing/2014/main" id="{11576273-176E-4FAA-09B7-526E572EEA29}"/>
              </a:ext>
            </a:extLst>
          </p:cNvPr>
          <p:cNvSpPr>
            <a:spLocks noGrp="1"/>
          </p:cNvSpPr>
          <p:nvPr>
            <p:ph sz="quarter" idx="14"/>
          </p:nvPr>
        </p:nvSpPr>
        <p:spPr>
          <a:xfrm>
            <a:off x="1589708" y="2392654"/>
            <a:ext cx="877824" cy="731520"/>
          </a:xfrm>
          <a:solidFill>
            <a:srgbClr val="0070C0"/>
          </a:solidFill>
          <a:ln>
            <a:solidFill>
              <a:schemeClr val="bg1"/>
            </a:solidFill>
          </a:ln>
        </p:spPr>
        <p:txBody>
          <a:bodyPr lIns="0" rIns="0" anchor="ctr" anchorCtr="1">
            <a:normAutofit/>
          </a:bodyPr>
          <a:lstStyle/>
          <a:p>
            <a:pPr marL="0" lvl="0" indent="0" algn="ctr">
              <a:spcAft>
                <a:spcPts val="200"/>
              </a:spcAft>
              <a:buClrTx/>
              <a:buNone/>
            </a:pPr>
            <a:r>
              <a:rPr lang="es-US" sz="1100" b="1" dirty="0">
                <a:solidFill>
                  <a:prstClr val="white"/>
                </a:solidFill>
                <a:latin typeface="Calibri" panose="020F0502020204030204"/>
                <a:cs typeface="+mn-cs"/>
              </a:rPr>
              <a:t>CONTINÚA</a:t>
            </a:r>
          </a:p>
          <a:p>
            <a:pPr marL="0" lvl="0" indent="0" algn="ctr">
              <a:spcAft>
                <a:spcPts val="0"/>
              </a:spcAft>
              <a:buClrTx/>
              <a:buNone/>
            </a:pPr>
            <a:r>
              <a:rPr lang="es-US" sz="1700" b="1" dirty="0">
                <a:solidFill>
                  <a:prstClr val="white"/>
                </a:solidFill>
                <a:latin typeface="Calibri" panose="020F0502020204030204"/>
                <a:cs typeface="+mn-cs"/>
              </a:rPr>
              <a:t>Febrero</a:t>
            </a:r>
          </a:p>
          <a:p>
            <a:pPr marL="0" lvl="0" indent="0" algn="ctr">
              <a:spcAft>
                <a:spcPts val="0"/>
              </a:spcAft>
              <a:buClrTx/>
              <a:buNone/>
            </a:pPr>
            <a:endParaRPr lang="es-US" sz="1100" b="1" dirty="0">
              <a:solidFill>
                <a:prstClr val="white"/>
              </a:solidFill>
              <a:latin typeface="Calibri" panose="020F0502020204030204"/>
              <a:cs typeface="+mn-cs"/>
            </a:endParaRPr>
          </a:p>
        </p:txBody>
      </p:sp>
      <p:sp>
        <p:nvSpPr>
          <p:cNvPr id="13" name="Content Placeholder 12">
            <a:extLst>
              <a:ext uri="{FF2B5EF4-FFF2-40B4-BE49-F238E27FC236}">
                <a16:creationId xmlns:a16="http://schemas.microsoft.com/office/drawing/2014/main" id="{99812B66-C612-1E5E-6EB9-0228E188B823}"/>
              </a:ext>
            </a:extLst>
          </p:cNvPr>
          <p:cNvSpPr>
            <a:spLocks noGrp="1"/>
          </p:cNvSpPr>
          <p:nvPr>
            <p:ph sz="quarter" idx="15"/>
          </p:nvPr>
        </p:nvSpPr>
        <p:spPr>
          <a:xfrm>
            <a:off x="2801031" y="2382893"/>
            <a:ext cx="877824" cy="731520"/>
          </a:xfrm>
          <a:solidFill>
            <a:srgbClr val="0070C0"/>
          </a:solidFill>
          <a:ln>
            <a:solidFill>
              <a:schemeClr val="bg1"/>
            </a:solidFill>
          </a:ln>
        </p:spPr>
        <p:txBody>
          <a:bodyPr lIns="0" rIns="0" anchor="ctr" anchorCtr="1">
            <a:normAutofit fontScale="77500" lnSpcReduction="20000"/>
          </a:bodyPr>
          <a:lstStyle/>
          <a:p>
            <a:pPr marL="0" lvl="0" indent="0" algn="ctr">
              <a:spcAft>
                <a:spcPts val="200"/>
              </a:spcAft>
              <a:buClrTx/>
              <a:buNone/>
            </a:pPr>
            <a:r>
              <a:rPr lang="es-US" sz="1400" b="1" dirty="0">
                <a:solidFill>
                  <a:prstClr val="white"/>
                </a:solidFill>
                <a:latin typeface="Calibri" panose="020F0502020204030204"/>
                <a:cs typeface="+mn-cs"/>
              </a:rPr>
              <a:t>FINALIZA</a:t>
            </a:r>
          </a:p>
          <a:p>
            <a:pPr marL="0" lvl="0" indent="0" algn="ctr">
              <a:spcAft>
                <a:spcPts val="0"/>
              </a:spcAft>
              <a:buClrTx/>
              <a:buNone/>
            </a:pPr>
            <a:r>
              <a:rPr lang="es-US" sz="2200" b="1" dirty="0">
                <a:solidFill>
                  <a:prstClr val="white"/>
                </a:solidFill>
                <a:latin typeface="Calibri" panose="020F0502020204030204"/>
                <a:cs typeface="+mn-cs"/>
              </a:rPr>
              <a:t>31 de marzo</a:t>
            </a:r>
          </a:p>
        </p:txBody>
      </p:sp>
      <p:sp>
        <p:nvSpPr>
          <p:cNvPr id="15" name="Content Placeholder 14">
            <a:extLst>
              <a:ext uri="{FF2B5EF4-FFF2-40B4-BE49-F238E27FC236}">
                <a16:creationId xmlns:a16="http://schemas.microsoft.com/office/drawing/2014/main" id="{D2895402-959F-9D78-7617-682558D233D3}"/>
              </a:ext>
            </a:extLst>
          </p:cNvPr>
          <p:cNvSpPr>
            <a:spLocks noGrp="1"/>
          </p:cNvSpPr>
          <p:nvPr>
            <p:ph sz="quarter" idx="16"/>
          </p:nvPr>
        </p:nvSpPr>
        <p:spPr>
          <a:xfrm>
            <a:off x="275095" y="3830056"/>
            <a:ext cx="3695772" cy="960120"/>
          </a:xfrm>
        </p:spPr>
        <p:txBody>
          <a:bodyPr/>
          <a:lstStyle/>
          <a:p>
            <a:pPr marL="0" lvl="0" indent="0" algn="ctr">
              <a:spcAft>
                <a:spcPts val="0"/>
              </a:spcAft>
              <a:buClrTx/>
              <a:buNone/>
            </a:pPr>
            <a:r>
              <a:rPr lang="es-US" sz="1600" b="1" dirty="0"/>
              <a:t>OEP anual de Medicare </a:t>
            </a:r>
            <a:r>
              <a:rPr lang="es-US" sz="1600" b="1" dirty="0" err="1"/>
              <a:t>Advantage</a:t>
            </a:r>
            <a:endParaRPr lang="es-US" sz="1600" b="1" dirty="0"/>
          </a:p>
          <a:p>
            <a:pPr marL="0" lvl="0" indent="0" algn="ctr">
              <a:spcAft>
                <a:spcPts val="0"/>
              </a:spcAft>
              <a:buClrTx/>
              <a:buNone/>
            </a:pPr>
            <a:r>
              <a:rPr lang="es-US" sz="1600" dirty="0"/>
              <a:t>Del 1 de enero al 31 de marzo</a:t>
            </a:r>
          </a:p>
        </p:txBody>
      </p:sp>
      <p:sp>
        <p:nvSpPr>
          <p:cNvPr id="16" name="Content Placeholder 15">
            <a:extLst>
              <a:ext uri="{FF2B5EF4-FFF2-40B4-BE49-F238E27FC236}">
                <a16:creationId xmlns:a16="http://schemas.microsoft.com/office/drawing/2014/main" id="{4A100076-0D95-5557-EAD8-D26C0AB2DE1C}"/>
              </a:ext>
            </a:extLst>
          </p:cNvPr>
          <p:cNvSpPr>
            <a:spLocks noGrp="1"/>
          </p:cNvSpPr>
          <p:nvPr>
            <p:ph sz="quarter" idx="17"/>
          </p:nvPr>
        </p:nvSpPr>
        <p:spPr>
          <a:xfrm>
            <a:off x="3563633" y="1176356"/>
            <a:ext cx="731520" cy="731520"/>
          </a:xfrm>
          <a:prstGeom prst="ellipse">
            <a:avLst/>
          </a:prstGeom>
          <a:solidFill>
            <a:srgbClr val="FFC000"/>
          </a:solidFill>
          <a:effectLst>
            <a:outerShdw blurRad="50800" dist="38100" dir="2700000" algn="tl" rotWithShape="0">
              <a:prstClr val="black">
                <a:alpha val="40000"/>
              </a:prstClr>
            </a:outerShdw>
          </a:effectLst>
        </p:spPr>
        <p:txBody>
          <a:bodyPr anchor="ctr">
            <a:normAutofit fontScale="55000" lnSpcReduction="20000"/>
          </a:bodyPr>
          <a:lstStyle/>
          <a:p>
            <a:pPr marL="0" lvl="0" indent="0" algn="ctr">
              <a:spcAft>
                <a:spcPts val="0"/>
              </a:spcAft>
              <a:buClrTx/>
              <a:buNone/>
            </a:pPr>
            <a:r>
              <a:rPr lang="es-US" b="1">
                <a:latin typeface="Calibri" panose="020F0502020204030204"/>
                <a:cs typeface="+mn-cs"/>
              </a:rPr>
              <a:t>O bien,</a:t>
            </a:r>
          </a:p>
        </p:txBody>
      </p:sp>
      <p:grpSp>
        <p:nvGrpSpPr>
          <p:cNvPr id="14" name="Group 2">
            <a:extLst>
              <a:ext uri="{FF2B5EF4-FFF2-40B4-BE49-F238E27FC236}">
                <a16:creationId xmlns:a16="http://schemas.microsoft.com/office/drawing/2014/main" id="{83B2E575-94EE-ED07-E0FD-9060BF96A05B}"/>
              </a:ext>
              <a:ext uri="{C183D7F6-B498-43B3-948B-1728B52AA6E4}">
                <adec:decorative xmlns:adec="http://schemas.microsoft.com/office/drawing/2017/decorative" val="1"/>
              </a:ext>
            </a:extLst>
          </p:cNvPr>
          <p:cNvGrpSpPr/>
          <p:nvPr/>
        </p:nvGrpSpPr>
        <p:grpSpPr>
          <a:xfrm>
            <a:off x="4159614" y="1983614"/>
            <a:ext cx="3493003" cy="1821345"/>
            <a:chOff x="4159614" y="1983614"/>
            <a:chExt cx="3493003" cy="1821345"/>
          </a:xfrm>
        </p:grpSpPr>
        <p:pic>
          <p:nvPicPr>
            <p:cNvPr id="91" name="Picture 90">
              <a:extLst>
                <a:ext uri="{FF2B5EF4-FFF2-40B4-BE49-F238E27FC236}">
                  <a16:creationId xmlns:a16="http://schemas.microsoft.com/office/drawing/2014/main" id="{02C561E6-B7B2-4B57-AE7E-759755E258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614" y="1986663"/>
              <a:ext cx="1054699" cy="1237595"/>
            </a:xfrm>
            <a:prstGeom prst="rect">
              <a:avLst/>
            </a:prstGeom>
          </p:spPr>
        </p:pic>
        <p:pic>
          <p:nvPicPr>
            <p:cNvPr id="92" name="Picture 91">
              <a:extLst>
                <a:ext uri="{FF2B5EF4-FFF2-40B4-BE49-F238E27FC236}">
                  <a16:creationId xmlns:a16="http://schemas.microsoft.com/office/drawing/2014/main" id="{ADAAD12C-1CB6-464B-A163-E57AC58FF3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85077" y="1983614"/>
              <a:ext cx="1054699" cy="1237595"/>
            </a:xfrm>
            <a:prstGeom prst="rect">
              <a:avLst/>
            </a:prstGeom>
          </p:spPr>
        </p:pic>
        <p:pic>
          <p:nvPicPr>
            <p:cNvPr id="93" name="Picture 92">
              <a:extLst>
                <a:ext uri="{FF2B5EF4-FFF2-40B4-BE49-F238E27FC236}">
                  <a16:creationId xmlns:a16="http://schemas.microsoft.com/office/drawing/2014/main" id="{D39327A0-6D7D-475D-A8DA-1A653A7CED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97918" y="1987750"/>
              <a:ext cx="1054699" cy="1237595"/>
            </a:xfrm>
            <a:prstGeom prst="rect">
              <a:avLst/>
            </a:prstGeom>
          </p:spPr>
        </p:pic>
        <p:pic>
          <p:nvPicPr>
            <p:cNvPr id="8" name="Picture 7">
              <a:extLst>
                <a:ext uri="{FF2B5EF4-FFF2-40B4-BE49-F238E27FC236}">
                  <a16:creationId xmlns:a16="http://schemas.microsoft.com/office/drawing/2014/main" id="{609F2DDA-3D48-449E-8F12-A8568C1BD7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278578" y="3250175"/>
              <a:ext cx="3212870" cy="554784"/>
            </a:xfrm>
            <a:prstGeom prst="rect">
              <a:avLst/>
            </a:prstGeom>
          </p:spPr>
        </p:pic>
      </p:grpSp>
      <p:sp>
        <p:nvSpPr>
          <p:cNvPr id="17" name="Content Placeholder 16">
            <a:extLst>
              <a:ext uri="{FF2B5EF4-FFF2-40B4-BE49-F238E27FC236}">
                <a16:creationId xmlns:a16="http://schemas.microsoft.com/office/drawing/2014/main" id="{54061B33-CB6B-C016-97D2-792D46437BBA}"/>
              </a:ext>
            </a:extLst>
          </p:cNvPr>
          <p:cNvSpPr>
            <a:spLocks noGrp="1"/>
          </p:cNvSpPr>
          <p:nvPr>
            <p:ph sz="quarter" idx="18"/>
          </p:nvPr>
        </p:nvSpPr>
        <p:spPr>
          <a:xfrm>
            <a:off x="4241857" y="2420086"/>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s-US" sz="1400" b="1">
                <a:solidFill>
                  <a:prstClr val="white"/>
                </a:solidFill>
                <a:latin typeface="Calibri" panose="020F0502020204030204"/>
                <a:cs typeface="+mn-cs"/>
              </a:rPr>
              <a:t>MES</a:t>
            </a:r>
          </a:p>
          <a:p>
            <a:pPr marL="0" lvl="0" indent="0" algn="ctr">
              <a:spcAft>
                <a:spcPts val="0"/>
              </a:spcAft>
              <a:buClrTx/>
              <a:buNone/>
            </a:pPr>
            <a:r>
              <a:rPr lang="es-US" sz="3200" b="1">
                <a:solidFill>
                  <a:prstClr val="white"/>
                </a:solidFill>
                <a:latin typeface="Calibri" panose="020F0502020204030204"/>
                <a:cs typeface="+mn-cs"/>
              </a:rPr>
              <a:t>1</a:t>
            </a:r>
          </a:p>
        </p:txBody>
      </p:sp>
      <p:sp>
        <p:nvSpPr>
          <p:cNvPr id="18" name="Content Placeholder 17">
            <a:extLst>
              <a:ext uri="{FF2B5EF4-FFF2-40B4-BE49-F238E27FC236}">
                <a16:creationId xmlns:a16="http://schemas.microsoft.com/office/drawing/2014/main" id="{986357B4-59CF-33EC-944A-A0B979AA042F}"/>
              </a:ext>
            </a:extLst>
          </p:cNvPr>
          <p:cNvSpPr>
            <a:spLocks noGrp="1"/>
          </p:cNvSpPr>
          <p:nvPr>
            <p:ph sz="quarter" idx="19"/>
          </p:nvPr>
        </p:nvSpPr>
        <p:spPr>
          <a:xfrm>
            <a:off x="5446513"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s-US" sz="1350" b="1">
                <a:solidFill>
                  <a:prstClr val="white"/>
                </a:solidFill>
                <a:latin typeface="Calibri" panose="020F0502020204030204"/>
                <a:cs typeface="+mn-cs"/>
              </a:rPr>
              <a:t>MES</a:t>
            </a:r>
          </a:p>
          <a:p>
            <a:pPr marL="0" lvl="0" indent="0" algn="ctr">
              <a:spcAft>
                <a:spcPts val="0"/>
              </a:spcAft>
              <a:buClrTx/>
              <a:buNone/>
            </a:pPr>
            <a:r>
              <a:rPr lang="es-US" sz="3200" b="1">
                <a:solidFill>
                  <a:prstClr val="white"/>
                </a:solidFill>
                <a:latin typeface="Calibri" panose="020F0502020204030204"/>
                <a:cs typeface="+mn-cs"/>
              </a:rPr>
              <a:t>2</a:t>
            </a:r>
          </a:p>
        </p:txBody>
      </p:sp>
      <p:sp>
        <p:nvSpPr>
          <p:cNvPr id="19" name="Content Placeholder 18">
            <a:extLst>
              <a:ext uri="{FF2B5EF4-FFF2-40B4-BE49-F238E27FC236}">
                <a16:creationId xmlns:a16="http://schemas.microsoft.com/office/drawing/2014/main" id="{209380DD-8C63-3CF9-D6C2-58CB90AA83FD}"/>
              </a:ext>
            </a:extLst>
          </p:cNvPr>
          <p:cNvSpPr>
            <a:spLocks noGrp="1"/>
          </p:cNvSpPr>
          <p:nvPr>
            <p:ph sz="quarter" idx="20"/>
          </p:nvPr>
        </p:nvSpPr>
        <p:spPr>
          <a:xfrm>
            <a:off x="6696426" y="2418211"/>
            <a:ext cx="877824" cy="704088"/>
          </a:xfrm>
          <a:solidFill>
            <a:srgbClr val="0070C0"/>
          </a:solidFill>
          <a:ln>
            <a:solidFill>
              <a:schemeClr val="bg1"/>
            </a:solidFill>
          </a:ln>
        </p:spPr>
        <p:txBody>
          <a:bodyPr>
            <a:normAutofit fontScale="92500" lnSpcReduction="10000"/>
          </a:bodyPr>
          <a:lstStyle/>
          <a:p>
            <a:pPr marL="0" lvl="0" indent="0" algn="ctr">
              <a:spcAft>
                <a:spcPts val="0"/>
              </a:spcAft>
              <a:buClrTx/>
              <a:buNone/>
            </a:pPr>
            <a:r>
              <a:rPr lang="es-US" sz="1400" b="1">
                <a:solidFill>
                  <a:prstClr val="white"/>
                </a:solidFill>
                <a:latin typeface="Calibri" panose="020F0502020204030204"/>
                <a:cs typeface="+mn-cs"/>
              </a:rPr>
              <a:t>MES</a:t>
            </a:r>
          </a:p>
          <a:p>
            <a:pPr marL="0" lvl="0" indent="0" algn="ctr">
              <a:spcAft>
                <a:spcPts val="0"/>
              </a:spcAft>
              <a:buClrTx/>
              <a:buNone/>
            </a:pPr>
            <a:r>
              <a:rPr lang="es-US" sz="3200" b="1">
                <a:solidFill>
                  <a:prstClr val="white"/>
                </a:solidFill>
                <a:latin typeface="Calibri" panose="020F0502020204030204"/>
                <a:cs typeface="+mn-cs"/>
              </a:rPr>
              <a:t>3</a:t>
            </a:r>
          </a:p>
        </p:txBody>
      </p:sp>
      <p:sp>
        <p:nvSpPr>
          <p:cNvPr id="20" name="Content Placeholder 19">
            <a:extLst>
              <a:ext uri="{FF2B5EF4-FFF2-40B4-BE49-F238E27FC236}">
                <a16:creationId xmlns:a16="http://schemas.microsoft.com/office/drawing/2014/main" id="{6F796BB8-77FC-CFCA-CDAE-81012F0E34A2}"/>
              </a:ext>
            </a:extLst>
          </p:cNvPr>
          <p:cNvSpPr>
            <a:spLocks noGrp="1"/>
          </p:cNvSpPr>
          <p:nvPr>
            <p:ph sz="quarter" idx="21"/>
          </p:nvPr>
        </p:nvSpPr>
        <p:spPr>
          <a:xfrm>
            <a:off x="4159614" y="3886940"/>
            <a:ext cx="3528855" cy="1090768"/>
          </a:xfrm>
        </p:spPr>
        <p:txBody>
          <a:bodyPr/>
          <a:lstStyle/>
          <a:p>
            <a:pPr marL="0" lvl="0" indent="0" algn="ctr">
              <a:spcAft>
                <a:spcPts val="0"/>
              </a:spcAft>
              <a:buClrTx/>
              <a:buNone/>
            </a:pPr>
            <a:r>
              <a:rPr lang="es-US" sz="1600" b="1"/>
              <a:t>Recientemente elegible para OEP de Medicare Advantage</a:t>
            </a:r>
          </a:p>
          <a:p>
            <a:pPr marL="0" lvl="0" indent="0" algn="ctr">
              <a:spcAft>
                <a:spcPts val="0"/>
              </a:spcAft>
              <a:buClrTx/>
              <a:buNone/>
            </a:pPr>
            <a:r>
              <a:rPr lang="es-US" sz="1600"/>
              <a:t>Primeros 3 meses de derecho a la Parte A y Parte B de Medicare</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a:off x="7791359" y="1994716"/>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id="{F4AD3528-4639-D584-3F85-9981FE8DFCEA}"/>
              </a:ext>
            </a:extLst>
          </p:cNvPr>
          <p:cNvSpPr>
            <a:spLocks noGrp="1"/>
          </p:cNvSpPr>
          <p:nvPr>
            <p:ph sz="quarter" idx="22"/>
          </p:nvPr>
        </p:nvSpPr>
        <p:spPr>
          <a:xfrm>
            <a:off x="7855377" y="1619921"/>
            <a:ext cx="4074219" cy="4812859"/>
          </a:xfrm>
        </p:spPr>
        <p:txBody>
          <a:bodyPr/>
          <a:lstStyle/>
          <a:p>
            <a:pPr marL="0" lvl="1" indent="0">
              <a:spcAft>
                <a:spcPts val="1200"/>
              </a:spcAft>
              <a:buNone/>
              <a:defRPr/>
            </a:pPr>
            <a:r>
              <a:rPr lang="es-US" sz="2400" b="1" dirty="0"/>
              <a:t>Usted puede:</a:t>
            </a:r>
          </a:p>
          <a:p>
            <a:pPr marL="457200" lvl="1">
              <a:spcAft>
                <a:spcPts val="1200"/>
              </a:spcAft>
              <a:buFont typeface="Wingdings" panose="05000000000000000000" pitchFamily="2" charset="2"/>
              <a:buChar char="§"/>
              <a:defRPr/>
            </a:pPr>
            <a:r>
              <a:rPr lang="es-US" sz="2000" dirty="0"/>
              <a:t>Cambiarse a otro plan Medicare </a:t>
            </a:r>
            <a:r>
              <a:rPr lang="es-US" sz="2000" dirty="0" err="1"/>
              <a:t>Advantage</a:t>
            </a:r>
            <a:r>
              <a:rPr lang="es-US" sz="2000" dirty="0"/>
              <a:t>, con o sin cobertura de medicamentos </a:t>
            </a:r>
          </a:p>
          <a:p>
            <a:pPr marL="457200" lvl="1">
              <a:spcAft>
                <a:spcPts val="1200"/>
              </a:spcAft>
              <a:buFont typeface="Wingdings" panose="05000000000000000000" pitchFamily="2" charset="2"/>
              <a:buChar char="§"/>
              <a:defRPr/>
            </a:pPr>
            <a:r>
              <a:rPr lang="es-US" sz="2000" dirty="0"/>
              <a:t>Abandonar su plan Medicare </a:t>
            </a:r>
            <a:r>
              <a:rPr lang="es-US" sz="2000" dirty="0" err="1"/>
              <a:t>Advantage</a:t>
            </a:r>
            <a:r>
              <a:rPr lang="es-US" sz="2000" dirty="0"/>
              <a:t> y volver a Medicare Original Si lo hace: </a:t>
            </a:r>
          </a:p>
          <a:p>
            <a:pPr marL="822960" lvl="2">
              <a:spcAft>
                <a:spcPts val="1200"/>
              </a:spcAft>
              <a:buSzPct val="100000"/>
              <a:buFont typeface="Arial" panose="020B0604020202020204" pitchFamily="34" charset="0"/>
              <a:buChar char="•"/>
              <a:defRPr/>
            </a:pPr>
            <a:r>
              <a:rPr lang="es-US" sz="1600" dirty="0">
                <a:latin typeface="Arial" panose="020B0604020202020204" pitchFamily="34" charset="0"/>
                <a:cs typeface="Arial" panose="020B0604020202020204" pitchFamily="34" charset="0"/>
              </a:rPr>
              <a:t>Se puede inscribir en un plan de medicamentos de Medicare</a:t>
            </a:r>
          </a:p>
          <a:p>
            <a:pPr marL="822960" lvl="2">
              <a:spcAft>
                <a:spcPts val="1200"/>
              </a:spcAft>
              <a:buSzPct val="100000"/>
              <a:buFont typeface="Arial" panose="020B0604020202020204" pitchFamily="34" charset="0"/>
              <a:buChar char="•"/>
              <a:defRPr/>
            </a:pPr>
            <a:r>
              <a:rPr lang="es-US" sz="1600" dirty="0">
                <a:latin typeface="Arial" panose="020B0604020202020204" pitchFamily="34" charset="0"/>
                <a:cs typeface="Arial" panose="020B0604020202020204" pitchFamily="34" charset="0"/>
              </a:rPr>
              <a:t>La cobertura comienza el primer día del mes siguiente a que se inscriba en el plan</a:t>
            </a:r>
          </a:p>
        </p:txBody>
      </p: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725476" y="5494562"/>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21">
            <a:extLst>
              <a:ext uri="{FF2B5EF4-FFF2-40B4-BE49-F238E27FC236}">
                <a16:creationId xmlns:a16="http://schemas.microsoft.com/office/drawing/2014/main" id="{3DF057AE-940E-C19C-77A8-FEE632EDA7D5}"/>
              </a:ext>
            </a:extLst>
          </p:cNvPr>
          <p:cNvSpPr>
            <a:spLocks noGrp="1"/>
          </p:cNvSpPr>
          <p:nvPr>
            <p:ph sz="quarter" idx="23"/>
          </p:nvPr>
        </p:nvSpPr>
        <p:spPr>
          <a:xfrm>
            <a:off x="924706" y="5459233"/>
            <a:ext cx="6763763" cy="442033"/>
          </a:xfrm>
        </p:spPr>
        <p:txBody>
          <a:bodyPr>
            <a:noAutofit/>
          </a:bodyPr>
          <a:lstStyle/>
          <a:p>
            <a:pPr marL="0" lvl="1" indent="0" defTabSz="685750">
              <a:spcBef>
                <a:spcPts val="600"/>
              </a:spcBef>
              <a:spcAft>
                <a:spcPts val="0"/>
              </a:spcAft>
              <a:buNone/>
              <a:defRPr/>
            </a:pPr>
            <a:r>
              <a:rPr lang="es-US" sz="1400" b="1" dirty="0"/>
              <a:t>NOTA</a:t>
            </a:r>
            <a:r>
              <a:rPr lang="es-US" sz="1400" dirty="0"/>
              <a:t>: Para usar este período de inscripción, deberá estar inscrito en un plan Medicare </a:t>
            </a:r>
            <a:r>
              <a:rPr lang="es-US" sz="1400" dirty="0" err="1"/>
              <a:t>Advantage</a:t>
            </a:r>
            <a:r>
              <a:rPr lang="es-US" sz="1400" dirty="0"/>
              <a:t>.</a:t>
            </a:r>
          </a:p>
        </p:txBody>
      </p:sp>
      <p:sp>
        <p:nvSpPr>
          <p:cNvPr id="9" name="Slide Number Placeholder 8">
            <a:extLst>
              <a:ext uri="{FF2B5EF4-FFF2-40B4-BE49-F238E27FC236}">
                <a16:creationId xmlns:a16="http://schemas.microsoft.com/office/drawing/2014/main" id="{A40CD3B7-FFDA-452A-8B6E-FC28CA478832}"/>
              </a:ext>
            </a:extLst>
          </p:cNvPr>
          <p:cNvSpPr>
            <a:spLocks noGrp="1"/>
          </p:cNvSpPr>
          <p:nvPr>
            <p:ph type="sldNum" sz="quarter" idx="12"/>
          </p:nvPr>
        </p:nvSpPr>
        <p:spPr/>
        <p:txBody>
          <a:bodyPr/>
          <a:lstStyle/>
          <a:p>
            <a:fld id="{0B2D781D-8844-5940-92D1-06EF0A7F581E}" type="slidenum">
              <a:rPr lang="en-US" smtClean="0">
                <a:solidFill>
                  <a:srgbClr val="8FAADC"/>
                </a:solidFill>
              </a:rPr>
              <a:t>22</a:t>
            </a:fld>
            <a:endParaRPr lang="en-US">
              <a:solidFill>
                <a:srgbClr val="8FAADC"/>
              </a:solidFill>
            </a:endParaRPr>
          </a:p>
        </p:txBody>
      </p:sp>
      <p:sp>
        <p:nvSpPr>
          <p:cNvPr id="6" name="Footer Placeholder 5">
            <a:extLst>
              <a:ext uri="{FF2B5EF4-FFF2-40B4-BE49-F238E27FC236}">
                <a16:creationId xmlns:a16="http://schemas.microsoft.com/office/drawing/2014/main" id="{90616B98-450F-4699-9F5E-C4C4C62856A7}"/>
              </a:ext>
            </a:extLst>
          </p:cNvPr>
          <p:cNvSpPr>
            <a:spLocks noGrp="1"/>
          </p:cNvSpPr>
          <p:nvPr>
            <p:ph type="ftr" sz="quarter" idx="11"/>
          </p:nvPr>
        </p:nvSpPr>
        <p:spPr/>
        <p:txBody>
          <a:bodyPr/>
          <a:lstStyle/>
          <a:p>
            <a:r>
              <a:rPr lang="es-US">
                <a:solidFill>
                  <a:srgbClr val="8FAADC"/>
                </a:solidFill>
              </a:rPr>
              <a:t>Comenzando con Medicare</a:t>
            </a:r>
          </a:p>
        </p:txBody>
      </p:sp>
      <p:sp>
        <p:nvSpPr>
          <p:cNvPr id="3" name="Date Placeholder 2">
            <a:extLst>
              <a:ext uri="{FF2B5EF4-FFF2-40B4-BE49-F238E27FC236}">
                <a16:creationId xmlns:a16="http://schemas.microsoft.com/office/drawing/2014/main" id="{34BED0D7-C3FD-45AC-BC92-0345BC6A5F7B}"/>
              </a:ext>
            </a:extLst>
          </p:cNvPr>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6691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7">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1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up)">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1">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build="p" animBg="1"/>
      <p:bldP spid="13" grpId="0" build="p" animBg="1"/>
      <p:bldP spid="15" grpId="0" uiExpand="1" build="p"/>
      <p:bldP spid="16" grpId="0" uiExpand="1" build="p" animBg="1"/>
      <p:bldP spid="17" grpId="0" uiExpand="1" build="p" animBg="1"/>
      <p:bldP spid="18" grpId="0" uiExpand="1" build="p" animBg="1"/>
      <p:bldP spid="19" grpId="0" uiExpand="1" build="p" animBg="1"/>
      <p:bldP spid="20" grpId="0" uiExpand="1" build="p"/>
      <p:bldP spid="21" grpId="0" build="p"/>
      <p:bldP spid="198" grpId="0" animBg="1"/>
      <p:bldP spid="2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r>
              <a:rPr lang="es-US" sz="2800"/>
              <a:t>Período de Inscripción Abierta para Individuos Institucionalizados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1"/>
            <a:ext cx="10227733" cy="4589780"/>
          </a:xfrm>
        </p:spPr>
        <p:txBody>
          <a:bodyPr>
            <a:noAutofit/>
          </a:bodyPr>
          <a:lstStyle/>
          <a:p>
            <a:pPr>
              <a:lnSpc>
                <a:spcPct val="120000"/>
              </a:lnSpc>
              <a:spcBef>
                <a:spcPts val="0"/>
              </a:spcBef>
              <a:spcAft>
                <a:spcPts val="600"/>
              </a:spcAft>
            </a:pPr>
            <a:r>
              <a:rPr lang="es-US" sz="2100" dirty="0">
                <a:solidFill>
                  <a:srgbClr val="00529B"/>
                </a:solidFill>
              </a:rPr>
              <a:t>Se le proporcionará un SEP de la Parte D a un individuo que se mude a una institución, resida en ella o salga de ella.</a:t>
            </a:r>
          </a:p>
          <a:p>
            <a:pPr>
              <a:lnSpc>
                <a:spcPct val="120000"/>
              </a:lnSpc>
              <a:spcBef>
                <a:spcPts val="0"/>
              </a:spcBef>
              <a:spcAft>
                <a:spcPts val="600"/>
              </a:spcAft>
            </a:pPr>
            <a:r>
              <a:rPr lang="es-US" sz="2100" dirty="0">
                <a:solidFill>
                  <a:srgbClr val="00529B"/>
                </a:solidFill>
              </a:rPr>
              <a:t>El OEPI finaliza 2 meses después del mes en que el individuo sale de </a:t>
            </a:r>
            <a:br>
              <a:rPr lang="es-US" sz="2100" dirty="0">
                <a:solidFill>
                  <a:srgbClr val="00529B"/>
                </a:solidFill>
              </a:rPr>
            </a:br>
            <a:r>
              <a:rPr lang="es-US" sz="2100" dirty="0">
                <a:solidFill>
                  <a:srgbClr val="00529B"/>
                </a:solidFill>
              </a:rPr>
              <a:t>la institución. </a:t>
            </a:r>
          </a:p>
          <a:p>
            <a:pPr>
              <a:lnSpc>
                <a:spcPct val="120000"/>
              </a:lnSpc>
              <a:spcBef>
                <a:spcPts val="0"/>
              </a:spcBef>
              <a:spcAft>
                <a:spcPts val="600"/>
              </a:spcAft>
            </a:pPr>
            <a:r>
              <a:rPr lang="es-US" sz="2100" dirty="0">
                <a:solidFill>
                  <a:srgbClr val="00529B"/>
                </a:solidFill>
              </a:rPr>
              <a:t>Un individuo que usa el OEPI para cancelar la inscripción de un plan Medicare </a:t>
            </a:r>
            <a:r>
              <a:rPr lang="es-US" sz="2100" dirty="0" err="1">
                <a:solidFill>
                  <a:srgbClr val="00529B"/>
                </a:solidFill>
              </a:rPr>
              <a:t>Advantage</a:t>
            </a:r>
            <a:r>
              <a:rPr lang="es-US" sz="2100" dirty="0">
                <a:solidFill>
                  <a:srgbClr val="00529B"/>
                </a:solidFill>
              </a:rPr>
              <a:t> que incluye beneficios de la Parte D es elegible para un SEP a fin de solicitar la inscripción en un plan de la Parte D. El SEP:</a:t>
            </a:r>
          </a:p>
          <a:p>
            <a:pPr lvl="1" indent="-274320">
              <a:lnSpc>
                <a:spcPct val="120000"/>
              </a:lnSpc>
              <a:spcBef>
                <a:spcPts val="0"/>
              </a:spcBef>
              <a:spcAft>
                <a:spcPts val="600"/>
              </a:spcAft>
            </a:pPr>
            <a:r>
              <a:rPr lang="es-US" sz="1900" dirty="0">
                <a:solidFill>
                  <a:srgbClr val="00529B"/>
                </a:solidFill>
              </a:rPr>
              <a:t>Comienza con el mes en que el individuo solicita cancelar la inscripción del plan Medicare </a:t>
            </a:r>
            <a:r>
              <a:rPr lang="es-US" sz="1900" dirty="0" err="1">
                <a:solidFill>
                  <a:srgbClr val="00529B"/>
                </a:solidFill>
              </a:rPr>
              <a:t>Advantage</a:t>
            </a:r>
            <a:r>
              <a:rPr lang="es-US" sz="1900" dirty="0">
                <a:solidFill>
                  <a:srgbClr val="00529B"/>
                </a:solidFill>
              </a:rPr>
              <a:t> y </a:t>
            </a:r>
          </a:p>
          <a:p>
            <a:pPr lvl="1" indent="-274320">
              <a:lnSpc>
                <a:spcPct val="120000"/>
              </a:lnSpc>
              <a:spcBef>
                <a:spcPts val="0"/>
              </a:spcBef>
              <a:spcAft>
                <a:spcPts val="600"/>
              </a:spcAft>
            </a:pPr>
            <a:r>
              <a:rPr lang="es-US" sz="1900" dirty="0">
                <a:solidFill>
                  <a:srgbClr val="00529B"/>
                </a:solidFill>
              </a:rPr>
              <a:t>Finaliza el último día del 2</a:t>
            </a:r>
            <a:r>
              <a:rPr lang="es-US" sz="1900" baseline="30000" dirty="0">
                <a:solidFill>
                  <a:srgbClr val="00529B"/>
                </a:solidFill>
              </a:rPr>
              <a:t>o</a:t>
            </a:r>
            <a:r>
              <a:rPr lang="es-US" sz="1900" dirty="0">
                <a:solidFill>
                  <a:srgbClr val="00529B"/>
                </a:solidFill>
              </a:rPr>
              <a:t> mes posterior al mes en que terminó la inscripción en Medicare </a:t>
            </a:r>
            <a:r>
              <a:rPr lang="es-US" sz="1900" dirty="0" err="1">
                <a:solidFill>
                  <a:srgbClr val="00529B"/>
                </a:solidFill>
              </a:rPr>
              <a:t>Advantage</a:t>
            </a:r>
            <a:r>
              <a:rPr lang="es-US" sz="1900" dirty="0">
                <a:solidFill>
                  <a:srgbClr val="00529B"/>
                </a:solidFill>
              </a:rPr>
              <a:t>.</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n-US" smtClean="0">
                <a:solidFill>
                  <a:srgbClr val="8FAADC"/>
                </a:solidFill>
              </a:rPr>
              <a:t>23</a:t>
            </a:fld>
            <a:endParaRPr lang="en-US">
              <a:solidFill>
                <a:srgbClr val="8FAADC"/>
              </a:solidFill>
            </a:endParaRPr>
          </a:p>
        </p:txBody>
      </p:sp>
      <p:sp>
        <p:nvSpPr>
          <p:cNvPr id="4" name="Footer Placeholder 3">
            <a:extLst>
              <a:ext uri="{FF2B5EF4-FFF2-40B4-BE49-F238E27FC236}">
                <a16:creationId xmlns:a16="http://schemas.microsoft.com/office/drawing/2014/main" id="{7FFA723C-D9E1-4A70-8EDE-10C748E17FFA}"/>
              </a:ext>
            </a:extLst>
          </p:cNvPr>
          <p:cNvSpPr>
            <a:spLocks noGrp="1"/>
          </p:cNvSpPr>
          <p:nvPr>
            <p:ph type="ftr" sz="quarter" idx="11"/>
          </p:nvPr>
        </p:nvSpPr>
        <p:spPr/>
        <p:txBody>
          <a:bodyPr/>
          <a:lstStyle/>
          <a:p>
            <a:r>
              <a:rPr lang="es-US">
                <a:solidFill>
                  <a:srgbClr val="8FAADC"/>
                </a:solidFill>
              </a:rPr>
              <a:t>Comenzando con Medicare</a:t>
            </a:r>
          </a:p>
        </p:txBody>
      </p:sp>
      <p:sp>
        <p:nvSpPr>
          <p:cNvPr id="3" name="Date Placeholder 2">
            <a:extLst>
              <a:ext uri="{FF2B5EF4-FFF2-40B4-BE49-F238E27FC236}">
                <a16:creationId xmlns:a16="http://schemas.microsoft.com/office/drawing/2014/main" id="{196C7197-4D6D-4A72-B9ED-56984614CEA0}"/>
              </a:ext>
            </a:extLst>
          </p:cNvPr>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FE60-4824-031A-710D-E484C80F2A05}"/>
              </a:ext>
            </a:extLst>
          </p:cNvPr>
          <p:cNvSpPr>
            <a:spLocks noGrp="1"/>
          </p:cNvSpPr>
          <p:nvPr>
            <p:ph type="title"/>
          </p:nvPr>
        </p:nvSpPr>
        <p:spPr/>
        <p:txBody>
          <a:bodyPr/>
          <a:lstStyle/>
          <a:p>
            <a:r>
              <a:rPr lang="es-US" dirty="0"/>
              <a:t>Período de Inscripción Especial (SEP): </a:t>
            </a:r>
            <a:br>
              <a:rPr lang="es-US" dirty="0"/>
            </a:br>
            <a:r>
              <a:rPr lang="es-US" dirty="0"/>
              <a:t>Situaciones especiales</a:t>
            </a:r>
          </a:p>
        </p:txBody>
      </p:sp>
      <p:sp>
        <p:nvSpPr>
          <p:cNvPr id="6" name="Content Placeholder 5">
            <a:extLst>
              <a:ext uri="{FF2B5EF4-FFF2-40B4-BE49-F238E27FC236}">
                <a16:creationId xmlns:a16="http://schemas.microsoft.com/office/drawing/2014/main" id="{4C7F692C-24A1-2ADF-3D0B-C982A6AC57A1}"/>
              </a:ext>
            </a:extLst>
          </p:cNvPr>
          <p:cNvSpPr>
            <a:spLocks noGrp="1"/>
          </p:cNvSpPr>
          <p:nvPr>
            <p:ph idx="1"/>
          </p:nvPr>
        </p:nvSpPr>
        <p:spPr>
          <a:xfrm>
            <a:off x="914400" y="1261533"/>
            <a:ext cx="10515600" cy="4744720"/>
          </a:xfrm>
        </p:spPr>
        <p:txBody>
          <a:bodyPr>
            <a:normAutofit/>
          </a:bodyPr>
          <a:lstStyle/>
          <a:p>
            <a:pPr lvl="0">
              <a:defRPr/>
            </a:pPr>
            <a:r>
              <a:rPr lang="es-US" sz="2200" dirty="0"/>
              <a:t>Las personas pueden calificar para uno de los SEP si:</a:t>
            </a:r>
          </a:p>
          <a:p>
            <a:pPr marL="548640" lvl="1">
              <a:buSzPct val="100000"/>
              <a:defRPr/>
            </a:pPr>
            <a:r>
              <a:rPr lang="es-US" sz="1900" dirty="0"/>
              <a:t>Están afectadas por una emergencia o un desastre</a:t>
            </a:r>
          </a:p>
          <a:p>
            <a:pPr marL="548640" lvl="1">
              <a:buSzPct val="100000"/>
              <a:defRPr/>
            </a:pPr>
            <a:r>
              <a:rPr lang="es-US" sz="1900" dirty="0"/>
              <a:t>Antes estuvieron encarceladas</a:t>
            </a:r>
          </a:p>
          <a:p>
            <a:pPr marL="548640" lvl="1">
              <a:buSzPct val="100000"/>
              <a:defRPr/>
            </a:pPr>
            <a:r>
              <a:rPr lang="es-US" sz="1900" dirty="0"/>
              <a:t>Obtienen información inexacta o engañosa de su plan de salud o empleador</a:t>
            </a:r>
          </a:p>
          <a:p>
            <a:pPr marL="548640" lvl="1">
              <a:buSzPct val="100000"/>
              <a:defRPr/>
            </a:pPr>
            <a:r>
              <a:rPr lang="es-US" sz="1900" dirty="0"/>
              <a:t>Pierden la cobertura de Medicaid</a:t>
            </a:r>
          </a:p>
          <a:p>
            <a:pPr marL="548640" lvl="1">
              <a:buSzPct val="100000"/>
              <a:defRPr/>
            </a:pPr>
            <a:r>
              <a:rPr lang="es-US" sz="1900" dirty="0"/>
              <a:t>Tienen otras condiciones excepcionales</a:t>
            </a:r>
          </a:p>
          <a:p>
            <a:r>
              <a:rPr lang="es-US" sz="2200" dirty="0"/>
              <a:t>Si solicita la Parte A y/o la Parte B debido a una situación excepcional:</a:t>
            </a:r>
          </a:p>
          <a:p>
            <a:pPr marL="548640" lvl="1"/>
            <a:r>
              <a:rPr lang="es-US" sz="1900" dirty="0"/>
              <a:t>Tendrá 2 meses para unirse a un plan Medicare </a:t>
            </a:r>
            <a:r>
              <a:rPr lang="es-US" sz="1900" dirty="0" err="1"/>
              <a:t>Advantage</a:t>
            </a:r>
            <a:r>
              <a:rPr lang="es-US" sz="1900" dirty="0"/>
              <a:t> (con o sin cobertura de medicamentos) o un plan de medicamentos de Medicare (Parte D)</a:t>
            </a:r>
          </a:p>
          <a:p>
            <a:pPr marL="548640" lvl="1"/>
            <a:r>
              <a:rPr lang="es-US" sz="1900" dirty="0"/>
              <a:t>Su cobertura comenzará el primer día del mes después de que el plan reciba su solicitud de inscripción </a:t>
            </a:r>
          </a:p>
        </p:txBody>
      </p:sp>
      <p:sp>
        <p:nvSpPr>
          <p:cNvPr id="5" name="Slide Number Placeholder 4">
            <a:extLst>
              <a:ext uri="{FF2B5EF4-FFF2-40B4-BE49-F238E27FC236}">
                <a16:creationId xmlns:a16="http://schemas.microsoft.com/office/drawing/2014/main" id="{95B1F155-718B-3F15-06FC-563E556F0B01}"/>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4" name="Footer Placeholder 3">
            <a:extLst>
              <a:ext uri="{FF2B5EF4-FFF2-40B4-BE49-F238E27FC236}">
                <a16:creationId xmlns:a16="http://schemas.microsoft.com/office/drawing/2014/main" id="{1CACF7F3-1449-9BE4-0787-307D8E20556B}"/>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524988B0-6BA2-233C-B92A-A03BFEDA4FE2}"/>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7497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Períodos de Inscripción Especial (SEP) de </a:t>
            </a:r>
            <a:br>
              <a:rPr lang="es-US" sz="2800" dirty="0"/>
            </a:br>
            <a:r>
              <a:rPr lang="es-US" sz="2800" dirty="0"/>
              <a:t>Medicare </a:t>
            </a:r>
            <a:r>
              <a:rPr lang="es-US" sz="2800" dirty="0" err="1"/>
              <a:t>Advantage</a:t>
            </a:r>
            <a:r>
              <a:rPr lang="es-US" sz="2800" dirty="0"/>
              <a:t> y la Parte D</a:t>
            </a:r>
          </a:p>
        </p:txBody>
      </p:sp>
      <p:sp>
        <p:nvSpPr>
          <p:cNvPr id="6" name="Text Placeholder 5">
            <a:extLst>
              <a:ext uri="{FF2B5EF4-FFF2-40B4-BE49-F238E27FC236}">
                <a16:creationId xmlns:a16="http://schemas.microsoft.com/office/drawing/2014/main" id="{1484F6C4-91EC-6D4D-A1A2-A9F2DC7991E9}"/>
              </a:ext>
            </a:extLst>
          </p:cNvPr>
          <p:cNvSpPr>
            <a:spLocks noGrp="1"/>
          </p:cNvSpPr>
          <p:nvPr>
            <p:ph type="body" sz="quarter" idx="13"/>
          </p:nvPr>
        </p:nvSpPr>
        <p:spPr>
          <a:xfrm>
            <a:off x="3433555" y="1031255"/>
            <a:ext cx="5029200" cy="736600"/>
          </a:xfrm>
        </p:spPr>
        <p:txBody>
          <a:bodyPr/>
          <a:lstStyle/>
          <a:p>
            <a:pPr lvl="0" algn="ctr" defTabSz="685800">
              <a:spcBef>
                <a:spcPts val="600"/>
              </a:spcBef>
              <a:spcAft>
                <a:spcPts val="0"/>
              </a:spcAft>
              <a:buClrTx/>
            </a:pPr>
            <a:r>
              <a:rPr lang="es-US" sz="2400" b="1"/>
              <a:t>Usted puede tener un SEP si:</a:t>
            </a:r>
          </a:p>
        </p:txBody>
      </p:sp>
      <p:sp>
        <p:nvSpPr>
          <p:cNvPr id="7" name="Content Placeholder 6">
            <a:extLst>
              <a:ext uri="{FF2B5EF4-FFF2-40B4-BE49-F238E27FC236}">
                <a16:creationId xmlns:a16="http://schemas.microsoft.com/office/drawing/2014/main" id="{71E728D5-93F4-80FE-D555-74386482E9AE}"/>
              </a:ext>
            </a:extLst>
          </p:cNvPr>
          <p:cNvSpPr>
            <a:spLocks noGrp="1"/>
          </p:cNvSpPr>
          <p:nvPr>
            <p:ph sz="quarter" idx="14"/>
          </p:nvPr>
        </p:nvSpPr>
        <p:spPr>
          <a:xfrm>
            <a:off x="1890511" y="1853015"/>
            <a:ext cx="3520440" cy="1133856"/>
          </a:xfrm>
          <a:prstGeom prst="round1Rect">
            <a:avLst>
              <a:gd name="adj" fmla="val 50000"/>
            </a:avLst>
          </a:prstGeom>
          <a:ln w="76200">
            <a:solidFill>
              <a:srgbClr val="203864"/>
            </a:solidFill>
          </a:ln>
        </p:spPr>
        <p:txBody>
          <a:bodyPr anchor="ctr">
            <a:noAutofit/>
          </a:bodyPr>
          <a:lstStyle/>
          <a:p>
            <a:pPr marL="640080" lvl="0" fontAlgn="base">
              <a:spcAft>
                <a:spcPts val="0"/>
              </a:spcAft>
              <a:buClrTx/>
            </a:pPr>
            <a:r>
              <a:rPr lang="es-US" sz="1800" dirty="0">
                <a:latin typeface="Calibri" panose="020F0502020204030204"/>
                <a:cs typeface="+mn-cs"/>
              </a:rPr>
              <a:t>Si se muda permanentemente fuera del área de servicio </a:t>
            </a:r>
            <a:br>
              <a:rPr lang="es-US" sz="1800" dirty="0">
                <a:latin typeface="Calibri" panose="020F0502020204030204"/>
                <a:cs typeface="+mn-cs"/>
              </a:rPr>
            </a:br>
            <a:r>
              <a:rPr lang="es-US" sz="1800" dirty="0">
                <a:latin typeface="Calibri" panose="020F0502020204030204"/>
                <a:cs typeface="+mn-cs"/>
              </a:rPr>
              <a:t>del plan.</a:t>
            </a:r>
          </a:p>
        </p:txBody>
      </p:sp>
      <p:grpSp>
        <p:nvGrpSpPr>
          <p:cNvPr id="14" name="Group 13">
            <a:extLst>
              <a:ext uri="{FF2B5EF4-FFF2-40B4-BE49-F238E27FC236}">
                <a16:creationId xmlns:a16="http://schemas.microsoft.com/office/drawing/2014/main" id="{4CF943C2-CF00-767F-0326-D753C81C41A5}"/>
              </a:ext>
              <a:ext uri="{C183D7F6-B498-43B3-948B-1728B52AA6E4}">
                <adec:decorative xmlns:adec="http://schemas.microsoft.com/office/drawing/2017/decorative" val="1"/>
              </a:ext>
            </a:extLst>
          </p:cNvPr>
          <p:cNvGrpSpPr/>
          <p:nvPr/>
        </p:nvGrpSpPr>
        <p:grpSpPr>
          <a:xfrm>
            <a:off x="1289948" y="1816801"/>
            <a:ext cx="1211460" cy="1211492"/>
            <a:chOff x="1289948" y="1816801"/>
            <a:chExt cx="1211460" cy="1211492"/>
          </a:xfrm>
        </p:grpSpPr>
        <p:sp>
          <p:nvSpPr>
            <p:cNvPr id="117" name="Freeform: Shape 116">
              <a:extLst>
                <a:ext uri="{FF2B5EF4-FFF2-40B4-BE49-F238E27FC236}">
                  <a16:creationId xmlns:a16="http://schemas.microsoft.com/office/drawing/2014/main" id="{9E0F6931-A222-4788-AEBC-AB333AFC0D06}"/>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20" name="Picture 119">
              <a:extLst>
                <a:ext uri="{FF2B5EF4-FFF2-40B4-BE49-F238E27FC236}">
                  <a16:creationId xmlns:a16="http://schemas.microsoft.com/office/drawing/2014/main" id="{5C5C33E3-B3B4-432B-A662-7D3D76A44A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7555" y="2033721"/>
              <a:ext cx="676715" cy="646232"/>
            </a:xfrm>
            <a:prstGeom prst="rect">
              <a:avLst/>
            </a:prstGeom>
          </p:spPr>
        </p:pic>
      </p:grpSp>
      <p:sp>
        <p:nvSpPr>
          <p:cNvPr id="8" name="Content Placeholder 7">
            <a:extLst>
              <a:ext uri="{FF2B5EF4-FFF2-40B4-BE49-F238E27FC236}">
                <a16:creationId xmlns:a16="http://schemas.microsoft.com/office/drawing/2014/main" id="{D3FA50C7-D09D-39E0-C4FC-C884538554EF}"/>
              </a:ext>
            </a:extLst>
          </p:cNvPr>
          <p:cNvSpPr>
            <a:spLocks noGrp="1"/>
          </p:cNvSpPr>
          <p:nvPr>
            <p:ph sz="quarter" idx="15"/>
          </p:nvPr>
        </p:nvSpPr>
        <p:spPr>
          <a:xfrm>
            <a:off x="1890511" y="3377298"/>
            <a:ext cx="3520440" cy="1133856"/>
          </a:xfrm>
          <a:prstGeom prst="round1Rect">
            <a:avLst>
              <a:gd name="adj" fmla="val 50000"/>
            </a:avLst>
          </a:prstGeom>
          <a:ln w="76200">
            <a:solidFill>
              <a:srgbClr val="678DCF"/>
            </a:solidFill>
          </a:ln>
        </p:spPr>
        <p:txBody>
          <a:bodyPr vert="horz" lIns="91440" tIns="45720" rIns="91440" bIns="45720" rtlCol="0">
            <a:normAutofit/>
          </a:bodyPr>
          <a:lstStyle/>
          <a:p>
            <a:pPr marL="640080" lvl="0" fontAlgn="base">
              <a:spcAft>
                <a:spcPts val="0"/>
              </a:spcAft>
              <a:buClrTx/>
            </a:pPr>
            <a:endParaRPr lang="es-US" sz="800" dirty="0">
              <a:latin typeface="Calibri" panose="020F0502020204030204"/>
              <a:cs typeface="+mn-cs"/>
            </a:endParaRPr>
          </a:p>
          <a:p>
            <a:pPr marL="640080" lvl="0" fontAlgn="base">
              <a:spcAft>
                <a:spcPts val="0"/>
              </a:spcAft>
              <a:buClrTx/>
            </a:pPr>
            <a:r>
              <a:rPr lang="es-US" sz="1800" dirty="0">
                <a:latin typeface="Calibri" panose="020F0502020204030204"/>
                <a:cs typeface="+mn-cs"/>
              </a:rPr>
              <a:t>Tiene Medicaid y Medicare o califica para un subsidio por bajos ingresos (LIS)</a:t>
            </a:r>
          </a:p>
        </p:txBody>
      </p:sp>
      <p:grpSp>
        <p:nvGrpSpPr>
          <p:cNvPr id="15" name="Group 14">
            <a:extLst>
              <a:ext uri="{FF2B5EF4-FFF2-40B4-BE49-F238E27FC236}">
                <a16:creationId xmlns:a16="http://schemas.microsoft.com/office/drawing/2014/main" id="{0A6F52BD-871B-015A-9751-0180542098D0}"/>
              </a:ext>
              <a:ext uri="{C183D7F6-B498-43B3-948B-1728B52AA6E4}">
                <adec:decorative xmlns:adec="http://schemas.microsoft.com/office/drawing/2017/decorative" val="1"/>
              </a:ext>
            </a:extLst>
          </p:cNvPr>
          <p:cNvGrpSpPr/>
          <p:nvPr/>
        </p:nvGrpSpPr>
        <p:grpSpPr>
          <a:xfrm>
            <a:off x="1289948" y="3332058"/>
            <a:ext cx="1211460" cy="1211492"/>
            <a:chOff x="1289948" y="3332058"/>
            <a:chExt cx="1211460" cy="1211492"/>
          </a:xfrm>
        </p:grpSpPr>
        <p:sp>
          <p:nvSpPr>
            <p:cNvPr id="104" name="Freeform: Shape 103">
              <a:extLst>
                <a:ext uri="{FF2B5EF4-FFF2-40B4-BE49-F238E27FC236}">
                  <a16:creationId xmlns:a16="http://schemas.microsoft.com/office/drawing/2014/main" id="{348FF893-14A0-491D-8780-9779173E290C}"/>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7" name="Graphic 106">
              <a:extLst>
                <a:ext uri="{FF2B5EF4-FFF2-40B4-BE49-F238E27FC236}">
                  <a16:creationId xmlns:a16="http://schemas.microsoft.com/office/drawing/2014/main" id="{9AA95379-BE33-4A22-AD8B-B2066C961D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86688" y="3594587"/>
              <a:ext cx="667402" cy="667402"/>
            </a:xfrm>
            <a:prstGeom prst="rect">
              <a:avLst/>
            </a:prstGeom>
          </p:spPr>
        </p:pic>
      </p:grpSp>
      <p:sp>
        <p:nvSpPr>
          <p:cNvPr id="9" name="Content Placeholder 8">
            <a:extLst>
              <a:ext uri="{FF2B5EF4-FFF2-40B4-BE49-F238E27FC236}">
                <a16:creationId xmlns:a16="http://schemas.microsoft.com/office/drawing/2014/main" id="{2D56C0C7-6E2A-5636-9941-2031164C337F}"/>
              </a:ext>
            </a:extLst>
          </p:cNvPr>
          <p:cNvSpPr>
            <a:spLocks noGrp="1"/>
          </p:cNvSpPr>
          <p:nvPr>
            <p:ph sz="quarter" idx="16"/>
          </p:nvPr>
        </p:nvSpPr>
        <p:spPr>
          <a:xfrm>
            <a:off x="1890511" y="4993456"/>
            <a:ext cx="3520440" cy="1133856"/>
          </a:xfrm>
          <a:prstGeom prst="round1Rect">
            <a:avLst>
              <a:gd name="adj" fmla="val 50000"/>
            </a:avLst>
          </a:prstGeom>
          <a:ln w="76200">
            <a:solidFill>
              <a:srgbClr val="FFC000"/>
            </a:solidFill>
          </a:ln>
        </p:spPr>
        <p:txBody>
          <a:bodyPr>
            <a:normAutofit/>
          </a:bodyPr>
          <a:lstStyle/>
          <a:p>
            <a:pPr marL="640080" lvl="0" fontAlgn="base">
              <a:spcAft>
                <a:spcPts val="0"/>
              </a:spcAft>
              <a:buClrTx/>
            </a:pPr>
            <a:endParaRPr lang="es-US" sz="600" dirty="0">
              <a:latin typeface="Calibri" panose="020F0502020204030204"/>
              <a:cs typeface="+mn-cs"/>
            </a:endParaRPr>
          </a:p>
          <a:p>
            <a:pPr marL="640080" lvl="0" fontAlgn="base">
              <a:spcAft>
                <a:spcPts val="0"/>
              </a:spcAft>
              <a:buClrTx/>
            </a:pPr>
            <a:r>
              <a:rPr lang="es-US" sz="1800" dirty="0">
                <a:latin typeface="Calibri" panose="020F0502020204030204"/>
                <a:cs typeface="+mn-cs"/>
              </a:rPr>
              <a:t>Está en un plan que sale de Medicare o reduce su área de servicios</a:t>
            </a:r>
          </a:p>
        </p:txBody>
      </p:sp>
      <p:grpSp>
        <p:nvGrpSpPr>
          <p:cNvPr id="16" name="Group 15">
            <a:extLst>
              <a:ext uri="{FF2B5EF4-FFF2-40B4-BE49-F238E27FC236}">
                <a16:creationId xmlns:a16="http://schemas.microsoft.com/office/drawing/2014/main" id="{6947D6C7-88A4-5E8E-4BCF-0BED820F5924}"/>
              </a:ext>
              <a:ext uri="{C183D7F6-B498-43B3-948B-1728B52AA6E4}">
                <adec:decorative xmlns:adec="http://schemas.microsoft.com/office/drawing/2017/decorative" val="1"/>
              </a:ext>
            </a:extLst>
          </p:cNvPr>
          <p:cNvGrpSpPr/>
          <p:nvPr/>
        </p:nvGrpSpPr>
        <p:grpSpPr>
          <a:xfrm>
            <a:off x="1268330" y="4953984"/>
            <a:ext cx="1211460" cy="1211492"/>
            <a:chOff x="1268330" y="4953984"/>
            <a:chExt cx="1211460" cy="1211492"/>
          </a:xfrm>
        </p:grpSpPr>
        <p:sp>
          <p:nvSpPr>
            <p:cNvPr id="52" name="Freeform: Shape 51">
              <a:extLst>
                <a:ext uri="{FF2B5EF4-FFF2-40B4-BE49-F238E27FC236}">
                  <a16:creationId xmlns:a16="http://schemas.microsoft.com/office/drawing/2014/main" id="{1B94A966-AFFE-46DA-9358-3A5B33C430F5}"/>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76" name="Graphic 75">
              <a:extLst>
                <a:ext uri="{FF2B5EF4-FFF2-40B4-BE49-F238E27FC236}">
                  <a16:creationId xmlns:a16="http://schemas.microsoft.com/office/drawing/2014/main" id="{3D767BDD-0881-431D-863E-0A94A4F721A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57873" y="5184503"/>
              <a:ext cx="696217" cy="696217"/>
            </a:xfrm>
            <a:prstGeom prst="rect">
              <a:avLst/>
            </a:prstGeom>
          </p:spPr>
        </p:pic>
      </p:grpSp>
      <p:sp>
        <p:nvSpPr>
          <p:cNvPr id="10" name="Content Placeholder 9">
            <a:extLst>
              <a:ext uri="{FF2B5EF4-FFF2-40B4-BE49-F238E27FC236}">
                <a16:creationId xmlns:a16="http://schemas.microsoft.com/office/drawing/2014/main" id="{CF67673C-54FE-685B-7E4A-4474C1AE90EC}"/>
              </a:ext>
            </a:extLst>
          </p:cNvPr>
          <p:cNvSpPr>
            <a:spLocks noGrp="1"/>
          </p:cNvSpPr>
          <p:nvPr>
            <p:ph sz="quarter" idx="17"/>
          </p:nvPr>
        </p:nvSpPr>
        <p:spPr>
          <a:xfrm>
            <a:off x="7094008" y="1839133"/>
            <a:ext cx="3520440" cy="1133856"/>
          </a:xfrm>
          <a:prstGeom prst="round1Rect">
            <a:avLst>
              <a:gd name="adj" fmla="val 50000"/>
            </a:avLst>
          </a:prstGeom>
          <a:ln w="76200">
            <a:solidFill>
              <a:schemeClr val="accent6">
                <a:lumMod val="50000"/>
              </a:schemeClr>
            </a:solidFill>
          </a:ln>
        </p:spPr>
        <p:txBody>
          <a:bodyPr anchor="ctr">
            <a:normAutofit/>
          </a:bodyPr>
          <a:lstStyle/>
          <a:p>
            <a:pPr marL="640080" lvl="0" fontAlgn="base">
              <a:spcAft>
                <a:spcPts val="0"/>
              </a:spcAft>
              <a:buClrTx/>
            </a:pPr>
            <a:r>
              <a:rPr lang="es-US" sz="1800" dirty="0">
                <a:latin typeface="Calibri" panose="020F0502020204030204"/>
                <a:cs typeface="+mn-cs"/>
              </a:rPr>
              <a:t>Deja o pierde la </a:t>
            </a:r>
            <a:br>
              <a:rPr lang="es-US" sz="1800" dirty="0">
                <a:latin typeface="Calibri" panose="020F0502020204030204"/>
                <a:cs typeface="+mn-cs"/>
              </a:rPr>
            </a:br>
            <a:r>
              <a:rPr lang="es-US" sz="1800" dirty="0">
                <a:latin typeface="Calibri" panose="020F0502020204030204"/>
                <a:cs typeface="+mn-cs"/>
              </a:rPr>
              <a:t>cobertura del empleador </a:t>
            </a:r>
            <a:br>
              <a:rPr lang="es-US" sz="1800" dirty="0">
                <a:latin typeface="Calibri" panose="020F0502020204030204"/>
                <a:cs typeface="+mn-cs"/>
              </a:rPr>
            </a:br>
            <a:r>
              <a:rPr lang="es-US" sz="1800" dirty="0">
                <a:latin typeface="Calibri" panose="020F0502020204030204"/>
                <a:cs typeface="+mn-cs"/>
              </a:rPr>
              <a:t>o del sindicato</a:t>
            </a:r>
          </a:p>
        </p:txBody>
      </p:sp>
      <p:grpSp>
        <p:nvGrpSpPr>
          <p:cNvPr id="17" name="Group 16">
            <a:extLst>
              <a:ext uri="{FF2B5EF4-FFF2-40B4-BE49-F238E27FC236}">
                <a16:creationId xmlns:a16="http://schemas.microsoft.com/office/drawing/2014/main" id="{C8D202AC-2EF8-771F-EB7D-44C121EC5208}"/>
              </a:ext>
              <a:ext uri="{C183D7F6-B498-43B3-948B-1728B52AA6E4}">
                <adec:decorative xmlns:adec="http://schemas.microsoft.com/office/drawing/2017/decorative" val="1"/>
              </a:ext>
            </a:extLst>
          </p:cNvPr>
          <p:cNvGrpSpPr/>
          <p:nvPr/>
        </p:nvGrpSpPr>
        <p:grpSpPr>
          <a:xfrm>
            <a:off x="6493622" y="1811798"/>
            <a:ext cx="1211460" cy="1211492"/>
            <a:chOff x="6493622" y="1811798"/>
            <a:chExt cx="1211460" cy="1211492"/>
          </a:xfrm>
        </p:grpSpPr>
        <p:sp>
          <p:nvSpPr>
            <p:cNvPr id="98" name="Freeform: Shape 97">
              <a:extLst>
                <a:ext uri="{FF2B5EF4-FFF2-40B4-BE49-F238E27FC236}">
                  <a16:creationId xmlns:a16="http://schemas.microsoft.com/office/drawing/2014/main" id="{3C3502C4-7223-4A1F-B9A0-B7BED55EA681}"/>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1" name="Graphic 100">
              <a:extLst>
                <a:ext uri="{FF2B5EF4-FFF2-40B4-BE49-F238E27FC236}">
                  <a16:creationId xmlns:a16="http://schemas.microsoft.com/office/drawing/2014/main" id="{65086DE9-E06A-41A7-8B6F-CF960B7284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253" y="2041661"/>
              <a:ext cx="742167" cy="742167"/>
            </a:xfrm>
            <a:prstGeom prst="rect">
              <a:avLst/>
            </a:prstGeom>
          </p:spPr>
        </p:pic>
      </p:grpSp>
      <p:sp>
        <p:nvSpPr>
          <p:cNvPr id="11" name="Content Placeholder 10">
            <a:extLst>
              <a:ext uri="{FF2B5EF4-FFF2-40B4-BE49-F238E27FC236}">
                <a16:creationId xmlns:a16="http://schemas.microsoft.com/office/drawing/2014/main" id="{B80B84AB-2158-8F8B-609D-0FD6C19FA3BB}"/>
              </a:ext>
            </a:extLst>
          </p:cNvPr>
          <p:cNvSpPr>
            <a:spLocks noGrp="1"/>
          </p:cNvSpPr>
          <p:nvPr>
            <p:ph sz="quarter" idx="18"/>
          </p:nvPr>
        </p:nvSpPr>
        <p:spPr>
          <a:xfrm>
            <a:off x="7094008" y="3371904"/>
            <a:ext cx="3520440" cy="1133856"/>
          </a:xfrm>
          <a:prstGeom prst="round1Rect">
            <a:avLst>
              <a:gd name="adj" fmla="val 50000"/>
            </a:avLst>
          </a:prstGeom>
          <a:ln w="76200">
            <a:solidFill>
              <a:srgbClr val="678DCF"/>
            </a:solidFill>
          </a:ln>
        </p:spPr>
        <p:txBody>
          <a:bodyPr anchor="ctr"/>
          <a:lstStyle/>
          <a:p>
            <a:pPr marL="640080" lvl="0" fontAlgn="base">
              <a:spcAft>
                <a:spcPts val="0"/>
              </a:spcAft>
              <a:buClrTx/>
            </a:pPr>
            <a:r>
              <a:rPr lang="es-US" sz="2000" dirty="0">
                <a:latin typeface="Calibri" panose="020F0502020204030204"/>
                <a:cs typeface="+mn-cs"/>
              </a:rPr>
              <a:t>Quiere inscribirse en </a:t>
            </a:r>
            <a:br>
              <a:rPr lang="es-US" sz="2000" dirty="0">
                <a:latin typeface="Calibri" panose="020F0502020204030204"/>
                <a:cs typeface="+mn-cs"/>
              </a:rPr>
            </a:br>
            <a:r>
              <a:rPr lang="es-US" sz="2000" dirty="0">
                <a:latin typeface="Calibri" panose="020F0502020204030204"/>
                <a:cs typeface="+mn-cs"/>
              </a:rPr>
              <a:t>un plan de 5 estrellas</a:t>
            </a:r>
          </a:p>
        </p:txBody>
      </p:sp>
      <p:grpSp>
        <p:nvGrpSpPr>
          <p:cNvPr id="18" name="Group 17">
            <a:extLst>
              <a:ext uri="{FF2B5EF4-FFF2-40B4-BE49-F238E27FC236}">
                <a16:creationId xmlns:a16="http://schemas.microsoft.com/office/drawing/2014/main" id="{67925EDE-3246-12C9-4A7C-9EAF1060907C}"/>
              </a:ext>
              <a:ext uri="{C183D7F6-B498-43B3-948B-1728B52AA6E4}">
                <adec:decorative xmlns:adec="http://schemas.microsoft.com/office/drawing/2017/decorative" val="1"/>
              </a:ext>
            </a:extLst>
          </p:cNvPr>
          <p:cNvGrpSpPr/>
          <p:nvPr/>
        </p:nvGrpSpPr>
        <p:grpSpPr>
          <a:xfrm>
            <a:off x="6497505" y="3416927"/>
            <a:ext cx="1211460" cy="1211492"/>
            <a:chOff x="6497505" y="3416927"/>
            <a:chExt cx="1211460" cy="1211492"/>
          </a:xfrm>
        </p:grpSpPr>
        <p:sp>
          <p:nvSpPr>
            <p:cNvPr id="113" name="Freeform: Shape 112">
              <a:extLst>
                <a:ext uri="{FF2B5EF4-FFF2-40B4-BE49-F238E27FC236}">
                  <a16:creationId xmlns:a16="http://schemas.microsoft.com/office/drawing/2014/main" id="{F3ADA736-4430-4E59-BFC5-BC1E901917FD}"/>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110" name="Picture 19" descr="Ícono de 5 estrellas">
              <a:extLst>
                <a:ext uri="{FF2B5EF4-FFF2-40B4-BE49-F238E27FC236}">
                  <a16:creationId xmlns:a16="http://schemas.microsoft.com/office/drawing/2014/main" id="{51D41713-E9FD-4212-BE85-3E1B8E270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58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11">
            <a:extLst>
              <a:ext uri="{FF2B5EF4-FFF2-40B4-BE49-F238E27FC236}">
                <a16:creationId xmlns:a16="http://schemas.microsoft.com/office/drawing/2014/main" id="{795DB8F5-11FA-B4F4-F42A-628BCF4C775D}"/>
              </a:ext>
            </a:extLst>
          </p:cNvPr>
          <p:cNvSpPr>
            <a:spLocks noGrp="1"/>
          </p:cNvSpPr>
          <p:nvPr>
            <p:ph sz="quarter" idx="19"/>
          </p:nvPr>
        </p:nvSpPr>
        <p:spPr>
          <a:xfrm>
            <a:off x="7094008" y="4980845"/>
            <a:ext cx="3520440" cy="1133856"/>
          </a:xfrm>
          <a:prstGeom prst="round1Rect">
            <a:avLst>
              <a:gd name="adj" fmla="val 50000"/>
            </a:avLst>
          </a:prstGeom>
          <a:ln w="76200">
            <a:solidFill>
              <a:srgbClr val="2F5597"/>
            </a:solidFill>
          </a:ln>
        </p:spPr>
        <p:txBody>
          <a:bodyPr anchor="ctr">
            <a:normAutofit/>
          </a:bodyPr>
          <a:lstStyle/>
          <a:p>
            <a:pPr marL="640080" lvl="0" fontAlgn="base">
              <a:spcAft>
                <a:spcPts val="0"/>
              </a:spcAft>
              <a:buClrTx/>
            </a:pPr>
            <a:r>
              <a:rPr lang="es-US" sz="1800" dirty="0">
                <a:latin typeface="Calibri" panose="020F0502020204030204"/>
                <a:cs typeface="+mn-cs"/>
              </a:rPr>
              <a:t>Le envían una notificación retroactiva de derecho </a:t>
            </a:r>
            <a:br>
              <a:rPr lang="es-US" sz="1800" dirty="0">
                <a:latin typeface="Calibri" panose="020F0502020204030204"/>
                <a:cs typeface="+mn-cs"/>
              </a:rPr>
            </a:br>
            <a:r>
              <a:rPr lang="es-US" sz="1800" dirty="0">
                <a:latin typeface="Calibri" panose="020F0502020204030204"/>
                <a:cs typeface="+mn-cs"/>
              </a:rPr>
              <a:t>a Medicare </a:t>
            </a:r>
          </a:p>
        </p:txBody>
      </p:sp>
      <p:grpSp>
        <p:nvGrpSpPr>
          <p:cNvPr id="19" name="Group 18">
            <a:extLst>
              <a:ext uri="{FF2B5EF4-FFF2-40B4-BE49-F238E27FC236}">
                <a16:creationId xmlns:a16="http://schemas.microsoft.com/office/drawing/2014/main" id="{D9E93BEA-5F8E-098F-F940-835B82DB4AB7}"/>
              </a:ext>
              <a:ext uri="{C183D7F6-B498-43B3-948B-1728B52AA6E4}">
                <adec:decorative xmlns:adec="http://schemas.microsoft.com/office/drawing/2017/decorative" val="1"/>
              </a:ext>
            </a:extLst>
          </p:cNvPr>
          <p:cNvGrpSpPr/>
          <p:nvPr/>
        </p:nvGrpSpPr>
        <p:grpSpPr>
          <a:xfrm>
            <a:off x="6488398" y="4942447"/>
            <a:ext cx="1211460" cy="1211492"/>
            <a:chOff x="6488398" y="4942447"/>
            <a:chExt cx="1211460" cy="1211492"/>
          </a:xfrm>
        </p:grpSpPr>
        <p:sp>
          <p:nvSpPr>
            <p:cNvPr id="87" name="Freeform: Shape 86">
              <a:extLst>
                <a:ext uri="{FF2B5EF4-FFF2-40B4-BE49-F238E27FC236}">
                  <a16:creationId xmlns:a16="http://schemas.microsoft.com/office/drawing/2014/main" id="{14D13618-45C6-4EDD-A13F-5874301B6014}"/>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IN" dirty="0"/>
            </a:p>
          </p:txBody>
        </p:sp>
        <p:pic>
          <p:nvPicPr>
            <p:cNvPr id="93" name="Graphic 92">
              <a:extLst>
                <a:ext uri="{FF2B5EF4-FFF2-40B4-BE49-F238E27FC236}">
                  <a16:creationId xmlns:a16="http://schemas.microsoft.com/office/drawing/2014/main" id="{B85C07A9-869E-4C74-B4B3-BAD933C5E54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60307" y="5167996"/>
              <a:ext cx="667402" cy="667402"/>
            </a:xfrm>
            <a:prstGeom prst="rect">
              <a:avLst/>
            </a:prstGeom>
          </p:spPr>
        </p:pic>
      </p:grpSp>
      <p:sp>
        <p:nvSpPr>
          <p:cNvPr id="5" name="Slide Number Placeholder 4">
            <a:extLst>
              <a:ext uri="{FF2B5EF4-FFF2-40B4-BE49-F238E27FC236}">
                <a16:creationId xmlns:a16="http://schemas.microsoft.com/office/drawing/2014/main" id="{F8B40452-5A23-4760-A7A5-BCBCE82E4D88}"/>
              </a:ext>
            </a:extLst>
          </p:cNvPr>
          <p:cNvSpPr>
            <a:spLocks noGrp="1"/>
          </p:cNvSpPr>
          <p:nvPr>
            <p:ph type="sldNum" sz="quarter" idx="12"/>
          </p:nvPr>
        </p:nvSpPr>
        <p:spPr/>
        <p:txBody>
          <a:bodyPr/>
          <a:lstStyle/>
          <a:p>
            <a:fld id="{48F63A3B-78C7-47BE-AE5E-E10140E04643}" type="slidenum">
              <a:rPr lang="en-US" smtClean="0">
                <a:solidFill>
                  <a:srgbClr val="8FAADC"/>
                </a:solidFill>
              </a:rPr>
              <a:pPr/>
              <a:t>25</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27042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uiExpand="1" build="p" animBg="1"/>
      <p:bldP spid="9" grpId="0" uiExpand="1" build="p" animBg="1"/>
      <p:bldP spid="10" grpId="0" uiExpand="1" build="p" animBg="1"/>
      <p:bldP spid="11" grpId="0" uiExpand="1" build="p" animBg="1"/>
      <p:bldP spid="12"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fontScale="90000"/>
          </a:bodyPr>
          <a:lstStyle/>
          <a:p>
            <a:r>
              <a:rPr lang="es-US" sz="3000"/>
              <a:t>Compruebe sus conocimientos: Pregunta 1</a:t>
            </a:r>
          </a:p>
        </p:txBody>
      </p:sp>
      <p:sp>
        <p:nvSpPr>
          <p:cNvPr id="9" name="Content Placeholder 8"/>
          <p:cNvSpPr>
            <a:spLocks noGrp="1"/>
          </p:cNvSpPr>
          <p:nvPr>
            <p:ph idx="4294967295"/>
          </p:nvPr>
        </p:nvSpPr>
        <p:spPr>
          <a:xfrm>
            <a:off x="1844039" y="1801810"/>
            <a:ext cx="9170035" cy="5021263"/>
          </a:xfrm>
        </p:spPr>
        <p:txBody>
          <a:bodyPr>
            <a:normAutofit/>
          </a:bodyPr>
          <a:lstStyle/>
          <a:p>
            <a:pPr marL="0" lvl="0" indent="0">
              <a:lnSpc>
                <a:spcPct val="100000"/>
              </a:lnSpc>
              <a:spcBef>
                <a:spcPts val="0"/>
              </a:spcBef>
              <a:spcAft>
                <a:spcPts val="1200"/>
              </a:spcAft>
              <a:buNone/>
            </a:pPr>
            <a:r>
              <a:rPr lang="es-US" b="1" dirty="0">
                <a:solidFill>
                  <a:srgbClr val="00529B"/>
                </a:solidFill>
              </a:rPr>
              <a:t>Si tiene ELA y obtiene el Seguro por Discapacidad del Seguro Social (SSDI, por sus siglas en inglés), tendrá un período de espera de 24 meses antes de que se le inscriba en Medicare.</a:t>
            </a:r>
          </a:p>
          <a:p>
            <a:pPr marL="347663" lvl="0" indent="-347663">
              <a:lnSpc>
                <a:spcPct val="100000"/>
              </a:lnSpc>
              <a:spcBef>
                <a:spcPts val="0"/>
              </a:spcBef>
              <a:spcAft>
                <a:spcPts val="1200"/>
              </a:spcAft>
              <a:buFont typeface="Wingdings" panose="05000000000000000000" pitchFamily="2" charset="2"/>
              <a:buAutoNum type="alphaLcPeriod"/>
            </a:pPr>
            <a:r>
              <a:rPr lang="es-US" dirty="0">
                <a:solidFill>
                  <a:srgbClr val="00529B"/>
                </a:solidFill>
              </a:rPr>
              <a:t>Verdadero</a:t>
            </a:r>
          </a:p>
          <a:p>
            <a:pPr marL="347663" lvl="0" indent="-347663">
              <a:lnSpc>
                <a:spcPct val="100000"/>
              </a:lnSpc>
              <a:spcBef>
                <a:spcPts val="0"/>
              </a:spcBef>
              <a:spcAft>
                <a:spcPts val="1200"/>
              </a:spcAft>
              <a:buFont typeface="Wingdings" panose="05000000000000000000" pitchFamily="2" charset="2"/>
              <a:buAutoNum type="alphaLcPeriod"/>
            </a:pPr>
            <a:r>
              <a:rPr lang="es-US" dirty="0">
                <a:solidFill>
                  <a:srgbClr val="00529B"/>
                </a:solidFill>
              </a:rPr>
              <a:t>Falso</a:t>
            </a:r>
          </a:p>
        </p:txBody>
      </p:sp>
      <p:sp>
        <p:nvSpPr>
          <p:cNvPr id="6" name="Rounded Rectangle 5" descr="Casilla verde que señala B como respuesta correcta "/>
          <p:cNvSpPr/>
          <p:nvPr/>
        </p:nvSpPr>
        <p:spPr>
          <a:xfrm>
            <a:off x="1844040" y="4092334"/>
            <a:ext cx="1432560"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Comenzando con Medicare</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28922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60" y="267593"/>
            <a:ext cx="8928209" cy="719643"/>
          </a:xfrm>
        </p:spPr>
        <p:txBody>
          <a:bodyPr>
            <a:normAutofit fontScale="90000"/>
          </a:bodyPr>
          <a:lstStyle/>
          <a:p>
            <a:r>
              <a:rPr lang="es-US" sz="3000"/>
              <a:t>Compruebe sus conocimientos: Pregunta 2</a:t>
            </a:r>
          </a:p>
        </p:txBody>
      </p:sp>
      <p:sp>
        <p:nvSpPr>
          <p:cNvPr id="9" name="Content Placeholder 8"/>
          <p:cNvSpPr>
            <a:spLocks noGrp="1"/>
          </p:cNvSpPr>
          <p:nvPr>
            <p:ph idx="4294967295"/>
          </p:nvPr>
        </p:nvSpPr>
        <p:spPr>
          <a:xfrm>
            <a:off x="1844038" y="1687111"/>
            <a:ext cx="9721429" cy="5021263"/>
          </a:xfrm>
        </p:spPr>
        <p:txBody>
          <a:bodyPr>
            <a:normAutofit/>
          </a:bodyPr>
          <a:lstStyle/>
          <a:p>
            <a:pPr marL="0" lvl="0" indent="0">
              <a:lnSpc>
                <a:spcPct val="100000"/>
              </a:lnSpc>
              <a:spcBef>
                <a:spcPts val="0"/>
              </a:spcBef>
              <a:spcAft>
                <a:spcPts val="1200"/>
              </a:spcAft>
              <a:buNone/>
            </a:pPr>
            <a:r>
              <a:rPr lang="es-US" sz="2000" b="1" dirty="0">
                <a:solidFill>
                  <a:srgbClr val="00529B"/>
                </a:solidFill>
              </a:rPr>
              <a:t>¿Cuál es la diferencia entre el Período de Inscripción General (GEP, por sus siglas en inglés) y el Período de Inscripción Abierta (OEP, por sus siglas en inglés)? </a:t>
            </a:r>
          </a:p>
          <a:p>
            <a:pPr marL="347663" lvl="0" indent="-347663">
              <a:lnSpc>
                <a:spcPct val="100000"/>
              </a:lnSpc>
              <a:spcBef>
                <a:spcPts val="0"/>
              </a:spcBef>
              <a:spcAft>
                <a:spcPts val="1200"/>
              </a:spcAft>
              <a:buFont typeface="Wingdings" panose="05000000000000000000" pitchFamily="2" charset="2"/>
              <a:buAutoNum type="alphaLcPeriod"/>
            </a:pPr>
            <a:r>
              <a:rPr lang="es-US" sz="1900" dirty="0">
                <a:solidFill>
                  <a:srgbClr val="00529B"/>
                </a:solidFill>
              </a:rPr>
              <a:t>El GEP es un período anual de 3 meses y el OEP es un período anual de 7 semanas.</a:t>
            </a:r>
          </a:p>
          <a:p>
            <a:pPr marL="347663" lvl="0" indent="-347663">
              <a:lnSpc>
                <a:spcPct val="100000"/>
              </a:lnSpc>
              <a:spcBef>
                <a:spcPts val="0"/>
              </a:spcBef>
              <a:spcAft>
                <a:spcPts val="1200"/>
              </a:spcAft>
              <a:buFont typeface="Wingdings" panose="05000000000000000000" pitchFamily="2" charset="2"/>
              <a:buAutoNum type="alphaLcPeriod"/>
            </a:pPr>
            <a:r>
              <a:rPr lang="es-US" sz="1900" dirty="0">
                <a:solidFill>
                  <a:srgbClr val="00529B"/>
                </a:solidFill>
              </a:rPr>
              <a:t>En el GEP, puede inscribirse en la Parte A (si tiene que comprarla) o la Parte B.</a:t>
            </a:r>
          </a:p>
          <a:p>
            <a:pPr marL="347663" lvl="0" indent="-347663">
              <a:lnSpc>
                <a:spcPct val="100000"/>
              </a:lnSpc>
              <a:spcBef>
                <a:spcPts val="0"/>
              </a:spcBef>
              <a:spcAft>
                <a:spcPts val="1200"/>
              </a:spcAft>
              <a:buFont typeface="Wingdings" panose="05000000000000000000" pitchFamily="2" charset="2"/>
              <a:buAutoNum type="alphaLcPeriod"/>
            </a:pPr>
            <a:r>
              <a:rPr lang="es-US" sz="1900" dirty="0">
                <a:solidFill>
                  <a:srgbClr val="00529B"/>
                </a:solidFill>
              </a:rPr>
              <a:t>En el OEP, puede revisar sus opciones de Medicare y elegir el plan de salud y/o de medicamentos de Medicare más adecuado para usted.</a:t>
            </a:r>
          </a:p>
          <a:p>
            <a:pPr marL="347663" lvl="0" indent="-347663">
              <a:lnSpc>
                <a:spcPct val="100000"/>
              </a:lnSpc>
              <a:spcBef>
                <a:spcPts val="0"/>
              </a:spcBef>
              <a:spcAft>
                <a:spcPts val="1200"/>
              </a:spcAft>
              <a:buFont typeface="Wingdings" panose="05000000000000000000" pitchFamily="2" charset="2"/>
              <a:buAutoNum type="alphaLcPeriod"/>
            </a:pPr>
            <a:r>
              <a:rPr lang="es-US" sz="1900" dirty="0">
                <a:solidFill>
                  <a:srgbClr val="00529B"/>
                </a:solidFill>
              </a:rPr>
              <a:t>Todas las opciones anteriores</a:t>
            </a:r>
          </a:p>
        </p:txBody>
      </p:sp>
      <p:sp>
        <p:nvSpPr>
          <p:cNvPr id="6" name="Rounded Rectangle 5" descr="Casilla verde que señala D como respuesta correcta "/>
          <p:cNvSpPr/>
          <p:nvPr/>
        </p:nvSpPr>
        <p:spPr>
          <a:xfrm>
            <a:off x="1844038" y="4326328"/>
            <a:ext cx="3777829" cy="4864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Slide Number Placeholder 4">
            <a:extLst>
              <a:ext uri="{FF2B5EF4-FFF2-40B4-BE49-F238E27FC236}">
                <a16:creationId xmlns:a16="http://schemas.microsoft.com/office/drawing/2014/main" id="{4F521D89-1CCF-4792-81B2-CE763754E9F6}"/>
              </a:ext>
            </a:extLst>
          </p:cNvPr>
          <p:cNvSpPr>
            <a:spLocks noGrp="1"/>
          </p:cNvSpPr>
          <p:nvPr>
            <p:ph type="sldNum" sz="quarter" idx="12"/>
          </p:nvPr>
        </p:nvSpPr>
        <p:spPr/>
        <p:txBody>
          <a:bodyPr/>
          <a:lstStyle/>
          <a:p>
            <a:fld id="{48F63A3B-78C7-47BE-AE5E-E10140E04643}" type="slidenum">
              <a:rPr lang="en-US" smtClean="0"/>
              <a:t>27</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a:xfrm>
            <a:off x="3993064" y="2050868"/>
            <a:ext cx="8198936" cy="2756265"/>
          </a:xfrm>
        </p:spPr>
        <p:txBody>
          <a:bodyPr>
            <a:noAutofit/>
          </a:bodyPr>
          <a:lstStyle/>
          <a:p>
            <a:pPr>
              <a:lnSpc>
                <a:spcPct val="100000"/>
              </a:lnSpc>
              <a:spcBef>
                <a:spcPts val="600"/>
              </a:spcBef>
            </a:pPr>
            <a:r>
              <a:rPr lang="es-US" dirty="0"/>
              <a:t>Medicare Original es </a:t>
            </a:r>
            <a:br>
              <a:rPr lang="es-US" dirty="0"/>
            </a:br>
            <a:r>
              <a:rPr lang="es-US" dirty="0"/>
              <a:t>la Parte A (seguro hospitalario) </a:t>
            </a:r>
            <a:br>
              <a:rPr lang="es-US" dirty="0"/>
            </a:br>
            <a:r>
              <a:rPr lang="es-US" dirty="0"/>
              <a:t>y la Parte B (seguro médico)</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2</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rtlCol="0" anchor="t">
            <a:normAutofit/>
          </a:bodyPr>
          <a:lstStyle/>
          <a:p>
            <a:pPr marL="0" lvl="0" indent="0">
              <a:lnSpc>
                <a:spcPct val="100000"/>
              </a:lnSpc>
              <a:spcBef>
                <a:spcPts val="0"/>
              </a:spcBef>
              <a:spcAft>
                <a:spcPts val="1200"/>
              </a:spcAft>
              <a:buNone/>
            </a:pPr>
            <a:r>
              <a:rPr lang="es-US" sz="2800" b="1">
                <a:solidFill>
                  <a:srgbClr val="00529B"/>
                </a:solidFill>
                <a:latin typeface="Arial"/>
                <a:cs typeface="Arial"/>
              </a:rPr>
              <a:t>Al final de esta lección, usted podrá:</a:t>
            </a:r>
          </a:p>
          <a:p>
            <a:pPr marL="548640" lvl="1" indent="-274320">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Describir la cobertura y costos de la Parte A de Medicare (seguro hospitalario) y la Parte B (seguro médico)</a:t>
            </a:r>
          </a:p>
          <a:p>
            <a:pPr marL="548640" lvl="1" indent="-274320">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quién obtiene la Parte A de manera automática</a:t>
            </a:r>
          </a:p>
          <a:p>
            <a:pPr marL="548640" lvl="1" indent="-274320">
              <a:lnSpc>
                <a:spcPct val="100000"/>
              </a:lnSpc>
              <a:spcBef>
                <a:spcPts val="0"/>
              </a:spcBef>
              <a:spcAft>
                <a:spcPts val="1200"/>
              </a:spcAft>
              <a:buFont typeface="Wingdings" panose="05000000000000000000" pitchFamily="2" charset="2"/>
              <a:buChar char="§"/>
            </a:pPr>
            <a:r>
              <a:rPr lang="es-US" sz="2400">
                <a:solidFill>
                  <a:srgbClr val="00529B"/>
                </a:solidFill>
              </a:rPr>
              <a:t>Analizar qué debe tener en cuenta al decidir inscribirse para la Parte A</a:t>
            </a:r>
          </a:p>
          <a:p>
            <a:pPr marL="548640" lvl="1" indent="-274320">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Analizar qué debe tener en cuenta al decidir mantener o inscribirse para la Parte B</a:t>
            </a: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n-US" smtClean="0"/>
              <a:pPr/>
              <a:t>29</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s-US" sz="3000"/>
              <a:t>Objetivos de la sesión</a:t>
            </a:r>
          </a:p>
        </p:txBody>
      </p:sp>
      <p:sp>
        <p:nvSpPr>
          <p:cNvPr id="13" name="Content Placeholder 12"/>
          <p:cNvSpPr>
            <a:spLocks noGrp="1"/>
          </p:cNvSpPr>
          <p:nvPr>
            <p:ph idx="1"/>
          </p:nvPr>
        </p:nvSpPr>
        <p:spPr>
          <a:xfrm>
            <a:off x="914399" y="1371600"/>
            <a:ext cx="11015134" cy="4250268"/>
          </a:xfrm>
        </p:spPr>
        <p:txBody>
          <a:bodyPr vert="horz" lIns="91440" tIns="45720" rIns="91440" bIns="45720" rtlCol="0" anchor="t">
            <a:normAutofit fontScale="85000" lnSpcReduction="20000"/>
          </a:bodyPr>
          <a:lstStyle/>
          <a:p>
            <a:pPr marL="0" lvl="0" indent="0" defTabSz="685800">
              <a:lnSpc>
                <a:spcPct val="120000"/>
              </a:lnSpc>
              <a:spcBef>
                <a:spcPts val="0"/>
              </a:spcBef>
              <a:spcAft>
                <a:spcPts val="1200"/>
              </a:spcAft>
              <a:buFont typeface="Wingdings" pitchFamily="2" charset="2"/>
              <a:buNone/>
            </a:pPr>
            <a:r>
              <a:rPr lang="es-US" sz="3000" b="1" dirty="0">
                <a:solidFill>
                  <a:srgbClr val="00529B"/>
                </a:solidFill>
                <a:latin typeface="Arial"/>
                <a:cs typeface="Arial"/>
              </a:rPr>
              <a:t>Al finalizar esta sesión, usted podrá:</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Comparar las partes de Medicare y las opciones de cobertura </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Explicar los beneficios y costos </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Comparar Medicare Original con Medicare </a:t>
            </a:r>
            <a:r>
              <a:rPr lang="es-US" sz="2600" dirty="0" err="1">
                <a:solidFill>
                  <a:srgbClr val="00529B"/>
                </a:solidFill>
                <a:latin typeface="Arial"/>
                <a:cs typeface="Arial"/>
              </a:rPr>
              <a:t>Advantage</a:t>
            </a:r>
            <a:r>
              <a:rPr lang="es-US" sz="2600" dirty="0">
                <a:solidFill>
                  <a:srgbClr val="00529B"/>
                </a:solidFill>
                <a:latin typeface="Arial"/>
                <a:cs typeface="Arial"/>
              </a:rPr>
              <a:t> </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Analizar en qué se diferencian las pólizas del seguro complementario de Medicare (</a:t>
            </a:r>
            <a:r>
              <a:rPr lang="es-US" sz="2600" dirty="0" err="1">
                <a:solidFill>
                  <a:srgbClr val="00529B"/>
                </a:solidFill>
                <a:latin typeface="Arial"/>
                <a:cs typeface="Arial"/>
              </a:rPr>
              <a:t>Medigap</a:t>
            </a:r>
            <a:r>
              <a:rPr lang="es-US" sz="2600" dirty="0">
                <a:solidFill>
                  <a:srgbClr val="00529B"/>
                </a:solidFill>
                <a:latin typeface="Arial"/>
                <a:cs typeface="Arial"/>
              </a:rPr>
              <a:t>) y los planes Medicare </a:t>
            </a:r>
            <a:r>
              <a:rPr lang="es-US" sz="2600" dirty="0" err="1">
                <a:solidFill>
                  <a:srgbClr val="00529B"/>
                </a:solidFill>
                <a:latin typeface="Arial"/>
                <a:cs typeface="Arial"/>
              </a:rPr>
              <a:t>Advantage</a:t>
            </a:r>
            <a:r>
              <a:rPr lang="es-US" sz="2600" dirty="0">
                <a:solidFill>
                  <a:srgbClr val="00529B"/>
                </a:solidFill>
                <a:latin typeface="Arial"/>
                <a:cs typeface="Arial"/>
              </a:rPr>
              <a:t> </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Describir qué es el </a:t>
            </a:r>
            <a:r>
              <a:rPr lang="es-US" sz="2600" dirty="0" err="1">
                <a:solidFill>
                  <a:srgbClr val="00529B"/>
                </a:solidFill>
                <a:latin typeface="Arial"/>
                <a:cs typeface="Arial"/>
              </a:rPr>
              <a:t>Health</a:t>
            </a:r>
            <a:r>
              <a:rPr lang="es-US" sz="2600" dirty="0">
                <a:solidFill>
                  <a:srgbClr val="00529B"/>
                </a:solidFill>
                <a:latin typeface="Arial"/>
                <a:cs typeface="Arial"/>
              </a:rPr>
              <a:t> </a:t>
            </a:r>
            <a:r>
              <a:rPr lang="es-US" sz="2600" dirty="0" err="1">
                <a:solidFill>
                  <a:srgbClr val="00529B"/>
                </a:solidFill>
                <a:latin typeface="Arial"/>
                <a:cs typeface="Arial"/>
              </a:rPr>
              <a:t>Insurance</a:t>
            </a:r>
            <a:r>
              <a:rPr lang="es-US" sz="2600" dirty="0">
                <a:solidFill>
                  <a:srgbClr val="00529B"/>
                </a:solidFill>
                <a:latin typeface="Arial"/>
                <a:cs typeface="Arial"/>
              </a:rPr>
              <a:t> Marketplace</a:t>
            </a:r>
            <a:r>
              <a:rPr lang="es-US" sz="2600" baseline="30000" dirty="0">
                <a:solidFill>
                  <a:srgbClr val="00529B"/>
                </a:solidFill>
                <a:latin typeface="Arial"/>
                <a:cs typeface="Arial"/>
              </a:rPr>
              <a:t>®</a:t>
            </a:r>
            <a:r>
              <a:rPr lang="es-US" sz="2600" dirty="0">
                <a:solidFill>
                  <a:srgbClr val="00529B"/>
                </a:solidFill>
                <a:latin typeface="Arial"/>
                <a:cs typeface="Arial"/>
              </a:rPr>
              <a:t> (Mercado de Seguros Médicos) y qué deben saber las personas próximas a lograr elegibilidad para Medicare</a:t>
            </a:r>
          </a:p>
          <a:p>
            <a:pPr marL="548640" lvl="1" indent="-274320" defTabSz="685800">
              <a:lnSpc>
                <a:spcPct val="120000"/>
              </a:lnSpc>
              <a:spcBef>
                <a:spcPts val="0"/>
              </a:spcBef>
              <a:spcAft>
                <a:spcPts val="1200"/>
              </a:spcAft>
              <a:buClr>
                <a:srgbClr val="00539A"/>
              </a:buClr>
              <a:buFont typeface="Wingdings" pitchFamily="2" charset="2"/>
              <a:buChar char="§"/>
            </a:pPr>
            <a:r>
              <a:rPr lang="es-US" sz="2600" dirty="0">
                <a:solidFill>
                  <a:srgbClr val="00529B"/>
                </a:solidFill>
                <a:latin typeface="Arial"/>
                <a:cs typeface="Arial"/>
              </a:rPr>
              <a:t>Describir los programas para personas con ingresos y recursos limitados </a:t>
            </a:r>
          </a:p>
        </p:txBody>
      </p:sp>
      <p:sp>
        <p:nvSpPr>
          <p:cNvPr id="8" name="Slide Number Placeholder 7">
            <a:extLst>
              <a:ext uri="{FF2B5EF4-FFF2-40B4-BE49-F238E27FC236}">
                <a16:creationId xmlns:a16="http://schemas.microsoft.com/office/drawing/2014/main" id="{E90B6679-3DBF-4273-BEE9-37A94B052078}"/>
              </a:ext>
            </a:extLst>
          </p:cNvPr>
          <p:cNvSpPr>
            <a:spLocks noGrp="1"/>
          </p:cNvSpPr>
          <p:nvPr>
            <p:ph type="sldNum" sz="quarter" idx="12"/>
          </p:nvPr>
        </p:nvSpPr>
        <p:spPr/>
        <p:txBody>
          <a:bodyPr/>
          <a:lstStyle/>
          <a:p>
            <a:fld id="{0B2D781D-8844-5940-92D1-06EF0A7F581E}" type="slidenum">
              <a:rPr lang="en-US" smtClean="0"/>
              <a:t>3</a:t>
            </a:fld>
            <a:endParaRPr lang="en-US"/>
          </a:p>
        </p:txBody>
      </p:sp>
      <p:sp>
        <p:nvSpPr>
          <p:cNvPr id="7" name="Footer Placeholder 6">
            <a:extLst>
              <a:ext uri="{FF2B5EF4-FFF2-40B4-BE49-F238E27FC236}">
                <a16:creationId xmlns:a16="http://schemas.microsoft.com/office/drawing/2014/main" id="{BECBB2DB-8A20-44DB-A200-D5403B39F58C}"/>
              </a:ext>
            </a:extLst>
          </p:cNvPr>
          <p:cNvSpPr>
            <a:spLocks noGrp="1"/>
          </p:cNvSpPr>
          <p:nvPr>
            <p:ph type="ftr" sz="quarter" idx="11"/>
          </p:nvPr>
        </p:nvSpPr>
        <p:spPr/>
        <p:txBody>
          <a:bodyPr/>
          <a:lstStyle/>
          <a:p>
            <a:r>
              <a:rPr lang="es-US"/>
              <a:t>Comenzando con Medicare</a:t>
            </a:r>
          </a:p>
        </p:txBody>
      </p:sp>
      <p:sp>
        <p:nvSpPr>
          <p:cNvPr id="6" name="Date Placeholder 5">
            <a:extLst>
              <a:ext uri="{FF2B5EF4-FFF2-40B4-BE49-F238E27FC236}">
                <a16:creationId xmlns:a16="http://schemas.microsoft.com/office/drawing/2014/main" id="{F9475D10-79AC-43C7-BB42-1727F0FECEC7}"/>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s-US" sz="3000"/>
              <a:t>Cobertura de la Parte A (seguro hospitalario)</a:t>
            </a:r>
          </a:p>
        </p:txBody>
      </p:sp>
      <p:grpSp>
        <p:nvGrpSpPr>
          <p:cNvPr id="14" name="Group 13" descr="Infografía sobre la Parte A (Seguro Hospitalario )">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Ícono de la Parte A de Medicare">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b="1" i="0" u="none" strike="noStrike" cap="none" normalizeH="0" baseline="0" noProof="0">
                  <a:ln>
                    <a:noFill/>
                  </a:ln>
                  <a:solidFill>
                    <a:srgbClr val="44546A"/>
                  </a:solidFill>
                  <a:uLnTx/>
                  <a:uFillTx/>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solidFill>
                    <a:srgbClr val="44546A"/>
                  </a:solidFill>
                  <a:uLnTx/>
                  <a:uFillTx/>
                </a:rPr>
                <a:t>Seguro hospitalario</a:t>
              </a:r>
            </a:p>
          </p:txBody>
        </p:sp>
      </p:gr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371601" y="1174402"/>
            <a:ext cx="8568266" cy="4671492"/>
          </a:xfrm>
        </p:spPr>
        <p:txBody>
          <a:bodyPr vert="horz" lIns="91440" tIns="45720" rIns="91440" bIns="45720" rtlCol="0" anchor="t">
            <a:noAutofit/>
          </a:bodyPr>
          <a:lstStyle/>
          <a:p>
            <a:pPr marL="274320" indent="-274320" defTabSz="685800">
              <a:lnSpc>
                <a:spcPts val="3000"/>
              </a:lnSpc>
              <a:spcBef>
                <a:spcPts val="0"/>
              </a:spcBef>
              <a:spcAft>
                <a:spcPts val="600"/>
              </a:spcAft>
              <a:defRPr/>
            </a:pPr>
            <a:r>
              <a:rPr lang="es-US" sz="2800" b="1" dirty="0">
                <a:solidFill>
                  <a:srgbClr val="00529B"/>
                </a:solidFill>
              </a:rPr>
              <a:t>Atención de pacientes internados en un hospital, incluyendo:</a:t>
            </a:r>
          </a:p>
          <a:p>
            <a:pPr marL="914400" lvl="1" indent="0" defTabSz="685800">
              <a:lnSpc>
                <a:spcPct val="110000"/>
              </a:lnSpc>
              <a:spcBef>
                <a:spcPts val="0"/>
              </a:spcBef>
              <a:spcAft>
                <a:spcPts val="1200"/>
              </a:spcAft>
              <a:buNone/>
              <a:defRPr/>
            </a:pPr>
            <a:r>
              <a:rPr lang="es-US" dirty="0">
                <a:solidFill>
                  <a:srgbClr val="00529B"/>
                </a:solidFill>
              </a:rPr>
              <a:t>Habitación semiprivada</a:t>
            </a:r>
          </a:p>
          <a:p>
            <a:pPr marL="914400" lvl="1" indent="0" defTabSz="685800">
              <a:lnSpc>
                <a:spcPct val="110000"/>
              </a:lnSpc>
              <a:spcBef>
                <a:spcPts val="0"/>
              </a:spcBef>
              <a:spcAft>
                <a:spcPts val="1200"/>
              </a:spcAft>
              <a:buNone/>
              <a:defRPr/>
            </a:pPr>
            <a:r>
              <a:rPr lang="es-US" dirty="0">
                <a:solidFill>
                  <a:srgbClr val="00529B"/>
                </a:solidFill>
              </a:rPr>
              <a:t>Comidas</a:t>
            </a:r>
          </a:p>
          <a:p>
            <a:pPr marL="914400" lvl="1" indent="0" defTabSz="685800">
              <a:lnSpc>
                <a:spcPct val="110000"/>
              </a:lnSpc>
              <a:spcBef>
                <a:spcPts val="0"/>
              </a:spcBef>
              <a:spcAft>
                <a:spcPts val="1200"/>
              </a:spcAft>
              <a:buNone/>
              <a:defRPr/>
            </a:pPr>
            <a:r>
              <a:rPr lang="es-US" dirty="0">
                <a:solidFill>
                  <a:srgbClr val="00529B"/>
                </a:solidFill>
              </a:rPr>
              <a:t> Enfermería general</a:t>
            </a:r>
          </a:p>
          <a:p>
            <a:pPr marL="914400" lvl="1" indent="0" defTabSz="685800">
              <a:lnSpc>
                <a:spcPct val="110000"/>
              </a:lnSpc>
              <a:spcBef>
                <a:spcPts val="0"/>
              </a:spcBef>
              <a:spcAft>
                <a:spcPts val="1200"/>
              </a:spcAft>
              <a:buNone/>
              <a:defRPr/>
            </a:pPr>
            <a:r>
              <a:rPr lang="es-US" dirty="0">
                <a:solidFill>
                  <a:srgbClr val="00529B"/>
                </a:solidFill>
              </a:rPr>
              <a:t>Medicamentos (incluso metadona para tratar un </a:t>
            </a:r>
            <a:br>
              <a:rPr lang="es-US" dirty="0">
                <a:solidFill>
                  <a:srgbClr val="00529B"/>
                </a:solidFill>
              </a:rPr>
            </a:br>
            <a:r>
              <a:rPr lang="es-US" dirty="0">
                <a:solidFill>
                  <a:srgbClr val="00529B"/>
                </a:solidFill>
              </a:rPr>
              <a:t>trastorno por consumo de opiáceos) </a:t>
            </a:r>
          </a:p>
          <a:p>
            <a:pPr marL="850900" lvl="1" indent="4763" defTabSz="685800">
              <a:lnSpc>
                <a:spcPct val="110000"/>
              </a:lnSpc>
              <a:spcBef>
                <a:spcPts val="0"/>
              </a:spcBef>
              <a:spcAft>
                <a:spcPts val="600"/>
              </a:spcAft>
              <a:buNone/>
              <a:defRPr/>
            </a:pPr>
            <a:r>
              <a:rPr lang="es-US" dirty="0">
                <a:solidFill>
                  <a:srgbClr val="00529B"/>
                </a:solidFill>
              </a:rPr>
              <a:t>Otros servicios y suministros hospitalarios </a:t>
            </a:r>
          </a:p>
          <a:p>
            <a:pPr marL="274320" indent="-274320" defTabSz="685800">
              <a:lnSpc>
                <a:spcPct val="100000"/>
              </a:lnSpc>
              <a:spcBef>
                <a:spcPts val="0"/>
              </a:spcBef>
              <a:spcAft>
                <a:spcPts val="600"/>
              </a:spcAft>
              <a:defRPr/>
            </a:pPr>
            <a:r>
              <a:rPr lang="es-US" sz="2200" b="1" dirty="0">
                <a:solidFill>
                  <a:srgbClr val="00529B"/>
                </a:solidFill>
                <a:latin typeface="Arial"/>
                <a:cs typeface="Arial"/>
              </a:rPr>
              <a:t>Cuidados para pacientes internados en un Centro de Enfermería Especializada</a:t>
            </a:r>
            <a:r>
              <a:rPr lang="es-US" sz="2200" dirty="0">
                <a:solidFill>
                  <a:srgbClr val="00529B"/>
                </a:solidFill>
                <a:latin typeface="Arial"/>
                <a:cs typeface="Arial"/>
              </a:rPr>
              <a:t> (</a:t>
            </a:r>
            <a:r>
              <a:rPr lang="es-US" sz="2200" b="1" dirty="0">
                <a:solidFill>
                  <a:srgbClr val="00529B"/>
                </a:solidFill>
                <a:latin typeface="Arial"/>
                <a:cs typeface="Arial"/>
              </a:rPr>
              <a:t>SNF</a:t>
            </a:r>
            <a:r>
              <a:rPr lang="es-US" sz="2200" dirty="0">
                <a:solidFill>
                  <a:srgbClr val="00529B"/>
                </a:solidFill>
                <a:latin typeface="Arial"/>
                <a:cs typeface="Arial"/>
              </a:rPr>
              <a:t>, por sus siglas en inglés) después de una internación hospitalaria de 3 días relacionada</a:t>
            </a:r>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2039518"/>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57455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054492"/>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905001" y="361579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85045"/>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n-US" smtClean="0"/>
              <a:pPr/>
              <a:t>30</a:t>
            </a:fld>
            <a:endParaRPr lang="en-US"/>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Cobertura de la Parte A (Seguro de hospital) (Continuación)</a:t>
            </a:r>
          </a:p>
        </p:txBody>
      </p:sp>
      <p:grpSp>
        <p:nvGrpSpPr>
          <p:cNvPr id="14" name="Group 13" descr="Infografía sobre la Parte A (Seguro Hospitalario )">
            <a:extLst>
              <a:ext uri="{FF2B5EF4-FFF2-40B4-BE49-F238E27FC236}">
                <a16:creationId xmlns:a16="http://schemas.microsoft.com/office/drawing/2014/main" id="{E27C4FE0-8C65-45BC-926E-BFBE2CE5730A}"/>
              </a:ext>
            </a:extLst>
          </p:cNvPr>
          <p:cNvGrpSpPr/>
          <p:nvPr/>
        </p:nvGrpSpPr>
        <p:grpSpPr>
          <a:xfrm>
            <a:off x="8229600" y="1503952"/>
            <a:ext cx="3840480" cy="2357276"/>
            <a:chOff x="159794" y="1180618"/>
            <a:chExt cx="2174452" cy="1347601"/>
          </a:xfrm>
        </p:grpSpPr>
        <p:pic>
          <p:nvPicPr>
            <p:cNvPr id="22" name="Picture 21" descr="Ícono de la Parte A de Medicare">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36949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b="1" i="0" u="none" strike="noStrike" cap="none" normalizeH="0" baseline="0" noProof="0">
                  <a:ln>
                    <a:noFill/>
                  </a:ln>
                  <a:solidFill>
                    <a:srgbClr val="44546A"/>
                  </a:solidFill>
                  <a:uLnTx/>
                  <a:uFillTx/>
                </a:rPr>
                <a:t>Parte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solidFill>
                    <a:srgbClr val="44546A"/>
                  </a:solidFill>
                  <a:uLnTx/>
                  <a:uFillTx/>
                </a:rPr>
                <a:t>Seguro hospitalario</a:t>
              </a:r>
            </a:p>
          </p:txBody>
        </p:sp>
      </p:gr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a:pPr>
            <a:r>
              <a:rPr lang="es-US" sz="2800" b="1" dirty="0"/>
              <a:t>La Parte A también ayuda a cubrir </a:t>
            </a:r>
            <a:br>
              <a:rPr lang="es-US" sz="2800" b="1" dirty="0"/>
            </a:br>
            <a:r>
              <a:rPr lang="es-US" sz="2800" b="1" dirty="0"/>
              <a:t>lo siguiente:</a:t>
            </a:r>
          </a:p>
          <a:p>
            <a:pPr marL="548640" lvl="0" defTabSz="685800">
              <a:buClrTx/>
              <a:buNone/>
              <a:defRPr/>
            </a:pPr>
            <a:r>
              <a:rPr lang="es-US" sz="2400" dirty="0"/>
              <a:t>Sangre (paciente internado)</a:t>
            </a:r>
          </a:p>
          <a:p>
            <a:pPr marL="548640" lvl="0" defTabSz="685800">
              <a:buClrTx/>
              <a:buNone/>
              <a:defRPr/>
            </a:pPr>
            <a:r>
              <a:rPr lang="es-US" sz="2400" dirty="0"/>
              <a:t>Cuidados paliativos</a:t>
            </a:r>
          </a:p>
          <a:p>
            <a:pPr marL="548640" lvl="0" defTabSz="685800">
              <a:buClrTx/>
              <a:buNone/>
              <a:defRPr/>
            </a:pPr>
            <a:r>
              <a:rPr lang="es-US" sz="2400" dirty="0"/>
              <a:t>Servicios de cuidado de la salud en el hogar</a:t>
            </a:r>
          </a:p>
          <a:p>
            <a:pPr marL="287338" lvl="0" indent="-12700" defTabSz="685800">
              <a:buClrTx/>
              <a:buNone/>
              <a:defRPr/>
            </a:pPr>
            <a:r>
              <a:rPr lang="es-US" sz="2400" dirty="0"/>
              <a:t>Cuidado de paciente internado en una Institución de cuidado de la salud no médica religiosa (RNHCI)</a:t>
            </a:r>
          </a:p>
        </p:txBody>
      </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n-US" smtClean="0"/>
              <a:pPr/>
              <a:t>31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Pago de la Parte A (seguro hospitalario) en 2024</a:t>
            </a:r>
          </a:p>
        </p:txBody>
      </p:sp>
      <p:sp>
        <p:nvSpPr>
          <p:cNvPr id="10" name="PlaceHolder 2">
            <a:extLst>
              <a:ext uri="{FF2B5EF4-FFF2-40B4-BE49-F238E27FC236}">
                <a16:creationId xmlns:a16="http://schemas.microsoft.com/office/drawing/2014/main" id="{7374840F-9B20-4453-8C8E-CA353E8A018A}"/>
              </a:ext>
            </a:extLst>
          </p:cNvPr>
          <p:cNvSpPr txBox="1">
            <a:spLocks/>
          </p:cNvSpPr>
          <p:nvPr/>
        </p:nvSpPr>
        <p:spPr>
          <a:xfrm>
            <a:off x="514728" y="1323359"/>
            <a:ext cx="7490813" cy="4805281"/>
          </a:xfrm>
          <a:prstGeom prst="rect">
            <a:avLst/>
          </a:prstGeom>
          <a:noFill/>
          <a:ln w="0">
            <a:noFill/>
          </a:ln>
        </p:spPr>
        <p:txBody>
          <a:bodyPr anchor="t">
            <a:normAutofit fontScale="92500" lnSpcReduction="2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Wingdings" pitchFamily="2" charset="2"/>
              <a:buNone/>
              <a:tabLst>
                <a:tab pos="0" algn="l"/>
              </a:tabLst>
            </a:pPr>
            <a:r>
              <a:rPr lang="es-US" sz="3100" b="1" spc="-1">
                <a:latin typeface="Arial"/>
              </a:rPr>
              <a:t>La mayoría de las personas no paga una prima por la Parte A</a:t>
            </a:r>
            <a:endParaRPr lang="en-US" sz="3100" spc="-1">
              <a:latin typeface="Arial"/>
            </a:endParaRPr>
          </a:p>
          <a:p>
            <a:pPr marL="548640">
              <a:lnSpc>
                <a:spcPct val="120000"/>
              </a:lnSpc>
              <a:spcAft>
                <a:spcPts val="600"/>
              </a:spcAft>
              <a:buClr>
                <a:srgbClr val="00529B"/>
              </a:buClr>
              <a:buFont typeface="Wingdings" charset="2"/>
              <a:buChar char=""/>
              <a:tabLst>
                <a:tab pos="0" algn="l"/>
              </a:tabLst>
            </a:pPr>
            <a:r>
              <a:rPr lang="es-US" sz="2400" spc="-1">
                <a:latin typeface="Arial"/>
              </a:rPr>
              <a:t>Si usted o su cónyuge pagaron los impuestos de la Ley de Contribución al Seguro Federal (FICA, por sus siglas en inglés) durante al menos 10 años, obtiene la Parte A sin pagar una </a:t>
            </a:r>
            <a:r>
              <a:rPr lang="es-US" sz="2400" b="1" spc="-1">
                <a:latin typeface="Arial"/>
              </a:rPr>
              <a:t>prima </a:t>
            </a:r>
            <a:endParaRPr lang="en-US" sz="2400" spc="-1">
              <a:latin typeface="Arial"/>
            </a:endParaRPr>
          </a:p>
          <a:p>
            <a:pPr marL="548640">
              <a:lnSpc>
                <a:spcPct val="120000"/>
              </a:lnSpc>
              <a:spcAft>
                <a:spcPts val="600"/>
              </a:spcAft>
              <a:buClr>
                <a:srgbClr val="00529B"/>
              </a:buClr>
              <a:buFont typeface="Wingdings" charset="2"/>
              <a:buChar char=""/>
              <a:tabLst>
                <a:tab pos="0" algn="l"/>
              </a:tabLst>
            </a:pPr>
            <a:r>
              <a:rPr lang="es-US" sz="2400" spc="-1">
                <a:latin typeface="Arial"/>
              </a:rPr>
              <a:t>Es posible que tenga que pagar una </a:t>
            </a:r>
            <a:r>
              <a:rPr lang="es-US" sz="2400" b="1" spc="-1">
                <a:latin typeface="Arial"/>
              </a:rPr>
              <a:t>multa</a:t>
            </a:r>
            <a:r>
              <a:rPr lang="es-US" sz="2400" spc="-1">
                <a:latin typeface="Arial"/>
              </a:rPr>
              <a:t> si no solicita cuando es elegible por primera vez para la Parte A (si tiene que comprarla)</a:t>
            </a:r>
            <a:endParaRPr lang="en-US" sz="2400" spc="-1">
              <a:latin typeface="Arial"/>
            </a:endParaRPr>
          </a:p>
          <a:p>
            <a:pPr lvl="1">
              <a:lnSpc>
                <a:spcPct val="120000"/>
              </a:lnSpc>
              <a:buClr>
                <a:srgbClr val="00529B"/>
              </a:buClr>
              <a:buFont typeface="Arial"/>
              <a:buChar char="•"/>
              <a:tabLst>
                <a:tab pos="0" algn="l"/>
              </a:tabLst>
            </a:pPr>
            <a:r>
              <a:rPr lang="es-US" sz="2100" spc="-1">
                <a:latin typeface="Arial"/>
              </a:rPr>
              <a:t>Su prima mensual podría aumentar hasta un 10 %</a:t>
            </a:r>
            <a:endParaRPr lang="en-US" sz="2100" spc="-1">
              <a:latin typeface="Calibri"/>
            </a:endParaRPr>
          </a:p>
          <a:p>
            <a:pPr lvl="1">
              <a:lnSpc>
                <a:spcPct val="120000"/>
              </a:lnSpc>
              <a:buClr>
                <a:srgbClr val="00529B"/>
              </a:buClr>
              <a:buFont typeface="Arial"/>
              <a:buChar char="•"/>
              <a:tabLst>
                <a:tab pos="0" algn="l"/>
              </a:tabLst>
            </a:pPr>
            <a:r>
              <a:rPr lang="es-US" sz="2100" spc="-1">
                <a:latin typeface="Arial"/>
              </a:rPr>
              <a:t>Deberá pagar la prima más alta por el doble de la cantidad de años que podría haber tenido la Parte A, pero no se inscribió</a:t>
            </a:r>
            <a:endParaRPr lang="en-US" sz="2100" spc="-1" dirty="0">
              <a:latin typeface="Calibri"/>
            </a:endParaRPr>
          </a:p>
        </p:txBody>
      </p:sp>
      <p:pic>
        <p:nvPicPr>
          <p:cNvPr id="7" name="Picture 6" descr="Imagen de una pareja mirando una laptop">
            <a:extLst>
              <a:ext uri="{FF2B5EF4-FFF2-40B4-BE49-F238E27FC236}">
                <a16:creationId xmlns:a16="http://schemas.microsoft.com/office/drawing/2014/main" id="{120440C6-752E-4660-B72E-EF553EED21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53400" y="18614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n-US" smtClean="0"/>
              <a:pPr/>
              <a:t>32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fill="hold" nodeType="afterEffect">
                                  <p:stCondLst>
                                    <p:cond delay="0"/>
                                  </p:stCondLst>
                                  <p:childTnLst>
                                    <p:set>
                                      <p:cBhvr>
                                        <p:cTn id="13" dur="1" fill="hold">
                                          <p:stCondLst>
                                            <p:cond delay="0"/>
                                          </p:stCondLst>
                                        </p:cTn>
                                        <p:tgtEl>
                                          <p:spTgt spid="10">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fill="hold" nodeType="after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Lo que paga en Medicare Original en 2024: Parte A</a:t>
            </a:r>
          </a:p>
        </p:txBody>
      </p:sp>
      <p:graphicFrame>
        <p:nvGraphicFramePr>
          <p:cNvPr id="7" name="Table 7">
            <a:extLst>
              <a:ext uri="{FF2B5EF4-FFF2-40B4-BE49-F238E27FC236}">
                <a16:creationId xmlns:a16="http://schemas.microsoft.com/office/drawing/2014/main" id="{D305D4B1-697F-4BBB-BBD8-94944FC57FA6}"/>
              </a:ext>
            </a:extLst>
          </p:cNvPr>
          <p:cNvGraphicFramePr/>
          <p:nvPr>
            <p:extLst>
              <p:ext uri="{D42A27DB-BD31-4B8C-83A1-F6EECF244321}">
                <p14:modId xmlns:p14="http://schemas.microsoft.com/office/powerpoint/2010/main" val="3473509586"/>
              </p:ext>
            </p:extLst>
          </p:nvPr>
        </p:nvGraphicFramePr>
        <p:xfrm>
          <a:off x="560160" y="1120680"/>
          <a:ext cx="11071800" cy="5207760"/>
        </p:xfrm>
        <a:graphic>
          <a:graphicData uri="http://schemas.openxmlformats.org/drawingml/2006/table">
            <a:tbl>
              <a:tblPr firstRow="1"/>
              <a:tblGrid>
                <a:gridCol w="1456365">
                  <a:extLst>
                    <a:ext uri="{9D8B030D-6E8A-4147-A177-3AD203B41FA5}">
                      <a16:colId xmlns:a16="http://schemas.microsoft.com/office/drawing/2014/main" val="20000"/>
                    </a:ext>
                  </a:extLst>
                </a:gridCol>
                <a:gridCol w="9615435">
                  <a:extLst>
                    <a:ext uri="{9D8B030D-6E8A-4147-A177-3AD203B41FA5}">
                      <a16:colId xmlns:a16="http://schemas.microsoft.com/office/drawing/2014/main" val="20001"/>
                    </a:ext>
                  </a:extLst>
                </a:gridCol>
              </a:tblGrid>
              <a:tr h="20584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pPr>
                      <a:r>
                        <a:rPr lang="es-US" sz="1600" b="1" strike="noStrike" spc="-1" dirty="0">
                          <a:solidFill>
                            <a:srgbClr val="00529B"/>
                          </a:solidFill>
                          <a:latin typeface="Calibri"/>
                        </a:rPr>
                        <a:t>Hospitalización</a:t>
                      </a:r>
                      <a:endParaRPr lang="en-US" sz="1600" b="0" strike="noStrike" spc="-1" dirty="0">
                        <a:solidFill>
                          <a:srgbClr val="000000"/>
                        </a:solidFill>
                        <a:latin typeface="Arial"/>
                      </a:endParaRPr>
                    </a:p>
                  </a:txBody>
                  <a:tcPr marL="68400" marR="68400">
                    <a:lnL>
                      <a:noFill/>
                    </a:lnL>
                    <a:lnR>
                      <a:noFill/>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Deducible de $1632 por cada período de beneficios.</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Días 1-60: Copago de $0 por día.</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Días 61-90: Copago de $408 por día.</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Días 91-150: Copago de $816 por día mientras usa sus 60 “días de reserva de por vida”.</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Después del día 150: Usted paga todos costos.</a:t>
                      </a:r>
                      <a:endParaRPr lang="en-US" sz="1600" b="0" strike="noStrike" spc="-1" dirty="0">
                        <a:solidFill>
                          <a:srgbClr val="000000"/>
                        </a:solidFill>
                        <a:latin typeface="Arial"/>
                      </a:endParaRPr>
                    </a:p>
                    <a:p>
                      <a:pPr>
                        <a:lnSpc>
                          <a:spcPct val="100000"/>
                        </a:lnSpc>
                        <a:spcAft>
                          <a:spcPts val="300"/>
                        </a:spcAft>
                        <a:tabLst>
                          <a:tab pos="0" algn="l"/>
                        </a:tabLst>
                      </a:pPr>
                      <a:r>
                        <a:rPr lang="es-US" sz="1600" b="1" strike="noStrike" spc="-1" dirty="0">
                          <a:solidFill>
                            <a:srgbClr val="00529B"/>
                          </a:solidFill>
                          <a:latin typeface="Calibri"/>
                        </a:rPr>
                        <a:t>NOTA: </a:t>
                      </a:r>
                      <a:r>
                        <a:rPr lang="es-US" sz="1600" b="0" strike="noStrike" spc="-1" dirty="0">
                          <a:solidFill>
                            <a:srgbClr val="00529B"/>
                          </a:solidFill>
                          <a:latin typeface="Calibri"/>
                        </a:rPr>
                        <a:t>Paga por servicios de enfermería privados, un televisor o un teléfono en su habitación. Paga por una habitación privada, salvo cuando sea necesario por motivos médicos.</a:t>
                      </a:r>
                      <a:endParaRPr lang="en-US" sz="1600" b="0" strike="noStrike" spc="-1" dirty="0">
                        <a:solidFill>
                          <a:srgbClr val="000000"/>
                        </a:solidFill>
                        <a:latin typeface="Arial"/>
                      </a:endParaRPr>
                    </a:p>
                  </a:txBody>
                  <a:tcPr marL="68400" marR="68400">
                    <a:lnL>
                      <a:noFill/>
                    </a:lnL>
                    <a:lnR>
                      <a:noFill/>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492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pPr>
                      <a:r>
                        <a:rPr lang="es-US" sz="1600" b="1" strike="noStrike" spc="-1" dirty="0">
                          <a:solidFill>
                            <a:srgbClr val="00529B"/>
                          </a:solidFill>
                          <a:latin typeface="Calibri"/>
                        </a:rPr>
                        <a:t>Hospitalización de paciente internado por salud mental</a:t>
                      </a:r>
                      <a:endParaRPr lang="en-US" sz="1600" b="0" strike="noStrike" spc="-1" dirty="0">
                        <a:solidFill>
                          <a:srgbClr val="000000"/>
                        </a:solidFill>
                        <a:latin typeface="Arial"/>
                      </a:endParaRPr>
                    </a:p>
                  </a:txBody>
                  <a:tcPr marL="68400" marR="68400">
                    <a:lnL>
                      <a:noFill/>
                    </a:lnL>
                    <a:lnR>
                      <a:noFill/>
                    </a:lnR>
                    <a:lnT w="1224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Deducible de $1632 por cada período de beneficios.</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Días 1-60: $0 por día.</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Días 61-90: Copago de $408 por día.</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Día 91 y posteriores: Copago de $816 por día mientras usa sus 60 “días de reserva de por vida”. </a:t>
                      </a:r>
                      <a:endParaRPr lang="en-US" sz="1600" b="0" strike="noStrike" spc="-1" dirty="0">
                        <a:solidFill>
                          <a:srgbClr val="000000"/>
                        </a:solidFill>
                        <a:latin typeface="Arial"/>
                      </a:endParaRPr>
                    </a:p>
                    <a:p>
                      <a:pPr marL="228600" indent="-228600">
                        <a:lnSpc>
                          <a:spcPct val="100000"/>
                        </a:lnSpc>
                        <a:spcAft>
                          <a:spcPts val="300"/>
                        </a:spcAft>
                        <a:buClr>
                          <a:srgbClr val="00529B"/>
                        </a:buClr>
                        <a:buFont typeface="Wingdings" charset="2"/>
                        <a:buChar char=""/>
                      </a:pPr>
                      <a:r>
                        <a:rPr lang="es-US" sz="1600" b="0" strike="noStrike" spc="-1" dirty="0">
                          <a:solidFill>
                            <a:srgbClr val="00529B"/>
                          </a:solidFill>
                          <a:latin typeface="Calibri"/>
                        </a:rPr>
                        <a:t>Cada día después de los días de reserva de por vida: Todos los costos. </a:t>
                      </a:r>
                      <a:endParaRPr lang="en-US" sz="1600" b="0" strike="noStrike" spc="-1" dirty="0">
                        <a:solidFill>
                          <a:srgbClr val="000000"/>
                        </a:solidFill>
                        <a:latin typeface="Arial"/>
                      </a:endParaRPr>
                    </a:p>
                    <a:p>
                      <a:pPr marL="228600" indent="-228600">
                        <a:lnSpc>
                          <a:spcPct val="100000"/>
                        </a:lnSpc>
                        <a:spcAft>
                          <a:spcPts val="1199"/>
                        </a:spcAft>
                        <a:buClr>
                          <a:srgbClr val="00529B"/>
                        </a:buClr>
                        <a:buFont typeface="Wingdings" charset="2"/>
                        <a:buChar char=""/>
                      </a:pPr>
                      <a:r>
                        <a:rPr lang="es-US" sz="1600" b="0" strike="noStrike" spc="-1" dirty="0">
                          <a:solidFill>
                            <a:srgbClr val="00529B"/>
                          </a:solidFill>
                          <a:latin typeface="Calibri"/>
                        </a:rPr>
                        <a:t>20 % del importe aprobado por Medicare para los servicios de salud mental que recibe de médicos y otros proveedores de cuidados de la salud mientras es un paciente internado en el hospital.</a:t>
                      </a:r>
                      <a:endParaRPr lang="en-US" sz="1600" b="0" strike="noStrike" spc="-1" dirty="0">
                        <a:solidFill>
                          <a:srgbClr val="000000"/>
                        </a:solidFill>
                        <a:latin typeface="Arial"/>
                      </a:endParaRPr>
                    </a:p>
                    <a:p>
                      <a:pPr>
                        <a:lnSpc>
                          <a:spcPct val="100000"/>
                        </a:lnSpc>
                        <a:spcAft>
                          <a:spcPts val="300"/>
                        </a:spcAft>
                        <a:tabLst>
                          <a:tab pos="0" algn="l"/>
                        </a:tabLst>
                      </a:pPr>
                      <a:r>
                        <a:rPr lang="es-US" sz="1600" b="1" strike="noStrike" spc="-1" dirty="0">
                          <a:solidFill>
                            <a:srgbClr val="00529B"/>
                          </a:solidFill>
                          <a:latin typeface="Calibri"/>
                        </a:rPr>
                        <a:t>NOTA: </a:t>
                      </a:r>
                      <a:r>
                        <a:rPr lang="es-US" sz="1600" b="0" strike="noStrike" spc="-1" dirty="0">
                          <a:solidFill>
                            <a:srgbClr val="00529B"/>
                          </a:solidFill>
                          <a:latin typeface="Calibri"/>
                        </a:rPr>
                        <a:t>No hay límite para el número de períodos de beneficios que se le permite, ya sea que reciba atención de salud mental en un hospital psiquiátrico o en uno general. Sin embargo, si se encuentra en un hospital psiquiátrico (en lugar de un hospital general), la Parte A solamente paga por un máximo de 190 días de servicios de hospital psiquiátrico para paciente internado durante toda la vida.</a:t>
                      </a:r>
                      <a:endParaRPr lang="en-US" sz="1600" b="0" strike="noStrike" spc="-1" dirty="0">
                        <a:solidFill>
                          <a:srgbClr val="000000"/>
                        </a:solidFill>
                        <a:latin typeface="Arial"/>
                      </a:endParaRPr>
                    </a:p>
                  </a:txBody>
                  <a:tcPr marL="68400" marR="68400">
                    <a:lnL>
                      <a:noFill/>
                    </a:lnL>
                    <a:lnR>
                      <a:noFill/>
                    </a:lnR>
                    <a:lnT w="1224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1"/>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33</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5552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8"/>
            <a:ext cx="12192000" cy="950592"/>
          </a:xfrm>
        </p:spPr>
        <p:txBody>
          <a:bodyPr>
            <a:normAutofit/>
          </a:bodyPr>
          <a:lstStyle/>
          <a:p>
            <a:r>
              <a:rPr lang="es-US" sz="2800"/>
              <a:t>Costos de la Parte A (seguro hospitalario) en 2024 (continuación)</a:t>
            </a:r>
          </a:p>
        </p:txBody>
      </p:sp>
      <p:graphicFrame>
        <p:nvGraphicFramePr>
          <p:cNvPr id="3" name="Table 2" descr="Tabla sobre Lo que usted paga en Medicare Original (continuación)">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2784114696"/>
              </p:ext>
            </p:extLst>
          </p:nvPr>
        </p:nvGraphicFramePr>
        <p:xfrm>
          <a:off x="440151" y="985520"/>
          <a:ext cx="11311698" cy="5523842"/>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105751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400" b="1">
                          <a:solidFill>
                            <a:srgbClr val="00529B"/>
                          </a:solidFill>
                        </a:rPr>
                        <a:t>Hospitalización en un Centro de enfermería especializada (SNF, por sus siglas en inglés)</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s-US" sz="1400" b="0">
                          <a:solidFill>
                            <a:srgbClr val="00529B"/>
                          </a:solidFill>
                        </a:rPr>
                        <a:t>Días 1-20: $0 por cada período de beneficios</a:t>
                      </a:r>
                    </a:p>
                    <a:p>
                      <a:pPr marL="228600" indent="-228600">
                        <a:spcBef>
                          <a:spcPts val="0"/>
                        </a:spcBef>
                        <a:spcAft>
                          <a:spcPts val="1200"/>
                        </a:spcAft>
                        <a:buFont typeface="Wingdings" pitchFamily="2" charset="2"/>
                        <a:buChar char="§"/>
                      </a:pPr>
                      <a:r>
                        <a:rPr lang="es-US" sz="1400" b="0">
                          <a:solidFill>
                            <a:srgbClr val="00529B"/>
                          </a:solidFill>
                        </a:rPr>
                        <a:t>Días 21-100: Copago de $204 por día.</a:t>
                      </a:r>
                    </a:p>
                    <a:p>
                      <a:pPr marL="228600" indent="-228600">
                        <a:spcBef>
                          <a:spcPts val="0"/>
                        </a:spcBef>
                        <a:spcAft>
                          <a:spcPts val="1200"/>
                        </a:spcAft>
                        <a:buFont typeface="Wingdings" pitchFamily="2" charset="2"/>
                        <a:buChar char="§"/>
                      </a:pPr>
                      <a:r>
                        <a:rPr lang="es-US" sz="1400" b="0">
                          <a:solidFill>
                            <a:srgbClr val="00529B"/>
                          </a:solidFill>
                        </a:rPr>
                        <a:t>Día 101 y posteriores: Usted paga todos costos.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400" b="1">
                          <a:solidFill>
                            <a:srgbClr val="00529B"/>
                          </a:solidFill>
                        </a:rPr>
                        <a:t>Servicios de cuidado de la salud en el hogar</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s-US" sz="1400" b="0">
                          <a:solidFill>
                            <a:srgbClr val="00529B"/>
                          </a:solidFill>
                        </a:rPr>
                        <a:t>$0 por servicios de cuidado de la salud en el hogar.</a:t>
                      </a:r>
                    </a:p>
                    <a:p>
                      <a:pPr marL="228600" indent="-228600">
                        <a:spcBef>
                          <a:spcPts val="0"/>
                        </a:spcBef>
                        <a:spcAft>
                          <a:spcPts val="1200"/>
                        </a:spcAft>
                        <a:buFont typeface="Wingdings" pitchFamily="2" charset="2"/>
                        <a:buChar char="§"/>
                        <a:tabLst>
                          <a:tab pos="288925" algn="l"/>
                        </a:tabLst>
                      </a:pPr>
                      <a:r>
                        <a:rPr lang="es-US" sz="1400" b="0">
                          <a:solidFill>
                            <a:srgbClr val="00529B"/>
                          </a:solidFill>
                        </a:rPr>
                        <a:t>20 % del importe aprobado por Medicare para equipos médicos duraderos (DME, por sus siglas en inglés), como sillas de ruedas, andadores, camas de hospital y otros equipos.</a:t>
                      </a:r>
                    </a:p>
                  </a:txBody>
                  <a:tcPr marL="68580" marR="68580" marT="34288" marB="34288"/>
                </a:tc>
                <a:extLst>
                  <a:ext uri="{0D108BD9-81ED-4DB2-BD59-A6C34878D82A}">
                    <a16:rowId xmlns:a16="http://schemas.microsoft.com/office/drawing/2014/main" val="830274200"/>
                  </a:ext>
                </a:extLst>
              </a:tr>
              <a:tr h="2401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400" b="1">
                          <a:solidFill>
                            <a:srgbClr val="00529B"/>
                          </a:solidFill>
                        </a:rPr>
                        <a:t>Cuidados paliativos</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400" b="0" dirty="0">
                          <a:solidFill>
                            <a:srgbClr val="00529B"/>
                          </a:solidFill>
                        </a:rPr>
                        <a:t>$0 por servicios de cuidados paliativos.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400" b="0" dirty="0">
                          <a:solidFill>
                            <a:srgbClr val="00529B"/>
                          </a:solidFill>
                        </a:rPr>
                        <a:t>Es posible que deba pagar un copago de un máximo de $5 por cada medicamento recetado y otros productos similares para alivio de dolores y control de síntomas mientras esté en su hogar. En el caso poco frecuente de que su medicamento no esté cubierto por el beneficio de cuidados paliativos, su proveedor de cuidados paliativos debe comunicarse con su plan de medicamentos de Medicare para ver si está cubierto por la cobertura de medicamentos de Medicare (Parte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400" b="0" dirty="0">
                          <a:solidFill>
                            <a:srgbClr val="00529B"/>
                          </a:solidFill>
                        </a:rPr>
                        <a:t>Es posible que deba pagar el 5 % del importe aprobado por Medicare para cuidado de relevo de paciente internado.</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s-US" sz="1400" b="0" dirty="0">
                          <a:solidFill>
                            <a:srgbClr val="00529B"/>
                          </a:solidFill>
                        </a:rPr>
                        <a:t>Medicare no pagará gastos de alojamiento y alimentos para sus cuidados en una institución, a menos que el equipo médico de cuidados paliativos decida que usted necesita cuidados de paciente internado a corto plazo para controlar el dolor y otros síntomas. Esos cuidados deben ser en una institución aprobada por Medicare, como un centro de cuidados paliativos, un hospital, o un centro de enfermería especializada que tenga contrato con el centro de cuidados paliativos.</a:t>
                      </a:r>
                    </a:p>
                  </a:txBody>
                  <a:tcPr marL="68580" marR="68580" marT="34288" marB="34288"/>
                </a:tc>
                <a:extLst>
                  <a:ext uri="{0D108BD9-81ED-4DB2-BD59-A6C34878D82A}">
                    <a16:rowId xmlns:a16="http://schemas.microsoft.com/office/drawing/2014/main" val="532046859"/>
                  </a:ext>
                </a:extLst>
              </a:tr>
              <a:tr h="9458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s-US" sz="1400" b="1">
                          <a:solidFill>
                            <a:srgbClr val="00529B"/>
                          </a:solidFill>
                        </a:rPr>
                        <a:t>Sangre</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s-US" sz="1400" b="0" u="none" strike="noStrike" baseline="0" dirty="0">
                          <a:solidFill>
                            <a:srgbClr val="00529B"/>
                          </a:solidFill>
                        </a:rPr>
                        <a:t>Si el hospital la obtiene de un banco de sangre sin cargo, no deberá pagar.</a:t>
                      </a:r>
                    </a:p>
                    <a:p>
                      <a:pPr marL="228600" indent="-228600">
                        <a:spcBef>
                          <a:spcPts val="0"/>
                        </a:spcBef>
                        <a:spcAft>
                          <a:spcPts val="1200"/>
                        </a:spcAft>
                        <a:buFont typeface="Wingdings" panose="05000000000000000000" pitchFamily="2" charset="2"/>
                        <a:buChar char="§"/>
                      </a:pPr>
                      <a:r>
                        <a:rPr lang="es-US" sz="1400" b="0" dirty="0">
                          <a:solidFill>
                            <a:srgbClr val="00529B"/>
                          </a:solidFill>
                        </a:rPr>
                        <a:t>Si el hospital tiene que comprar sangre para usted, debe pagar los costos del hospital por las primeras 3 unidades de sangre que reciba en un año calendario o que usted u otra persona donen la sangre.</a:t>
                      </a:r>
                    </a:p>
                  </a:txBody>
                  <a:tcPr marL="68580" marR="68580" marT="34288" marB="34288"/>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fld id="{48F63A3B-78C7-47BE-AE5E-E10140E04643}" type="slidenum">
              <a:rPr lang="en-US" smtClean="0">
                <a:solidFill>
                  <a:srgbClr val="8FAADC"/>
                </a:solidFill>
              </a:rPr>
              <a:t>34</a:t>
            </a:fld>
            <a:endParaRPr lang="en-US">
              <a:solidFill>
                <a:srgbClr val="8FAADC"/>
              </a:solidFill>
            </a:endParaRPr>
          </a:p>
        </p:txBody>
      </p:sp>
      <p:sp>
        <p:nvSpPr>
          <p:cNvPr id="7" name="Footer Placeholder 6">
            <a:extLst>
              <a:ext uri="{FF2B5EF4-FFF2-40B4-BE49-F238E27FC236}">
                <a16:creationId xmlns:a16="http://schemas.microsoft.com/office/drawing/2014/main" id="{861FDB6F-BBFB-ADE1-0483-4BAC5A2B6946}"/>
              </a:ext>
            </a:extLst>
          </p:cNvPr>
          <p:cNvSpPr>
            <a:spLocks noGrp="1"/>
          </p:cNvSpPr>
          <p:nvPr>
            <p:ph type="ftr" sz="quarter" idx="11"/>
          </p:nvPr>
        </p:nvSpPr>
        <p:spPr/>
        <p:txBody>
          <a:bodyPr/>
          <a:lstStyle/>
          <a:p>
            <a:r>
              <a:rPr lang="es-US">
                <a:solidFill>
                  <a:srgbClr val="8FAADC"/>
                </a:solidFill>
              </a:rPr>
              <a:t>Comenzando con Medicare</a:t>
            </a:r>
          </a:p>
        </p:txBody>
      </p:sp>
      <p:sp>
        <p:nvSpPr>
          <p:cNvPr id="6" name="Date Placeholder 5">
            <a:extLst>
              <a:ext uri="{FF2B5EF4-FFF2-40B4-BE49-F238E27FC236}">
                <a16:creationId xmlns:a16="http://schemas.microsoft.com/office/drawing/2014/main" id="{23949881-242D-5A95-FCF7-6E70E2F0D353}"/>
              </a:ext>
            </a:extLst>
          </p:cNvPr>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241947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Períodos de beneficios en Medicare Original</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0442" y="1729557"/>
            <a:ext cx="9047747" cy="4537075"/>
          </a:xfrm>
        </p:spPr>
        <p:txBody>
          <a:bodyPr>
            <a:normAutofit lnSpcReduction="10000"/>
          </a:bodyPr>
          <a:lstStyle/>
          <a:p>
            <a:pPr lvl="0" defTabSz="685800">
              <a:buClrTx/>
              <a:defRPr/>
            </a:pPr>
            <a:r>
              <a:rPr lang="es-US" sz="2800" b="1"/>
              <a:t>Cada período de beneficios:</a:t>
            </a:r>
          </a:p>
          <a:p>
            <a:pPr marL="548640" lvl="1" defTabSz="685800">
              <a:defRPr/>
            </a:pPr>
            <a:r>
              <a:rPr lang="es-US" sz="2400"/>
              <a:t>Comienza el día en que recibe cuidados en internación o en el SNF</a:t>
            </a:r>
          </a:p>
          <a:p>
            <a:pPr marL="548640" lvl="1">
              <a:defRPr/>
            </a:pPr>
            <a:r>
              <a:rPr lang="es-US" sz="2400"/>
              <a:t>Finaliza después de estar en el hogar durante 60 días consecutivos (no en un hospital ni bajo cuidados especializados en un SNF) </a:t>
            </a:r>
          </a:p>
          <a:p>
            <a:pPr lvl="0" defTabSz="685800">
              <a:buClrTx/>
              <a:defRPr/>
            </a:pPr>
            <a:r>
              <a:rPr lang="es-US" sz="2800"/>
              <a:t>Usted paga un deducible para la Parte A para cada período de beneficios</a:t>
            </a:r>
          </a:p>
          <a:p>
            <a:pPr lvl="0" defTabSz="685800">
              <a:buClrTx/>
              <a:defRPr/>
            </a:pPr>
            <a:r>
              <a:rPr lang="es-US" sz="2800"/>
              <a:t>No hay límite para la cantidad de períodos de beneficios que puede tener</a:t>
            </a:r>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ormAutofit fontScale="85000" lnSpcReduction="20000"/>
          </a:bodyPr>
          <a:lstStyle/>
          <a:p>
            <a:pPr marL="1280160" lvl="0" indent="0" defTabSz="685800">
              <a:spcBef>
                <a:spcPts val="600"/>
              </a:spcBef>
              <a:spcAft>
                <a:spcPts val="0"/>
              </a:spcAft>
              <a:buClrTx/>
              <a:buNone/>
            </a:pPr>
            <a:r>
              <a:rPr lang="es-US" sz="1800" dirty="0">
                <a:latin typeface="Calibri" panose="020F0502020204030204"/>
              </a:rPr>
              <a:t>Los períodos de beneficios pueden extenderse a través </a:t>
            </a:r>
            <a:br>
              <a:rPr lang="es-US" sz="1800" dirty="0">
                <a:latin typeface="Calibri" panose="020F0502020204030204"/>
              </a:rPr>
            </a:br>
            <a:r>
              <a:rPr lang="es-US" sz="1800" dirty="0">
                <a:latin typeface="Calibri" panose="020F0502020204030204"/>
              </a:rPr>
              <a:t>de años calendario</a:t>
            </a:r>
          </a:p>
        </p:txBody>
      </p:sp>
      <p:pic>
        <p:nvPicPr>
          <p:cNvPr id="9" name="Graphic 8" descr="Calendario diario">
            <a:extLst>
              <a:ext uri="{FF2B5EF4-FFF2-40B4-BE49-F238E27FC236}">
                <a16:creationId xmlns:a16="http://schemas.microsoft.com/office/drawing/2014/main" id="{3CF75C01-66FC-4361-B0A2-BC170CEC48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600" y="1050561"/>
            <a:ext cx="957129" cy="957129"/>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n-US" smtClean="0"/>
              <a:pPr/>
              <a:t>35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¿Debo inscribirme para la Parte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pPr>
            <a:r>
              <a:rPr lang="es-US" sz="2800" b="1"/>
              <a:t>Tenga en cuenta lo siguiente:</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pPr>
            <a:r>
              <a:rPr lang="es-US" sz="1800" dirty="0"/>
              <a:t>Es gratis para la mayoría de las personas.</a:t>
            </a:r>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lstStyle/>
          <a:p>
            <a:pPr marL="0" lvl="0" indent="0" algn="ctr">
              <a:spcAft>
                <a:spcPts val="0"/>
              </a:spcAft>
              <a:buClrTx/>
              <a:buNone/>
            </a:pPr>
            <a:r>
              <a:rPr lang="es-US" sz="1800" dirty="0"/>
              <a:t>Puede pagarla si su historial de trabajo o el de su cónyuge no es suficiente (puede recibir una multa si se demora)</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noAutofit/>
          </a:bodyPr>
          <a:lstStyle/>
          <a:p>
            <a:pPr marL="0" lvl="0" indent="0" algn="ctr">
              <a:lnSpc>
                <a:spcPts val="1800"/>
              </a:lnSpc>
              <a:spcAft>
                <a:spcPts val="0"/>
              </a:spcAft>
              <a:buClrTx/>
              <a:buNone/>
            </a:pPr>
            <a:r>
              <a:rPr lang="es-US" sz="1600" dirty="0"/>
              <a:t>Hable con su administrador de beneficios si usted (o su cónyuge) trabajan activamente y tienen cobertura a través de un plan del empleador.</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9450" y="1921011"/>
            <a:ext cx="1626251" cy="1626251"/>
          </a:xfrm>
          <a:prstGeom prst="rect">
            <a:avLst/>
          </a:prstGeom>
        </p:spPr>
      </p:pic>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417113" y="5396055"/>
            <a:ext cx="8625473" cy="643008"/>
          </a:xfrm>
        </p:spPr>
        <p:txBody>
          <a:bodyPr>
            <a:normAutofit fontScale="92500"/>
          </a:bodyPr>
          <a:lstStyle/>
          <a:p>
            <a:pPr marL="0" lvl="0" indent="0" defTabSz="685800">
              <a:spcBef>
                <a:spcPts val="600"/>
              </a:spcBef>
              <a:spcAft>
                <a:spcPts val="0"/>
              </a:spcAft>
              <a:buClrTx/>
              <a:buNone/>
            </a:pPr>
            <a:r>
              <a:rPr lang="es-US" sz="1400" b="1"/>
              <a:t>NOTA</a:t>
            </a:r>
            <a:r>
              <a:rPr lang="es-US" sz="1400"/>
              <a:t>: Para evitar multas fiscales del Servicio de Impuestos Internos (IRS, por sus siglas en inglés), suspenda los aportes a su Cuenta de Ahorros de Salud (HSA, por sus siglas en inglés) antes de que comience Medicare.</a:t>
            </a:r>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n-US" smtClean="0"/>
              <a:pPr/>
              <a:t>36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500"/>
                                  </p:stCondLst>
                                  <p:childTnLst>
                                    <p:set>
                                      <p:cBhvr>
                                        <p:cTn id="29" dur="1" fill="hold">
                                          <p:stCondLst>
                                            <p:cond delay="0"/>
                                          </p:stCondLst>
                                        </p:cTn>
                                        <p:tgtEl>
                                          <p:spTgt spid="20">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4" grpId="0" animBg="1"/>
      <p:bldP spid="2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s-US"/>
              <a:t>Cobertura de la </a:t>
            </a:r>
            <a:r>
              <a:rPr lang="es-US" b="1"/>
              <a:t>Parte B</a:t>
            </a:r>
            <a:r>
              <a:rPr lang="es-US"/>
              <a:t> de Medicare (seguro médico)</a:t>
            </a:r>
          </a:p>
        </p:txBody>
      </p:sp>
      <p:sp>
        <p:nvSpPr>
          <p:cNvPr id="12" name="PlaceHolder 2">
            <a:extLst>
              <a:ext uri="{FF2B5EF4-FFF2-40B4-BE49-F238E27FC236}">
                <a16:creationId xmlns:a16="http://schemas.microsoft.com/office/drawing/2014/main" id="{8DB63B9C-8983-44E0-96B5-5849C5038D36}"/>
              </a:ext>
            </a:extLst>
          </p:cNvPr>
          <p:cNvSpPr txBox="1">
            <a:spLocks/>
          </p:cNvSpPr>
          <p:nvPr/>
        </p:nvSpPr>
        <p:spPr>
          <a:xfrm>
            <a:off x="1121280" y="1138500"/>
            <a:ext cx="7790109" cy="5172120"/>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de médicos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y suministros médicos y quirúrgicos ambulatorios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Análisis de laboratorio clínicos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Equipos médicos duraderos (DME, por sus siglas en inglés) </a:t>
            </a:r>
            <a:br>
              <a:rPr lang="es-US" sz="1800" spc="-1">
                <a:solidFill>
                  <a:srgbClr val="00529B"/>
                </a:solidFill>
                <a:latin typeface="Arial"/>
              </a:rPr>
            </a:br>
            <a:r>
              <a:rPr lang="es-US" sz="1800" spc="-1">
                <a:solidFill>
                  <a:srgbClr val="00529B"/>
                </a:solidFill>
                <a:latin typeface="Arial"/>
              </a:rPr>
              <a:t>(como andadores y sillas de ruedas)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Equipos y suministros para análisis de diabéticos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preventivos (como vacunas contra la gripe y una consulta anual de bienestar)</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de cuidado de la salud en el hogar</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de fisioterapia, terapia ocupacional y patología del habla y el lenguaje necesarios por motivos médicos</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Servicios ambulatorios de cuidado de salud mental</a:t>
            </a:r>
            <a:endParaRPr lang="en-US" sz="1800" spc="-1">
              <a:solidFill>
                <a:srgbClr val="000000"/>
              </a:solidFill>
              <a:latin typeface="Arial"/>
            </a:endParaRPr>
          </a:p>
          <a:p>
            <a:pPr marL="274320" indent="-274320">
              <a:lnSpc>
                <a:spcPct val="100000"/>
              </a:lnSpc>
              <a:spcBef>
                <a:spcPts val="0"/>
              </a:spcBef>
              <a:spcAft>
                <a:spcPts val="800"/>
              </a:spcAft>
              <a:buFont typeface="Wingdings" charset="2"/>
              <a:buChar char=""/>
            </a:pPr>
            <a:r>
              <a:rPr lang="es-US" sz="1800" spc="-1">
                <a:solidFill>
                  <a:srgbClr val="00529B"/>
                </a:solidFill>
                <a:latin typeface="Arial"/>
              </a:rPr>
              <a:t>Un número limitado de medicamentos recetados para pacientes ambulatorios en determinadas condiciones</a:t>
            </a:r>
            <a:endParaRPr lang="en-US" sz="1800" spc="-1" dirty="0">
              <a:solidFill>
                <a:srgbClr val="000000"/>
              </a:solidFill>
              <a:latin typeface="Arial"/>
            </a:endParaRPr>
          </a:p>
        </p:txBody>
      </p:sp>
      <p:grpSp>
        <p:nvGrpSpPr>
          <p:cNvPr id="6" name="Group 5" descr="Ícono de la Parte B">
            <a:extLst>
              <a:ext uri="{FF2B5EF4-FFF2-40B4-BE49-F238E27FC236}">
                <a16:creationId xmlns:a16="http://schemas.microsoft.com/office/drawing/2014/main" id="{5E2A29C5-13DD-4A64-BCF7-825267463DDC}"/>
              </a:ext>
            </a:extLst>
          </p:cNvPr>
          <p:cNvGrpSpPr/>
          <p:nvPr/>
        </p:nvGrpSpPr>
        <p:grpSpPr>
          <a:xfrm>
            <a:off x="8465947" y="2091108"/>
            <a:ext cx="2644706" cy="3124198"/>
            <a:chOff x="8465947" y="2091108"/>
            <a:chExt cx="2644706" cy="3124198"/>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20911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9122827" y="4568975"/>
              <a:ext cx="1987826" cy="646331"/>
            </a:xfrm>
            <a:prstGeom prst="rect">
              <a:avLst/>
            </a:prstGeom>
            <a:noFill/>
          </p:spPr>
          <p:txBody>
            <a:bodyPr wrap="square" rtlCol="0">
              <a:spAutoFit/>
            </a:bodyPr>
            <a:lstStyle/>
            <a:p>
              <a:pPr algn="ctr"/>
              <a:r>
                <a:rPr lang="es-US" b="1">
                  <a:solidFill>
                    <a:schemeClr val="bg2">
                      <a:lumMod val="50000"/>
                    </a:schemeClr>
                  </a:solidFill>
                </a:rPr>
                <a:t>Parte B</a:t>
              </a:r>
            </a:p>
            <a:p>
              <a:pPr algn="ctr"/>
              <a:r>
                <a:rPr lang="es-US">
                  <a:solidFill>
                    <a:schemeClr val="bg2">
                      <a:lumMod val="50000"/>
                    </a:schemeClr>
                  </a:solidFill>
                </a:rPr>
                <a:t>Seguro médico</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n-US" smtClean="0"/>
              <a:pPr/>
              <a:t>37</a:t>
            </a:fld>
            <a:endParaRPr lang="en-US"/>
          </a:p>
        </p:txBody>
      </p:sp>
      <p:sp>
        <p:nvSpPr>
          <p:cNvPr id="5" name="Footer Placeholder 4">
            <a:extLst>
              <a:ext uri="{FF2B5EF4-FFF2-40B4-BE49-F238E27FC236}">
                <a16:creationId xmlns:a16="http://schemas.microsoft.com/office/drawing/2014/main" id="{52B43579-6543-4CCF-B418-F9778C20F2A2}"/>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18A48276-096D-4074-A91A-033D39C256B5}"/>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Parte B: Servicios preventivos</a:t>
            </a:r>
          </a:p>
        </p:txBody>
      </p:sp>
      <p:sp>
        <p:nvSpPr>
          <p:cNvPr id="8" name="PlaceHolder 2">
            <a:extLst>
              <a:ext uri="{FF2B5EF4-FFF2-40B4-BE49-F238E27FC236}">
                <a16:creationId xmlns:a16="http://schemas.microsoft.com/office/drawing/2014/main" id="{4A783D69-9E08-45BA-89FB-8B266955EE44}"/>
              </a:ext>
            </a:extLst>
          </p:cNvPr>
          <p:cNvSpPr txBox="1">
            <a:spLocks/>
          </p:cNvSpPr>
          <p:nvPr/>
        </p:nvSpPr>
        <p:spPr>
          <a:xfrm>
            <a:off x="421573" y="1152057"/>
            <a:ext cx="11713680" cy="5319360"/>
          </a:xfrm>
          <a:prstGeom prst="rect">
            <a:avLst/>
          </a:prstGeom>
          <a:noFill/>
          <a:ln w="0">
            <a:noFill/>
          </a:ln>
        </p:spPr>
        <p:txBody>
          <a:bodyPr lIns="0" tIns="0" rIns="0" bIns="0" numCol="2" spc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Exámenes de detección de aneurisma aórtico abdominal</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Controles y asesoramiento sobre el abuso de alcohol</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Densitometrías óseas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Terapia conductual cardiovascular</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Exámenes de detección de enfermedad cardiovascular</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Exámenes de detección de cáncer cervical y vaginal</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Exámenes de detección de cáncer colorrectal</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pPr>
            <a:r>
              <a:rPr lang="es-US" sz="1440" spc="-1">
                <a:solidFill>
                  <a:srgbClr val="00529B"/>
                </a:solidFill>
                <a:latin typeface="Arial"/>
              </a:rPr>
              <a:t>Orientación para prevenir el consumo de tabaco y </a:t>
            </a:r>
            <a:endParaRPr lang="en-US" sz="1440" spc="-1">
              <a:solidFill>
                <a:srgbClr val="000000"/>
              </a:solidFill>
              <a:latin typeface="Arial"/>
            </a:endParaRPr>
          </a:p>
          <a:p>
            <a:pPr>
              <a:lnSpc>
                <a:spcPct val="100000"/>
              </a:lnSpc>
              <a:spcAft>
                <a:spcPts val="1000"/>
              </a:spcAft>
              <a:tabLst>
                <a:tab pos="0" algn="l"/>
              </a:tabLst>
            </a:pPr>
            <a:r>
              <a:rPr lang="es-US" sz="1440" spc="-1">
                <a:solidFill>
                  <a:srgbClr val="00529B"/>
                </a:solidFill>
                <a:latin typeface="Arial"/>
              </a:rPr>
              <a:t>    enfermedades causadas por el tabaco</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Vacunas contra COVID-19</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depresión</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diabetes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Capacitación para el control de la diabetes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Vacunas contra la gripe</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glaucoma</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Vacunas contra hepatitis B</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infección por el virus de hepatitis B</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hepatitis C</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VIH (virus de inmunodeficiencia </a:t>
            </a:r>
            <a:br>
              <a:rPr lang="es-US" sz="1440" spc="-1">
                <a:solidFill>
                  <a:srgbClr val="00529B"/>
                </a:solidFill>
                <a:latin typeface="Arial"/>
              </a:rPr>
            </a:br>
            <a:r>
              <a:rPr lang="es-US" sz="1440" spc="-1">
                <a:solidFill>
                  <a:srgbClr val="00529B"/>
                </a:solidFill>
                <a:latin typeface="Arial"/>
              </a:rPr>
              <a:t>humana)</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cáncer de pulmón</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Mamografías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Servicios de terapia médica nutricional</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Programa de Medicare para la prevención de diabetes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Evaluación y orientación sobre la obesidad</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Vacunas antineumocócicas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Exámenes de detección de cáncer de próstata</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Evaluación y orientación sobre infecciones de transmisión </a:t>
            </a:r>
            <a:br>
              <a:rPr lang="es-US" sz="1440" spc="-1">
                <a:solidFill>
                  <a:srgbClr val="00529B"/>
                </a:solidFill>
                <a:latin typeface="Arial"/>
              </a:rPr>
            </a:br>
            <a:r>
              <a:rPr lang="es-US" sz="1440" spc="-1">
                <a:solidFill>
                  <a:srgbClr val="00529B"/>
                </a:solidFill>
                <a:latin typeface="Arial"/>
              </a:rPr>
              <a:t>sexual (ITS)</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Consulta preventiva "Bienvenido a Medicare"</a:t>
            </a:r>
            <a:endParaRPr lang="en-US" sz="1440" spc="-1">
              <a:solidFill>
                <a:srgbClr val="000000"/>
              </a:solidFill>
              <a:latin typeface="Arial"/>
            </a:endParaRPr>
          </a:p>
          <a:p>
            <a:pPr marL="228600" indent="-228600">
              <a:lnSpc>
                <a:spcPct val="100000"/>
              </a:lnSpc>
              <a:spcAft>
                <a:spcPts val="1000"/>
              </a:spcAft>
              <a:buClr>
                <a:srgbClr val="00539A"/>
              </a:buClr>
              <a:buFont typeface="Wingdings" charset="2"/>
              <a:buChar char=""/>
              <a:tabLst>
                <a:tab pos="0" algn="l"/>
              </a:tabLst>
            </a:pPr>
            <a:r>
              <a:rPr lang="es-US" sz="1440" spc="-1">
                <a:solidFill>
                  <a:srgbClr val="00529B"/>
                </a:solidFill>
                <a:latin typeface="Arial"/>
              </a:rPr>
              <a:t>Consulta anual de "bienestar"</a:t>
            </a:r>
            <a:endParaRPr lang="en-US" sz="1440" spc="-1" dirty="0">
              <a:solidFill>
                <a:srgbClr val="000000"/>
              </a:solidFill>
              <a:latin typeface="Arial"/>
            </a:endParaRPr>
          </a:p>
        </p:txBody>
      </p:sp>
      <p:cxnSp>
        <p:nvCxnSpPr>
          <p:cNvPr id="9" name="Straight Connector 8">
            <a:extLst>
              <a:ext uri="{FF2B5EF4-FFF2-40B4-BE49-F238E27FC236}">
                <a16:creationId xmlns:a16="http://schemas.microsoft.com/office/drawing/2014/main" id="{A3D6E951-A9FB-4CB1-96D5-D75D4C866D7D}"/>
              </a:ext>
              <a:ext uri="{C183D7F6-B498-43B3-948B-1728B52AA6E4}">
                <adec:decorative xmlns:adec="http://schemas.microsoft.com/office/drawing/2017/decorative" val="1"/>
              </a:ext>
            </a:extLst>
          </p:cNvPr>
          <p:cNvCxnSpPr/>
          <p:nvPr/>
        </p:nvCxnSpPr>
        <p:spPr>
          <a:xfrm>
            <a:off x="5593080" y="1251287"/>
            <a:ext cx="0" cy="472440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D880C46-51CE-422A-BC03-3412C92B0C2B}"/>
              </a:ext>
            </a:extLst>
          </p:cNvPr>
          <p:cNvSpPr>
            <a:spLocks noGrp="1"/>
          </p:cNvSpPr>
          <p:nvPr>
            <p:ph type="sldNum" sz="quarter" idx="12"/>
          </p:nvPr>
        </p:nvSpPr>
        <p:spPr/>
        <p:txBody>
          <a:bodyPr/>
          <a:lstStyle/>
          <a:p>
            <a:fld id="{48F63A3B-78C7-47BE-AE5E-E10140E04643}" type="slidenum">
              <a:rPr lang="en-US" smtClean="0">
                <a:solidFill>
                  <a:srgbClr val="8FAADC"/>
                </a:solidFill>
              </a:rPr>
              <a:pPr/>
              <a:t>38</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37359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no está cubierto por la Parte A y la Parte B?</a:t>
            </a:r>
          </a:p>
        </p:txBody>
      </p:sp>
      <p:sp>
        <p:nvSpPr>
          <p:cNvPr id="5" name="Content Placeholder 4"/>
          <p:cNvSpPr>
            <a:spLocks noGrp="1"/>
          </p:cNvSpPr>
          <p:nvPr>
            <p:ph sz="quarter" idx="13"/>
          </p:nvPr>
        </p:nvSpPr>
        <p:spPr>
          <a:xfrm>
            <a:off x="1728500" y="994726"/>
            <a:ext cx="10549158" cy="866814"/>
          </a:xfrm>
        </p:spPr>
        <p:txBody>
          <a:bodyPr>
            <a:noAutofit/>
          </a:bodyPr>
          <a:lstStyle/>
          <a:p>
            <a:pPr marL="0" lvl="0" indent="0" defTabSz="685800">
              <a:lnSpc>
                <a:spcPct val="100000"/>
              </a:lnSpc>
              <a:spcBef>
                <a:spcPts val="0"/>
              </a:spcBef>
              <a:spcAft>
                <a:spcPts val="600"/>
              </a:spcAft>
              <a:buNone/>
            </a:pPr>
            <a:r>
              <a:rPr lang="es-US" sz="2400" b="1" dirty="0">
                <a:solidFill>
                  <a:srgbClr val="00529B"/>
                </a:solidFill>
              </a:rPr>
              <a:t>Algunos de los artículos y servicios que la Parte A y la Parte B </a:t>
            </a:r>
            <a:br>
              <a:rPr lang="es-US" sz="2400" b="1" dirty="0">
                <a:solidFill>
                  <a:srgbClr val="00529B"/>
                </a:solidFill>
              </a:rPr>
            </a:br>
            <a:r>
              <a:rPr lang="es-US" sz="2400" b="1" dirty="0">
                <a:solidFill>
                  <a:srgbClr val="00529B"/>
                </a:solidFill>
              </a:rPr>
              <a:t>no cubren incluyen:</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46655" y="1861539"/>
            <a:ext cx="9931556" cy="3448058"/>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spcAft>
                <a:spcPts val="600"/>
              </a:spcAft>
            </a:pPr>
            <a:r>
              <a:rPr lang="es-US" sz="2000" dirty="0"/>
              <a:t>Exámenes de los ojos (para anteojos recetados)</a:t>
            </a:r>
          </a:p>
          <a:p>
            <a:pPr marL="342900" indent="-342900">
              <a:spcAft>
                <a:spcPts val="600"/>
              </a:spcAft>
            </a:pPr>
            <a:r>
              <a:rPr lang="es-US" sz="2000" dirty="0"/>
              <a:t>Cuidado a largo plazo</a:t>
            </a:r>
          </a:p>
          <a:p>
            <a:pPr marL="342900" indent="-342900">
              <a:spcAft>
                <a:spcPts val="600"/>
              </a:spcAft>
            </a:pPr>
            <a:r>
              <a:rPr lang="es-US" sz="2000" dirty="0"/>
              <a:t>Cirugía cosmética</a:t>
            </a:r>
          </a:p>
          <a:p>
            <a:pPr marL="342900" indent="-342900">
              <a:spcAft>
                <a:spcPts val="600"/>
              </a:spcAft>
            </a:pPr>
            <a:r>
              <a:rPr lang="es-US" sz="2000" dirty="0"/>
              <a:t>Terapia de masaje</a:t>
            </a:r>
          </a:p>
          <a:p>
            <a:pPr marL="342900" indent="-342900">
              <a:spcAft>
                <a:spcPts val="600"/>
              </a:spcAft>
            </a:pPr>
            <a:r>
              <a:rPr lang="es-US" sz="2000" dirty="0"/>
              <a:t>Exámenes físicos de rutina</a:t>
            </a:r>
          </a:p>
          <a:p>
            <a:pPr marL="342900" indent="-342900">
              <a:spcAft>
                <a:spcPts val="600"/>
              </a:spcAft>
            </a:pPr>
            <a:endParaRPr lang="es-US" sz="2000" dirty="0"/>
          </a:p>
          <a:p>
            <a:pPr marL="342900" indent="-342900">
              <a:spcAft>
                <a:spcPts val="600"/>
              </a:spcAft>
            </a:pPr>
            <a:endParaRPr lang="es-US" sz="2000" dirty="0"/>
          </a:p>
          <a:p>
            <a:pPr marL="342900" indent="-342900">
              <a:spcAft>
                <a:spcPts val="600"/>
              </a:spcAft>
            </a:pPr>
            <a:r>
              <a:rPr lang="es-US" sz="2000" dirty="0"/>
              <a:t>Audífonos y exámenes para ajustarlos</a:t>
            </a:r>
          </a:p>
          <a:p>
            <a:pPr marL="342900" indent="-342900">
              <a:spcAft>
                <a:spcPts val="600"/>
              </a:spcAft>
            </a:pPr>
            <a:r>
              <a:rPr lang="es-US" sz="2000" dirty="0"/>
              <a:t>Servicios de conserjería</a:t>
            </a:r>
          </a:p>
          <a:p>
            <a:pPr marL="342900" indent="-342900">
              <a:spcAft>
                <a:spcPts val="600"/>
              </a:spcAft>
            </a:pPr>
            <a:r>
              <a:rPr lang="es-US" sz="2000" dirty="0"/>
              <a:t>Artículos o servicios que usted reciba de un doctor u otro proveedor que optó por no participar</a:t>
            </a:r>
          </a:p>
          <a:p>
            <a:pPr marL="342900" indent="-342900">
              <a:spcAft>
                <a:spcPts val="600"/>
              </a:spcAft>
            </a:pPr>
            <a:r>
              <a:rPr lang="es-US" sz="2000" dirty="0"/>
              <a:t>La mayor parte de la atención odontológica</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506804"/>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505963" y="5337137"/>
            <a:ext cx="9847837" cy="1005841"/>
          </a:xfrm>
        </p:spPr>
        <p:txBody>
          <a:bodyPr>
            <a:normAutofit/>
          </a:bodyPr>
          <a:lstStyle/>
          <a:p>
            <a:pPr marL="0" lvl="0" indent="0" defTabSz="685800">
              <a:spcAft>
                <a:spcPts val="600"/>
              </a:spcAft>
              <a:buClrTx/>
              <a:buNone/>
            </a:pPr>
            <a:r>
              <a:rPr lang="es-US" sz="2200" dirty="0"/>
              <a:t>Es posible que estén cubiertos si tiene otra cobertura, como Medicaid o un plan Medicare </a:t>
            </a:r>
            <a:r>
              <a:rPr lang="es-US" sz="2200" dirty="0" err="1"/>
              <a:t>Advantage</a:t>
            </a:r>
            <a:r>
              <a:rPr lang="es-US" sz="2200" dirty="0"/>
              <a:t> que cubra estos servicios.</a:t>
            </a:r>
          </a:p>
        </p:txBody>
      </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n-US" smtClean="0"/>
              <a:pPr/>
              <a:t>39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lstStyle/>
          <a:p>
            <a:r>
              <a:rPr lang="es-US"/>
              <a:t>¿Qué es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Lo que usted paga en 2024: Prima mensual de la Parte B</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766591"/>
          </a:xfrm>
        </p:spPr>
        <p:txBody>
          <a:bodyPr anchor="ctr">
            <a:normAutofit/>
          </a:bodyPr>
          <a:lstStyle/>
          <a:p>
            <a:pPr marL="231775" lvl="2" indent="0" algn="ctr" defTabSz="685800">
              <a:spcBef>
                <a:spcPts val="600"/>
              </a:spcBef>
              <a:spcAft>
                <a:spcPts val="0"/>
              </a:spcAft>
              <a:buSzPct val="100000"/>
              <a:buNone/>
              <a:defRPr/>
            </a:pPr>
            <a:r>
              <a:rPr lang="es-US" sz="2400" b="1">
                <a:latin typeface="Arial" panose="020B0604020202020204" pitchFamily="34" charset="0"/>
                <a:cs typeface="Arial" panose="020B0604020202020204" pitchFamily="34" charset="0"/>
              </a:rPr>
              <a:t>La prima estándar es de $174.70  </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s-US" sz="2400">
                <a:latin typeface="Calibri" panose="020F0502020204030204"/>
                <a:cs typeface="Arial"/>
              </a:rPr>
              <a:t>Algunas personas que reciben beneficios del Seguro Social pagan menos debido a la disposición legal de mantener indemne</a:t>
            </a:r>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936427"/>
            <a:ext cx="1645920" cy="166116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DD487E7-8298-4C1C-A8DE-76E0AD8386B4}"/>
                </a:ext>
              </a:extLst>
            </p:cNvPr>
            <p:cNvSpPr/>
            <p:nvPr/>
          </p:nvSpPr>
          <p:spPr>
            <a:xfrm>
              <a:off x="3765979" y="2284824"/>
              <a:ext cx="732893" cy="1200329"/>
            </a:xfrm>
            <a:prstGeom prst="rect">
              <a:avLst/>
            </a:prstGeom>
            <a:noFill/>
          </p:spPr>
          <p:txBody>
            <a:bodyPr wrap="none" lIns="91440" tIns="45720" rIns="91440" bIns="45720">
              <a:spAutoFit/>
            </a:bodyPr>
            <a:lstStyle/>
            <a:p>
              <a:pPr algn="ctr"/>
              <a:r>
                <a:rPr lang="es-US" sz="720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909009"/>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pPr>
            <a:r>
              <a:rPr lang="es-US" sz="2400">
                <a:latin typeface="Calibri" panose="020F0502020204030204"/>
                <a:cs typeface="Arial"/>
              </a:rPr>
              <a:t>Su prima puede ser mayor si no eligió la Parte B cuando fue elegible por primera vez o si sus ingresos exceden cierto límite</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93912"/>
            <a:ext cx="1645920" cy="1658620"/>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979" y="2284824"/>
              <a:ext cx="732893" cy="1200329"/>
            </a:xfrm>
            <a:prstGeom prst="rect">
              <a:avLst/>
            </a:prstGeom>
            <a:noFill/>
          </p:spPr>
          <p:txBody>
            <a:bodyPr wrap="none" lIns="91440" tIns="45720" rIns="91440" bIns="45720">
              <a:spAutoFit/>
            </a:bodyPr>
            <a:lstStyle/>
            <a:p>
              <a:pPr algn="ctr"/>
              <a:r>
                <a:rPr lang="es-US" sz="7200">
                  <a:ln w="0"/>
                  <a:solidFill>
                    <a:schemeClr val="accent1">
                      <a:lumMod val="75000"/>
                    </a:schemeClr>
                  </a:solidFill>
                  <a:effectLst>
                    <a:outerShdw blurRad="38100" dist="19050" dir="2700000" algn="tl" rotWithShape="0">
                      <a:schemeClr val="dk1">
                        <a:alpha val="40000"/>
                      </a:schemeClr>
                    </a:outerShdw>
                  </a:effectLst>
                  <a:latin typeface="Arial Rounded MT Bold" panose="020F0704030504030204" pitchFamily="34" charset="0"/>
                </a:rPr>
                <a:t>$</a:t>
              </a: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fld id="{48F63A3B-78C7-47BE-AE5E-E10140E04643}" type="slidenum">
              <a:rPr lang="en-US" smtClean="0"/>
              <a:pPr/>
              <a:t>40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95032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b="0">
                <a:solidFill>
                  <a:prstClr val="white"/>
                </a:solidFill>
              </a:rPr>
              <a:t>Prima estándar mensual de la Parte B Importe de Ajuste Mensual Relacionado con el Ingreso (IRMAA) para 2024</a:t>
            </a:r>
          </a:p>
        </p:txBody>
      </p:sp>
      <p:sp>
        <p:nvSpPr>
          <p:cNvPr id="11" name="PlaceHolder 2">
            <a:extLst>
              <a:ext uri="{FF2B5EF4-FFF2-40B4-BE49-F238E27FC236}">
                <a16:creationId xmlns:a16="http://schemas.microsoft.com/office/drawing/2014/main" id="{63F019C3-54E2-462E-8F98-5F8CA8CF9ECF}"/>
              </a:ext>
            </a:extLst>
          </p:cNvPr>
          <p:cNvSpPr txBox="1">
            <a:spLocks/>
          </p:cNvSpPr>
          <p:nvPr/>
        </p:nvSpPr>
        <p:spPr>
          <a:xfrm>
            <a:off x="533520" y="1047600"/>
            <a:ext cx="10820160" cy="39960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280" indent="0">
              <a:spcAft>
                <a:spcPts val="51"/>
              </a:spcAft>
              <a:buFont typeface="Wingdings" pitchFamily="2" charset="2"/>
              <a:buNone/>
              <a:tabLst>
                <a:tab pos="0" algn="l"/>
              </a:tabLst>
            </a:pPr>
            <a:r>
              <a:rPr lang="es-US" sz="2000" b="1" spc="-1">
                <a:latin typeface="Arial"/>
                <a:ea typeface="Calibri"/>
              </a:rPr>
              <a:t>Si sus ingresos anuales en 2022 (por los que paga en 2024) fueron:</a:t>
            </a:r>
            <a:endParaRPr lang="en-US" sz="2000" spc="-1" dirty="0">
              <a:latin typeface="Arial"/>
            </a:endParaRPr>
          </a:p>
        </p:txBody>
      </p:sp>
      <p:graphicFrame>
        <p:nvGraphicFramePr>
          <p:cNvPr id="12" name="Content Placeholder 9">
            <a:extLst>
              <a:ext uri="{FF2B5EF4-FFF2-40B4-BE49-F238E27FC236}">
                <a16:creationId xmlns:a16="http://schemas.microsoft.com/office/drawing/2014/main" id="{EB6A0029-6D87-4CA8-A354-A0BA7A50A40D}"/>
              </a:ext>
            </a:extLst>
          </p:cNvPr>
          <p:cNvGraphicFramePr/>
          <p:nvPr>
            <p:extLst>
              <p:ext uri="{D42A27DB-BD31-4B8C-83A1-F6EECF244321}">
                <p14:modId xmlns:p14="http://schemas.microsoft.com/office/powerpoint/2010/main" val="3793733983"/>
              </p:ext>
            </p:extLst>
          </p:nvPr>
        </p:nvGraphicFramePr>
        <p:xfrm>
          <a:off x="702489" y="1542960"/>
          <a:ext cx="10939680" cy="4676261"/>
        </p:xfrm>
        <a:graphic>
          <a:graphicData uri="http://schemas.openxmlformats.org/drawingml/2006/table">
            <a:tbl>
              <a:tblPr firstRow="1"/>
              <a:tblGrid>
                <a:gridCol w="2734920">
                  <a:extLst>
                    <a:ext uri="{9D8B030D-6E8A-4147-A177-3AD203B41FA5}">
                      <a16:colId xmlns:a16="http://schemas.microsoft.com/office/drawing/2014/main" val="20000"/>
                    </a:ext>
                  </a:extLst>
                </a:gridCol>
                <a:gridCol w="2734920">
                  <a:extLst>
                    <a:ext uri="{9D8B030D-6E8A-4147-A177-3AD203B41FA5}">
                      <a16:colId xmlns:a16="http://schemas.microsoft.com/office/drawing/2014/main" val="20001"/>
                    </a:ext>
                  </a:extLst>
                </a:gridCol>
                <a:gridCol w="2734920">
                  <a:extLst>
                    <a:ext uri="{9D8B030D-6E8A-4147-A177-3AD203B41FA5}">
                      <a16:colId xmlns:a16="http://schemas.microsoft.com/office/drawing/2014/main" val="20002"/>
                    </a:ext>
                  </a:extLst>
                </a:gridCol>
                <a:gridCol w="2734920">
                  <a:extLst>
                    <a:ext uri="{9D8B030D-6E8A-4147-A177-3AD203B41FA5}">
                      <a16:colId xmlns:a16="http://schemas.microsoft.com/office/drawing/2014/main" val="20003"/>
                    </a:ext>
                  </a:extLst>
                </a:gridCol>
              </a:tblGrid>
              <a:tr h="71859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32120" algn="ctr">
                        <a:lnSpc>
                          <a:spcPts val="2000"/>
                        </a:lnSpc>
                        <a:spcAft>
                          <a:spcPts val="601"/>
                        </a:spcAft>
                      </a:pPr>
                      <a:r>
                        <a:rPr lang="es-US" sz="2000" b="1" strike="noStrike" spc="-1" dirty="0">
                          <a:solidFill>
                            <a:schemeClr val="accent5">
                              <a:lumMod val="50000"/>
                            </a:schemeClr>
                          </a:solidFill>
                          <a:latin typeface="Calibri"/>
                        </a:rPr>
                        <a:t>Presentar una declaración de impuestos individual</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indent="0" algn="ctr">
                        <a:lnSpc>
                          <a:spcPts val="2000"/>
                        </a:lnSpc>
                        <a:spcAft>
                          <a:spcPts val="601"/>
                        </a:spcAft>
                      </a:pPr>
                      <a:r>
                        <a:rPr lang="es-US" sz="2000" b="1" strike="noStrike" spc="-1" dirty="0">
                          <a:solidFill>
                            <a:schemeClr val="accent5">
                              <a:lumMod val="50000"/>
                            </a:schemeClr>
                          </a:solidFill>
                          <a:latin typeface="Calibri"/>
                        </a:rPr>
                        <a:t>Presentar una declaración de impuestos conjunta</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indent="0" algn="ctr">
                        <a:lnSpc>
                          <a:spcPts val="2000"/>
                        </a:lnSpc>
                        <a:spcAft>
                          <a:spcPts val="601"/>
                        </a:spcAft>
                      </a:pPr>
                      <a:r>
                        <a:rPr lang="es-US" sz="2000" b="1" strike="noStrike" spc="-1" dirty="0">
                          <a:solidFill>
                            <a:schemeClr val="accent5">
                              <a:lumMod val="50000"/>
                            </a:schemeClr>
                          </a:solidFill>
                          <a:latin typeface="Calibri"/>
                        </a:rPr>
                        <a:t>Presentar una declaración de impuestos conyugal </a:t>
                      </a:r>
                      <a:br>
                        <a:rPr lang="es-US" sz="2000" b="1" strike="noStrike" spc="-1" dirty="0">
                          <a:solidFill>
                            <a:schemeClr val="accent5">
                              <a:lumMod val="50000"/>
                            </a:schemeClr>
                          </a:solidFill>
                          <a:latin typeface="Calibri"/>
                        </a:rPr>
                      </a:br>
                      <a:r>
                        <a:rPr lang="es-US" sz="2000" b="1" strike="noStrike" spc="-1" dirty="0">
                          <a:solidFill>
                            <a:schemeClr val="accent5">
                              <a:lumMod val="50000"/>
                            </a:schemeClr>
                          </a:solidFill>
                          <a:latin typeface="Calibri"/>
                        </a:rPr>
                        <a:t>y separada</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32120" algn="ctr">
                        <a:lnSpc>
                          <a:spcPts val="2000"/>
                        </a:lnSpc>
                        <a:spcAft>
                          <a:spcPts val="601"/>
                        </a:spcAft>
                      </a:pPr>
                      <a:r>
                        <a:rPr lang="es-US" sz="2000" b="1" strike="noStrike" spc="-1" dirty="0">
                          <a:solidFill>
                            <a:schemeClr val="accent5">
                              <a:lumMod val="50000"/>
                            </a:schemeClr>
                          </a:solidFill>
                          <a:latin typeface="Calibri"/>
                        </a:rPr>
                        <a:t>Usted paga cada mes (en 2024)</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644">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$103,000 o menos</a:t>
                      </a:r>
                      <a:endParaRPr lang="en-US" sz="16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$206,000 o menos</a:t>
                      </a:r>
                      <a:endParaRPr lang="en-US" sz="16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$103,000 o menos</a:t>
                      </a:r>
                      <a:endParaRPr lang="en-US" sz="16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dirty="0">
                          <a:solidFill>
                            <a:schemeClr val="accent5">
                              <a:lumMod val="50000"/>
                            </a:schemeClr>
                          </a:solidFill>
                          <a:latin typeface="Calibri"/>
                        </a:rPr>
                        <a:t>$174.70</a:t>
                      </a:r>
                      <a:endParaRPr lang="en-US" sz="16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1"/>
                  </a:ext>
                </a:extLst>
              </a:tr>
              <a:tr h="619433">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Más de $103,000 hasta</a:t>
                      </a:r>
                      <a:endParaRPr lang="en-US" sz="1600" b="0" strike="noStrike" spc="-1" dirty="0">
                        <a:solidFill>
                          <a:srgbClr val="000000"/>
                        </a:solidFill>
                        <a:latin typeface="Arial"/>
                      </a:endParaRPr>
                    </a:p>
                    <a:p>
                      <a:pPr marL="128880">
                        <a:lnSpc>
                          <a:spcPts val="1600"/>
                        </a:lnSpc>
                        <a:spcAft>
                          <a:spcPts val="601"/>
                        </a:spcAft>
                      </a:pPr>
                      <a:r>
                        <a:rPr lang="es-US" sz="1600" b="0" strike="noStrike" spc="-1" dirty="0">
                          <a:solidFill>
                            <a:schemeClr val="accent5">
                              <a:lumMod val="50000"/>
                            </a:schemeClr>
                          </a:solidFill>
                          <a:latin typeface="Calibri"/>
                        </a:rPr>
                        <a:t>$129,000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Más de $206,000 hasta</a:t>
                      </a:r>
                      <a:endParaRPr lang="en-US" sz="1600" b="0" strike="noStrike" spc="-1" dirty="0">
                        <a:solidFill>
                          <a:srgbClr val="000000"/>
                        </a:solidFill>
                        <a:latin typeface="Arial"/>
                      </a:endParaRPr>
                    </a:p>
                    <a:p>
                      <a:pPr marL="127800">
                        <a:lnSpc>
                          <a:spcPts val="1600"/>
                        </a:lnSpc>
                        <a:spcAft>
                          <a:spcPts val="601"/>
                        </a:spcAft>
                      </a:pPr>
                      <a:r>
                        <a:rPr lang="es-US" sz="1600" b="0" strike="noStrike" spc="-1" dirty="0">
                          <a:solidFill>
                            <a:schemeClr val="accent5">
                              <a:lumMod val="50000"/>
                            </a:schemeClr>
                          </a:solidFill>
                          <a:latin typeface="Calibri"/>
                        </a:rPr>
                        <a:t>$258,000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No corresponde</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a:solidFill>
                            <a:schemeClr val="accent5">
                              <a:lumMod val="50000"/>
                            </a:schemeClr>
                          </a:solidFill>
                          <a:latin typeface="Calibri"/>
                        </a:rPr>
                        <a:t>$244.60</a:t>
                      </a:r>
                      <a:endParaRPr lang="en-US" sz="16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2023">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Más de $129,000 hasta</a:t>
                      </a:r>
                      <a:endParaRPr lang="en-US" sz="1600" b="0" strike="noStrike" spc="-1" dirty="0">
                        <a:solidFill>
                          <a:srgbClr val="000000"/>
                        </a:solidFill>
                        <a:latin typeface="Arial"/>
                      </a:endParaRPr>
                    </a:p>
                    <a:p>
                      <a:pPr marL="128880">
                        <a:lnSpc>
                          <a:spcPts val="1600"/>
                        </a:lnSpc>
                        <a:spcAft>
                          <a:spcPts val="601"/>
                        </a:spcAft>
                      </a:pPr>
                      <a:r>
                        <a:rPr lang="es-US" sz="1600" b="0" strike="noStrike" spc="-1" dirty="0">
                          <a:solidFill>
                            <a:schemeClr val="accent5">
                              <a:lumMod val="50000"/>
                            </a:schemeClr>
                          </a:solidFill>
                          <a:latin typeface="Calibri"/>
                        </a:rPr>
                        <a:t>$161,000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Más de $258,000 hasta</a:t>
                      </a:r>
                      <a:endParaRPr lang="en-US" sz="1600" b="0" strike="noStrike" spc="-1" dirty="0">
                        <a:solidFill>
                          <a:srgbClr val="000000"/>
                        </a:solidFill>
                        <a:latin typeface="Arial"/>
                      </a:endParaRPr>
                    </a:p>
                    <a:p>
                      <a:pPr marL="127800">
                        <a:lnSpc>
                          <a:spcPts val="1600"/>
                        </a:lnSpc>
                        <a:spcAft>
                          <a:spcPts val="601"/>
                        </a:spcAft>
                      </a:pPr>
                      <a:r>
                        <a:rPr lang="es-US" sz="1600" b="0" strike="noStrike" spc="-1" dirty="0">
                          <a:solidFill>
                            <a:schemeClr val="accent5">
                              <a:lumMod val="50000"/>
                            </a:schemeClr>
                          </a:solidFill>
                          <a:latin typeface="Calibri"/>
                        </a:rPr>
                        <a:t>$322,000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No corresponde</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dirty="0">
                          <a:solidFill>
                            <a:schemeClr val="accent5">
                              <a:lumMod val="50000"/>
                            </a:schemeClr>
                          </a:solidFill>
                          <a:latin typeface="Calibri"/>
                        </a:rPr>
                        <a:t>$349.40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3"/>
                  </a:ext>
                </a:extLst>
              </a:tr>
              <a:tr h="67842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a:solidFill>
                            <a:schemeClr val="accent5">
                              <a:lumMod val="50000"/>
                            </a:schemeClr>
                          </a:solidFill>
                          <a:latin typeface="Calibri"/>
                        </a:rPr>
                        <a:t>Más de $161,000 hasta</a:t>
                      </a:r>
                      <a:endParaRPr lang="en-US" sz="1600" b="0" strike="noStrike" spc="-1">
                        <a:solidFill>
                          <a:srgbClr val="000000"/>
                        </a:solidFill>
                        <a:latin typeface="Arial"/>
                      </a:endParaRPr>
                    </a:p>
                    <a:p>
                      <a:pPr marL="128880">
                        <a:lnSpc>
                          <a:spcPts val="1600"/>
                        </a:lnSpc>
                        <a:spcAft>
                          <a:spcPts val="601"/>
                        </a:spcAft>
                      </a:pPr>
                      <a:r>
                        <a:rPr lang="es-US" sz="1600" b="0" strike="noStrike" spc="-1">
                          <a:solidFill>
                            <a:schemeClr val="accent5">
                              <a:lumMod val="50000"/>
                            </a:schemeClr>
                          </a:solidFill>
                          <a:latin typeface="Calibri"/>
                        </a:rPr>
                        <a:t>$193,000</a:t>
                      </a:r>
                      <a:endParaRPr lang="en-US" sz="16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Más de $322,000 hasta</a:t>
                      </a:r>
                      <a:endParaRPr lang="en-US" sz="1600" b="0" strike="noStrike" spc="-1" dirty="0">
                        <a:solidFill>
                          <a:srgbClr val="000000"/>
                        </a:solidFill>
                        <a:latin typeface="Arial"/>
                      </a:endParaRPr>
                    </a:p>
                    <a:p>
                      <a:pPr marL="127800">
                        <a:lnSpc>
                          <a:spcPts val="1600"/>
                        </a:lnSpc>
                        <a:spcAft>
                          <a:spcPts val="601"/>
                        </a:spcAft>
                      </a:pPr>
                      <a:r>
                        <a:rPr lang="es-US" sz="1600" b="0" strike="noStrike" spc="-1" dirty="0">
                          <a:solidFill>
                            <a:schemeClr val="accent5">
                              <a:lumMod val="50000"/>
                            </a:schemeClr>
                          </a:solidFill>
                          <a:latin typeface="Calibri"/>
                        </a:rPr>
                        <a:t>$386,000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No corresponde</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dirty="0">
                          <a:solidFill>
                            <a:schemeClr val="accent5">
                              <a:lumMod val="50000"/>
                            </a:schemeClr>
                          </a:solidFill>
                          <a:latin typeface="Calibri"/>
                        </a:rPr>
                        <a:t>$454.20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66627">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Más de $193,000 y menos </a:t>
                      </a:r>
                      <a:br>
                        <a:rPr lang="es-US" sz="1600" b="0" strike="noStrike" spc="-1" dirty="0">
                          <a:solidFill>
                            <a:schemeClr val="accent5">
                              <a:lumMod val="50000"/>
                            </a:schemeClr>
                          </a:solidFill>
                          <a:latin typeface="Calibri"/>
                        </a:rPr>
                      </a:br>
                      <a:r>
                        <a:rPr lang="es-US" sz="1600" b="0" strike="noStrike" spc="-1" dirty="0">
                          <a:solidFill>
                            <a:schemeClr val="accent5">
                              <a:lumMod val="50000"/>
                            </a:schemeClr>
                          </a:solidFill>
                          <a:latin typeface="Calibri"/>
                        </a:rPr>
                        <a:t>de $500,000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Más de $386,000 y menos </a:t>
                      </a:r>
                      <a:br>
                        <a:rPr lang="es-US" sz="1600" b="0" strike="noStrike" spc="-1" dirty="0">
                          <a:solidFill>
                            <a:schemeClr val="accent5">
                              <a:lumMod val="50000"/>
                            </a:schemeClr>
                          </a:solidFill>
                          <a:latin typeface="Calibri"/>
                        </a:rPr>
                      </a:br>
                      <a:r>
                        <a:rPr lang="es-US" sz="1600" b="0" strike="noStrike" spc="-1" dirty="0">
                          <a:solidFill>
                            <a:schemeClr val="accent5">
                              <a:lumMod val="50000"/>
                            </a:schemeClr>
                          </a:solidFill>
                          <a:latin typeface="Calibri"/>
                        </a:rPr>
                        <a:t>de $750,000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dirty="0">
                          <a:solidFill>
                            <a:schemeClr val="accent5">
                              <a:lumMod val="50000"/>
                            </a:schemeClr>
                          </a:solidFill>
                          <a:latin typeface="Calibri"/>
                        </a:rPr>
                        <a:t>Más de $103,000 y menos </a:t>
                      </a:r>
                      <a:br>
                        <a:rPr lang="es-US" sz="1600" b="0" strike="noStrike" spc="-1" dirty="0">
                          <a:solidFill>
                            <a:schemeClr val="accent5">
                              <a:lumMod val="50000"/>
                            </a:schemeClr>
                          </a:solidFill>
                          <a:latin typeface="Calibri"/>
                        </a:rPr>
                      </a:br>
                      <a:r>
                        <a:rPr lang="es-US" sz="1600" b="0" strike="noStrike" spc="-1" dirty="0">
                          <a:solidFill>
                            <a:schemeClr val="accent5">
                              <a:lumMod val="50000"/>
                            </a:schemeClr>
                          </a:solidFill>
                          <a:latin typeface="Calibri"/>
                        </a:rPr>
                        <a:t>de $397,000 </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dirty="0">
                          <a:solidFill>
                            <a:schemeClr val="accent5">
                              <a:lumMod val="50000"/>
                            </a:schemeClr>
                          </a:solidFill>
                          <a:latin typeface="Calibri"/>
                        </a:rPr>
                        <a:t>$559.00</a:t>
                      </a:r>
                      <a:endParaRPr lang="en-US" sz="16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5"/>
                  </a:ext>
                </a:extLst>
              </a:tr>
              <a:tr h="4960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a:solidFill>
                            <a:schemeClr val="accent5">
                              <a:lumMod val="50000"/>
                            </a:schemeClr>
                          </a:solidFill>
                          <a:latin typeface="Calibri"/>
                        </a:rPr>
                        <a:t>$500,000 o más</a:t>
                      </a:r>
                      <a:endParaRPr lang="en-US" sz="1600" b="0" strike="noStrike" spc="-1">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7800">
                        <a:lnSpc>
                          <a:spcPts val="1600"/>
                        </a:lnSpc>
                        <a:spcAft>
                          <a:spcPts val="601"/>
                        </a:spcAft>
                      </a:pPr>
                      <a:r>
                        <a:rPr lang="es-US" sz="1600" b="0" strike="noStrike" spc="-1" dirty="0">
                          <a:solidFill>
                            <a:schemeClr val="accent5">
                              <a:lumMod val="50000"/>
                            </a:schemeClr>
                          </a:solidFill>
                          <a:latin typeface="Calibri"/>
                        </a:rPr>
                        <a:t>$750,000 o más</a:t>
                      </a:r>
                      <a:endParaRPr lang="en-US" sz="1600" b="0" strike="noStrike" spc="-1" dirty="0">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128880">
                        <a:lnSpc>
                          <a:spcPts val="1600"/>
                        </a:lnSpc>
                        <a:spcAft>
                          <a:spcPts val="601"/>
                        </a:spcAft>
                      </a:pPr>
                      <a:r>
                        <a:rPr lang="es-US" sz="1600" b="0" strike="noStrike" spc="-1">
                          <a:solidFill>
                            <a:schemeClr val="accent5">
                              <a:lumMod val="50000"/>
                            </a:schemeClr>
                          </a:solidFill>
                          <a:latin typeface="Calibri"/>
                        </a:rPr>
                        <a:t>$397,000 o más</a:t>
                      </a:r>
                      <a:endParaRPr lang="en-US" sz="1600" b="0" strike="noStrike" spc="-1">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600"/>
                        </a:lnSpc>
                        <a:spcAft>
                          <a:spcPts val="601"/>
                        </a:spcAft>
                      </a:pPr>
                      <a:r>
                        <a:rPr lang="es-US" sz="1600" b="0" strike="noStrike" spc="-1" dirty="0">
                          <a:solidFill>
                            <a:schemeClr val="accent5">
                              <a:lumMod val="50000"/>
                            </a:schemeClr>
                          </a:solidFill>
                          <a:latin typeface="Calibri"/>
                        </a:rPr>
                        <a:t>$594.00</a:t>
                      </a:r>
                      <a:endParaRPr lang="en-US" sz="1600" b="0" strike="noStrike" spc="-1" dirty="0">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fld id="{48F63A3B-78C7-47BE-AE5E-E10140E04643}" type="slidenum">
              <a:rPr lang="en-US" smtClean="0">
                <a:solidFill>
                  <a:srgbClr val="8FAADC"/>
                </a:solidFill>
              </a:rPr>
              <a:pPr/>
              <a:t>41</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1161568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Lo que paga en Medicare Original en 2024: Parte B</a:t>
            </a:r>
          </a:p>
        </p:txBody>
      </p:sp>
      <p:graphicFrame>
        <p:nvGraphicFramePr>
          <p:cNvPr id="6" name="Table 5" descr="Toda la información de la tabla se incluye también en las notas de los presentadores"/>
          <p:cNvGraphicFramePr>
            <a:graphicFrameLocks noGrp="1"/>
          </p:cNvGraphicFramePr>
          <p:nvPr>
            <p:extLst>
              <p:ext uri="{D42A27DB-BD31-4B8C-83A1-F6EECF244321}">
                <p14:modId xmlns:p14="http://schemas.microsoft.com/office/powerpoint/2010/main" val="2099354102"/>
              </p:ext>
            </p:extLst>
          </p:nvPr>
        </p:nvGraphicFramePr>
        <p:xfrm>
          <a:off x="1154667" y="1670927"/>
          <a:ext cx="9646085" cy="3057431"/>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5045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s-US" sz="2000" b="0" baseline="0">
                          <a:solidFill>
                            <a:srgbClr val="00529B"/>
                          </a:solidFill>
                        </a:rPr>
                        <a:t>Deducible anual</a:t>
                      </a: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s-US" sz="2000" b="0" baseline="0">
                          <a:solidFill>
                            <a:srgbClr val="00529B"/>
                          </a:solidFill>
                        </a:rPr>
                        <a:t>$240 (usted paga este deducible una vez cada año)</a:t>
                      </a:r>
                    </a:p>
                  </a:txBody>
                  <a:tcPr marL="68580" marR="68580" marT="34287" marB="34287"/>
                </a:tc>
                <a:extLst>
                  <a:ext uri="{0D108BD9-81ED-4DB2-BD59-A6C34878D82A}">
                    <a16:rowId xmlns:a16="http://schemas.microsoft.com/office/drawing/2014/main" val="10000"/>
                  </a:ext>
                </a:extLst>
              </a:tr>
              <a:tr h="180752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s-US" sz="2000">
                          <a:solidFill>
                            <a:srgbClr val="00529B"/>
                          </a:solidFill>
                        </a:rPr>
                        <a:t>Coseguro para servicios de la Parte B</a:t>
                      </a:r>
                    </a:p>
                    <a:p>
                      <a:pPr algn="l" rtl="0">
                        <a:spcAft>
                          <a:spcPts val="1200"/>
                        </a:spcAft>
                      </a:pPr>
                      <a:endParaRPr lang="en-US" sz="2000" b="1" baseline="0" dirty="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338" indent="-287338" eaLnBrk="1" hangingPunct="1">
                        <a:spcAft>
                          <a:spcPts val="1200"/>
                        </a:spcAft>
                        <a:buClr>
                          <a:schemeClr val="accent5">
                            <a:lumMod val="50000"/>
                          </a:schemeClr>
                        </a:buClr>
                        <a:buFont typeface="Wingdings" pitchFamily="2" charset="2"/>
                        <a:buChar char="§"/>
                      </a:pPr>
                      <a:r>
                        <a:rPr lang="es-US" sz="2000" dirty="0">
                          <a:solidFill>
                            <a:srgbClr val="00529B"/>
                          </a:solidFill>
                        </a:rPr>
                        <a:t>20 % para la mayoría de los servicios cubiertos, por ejemplo, servicios de los médicos y ciertos servicios preventivos, si el proveedor acepta la asignación </a:t>
                      </a:r>
                    </a:p>
                    <a:p>
                      <a:pPr marL="287338" indent="-287338" eaLnBrk="1" hangingPunct="1">
                        <a:spcAft>
                          <a:spcPts val="1200"/>
                        </a:spcAft>
                        <a:buClr>
                          <a:schemeClr val="accent5">
                            <a:lumMod val="50000"/>
                          </a:schemeClr>
                        </a:buClr>
                        <a:buFont typeface="Wingdings" pitchFamily="2" charset="2"/>
                        <a:buChar char="§"/>
                      </a:pPr>
                      <a:r>
                        <a:rPr lang="es-US" sz="2000" dirty="0">
                          <a:solidFill>
                            <a:srgbClr val="00529B"/>
                          </a:solidFill>
                        </a:rPr>
                        <a:t>$0 para la mayoría de los servicios preventivos</a:t>
                      </a:r>
                    </a:p>
                    <a:p>
                      <a:pPr marL="287338" lvl="1" indent="-287338" eaLnBrk="1" hangingPunct="1">
                        <a:spcAft>
                          <a:spcPts val="1200"/>
                        </a:spcAft>
                        <a:buClr>
                          <a:schemeClr val="accent5">
                            <a:lumMod val="50000"/>
                          </a:schemeClr>
                        </a:buClr>
                        <a:buFont typeface="Wingdings" pitchFamily="2" charset="2"/>
                        <a:buChar char="§"/>
                      </a:pPr>
                      <a:r>
                        <a:rPr lang="es-US" sz="2000" dirty="0">
                          <a:solidFill>
                            <a:srgbClr val="00529B"/>
                          </a:solidFill>
                        </a:rPr>
                        <a:t>20 % para servicios de salud mental para pacientes ambulatorios, y copagos para servicios ambulatorios en hospitales</a:t>
                      </a: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154667" y="54991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4"/>
          </p:nvPr>
        </p:nvSpPr>
        <p:spPr>
          <a:xfrm>
            <a:off x="1428987" y="5499100"/>
            <a:ext cx="10248900" cy="650180"/>
          </a:xfrm>
        </p:spPr>
        <p:txBody>
          <a:bodyPr/>
          <a:lstStyle/>
          <a:p>
            <a:pPr marL="0" lvl="0" indent="0">
              <a:spcAft>
                <a:spcPts val="0"/>
              </a:spcAft>
              <a:buClrTx/>
              <a:buNone/>
            </a:pPr>
            <a:r>
              <a:rPr lang="es-US" sz="1800" b="1"/>
              <a:t>NOTA: </a:t>
            </a:r>
            <a:r>
              <a:rPr lang="es-US" sz="1800"/>
              <a:t>Si no puede afrontar estos costos, existen programas que pueden ayudarlo. Estos programas se analizan más adelante en la lección 7.</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fld id="{48F63A3B-78C7-47BE-AE5E-E10140E04643}" type="slidenum">
              <a:rPr lang="en-US" smtClean="0">
                <a:solidFill>
                  <a:srgbClr val="8FAADC"/>
                </a:solidFill>
              </a:rPr>
              <a:pPr/>
              <a:t>42</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¿Debo conservar o inscribirme en la Parte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371600" y="1291590"/>
            <a:ext cx="9791700" cy="4747260"/>
          </a:xfrm>
        </p:spPr>
        <p:txBody>
          <a:bodyPr>
            <a:normAutofit fontScale="92500" lnSpcReduction="10000"/>
          </a:bodyPr>
          <a:lstStyle/>
          <a:p>
            <a:pPr marL="0" lvl="0" indent="0" defTabSz="685800">
              <a:buClrTx/>
              <a:buNone/>
              <a:defRPr/>
            </a:pPr>
            <a:r>
              <a:rPr lang="es-US" b="1" dirty="0"/>
              <a:t>Tenga en cuenta lo siguiente:</a:t>
            </a:r>
          </a:p>
          <a:p>
            <a:pPr lvl="1" defTabSz="685800">
              <a:spcAft>
                <a:spcPts val="1200"/>
              </a:spcAft>
              <a:buFont typeface="Wingdings" panose="05000000000000000000" pitchFamily="2" charset="2"/>
              <a:buChar char="§"/>
              <a:defRPr/>
            </a:pPr>
            <a:r>
              <a:rPr lang="es-US" sz="2300" dirty="0"/>
              <a:t>La mayoría de las personas paga una prima mensual</a:t>
            </a:r>
          </a:p>
          <a:p>
            <a:pPr marL="1097280" lvl="2" defTabSz="685800">
              <a:spcAft>
                <a:spcPts val="1200"/>
              </a:spcAft>
              <a:buSzPct val="100000"/>
              <a:buFont typeface="Arial" panose="020B0604020202020204" pitchFamily="34" charset="0"/>
              <a:buChar char="•"/>
              <a:defRPr/>
            </a:pPr>
            <a:r>
              <a:rPr lang="es-US" sz="1900" dirty="0"/>
              <a:t>Generalmente se deduce de los beneficios del Seguro Social/Retiro ferroviario (RRB)</a:t>
            </a:r>
          </a:p>
          <a:p>
            <a:pPr marL="1097280" lvl="2" defTabSz="685800">
              <a:spcAft>
                <a:spcPts val="1200"/>
              </a:spcAft>
              <a:buSzPct val="100000"/>
              <a:buFont typeface="Arial" panose="020B0604020202020204" pitchFamily="34" charset="0"/>
              <a:buChar char="•"/>
              <a:defRPr/>
            </a:pPr>
            <a:r>
              <a:rPr lang="es-US" sz="1900" dirty="0"/>
              <a:t>El importe depende de los ingresos</a:t>
            </a:r>
          </a:p>
          <a:p>
            <a:pPr lvl="1" defTabSz="685800">
              <a:spcAft>
                <a:spcPts val="1200"/>
              </a:spcAft>
              <a:buFont typeface="Wingdings" panose="05000000000000000000" pitchFamily="2" charset="2"/>
              <a:buChar char="§"/>
              <a:defRPr/>
            </a:pPr>
            <a:r>
              <a:rPr lang="es-US" sz="2300" dirty="0"/>
              <a:t>Si está cubierto por un plan de salud grupal (GHP) debido a su empleo actual o el empleo actual de su cónyuge o de un familiar (si usted está discapacitado), puede retrasar la inscripción</a:t>
            </a:r>
          </a:p>
          <a:p>
            <a:pPr marL="548640" defTabSz="685800">
              <a:buSzPct val="100000"/>
              <a:defRPr/>
            </a:pPr>
            <a:r>
              <a:rPr lang="es-US" sz="2300" dirty="0"/>
              <a:t>Puede solicitar la Parte B en cualquier momento mientras esté trabajando y continuar durante 8 meses después de que termine el empleo o el GHP, lo que suceda primero</a:t>
            </a:r>
          </a:p>
          <a:p>
            <a:pPr lvl="1" defTabSz="685800">
              <a:spcAft>
                <a:spcPts val="1200"/>
              </a:spcAft>
              <a:buFont typeface="Wingdings" panose="05000000000000000000" pitchFamily="2" charset="2"/>
              <a:buChar char="§"/>
              <a:defRPr/>
            </a:pPr>
            <a:r>
              <a:rPr lang="es-US" sz="2300" dirty="0"/>
              <a:t>A veces, debe tener la Parte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n-US" smtClean="0"/>
              <a:pPr/>
              <a:t>43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Cuándo debe tener la Parte A y la Parte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lstStyle/>
          <a:p>
            <a:pPr marL="731520" lvl="0" indent="0" defTabSz="685800">
              <a:spcAft>
                <a:spcPts val="0"/>
              </a:spcAft>
              <a:buClrTx/>
              <a:buNone/>
            </a:pPr>
            <a:r>
              <a:rPr lang="es-US" dirty="0">
                <a:latin typeface="Calibri" panose="020F0502020204030204"/>
                <a:cs typeface="Arial"/>
              </a:rPr>
              <a:t>Si desea adquirir una póliza de Seguro Complementario de Medicare (</a:t>
            </a:r>
            <a:r>
              <a:rPr lang="es-US" dirty="0" err="1">
                <a:latin typeface="Calibri" panose="020F0502020204030204"/>
                <a:cs typeface="Arial"/>
              </a:rPr>
              <a:t>Medigap</a:t>
            </a:r>
            <a:r>
              <a:rPr lang="es-US" dirty="0">
                <a:latin typeface="Calibri" panose="020F0502020204030204"/>
                <a:cs typeface="Arial"/>
              </a:rPr>
              <a:t>)</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lstStyle/>
          <a:p>
            <a:pPr marL="731520" lvl="0" indent="0" defTabSz="685800">
              <a:spcAft>
                <a:spcPts val="0"/>
              </a:spcAft>
              <a:buClrTx/>
              <a:buNone/>
            </a:pPr>
            <a:r>
              <a:rPr lang="es-US">
                <a:latin typeface="Calibri" panose="020F0502020204030204"/>
                <a:cs typeface="Arial"/>
              </a:rPr>
              <a:t>Si desea inscribirse en un plan Medicare Advantage</a:t>
            </a:r>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lstStyle/>
          <a:p>
            <a:pPr marL="731520" lvl="0" indent="0" defTabSz="685800">
              <a:spcAft>
                <a:spcPts val="0"/>
              </a:spcAft>
              <a:buClrTx/>
              <a:buNone/>
            </a:pPr>
            <a:r>
              <a:rPr lang="es-US">
                <a:latin typeface="Calibri" panose="020F0502020204030204"/>
                <a:cs typeface="Arial"/>
              </a:rPr>
              <a:t>Si es elegible para TRICARE for Life (TFL, por sus siglas en inglés)</a:t>
            </a:r>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66216"/>
            <a:ext cx="1188720" cy="1232684"/>
            <a:chOff x="1353057" y="4666216"/>
            <a:chExt cx="1188720" cy="1232684"/>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0" name="Picture 19">
              <a:extLst>
                <a:ext uri="{FF2B5EF4-FFF2-40B4-BE49-F238E27FC236}">
                  <a16:creationId xmlns:a16="http://schemas.microsoft.com/office/drawing/2014/main" id="{2028BC93-4321-F570-5B1B-9FAECE6FC060}"/>
                </a:ext>
              </a:extLst>
            </p:cNvPr>
            <p:cNvPicPr>
              <a:picLocks noChangeAspect="1"/>
            </p:cNvPicPr>
            <p:nvPr/>
          </p:nvPicPr>
          <p:blipFill>
            <a:blip r:embed="rId8"/>
            <a:stretch>
              <a:fillRect/>
            </a:stretch>
          </p:blipFill>
          <p:spPr>
            <a:xfrm>
              <a:off x="1425320" y="4666216"/>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Autofit/>
          </a:bodyPr>
          <a:lstStyle/>
          <a:p>
            <a:pPr marL="731520" lvl="0" indent="0" algn="ctr" defTabSz="685800">
              <a:lnSpc>
                <a:spcPct val="90000"/>
              </a:lnSpc>
              <a:spcAft>
                <a:spcPts val="0"/>
              </a:spcAft>
              <a:buClrTx/>
              <a:buNone/>
            </a:pPr>
            <a:r>
              <a:rPr lang="es-US" sz="1700" dirty="0">
                <a:latin typeface="Calibri" panose="020F0502020204030204"/>
                <a:cs typeface="Arial"/>
              </a:rPr>
              <a:t>Si es elegible para el Programa de Salud Civil y Médico del Departamento de Asuntos de Veteranos (CHAMPVA, por sus siglas en inglés)</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Picture 15">
              <a:extLst>
                <a:ext uri="{FF2B5EF4-FFF2-40B4-BE49-F238E27FC236}">
                  <a16:creationId xmlns:a16="http://schemas.microsoft.com/office/drawing/2014/main" id="{3E8C19EE-3917-101F-D7BC-7F1277261C3C}"/>
                </a:ext>
              </a:extLst>
            </p:cNvPr>
            <p:cNvPicPr>
              <a:picLocks noChangeAspect="1"/>
            </p:cNvPicPr>
            <p:nvPr/>
          </p:nvPicPr>
          <p:blipFill>
            <a:blip r:embed="rId9"/>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lstStyle/>
          <a:p>
            <a:pPr marL="731520" lvl="0" indent="0" defTabSz="685800">
              <a:spcAft>
                <a:spcPts val="0"/>
              </a:spcAft>
              <a:buClrTx/>
              <a:buNone/>
            </a:pPr>
            <a:r>
              <a:rPr lang="es-US">
                <a:latin typeface="Calibri" panose="020F0502020204030204"/>
                <a:cs typeface="Arial"/>
              </a:rPr>
              <a:t>Si la cobertura del empleador así lo exige (menos de 20 empleados)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n-US" smtClean="0"/>
              <a:pPr/>
              <a:t>44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760"/>
            <a:ext cx="8444115" cy="719643"/>
          </a:xfrm>
        </p:spPr>
        <p:txBody>
          <a:bodyPr>
            <a:normAutofit fontScale="90000"/>
          </a:bodyPr>
          <a:lstStyle/>
          <a:p>
            <a:r>
              <a:rPr lang="es-US" sz="3000"/>
              <a:t>Compruebe sus conocimientos: Pregunta 3</a:t>
            </a:r>
          </a:p>
        </p:txBody>
      </p:sp>
      <p:sp>
        <p:nvSpPr>
          <p:cNvPr id="9" name="Content Placeholder 8"/>
          <p:cNvSpPr>
            <a:spLocks noGrp="1"/>
          </p:cNvSpPr>
          <p:nvPr>
            <p:ph idx="4294967295"/>
          </p:nvPr>
        </p:nvSpPr>
        <p:spPr>
          <a:xfrm>
            <a:off x="1828799" y="1629534"/>
            <a:ext cx="9772651" cy="5021263"/>
          </a:xfrm>
        </p:spPr>
        <p:txBody>
          <a:bodyPr>
            <a:normAutofit/>
          </a:bodyPr>
          <a:lstStyle/>
          <a:p>
            <a:pPr marL="0" lvl="0" indent="0" defTabSz="685800">
              <a:lnSpc>
                <a:spcPct val="100000"/>
              </a:lnSpc>
              <a:spcBef>
                <a:spcPts val="0"/>
              </a:spcBef>
              <a:spcAft>
                <a:spcPts val="600"/>
              </a:spcAft>
              <a:buNone/>
            </a:pPr>
            <a:r>
              <a:rPr lang="es-US" sz="2200" b="1" dirty="0">
                <a:solidFill>
                  <a:srgbClr val="00529B"/>
                </a:solidFill>
              </a:rPr>
              <a:t>La Parte A (seguro hospitalario) cubre cuidados para pacientes internados en un centro de enfermería especializada (SNF, por sus siglas en inglés) después de una internación hospitalaria de __ días relacionada. </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400" dirty="0">
                <a:solidFill>
                  <a:srgbClr val="00529B"/>
                </a:solidFill>
              </a:rPr>
              <a:t>1</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400" dirty="0">
                <a:solidFill>
                  <a:srgbClr val="00529B"/>
                </a:solidFill>
              </a:rPr>
              <a:t>3</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400" dirty="0">
                <a:solidFill>
                  <a:srgbClr val="00529B"/>
                </a:solidFill>
              </a:rPr>
              <a:t>5</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400" dirty="0">
                <a:solidFill>
                  <a:srgbClr val="00529B"/>
                </a:solidFill>
              </a:rPr>
              <a:t>10</a:t>
            </a:r>
          </a:p>
        </p:txBody>
      </p:sp>
      <p:sp>
        <p:nvSpPr>
          <p:cNvPr id="6" name="Rounded Rectangle 5" descr="Casilla verde que señala B como respuesta correcta"/>
          <p:cNvSpPr/>
          <p:nvPr/>
        </p:nvSpPr>
        <p:spPr>
          <a:xfrm>
            <a:off x="1816101" y="3554943"/>
            <a:ext cx="825499" cy="36512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6A99C13-97C4-4657-8BC9-184105B58FAD}"/>
              </a:ext>
            </a:extLst>
          </p:cNvPr>
          <p:cNvSpPr>
            <a:spLocks noGrp="1"/>
          </p:cNvSpPr>
          <p:nvPr>
            <p:ph type="sldNum" sz="quarter" idx="12"/>
          </p:nvPr>
        </p:nvSpPr>
        <p:spPr/>
        <p:txBody>
          <a:bodyPr/>
          <a:lstStyle/>
          <a:p>
            <a:fld id="{48F63A3B-78C7-47BE-AE5E-E10140E04643}" type="slidenum">
              <a:rPr lang="en-US" smtClean="0"/>
              <a:t>45</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365760"/>
            <a:ext cx="9130849" cy="719643"/>
          </a:xfrm>
        </p:spPr>
        <p:txBody>
          <a:bodyPr>
            <a:normAutofit fontScale="90000"/>
          </a:bodyPr>
          <a:lstStyle/>
          <a:p>
            <a:r>
              <a:rPr lang="es-US" sz="3000"/>
              <a:t>Compruebe sus conocimientos: Pregunta 4</a:t>
            </a:r>
          </a:p>
        </p:txBody>
      </p:sp>
      <p:sp>
        <p:nvSpPr>
          <p:cNvPr id="5" name="Content Placeholder 4"/>
          <p:cNvSpPr>
            <a:spLocks noGrp="1"/>
          </p:cNvSpPr>
          <p:nvPr>
            <p:ph idx="4294967295"/>
          </p:nvPr>
        </p:nvSpPr>
        <p:spPr>
          <a:xfrm>
            <a:off x="1828800" y="1577009"/>
            <a:ext cx="9886121" cy="5280991"/>
          </a:xfrm>
        </p:spPr>
        <p:txBody>
          <a:bodyPr>
            <a:normAutofit/>
          </a:bodyPr>
          <a:lstStyle/>
          <a:p>
            <a:pPr marL="0" lvl="0" indent="0" defTabSz="685800">
              <a:lnSpc>
                <a:spcPct val="100000"/>
              </a:lnSpc>
              <a:spcBef>
                <a:spcPts val="0"/>
              </a:spcBef>
              <a:spcAft>
                <a:spcPts val="600"/>
              </a:spcAft>
              <a:buNone/>
            </a:pPr>
            <a:r>
              <a:rPr lang="es-US" sz="2200" b="1" dirty="0">
                <a:solidFill>
                  <a:srgbClr val="00529B"/>
                </a:solidFill>
              </a:rPr>
              <a:t>¿Cuándo la Parte B cubre el cuidado de la salud en el hogar?</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200" dirty="0">
                <a:solidFill>
                  <a:srgbClr val="00529B"/>
                </a:solidFill>
              </a:rPr>
              <a:t>Cuando una internación en un hospital precede a la necesidad de cuidado en el hogar</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200" dirty="0">
                <a:solidFill>
                  <a:srgbClr val="00529B"/>
                </a:solidFill>
              </a:rPr>
              <a:t>Cuando una internación en un hospital no precede a la necesidad de cuidado en el hogar</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200" dirty="0">
                <a:solidFill>
                  <a:srgbClr val="00529B"/>
                </a:solidFill>
              </a:rPr>
              <a:t>Cuando el número de visitas de salud en el hogar cubiertas por la Parte A excede 100</a:t>
            </a:r>
          </a:p>
          <a:p>
            <a:pPr marL="347472" lvl="0" indent="-347472" defTabSz="685800">
              <a:lnSpc>
                <a:spcPct val="100000"/>
              </a:lnSpc>
              <a:spcBef>
                <a:spcPts val="0"/>
              </a:spcBef>
              <a:spcAft>
                <a:spcPts val="600"/>
              </a:spcAft>
              <a:buFont typeface="Wingdings" panose="05000000000000000000" pitchFamily="2" charset="2"/>
              <a:buAutoNum type="alphaLcPeriod"/>
            </a:pPr>
            <a:r>
              <a:rPr lang="es-US" sz="2200" dirty="0">
                <a:solidFill>
                  <a:srgbClr val="00529B"/>
                </a:solidFill>
              </a:rPr>
              <a:t>B o C</a:t>
            </a:r>
          </a:p>
        </p:txBody>
      </p:sp>
      <p:sp>
        <p:nvSpPr>
          <p:cNvPr id="6" name="Rounded Rectangle 5" descr="Casilla verde que señala D como respuesta correcta"/>
          <p:cNvSpPr/>
          <p:nvPr/>
        </p:nvSpPr>
        <p:spPr>
          <a:xfrm>
            <a:off x="1796731" y="4195573"/>
            <a:ext cx="1386736" cy="48519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710D3E6-93E4-453C-8053-01D82A3C759D}"/>
              </a:ext>
            </a:extLst>
          </p:cNvPr>
          <p:cNvSpPr>
            <a:spLocks noGrp="1"/>
          </p:cNvSpPr>
          <p:nvPr>
            <p:ph type="sldNum" sz="quarter" idx="12"/>
          </p:nvPr>
        </p:nvSpPr>
        <p:spPr/>
        <p:txBody>
          <a:bodyPr/>
          <a:lstStyle/>
          <a:p>
            <a:fld id="{48F63A3B-78C7-47BE-AE5E-E10140E04643}" type="slidenum">
              <a:rPr lang="en-US" smtClean="0"/>
              <a:t>46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5938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Pólizas del Seguro Complementario de Medicare (Medigap)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3</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a:lnSpc>
                <a:spcPct val="100000"/>
              </a:lnSpc>
              <a:spcBef>
                <a:spcPts val="0"/>
              </a:spcBef>
              <a:buNone/>
            </a:pPr>
            <a:r>
              <a:rPr lang="es-US" sz="2800" b="1">
                <a:solidFill>
                  <a:srgbClr val="00529B"/>
                </a:solidFill>
                <a:latin typeface="Arial"/>
                <a:cs typeface="Arial"/>
              </a:rPr>
              <a:t>Al final de esta lección, usted podrá:</a:t>
            </a:r>
          </a:p>
          <a:p>
            <a:pPr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las pólizas de Medigap y quiénes pueden comprarlas</a:t>
            </a:r>
          </a:p>
          <a:p>
            <a:pPr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Describir qué es similar y qué es diferente en diversos tipos de pólizas Medigap  </a:t>
            </a:r>
          </a:p>
          <a:p>
            <a:pPr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qué se debe tener en cuenta al decidir si se compra una póliza de Medigap</a:t>
            </a:r>
          </a:p>
          <a:p>
            <a:pPr lvl="1" indent="-347472">
              <a:lnSpc>
                <a:spcPct val="100000"/>
              </a:lnSpc>
              <a:spcBef>
                <a:spcPts val="0"/>
              </a:spcBef>
              <a:spcAft>
                <a:spcPts val="1200"/>
              </a:spcAft>
              <a:buFont typeface="Wingdings" panose="05000000000000000000" pitchFamily="2" charset="2"/>
              <a:buChar char="§"/>
            </a:pPr>
            <a:r>
              <a:rPr lang="es-US" sz="2400">
                <a:solidFill>
                  <a:srgbClr val="00529B"/>
                </a:solidFill>
                <a:latin typeface="Arial"/>
                <a:cs typeface="Arial"/>
              </a:rPr>
              <a:t>Explicar cuándo y cómo comprar una póliza de Medigap</a:t>
            </a: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n-US" smtClean="0"/>
              <a:pPr/>
              <a:t>48</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s-US" sz="3000"/>
              <a:t>Pólizas Medigap</a:t>
            </a:r>
          </a:p>
        </p:txBody>
      </p:sp>
      <p:sp>
        <p:nvSpPr>
          <p:cNvPr id="7" name="Content Placeholder 6"/>
          <p:cNvSpPr>
            <a:spLocks noGrp="1"/>
          </p:cNvSpPr>
          <p:nvPr>
            <p:ph sz="quarter" idx="13"/>
          </p:nvPr>
        </p:nvSpPr>
        <p:spPr>
          <a:xfrm>
            <a:off x="1371600" y="1371600"/>
            <a:ext cx="6781800" cy="4667250"/>
          </a:xfrm>
        </p:spPr>
        <p:txBody>
          <a:bodyPr>
            <a:normAutofit fontScale="92500" lnSpcReduction="20000"/>
          </a:bodyPr>
          <a:lstStyle/>
          <a:p>
            <a:pPr marL="274320" lvl="0" indent="-274320" defTabSz="685800">
              <a:lnSpc>
                <a:spcPct val="110000"/>
              </a:lnSpc>
              <a:spcBef>
                <a:spcPts val="0"/>
              </a:spcBef>
              <a:defRPr/>
            </a:pPr>
            <a:r>
              <a:rPr lang="es-US" sz="2400">
                <a:solidFill>
                  <a:srgbClr val="00529B"/>
                </a:solidFill>
              </a:rPr>
              <a:t>Las venden </a:t>
            </a:r>
            <a:r>
              <a:rPr lang="es-US" sz="2400" b="1">
                <a:solidFill>
                  <a:srgbClr val="00529B"/>
                </a:solidFill>
              </a:rPr>
              <a:t>compañías de seguros privadas</a:t>
            </a:r>
          </a:p>
          <a:p>
            <a:pPr marL="274320" lvl="0" indent="-274320" defTabSz="685800">
              <a:lnSpc>
                <a:spcPct val="110000"/>
              </a:lnSpc>
              <a:spcBef>
                <a:spcPts val="0"/>
              </a:spcBef>
              <a:defRPr/>
            </a:pPr>
            <a:r>
              <a:rPr lang="es-US" sz="2400">
                <a:solidFill>
                  <a:srgbClr val="00529B"/>
                </a:solidFill>
              </a:rPr>
              <a:t>Cubren </a:t>
            </a:r>
            <a:r>
              <a:rPr lang="es-US" sz="2400" b="1">
                <a:solidFill>
                  <a:srgbClr val="00529B"/>
                </a:solidFill>
              </a:rPr>
              <a:t>faltas en la cobertura de Medicare</a:t>
            </a:r>
            <a:r>
              <a:rPr lang="es-US" sz="2400">
                <a:solidFill>
                  <a:srgbClr val="00529B"/>
                </a:solidFill>
              </a:rPr>
              <a:t>, como copagos, coseguros y deducibles.</a:t>
            </a:r>
          </a:p>
          <a:p>
            <a:pPr marL="274320" lvl="0" indent="-274320" defTabSz="685800">
              <a:lnSpc>
                <a:spcPct val="110000"/>
              </a:lnSpc>
              <a:spcBef>
                <a:spcPts val="0"/>
              </a:spcBef>
              <a:defRPr/>
            </a:pPr>
            <a:r>
              <a:rPr lang="es-US" sz="2400">
                <a:solidFill>
                  <a:srgbClr val="00529B"/>
                </a:solidFill>
              </a:rPr>
              <a:t>Cada póliza Medigap </a:t>
            </a:r>
            <a:r>
              <a:rPr lang="es-US" sz="2400" b="1">
                <a:solidFill>
                  <a:srgbClr val="00529B"/>
                </a:solidFill>
              </a:rPr>
              <a:t>estandarizada</a:t>
            </a:r>
            <a:r>
              <a:rPr lang="es-US" sz="2400">
                <a:solidFill>
                  <a:srgbClr val="00529B"/>
                </a:solidFill>
              </a:rPr>
              <a:t> bajo la misma carta del plan:</a:t>
            </a:r>
          </a:p>
          <a:p>
            <a:pPr lvl="1" indent="-274320">
              <a:lnSpc>
                <a:spcPct val="110000"/>
              </a:lnSpc>
              <a:spcBef>
                <a:spcPts val="0"/>
              </a:spcBef>
              <a:spcAft>
                <a:spcPts val="1200"/>
              </a:spcAft>
              <a:defRPr/>
            </a:pPr>
            <a:r>
              <a:rPr lang="es-US" sz="1900">
                <a:solidFill>
                  <a:srgbClr val="00529B"/>
                </a:solidFill>
              </a:rPr>
              <a:t>Debe ofrecer los mismos beneficios básicos, sin importar quién la venda</a:t>
            </a:r>
          </a:p>
          <a:p>
            <a:pPr lvl="1" indent="-274320">
              <a:lnSpc>
                <a:spcPct val="110000"/>
              </a:lnSpc>
              <a:spcBef>
                <a:spcPts val="0"/>
              </a:spcBef>
              <a:spcAft>
                <a:spcPts val="1200"/>
              </a:spcAft>
              <a:defRPr/>
            </a:pPr>
            <a:r>
              <a:rPr lang="es-US" sz="1900">
                <a:solidFill>
                  <a:srgbClr val="00529B"/>
                </a:solidFill>
              </a:rPr>
              <a:t>Puede variar en costos </a:t>
            </a:r>
          </a:p>
          <a:p>
            <a:pPr marL="274320" lvl="0" indent="-274320" defTabSz="685800">
              <a:lnSpc>
                <a:spcPct val="110000"/>
              </a:lnSpc>
              <a:spcBef>
                <a:spcPts val="0"/>
              </a:spcBef>
              <a:defRPr/>
            </a:pPr>
            <a:r>
              <a:rPr lang="es-US" sz="2400"/>
              <a:t>Hay otro tipo de póliza Medigap llamado Medicare SELECT disponible en algunos estados</a:t>
            </a:r>
          </a:p>
          <a:p>
            <a:pPr marL="274320" lvl="0" indent="-274320" defTabSz="685800">
              <a:lnSpc>
                <a:spcPct val="110000"/>
              </a:lnSpc>
              <a:spcBef>
                <a:spcPts val="0"/>
              </a:spcBef>
              <a:defRPr/>
            </a:pPr>
            <a:r>
              <a:rPr lang="es-US" sz="2400">
                <a:solidFill>
                  <a:srgbClr val="00529B"/>
                </a:solidFill>
              </a:rPr>
              <a:t>Los planes son diferentes en Minnesota, Massachusetts y Wisconsin</a:t>
            </a:r>
          </a:p>
        </p:txBody>
      </p:sp>
      <p:grpSp>
        <p:nvGrpSpPr>
          <p:cNvPr id="4" name="Group 3" descr="Ícono de Medigap">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227556" cy="2468132"/>
            <a:chOff x="8478799" y="2310062"/>
            <a:chExt cx="2227556" cy="2468132"/>
          </a:xfrm>
        </p:grpSpPr>
        <p:pic>
          <p:nvPicPr>
            <p:cNvPr id="6" name="Picture 5" descr="Ícono del Seguro Médico Complementario">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531903" y="4193419"/>
              <a:ext cx="2174452"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a:ln>
                    <a:noFill/>
                  </a:ln>
                  <a:solidFill>
                    <a:schemeClr val="accent1">
                      <a:lumMod val="50000"/>
                    </a:schemeClr>
                  </a:solidFill>
                  <a:uLnTx/>
                  <a:uFillTx/>
                </a:rPr>
                <a:t>Seguro Complementario de Medicare (Medigap) </a:t>
              </a: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n-US" smtClean="0"/>
              <a:pPr/>
              <a:t>49</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25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1250"/>
                            </p:stCondLst>
                            <p:childTnLst>
                              <p:par>
                                <p:cTn id="23" presetID="10" presetClass="entr" presetSubtype="0" fill="hold" nodeType="afterEffect">
                                  <p:stCondLst>
                                    <p:cond delay="25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1</a:t>
            </a:r>
          </a:p>
        </p:txBody>
      </p:sp>
      <p:sp>
        <p:nvSpPr>
          <p:cNvPr id="13" name="Content Placeholder 12"/>
          <p:cNvSpPr>
            <a:spLocks noGrp="1"/>
          </p:cNvSpPr>
          <p:nvPr>
            <p:ph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pPr>
            <a:r>
              <a:rPr lang="es-US" b="1" dirty="0">
                <a:solidFill>
                  <a:srgbClr val="00529B"/>
                </a:solidFill>
                <a:latin typeface="Arial"/>
                <a:cs typeface="Arial"/>
              </a:rPr>
              <a:t>Al final de esta lección, usted podrá:</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Describir Medicare y para quién es</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Identificar las partes de Medicare y explicar las opciones </a:t>
            </a:r>
            <a:br>
              <a:rPr lang="es-US" dirty="0">
                <a:solidFill>
                  <a:srgbClr val="00529B"/>
                </a:solidFill>
                <a:latin typeface="Arial"/>
                <a:cs typeface="Arial"/>
              </a:rPr>
            </a:br>
            <a:r>
              <a:rPr lang="es-US" dirty="0">
                <a:solidFill>
                  <a:srgbClr val="00529B"/>
                </a:solidFill>
                <a:latin typeface="Arial"/>
                <a:cs typeface="Arial"/>
              </a:rPr>
              <a:t>de cobertura</a:t>
            </a:r>
          </a:p>
          <a:p>
            <a:pPr lvl="1" defTabSz="685800">
              <a:lnSpc>
                <a:spcPct val="100000"/>
              </a:lnSpc>
              <a:spcBef>
                <a:spcPts val="0"/>
              </a:spcBef>
              <a:spcAft>
                <a:spcPts val="1200"/>
              </a:spcAft>
              <a:buClr>
                <a:srgbClr val="00539A"/>
              </a:buClr>
              <a:buFont typeface="Wingdings" pitchFamily="2" charset="2"/>
              <a:buChar char="§"/>
            </a:pPr>
            <a:r>
              <a:rPr lang="es-US" dirty="0">
                <a:solidFill>
                  <a:srgbClr val="00529B"/>
                </a:solidFill>
                <a:latin typeface="Arial"/>
                <a:cs typeface="Arial"/>
              </a:rPr>
              <a:t>Explicar la inscripción automática y cómo funciona</a:t>
            </a:r>
          </a:p>
          <a:p>
            <a:pPr lvl="1" defTabSz="685800">
              <a:spcAft>
                <a:spcPts val="1200"/>
              </a:spcAft>
              <a:buClr>
                <a:srgbClr val="00539A"/>
              </a:buClr>
              <a:buFont typeface="Wingdings" pitchFamily="2" charset="2"/>
              <a:buChar char="§"/>
            </a:pPr>
            <a:r>
              <a:rPr lang="es-US" sz="2400" dirty="0">
                <a:solidFill>
                  <a:srgbClr val="00529B"/>
                </a:solidFill>
                <a:latin typeface="Arial"/>
                <a:cs typeface="Arial"/>
              </a:rPr>
              <a:t>Describir los diversos períodos de inscripción que puede usar para inscribirse o cambiar de plan</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n-US" smtClean="0"/>
              <a:pPr/>
              <a:t>5</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de planes Medigap en 2024</a:t>
            </a:r>
          </a:p>
        </p:txBody>
      </p:sp>
      <p:sp>
        <p:nvSpPr>
          <p:cNvPr id="5" name="TextBox 4">
            <a:extLst>
              <a:ext uri="{FF2B5EF4-FFF2-40B4-BE49-F238E27FC236}">
                <a16:creationId xmlns:a16="http://schemas.microsoft.com/office/drawing/2014/main" id="{47A8566C-F432-4D58-9A6F-E1959189B03A}"/>
              </a:ext>
            </a:extLst>
          </p:cNvPr>
          <p:cNvSpPr txBox="1"/>
          <p:nvPr/>
        </p:nvSpPr>
        <p:spPr>
          <a:xfrm>
            <a:off x="4885267" y="968032"/>
            <a:ext cx="6774017" cy="276848"/>
          </a:xfrm>
          <a:prstGeom prst="rect">
            <a:avLst/>
          </a:prstGeom>
          <a:solidFill>
            <a:schemeClr val="accent5">
              <a:lumMod val="20000"/>
              <a:lumOff val="80000"/>
            </a:schemeClr>
          </a:solidFill>
        </p:spPr>
        <p:txBody>
          <a:bodyPr wrap="square" rtlCol="0">
            <a:spAutoFit/>
          </a:bodyPr>
          <a:lstStyle/>
          <a:p>
            <a:r>
              <a:rPr lang="es-US" sz="1200">
                <a:solidFill>
                  <a:schemeClr val="accent5">
                    <a:lumMod val="50000"/>
                  </a:schemeClr>
                </a:solidFill>
                <a:latin typeface="Arial" panose="020B0604020202020204" pitchFamily="34" charset="0"/>
                <a:cs typeface="Arial" panose="020B0604020202020204" pitchFamily="34" charset="0"/>
              </a:rPr>
              <a:t>Planes de Seguro Complementario de Medicare (Medigap) </a:t>
            </a:r>
          </a:p>
        </p:txBody>
      </p:sp>
      <p:graphicFrame>
        <p:nvGraphicFramePr>
          <p:cNvPr id="11" name="Table 9">
            <a:extLst>
              <a:ext uri="{FF2B5EF4-FFF2-40B4-BE49-F238E27FC236}">
                <a16:creationId xmlns:a16="http://schemas.microsoft.com/office/drawing/2014/main" id="{7A1A0D4D-D563-49D5-B909-8FDCA1EDC6D8}"/>
              </a:ext>
            </a:extLst>
          </p:cNvPr>
          <p:cNvGraphicFramePr/>
          <p:nvPr>
            <p:extLst>
              <p:ext uri="{D42A27DB-BD31-4B8C-83A1-F6EECF244321}">
                <p14:modId xmlns:p14="http://schemas.microsoft.com/office/powerpoint/2010/main" val="3263547786"/>
              </p:ext>
            </p:extLst>
          </p:nvPr>
        </p:nvGraphicFramePr>
        <p:xfrm>
          <a:off x="416520" y="1244879"/>
          <a:ext cx="11241720" cy="3749936"/>
        </p:xfrm>
        <a:graphic>
          <a:graphicData uri="http://schemas.openxmlformats.org/drawingml/2006/table">
            <a:tbl>
              <a:tblPr firstRow="1"/>
              <a:tblGrid>
                <a:gridCol w="4468301">
                  <a:extLst>
                    <a:ext uri="{9D8B030D-6E8A-4147-A177-3AD203B41FA5}">
                      <a16:colId xmlns:a16="http://schemas.microsoft.com/office/drawing/2014/main" val="20000"/>
                    </a:ext>
                  </a:extLst>
                </a:gridCol>
                <a:gridCol w="505326">
                  <a:extLst>
                    <a:ext uri="{9D8B030D-6E8A-4147-A177-3AD203B41FA5}">
                      <a16:colId xmlns:a16="http://schemas.microsoft.com/office/drawing/2014/main" val="20001"/>
                    </a:ext>
                  </a:extLst>
                </a:gridCol>
                <a:gridCol w="489373">
                  <a:extLst>
                    <a:ext uri="{9D8B030D-6E8A-4147-A177-3AD203B41FA5}">
                      <a16:colId xmlns:a16="http://schemas.microsoft.com/office/drawing/2014/main" val="20002"/>
                    </a:ext>
                  </a:extLst>
                </a:gridCol>
                <a:gridCol w="489196">
                  <a:extLst>
                    <a:ext uri="{9D8B030D-6E8A-4147-A177-3AD203B41FA5}">
                      <a16:colId xmlns:a16="http://schemas.microsoft.com/office/drawing/2014/main" val="20003"/>
                    </a:ext>
                  </a:extLst>
                </a:gridCol>
                <a:gridCol w="465221">
                  <a:extLst>
                    <a:ext uri="{9D8B030D-6E8A-4147-A177-3AD203B41FA5}">
                      <a16:colId xmlns:a16="http://schemas.microsoft.com/office/drawing/2014/main" val="20004"/>
                    </a:ext>
                  </a:extLst>
                </a:gridCol>
                <a:gridCol w="489284">
                  <a:extLst>
                    <a:ext uri="{9D8B030D-6E8A-4147-A177-3AD203B41FA5}">
                      <a16:colId xmlns:a16="http://schemas.microsoft.com/office/drawing/2014/main" val="20005"/>
                    </a:ext>
                  </a:extLst>
                </a:gridCol>
                <a:gridCol w="505326">
                  <a:extLst>
                    <a:ext uri="{9D8B030D-6E8A-4147-A177-3AD203B41FA5}">
                      <a16:colId xmlns:a16="http://schemas.microsoft.com/office/drawing/2014/main" val="20006"/>
                    </a:ext>
                  </a:extLst>
                </a:gridCol>
                <a:gridCol w="1398080">
                  <a:extLst>
                    <a:ext uri="{9D8B030D-6E8A-4147-A177-3AD203B41FA5}">
                      <a16:colId xmlns:a16="http://schemas.microsoft.com/office/drawing/2014/main" val="20007"/>
                    </a:ext>
                  </a:extLst>
                </a:gridCol>
                <a:gridCol w="1206346">
                  <a:extLst>
                    <a:ext uri="{9D8B030D-6E8A-4147-A177-3AD203B41FA5}">
                      <a16:colId xmlns:a16="http://schemas.microsoft.com/office/drawing/2014/main" val="20008"/>
                    </a:ext>
                  </a:extLst>
                </a:gridCol>
                <a:gridCol w="572878">
                  <a:extLst>
                    <a:ext uri="{9D8B030D-6E8A-4147-A177-3AD203B41FA5}">
                      <a16:colId xmlns:a16="http://schemas.microsoft.com/office/drawing/2014/main" val="20009"/>
                    </a:ext>
                  </a:extLst>
                </a:gridCol>
                <a:gridCol w="652389">
                  <a:extLst>
                    <a:ext uri="{9D8B030D-6E8A-4147-A177-3AD203B41FA5}">
                      <a16:colId xmlns:a16="http://schemas.microsoft.com/office/drawing/2014/main" val="20010"/>
                    </a:ext>
                  </a:extLst>
                </a:gridCol>
              </a:tblGrid>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300" b="1" strike="noStrike" spc="-1" dirty="0">
                          <a:solidFill>
                            <a:srgbClr val="000000"/>
                          </a:solidFill>
                          <a:latin typeface="Calibri"/>
                        </a:rPr>
                        <a:t>Beneficios de </a:t>
                      </a:r>
                      <a:r>
                        <a:rPr lang="es-US" sz="1300" b="1" strike="noStrike" spc="-1" dirty="0" err="1">
                          <a:solidFill>
                            <a:srgbClr val="000000"/>
                          </a:solidFill>
                          <a:latin typeface="Calibri"/>
                        </a:rPr>
                        <a:t>Medigap</a:t>
                      </a:r>
                      <a:endParaRPr lang="en-US" sz="13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A</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B</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a:solidFill>
                            <a:srgbClr val="000000"/>
                          </a:solidFill>
                          <a:latin typeface="Calibri"/>
                        </a:rPr>
                        <a:t>C</a:t>
                      </a:r>
                      <a:endParaRPr lang="en-US" sz="1300" b="0" strike="noStrike" spc="-1">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D</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F*</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a:solidFill>
                            <a:srgbClr val="000000"/>
                          </a:solidFill>
                          <a:latin typeface="Calibri"/>
                        </a:rPr>
                        <a:t>G*</a:t>
                      </a:r>
                      <a:endParaRPr lang="en-US" sz="1300" b="0" strike="noStrike" spc="-1">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K</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L</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M</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1" strike="noStrike" spc="-1" dirty="0">
                          <a:solidFill>
                            <a:srgbClr val="000000"/>
                          </a:solidFill>
                          <a:latin typeface="Calibri"/>
                        </a:rPr>
                        <a:t>N</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2520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895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dirty="0">
                          <a:solidFill>
                            <a:srgbClr val="203764"/>
                          </a:solidFill>
                          <a:latin typeface="Calibri"/>
                        </a:rPr>
                        <a:t>Costos de </a:t>
                      </a:r>
                      <a:r>
                        <a:rPr lang="es-US" sz="1200" b="1" strike="noStrike" spc="-1" dirty="0" err="1">
                          <a:solidFill>
                            <a:srgbClr val="203764"/>
                          </a:solidFill>
                          <a:latin typeface="Calibri"/>
                        </a:rPr>
                        <a:t>coseguro</a:t>
                      </a:r>
                      <a:r>
                        <a:rPr lang="es-US" sz="1200" b="0" strike="noStrike" spc="-1" dirty="0">
                          <a:solidFill>
                            <a:srgbClr val="203764"/>
                          </a:solidFill>
                          <a:latin typeface="Calibri"/>
                        </a:rPr>
                        <a:t> de la parte A y de hospital hasta 365 días adicionales después de haber usado todos los beneficios de Medicare</a:t>
                      </a:r>
                      <a:endParaRPr lang="en-US" sz="1200" b="0" strike="noStrike" spc="-1" dirty="0">
                        <a:solidFill>
                          <a:srgbClr val="000000"/>
                        </a:solidFill>
                        <a:latin typeface="Arial"/>
                      </a:endParaRPr>
                    </a:p>
                  </a:txBody>
                  <a:tcPr marL="6300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25200" cap="flat" cmpd="sng" algn="ctr">
                      <a:solidFill>
                        <a:srgbClr val="4472C4"/>
                      </a:solidFill>
                      <a:prstDash val="solid"/>
                      <a:round/>
                      <a:headEnd type="none" w="med" len="med"/>
                      <a:tailEnd type="none" w="med" len="me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1"/>
                  </a:ext>
                </a:extLst>
              </a:tr>
              <a:tr h="154538">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a:solidFill>
                            <a:srgbClr val="203764"/>
                          </a:solidFill>
                          <a:latin typeface="Calibri"/>
                        </a:rPr>
                        <a:t>Coseguro o </a:t>
                      </a:r>
                      <a:r>
                        <a:rPr lang="es-US" sz="1200" b="1" strike="noStrike" spc="-1">
                          <a:solidFill>
                            <a:srgbClr val="203764"/>
                          </a:solidFill>
                          <a:latin typeface="Calibri"/>
                        </a:rPr>
                        <a:t>copago</a:t>
                      </a:r>
                      <a:r>
                        <a:rPr lang="es-US" sz="1200" b="0" strike="noStrike" spc="-1">
                          <a:solidFill>
                            <a:srgbClr val="203764"/>
                          </a:solidFill>
                          <a:latin typeface="Calibri"/>
                        </a:rPr>
                        <a:t> de la Parte B</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50 %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75 %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dirty="0">
                          <a:solidFill>
                            <a:srgbClr val="203764"/>
                          </a:solidFill>
                          <a:latin typeface="Calibri"/>
                        </a:rPr>
                        <a:t>Sangre (primeras 3 pintas)</a:t>
                      </a:r>
                      <a:endParaRPr lang="en-US" sz="1200" b="0" strike="noStrike" spc="-1" dirty="0">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50 %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75 %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3"/>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a:solidFill>
                            <a:srgbClr val="203764"/>
                          </a:solidFill>
                          <a:latin typeface="Calibri"/>
                        </a:rPr>
                        <a:t>Coseguro o copago de cuidados paliativos de la Parte A</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50 %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75 %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6936">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dirty="0" err="1">
                          <a:solidFill>
                            <a:srgbClr val="203764"/>
                          </a:solidFill>
                          <a:latin typeface="Calibri"/>
                        </a:rPr>
                        <a:t>Coseguro</a:t>
                      </a:r>
                      <a:r>
                        <a:rPr lang="es-US" sz="1200" b="0" strike="noStrike" spc="-1" dirty="0">
                          <a:solidFill>
                            <a:srgbClr val="203764"/>
                          </a:solidFill>
                          <a:latin typeface="Calibri"/>
                        </a:rPr>
                        <a:t> de atención en un centro de enfermería especializada</a:t>
                      </a:r>
                      <a:endParaRPr lang="en-US" sz="1200" b="0" strike="noStrike" spc="-1" dirty="0">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50 %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75 %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5"/>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1" strike="noStrike" spc="-1">
                          <a:solidFill>
                            <a:srgbClr val="203764"/>
                          </a:solidFill>
                          <a:latin typeface="Calibri"/>
                        </a:rPr>
                        <a:t>Deducible</a:t>
                      </a:r>
                      <a:r>
                        <a:rPr lang="es-US" sz="1200" b="0" strike="noStrike" spc="-1">
                          <a:solidFill>
                            <a:srgbClr val="203764"/>
                          </a:solidFill>
                          <a:latin typeface="Calibri"/>
                        </a:rPr>
                        <a:t> de la Parte A</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100 %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50 %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75 %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50 %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a:solidFill>
                            <a:srgbClr val="203764"/>
                          </a:solidFill>
                          <a:latin typeface="Calibri"/>
                        </a:rPr>
                        <a:t>Deducible de la Parte B</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7"/>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1" strike="noStrike" spc="-1">
                          <a:solidFill>
                            <a:srgbClr val="203764"/>
                          </a:solidFill>
                          <a:latin typeface="Calibri"/>
                        </a:rPr>
                        <a:t>Cargos en exceso</a:t>
                      </a:r>
                      <a:r>
                        <a:rPr lang="es-US" sz="1200" b="0" strike="noStrike" spc="-1">
                          <a:solidFill>
                            <a:srgbClr val="203764"/>
                          </a:solidFill>
                          <a:latin typeface="Calibri"/>
                        </a:rPr>
                        <a:t> de la Parte B</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100 %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ct val="100000"/>
                        </a:lnSpc>
                        <a:spcAft>
                          <a:spcPts val="1199"/>
                        </a:spcAft>
                      </a:pPr>
                      <a:r>
                        <a:rPr lang="es-US" sz="1200" b="0" strike="noStrike" spc="-1">
                          <a:solidFill>
                            <a:srgbClr val="203764"/>
                          </a:solidFill>
                          <a:latin typeface="Calibri"/>
                        </a:rPr>
                        <a:t>Emergencia en viaje al extranjero (hasta los límites del plan)</a:t>
                      </a:r>
                      <a:endParaRPr lang="en-US" sz="1200" b="0" strike="noStrike" spc="-1">
                        <a:solidFill>
                          <a:srgbClr val="000000"/>
                        </a:solidFill>
                        <a:latin typeface="Arial"/>
                      </a:endParaRPr>
                    </a:p>
                  </a:txBody>
                  <a:tcPr marL="6300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80 %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80 %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80 %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80 %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a:solidFill>
                            <a:srgbClr val="203764"/>
                          </a:solidFill>
                          <a:latin typeface="Calibri"/>
                        </a:rPr>
                        <a:t> </a:t>
                      </a:r>
                      <a:endParaRPr lang="en-US" sz="1200" b="0" strike="noStrike" spc="-1">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80 %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200" b="0" strike="noStrike" spc="-1" dirty="0">
                          <a:solidFill>
                            <a:srgbClr val="203764"/>
                          </a:solidFill>
                          <a:latin typeface="Calibri"/>
                        </a:rPr>
                        <a:t>80 %</a:t>
                      </a:r>
                      <a:endParaRPr lang="en-US" sz="12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09"/>
                  </a:ext>
                </a:extLst>
              </a:tr>
              <a:tr h="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000000"/>
                        </a:solidFill>
                        <a:latin typeface="Calibri"/>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100"/>
                        </a:lnSpc>
                        <a:spcAft>
                          <a:spcPts val="0"/>
                        </a:spcAft>
                      </a:pPr>
                      <a:r>
                        <a:rPr lang="es-US" sz="1100" b="0" strike="noStrike" spc="-1" dirty="0">
                          <a:solidFill>
                            <a:srgbClr val="203764"/>
                          </a:solidFill>
                          <a:latin typeface="Calibri"/>
                        </a:rPr>
                        <a:t>Límite de gastos de bolsillo en 2024**</a:t>
                      </a:r>
                      <a:endParaRPr lang="en-US" sz="11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1100"/>
                        </a:lnSpc>
                        <a:spcAft>
                          <a:spcPts val="0"/>
                        </a:spcAft>
                        <a:tabLst>
                          <a:tab pos="0" algn="l"/>
                        </a:tabLst>
                      </a:pPr>
                      <a:r>
                        <a:rPr lang="es-US" sz="1100" b="0" strike="noStrike" spc="-1" dirty="0">
                          <a:solidFill>
                            <a:srgbClr val="203764"/>
                          </a:solidFill>
                          <a:latin typeface="Calibri"/>
                        </a:rPr>
                        <a:t>Límite de gastos de bolsillo en 2024**</a:t>
                      </a:r>
                      <a:endParaRPr lang="en-US" sz="1100" b="0" strike="noStrike" spc="-1" dirty="0">
                        <a:solidFill>
                          <a:srgbClr val="000000"/>
                        </a:solidFill>
                        <a:latin typeface="Arial"/>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200" b="0" strike="noStrike" spc="-1" dirty="0">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92249">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000000"/>
                        </a:solidFill>
                        <a:latin typeface="Calibri"/>
                      </a:endParaRPr>
                    </a:p>
                  </a:txBody>
                  <a:tcPr marL="6840" marR="6840">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0" strike="noStrike" spc="-1">
                          <a:solidFill>
                            <a:srgbClr val="203764"/>
                          </a:solidFill>
                          <a:latin typeface="Calibri"/>
                        </a:rPr>
                        <a:t>$7060</a:t>
                      </a:r>
                      <a:endParaRPr lang="en-US" sz="1300" b="0" strike="noStrike" spc="-1">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US" sz="1300" b="0" strike="noStrike" spc="-1" dirty="0">
                          <a:solidFill>
                            <a:srgbClr val="203764"/>
                          </a:solidFill>
                          <a:latin typeface="Calibri"/>
                        </a:rPr>
                        <a:t>$3530</a:t>
                      </a:r>
                      <a:endParaRPr lang="en-US" sz="1300" b="0" strike="noStrike" spc="-1" dirty="0">
                        <a:solidFill>
                          <a:srgbClr val="000000"/>
                        </a:solidFill>
                        <a:latin typeface="Arial"/>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dirty="0">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1300" b="0" strike="noStrike" spc="-1" dirty="0">
                        <a:solidFill>
                          <a:srgbClr val="203764"/>
                        </a:solidFill>
                        <a:latin typeface="Calibri"/>
                      </a:endParaRPr>
                    </a:p>
                  </a:txBody>
                  <a:tcPr marL="6840" marR="6840" anchor="b">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10011"/>
                  </a:ext>
                </a:extLst>
              </a:tr>
            </a:tbl>
          </a:graphicData>
        </a:graphic>
      </p:graphicFrame>
      <p:sp>
        <p:nvSpPr>
          <p:cNvPr id="12" name="TextBox 8">
            <a:extLst>
              <a:ext uri="{FF2B5EF4-FFF2-40B4-BE49-F238E27FC236}">
                <a16:creationId xmlns:a16="http://schemas.microsoft.com/office/drawing/2014/main" id="{12E980A7-AB7F-4FC9-B5A5-BF51A519A3D6}"/>
              </a:ext>
            </a:extLst>
          </p:cNvPr>
          <p:cNvSpPr/>
          <p:nvPr/>
        </p:nvSpPr>
        <p:spPr>
          <a:xfrm>
            <a:off x="416520" y="5006596"/>
            <a:ext cx="11241720" cy="1275819"/>
          </a:xfrm>
          <a:prstGeom prst="rect">
            <a:avLst/>
          </a:prstGeom>
          <a:solidFill>
            <a:srgbClr val="5B9BD5">
              <a:lumMod val="20000"/>
              <a:lumOff val="80000"/>
              <a:alpha val="58000"/>
            </a:srgbClr>
          </a:solidFill>
          <a:ln w="0">
            <a:noFill/>
          </a:ln>
          <a:effectLst/>
        </p:spPr>
        <p:txBody>
          <a:bodyPr wrap="square" lIns="90000" tIns="45000" rIns="90000" bIns="4500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US" sz="1100" b="0" i="0" u="none" strike="noStrike" kern="0" cap="none" spc="-1" normalizeH="0" baseline="0" noProof="0" dirty="0">
                <a:ln>
                  <a:noFill/>
                </a:ln>
                <a:solidFill>
                  <a:srgbClr val="323A45"/>
                </a:solidFill>
                <a:effectLst/>
                <a:uLnTx/>
                <a:uFillTx/>
                <a:latin typeface="Rubik"/>
              </a:rPr>
              <a:t>* Los Planes F y G también ofrecen un plan de deducible alto en algunos estados. Con esta opción, deberá pagar por los costos cubiertos por Medicare (</a:t>
            </a:r>
            <a:r>
              <a:rPr kumimoji="0" lang="es-US" sz="1100" b="0" i="0" u="none" strike="noStrike" kern="0" cap="none" spc="-1" normalizeH="0" baseline="0" noProof="0" dirty="0" err="1">
                <a:ln>
                  <a:noFill/>
                </a:ln>
                <a:solidFill>
                  <a:srgbClr val="323A45"/>
                </a:solidFill>
                <a:effectLst/>
                <a:uLnTx/>
                <a:uFillTx/>
                <a:latin typeface="Rubik"/>
              </a:rPr>
              <a:t>coseguro</a:t>
            </a:r>
            <a:r>
              <a:rPr kumimoji="0" lang="es-US" sz="1100" b="0" i="0" u="none" strike="noStrike" kern="0" cap="none" spc="-1" normalizeH="0" baseline="0" noProof="0" dirty="0">
                <a:ln>
                  <a:noFill/>
                </a:ln>
                <a:solidFill>
                  <a:srgbClr val="323A45"/>
                </a:solidFill>
                <a:effectLst/>
                <a:uLnTx/>
                <a:uFillTx/>
                <a:latin typeface="Rubik"/>
              </a:rPr>
              <a:t>, copagos y deducibles) hasta el importe del deducible de $2800 en 2024 antes de que su póliza pague. (Los planes C y F no están disponibles para las personas que fueron elegibles para Medicare por primera vez después del 1 de enero de 2020).</a:t>
            </a:r>
            <a:endParaRPr kumimoji="0" lang="en-US" sz="1100" b="0" i="0" u="none" strike="noStrike" kern="0" cap="none" spc="-1" normalizeH="0" baseline="0" noProof="0" dirty="0">
              <a:ln>
                <a:noFill/>
              </a:ln>
              <a:solidFill>
                <a:srgbClr val="000000"/>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US" sz="1100" b="0" i="0" u="none" strike="noStrike" kern="0" cap="none" spc="-1" normalizeH="0" baseline="0" noProof="0" dirty="0">
                <a:ln>
                  <a:noFill/>
                </a:ln>
                <a:solidFill>
                  <a:srgbClr val="323A45"/>
                </a:solidFill>
                <a:effectLst/>
                <a:uLnTx/>
                <a:uFillTx/>
                <a:latin typeface="Rubik"/>
              </a:rPr>
              <a:t>**Para los Planes K y L, después de que haya alcanzado su límite anual de gastos directos de su bolsillo y el deducible anual de la Parte B, el plan de </a:t>
            </a:r>
            <a:r>
              <a:rPr kumimoji="0" lang="es-US" sz="1100" b="0" i="0" u="none" strike="noStrike" kern="0" cap="none" spc="-1" normalizeH="0" baseline="0" noProof="0" dirty="0" err="1">
                <a:ln>
                  <a:noFill/>
                </a:ln>
                <a:solidFill>
                  <a:srgbClr val="323A45"/>
                </a:solidFill>
                <a:effectLst/>
                <a:uLnTx/>
                <a:uFillTx/>
                <a:latin typeface="Rubik"/>
              </a:rPr>
              <a:t>Medigap</a:t>
            </a:r>
            <a:r>
              <a:rPr kumimoji="0" lang="es-US" sz="1100" b="0" i="0" u="none" strike="noStrike" kern="0" cap="none" spc="-1" normalizeH="0" baseline="0" noProof="0" dirty="0">
                <a:ln>
                  <a:noFill/>
                </a:ln>
                <a:solidFill>
                  <a:srgbClr val="323A45"/>
                </a:solidFill>
                <a:effectLst/>
                <a:uLnTx/>
                <a:uFillTx/>
                <a:latin typeface="Rubik"/>
              </a:rPr>
              <a:t> pagará el 100 % de los servicios cubiertos durante el resto del año calendario.</a:t>
            </a:r>
            <a:endParaRPr kumimoji="0" lang="en-US" sz="1100" b="0" i="0" u="none" strike="noStrike" kern="0" cap="none" spc="-1" normalizeH="0" baseline="0" noProof="0" dirty="0">
              <a:ln>
                <a:noFill/>
              </a:ln>
              <a:solidFill>
                <a:srgbClr val="000000"/>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US" sz="1100" b="0" i="0" u="none" strike="noStrike" kern="0" cap="none" spc="-1" normalizeH="0" baseline="0" noProof="0" dirty="0">
                <a:ln>
                  <a:noFill/>
                </a:ln>
                <a:solidFill>
                  <a:srgbClr val="323A45"/>
                </a:solidFill>
                <a:effectLst/>
                <a:uLnTx/>
                <a:uFillTx/>
                <a:latin typeface="Rubik"/>
              </a:rPr>
              <a:t>*** El Plan N paga el 100 % del </a:t>
            </a:r>
            <a:r>
              <a:rPr kumimoji="0" lang="es-US" sz="1100" b="0" i="0" u="none" strike="noStrike" kern="0" cap="none" spc="-1" normalizeH="0" baseline="0" noProof="0" dirty="0" err="1">
                <a:ln>
                  <a:noFill/>
                </a:ln>
                <a:solidFill>
                  <a:srgbClr val="323A45"/>
                </a:solidFill>
                <a:effectLst/>
                <a:uLnTx/>
                <a:uFillTx/>
                <a:latin typeface="Rubik"/>
              </a:rPr>
              <a:t>coseguro</a:t>
            </a:r>
            <a:r>
              <a:rPr kumimoji="0" lang="es-US" sz="1100" b="0" i="0" u="none" strike="noStrike" kern="0" cap="none" spc="-1" normalizeH="0" baseline="0" noProof="0" dirty="0">
                <a:ln>
                  <a:noFill/>
                </a:ln>
                <a:solidFill>
                  <a:srgbClr val="323A45"/>
                </a:solidFill>
                <a:effectLst/>
                <a:uLnTx/>
                <a:uFillTx/>
                <a:latin typeface="Rubik"/>
              </a:rPr>
              <a:t> de la Parte B, excepto por un copago de hasta $20 por algunas consultas y un copago de hasta $50 para visitas a la sala de emergencias que no resulten en una internación.</a:t>
            </a:r>
            <a:endParaRPr kumimoji="0" lang="en-US" sz="1100" b="0" i="0" u="none" strike="noStrike" kern="0" cap="none" spc="-1" normalizeH="0" baseline="0" noProof="0" dirty="0">
              <a:ln>
                <a:noFill/>
              </a:ln>
              <a:solidFill>
                <a:srgbClr val="000000"/>
              </a:solidFill>
              <a:effectLst/>
              <a:uLnTx/>
              <a:uFillTx/>
              <a:latin typeface="Arial"/>
            </a:endParaRP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6" name="Footer Placeholder 5">
            <a:extLst>
              <a:ext uri="{FF2B5EF4-FFF2-40B4-BE49-F238E27FC236}">
                <a16:creationId xmlns:a16="http://schemas.microsoft.com/office/drawing/2014/main" id="{D4AE9CCE-A3BD-4A41-B9BE-E3CB87685D6F}"/>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B46D39E9-77E1-44C6-8EEE-5DFBC716B636}"/>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¿Necesito una póliza Medigap?</a:t>
            </a:r>
          </a:p>
        </p:txBody>
      </p:sp>
      <p:sp>
        <p:nvSpPr>
          <p:cNvPr id="13" name="Content Placeholder 12">
            <a:extLst>
              <a:ext uri="{FF2B5EF4-FFF2-40B4-BE49-F238E27FC236}">
                <a16:creationId xmlns:a16="http://schemas.microsoft.com/office/drawing/2014/main" id="{703EBA0C-E458-3259-DB6F-9EFAB6253441}"/>
              </a:ext>
            </a:extLst>
          </p:cNvPr>
          <p:cNvSpPr>
            <a:spLocks noGrp="1"/>
          </p:cNvSpPr>
          <p:nvPr>
            <p:ph sz="quarter" idx="13"/>
          </p:nvPr>
        </p:nvSpPr>
        <p:spPr>
          <a:xfrm>
            <a:off x="838200" y="1426264"/>
            <a:ext cx="4846320" cy="914400"/>
          </a:xfrm>
          <a:prstGeom prst="roundRect">
            <a:avLst/>
          </a:prstGeom>
          <a:ln w="38100">
            <a:solidFill>
              <a:srgbClr val="1E4E79"/>
            </a:solidFill>
          </a:ln>
        </p:spPr>
        <p:txBody>
          <a:bodyPr anchor="ctr"/>
          <a:lstStyle/>
          <a:p>
            <a:pPr marL="91440" lvl="0" indent="0">
              <a:spcAft>
                <a:spcPts val="0"/>
              </a:spcAft>
              <a:buClrTx/>
              <a:buNone/>
            </a:pPr>
            <a:r>
              <a:rPr lang="es-US" sz="1800" b="1"/>
              <a:t>Solo es compatible con Medicare Original, ¿cierto?</a:t>
            </a: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160" y="1565301"/>
            <a:ext cx="310923" cy="676715"/>
          </a:xfrm>
          <a:prstGeom prst="rect">
            <a:avLst/>
          </a:prstGeom>
        </p:spPr>
      </p:pic>
      <p:sp>
        <p:nvSpPr>
          <p:cNvPr id="14" name="Content Placeholder 13">
            <a:extLst>
              <a:ext uri="{FF2B5EF4-FFF2-40B4-BE49-F238E27FC236}">
                <a16:creationId xmlns:a16="http://schemas.microsoft.com/office/drawing/2014/main" id="{791839EB-F39A-8D7F-7375-48DF05C53416}"/>
              </a:ext>
            </a:extLst>
          </p:cNvPr>
          <p:cNvSpPr>
            <a:spLocks noGrp="1"/>
          </p:cNvSpPr>
          <p:nvPr>
            <p:ph sz="quarter" idx="14"/>
          </p:nvPr>
        </p:nvSpPr>
        <p:spPr>
          <a:xfrm>
            <a:off x="6188573" y="1426264"/>
            <a:ext cx="4846320" cy="914400"/>
          </a:xfrm>
          <a:prstGeom prst="roundRect">
            <a:avLst/>
          </a:prstGeom>
          <a:ln w="38100">
            <a:solidFill>
              <a:srgbClr val="FFC000"/>
            </a:solidFill>
          </a:ln>
        </p:spPr>
        <p:txBody>
          <a:bodyPr anchor="ctr"/>
          <a:lstStyle/>
          <a:p>
            <a:pPr marL="182880" lvl="0" indent="0">
              <a:spcAft>
                <a:spcPts val="0"/>
              </a:spcAft>
              <a:buClrTx/>
              <a:buNone/>
            </a:pPr>
            <a:r>
              <a:rPr lang="es-US" sz="1800"/>
              <a:t>Sí.</a:t>
            </a:r>
          </a:p>
        </p:txBody>
      </p:sp>
      <p:sp>
        <p:nvSpPr>
          <p:cNvPr id="15" name="Content Placeholder 14">
            <a:extLst>
              <a:ext uri="{FF2B5EF4-FFF2-40B4-BE49-F238E27FC236}">
                <a16:creationId xmlns:a16="http://schemas.microsoft.com/office/drawing/2014/main" id="{B00DB53C-69B2-6EDB-378E-50CD8733ADA4}"/>
              </a:ext>
            </a:extLst>
          </p:cNvPr>
          <p:cNvSpPr>
            <a:spLocks noGrp="1"/>
          </p:cNvSpPr>
          <p:nvPr>
            <p:ph sz="quarter" idx="15"/>
          </p:nvPr>
        </p:nvSpPr>
        <p:spPr>
          <a:xfrm>
            <a:off x="838200" y="2537359"/>
            <a:ext cx="4846320" cy="914400"/>
          </a:xfrm>
          <a:prstGeom prst="roundRect">
            <a:avLst/>
          </a:prstGeom>
          <a:ln w="38100">
            <a:solidFill>
              <a:srgbClr val="1E4E79"/>
            </a:solidFill>
          </a:ln>
        </p:spPr>
        <p:txBody>
          <a:bodyPr anchor="ctr">
            <a:normAutofit fontScale="92500" lnSpcReduction="10000"/>
          </a:bodyPr>
          <a:lstStyle/>
          <a:p>
            <a:pPr marL="91440" lvl="0" indent="0">
              <a:spcAft>
                <a:spcPts val="0"/>
              </a:spcAft>
              <a:buClrTx/>
              <a:buNone/>
            </a:pPr>
            <a:r>
              <a:rPr lang="es-US" sz="1800" b="1"/>
              <a:t>¿Qué sucede si tengo otra cobertura complementaria, por ejemplo a través de un empleador?</a:t>
            </a:r>
          </a:p>
        </p:txBody>
      </p:sp>
      <p:pic>
        <p:nvPicPr>
          <p:cNvPr id="25" name="Picture 24">
            <a:extLst>
              <a:ext uri="{FF2B5EF4-FFF2-40B4-BE49-F238E27FC236}">
                <a16:creationId xmlns:a16="http://schemas.microsoft.com/office/drawing/2014/main" id="{ED779974-DE81-5400-B3AF-8448107BE5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5938" y="2656201"/>
            <a:ext cx="310923" cy="676715"/>
          </a:xfrm>
          <a:prstGeom prst="rect">
            <a:avLst/>
          </a:prstGeom>
        </p:spPr>
      </p:pic>
      <p:sp>
        <p:nvSpPr>
          <p:cNvPr id="16" name="Content Placeholder 15">
            <a:extLst>
              <a:ext uri="{FF2B5EF4-FFF2-40B4-BE49-F238E27FC236}">
                <a16:creationId xmlns:a16="http://schemas.microsoft.com/office/drawing/2014/main" id="{39993FA4-C559-3405-4E8E-9074BF753235}"/>
              </a:ext>
            </a:extLst>
          </p:cNvPr>
          <p:cNvSpPr>
            <a:spLocks noGrp="1"/>
          </p:cNvSpPr>
          <p:nvPr>
            <p:ph sz="quarter" idx="16"/>
          </p:nvPr>
        </p:nvSpPr>
        <p:spPr>
          <a:xfrm>
            <a:off x="6188573" y="2537359"/>
            <a:ext cx="4846320" cy="914400"/>
          </a:xfrm>
          <a:prstGeom prst="roundRect">
            <a:avLst/>
          </a:prstGeom>
          <a:ln w="38100">
            <a:solidFill>
              <a:srgbClr val="FFC000"/>
            </a:solidFill>
          </a:ln>
        </p:spPr>
        <p:txBody>
          <a:bodyPr anchor="ctr"/>
          <a:lstStyle/>
          <a:p>
            <a:pPr marL="182880" lvl="0" indent="0">
              <a:spcAft>
                <a:spcPts val="0"/>
              </a:spcAft>
              <a:buClrTx/>
              <a:buNone/>
            </a:pPr>
            <a:r>
              <a:rPr lang="es-US" sz="1800"/>
              <a:t>Quizá no necesite Medigap.</a:t>
            </a:r>
          </a:p>
        </p:txBody>
      </p:sp>
      <p:sp>
        <p:nvSpPr>
          <p:cNvPr id="17" name="Content Placeholder 16">
            <a:extLst>
              <a:ext uri="{FF2B5EF4-FFF2-40B4-BE49-F238E27FC236}">
                <a16:creationId xmlns:a16="http://schemas.microsoft.com/office/drawing/2014/main" id="{CB655853-EB85-F244-937C-E33B1ADF8AF5}"/>
              </a:ext>
            </a:extLst>
          </p:cNvPr>
          <p:cNvSpPr>
            <a:spLocks noGrp="1"/>
          </p:cNvSpPr>
          <p:nvPr>
            <p:ph sz="quarter" idx="17"/>
          </p:nvPr>
        </p:nvSpPr>
        <p:spPr>
          <a:xfrm>
            <a:off x="838200" y="3632292"/>
            <a:ext cx="4846320" cy="914400"/>
          </a:xfrm>
          <a:prstGeom prst="roundRect">
            <a:avLst/>
          </a:prstGeom>
          <a:ln w="38100">
            <a:solidFill>
              <a:srgbClr val="1E4E79"/>
            </a:solidFill>
          </a:ln>
        </p:spPr>
        <p:txBody>
          <a:bodyPr anchor="ctr"/>
          <a:lstStyle/>
          <a:p>
            <a:pPr marL="91440" lvl="0" indent="0">
              <a:spcAft>
                <a:spcPts val="0"/>
              </a:spcAft>
              <a:buClrTx/>
              <a:buNone/>
            </a:pPr>
            <a:r>
              <a:rPr lang="es-US" sz="1800" b="1"/>
              <a:t>¿Puedo afrontar los copagos y deducibles de Medicare?</a:t>
            </a:r>
            <a:r>
              <a:rPr lang="es-US" sz="1800"/>
              <a:t> </a:t>
            </a:r>
          </a:p>
        </p:txBody>
      </p:sp>
      <p:pic>
        <p:nvPicPr>
          <p:cNvPr id="27" name="Picture 26">
            <a:extLst>
              <a:ext uri="{FF2B5EF4-FFF2-40B4-BE49-F238E27FC236}">
                <a16:creationId xmlns:a16="http://schemas.microsoft.com/office/drawing/2014/main" id="{C9147223-2728-CC99-29F2-FF1BB68870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9479" y="3758207"/>
            <a:ext cx="310923" cy="676715"/>
          </a:xfrm>
          <a:prstGeom prst="rect">
            <a:avLst/>
          </a:prstGeom>
        </p:spPr>
      </p:pic>
      <p:sp>
        <p:nvSpPr>
          <p:cNvPr id="21" name="Content Placeholder 20">
            <a:extLst>
              <a:ext uri="{FF2B5EF4-FFF2-40B4-BE49-F238E27FC236}">
                <a16:creationId xmlns:a16="http://schemas.microsoft.com/office/drawing/2014/main" id="{3D62B20E-A962-9A79-E4FC-8A9F16EEA0A1}"/>
              </a:ext>
            </a:extLst>
          </p:cNvPr>
          <p:cNvSpPr>
            <a:spLocks noGrp="1"/>
          </p:cNvSpPr>
          <p:nvPr>
            <p:ph sz="quarter" idx="18"/>
          </p:nvPr>
        </p:nvSpPr>
        <p:spPr>
          <a:xfrm>
            <a:off x="6188573" y="3632292"/>
            <a:ext cx="4846320" cy="914400"/>
          </a:xfrm>
          <a:prstGeom prst="roundRect">
            <a:avLst/>
          </a:prstGeom>
          <a:ln w="38100">
            <a:solidFill>
              <a:srgbClr val="FFC000"/>
            </a:solidFill>
          </a:ln>
        </p:spPr>
        <p:txBody>
          <a:bodyPr anchor="ctr"/>
          <a:lstStyle/>
          <a:p>
            <a:pPr marL="182880" lvl="0" indent="0">
              <a:spcAft>
                <a:spcPts val="0"/>
              </a:spcAft>
              <a:buClrTx/>
              <a:buNone/>
            </a:pPr>
            <a:r>
              <a:rPr lang="es-US" sz="1800"/>
              <a:t>Sopese esto frente a cuánto cuesta la prima mensual de Medigap.</a:t>
            </a:r>
          </a:p>
        </p:txBody>
      </p:sp>
      <p:sp>
        <p:nvSpPr>
          <p:cNvPr id="23" name="Content Placeholder 22">
            <a:extLst>
              <a:ext uri="{FF2B5EF4-FFF2-40B4-BE49-F238E27FC236}">
                <a16:creationId xmlns:a16="http://schemas.microsoft.com/office/drawing/2014/main" id="{3DF87D33-B095-0CCB-DA54-EECEAC6D70E3}"/>
              </a:ext>
            </a:extLst>
          </p:cNvPr>
          <p:cNvSpPr>
            <a:spLocks noGrp="1"/>
          </p:cNvSpPr>
          <p:nvPr>
            <p:ph sz="quarter" idx="19"/>
          </p:nvPr>
        </p:nvSpPr>
        <p:spPr>
          <a:xfrm>
            <a:off x="838200" y="4720719"/>
            <a:ext cx="4846320" cy="914400"/>
          </a:xfrm>
          <a:prstGeom prst="roundRect">
            <a:avLst/>
          </a:prstGeom>
          <a:ln w="38100">
            <a:solidFill>
              <a:srgbClr val="1E4E79"/>
            </a:solidFill>
          </a:ln>
        </p:spPr>
        <p:txBody>
          <a:bodyPr anchor="ctr"/>
          <a:lstStyle/>
          <a:p>
            <a:pPr marL="91440" lvl="0" indent="0">
              <a:spcAft>
                <a:spcPts val="0"/>
              </a:spcAft>
              <a:buClrTx/>
              <a:buNone/>
            </a:pPr>
            <a:r>
              <a:rPr lang="es-US" sz="1800" b="1"/>
              <a:t>¿Cuánto cuesta la prima mensual de Medigap? </a:t>
            </a:r>
          </a:p>
        </p:txBody>
      </p:sp>
      <p:pic>
        <p:nvPicPr>
          <p:cNvPr id="29" name="Picture 28">
            <a:extLst>
              <a:ext uri="{FF2B5EF4-FFF2-40B4-BE49-F238E27FC236}">
                <a16:creationId xmlns:a16="http://schemas.microsoft.com/office/drawing/2014/main" id="{35DB314E-7163-BE96-9296-1782F539F0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8883" y="4807476"/>
            <a:ext cx="310923" cy="676715"/>
          </a:xfrm>
          <a:prstGeom prst="rect">
            <a:avLst/>
          </a:prstGeom>
        </p:spPr>
      </p:pic>
      <p:sp>
        <p:nvSpPr>
          <p:cNvPr id="24" name="Content Placeholder 23">
            <a:extLst>
              <a:ext uri="{FF2B5EF4-FFF2-40B4-BE49-F238E27FC236}">
                <a16:creationId xmlns:a16="http://schemas.microsoft.com/office/drawing/2014/main" id="{6C387393-72A8-2794-81A0-3A54D994ADE1}"/>
              </a:ext>
            </a:extLst>
          </p:cNvPr>
          <p:cNvSpPr>
            <a:spLocks noGrp="1"/>
          </p:cNvSpPr>
          <p:nvPr>
            <p:ph sz="quarter" idx="20"/>
          </p:nvPr>
        </p:nvSpPr>
        <p:spPr>
          <a:xfrm>
            <a:off x="6188573" y="4720719"/>
            <a:ext cx="4846320" cy="914400"/>
          </a:xfrm>
          <a:prstGeom prst="roundRect">
            <a:avLst/>
          </a:prstGeom>
          <a:ln w="38100">
            <a:solidFill>
              <a:srgbClr val="FFC000"/>
            </a:solidFill>
          </a:ln>
        </p:spPr>
        <p:txBody>
          <a:bodyPr anchor="ctr"/>
          <a:lstStyle/>
          <a:p>
            <a:pPr marL="182880" lvl="0" indent="0">
              <a:spcAft>
                <a:spcPts val="0"/>
              </a:spcAft>
              <a:buClrTx/>
              <a:buNone/>
            </a:pPr>
            <a:r>
              <a:rPr lang="es-US" sz="1800"/>
              <a:t>Puede variar. </a:t>
            </a:r>
          </a:p>
        </p:txBody>
      </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n-US" smtClean="0"/>
              <a:pPr/>
              <a:t>51</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3488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wipe(left)">
                                      <p:cBhvr>
                                        <p:cTn id="13" dur="500"/>
                                        <p:tgtEl>
                                          <p:spTgt spid="1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wipe(left)">
                                      <p:cBhvr>
                                        <p:cTn id="16" dur="500"/>
                                        <p:tgtEl>
                                          <p:spTgt spid="1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4">
                                            <p:bg/>
                                          </p:spTgt>
                                        </p:tgtEl>
                                        <p:attrNameLst>
                                          <p:attrName>style.visibility</p:attrName>
                                        </p:attrNameLst>
                                      </p:cBhvr>
                                      <p:to>
                                        <p:strVal val="visible"/>
                                      </p:to>
                                    </p:set>
                                    <p:animEffect transition="in" filter="wipe(left)">
                                      <p:cBhvr>
                                        <p:cTn id="59" dur="500"/>
                                        <p:tgtEl>
                                          <p:spTgt spid="24">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uiExpand="1" build="p" animBg="1"/>
      <p:bldP spid="15" grpId="0" animBg="1"/>
      <p:bldP spid="16" grpId="0" uiExpand="1" build="p" animBg="1"/>
      <p:bldP spid="17" grpId="0" uiExpand="1" build="p" animBg="1"/>
      <p:bldP spid="21" grpId="0" uiExpand="1" build="p" animBg="1"/>
      <p:bldP spid="23" grpId="0" uiExpand="1" build="p" animBg="1"/>
      <p:bldP spid="2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latin typeface="Arial Black" panose="020B0A04020102020204" pitchFamily="34" charset="0"/>
                <a:ea typeface="+mn-ea"/>
                <a:cs typeface="Arial" panose="020B0604020202020204" pitchFamily="34" charset="0"/>
              </a:rPr>
              <a:t>¿Cuándo es el mejor momento para </a:t>
            </a:r>
            <a:br>
              <a:rPr lang="es-US" sz="3000" dirty="0">
                <a:latin typeface="Arial Black" panose="020B0A04020102020204" pitchFamily="34" charset="0"/>
                <a:ea typeface="+mn-ea"/>
                <a:cs typeface="Arial" panose="020B0604020202020204" pitchFamily="34" charset="0"/>
              </a:rPr>
            </a:br>
            <a:r>
              <a:rPr lang="es-US" sz="3000" dirty="0">
                <a:latin typeface="Arial Black" panose="020B0A04020102020204" pitchFamily="34" charset="0"/>
                <a:ea typeface="+mn-ea"/>
                <a:cs typeface="Arial" panose="020B0604020202020204" pitchFamily="34" charset="0"/>
              </a:rPr>
              <a:t>comprar una póliza </a:t>
            </a:r>
            <a:r>
              <a:rPr lang="es-US" sz="3000" dirty="0" err="1">
                <a:latin typeface="Arial Black" panose="020B0A04020102020204" pitchFamily="34" charset="0"/>
                <a:ea typeface="+mn-ea"/>
                <a:cs typeface="Arial" panose="020B0604020202020204" pitchFamily="34" charset="0"/>
              </a:rPr>
              <a:t>Medigap</a:t>
            </a:r>
            <a:r>
              <a:rPr lang="es-US" sz="3000" dirty="0">
                <a:latin typeface="Arial Black" panose="020B0A04020102020204" pitchFamily="34" charset="0"/>
                <a:ea typeface="+mn-ea"/>
                <a:cs typeface="Arial" panose="020B0604020202020204" pitchFamily="34" charset="0"/>
              </a:rPr>
              <a:t>?</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838200" y="1219200"/>
            <a:ext cx="6990348" cy="4217243"/>
          </a:xfrm>
        </p:spPr>
        <p:txBody>
          <a:bodyPr>
            <a:normAutofit fontScale="92500"/>
          </a:bodyPr>
          <a:lstStyle/>
          <a:p>
            <a:pPr lvl="0">
              <a:buClrTx/>
              <a:buNone/>
              <a:defRPr/>
            </a:pPr>
            <a:r>
              <a:rPr lang="es-US" sz="2400" b="1" dirty="0"/>
              <a:t>Período de Inscripción Abierta (OEP) de </a:t>
            </a:r>
            <a:r>
              <a:rPr lang="es-US" sz="2400" b="1" dirty="0" err="1"/>
              <a:t>Medigap</a:t>
            </a:r>
            <a:r>
              <a:rPr lang="es-US" sz="2400" b="1" dirty="0"/>
              <a:t>:</a:t>
            </a:r>
          </a:p>
          <a:p>
            <a:pPr marL="548640" lvl="0">
              <a:buClrTx/>
              <a:buFont typeface="Arial" panose="020B0604020202020204" pitchFamily="34" charset="0"/>
              <a:buChar char="•"/>
              <a:defRPr/>
            </a:pPr>
            <a:r>
              <a:rPr lang="es-US" sz="1900" b="1" dirty="0"/>
              <a:t>Comienza el mes en que usted cumple 65 años o más</a:t>
            </a:r>
            <a:r>
              <a:rPr lang="es-US" sz="1900" dirty="0"/>
              <a:t> y está inscrito en la Parte B (también debe tener la Parte A)</a:t>
            </a:r>
          </a:p>
          <a:p>
            <a:pPr marL="515938" lvl="1" indent="0" defTabSz="685800">
              <a:spcAft>
                <a:spcPts val="600"/>
              </a:spcAft>
              <a:buNone/>
              <a:defRPr/>
            </a:pPr>
            <a:r>
              <a:rPr lang="es-US" sz="1900" dirty="0"/>
              <a:t>Dura 6 meses como mínimo (puede ser más tiempo en </a:t>
            </a:r>
            <a:br>
              <a:rPr lang="es-US" sz="1900" dirty="0"/>
            </a:br>
            <a:r>
              <a:rPr lang="es-US" sz="1900" dirty="0"/>
              <a:t>su estado)</a:t>
            </a:r>
          </a:p>
          <a:p>
            <a:pPr marL="0" lvl="0" indent="0">
              <a:buClrTx/>
              <a:buNone/>
              <a:defRPr/>
            </a:pPr>
            <a:r>
              <a:rPr lang="es-US" sz="2400" b="1" dirty="0"/>
              <a:t>Durante su OEP de </a:t>
            </a:r>
            <a:r>
              <a:rPr lang="es-US" sz="2400" b="1" dirty="0" err="1"/>
              <a:t>Medigap</a:t>
            </a:r>
            <a:r>
              <a:rPr lang="es-US" sz="2400" b="1" dirty="0"/>
              <a:t>, las compañías </a:t>
            </a:r>
            <a:br>
              <a:rPr lang="es-US" sz="2400" b="1" dirty="0"/>
            </a:br>
            <a:r>
              <a:rPr lang="es-US" sz="2400" b="1" dirty="0"/>
              <a:t>no pueden:</a:t>
            </a:r>
          </a:p>
          <a:p>
            <a:pPr marL="548640" lvl="2">
              <a:buSzPct val="100000"/>
              <a:buFont typeface="Arial" panose="020B0604020202020204" pitchFamily="34" charset="0"/>
              <a:buChar char="•"/>
              <a:defRPr/>
            </a:pPr>
            <a:r>
              <a:rPr lang="es-US" dirty="0">
                <a:latin typeface="Arial" panose="020B0604020202020204" pitchFamily="34" charset="0"/>
                <a:cs typeface="Arial" panose="020B0604020202020204" pitchFamily="34" charset="0"/>
              </a:rPr>
              <a:t>Rehusarse a venderle una póliza </a:t>
            </a:r>
            <a:r>
              <a:rPr lang="es-US" dirty="0" err="1">
                <a:latin typeface="Arial" panose="020B0604020202020204" pitchFamily="34" charset="0"/>
                <a:cs typeface="Arial" panose="020B0604020202020204" pitchFamily="34" charset="0"/>
              </a:rPr>
              <a:t>Medigap</a:t>
            </a:r>
            <a:r>
              <a:rPr lang="es-US" dirty="0">
                <a:latin typeface="Arial" panose="020B0604020202020204" pitchFamily="34" charset="0"/>
                <a:cs typeface="Arial" panose="020B0604020202020204" pitchFamily="34" charset="0"/>
              </a:rPr>
              <a:t> que ofrezcan</a:t>
            </a:r>
          </a:p>
          <a:p>
            <a:pPr marL="548640" lvl="2">
              <a:buSzPct val="100000"/>
              <a:buFont typeface="Arial" panose="020B0604020202020204" pitchFamily="34" charset="0"/>
              <a:buChar char="•"/>
              <a:defRPr/>
            </a:pPr>
            <a:r>
              <a:rPr lang="es-US" dirty="0">
                <a:latin typeface="Arial" panose="020B0604020202020204" pitchFamily="34" charset="0"/>
                <a:cs typeface="Arial" panose="020B0604020202020204" pitchFamily="34" charset="0"/>
              </a:rPr>
              <a:t>Hacerle esperar para recibir cobertura</a:t>
            </a:r>
          </a:p>
          <a:p>
            <a:pPr marL="548640" lvl="2">
              <a:buSzPct val="100000"/>
              <a:buFont typeface="Arial" panose="020B0604020202020204" pitchFamily="34" charset="0"/>
              <a:buChar char="•"/>
              <a:defRPr/>
            </a:pPr>
            <a:r>
              <a:rPr lang="es-US" dirty="0">
                <a:latin typeface="Arial" panose="020B0604020202020204" pitchFamily="34" charset="0"/>
                <a:cs typeface="Arial" panose="020B0604020202020204" pitchFamily="34" charset="0"/>
              </a:rPr>
              <a:t>Cobrarle más por un problema de salud presente </a:t>
            </a:r>
            <a:br>
              <a:rPr lang="es-US" dirty="0">
                <a:latin typeface="Arial" panose="020B0604020202020204" pitchFamily="34" charset="0"/>
                <a:cs typeface="Arial" panose="020B0604020202020204" pitchFamily="34" charset="0"/>
              </a:rPr>
            </a:br>
            <a:r>
              <a:rPr lang="es-US" dirty="0">
                <a:latin typeface="Arial" panose="020B0604020202020204" pitchFamily="34" charset="0"/>
                <a:cs typeface="Arial" panose="020B0604020202020204" pitchFamily="34" charset="0"/>
              </a:rPr>
              <a:t>o anterior</a:t>
            </a:r>
          </a:p>
        </p:txBody>
      </p:sp>
      <p:pic>
        <p:nvPicPr>
          <p:cNvPr id="7" name="Picture 6">
            <a:extLst>
              <a:ext uri="{FF2B5EF4-FFF2-40B4-BE49-F238E27FC236}">
                <a16:creationId xmlns:a16="http://schemas.microsoft.com/office/drawing/2014/main" id="{7648B755-1E60-45EF-BCE3-90C118158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995440" y="555816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59604" y="5512959"/>
            <a:ext cx="9070613" cy="365125"/>
          </a:xfrm>
        </p:spPr>
        <p:txBody>
          <a:bodyPr>
            <a:noAutofit/>
          </a:bodyPr>
          <a:lstStyle/>
          <a:p>
            <a:pPr marL="0" lvl="0" indent="0">
              <a:spcAft>
                <a:spcPts val="0"/>
              </a:spcAft>
              <a:buClrTx/>
              <a:buNone/>
            </a:pPr>
            <a:r>
              <a:rPr lang="es-US" sz="1600" b="1" dirty="0"/>
              <a:t>NOTA: </a:t>
            </a:r>
            <a:r>
              <a:rPr lang="es-US" sz="1600" dirty="0"/>
              <a:t>También puede comprar una póliza </a:t>
            </a:r>
            <a:r>
              <a:rPr lang="es-US" sz="1600" dirty="0" err="1"/>
              <a:t>Medigap</a:t>
            </a:r>
            <a:r>
              <a:rPr lang="es-US" sz="1600" dirty="0"/>
              <a:t> en cualquier momento en que una compañía acceda a venderle una</a:t>
            </a:r>
          </a:p>
        </p:txBody>
      </p:sp>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n-US" smtClean="0"/>
              <a:pPr/>
              <a:t>52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a:xfrm>
            <a:off x="872067" y="6492875"/>
            <a:ext cx="2743200" cy="365125"/>
          </a:xfrm>
        </p:spPr>
        <p:txBody>
          <a:bodyPr/>
          <a:lstStyle/>
          <a:p>
            <a:r>
              <a:rPr lang="es-US"/>
              <a:t>Marzo de 2024</a:t>
            </a:r>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s-US" sz="3000"/>
              <a:t>Cómo comprar una póliza Medigap</a:t>
            </a:r>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548640" lvl="0" indent="0" algn="ctr" defTabSz="685800">
              <a:spcAft>
                <a:spcPts val="0"/>
              </a:spcAft>
              <a:buClrTx/>
              <a:buNone/>
            </a:pPr>
            <a:r>
              <a:rPr lang="es-US" dirty="0">
                <a:latin typeface="Arial"/>
                <a:cs typeface="Arial"/>
              </a:rPr>
              <a:t>Decida el </a:t>
            </a:r>
            <a:r>
              <a:rPr lang="es-US" b="1" dirty="0">
                <a:latin typeface="Arial"/>
                <a:cs typeface="Arial"/>
              </a:rPr>
              <a:t>plan de </a:t>
            </a:r>
            <a:br>
              <a:rPr lang="es-US" b="1" dirty="0">
                <a:latin typeface="Arial"/>
                <a:cs typeface="Arial"/>
              </a:rPr>
            </a:br>
            <a:r>
              <a:rPr lang="es-US" b="1" dirty="0" err="1">
                <a:latin typeface="Arial"/>
                <a:cs typeface="Arial"/>
              </a:rPr>
              <a:t>Medigap</a:t>
            </a:r>
            <a:r>
              <a:rPr lang="es-US" dirty="0">
                <a:latin typeface="Arial"/>
                <a:cs typeface="Arial"/>
              </a:rPr>
              <a:t> </a:t>
            </a:r>
            <a:r>
              <a:rPr lang="es-US" b="1" dirty="0">
                <a:latin typeface="Arial"/>
                <a:cs typeface="Arial"/>
              </a:rPr>
              <a:t>(de A </a:t>
            </a:r>
            <a:r>
              <a:rPr lang="es-US" b="1" dirty="0" err="1">
                <a:latin typeface="Arial"/>
                <a:cs typeface="Arial"/>
              </a:rPr>
              <a:t>a</a:t>
            </a:r>
            <a:r>
              <a:rPr lang="es-US" b="1" dirty="0">
                <a:latin typeface="Arial"/>
                <a:cs typeface="Arial"/>
              </a:rPr>
              <a:t> 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548640" lvl="0" indent="0" algn="ctr" defTabSz="685800">
              <a:spcAft>
                <a:spcPts val="0"/>
              </a:spcAft>
              <a:buClrTx/>
              <a:buNone/>
            </a:pPr>
            <a:r>
              <a:rPr lang="es-US" b="1" dirty="0">
                <a:latin typeface="Arial"/>
                <a:cs typeface="Arial"/>
              </a:rPr>
              <a:t>Compare</a:t>
            </a:r>
            <a:br>
              <a:rPr lang="es-US" dirty="0">
                <a:latin typeface="Arial"/>
                <a:cs typeface="Arial"/>
              </a:rPr>
            </a:br>
            <a:r>
              <a:rPr lang="es-US" dirty="0">
                <a:latin typeface="Arial"/>
                <a:cs typeface="Arial"/>
              </a:rPr>
              <a:t>(considere el plan </a:t>
            </a:r>
            <a:br>
              <a:rPr lang="es-US" dirty="0">
                <a:latin typeface="Arial"/>
                <a:cs typeface="Arial"/>
              </a:rPr>
            </a:br>
            <a:r>
              <a:rPr lang="es-US" dirty="0">
                <a:latin typeface="Arial"/>
                <a:cs typeface="Arial"/>
              </a:rPr>
              <a:t>y los precios)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24" name="Graphic 23" descr="Lupa con relleno sólido">
              <a:extLst>
                <a:ext uri="{FF2B5EF4-FFF2-40B4-BE49-F238E27FC236}">
                  <a16:creationId xmlns:a16="http://schemas.microsoft.com/office/drawing/2014/main" id="{38DE2E0C-FBCE-4559-AEE7-2A860A5D70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3703" y="1533625"/>
              <a:ext cx="843826" cy="84382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576263" lvl="0" indent="0" algn="ctr" defTabSz="685800">
              <a:spcAft>
                <a:spcPts val="0"/>
              </a:spcAft>
              <a:buClrTx/>
              <a:buNone/>
            </a:pPr>
            <a:r>
              <a:rPr lang="es-US" dirty="0">
                <a:latin typeface="Arial"/>
                <a:cs typeface="Arial"/>
              </a:rPr>
              <a:t>Averigüe qué </a:t>
            </a:r>
            <a:r>
              <a:rPr lang="es-US" b="1" dirty="0">
                <a:latin typeface="Arial"/>
                <a:cs typeface="Arial"/>
              </a:rPr>
              <a:t>compañías de seguros</a:t>
            </a:r>
            <a:r>
              <a:rPr lang="es-US" dirty="0">
                <a:latin typeface="Arial"/>
                <a:cs typeface="Arial"/>
              </a:rPr>
              <a:t> venden pólizas </a:t>
            </a:r>
            <a:r>
              <a:rPr lang="es-US" dirty="0" err="1">
                <a:latin typeface="Arial"/>
                <a:cs typeface="Arial"/>
              </a:rPr>
              <a:t>Medigap</a:t>
            </a:r>
            <a:r>
              <a:rPr lang="es-US" dirty="0">
                <a:latin typeface="Arial"/>
                <a:cs typeface="Arial"/>
              </a:rPr>
              <a:t> en </a:t>
            </a:r>
            <a:br>
              <a:rPr lang="es-US" dirty="0">
                <a:latin typeface="Arial"/>
                <a:cs typeface="Arial"/>
              </a:rPr>
            </a:br>
            <a:r>
              <a:rPr lang="es-US" dirty="0">
                <a:latin typeface="Arial"/>
                <a:cs typeface="Arial"/>
              </a:rPr>
              <a:t>su estado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0" name="Graphic 9" descr="Contorno urbano">
              <a:extLst>
                <a:ext uri="{FF2B5EF4-FFF2-40B4-BE49-F238E27FC236}">
                  <a16:creationId xmlns:a16="http://schemas.microsoft.com/office/drawing/2014/main" id="{05427FFF-4023-4910-A4CA-A8DD6FDEE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473" y="3079451"/>
              <a:ext cx="914400" cy="914400"/>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lstStyle/>
          <a:p>
            <a:pPr marL="548640" lvl="0" indent="0" algn="ctr" defTabSz="685800">
              <a:spcAft>
                <a:spcPts val="0"/>
              </a:spcAft>
              <a:buClrTx/>
              <a:buNone/>
            </a:pPr>
            <a:r>
              <a:rPr lang="es-US" b="1">
                <a:latin typeface="Arial"/>
                <a:cs typeface="Arial"/>
              </a:rPr>
              <a:t>Seleccione</a:t>
            </a:r>
            <a:r>
              <a:rPr lang="es-US">
                <a:latin typeface="Arial"/>
                <a:cs typeface="Arial"/>
              </a:rPr>
              <a:t> la compañía de seguros y la póliza de Medigap</a:t>
            </a:r>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6" name="Graphic 15" descr="Revés de mano derecha apuntando hacia arriba con relleno sólido">
              <a:extLst>
                <a:ext uri="{FF2B5EF4-FFF2-40B4-BE49-F238E27FC236}">
                  <a16:creationId xmlns:a16="http://schemas.microsoft.com/office/drawing/2014/main" id="{3207F27B-6BA0-439A-B152-BC6F4302DC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6528343" y="3144262"/>
              <a:ext cx="830539" cy="830539"/>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627063" lvl="0" indent="0" algn="ctr" defTabSz="685800">
              <a:spcAft>
                <a:spcPts val="0"/>
              </a:spcAft>
              <a:buClrTx/>
              <a:buNone/>
            </a:pPr>
            <a:r>
              <a:rPr lang="es-US" dirty="0">
                <a:latin typeface="Arial"/>
                <a:cs typeface="Arial"/>
              </a:rPr>
              <a:t>Consulte las </a:t>
            </a:r>
            <a:r>
              <a:rPr lang="es-US" b="1" dirty="0">
                <a:latin typeface="Arial"/>
                <a:cs typeface="Arial"/>
              </a:rPr>
              <a:t>protecciones de </a:t>
            </a:r>
            <a:br>
              <a:rPr lang="es-US" b="1" dirty="0">
                <a:latin typeface="Arial"/>
                <a:cs typeface="Arial"/>
              </a:rPr>
            </a:br>
            <a:r>
              <a:rPr lang="es-US" b="1" dirty="0" err="1">
                <a:latin typeface="Arial"/>
                <a:cs typeface="Arial"/>
              </a:rPr>
              <a:t>Medigap</a:t>
            </a:r>
            <a:r>
              <a:rPr lang="es-US" b="1" dirty="0">
                <a:latin typeface="Arial"/>
                <a:cs typeface="Arial"/>
              </a:rPr>
              <a:t> </a:t>
            </a:r>
            <a:r>
              <a:rPr lang="es-US" dirty="0">
                <a:latin typeface="Arial"/>
                <a:cs typeface="Arial"/>
              </a:rPr>
              <a:t>en su estado</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118699" y="4738019"/>
              <a:ext cx="902286" cy="902286"/>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548640" lvl="0" indent="0" algn="ctr" defTabSz="685800">
              <a:lnSpc>
                <a:spcPct val="140000"/>
              </a:lnSpc>
              <a:spcAft>
                <a:spcPts val="0"/>
              </a:spcAft>
              <a:buClrTx/>
              <a:buNone/>
            </a:pPr>
            <a:r>
              <a:rPr lang="es-US" b="1">
                <a:latin typeface="Arial"/>
                <a:cs typeface="Arial"/>
              </a:rPr>
              <a:t>Solicite</a:t>
            </a:r>
            <a:r>
              <a:rPr lang="es-US">
                <a:latin typeface="Arial"/>
                <a:cs typeface="Arial"/>
              </a:rPr>
              <a:t> la póliza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604142"/>
            <a:ext cx="1269741" cy="1269741"/>
            <a:chOff x="6290746" y="4604142"/>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604142"/>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descr="Ícono de contrato">
              <a:extLst>
                <a:ext uri="{FF2B5EF4-FFF2-40B4-BE49-F238E27FC236}">
                  <a16:creationId xmlns:a16="http://schemas.microsoft.com/office/drawing/2014/main" id="{496B918A-1A5D-4289-989E-5CA28D6AF7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3754" y="4820545"/>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n-US" smtClean="0"/>
              <a:pPr/>
              <a:t>53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7" grpId="0" uiExpand="1" animBg="1"/>
      <p:bldP spid="8" grpId="0" uiExpand="1" animBg="1"/>
      <p:bldP spid="9" grpId="0" uiExpand="1" animBg="1"/>
      <p:bldP spid="11" grpId="0" uiExpand="1" animBg="1"/>
      <p:bldP spid="12" grpId="0" uiExpan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s-US" sz="3000"/>
              <a:t>Compruebe sus conocimientos: Pregunta 5</a:t>
            </a:r>
          </a:p>
        </p:txBody>
      </p:sp>
      <p:sp>
        <p:nvSpPr>
          <p:cNvPr id="9" name="Content Placeholder 8"/>
          <p:cNvSpPr>
            <a:spLocks noGrp="1"/>
          </p:cNvSpPr>
          <p:nvPr>
            <p:ph idx="4294967295"/>
          </p:nvPr>
        </p:nvSpPr>
        <p:spPr>
          <a:xfrm>
            <a:off x="1766648" y="1643270"/>
            <a:ext cx="9836150" cy="3048473"/>
          </a:xfrm>
        </p:spPr>
        <p:txBody>
          <a:bodyPr>
            <a:normAutofit fontScale="92500" lnSpcReduction="20000"/>
          </a:bodyPr>
          <a:lstStyle/>
          <a:p>
            <a:pPr marL="1587" lvl="0" indent="0">
              <a:lnSpc>
                <a:spcPct val="110000"/>
              </a:lnSpc>
              <a:spcBef>
                <a:spcPts val="0"/>
              </a:spcBef>
              <a:spcAft>
                <a:spcPts val="1200"/>
              </a:spcAft>
              <a:buNone/>
              <a:defRPr/>
            </a:pPr>
            <a:r>
              <a:rPr lang="es-US" b="1" dirty="0">
                <a:solidFill>
                  <a:srgbClr val="00529B"/>
                </a:solidFill>
              </a:rPr>
              <a:t>Las pólizas de seguro complementario de Medicare (</a:t>
            </a:r>
            <a:r>
              <a:rPr lang="es-US" b="1" dirty="0" err="1">
                <a:solidFill>
                  <a:srgbClr val="00529B"/>
                </a:solidFill>
              </a:rPr>
              <a:t>Medigap</a:t>
            </a:r>
            <a:r>
              <a:rPr lang="es-US" b="1" dirty="0">
                <a:solidFill>
                  <a:srgbClr val="00529B"/>
                </a:solidFill>
              </a:rPr>
              <a:t>) _____.</a:t>
            </a:r>
          </a:p>
          <a:p>
            <a:pPr marL="457200" lvl="1" indent="-457200" defTabSz="685800">
              <a:lnSpc>
                <a:spcPct val="110000"/>
              </a:lnSpc>
              <a:spcBef>
                <a:spcPts val="0"/>
              </a:spcBef>
              <a:spcAft>
                <a:spcPts val="1200"/>
              </a:spcAft>
              <a:buFont typeface="+mj-lt"/>
              <a:buAutoNum type="alphaLcPeriod"/>
              <a:defRPr/>
            </a:pPr>
            <a:r>
              <a:rPr lang="es-US" sz="2600" dirty="0">
                <a:solidFill>
                  <a:srgbClr val="00529B"/>
                </a:solidFill>
              </a:rPr>
              <a:t>Son compatibles con Medicare Original o Medicare </a:t>
            </a:r>
            <a:r>
              <a:rPr lang="es-US" sz="2600" dirty="0" err="1">
                <a:solidFill>
                  <a:srgbClr val="00529B"/>
                </a:solidFill>
              </a:rPr>
              <a:t>Advantage</a:t>
            </a:r>
            <a:endParaRPr lang="es-US" sz="2600" dirty="0">
              <a:solidFill>
                <a:srgbClr val="00529B"/>
              </a:solidFill>
            </a:endParaRPr>
          </a:p>
          <a:p>
            <a:pPr marL="457200" lvl="1" indent="-457200" defTabSz="685800">
              <a:lnSpc>
                <a:spcPct val="110000"/>
              </a:lnSpc>
              <a:spcBef>
                <a:spcPts val="0"/>
              </a:spcBef>
              <a:spcAft>
                <a:spcPts val="1200"/>
              </a:spcAft>
              <a:buFont typeface="+mj-lt"/>
              <a:buAutoNum type="alphaLcPeriod"/>
              <a:defRPr/>
            </a:pPr>
            <a:r>
              <a:rPr lang="es-US" sz="2600" dirty="0">
                <a:solidFill>
                  <a:srgbClr val="00529B"/>
                </a:solidFill>
              </a:rPr>
              <a:t>Ofrecen beneficios básicos diferentes según la compañía de seguros que las venda</a:t>
            </a:r>
          </a:p>
          <a:p>
            <a:pPr marL="457200" lvl="1" indent="-457200" defTabSz="685800">
              <a:lnSpc>
                <a:spcPct val="110000"/>
              </a:lnSpc>
              <a:spcBef>
                <a:spcPts val="0"/>
              </a:spcBef>
              <a:spcAft>
                <a:spcPts val="1200"/>
              </a:spcAft>
              <a:buFont typeface="+mj-lt"/>
              <a:buAutoNum type="alphaLcPeriod"/>
              <a:defRPr/>
            </a:pPr>
            <a:r>
              <a:rPr lang="es-US" sz="2600" dirty="0">
                <a:solidFill>
                  <a:srgbClr val="00529B"/>
                </a:solidFill>
              </a:rPr>
              <a:t>Son vendidas por Medicare</a:t>
            </a:r>
          </a:p>
          <a:p>
            <a:pPr marL="457200" lvl="1" indent="-457200" defTabSz="685800">
              <a:lnSpc>
                <a:spcPct val="110000"/>
              </a:lnSpc>
              <a:spcBef>
                <a:spcPts val="0"/>
              </a:spcBef>
              <a:spcAft>
                <a:spcPts val="1200"/>
              </a:spcAft>
              <a:buFont typeface="+mj-lt"/>
              <a:buAutoNum type="alphaLcPeriod"/>
              <a:defRPr/>
            </a:pPr>
            <a:r>
              <a:rPr lang="es-US" sz="2600" dirty="0">
                <a:solidFill>
                  <a:srgbClr val="00529B"/>
                </a:solidFill>
              </a:rPr>
              <a:t>Ninguna de las opciones anteriores</a:t>
            </a:r>
          </a:p>
        </p:txBody>
      </p:sp>
      <p:sp>
        <p:nvSpPr>
          <p:cNvPr id="6" name="Rounded Rectangle 5" descr="Casilla verde que señala D como respuesta correcta"/>
          <p:cNvSpPr/>
          <p:nvPr/>
        </p:nvSpPr>
        <p:spPr>
          <a:xfrm>
            <a:off x="1746580" y="4174067"/>
            <a:ext cx="5492419" cy="527122"/>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81006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530" y="271580"/>
            <a:ext cx="9250939" cy="719643"/>
          </a:xfrm>
        </p:spPr>
        <p:txBody>
          <a:bodyPr>
            <a:normAutofit/>
          </a:bodyPr>
          <a:lstStyle/>
          <a:p>
            <a:r>
              <a:rPr lang="es-US" sz="3000"/>
              <a:t>Compruebe sus conocimientos: Pregunta 6</a:t>
            </a:r>
          </a:p>
        </p:txBody>
      </p:sp>
      <p:sp>
        <p:nvSpPr>
          <p:cNvPr id="9" name="Content Placeholder 8"/>
          <p:cNvSpPr>
            <a:spLocks noGrp="1"/>
          </p:cNvSpPr>
          <p:nvPr>
            <p:ph idx="4294967295"/>
          </p:nvPr>
        </p:nvSpPr>
        <p:spPr>
          <a:xfrm>
            <a:off x="1766648" y="1590261"/>
            <a:ext cx="9836150" cy="3101482"/>
          </a:xfrm>
        </p:spPr>
        <p:txBody>
          <a:bodyPr>
            <a:normAutofit/>
          </a:bodyPr>
          <a:lstStyle/>
          <a:p>
            <a:pPr marL="1587" lvl="0" indent="0">
              <a:lnSpc>
                <a:spcPct val="100000"/>
              </a:lnSpc>
              <a:spcBef>
                <a:spcPts val="0"/>
              </a:spcBef>
              <a:spcAft>
                <a:spcPts val="1200"/>
              </a:spcAft>
              <a:buNone/>
              <a:defRPr/>
            </a:pPr>
            <a:r>
              <a:rPr lang="es-US" b="1" dirty="0">
                <a:solidFill>
                  <a:srgbClr val="00529B"/>
                </a:solidFill>
              </a:rPr>
              <a:t>¿Cuándo es el mejor momento para comprar una póliza de seguro complementario de Medicare (</a:t>
            </a:r>
            <a:r>
              <a:rPr lang="es-US" b="1" dirty="0" err="1">
                <a:solidFill>
                  <a:srgbClr val="00529B"/>
                </a:solidFill>
              </a:rPr>
              <a:t>Medigap</a:t>
            </a:r>
            <a:r>
              <a:rPr lang="es-US" b="1" dirty="0">
                <a:solidFill>
                  <a:srgbClr val="00529B"/>
                </a:solidFill>
              </a:rPr>
              <a:t>)?</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Período de Inscripción Inicial </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Período de Inscripción General</a:t>
            </a: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Período de Inscripción Abierta de </a:t>
            </a:r>
            <a:r>
              <a:rPr lang="es-US" sz="2600" dirty="0" err="1">
                <a:solidFill>
                  <a:srgbClr val="00529B"/>
                </a:solidFill>
              </a:rPr>
              <a:t>Medigap</a:t>
            </a:r>
            <a:endParaRPr lang="es-US" sz="2600" dirty="0">
              <a:solidFill>
                <a:srgbClr val="00529B"/>
              </a:solidFill>
            </a:endParaRPr>
          </a:p>
          <a:p>
            <a:pPr marL="457200" lvl="1" indent="-457200" defTabSz="685800">
              <a:lnSpc>
                <a:spcPct val="100000"/>
              </a:lnSpc>
              <a:spcBef>
                <a:spcPts val="0"/>
              </a:spcBef>
              <a:spcAft>
                <a:spcPts val="1200"/>
              </a:spcAft>
              <a:buFont typeface="+mj-lt"/>
              <a:buAutoNum type="alphaLcPeriod"/>
              <a:defRPr/>
            </a:pPr>
            <a:r>
              <a:rPr lang="es-US" sz="2600" dirty="0">
                <a:solidFill>
                  <a:srgbClr val="00529B"/>
                </a:solidFill>
              </a:rPr>
              <a:t>Período de Inscripción Especial </a:t>
            </a:r>
          </a:p>
        </p:txBody>
      </p:sp>
      <p:sp>
        <p:nvSpPr>
          <p:cNvPr id="6" name="Rounded Rectangle 5" descr="Casilla verde que señala C como respuesta correcta"/>
          <p:cNvSpPr/>
          <p:nvPr/>
        </p:nvSpPr>
        <p:spPr>
          <a:xfrm>
            <a:off x="1766648" y="3584436"/>
            <a:ext cx="6937085" cy="558614"/>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7DEBF4-B1C8-4110-ACE8-D959D52D0B2F}"/>
              </a:ext>
            </a:extLst>
          </p:cNvPr>
          <p:cNvSpPr>
            <a:spLocks noGrp="1"/>
          </p:cNvSpPr>
          <p:nvPr>
            <p:ph type="sldNum" sz="quarter" idx="12"/>
          </p:nvPr>
        </p:nvSpPr>
        <p:spPr/>
        <p:txBody>
          <a:bodyPr/>
          <a:lstStyle/>
          <a:p>
            <a:fld id="{48F63A3B-78C7-47BE-AE5E-E10140E04643}" type="slidenum">
              <a:rPr lang="en-US" smtClean="0"/>
              <a:t>55</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Cobertura de medicamentos de Medicare (Parte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4</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rtlCol="0" anchor="t">
            <a:normAutofit/>
          </a:bodyPr>
          <a:lstStyle/>
          <a:p>
            <a:pPr marL="0" lvl="0" indent="0">
              <a:lnSpc>
                <a:spcPct val="100000"/>
              </a:lnSpc>
              <a:spcBef>
                <a:spcPts val="0"/>
              </a:spcBef>
              <a:spcAft>
                <a:spcPts val="1200"/>
              </a:spcAft>
              <a:buNone/>
            </a:pPr>
            <a:r>
              <a:rPr lang="es-US" sz="2800" b="1" dirty="0">
                <a:solidFill>
                  <a:srgbClr val="00529B"/>
                </a:solidFill>
                <a:latin typeface="Arial"/>
                <a:cs typeface="Arial"/>
              </a:rPr>
              <a:t>Al final de esta lección, usted podrá:</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cobertura de medicamentos de Medicare (Parte D) y </a:t>
            </a:r>
            <a:br>
              <a:rPr lang="es-US" sz="2400" dirty="0">
                <a:solidFill>
                  <a:srgbClr val="00529B"/>
                </a:solidFill>
                <a:latin typeface="Arial"/>
                <a:cs typeface="Arial"/>
              </a:rPr>
            </a:br>
            <a:r>
              <a:rPr lang="es-US" sz="2400" dirty="0">
                <a:solidFill>
                  <a:srgbClr val="00529B"/>
                </a:solidFill>
                <a:latin typeface="Arial"/>
                <a:cs typeface="Arial"/>
              </a:rPr>
              <a:t>cómo funciona</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los costos asociados</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Analizar consideraciones cuando decide cómo obtener su cobertura </a:t>
            </a:r>
            <a:br>
              <a:rPr lang="es-US" sz="2400" dirty="0">
                <a:solidFill>
                  <a:srgbClr val="00529B"/>
                </a:solidFill>
                <a:latin typeface="Arial"/>
                <a:cs typeface="Arial"/>
              </a:rPr>
            </a:br>
            <a:r>
              <a:rPr lang="es-US" sz="2400" dirty="0">
                <a:solidFill>
                  <a:srgbClr val="00529B"/>
                </a:solidFill>
                <a:latin typeface="Arial"/>
                <a:cs typeface="Arial"/>
              </a:rPr>
              <a:t>de medicamentos</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multa por inscripción tardía de la Parte D y cómo evitarla</a:t>
            </a:r>
          </a:p>
          <a:p>
            <a:pPr marL="804672"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cómo y cuándo inscribirse en un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n-US" smtClean="0"/>
              <a:pPr/>
              <a:t>57</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s-US" sz="3000"/>
              <a:t>Cobertura de medicamentos de Medicare (Parte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normAutofit lnSpcReduction="10000"/>
          </a:bodyPr>
          <a:lstStyle/>
          <a:p>
            <a:r>
              <a:rPr lang="es-US" dirty="0"/>
              <a:t>Un beneficio opcional disponible para todas las personas que tienen Medicare. </a:t>
            </a:r>
          </a:p>
          <a:p>
            <a:r>
              <a:rPr lang="es-US" dirty="0"/>
              <a:t>Administrada por compañías privadas que tienen contrato </a:t>
            </a:r>
            <a:br>
              <a:rPr lang="es-US" dirty="0"/>
            </a:br>
            <a:r>
              <a:rPr lang="es-US" dirty="0"/>
              <a:t>con Medicare</a:t>
            </a:r>
          </a:p>
          <a:p>
            <a:r>
              <a:rPr lang="es-US" dirty="0"/>
              <a:t>Se proporciona a través de:</a:t>
            </a:r>
          </a:p>
          <a:p>
            <a:pPr lvl="1">
              <a:spcAft>
                <a:spcPts val="1200"/>
              </a:spcAft>
            </a:pPr>
            <a:r>
              <a:rPr lang="es-US" dirty="0"/>
              <a:t>Planes de medicamentos (también conocidos como PDP) de Medicare (compatibles con Medicare Original)</a:t>
            </a:r>
          </a:p>
          <a:p>
            <a:pPr lvl="1">
              <a:spcAft>
                <a:spcPts val="1200"/>
              </a:spcAft>
            </a:pPr>
            <a:r>
              <a:rPr lang="es-US" dirty="0"/>
              <a:t>Planes Medicare </a:t>
            </a:r>
            <a:r>
              <a:rPr lang="es-US" dirty="0" err="1"/>
              <a:t>Advantage</a:t>
            </a:r>
            <a:r>
              <a:rPr lang="es-US" dirty="0"/>
              <a:t> con cobertura de medicamentos recetados (conocidos como “MA-PD”)</a:t>
            </a:r>
          </a:p>
          <a:p>
            <a:pPr lvl="1">
              <a:spcAft>
                <a:spcPts val="1200"/>
              </a:spcAft>
            </a:pPr>
            <a:r>
              <a:rPr lang="es-US" dirty="0"/>
              <a:t>Algunos otros planes de salud de Medicare</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n-US" smtClean="0"/>
              <a:pPr/>
              <a:t>58</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funciona la Parte D</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78835" y="1148611"/>
            <a:ext cx="10811565" cy="4667250"/>
          </a:xfrm>
        </p:spPr>
        <p:txBody>
          <a:bodyPr>
            <a:normAutofit fontScale="92500"/>
          </a:bodyPr>
          <a:lstStyle/>
          <a:p>
            <a:r>
              <a:rPr lang="es-US" dirty="0"/>
              <a:t>Es opcional </a:t>
            </a:r>
          </a:p>
          <a:p>
            <a:pPr lvl="1">
              <a:spcAft>
                <a:spcPts val="1200"/>
              </a:spcAft>
            </a:pPr>
            <a:r>
              <a:rPr lang="es-US" dirty="0"/>
              <a:t>Puede elegir un plan e inscribirse</a:t>
            </a:r>
          </a:p>
          <a:p>
            <a:pPr lvl="1">
              <a:spcAft>
                <a:spcPts val="1200"/>
              </a:spcAft>
            </a:pPr>
            <a:r>
              <a:rPr lang="es-US" dirty="0"/>
              <a:t>Puede tener que pagar una multa de por vida por inscribirse tarde</a:t>
            </a:r>
          </a:p>
          <a:p>
            <a:r>
              <a:rPr lang="es-US" dirty="0"/>
              <a:t>Los planes tienen formularios (listas de medicamentos cubiertos), que:</a:t>
            </a:r>
          </a:p>
          <a:p>
            <a:pPr lvl="1">
              <a:spcAft>
                <a:spcPts val="1200"/>
              </a:spcAft>
            </a:pPr>
            <a:r>
              <a:rPr lang="es-US" dirty="0"/>
              <a:t>Deben incluir una variedad de medicamentos en cada categoría</a:t>
            </a:r>
          </a:p>
          <a:p>
            <a:pPr lvl="1">
              <a:spcAft>
                <a:spcPts val="1200"/>
              </a:spcAft>
            </a:pPr>
            <a:r>
              <a:rPr lang="es-US" dirty="0"/>
              <a:t>Pueden cambiar durante el año (usted será notificado)</a:t>
            </a:r>
          </a:p>
          <a:p>
            <a:r>
              <a:rPr lang="es-US" dirty="0"/>
              <a:t>Sus costos de bolsillo pueden ser menores si usa una </a:t>
            </a:r>
            <a:br>
              <a:rPr lang="es-US" dirty="0"/>
            </a:br>
            <a:r>
              <a:rPr lang="es-US" dirty="0"/>
              <a:t>farmacia preferida</a:t>
            </a:r>
          </a:p>
          <a:p>
            <a:r>
              <a:rPr lang="es-US" dirty="0"/>
              <a:t>Si tiene ingresos y recursos limitados, puede recibir Ayuda Adicional</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n-US" smtClean="0"/>
              <a:pPr/>
              <a:t>59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sz="300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lnSpcReduction="10000"/>
          </a:bodyPr>
          <a:lstStyle/>
          <a:p>
            <a:pPr marL="0" lvl="0" indent="0" defTabSz="685800">
              <a:buNone/>
              <a:defRPr/>
            </a:pPr>
            <a:r>
              <a:rPr lang="es-US" sz="2800" b="1"/>
              <a:t>Seguro de salud para:</a:t>
            </a:r>
          </a:p>
          <a:p>
            <a:pPr marL="548640" lvl="1">
              <a:buClr>
                <a:srgbClr val="00539A"/>
              </a:buClr>
              <a:buFont typeface="Wingdings" pitchFamily="2" charset="2"/>
              <a:buChar char="§"/>
              <a:defRPr/>
            </a:pPr>
            <a:r>
              <a:rPr lang="es-US" sz="2400"/>
              <a:t>Personas de 65 años y mayores</a:t>
            </a:r>
          </a:p>
          <a:p>
            <a:pPr marL="548640" lvl="1">
              <a:buClr>
                <a:srgbClr val="00539A"/>
              </a:buClr>
              <a:buFont typeface="Wingdings" pitchFamily="2" charset="2"/>
              <a:buChar char="§"/>
              <a:defRPr/>
            </a:pPr>
            <a:r>
              <a:rPr lang="es-US" sz="2400"/>
              <a:t>Ciertas personas menores de 65 años que tienen discapacidades </a:t>
            </a:r>
          </a:p>
          <a:p>
            <a:pPr marL="548640" lvl="1">
              <a:buClr>
                <a:srgbClr val="00539A"/>
              </a:buClr>
              <a:buFont typeface="Wingdings" pitchFamily="2" charset="2"/>
              <a:buChar char="§"/>
              <a:defRPr/>
            </a:pPr>
            <a:r>
              <a:rPr lang="es-US" sz="2400"/>
              <a:t>Personas de cualquier edad con Enfermedad Renal en Etapa Final (ESRD) (insuficiencia renal permanente que requiera diálisis o trasplante de riñón).</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498735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4950418"/>
            <a:ext cx="6991350" cy="1341929"/>
          </a:xfrm>
        </p:spPr>
        <p:txBody>
          <a:bodyPr>
            <a:normAutofit/>
          </a:bodyPr>
          <a:lstStyle/>
          <a:p>
            <a:pPr marL="0" indent="0">
              <a:buNone/>
            </a:pPr>
            <a:r>
              <a:rPr lang="es-US" sz="1800" b="1">
                <a:latin typeface="Arial"/>
                <a:cs typeface="Arial"/>
              </a:rPr>
              <a:t>NOTA: </a:t>
            </a:r>
            <a:r>
              <a:rPr lang="es-US" sz="1800">
                <a:latin typeface="Arial"/>
                <a:cs typeface="Arial"/>
              </a:rPr>
              <a:t>Para obtener Medicare, debe ser ciudadano de los EE. UU. o estar presente legalmente en los EE. UU. Debe residir en los EE. UU. durante 5 años consecutivos.</a:t>
            </a:r>
          </a:p>
        </p:txBody>
      </p:sp>
      <p:pic>
        <p:nvPicPr>
          <p:cNvPr id="10" name="Picture 9" descr="Captura de pantalla del manual Medicare y Usted 2024">
            <a:extLst>
              <a:ext uri="{FF2B5EF4-FFF2-40B4-BE49-F238E27FC236}">
                <a16:creationId xmlns:a16="http://schemas.microsoft.com/office/drawing/2014/main" id="{7BF6D550-3D9D-692B-75A9-79B1A45FAB8F}"/>
              </a:ext>
            </a:extLst>
          </p:cNvPr>
          <p:cNvPicPr>
            <a:picLocks noChangeAspect="1"/>
          </p:cNvPicPr>
          <p:nvPr/>
        </p:nvPicPr>
        <p:blipFill rotWithShape="1">
          <a:blip r:embed="rId4"/>
          <a:srcRect t="2038"/>
          <a:stretch/>
        </p:blipFill>
        <p:spPr>
          <a:xfrm>
            <a:off x="8225424" y="1112410"/>
            <a:ext cx="3516504" cy="4478801"/>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8945311" y="5657402"/>
            <a:ext cx="2408489" cy="317464"/>
          </a:xfrm>
        </p:spPr>
        <p:txBody>
          <a:bodyPr>
            <a:noAutofit/>
          </a:bodyPr>
          <a:lstStyle/>
          <a:p>
            <a:pPr marL="0" indent="0">
              <a:buNone/>
            </a:pPr>
            <a:r>
              <a:rPr lang="es-US" sz="1400"/>
              <a:t>Producto CMS No. 10050</a:t>
            </a:r>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n-US" smtClean="0"/>
              <a:pPr/>
              <a:t>6</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Comenzando con Medicare</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a:t>Costos de los planes de medicamentos de Medicare: </a:t>
            </a:r>
            <a:br>
              <a:rPr lang="es-US" sz="2800"/>
            </a:br>
            <a:r>
              <a:rPr lang="es-US" sz="2800"/>
              <a:t>Lo que usted paga en 2024</a:t>
            </a:r>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599"/>
            <a:ext cx="6604000" cy="4580467"/>
          </a:xfrm>
        </p:spPr>
        <p:txBody>
          <a:bodyPr>
            <a:normAutofit/>
          </a:bodyPr>
          <a:lstStyle/>
          <a:p>
            <a:pPr marL="0" lvl="0" indent="0" defTabSz="685800">
              <a:buClrTx/>
              <a:buNone/>
              <a:defRPr/>
            </a:pPr>
            <a:r>
              <a:rPr lang="es-US" sz="2400" b="1" dirty="0"/>
              <a:t>La mayoría de las personas pagará:</a:t>
            </a:r>
          </a:p>
          <a:p>
            <a:pPr marL="548640" lvl="1" defTabSz="685800">
              <a:buFont typeface="Wingdings" panose="05000000000000000000" pitchFamily="2" charset="2"/>
              <a:buChar char="§"/>
              <a:defRPr/>
            </a:pPr>
            <a:r>
              <a:rPr lang="es-US" sz="2000" dirty="0"/>
              <a:t>Una </a:t>
            </a:r>
            <a:r>
              <a:rPr lang="es-US" sz="2000" b="1" dirty="0"/>
              <a:t>prima</a:t>
            </a:r>
            <a:r>
              <a:rPr lang="es-US" sz="2000" dirty="0"/>
              <a:t> mensual (varía según el plan y </a:t>
            </a:r>
            <a:br>
              <a:rPr lang="es-US" sz="2000" dirty="0"/>
            </a:br>
            <a:r>
              <a:rPr lang="es-US" sz="2000" dirty="0"/>
              <a:t>los ingresos)</a:t>
            </a:r>
          </a:p>
          <a:p>
            <a:pPr marL="548640" lvl="1" defTabSz="685800">
              <a:buFont typeface="Wingdings" panose="05000000000000000000" pitchFamily="2" charset="2"/>
              <a:buChar char="§"/>
              <a:defRPr/>
            </a:pPr>
            <a:r>
              <a:rPr lang="es-US" sz="2000" dirty="0"/>
              <a:t>Un </a:t>
            </a:r>
            <a:r>
              <a:rPr lang="es-US" sz="2000" b="1" dirty="0"/>
              <a:t>deducible</a:t>
            </a:r>
            <a:r>
              <a:rPr lang="es-US" sz="2000" dirty="0"/>
              <a:t> anual (si corresponde)</a:t>
            </a:r>
          </a:p>
          <a:p>
            <a:pPr marL="548640" lvl="1" defTabSz="685800">
              <a:buFont typeface="Wingdings" panose="05000000000000000000" pitchFamily="2" charset="2"/>
              <a:buChar char="§"/>
              <a:defRPr/>
            </a:pPr>
            <a:r>
              <a:rPr lang="es-US" sz="2000" b="1" dirty="0"/>
              <a:t>Copagos o </a:t>
            </a:r>
            <a:r>
              <a:rPr lang="es-US" sz="2000" b="1" dirty="0" err="1"/>
              <a:t>coseguro</a:t>
            </a:r>
            <a:endParaRPr lang="es-US" sz="2000" b="1" dirty="0"/>
          </a:p>
          <a:p>
            <a:pPr marL="548640" lvl="1" defTabSz="685800">
              <a:buFont typeface="Wingdings" panose="05000000000000000000" pitchFamily="2" charset="2"/>
              <a:buChar char="§"/>
              <a:defRPr/>
            </a:pPr>
            <a:r>
              <a:rPr lang="es-US" sz="2000" dirty="0"/>
              <a:t>Costos </a:t>
            </a:r>
            <a:r>
              <a:rPr lang="es-US" sz="2000" b="1" dirty="0"/>
              <a:t>de bolsillo</a:t>
            </a:r>
          </a:p>
          <a:p>
            <a:pPr marL="822960" lvl="2">
              <a:buSzTx/>
              <a:buFont typeface="Arial" panose="05000000000000000000" pitchFamily="2" charset="2"/>
              <a:buChar char="•"/>
              <a:defRPr/>
            </a:pPr>
            <a:r>
              <a:rPr lang="es-US" sz="1600" dirty="0">
                <a:latin typeface="Arial" panose="020B0604020202020204" pitchFamily="34" charset="0"/>
                <a:cs typeface="Arial" panose="020B0604020202020204" pitchFamily="34" charset="0"/>
              </a:rPr>
              <a:t>Un </a:t>
            </a:r>
            <a:r>
              <a:rPr lang="es-US" sz="1600" b="1" dirty="0">
                <a:latin typeface="Arial" panose="020B0604020202020204" pitchFamily="34" charset="0"/>
                <a:cs typeface="Arial" panose="020B0604020202020204" pitchFamily="34" charset="0"/>
              </a:rPr>
              <a:t>porcentaje </a:t>
            </a:r>
            <a:r>
              <a:rPr lang="es-US" sz="1600" dirty="0">
                <a:latin typeface="Arial" panose="020B0604020202020204" pitchFamily="34" charset="0"/>
                <a:cs typeface="Arial" panose="020B0604020202020204" pitchFamily="34" charset="0"/>
              </a:rPr>
              <a:t>del costo mientras está en la brecha de cobertura, que comienza en $5030 para los costos de bolsillo en 2024</a:t>
            </a:r>
          </a:p>
          <a:p>
            <a:pPr marL="822960" lvl="2">
              <a:buSzTx/>
              <a:buFont typeface="Arial" panose="05000000000000000000" pitchFamily="2" charset="2"/>
              <a:buChar char="•"/>
              <a:defRPr/>
            </a:pPr>
            <a:r>
              <a:rPr lang="es-US" sz="1600" b="1" dirty="0">
                <a:latin typeface="Arial" panose="020B0604020202020204" pitchFamily="34" charset="0"/>
                <a:cs typeface="Arial" panose="020B0604020202020204" pitchFamily="34" charset="0"/>
              </a:rPr>
              <a:t>Ningún copago ni </a:t>
            </a:r>
            <a:r>
              <a:rPr lang="es-US" sz="1600" b="1" dirty="0" err="1">
                <a:latin typeface="Arial" panose="020B0604020202020204" pitchFamily="34" charset="0"/>
                <a:cs typeface="Arial" panose="020B0604020202020204" pitchFamily="34" charset="0"/>
              </a:rPr>
              <a:t>coseguro</a:t>
            </a:r>
            <a:r>
              <a:rPr lang="es-US" sz="1600" b="1" dirty="0">
                <a:latin typeface="Arial" panose="020B0604020202020204" pitchFamily="34" charset="0"/>
                <a:cs typeface="Arial" panose="020B0604020202020204" pitchFamily="34" charset="0"/>
              </a:rPr>
              <a:t> </a:t>
            </a:r>
            <a:r>
              <a:rPr lang="es-US" sz="1600" dirty="0">
                <a:latin typeface="Arial" panose="020B0604020202020204" pitchFamily="34" charset="0"/>
                <a:cs typeface="Arial" panose="020B0604020202020204" pitchFamily="34" charset="0"/>
              </a:rPr>
              <a:t>después de gastar $8000 de </a:t>
            </a:r>
            <a:br>
              <a:rPr lang="es-US" sz="1600" dirty="0">
                <a:latin typeface="Arial" panose="020B0604020202020204" pitchFamily="34" charset="0"/>
                <a:cs typeface="Arial" panose="020B0604020202020204" pitchFamily="34" charset="0"/>
              </a:rPr>
            </a:br>
            <a:r>
              <a:rPr lang="es-US" sz="1600" dirty="0">
                <a:latin typeface="Arial" panose="020B0604020202020204" pitchFamily="34" charset="0"/>
                <a:cs typeface="Arial" panose="020B0604020202020204" pitchFamily="34" charset="0"/>
              </a:rPr>
              <a:t>su bolsillo en 2024; automáticamente obtendrá cobertura catastrófica</a:t>
            </a:r>
          </a:p>
        </p:txBody>
      </p:sp>
      <p:pic>
        <p:nvPicPr>
          <p:cNvPr id="6" name="Picture 5" descr="una foto de una persona con una tarjeta de crédito en la mano y trabajando en un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n-US" smtClean="0"/>
              <a:pPr/>
              <a:t>60</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18670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174DE9-FD43-4A32-BEBC-0C8407D6288B}"/>
              </a:ext>
            </a:extLst>
          </p:cNvPr>
          <p:cNvSpPr>
            <a:spLocks noGrp="1"/>
          </p:cNvSpPr>
          <p:nvPr>
            <p:ph type="title"/>
          </p:nvPr>
        </p:nvSpPr>
        <p:spPr/>
        <p:txBody>
          <a:bodyPr/>
          <a:lstStyle/>
          <a:p>
            <a:r>
              <a:rPr kumimoji="0" lang="es-US" sz="2600" b="1" i="0" u="none" strike="noStrike" kern="1200" cap="none" spc="-1" normalizeH="0" baseline="0" noProof="0" dirty="0">
                <a:ln>
                  <a:noFill/>
                </a:ln>
                <a:solidFill>
                  <a:srgbClr val="FFFFFF"/>
                </a:solidFill>
                <a:effectLst/>
                <a:uLnTx/>
                <a:uFillTx/>
                <a:latin typeface="Arial Black"/>
              </a:rPr>
              <a:t>Importe de Ajuste Mensual Relacionado con el Ingreso </a:t>
            </a:r>
            <a:br>
              <a:rPr kumimoji="0" lang="es-US" sz="2600" b="1" i="0" u="none" strike="noStrike" kern="1200" cap="none" spc="-1" normalizeH="0" baseline="0" noProof="0" dirty="0">
                <a:ln>
                  <a:noFill/>
                </a:ln>
                <a:solidFill>
                  <a:srgbClr val="FFFFFF"/>
                </a:solidFill>
                <a:effectLst/>
                <a:uLnTx/>
                <a:uFillTx/>
                <a:latin typeface="Arial Black"/>
              </a:rPr>
            </a:br>
            <a:r>
              <a:rPr kumimoji="0" lang="es-US" sz="2600" b="1" i="0" u="none" strike="noStrike" kern="1200" cap="none" spc="-1" normalizeH="0" baseline="0" noProof="0" dirty="0">
                <a:ln>
                  <a:noFill/>
                </a:ln>
                <a:solidFill>
                  <a:srgbClr val="FFFFFF"/>
                </a:solidFill>
                <a:effectLst/>
                <a:uLnTx/>
                <a:uFillTx/>
                <a:latin typeface="Arial Black"/>
              </a:rPr>
              <a:t>(IRMAA, por sus siglas en inglés): Prima de la Parte D para 2024</a:t>
            </a:r>
            <a:endParaRPr lang="en-US" dirty="0"/>
          </a:p>
        </p:txBody>
      </p:sp>
      <p:sp>
        <p:nvSpPr>
          <p:cNvPr id="12" name="Rectangle 11">
            <a:extLst>
              <a:ext uri="{FF2B5EF4-FFF2-40B4-BE49-F238E27FC236}">
                <a16:creationId xmlns:a16="http://schemas.microsoft.com/office/drawing/2014/main" id="{EF0CBF38-3180-4098-8E3B-999492770A31}"/>
              </a:ext>
            </a:extLst>
          </p:cNvPr>
          <p:cNvSpPr/>
          <p:nvPr/>
        </p:nvSpPr>
        <p:spPr>
          <a:xfrm>
            <a:off x="258792" y="1034416"/>
            <a:ext cx="11933207" cy="400110"/>
          </a:xfrm>
          <a:prstGeom prst="rect">
            <a:avLst/>
          </a:prstGeom>
        </p:spPr>
        <p:txBody>
          <a:bodyPr wrap="square">
            <a:spAutoFit/>
          </a:bodyPr>
          <a:lstStyle/>
          <a:p>
            <a:pPr marL="215265">
              <a:spcAft>
                <a:spcPts val="50"/>
              </a:spcAft>
            </a:pPr>
            <a:r>
              <a:rPr lang="es-US" sz="2000" b="1" dirty="0">
                <a:solidFill>
                  <a:srgbClr val="00529B"/>
                </a:solidFill>
                <a:latin typeface="Arial" panose="020B0604020202020204" pitchFamily="34" charset="0"/>
                <a:ea typeface="Calibri" panose="020F0502020204030204" pitchFamily="34" charset="0"/>
                <a:cs typeface="Arial" panose="020B0604020202020204" pitchFamily="34" charset="0"/>
              </a:rPr>
              <a:t>Si su situación de declaración impositiva y sus ingresos anuales en 2022 fueron como sigue:</a:t>
            </a:r>
          </a:p>
        </p:txBody>
      </p:sp>
      <p:graphicFrame>
        <p:nvGraphicFramePr>
          <p:cNvPr id="10" name="Content Placeholder 8" descr="Tabla que muestra la prima mensual del IRMAA de la Parte D en función de la declaración de impuestos individual y conjunta y de las tarifas. Los detalles se incluyen en las notas de los presentadores"/>
          <p:cNvGraphicFramePr>
            <a:graphicFrameLocks/>
          </p:cNvGraphicFramePr>
          <p:nvPr>
            <p:extLst>
              <p:ext uri="{D42A27DB-BD31-4B8C-83A1-F6EECF244321}">
                <p14:modId xmlns:p14="http://schemas.microsoft.com/office/powerpoint/2010/main" val="1741630397"/>
              </p:ext>
            </p:extLst>
          </p:nvPr>
        </p:nvGraphicFramePr>
        <p:xfrm>
          <a:off x="261809" y="1615801"/>
          <a:ext cx="11618224" cy="4799042"/>
        </p:xfrm>
        <a:graphic>
          <a:graphicData uri="http://schemas.openxmlformats.org/drawingml/2006/table">
            <a:tbl>
              <a:tblPr firstRow="1" bandRow="1">
                <a:tableStyleId>{3B4B98B0-60AC-42C2-AFA5-B58CD77FA1E5}</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1031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Presentar una declaración de impuestos individual</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Presentar una declaración de impuestos conjunta</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Presentar una declaración de impuestos conyugal y separada</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s-US" sz="2000">
                          <a:solidFill>
                            <a:srgbClr val="00529B"/>
                          </a:solidFill>
                        </a:rPr>
                        <a:t>Usted paga cada mes (en 2024)</a:t>
                      </a:r>
                    </a:p>
                  </a:txBody>
                  <a:tcPr marL="51435" marR="51435" marT="0" marB="0" anchor="ct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$103,000 o menos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$206,000 o menos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$103,000 o menos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La prima de su plan (YPP, por sus siglas en inglés)</a:t>
                      </a:r>
                    </a:p>
                  </a:txBody>
                  <a:tcPr marL="51435" marR="51435" marT="0" marB="0"/>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$103,000 hasta $129,000 </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dirty="0">
                          <a:solidFill>
                            <a:srgbClr val="00529B"/>
                          </a:solidFill>
                        </a:rPr>
                        <a:t>Más de $206,000 hasta $258,000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No corresponde</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$12.90 + YPP </a:t>
                      </a:r>
                    </a:p>
                  </a:txBody>
                  <a:tcPr marL="51435" marR="51435" marT="0" marB="0"/>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$129,000 hasta $161,000 </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$258,000 hasta $322,000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No corresponde</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$33.30 + YPP</a:t>
                      </a:r>
                    </a:p>
                  </a:txBody>
                  <a:tcPr marL="51435" marR="51435" marT="0" marB="0"/>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$161,000 hasta $193,000 </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Más de $322,000 hasta $386,000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No corresponde</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$53.80 + YPP</a:t>
                      </a:r>
                    </a:p>
                  </a:txBody>
                  <a:tcPr marL="51435" marR="51435" marT="0" marB="0"/>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baseline="0">
                          <a:solidFill>
                            <a:srgbClr val="00529B"/>
                          </a:solidFill>
                        </a:rPr>
                        <a:t>Más de $193,000 y menos de $500,000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Más de $386,000 y menos </a:t>
                      </a:r>
                      <a:br>
                        <a:rPr lang="es-US" sz="1800" dirty="0">
                          <a:solidFill>
                            <a:srgbClr val="00529B"/>
                          </a:solidFill>
                        </a:rPr>
                      </a:br>
                      <a:r>
                        <a:rPr lang="es-US" sz="1800" dirty="0">
                          <a:solidFill>
                            <a:srgbClr val="00529B"/>
                          </a:solidFill>
                        </a:rPr>
                        <a:t>de $750,000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dirty="0">
                          <a:solidFill>
                            <a:srgbClr val="00529B"/>
                          </a:solidFill>
                        </a:rPr>
                        <a:t>Más de $103,000 y menos </a:t>
                      </a:r>
                      <a:br>
                        <a:rPr lang="es-US" sz="1800" dirty="0">
                          <a:solidFill>
                            <a:srgbClr val="00529B"/>
                          </a:solidFill>
                        </a:rPr>
                      </a:br>
                      <a:r>
                        <a:rPr lang="es-US" sz="1800" dirty="0">
                          <a:solidFill>
                            <a:srgbClr val="00529B"/>
                          </a:solidFill>
                        </a:rPr>
                        <a:t>de $397,000</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a:solidFill>
                            <a:srgbClr val="00529B"/>
                          </a:solidFill>
                        </a:rPr>
                        <a:t>$74.20 + YPP</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800" dirty="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$500,000 o más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$750,000 o más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s-US" sz="1800">
                          <a:solidFill>
                            <a:srgbClr val="00529B"/>
                          </a:solidFill>
                        </a:rPr>
                        <a:t>$397,000 o más</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s-US" sz="1800" dirty="0">
                          <a:solidFill>
                            <a:srgbClr val="00529B"/>
                          </a:solidFill>
                        </a:rPr>
                        <a:t>$81.00 + YPP </a:t>
                      </a:r>
                    </a:p>
                  </a:txBody>
                  <a:tcPr marL="51435" marR="51435" marT="0" marB="0"/>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DD70DDB6-2CE7-4D2E-8C13-867590F5C118}"/>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61</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45909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Multa por inscripción tardía en la Parte D de 2024</a:t>
            </a:r>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a:normAutofit fontScale="92500"/>
          </a:bodyPr>
          <a:lstStyle/>
          <a:p>
            <a:r>
              <a:rPr lang="es-US" sz="2800"/>
              <a:t>Es posible que deba pagar más si espera para inscribirse, a menos que tenga:</a:t>
            </a:r>
          </a:p>
          <a:p>
            <a:pPr marL="548640">
              <a:buFont typeface="Arial" panose="020B0604020202020204" pitchFamily="34" charset="0"/>
              <a:buChar char="•"/>
            </a:pPr>
            <a:r>
              <a:rPr lang="es-US" sz="2400"/>
              <a:t>Cobertura acreditable de medicamentos recetados </a:t>
            </a:r>
          </a:p>
          <a:p>
            <a:pPr marL="548640">
              <a:buFont typeface="Arial" panose="020B0604020202020204" pitchFamily="34" charset="0"/>
              <a:buChar char="•"/>
            </a:pPr>
            <a:r>
              <a:rPr lang="es-US" sz="2400"/>
              <a:t>Ayuda Adicional</a:t>
            </a:r>
          </a:p>
          <a:p>
            <a:r>
              <a:rPr lang="es-US" sz="2800"/>
              <a:t>Pagará la multa mientras tenga cobertura</a:t>
            </a:r>
          </a:p>
          <a:p>
            <a:pPr marL="548640">
              <a:buFont typeface="Arial" panose="020B0604020202020204" pitchFamily="34" charset="0"/>
              <a:buChar char="•"/>
            </a:pPr>
            <a:r>
              <a:rPr lang="es-US" sz="2400"/>
              <a:t>1 % por cada mes completo elegible y sin cobertura acreditable de medicamentos recetados</a:t>
            </a:r>
          </a:p>
          <a:p>
            <a:pPr marL="548640">
              <a:buFont typeface="Arial" panose="020B0604020202020204" pitchFamily="34" charset="0"/>
              <a:buChar char="•"/>
            </a:pPr>
            <a:r>
              <a:rPr lang="es-US" sz="2400"/>
              <a:t>Multiplique el porcentaje por la prima base del beneficiario ($34.70 en 2024)</a:t>
            </a:r>
          </a:p>
          <a:p>
            <a:pPr marL="548640">
              <a:buFont typeface="Arial" panose="020B0604020202020204" pitchFamily="34" charset="0"/>
              <a:buChar char="•"/>
            </a:pPr>
            <a:r>
              <a:rPr lang="es-US" sz="2400"/>
              <a:t>El monto cambia cada año</a:t>
            </a:r>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n-US" smtClean="0"/>
              <a:pPr/>
              <a:t>62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¿Quiénes pueden inscribirse en la Parte D?</a:t>
            </a:r>
          </a:p>
        </p:txBody>
      </p:sp>
      <p:graphicFrame>
        <p:nvGraphicFramePr>
          <p:cNvPr id="12" name="Table 5" descr="Tabla que muestra los requisitos para afiliarse a un Plan Medicare de Medicamentos y al Plan Medicare Advantage con Cobertura de Medicamentos.">
            <a:extLst>
              <a:ext uri="{FF2B5EF4-FFF2-40B4-BE49-F238E27FC236}">
                <a16:creationId xmlns:a16="http://schemas.microsoft.com/office/drawing/2014/main" id="{CF6DA9BF-35F0-42B9-A3D7-72A351BFB137}"/>
              </a:ext>
            </a:extLst>
          </p:cNvPr>
          <p:cNvGraphicFramePr>
            <a:graphicFrameLocks noGrp="1"/>
          </p:cNvGraphicFramePr>
          <p:nvPr>
            <p:extLst>
              <p:ext uri="{D42A27DB-BD31-4B8C-83A1-F6EECF244321}">
                <p14:modId xmlns:p14="http://schemas.microsoft.com/office/powerpoint/2010/main" val="2830925464"/>
              </p:ext>
            </p:extLst>
          </p:nvPr>
        </p:nvGraphicFramePr>
        <p:xfrm>
          <a:off x="312119" y="1521060"/>
          <a:ext cx="11567161" cy="3561080"/>
        </p:xfrm>
        <a:graphic>
          <a:graphicData uri="http://schemas.openxmlformats.org/drawingml/2006/table">
            <a:tbl>
              <a:tblPr firstRow="1" bandRow="1"/>
              <a:tblGrid>
                <a:gridCol w="1651097">
                  <a:extLst>
                    <a:ext uri="{9D8B030D-6E8A-4147-A177-3AD203B41FA5}">
                      <a16:colId xmlns:a16="http://schemas.microsoft.com/office/drawing/2014/main" val="12145258"/>
                    </a:ext>
                  </a:extLst>
                </a:gridCol>
                <a:gridCol w="3361873">
                  <a:extLst>
                    <a:ext uri="{9D8B030D-6E8A-4147-A177-3AD203B41FA5}">
                      <a16:colId xmlns:a16="http://schemas.microsoft.com/office/drawing/2014/main" val="3786121425"/>
                    </a:ext>
                  </a:extLst>
                </a:gridCol>
                <a:gridCol w="3891000">
                  <a:extLst>
                    <a:ext uri="{9D8B030D-6E8A-4147-A177-3AD203B41FA5}">
                      <a16:colId xmlns:a16="http://schemas.microsoft.com/office/drawing/2014/main" val="2983801956"/>
                    </a:ext>
                  </a:extLst>
                </a:gridCol>
                <a:gridCol w="2663191">
                  <a:extLst>
                    <a:ext uri="{9D8B030D-6E8A-4147-A177-3AD203B41FA5}">
                      <a16:colId xmlns:a16="http://schemas.microsoft.com/office/drawing/2014/main" val="4196311886"/>
                    </a:ext>
                  </a:extLst>
                </a:gridCol>
              </a:tblGrid>
              <a:tr h="844374">
                <a:tc>
                  <a:txBody>
                    <a:bodyPr/>
                    <a:lstStyle>
                      <a:lvl1pPr marL="0" algn="l" defTabSz="914400" rtl="0" eaLnBrk="1" latinLnBrk="0" hangingPunct="1">
                        <a:defRPr sz="1800" b="1" kern="1200">
                          <a:solidFill>
                            <a:schemeClr val="tx1"/>
                          </a:solidFill>
                          <a:latin typeface="Arial"/>
                          <a:ea typeface="DejaVu Sans"/>
                          <a:cs typeface="DejaVu Sans"/>
                        </a:defRPr>
                      </a:lvl1pPr>
                      <a:lvl2pPr marL="457200" algn="l" defTabSz="914400" rtl="0" eaLnBrk="1" latinLnBrk="0" hangingPunct="1">
                        <a:defRPr sz="1800" b="1" kern="1200">
                          <a:solidFill>
                            <a:schemeClr val="tx1"/>
                          </a:solidFill>
                          <a:latin typeface="Arial"/>
                          <a:ea typeface="DejaVu Sans"/>
                          <a:cs typeface="DejaVu Sans"/>
                        </a:defRPr>
                      </a:lvl2pPr>
                      <a:lvl3pPr marL="914400" algn="l" defTabSz="914400" rtl="0" eaLnBrk="1" latinLnBrk="0" hangingPunct="1">
                        <a:defRPr sz="1800" b="1" kern="1200">
                          <a:solidFill>
                            <a:schemeClr val="tx1"/>
                          </a:solidFill>
                          <a:latin typeface="Arial"/>
                          <a:ea typeface="DejaVu Sans"/>
                          <a:cs typeface="DejaVu Sans"/>
                        </a:defRPr>
                      </a:lvl3pPr>
                      <a:lvl4pPr marL="1371600" algn="l" defTabSz="914400" rtl="0" eaLnBrk="1" latinLnBrk="0" hangingPunct="1">
                        <a:defRPr sz="1800" b="1" kern="1200">
                          <a:solidFill>
                            <a:schemeClr val="tx1"/>
                          </a:solidFill>
                          <a:latin typeface="Arial"/>
                          <a:ea typeface="DejaVu Sans"/>
                          <a:cs typeface="DejaVu Sans"/>
                        </a:defRPr>
                      </a:lvl4pPr>
                      <a:lvl5pPr marL="1828800" algn="l" defTabSz="914400" rtl="0" eaLnBrk="1" latinLnBrk="0" hangingPunct="1">
                        <a:defRPr sz="1800" b="1" kern="1200">
                          <a:solidFill>
                            <a:schemeClr val="tx1"/>
                          </a:solidFill>
                          <a:latin typeface="Arial"/>
                          <a:ea typeface="DejaVu Sans"/>
                          <a:cs typeface="DejaVu Sans"/>
                        </a:defRPr>
                      </a:lvl5pPr>
                      <a:lvl6pPr marL="2286000" algn="l" defTabSz="914400" rtl="0" eaLnBrk="1" latinLnBrk="0" hangingPunct="1">
                        <a:defRPr sz="1800" b="1" kern="1200">
                          <a:solidFill>
                            <a:schemeClr val="tx1"/>
                          </a:solidFill>
                          <a:latin typeface="Arial"/>
                          <a:ea typeface="DejaVu Sans"/>
                          <a:cs typeface="DejaVu Sans"/>
                        </a:defRPr>
                      </a:lvl6pPr>
                      <a:lvl7pPr marL="2743200" algn="l" defTabSz="914400" rtl="0" eaLnBrk="1" latinLnBrk="0" hangingPunct="1">
                        <a:defRPr sz="1800" b="1" kern="1200">
                          <a:solidFill>
                            <a:schemeClr val="tx1"/>
                          </a:solidFill>
                          <a:latin typeface="Arial"/>
                          <a:ea typeface="DejaVu Sans"/>
                          <a:cs typeface="DejaVu Sans"/>
                        </a:defRPr>
                      </a:lvl7pPr>
                      <a:lvl8pPr marL="3200400" algn="l" defTabSz="914400" rtl="0" eaLnBrk="1" latinLnBrk="0" hangingPunct="1">
                        <a:defRPr sz="1800" b="1" kern="1200">
                          <a:solidFill>
                            <a:schemeClr val="tx1"/>
                          </a:solidFill>
                          <a:latin typeface="Arial"/>
                          <a:ea typeface="DejaVu Sans"/>
                          <a:cs typeface="DejaVu Sans"/>
                        </a:defRPr>
                      </a:lvl8pPr>
                      <a:lvl9pPr marL="3657600" algn="l" defTabSz="914400" rtl="0" eaLnBrk="1" latinLnBrk="0" hangingPunct="1">
                        <a:defRPr sz="1800" b="1" kern="1200">
                          <a:solidFill>
                            <a:schemeClr val="tx1"/>
                          </a:solidFill>
                          <a:latin typeface="Arial"/>
                          <a:ea typeface="DejaVu Sans"/>
                          <a:cs typeface="DejaVu Sans"/>
                        </a:defRPr>
                      </a:lvl9pPr>
                    </a:lstStyle>
                    <a:p>
                      <a:pPr marL="457200" algn="ctr">
                        <a:spcAft>
                          <a:spcPts val="1200"/>
                        </a:spcAft>
                      </a:pPr>
                      <a:endParaRPr lang="en-US" sz="2000" dirty="0">
                        <a:solidFill>
                          <a:srgbClr val="00529B"/>
                        </a:solidFill>
                        <a:latin typeface="+mn-lt"/>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DejaVu Sans"/>
                          <a:cs typeface="DejaVu Sans"/>
                        </a:defRPr>
                      </a:lvl1pPr>
                      <a:lvl2pPr marL="457200" algn="l" defTabSz="914400" rtl="0" eaLnBrk="1" latinLnBrk="0" hangingPunct="1">
                        <a:defRPr sz="1800" b="1" kern="1200">
                          <a:solidFill>
                            <a:schemeClr val="tx1"/>
                          </a:solidFill>
                          <a:latin typeface="Arial"/>
                          <a:ea typeface="DejaVu Sans"/>
                          <a:cs typeface="DejaVu Sans"/>
                        </a:defRPr>
                      </a:lvl2pPr>
                      <a:lvl3pPr marL="914400" algn="l" defTabSz="914400" rtl="0" eaLnBrk="1" latinLnBrk="0" hangingPunct="1">
                        <a:defRPr sz="1800" b="1" kern="1200">
                          <a:solidFill>
                            <a:schemeClr val="tx1"/>
                          </a:solidFill>
                          <a:latin typeface="Arial"/>
                          <a:ea typeface="DejaVu Sans"/>
                          <a:cs typeface="DejaVu Sans"/>
                        </a:defRPr>
                      </a:lvl3pPr>
                      <a:lvl4pPr marL="1371600" algn="l" defTabSz="914400" rtl="0" eaLnBrk="1" latinLnBrk="0" hangingPunct="1">
                        <a:defRPr sz="1800" b="1" kern="1200">
                          <a:solidFill>
                            <a:schemeClr val="tx1"/>
                          </a:solidFill>
                          <a:latin typeface="Arial"/>
                          <a:ea typeface="DejaVu Sans"/>
                          <a:cs typeface="DejaVu Sans"/>
                        </a:defRPr>
                      </a:lvl4pPr>
                      <a:lvl5pPr marL="1828800" algn="l" defTabSz="914400" rtl="0" eaLnBrk="1" latinLnBrk="0" hangingPunct="1">
                        <a:defRPr sz="1800" b="1" kern="1200">
                          <a:solidFill>
                            <a:schemeClr val="tx1"/>
                          </a:solidFill>
                          <a:latin typeface="Arial"/>
                          <a:ea typeface="DejaVu Sans"/>
                          <a:cs typeface="DejaVu Sans"/>
                        </a:defRPr>
                      </a:lvl5pPr>
                      <a:lvl6pPr marL="2286000" algn="l" defTabSz="914400" rtl="0" eaLnBrk="1" latinLnBrk="0" hangingPunct="1">
                        <a:defRPr sz="1800" b="1" kern="1200">
                          <a:solidFill>
                            <a:schemeClr val="tx1"/>
                          </a:solidFill>
                          <a:latin typeface="Arial"/>
                          <a:ea typeface="DejaVu Sans"/>
                          <a:cs typeface="DejaVu Sans"/>
                        </a:defRPr>
                      </a:lvl6pPr>
                      <a:lvl7pPr marL="2743200" algn="l" defTabSz="914400" rtl="0" eaLnBrk="1" latinLnBrk="0" hangingPunct="1">
                        <a:defRPr sz="1800" b="1" kern="1200">
                          <a:solidFill>
                            <a:schemeClr val="tx1"/>
                          </a:solidFill>
                          <a:latin typeface="Arial"/>
                          <a:ea typeface="DejaVu Sans"/>
                          <a:cs typeface="DejaVu Sans"/>
                        </a:defRPr>
                      </a:lvl7pPr>
                      <a:lvl8pPr marL="3200400" algn="l" defTabSz="914400" rtl="0" eaLnBrk="1" latinLnBrk="0" hangingPunct="1">
                        <a:defRPr sz="1800" b="1" kern="1200">
                          <a:solidFill>
                            <a:schemeClr val="tx1"/>
                          </a:solidFill>
                          <a:latin typeface="Arial"/>
                          <a:ea typeface="DejaVu Sans"/>
                          <a:cs typeface="DejaVu Sans"/>
                        </a:defRPr>
                      </a:lvl8pPr>
                      <a:lvl9pPr marL="3657600" algn="l" defTabSz="914400" rtl="0" eaLnBrk="1" latinLnBrk="0" hangingPunct="1">
                        <a:defRPr sz="1800" b="1" kern="1200">
                          <a:solidFill>
                            <a:schemeClr val="tx1"/>
                          </a:solidFill>
                          <a:latin typeface="Arial"/>
                          <a:ea typeface="DejaVu Sans"/>
                          <a:cs typeface="DejaVu Sans"/>
                        </a:defRPr>
                      </a:lvl9pPr>
                    </a:lstStyle>
                    <a:p>
                      <a:pPr algn="ctr">
                        <a:lnSpc>
                          <a:spcPct val="100000"/>
                        </a:lnSpc>
                        <a:spcAft>
                          <a:spcPts val="1199"/>
                        </a:spcAft>
                      </a:pPr>
                      <a:r>
                        <a:rPr lang="es-US" sz="2000" b="1" strike="noStrike" spc="-1" dirty="0">
                          <a:solidFill>
                            <a:srgbClr val="00529B"/>
                          </a:solidFill>
                          <a:latin typeface="Calibri"/>
                        </a:rPr>
                        <a:t>Si desea </a:t>
                      </a:r>
                      <a:br>
                        <a:rPr lang="es-US" sz="2000" b="1" strike="noStrike" spc="-1" dirty="0">
                          <a:solidFill>
                            <a:srgbClr val="00529B"/>
                          </a:solidFill>
                          <a:latin typeface="Calibri"/>
                        </a:rPr>
                      </a:br>
                      <a:r>
                        <a:rPr lang="es-US" sz="2000" b="1" strike="noStrike" spc="-1" dirty="0">
                          <a:solidFill>
                            <a:srgbClr val="00529B"/>
                          </a:solidFill>
                          <a:latin typeface="Calibri"/>
                        </a:rPr>
                        <a:t>inscribirse en un plan de </a:t>
                      </a:r>
                      <a:br>
                        <a:rPr lang="es-US" sz="2000" b="1" strike="noStrike" spc="-1" dirty="0">
                          <a:solidFill>
                            <a:srgbClr val="00529B"/>
                          </a:solidFill>
                          <a:latin typeface="Calibri"/>
                        </a:rPr>
                      </a:br>
                      <a:r>
                        <a:rPr lang="es-US" sz="2000" b="1" strike="noStrike" spc="-1" dirty="0">
                          <a:solidFill>
                            <a:srgbClr val="00529B"/>
                          </a:solidFill>
                          <a:latin typeface="Calibri"/>
                        </a:rPr>
                        <a:t>medicamentos de Medicare </a:t>
                      </a:r>
                      <a:endParaRPr lang="en-US" sz="2000" b="0" strike="noStrike" spc="-1" dirty="0">
                        <a:solidFill>
                          <a:srgbClr val="000000"/>
                        </a:solidFill>
                        <a:latin typeface="+mn-lt"/>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DejaVu Sans"/>
                          <a:cs typeface="DejaVu Sans"/>
                        </a:defRPr>
                      </a:lvl1pPr>
                      <a:lvl2pPr marL="457200" algn="l" defTabSz="914400" rtl="0" eaLnBrk="1" latinLnBrk="0" hangingPunct="1">
                        <a:defRPr sz="1800" b="1" kern="1200">
                          <a:solidFill>
                            <a:schemeClr val="tx1"/>
                          </a:solidFill>
                          <a:latin typeface="Arial"/>
                          <a:ea typeface="DejaVu Sans"/>
                          <a:cs typeface="DejaVu Sans"/>
                        </a:defRPr>
                      </a:lvl2pPr>
                      <a:lvl3pPr marL="914400" algn="l" defTabSz="914400" rtl="0" eaLnBrk="1" latinLnBrk="0" hangingPunct="1">
                        <a:defRPr sz="1800" b="1" kern="1200">
                          <a:solidFill>
                            <a:schemeClr val="tx1"/>
                          </a:solidFill>
                          <a:latin typeface="Arial"/>
                          <a:ea typeface="DejaVu Sans"/>
                          <a:cs typeface="DejaVu Sans"/>
                        </a:defRPr>
                      </a:lvl3pPr>
                      <a:lvl4pPr marL="1371600" algn="l" defTabSz="914400" rtl="0" eaLnBrk="1" latinLnBrk="0" hangingPunct="1">
                        <a:defRPr sz="1800" b="1" kern="1200">
                          <a:solidFill>
                            <a:schemeClr val="tx1"/>
                          </a:solidFill>
                          <a:latin typeface="Arial"/>
                          <a:ea typeface="DejaVu Sans"/>
                          <a:cs typeface="DejaVu Sans"/>
                        </a:defRPr>
                      </a:lvl4pPr>
                      <a:lvl5pPr marL="1828800" algn="l" defTabSz="914400" rtl="0" eaLnBrk="1" latinLnBrk="0" hangingPunct="1">
                        <a:defRPr sz="1800" b="1" kern="1200">
                          <a:solidFill>
                            <a:schemeClr val="tx1"/>
                          </a:solidFill>
                          <a:latin typeface="Arial"/>
                          <a:ea typeface="DejaVu Sans"/>
                          <a:cs typeface="DejaVu Sans"/>
                        </a:defRPr>
                      </a:lvl5pPr>
                      <a:lvl6pPr marL="2286000" algn="l" defTabSz="914400" rtl="0" eaLnBrk="1" latinLnBrk="0" hangingPunct="1">
                        <a:defRPr sz="1800" b="1" kern="1200">
                          <a:solidFill>
                            <a:schemeClr val="tx1"/>
                          </a:solidFill>
                          <a:latin typeface="Arial"/>
                          <a:ea typeface="DejaVu Sans"/>
                          <a:cs typeface="DejaVu Sans"/>
                        </a:defRPr>
                      </a:lvl6pPr>
                      <a:lvl7pPr marL="2743200" algn="l" defTabSz="914400" rtl="0" eaLnBrk="1" latinLnBrk="0" hangingPunct="1">
                        <a:defRPr sz="1800" b="1" kern="1200">
                          <a:solidFill>
                            <a:schemeClr val="tx1"/>
                          </a:solidFill>
                          <a:latin typeface="Arial"/>
                          <a:ea typeface="DejaVu Sans"/>
                          <a:cs typeface="DejaVu Sans"/>
                        </a:defRPr>
                      </a:lvl7pPr>
                      <a:lvl8pPr marL="3200400" algn="l" defTabSz="914400" rtl="0" eaLnBrk="1" latinLnBrk="0" hangingPunct="1">
                        <a:defRPr sz="1800" b="1" kern="1200">
                          <a:solidFill>
                            <a:schemeClr val="tx1"/>
                          </a:solidFill>
                          <a:latin typeface="Arial"/>
                          <a:ea typeface="DejaVu Sans"/>
                          <a:cs typeface="DejaVu Sans"/>
                        </a:defRPr>
                      </a:lvl8pPr>
                      <a:lvl9pPr marL="3657600" algn="l" defTabSz="914400" rtl="0" eaLnBrk="1" latinLnBrk="0" hangingPunct="1">
                        <a:defRPr sz="1800" b="1" kern="1200">
                          <a:solidFill>
                            <a:schemeClr val="tx1"/>
                          </a:solidFill>
                          <a:latin typeface="Arial"/>
                          <a:ea typeface="DejaVu Sans"/>
                          <a:cs typeface="DejaVu Sans"/>
                        </a:defRPr>
                      </a:lvl9pPr>
                    </a:lstStyle>
                    <a:p>
                      <a:pPr algn="ctr">
                        <a:lnSpc>
                          <a:spcPct val="100000"/>
                        </a:lnSpc>
                        <a:spcAft>
                          <a:spcPts val="1199"/>
                        </a:spcAft>
                      </a:pPr>
                      <a:r>
                        <a:rPr lang="es-US" sz="2000" b="1" strike="noStrike" spc="-1" dirty="0">
                          <a:solidFill>
                            <a:srgbClr val="00529B"/>
                          </a:solidFill>
                          <a:latin typeface="Calibri"/>
                        </a:rPr>
                        <a:t>Si desea inscribirse </a:t>
                      </a:r>
                      <a:br>
                        <a:rPr lang="es-US" sz="2000" b="1" strike="noStrike" spc="-1" dirty="0">
                          <a:solidFill>
                            <a:srgbClr val="00529B"/>
                          </a:solidFill>
                          <a:latin typeface="Calibri"/>
                        </a:rPr>
                      </a:br>
                      <a:r>
                        <a:rPr lang="es-US" sz="2000" b="1" strike="noStrike" spc="-1" dirty="0">
                          <a:solidFill>
                            <a:srgbClr val="00529B"/>
                          </a:solidFill>
                          <a:latin typeface="Calibri"/>
                        </a:rPr>
                        <a:t>en un plan Medicare </a:t>
                      </a:r>
                      <a:r>
                        <a:rPr lang="es-US" sz="2000" b="1" strike="noStrike" spc="-1" dirty="0" err="1">
                          <a:solidFill>
                            <a:srgbClr val="00529B"/>
                          </a:solidFill>
                          <a:latin typeface="Calibri"/>
                        </a:rPr>
                        <a:t>Advantage</a:t>
                      </a:r>
                      <a:r>
                        <a:rPr lang="es-US" sz="2000" b="1" strike="noStrike" spc="-1" dirty="0">
                          <a:solidFill>
                            <a:srgbClr val="00529B"/>
                          </a:solidFill>
                          <a:latin typeface="Calibri"/>
                        </a:rPr>
                        <a:t> con cobertura de medicamentos</a:t>
                      </a:r>
                      <a:endParaRPr lang="en-US" sz="2000" b="0" strike="noStrike" spc="-1" dirty="0">
                        <a:solidFill>
                          <a:srgbClr val="000000"/>
                        </a:solidFill>
                        <a:latin typeface="+mn-lt"/>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DejaVu Sans"/>
                          <a:cs typeface="DejaVu Sans"/>
                        </a:defRPr>
                      </a:lvl1pPr>
                      <a:lvl2pPr marL="457200" algn="l" defTabSz="914400" rtl="0" eaLnBrk="1" latinLnBrk="0" hangingPunct="1">
                        <a:defRPr sz="1800" b="1" kern="1200">
                          <a:solidFill>
                            <a:schemeClr val="tx1"/>
                          </a:solidFill>
                          <a:latin typeface="Arial"/>
                          <a:ea typeface="DejaVu Sans"/>
                          <a:cs typeface="DejaVu Sans"/>
                        </a:defRPr>
                      </a:lvl2pPr>
                      <a:lvl3pPr marL="914400" algn="l" defTabSz="914400" rtl="0" eaLnBrk="1" latinLnBrk="0" hangingPunct="1">
                        <a:defRPr sz="1800" b="1" kern="1200">
                          <a:solidFill>
                            <a:schemeClr val="tx1"/>
                          </a:solidFill>
                          <a:latin typeface="Arial"/>
                          <a:ea typeface="DejaVu Sans"/>
                          <a:cs typeface="DejaVu Sans"/>
                        </a:defRPr>
                      </a:lvl3pPr>
                      <a:lvl4pPr marL="1371600" algn="l" defTabSz="914400" rtl="0" eaLnBrk="1" latinLnBrk="0" hangingPunct="1">
                        <a:defRPr sz="1800" b="1" kern="1200">
                          <a:solidFill>
                            <a:schemeClr val="tx1"/>
                          </a:solidFill>
                          <a:latin typeface="Arial"/>
                          <a:ea typeface="DejaVu Sans"/>
                          <a:cs typeface="DejaVu Sans"/>
                        </a:defRPr>
                      </a:lvl4pPr>
                      <a:lvl5pPr marL="1828800" algn="l" defTabSz="914400" rtl="0" eaLnBrk="1" latinLnBrk="0" hangingPunct="1">
                        <a:defRPr sz="1800" b="1" kern="1200">
                          <a:solidFill>
                            <a:schemeClr val="tx1"/>
                          </a:solidFill>
                          <a:latin typeface="Arial"/>
                          <a:ea typeface="DejaVu Sans"/>
                          <a:cs typeface="DejaVu Sans"/>
                        </a:defRPr>
                      </a:lvl5pPr>
                      <a:lvl6pPr marL="2286000" algn="l" defTabSz="914400" rtl="0" eaLnBrk="1" latinLnBrk="0" hangingPunct="1">
                        <a:defRPr sz="1800" b="1" kern="1200">
                          <a:solidFill>
                            <a:schemeClr val="tx1"/>
                          </a:solidFill>
                          <a:latin typeface="Arial"/>
                          <a:ea typeface="DejaVu Sans"/>
                          <a:cs typeface="DejaVu Sans"/>
                        </a:defRPr>
                      </a:lvl6pPr>
                      <a:lvl7pPr marL="2743200" algn="l" defTabSz="914400" rtl="0" eaLnBrk="1" latinLnBrk="0" hangingPunct="1">
                        <a:defRPr sz="1800" b="1" kern="1200">
                          <a:solidFill>
                            <a:schemeClr val="tx1"/>
                          </a:solidFill>
                          <a:latin typeface="Arial"/>
                          <a:ea typeface="DejaVu Sans"/>
                          <a:cs typeface="DejaVu Sans"/>
                        </a:defRPr>
                      </a:lvl7pPr>
                      <a:lvl8pPr marL="3200400" algn="l" defTabSz="914400" rtl="0" eaLnBrk="1" latinLnBrk="0" hangingPunct="1">
                        <a:defRPr sz="1800" b="1" kern="1200">
                          <a:solidFill>
                            <a:schemeClr val="tx1"/>
                          </a:solidFill>
                          <a:latin typeface="Arial"/>
                          <a:ea typeface="DejaVu Sans"/>
                          <a:cs typeface="DejaVu Sans"/>
                        </a:defRPr>
                      </a:lvl8pPr>
                      <a:lvl9pPr marL="3657600" algn="l" defTabSz="914400" rtl="0" eaLnBrk="1" latinLnBrk="0" hangingPunct="1">
                        <a:defRPr sz="1800" b="1" kern="1200">
                          <a:solidFill>
                            <a:schemeClr val="tx1"/>
                          </a:solidFill>
                          <a:latin typeface="Arial"/>
                          <a:ea typeface="DejaVu Sans"/>
                          <a:cs typeface="DejaVu Sans"/>
                        </a:defRPr>
                      </a:lvl9pPr>
                    </a:lstStyle>
                    <a:p>
                      <a:pPr algn="ctr">
                        <a:lnSpc>
                          <a:spcPts val="2200"/>
                        </a:lnSpc>
                        <a:spcAft>
                          <a:spcPts val="1199"/>
                        </a:spcAft>
                      </a:pPr>
                      <a:r>
                        <a:rPr lang="es-US" sz="2000" b="1" strike="noStrike" spc="-1" dirty="0">
                          <a:solidFill>
                            <a:srgbClr val="00529B"/>
                          </a:solidFill>
                          <a:latin typeface="Calibri"/>
                        </a:rPr>
                        <a:t>Si desea inscribirse en un Plan de costos con cobertura de medicamentos de Medicare o un Programa PACE</a:t>
                      </a:r>
                      <a:endParaRPr lang="en-US" sz="2000" b="0" strike="noStrike" spc="-1" dirty="0">
                        <a:solidFill>
                          <a:srgbClr val="000000"/>
                        </a:solidFill>
                        <a:latin typeface="+mn-lt"/>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noFill/>
                  </a:tcPr>
                </a:tc>
                <a:extLst>
                  <a:ext uri="{0D108BD9-81ED-4DB2-BD59-A6C34878D82A}">
                    <a16:rowId xmlns:a16="http://schemas.microsoft.com/office/drawing/2014/main" val="1798851774"/>
                  </a:ext>
                </a:extLst>
              </a:tr>
              <a:tr h="113428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tabLst>
                          <a:tab pos="0" algn="l"/>
                        </a:tabLst>
                      </a:pPr>
                      <a:r>
                        <a:rPr lang="es-US" sz="2000" b="1" strike="noStrike" spc="-1" dirty="0">
                          <a:solidFill>
                            <a:srgbClr val="00529B"/>
                          </a:solidFill>
                          <a:latin typeface="Calibri"/>
                        </a:rPr>
                        <a:t>Debe tener</a:t>
                      </a:r>
                      <a:endParaRPr lang="en-US" sz="2000" b="0" strike="noStrike" spc="-1" dirty="0">
                        <a:solidFill>
                          <a:srgbClr val="000000"/>
                        </a:solidFill>
                        <a:latin typeface="+mn-lt"/>
                      </a:endParaRPr>
                    </a:p>
                  </a:txBody>
                  <a:tcPr anchor="ct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200"/>
                        </a:lnSpc>
                        <a:spcAft>
                          <a:spcPts val="1199"/>
                        </a:spcAft>
                      </a:pPr>
                      <a:r>
                        <a:rPr lang="es-US" sz="2000" b="0" strike="noStrike" spc="-1" dirty="0">
                          <a:solidFill>
                            <a:srgbClr val="00529B"/>
                          </a:solidFill>
                          <a:latin typeface="Calibri"/>
                        </a:rPr>
                        <a:t>Medicare Parte A </a:t>
                      </a:r>
                      <a:br>
                        <a:rPr lang="es-US" sz="2000" b="0" strike="noStrike" spc="-1" dirty="0">
                          <a:solidFill>
                            <a:srgbClr val="00529B"/>
                          </a:solidFill>
                          <a:latin typeface="Calibri"/>
                        </a:rPr>
                      </a:br>
                      <a:r>
                        <a:rPr lang="es-US" sz="2000" b="0" strike="noStrike" spc="-1" dirty="0">
                          <a:solidFill>
                            <a:srgbClr val="00529B"/>
                          </a:solidFill>
                          <a:latin typeface="Calibri"/>
                        </a:rPr>
                        <a:t>(seguro hospitalario) </a:t>
                      </a:r>
                      <a:endParaRPr lang="en-US" sz="2000" b="0" strike="noStrike" spc="-1" dirty="0">
                        <a:solidFill>
                          <a:srgbClr val="000000"/>
                        </a:solidFill>
                        <a:latin typeface="+mn-lt"/>
                      </a:endParaRPr>
                    </a:p>
                    <a:p>
                      <a:pPr algn="ctr">
                        <a:lnSpc>
                          <a:spcPts val="2200"/>
                        </a:lnSpc>
                        <a:spcAft>
                          <a:spcPts val="1199"/>
                        </a:spcAft>
                      </a:pPr>
                      <a:r>
                        <a:rPr lang="es-US" sz="2000" b="1" strike="noStrike" spc="-1" dirty="0">
                          <a:solidFill>
                            <a:srgbClr val="00529B"/>
                          </a:solidFill>
                          <a:latin typeface="Calibri"/>
                        </a:rPr>
                        <a:t>y/o</a:t>
                      </a:r>
                      <a:endParaRPr lang="en-US" sz="2000" b="0" strike="noStrike" spc="-1" dirty="0">
                        <a:solidFill>
                          <a:srgbClr val="000000"/>
                        </a:solidFill>
                        <a:latin typeface="+mn-lt"/>
                      </a:endParaRPr>
                    </a:p>
                    <a:p>
                      <a:pPr algn="ctr">
                        <a:lnSpc>
                          <a:spcPts val="2200"/>
                        </a:lnSpc>
                        <a:spcAft>
                          <a:spcPts val="1199"/>
                        </a:spcAft>
                      </a:pPr>
                      <a:r>
                        <a:rPr lang="es-US" sz="2000" b="0" strike="noStrike" spc="-1" dirty="0">
                          <a:solidFill>
                            <a:srgbClr val="00529B"/>
                          </a:solidFill>
                          <a:latin typeface="Calibri"/>
                        </a:rPr>
                        <a:t>Medicare Parte B </a:t>
                      </a:r>
                      <a:br>
                        <a:rPr lang="es-US" sz="2000" b="0" strike="noStrike" spc="-1" dirty="0">
                          <a:solidFill>
                            <a:srgbClr val="00529B"/>
                          </a:solidFill>
                          <a:latin typeface="Calibri"/>
                        </a:rPr>
                      </a:br>
                      <a:r>
                        <a:rPr lang="es-US" sz="2000" b="0" strike="noStrike" spc="-1" dirty="0">
                          <a:solidFill>
                            <a:srgbClr val="00529B"/>
                          </a:solidFill>
                          <a:latin typeface="Calibri"/>
                        </a:rPr>
                        <a:t>(seguro médico)</a:t>
                      </a:r>
                      <a:endParaRPr lang="en-US" sz="2000" b="0" strike="noStrike" spc="-1" dirty="0">
                        <a:solidFill>
                          <a:srgbClr val="000000"/>
                        </a:solidFill>
                        <a:latin typeface="+mn-lt"/>
                      </a:endParaRP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ES" sz="2000" b="0" strike="noStrike" spc="-1" dirty="0">
                          <a:solidFill>
                            <a:srgbClr val="00529B"/>
                          </a:solidFill>
                          <a:latin typeface="Calibri"/>
                        </a:rPr>
                        <a:t>Parte A</a:t>
                      </a:r>
                      <a:br>
                        <a:rPr lang="es-ES" sz="2000" dirty="0"/>
                      </a:br>
                      <a:r>
                        <a:rPr lang="es-ES" sz="2000" b="1" strike="noStrike" spc="-1" dirty="0">
                          <a:solidFill>
                            <a:srgbClr val="00529B"/>
                          </a:solidFill>
                          <a:latin typeface="Calibri"/>
                        </a:rPr>
                        <a:t>y</a:t>
                      </a:r>
                      <a:br>
                        <a:rPr lang="es-ES" sz="2000" dirty="0"/>
                      </a:br>
                      <a:r>
                        <a:rPr lang="es-ES" sz="2000" b="0" strike="noStrike" spc="-1" dirty="0">
                          <a:solidFill>
                            <a:srgbClr val="00529B"/>
                          </a:solidFill>
                          <a:latin typeface="Calibri"/>
                        </a:rPr>
                        <a:t>Parte B</a:t>
                      </a:r>
                      <a:endParaRPr lang="es-ES" sz="2000" b="0" strike="noStrike" spc="-1" dirty="0">
                        <a:solidFill>
                          <a:srgbClr val="000000"/>
                        </a:solidFill>
                        <a:latin typeface="+mn-lt"/>
                      </a:endParaRP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Aft>
                          <a:spcPts val="1199"/>
                        </a:spcAft>
                      </a:pPr>
                      <a:r>
                        <a:rPr lang="es-ES" sz="2000" b="0" strike="noStrike" spc="-1" dirty="0">
                          <a:solidFill>
                            <a:srgbClr val="00529B"/>
                          </a:solidFill>
                          <a:latin typeface="Calibri"/>
                        </a:rPr>
                        <a:t>Parte A y Parte B, o </a:t>
                      </a:r>
                      <a:br>
                        <a:rPr lang="es-ES" sz="2000" dirty="0"/>
                      </a:br>
                      <a:r>
                        <a:rPr lang="es-ES" sz="2000" b="0" strike="noStrike" spc="-1" dirty="0">
                          <a:solidFill>
                            <a:srgbClr val="00529B"/>
                          </a:solidFill>
                          <a:latin typeface="Calibri"/>
                        </a:rPr>
                        <a:t>solo Parte B</a:t>
                      </a:r>
                      <a:endParaRPr lang="es-ES" sz="2000" b="0" strike="noStrike" spc="-1" dirty="0">
                        <a:solidFill>
                          <a:srgbClr val="000000"/>
                        </a:solidFill>
                        <a:latin typeface="+mn-lt"/>
                      </a:endParaRPr>
                    </a:p>
                  </a:txBody>
                  <a:tcPr>
                    <a:lnL>
                      <a:noFill/>
                    </a:lnL>
                    <a:lnR>
                      <a:no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alpha val="20000"/>
                      </a:srgbClr>
                    </a:solidFill>
                  </a:tcPr>
                </a:tc>
                <a:extLst>
                  <a:ext uri="{0D108BD9-81ED-4DB2-BD59-A6C34878D82A}">
                    <a16:rowId xmlns:a16="http://schemas.microsoft.com/office/drawing/2014/main" val="481986822"/>
                  </a:ext>
                </a:extLst>
              </a:tr>
            </a:tbl>
          </a:graphicData>
        </a:graphic>
      </p:graphicFrame>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35516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2C19D93-C968-4D93-998E-BE4F21E03F94}"/>
              </a:ext>
            </a:extLst>
          </p:cNvPr>
          <p:cNvSpPr txBox="1"/>
          <p:nvPr/>
        </p:nvSpPr>
        <p:spPr>
          <a:xfrm>
            <a:off x="1435100" y="5291666"/>
            <a:ext cx="10058400" cy="646331"/>
          </a:xfrm>
          <a:prstGeom prst="rect">
            <a:avLst/>
          </a:prstGeom>
          <a:noFill/>
        </p:spPr>
        <p:txBody>
          <a:bodyPr wrap="square" rtlCol="0">
            <a:spAutoFit/>
          </a:bodyPr>
          <a:lstStyle/>
          <a:p>
            <a:r>
              <a:rPr lang="es-US" b="1" dirty="0">
                <a:solidFill>
                  <a:srgbClr val="00529B"/>
                </a:solidFill>
                <a:latin typeface="Arial" panose="020B0604020202020204" pitchFamily="34" charset="0"/>
                <a:cs typeface="Arial" panose="020B0604020202020204" pitchFamily="34" charset="0"/>
              </a:rPr>
              <a:t>NOTA: </a:t>
            </a:r>
            <a:r>
              <a:rPr lang="es-US" dirty="0">
                <a:solidFill>
                  <a:srgbClr val="00529B"/>
                </a:solidFill>
                <a:latin typeface="Arial" panose="020B0604020202020204" pitchFamily="34" charset="0"/>
                <a:cs typeface="Arial" panose="020B0604020202020204" pitchFamily="34" charset="0"/>
              </a:rPr>
              <a:t>Para inscribirse en cualquier plan de medicamentos o de salud de Medicare, debe ser ciudadano de EE. UU. o estar presente legalmente en los EE. UU.</a:t>
            </a:r>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n-US" smtClean="0"/>
              <a:pPr/>
              <a:t>63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¿Cuándo puedo inscribirme en un plan de la Parte D?</a:t>
            </a:r>
          </a:p>
        </p:txBody>
      </p:sp>
      <p:sp>
        <p:nvSpPr>
          <p:cNvPr id="10" name="Content Placeholder 9">
            <a:extLst>
              <a:ext uri="{FF2B5EF4-FFF2-40B4-BE49-F238E27FC236}">
                <a16:creationId xmlns:a16="http://schemas.microsoft.com/office/drawing/2014/main" id="{CFA248B3-0EF2-9906-6D6E-A6E27BBC12DF}"/>
              </a:ext>
            </a:extLst>
          </p:cNvPr>
          <p:cNvSpPr>
            <a:spLocks noGrp="1"/>
          </p:cNvSpPr>
          <p:nvPr>
            <p:ph sz="quarter" idx="13"/>
          </p:nvPr>
        </p:nvSpPr>
        <p:spPr>
          <a:xfrm>
            <a:off x="926044" y="1482695"/>
            <a:ext cx="4846320" cy="1600200"/>
          </a:xfrm>
          <a:prstGeom prst="roundRect">
            <a:avLst/>
          </a:prstGeom>
          <a:ln w="38100">
            <a:solidFill>
              <a:srgbClr val="2F528F"/>
            </a:solidFill>
          </a:ln>
        </p:spPr>
        <p:txBody>
          <a:bodyPr anchor="ctr"/>
          <a:lstStyle/>
          <a:p>
            <a:pPr marL="0" lvl="0" indent="0">
              <a:spcAft>
                <a:spcPts val="0"/>
              </a:spcAft>
              <a:buClrTx/>
              <a:buNone/>
            </a:pPr>
            <a:r>
              <a:rPr lang="es-US" sz="1800" b="1" dirty="0"/>
              <a:t>¿Puedo unirme durante mi Período de Inscripción Inicial (IEP, por sus siglas en inglés) de 7 meses?</a:t>
            </a:r>
          </a:p>
        </p:txBody>
      </p:sp>
      <p:pic>
        <p:nvPicPr>
          <p:cNvPr id="8" name="Picture 7">
            <a:extLst>
              <a:ext uri="{FF2B5EF4-FFF2-40B4-BE49-F238E27FC236}">
                <a16:creationId xmlns:a16="http://schemas.microsoft.com/office/drawing/2014/main" id="{026D8E44-459D-EC54-670A-38B194114F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8798" y="1735888"/>
            <a:ext cx="310923" cy="1170533"/>
          </a:xfrm>
          <a:prstGeom prst="rect">
            <a:avLst/>
          </a:prstGeom>
        </p:spPr>
      </p:pic>
      <p:sp>
        <p:nvSpPr>
          <p:cNvPr id="11" name="Content Placeholder 10">
            <a:extLst>
              <a:ext uri="{FF2B5EF4-FFF2-40B4-BE49-F238E27FC236}">
                <a16:creationId xmlns:a16="http://schemas.microsoft.com/office/drawing/2014/main" id="{EE4F2A4D-0B0B-9141-01A5-6A2DCC3D17A1}"/>
              </a:ext>
            </a:extLst>
          </p:cNvPr>
          <p:cNvSpPr>
            <a:spLocks noGrp="1"/>
          </p:cNvSpPr>
          <p:nvPr>
            <p:ph sz="quarter" idx="14"/>
          </p:nvPr>
        </p:nvSpPr>
        <p:spPr>
          <a:xfrm>
            <a:off x="6266767" y="1470920"/>
            <a:ext cx="4846320" cy="1600200"/>
          </a:xfrm>
          <a:prstGeom prst="roundRect">
            <a:avLst/>
          </a:prstGeom>
          <a:ln w="38100">
            <a:solidFill>
              <a:srgbClr val="FEBF22"/>
            </a:solidFill>
          </a:ln>
        </p:spPr>
        <p:txBody>
          <a:bodyPr anchor="ctr">
            <a:noAutofit/>
          </a:bodyPr>
          <a:lstStyle/>
          <a:p>
            <a:pPr marL="0" lvl="0" indent="0">
              <a:spcAft>
                <a:spcPts val="0"/>
              </a:spcAft>
              <a:buClrTx/>
              <a:buNone/>
            </a:pPr>
            <a:r>
              <a:rPr lang="es-US" sz="1800" dirty="0"/>
              <a:t>Sí. Comienza 3 meses antes del mes en que cumple 65 años. O bien, si obtiene Medicare debido a una discapacidad, comienza 3 meses antes de su 25</a:t>
            </a:r>
            <a:r>
              <a:rPr lang="es-US" sz="1800" baseline="30000" dirty="0"/>
              <a:t>o</a:t>
            </a:r>
            <a:r>
              <a:rPr lang="es-US" sz="1800" dirty="0"/>
              <a:t> mes de discapacidad.</a:t>
            </a:r>
          </a:p>
        </p:txBody>
      </p:sp>
      <p:sp>
        <p:nvSpPr>
          <p:cNvPr id="12" name="Content Placeholder 11">
            <a:extLst>
              <a:ext uri="{FF2B5EF4-FFF2-40B4-BE49-F238E27FC236}">
                <a16:creationId xmlns:a16="http://schemas.microsoft.com/office/drawing/2014/main" id="{F3AFBC02-2BD0-526A-5441-D236A6C1B518}"/>
              </a:ext>
            </a:extLst>
          </p:cNvPr>
          <p:cNvSpPr>
            <a:spLocks noGrp="1"/>
          </p:cNvSpPr>
          <p:nvPr>
            <p:ph sz="quarter" idx="15"/>
          </p:nvPr>
        </p:nvSpPr>
        <p:spPr>
          <a:xfrm>
            <a:off x="925329" y="3252889"/>
            <a:ext cx="4846320" cy="1097280"/>
          </a:xfrm>
          <a:prstGeom prst="roundRect">
            <a:avLst/>
          </a:prstGeom>
          <a:ln w="38100">
            <a:solidFill>
              <a:srgbClr val="2F528F"/>
            </a:solidFill>
          </a:ln>
        </p:spPr>
        <p:txBody>
          <a:bodyPr anchor="ctr">
            <a:noAutofit/>
          </a:bodyPr>
          <a:lstStyle/>
          <a:p>
            <a:pPr marL="0" lvl="0" indent="0">
              <a:lnSpc>
                <a:spcPts val="2000"/>
              </a:lnSpc>
              <a:spcAft>
                <a:spcPts val="0"/>
              </a:spcAft>
              <a:buClrTx/>
              <a:buNone/>
            </a:pPr>
            <a:endParaRPr lang="es-US" sz="1800" b="1" dirty="0"/>
          </a:p>
          <a:p>
            <a:pPr marL="58738" lvl="0" indent="0">
              <a:lnSpc>
                <a:spcPts val="2000"/>
              </a:lnSpc>
              <a:spcAft>
                <a:spcPts val="0"/>
              </a:spcAft>
              <a:buClrTx/>
              <a:buNone/>
            </a:pPr>
            <a:r>
              <a:rPr lang="es-US" sz="1800" b="1" dirty="0"/>
              <a:t>¿Puedo inscribirme, cambiar o incorporarme durante el Período de Inscripción Abierta (OEP, por sus siglas en inglés) anual?</a:t>
            </a:r>
            <a:r>
              <a:rPr lang="es-US" sz="1800" dirty="0"/>
              <a:t> </a:t>
            </a:r>
          </a:p>
          <a:p>
            <a:pPr marL="0" indent="0">
              <a:buNone/>
            </a:pPr>
            <a:endParaRPr lang="en-US" dirty="0"/>
          </a:p>
        </p:txBody>
      </p:sp>
      <p:pic>
        <p:nvPicPr>
          <p:cNvPr id="7" name="Picture 6">
            <a:extLst>
              <a:ext uri="{FF2B5EF4-FFF2-40B4-BE49-F238E27FC236}">
                <a16:creationId xmlns:a16="http://schemas.microsoft.com/office/drawing/2014/main" id="{9869BB43-B9FE-C654-B7B6-D8908723A1C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28799" y="3392190"/>
            <a:ext cx="310923" cy="804742"/>
          </a:xfrm>
          <a:prstGeom prst="rect">
            <a:avLst/>
          </a:prstGeom>
        </p:spPr>
      </p:pic>
      <p:sp>
        <p:nvSpPr>
          <p:cNvPr id="16" name="Content Placeholder 15">
            <a:extLst>
              <a:ext uri="{FF2B5EF4-FFF2-40B4-BE49-F238E27FC236}">
                <a16:creationId xmlns:a16="http://schemas.microsoft.com/office/drawing/2014/main" id="{1729BF84-A028-7C6A-088A-2DE96741F526}"/>
              </a:ext>
            </a:extLst>
          </p:cNvPr>
          <p:cNvSpPr>
            <a:spLocks noGrp="1"/>
          </p:cNvSpPr>
          <p:nvPr>
            <p:ph sz="quarter" idx="16"/>
          </p:nvPr>
        </p:nvSpPr>
        <p:spPr>
          <a:xfrm>
            <a:off x="6266766" y="3252889"/>
            <a:ext cx="4846320" cy="1097280"/>
          </a:xfrm>
          <a:prstGeom prst="roundRect">
            <a:avLst/>
          </a:prstGeom>
          <a:ln w="38100">
            <a:solidFill>
              <a:srgbClr val="FEBF22"/>
            </a:solidFill>
          </a:ln>
        </p:spPr>
        <p:txBody>
          <a:bodyPr anchor="ctr"/>
          <a:lstStyle/>
          <a:p>
            <a:pPr marL="0" lvl="0" indent="0">
              <a:spcAft>
                <a:spcPts val="0"/>
              </a:spcAft>
              <a:buClrTx/>
              <a:buNone/>
            </a:pPr>
            <a:r>
              <a:rPr lang="es-US" sz="1800" dirty="0"/>
              <a:t>Sí. Es del 15 de octubre al 7 de diciembre. La cobertura empieza el 1 de enero.</a:t>
            </a:r>
          </a:p>
        </p:txBody>
      </p:sp>
      <p:sp>
        <p:nvSpPr>
          <p:cNvPr id="20" name="Content Placeholder 19">
            <a:extLst>
              <a:ext uri="{FF2B5EF4-FFF2-40B4-BE49-F238E27FC236}">
                <a16:creationId xmlns:a16="http://schemas.microsoft.com/office/drawing/2014/main" id="{821E144D-D32B-024E-58F8-8D7601C58E00}"/>
              </a:ext>
            </a:extLst>
          </p:cNvPr>
          <p:cNvSpPr>
            <a:spLocks noGrp="1"/>
          </p:cNvSpPr>
          <p:nvPr>
            <p:ph sz="quarter" idx="17"/>
          </p:nvPr>
        </p:nvSpPr>
        <p:spPr>
          <a:xfrm>
            <a:off x="909485" y="4520163"/>
            <a:ext cx="4846320" cy="1097280"/>
          </a:xfrm>
          <a:prstGeom prst="roundRect">
            <a:avLst/>
          </a:prstGeom>
          <a:ln w="38100">
            <a:solidFill>
              <a:srgbClr val="2F528F"/>
            </a:solidFill>
          </a:ln>
        </p:spPr>
        <p:txBody>
          <a:bodyPr anchor="ctr"/>
          <a:lstStyle/>
          <a:p>
            <a:pPr marL="0" lvl="0" indent="0">
              <a:spcAft>
                <a:spcPts val="0"/>
              </a:spcAft>
              <a:buClrTx/>
              <a:buNone/>
            </a:pPr>
            <a:r>
              <a:rPr lang="es-US" sz="1800" b="1"/>
              <a:t>¿Qué sucede si obtengo la Parte B por primera vez durante un Período de Inscripción General (GEP)?</a:t>
            </a:r>
          </a:p>
        </p:txBody>
      </p:sp>
      <p:pic>
        <p:nvPicPr>
          <p:cNvPr id="5" name="Picture 4">
            <a:extLst>
              <a:ext uri="{FF2B5EF4-FFF2-40B4-BE49-F238E27FC236}">
                <a16:creationId xmlns:a16="http://schemas.microsoft.com/office/drawing/2014/main" id="{61C834C8-158C-3985-0993-7916CF3AFC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04127" y="4634330"/>
            <a:ext cx="310923" cy="804742"/>
          </a:xfrm>
          <a:prstGeom prst="rect">
            <a:avLst/>
          </a:prstGeom>
        </p:spPr>
      </p:pic>
      <p:sp>
        <p:nvSpPr>
          <p:cNvPr id="21" name="Content Placeholder 20">
            <a:extLst>
              <a:ext uri="{FF2B5EF4-FFF2-40B4-BE49-F238E27FC236}">
                <a16:creationId xmlns:a16="http://schemas.microsoft.com/office/drawing/2014/main" id="{9F3E4574-A4B9-E730-CE3A-FB45D71CE5B3}"/>
              </a:ext>
            </a:extLst>
          </p:cNvPr>
          <p:cNvSpPr>
            <a:spLocks noGrp="1"/>
          </p:cNvSpPr>
          <p:nvPr>
            <p:ph sz="quarter" idx="18"/>
          </p:nvPr>
        </p:nvSpPr>
        <p:spPr>
          <a:xfrm>
            <a:off x="6266766" y="4531938"/>
            <a:ext cx="4846320" cy="1097280"/>
          </a:xfrm>
          <a:prstGeom prst="roundRect">
            <a:avLst/>
          </a:prstGeom>
          <a:ln w="38100">
            <a:solidFill>
              <a:srgbClr val="FEBF22"/>
            </a:solidFill>
          </a:ln>
        </p:spPr>
        <p:txBody>
          <a:bodyPr anchor="ctr">
            <a:noAutofit/>
          </a:bodyPr>
          <a:lstStyle/>
          <a:p>
            <a:pPr marL="0" lvl="0" indent="0">
              <a:spcAft>
                <a:spcPts val="0"/>
              </a:spcAft>
              <a:buClrTx/>
              <a:buNone/>
            </a:pPr>
            <a:r>
              <a:rPr lang="es-US" sz="1800" dirty="0"/>
              <a:t>Puede solicitar una cobertura de medicamentos de Medicare a partir de la fecha en que presente su solicitud de la Parte B.</a:t>
            </a:r>
          </a:p>
        </p:txBody>
      </p:sp>
      <p:sp>
        <p:nvSpPr>
          <p:cNvPr id="6" name="Slide Number Placeholder 5">
            <a:extLst>
              <a:ext uri="{FF2B5EF4-FFF2-40B4-BE49-F238E27FC236}">
                <a16:creationId xmlns:a16="http://schemas.microsoft.com/office/drawing/2014/main" id="{E2588E20-9328-4561-AAE0-DC13D2D42BF4}"/>
              </a:ext>
            </a:extLst>
          </p:cNvPr>
          <p:cNvSpPr>
            <a:spLocks noGrp="1"/>
          </p:cNvSpPr>
          <p:nvPr>
            <p:ph type="sldNum" sz="quarter" idx="12"/>
          </p:nvPr>
        </p:nvSpPr>
        <p:spPr/>
        <p:txBody>
          <a:bodyPr/>
          <a:lstStyle/>
          <a:p>
            <a:fld id="{0B2D781D-8844-5940-92D1-06EF0A7F581E}" type="slidenum">
              <a:rPr lang="en-US" smtClean="0"/>
              <a:pPr/>
              <a:t>64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7583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wipe(left)">
                                      <p:cBhvr>
                                        <p:cTn id="13" dur="500"/>
                                        <p:tgtEl>
                                          <p:spTgt spid="11">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animEffect transition="in" filter="wipe(left)">
                                      <p:cBhvr>
                                        <p:cTn id="27" dur="500"/>
                                        <p:tgtEl>
                                          <p:spTgt spid="1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left)">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bg/>
                                          </p:spTgt>
                                        </p:tgtEl>
                                        <p:attrNameLst>
                                          <p:attrName>style.visibility</p:attrName>
                                        </p:attrNameLst>
                                      </p:cBhvr>
                                      <p:to>
                                        <p:strVal val="visible"/>
                                      </p:to>
                                    </p:set>
                                    <p:animEffect transition="in" filter="wipe(left)">
                                      <p:cBhvr>
                                        <p:cTn id="43" dur="500"/>
                                        <p:tgtEl>
                                          <p:spTgt spid="21">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wipe(left)">
                                      <p:cBhvr>
                                        <p:cTn id="4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uiExpand="1" build="p" animBg="1"/>
      <p:bldP spid="12" grpId="0" uiExpand="1" animBg="1"/>
      <p:bldP spid="16" grpId="0" uiExpand="1" build="p" animBg="1"/>
      <p:bldP spid="20" grpId="0" uiExpand="1" build="p" animBg="1"/>
      <p:bldP spid="21"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32656-C9DB-40AB-9E9D-565C7D30A88A}"/>
              </a:ext>
            </a:extLst>
          </p:cNvPr>
          <p:cNvSpPr>
            <a:spLocks noGrp="1"/>
          </p:cNvSpPr>
          <p:nvPr>
            <p:ph type="title"/>
          </p:nvPr>
        </p:nvSpPr>
        <p:spPr/>
        <p:txBody>
          <a:bodyPr>
            <a:normAutofit/>
          </a:bodyPr>
          <a:lstStyle/>
          <a:p>
            <a:r>
              <a:rPr lang="es-US" sz="3000"/>
              <a:t>¿Cuándo puedo inscribirme en un plan de la Parte D? (continuación)</a:t>
            </a:r>
          </a:p>
        </p:txBody>
      </p:sp>
      <p:sp>
        <p:nvSpPr>
          <p:cNvPr id="16" name="Content Placeholder 15">
            <a:extLst>
              <a:ext uri="{FF2B5EF4-FFF2-40B4-BE49-F238E27FC236}">
                <a16:creationId xmlns:a16="http://schemas.microsoft.com/office/drawing/2014/main" id="{D27A8CC2-5B5D-7837-7BB1-AB032B0195A0}"/>
              </a:ext>
            </a:extLst>
          </p:cNvPr>
          <p:cNvSpPr>
            <a:spLocks noGrp="1"/>
          </p:cNvSpPr>
          <p:nvPr>
            <p:ph sz="quarter" idx="13"/>
          </p:nvPr>
        </p:nvSpPr>
        <p:spPr>
          <a:xfrm>
            <a:off x="981816" y="1136020"/>
            <a:ext cx="4846320" cy="1097280"/>
          </a:xfrm>
          <a:prstGeom prst="roundRect">
            <a:avLst/>
          </a:prstGeom>
          <a:ln w="38100">
            <a:solidFill>
              <a:srgbClr val="2F528F"/>
            </a:solidFill>
          </a:ln>
        </p:spPr>
        <p:txBody>
          <a:bodyPr anchor="ctr"/>
          <a:lstStyle/>
          <a:p>
            <a:pPr marL="0" lvl="0" indent="0">
              <a:spcAft>
                <a:spcPts val="0"/>
              </a:spcAft>
              <a:buClrTx/>
              <a:buNone/>
            </a:pPr>
            <a:r>
              <a:rPr lang="es-US" sz="1800" b="1"/>
              <a:t>¿Qué sucede si tengo un plan Medicare Advantage el 1 de enero pero quiero cambiarme a Medicare Original?</a:t>
            </a:r>
          </a:p>
        </p:txBody>
      </p:sp>
      <p:pic>
        <p:nvPicPr>
          <p:cNvPr id="8" name="Picture 7">
            <a:extLst>
              <a:ext uri="{FF2B5EF4-FFF2-40B4-BE49-F238E27FC236}">
                <a16:creationId xmlns:a16="http://schemas.microsoft.com/office/drawing/2014/main" id="{8A1F36A5-A166-1A38-FBC0-0A65DF021E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73157" y="1277739"/>
            <a:ext cx="310923" cy="804742"/>
          </a:xfrm>
          <a:prstGeom prst="rect">
            <a:avLst/>
          </a:prstGeom>
        </p:spPr>
      </p:pic>
      <p:sp>
        <p:nvSpPr>
          <p:cNvPr id="47" name="Content Placeholder 46">
            <a:extLst>
              <a:ext uri="{FF2B5EF4-FFF2-40B4-BE49-F238E27FC236}">
                <a16:creationId xmlns:a16="http://schemas.microsoft.com/office/drawing/2014/main" id="{90AF2897-087F-A392-BCC0-075E4E2DCFCC}"/>
              </a:ext>
            </a:extLst>
          </p:cNvPr>
          <p:cNvSpPr>
            <a:spLocks noGrp="1"/>
          </p:cNvSpPr>
          <p:nvPr>
            <p:ph sz="quarter" idx="14"/>
          </p:nvPr>
        </p:nvSpPr>
        <p:spPr>
          <a:xfrm>
            <a:off x="6325765" y="1140470"/>
            <a:ext cx="4846320" cy="1097280"/>
          </a:xfrm>
          <a:prstGeom prst="roundRect">
            <a:avLst/>
          </a:prstGeom>
          <a:ln w="38100">
            <a:solidFill>
              <a:srgbClr val="FEBF22"/>
            </a:solidFill>
          </a:ln>
        </p:spPr>
        <p:txBody>
          <a:bodyPr anchor="ctr">
            <a:noAutofit/>
          </a:bodyPr>
          <a:lstStyle/>
          <a:p>
            <a:pPr marL="0" lvl="0" indent="0">
              <a:spcAft>
                <a:spcPts val="0"/>
              </a:spcAft>
              <a:buClrTx/>
              <a:buNone/>
            </a:pPr>
            <a:r>
              <a:rPr lang="es-US" sz="1800" dirty="0"/>
              <a:t>Puede agregar la cobertura de medicamentos de Medicare si realiza el cambio durante el OEP de Medicare </a:t>
            </a:r>
            <a:r>
              <a:rPr lang="es-US" sz="1800" dirty="0" err="1"/>
              <a:t>Advantage</a:t>
            </a:r>
            <a:r>
              <a:rPr lang="es-US" sz="1800" dirty="0"/>
              <a:t> (del 1 de enero al 31 de marzo).</a:t>
            </a:r>
          </a:p>
        </p:txBody>
      </p:sp>
      <p:sp>
        <p:nvSpPr>
          <p:cNvPr id="48" name="Content Placeholder 47">
            <a:extLst>
              <a:ext uri="{FF2B5EF4-FFF2-40B4-BE49-F238E27FC236}">
                <a16:creationId xmlns:a16="http://schemas.microsoft.com/office/drawing/2014/main" id="{7FF40DF8-F842-0F15-3562-A6CCD32F5379}"/>
              </a:ext>
            </a:extLst>
          </p:cNvPr>
          <p:cNvSpPr>
            <a:spLocks noGrp="1"/>
          </p:cNvSpPr>
          <p:nvPr>
            <p:ph sz="quarter" idx="15"/>
          </p:nvPr>
        </p:nvSpPr>
        <p:spPr>
          <a:xfrm>
            <a:off x="981816" y="2384143"/>
            <a:ext cx="4846320" cy="1097280"/>
          </a:xfrm>
          <a:prstGeom prst="roundRect">
            <a:avLst/>
          </a:prstGeom>
          <a:ln w="38100">
            <a:solidFill>
              <a:srgbClr val="2F528F"/>
            </a:solidFill>
          </a:ln>
        </p:spPr>
        <p:txBody>
          <a:bodyPr anchor="ctr"/>
          <a:lstStyle/>
          <a:p>
            <a:pPr marL="0" lvl="0" indent="0">
              <a:spcAft>
                <a:spcPts val="0"/>
              </a:spcAft>
              <a:buClrTx/>
              <a:buNone/>
            </a:pPr>
            <a:r>
              <a:rPr lang="es-US" sz="1800" b="1"/>
              <a:t>¿Qué sucede si soy nuevo en Medicare y me inscribí en un plan de Medicare Advantage durante mi IEP?</a:t>
            </a:r>
          </a:p>
        </p:txBody>
      </p:sp>
      <p:pic>
        <p:nvPicPr>
          <p:cNvPr id="7" name="Picture 6">
            <a:extLst>
              <a:ext uri="{FF2B5EF4-FFF2-40B4-BE49-F238E27FC236}">
                <a16:creationId xmlns:a16="http://schemas.microsoft.com/office/drawing/2014/main" id="{4F529826-263A-B878-41FE-20ED3BA5BF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8273" y="2530412"/>
            <a:ext cx="310923" cy="804742"/>
          </a:xfrm>
          <a:prstGeom prst="rect">
            <a:avLst/>
          </a:prstGeom>
        </p:spPr>
      </p:pic>
      <p:sp>
        <p:nvSpPr>
          <p:cNvPr id="49" name="Content Placeholder 48">
            <a:extLst>
              <a:ext uri="{FF2B5EF4-FFF2-40B4-BE49-F238E27FC236}">
                <a16:creationId xmlns:a16="http://schemas.microsoft.com/office/drawing/2014/main" id="{1FAC1138-7EF7-D745-76E1-1E364B778869}"/>
              </a:ext>
            </a:extLst>
          </p:cNvPr>
          <p:cNvSpPr>
            <a:spLocks noGrp="1"/>
          </p:cNvSpPr>
          <p:nvPr>
            <p:ph sz="quarter" idx="16"/>
          </p:nvPr>
        </p:nvSpPr>
        <p:spPr>
          <a:xfrm>
            <a:off x="6325765" y="2384143"/>
            <a:ext cx="4846320" cy="1097280"/>
          </a:xfrm>
          <a:prstGeom prst="roundRect">
            <a:avLst/>
          </a:prstGeom>
          <a:ln w="38100">
            <a:solidFill>
              <a:srgbClr val="FEBF22"/>
            </a:solidFill>
          </a:ln>
        </p:spPr>
        <p:txBody>
          <a:bodyPr anchor="ctr"/>
          <a:lstStyle/>
          <a:p>
            <a:pPr marL="0" lvl="0" indent="0">
              <a:spcAft>
                <a:spcPts val="0"/>
              </a:spcAft>
              <a:buClrTx/>
              <a:buNone/>
            </a:pPr>
            <a:r>
              <a:rPr lang="es-US" sz="1800"/>
              <a:t>Puede hacer un cambio dentro de los primeros 3 meses que tenga Medicare.</a:t>
            </a:r>
          </a:p>
        </p:txBody>
      </p:sp>
      <p:sp>
        <p:nvSpPr>
          <p:cNvPr id="50" name="Content Placeholder 49">
            <a:extLst>
              <a:ext uri="{FF2B5EF4-FFF2-40B4-BE49-F238E27FC236}">
                <a16:creationId xmlns:a16="http://schemas.microsoft.com/office/drawing/2014/main" id="{8DF7641D-19B6-C367-F3A8-E95DAFBF2642}"/>
              </a:ext>
            </a:extLst>
          </p:cNvPr>
          <p:cNvSpPr>
            <a:spLocks noGrp="1"/>
          </p:cNvSpPr>
          <p:nvPr>
            <p:ph sz="quarter" idx="17"/>
          </p:nvPr>
        </p:nvSpPr>
        <p:spPr>
          <a:xfrm>
            <a:off x="981816" y="3637797"/>
            <a:ext cx="4846320" cy="1097280"/>
          </a:xfrm>
          <a:prstGeom prst="roundRect">
            <a:avLst/>
          </a:prstGeom>
          <a:ln w="38100">
            <a:solidFill>
              <a:srgbClr val="2F528F"/>
            </a:solidFill>
          </a:ln>
        </p:spPr>
        <p:txBody>
          <a:bodyPr anchor="ctr">
            <a:normAutofit fontScale="92500"/>
          </a:bodyPr>
          <a:lstStyle/>
          <a:p>
            <a:pPr marL="0" lvl="0" indent="0">
              <a:spcAft>
                <a:spcPts val="0"/>
              </a:spcAft>
              <a:buClrTx/>
              <a:buNone/>
            </a:pPr>
            <a:r>
              <a:rPr lang="es-US" sz="1800" b="1"/>
              <a:t>¿Puedo inscribirme, cambiar, o cancelar mi plan de medicamentos si califico para un Período de Inscripción Especial (SEP)? </a:t>
            </a:r>
          </a:p>
        </p:txBody>
      </p:sp>
      <p:pic>
        <p:nvPicPr>
          <p:cNvPr id="6" name="Picture 5">
            <a:extLst>
              <a:ext uri="{FF2B5EF4-FFF2-40B4-BE49-F238E27FC236}">
                <a16:creationId xmlns:a16="http://schemas.microsoft.com/office/drawing/2014/main" id="{C27CE664-3F9D-2B3A-809A-F6FFC6323C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78325" y="3809580"/>
            <a:ext cx="310923" cy="804742"/>
          </a:xfrm>
          <a:prstGeom prst="rect">
            <a:avLst/>
          </a:prstGeom>
        </p:spPr>
      </p:pic>
      <p:sp>
        <p:nvSpPr>
          <p:cNvPr id="51" name="Content Placeholder 50">
            <a:extLst>
              <a:ext uri="{FF2B5EF4-FFF2-40B4-BE49-F238E27FC236}">
                <a16:creationId xmlns:a16="http://schemas.microsoft.com/office/drawing/2014/main" id="{A29050C0-A5D7-DFEE-3B21-A7637C861FFC}"/>
              </a:ext>
            </a:extLst>
          </p:cNvPr>
          <p:cNvSpPr>
            <a:spLocks noGrp="1"/>
          </p:cNvSpPr>
          <p:nvPr>
            <p:ph sz="quarter" idx="18"/>
          </p:nvPr>
        </p:nvSpPr>
        <p:spPr>
          <a:xfrm>
            <a:off x="6325765" y="3637797"/>
            <a:ext cx="4846320" cy="1097280"/>
          </a:xfrm>
          <a:prstGeom prst="roundRect">
            <a:avLst/>
          </a:prstGeom>
          <a:ln w="38100">
            <a:solidFill>
              <a:srgbClr val="FEBF22"/>
            </a:solidFill>
          </a:ln>
        </p:spPr>
        <p:txBody>
          <a:bodyPr anchor="ctr"/>
          <a:lstStyle/>
          <a:p>
            <a:pPr marL="0" indent="0">
              <a:buNone/>
            </a:pPr>
            <a:r>
              <a:rPr lang="es-US" sz="1800"/>
              <a:t>Sí</a:t>
            </a:r>
          </a:p>
        </p:txBody>
      </p:sp>
      <p:sp>
        <p:nvSpPr>
          <p:cNvPr id="52" name="Content Placeholder 51">
            <a:extLst>
              <a:ext uri="{FF2B5EF4-FFF2-40B4-BE49-F238E27FC236}">
                <a16:creationId xmlns:a16="http://schemas.microsoft.com/office/drawing/2014/main" id="{18B114A4-8F12-0CD3-BF2F-94D1494E58C7}"/>
              </a:ext>
            </a:extLst>
          </p:cNvPr>
          <p:cNvSpPr>
            <a:spLocks noGrp="1"/>
          </p:cNvSpPr>
          <p:nvPr>
            <p:ph sz="quarter" idx="19"/>
          </p:nvPr>
        </p:nvSpPr>
        <p:spPr>
          <a:xfrm>
            <a:off x="981816" y="4885090"/>
            <a:ext cx="4846320" cy="1097280"/>
          </a:xfrm>
          <a:prstGeom prst="roundRect">
            <a:avLst/>
          </a:prstGeom>
          <a:ln w="38100">
            <a:solidFill>
              <a:srgbClr val="2F528F"/>
            </a:solidFill>
          </a:ln>
        </p:spPr>
        <p:txBody>
          <a:bodyPr anchor="ctr"/>
          <a:lstStyle/>
          <a:p>
            <a:pPr marL="0" lvl="0" indent="0">
              <a:spcAft>
                <a:spcPts val="0"/>
              </a:spcAft>
              <a:buClrTx/>
              <a:buNone/>
            </a:pPr>
            <a:r>
              <a:rPr lang="es-US" sz="1800" b="1"/>
              <a:t>¿Cuándo es el SEP de 5 estrellas? </a:t>
            </a:r>
          </a:p>
        </p:txBody>
      </p:sp>
      <p:pic>
        <p:nvPicPr>
          <p:cNvPr id="5" name="Picture 4">
            <a:extLst>
              <a:ext uri="{FF2B5EF4-FFF2-40B4-BE49-F238E27FC236}">
                <a16:creationId xmlns:a16="http://schemas.microsoft.com/office/drawing/2014/main" id="{19B0C4EF-8AF2-3DD7-7628-19823D8417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87798" y="5025465"/>
            <a:ext cx="310923" cy="804742"/>
          </a:xfrm>
          <a:prstGeom prst="rect">
            <a:avLst/>
          </a:prstGeom>
        </p:spPr>
      </p:pic>
      <p:sp>
        <p:nvSpPr>
          <p:cNvPr id="53" name="Content Placeholder 52">
            <a:extLst>
              <a:ext uri="{FF2B5EF4-FFF2-40B4-BE49-F238E27FC236}">
                <a16:creationId xmlns:a16="http://schemas.microsoft.com/office/drawing/2014/main" id="{08E795A5-EE98-99EA-635A-3096A4538797}"/>
              </a:ext>
            </a:extLst>
          </p:cNvPr>
          <p:cNvSpPr>
            <a:spLocks noGrp="1"/>
          </p:cNvSpPr>
          <p:nvPr>
            <p:ph sz="quarter" idx="20"/>
          </p:nvPr>
        </p:nvSpPr>
        <p:spPr>
          <a:xfrm>
            <a:off x="6325765" y="4885090"/>
            <a:ext cx="4846320" cy="1097280"/>
          </a:xfrm>
          <a:prstGeom prst="roundRect">
            <a:avLst/>
          </a:prstGeom>
          <a:ln w="38100">
            <a:solidFill>
              <a:srgbClr val="FEBF22"/>
            </a:solidFill>
          </a:ln>
        </p:spPr>
        <p:txBody>
          <a:bodyPr anchor="ctr">
            <a:noAutofit/>
          </a:bodyPr>
          <a:lstStyle/>
          <a:p>
            <a:pPr marL="0" lvl="0" indent="0">
              <a:spcAft>
                <a:spcPts val="0"/>
              </a:spcAft>
              <a:buClrTx/>
              <a:buNone/>
            </a:pPr>
            <a:r>
              <a:rPr lang="es-US" sz="1800" dirty="0"/>
              <a:t>Entre el 8 de diciembre y el 30 de noviembre de cada año, puede cambiarse a una cobertura de medicamentos de Medicare que tenga 5 estrellas de calificación general.</a:t>
            </a:r>
          </a:p>
        </p:txBody>
      </p:sp>
      <p:sp>
        <p:nvSpPr>
          <p:cNvPr id="46" name="Slide Number Placeholder 45">
            <a:extLst>
              <a:ext uri="{FF2B5EF4-FFF2-40B4-BE49-F238E27FC236}">
                <a16:creationId xmlns:a16="http://schemas.microsoft.com/office/drawing/2014/main" id="{97A52F21-6685-41D6-A3FA-E3C1EFF5D00A}"/>
              </a:ext>
            </a:extLst>
          </p:cNvPr>
          <p:cNvSpPr>
            <a:spLocks noGrp="1"/>
          </p:cNvSpPr>
          <p:nvPr>
            <p:ph type="sldNum" sz="quarter" idx="12"/>
          </p:nvPr>
        </p:nvSpPr>
        <p:spPr/>
        <p:txBody>
          <a:bodyPr/>
          <a:lstStyle/>
          <a:p>
            <a:fld id="{0B2D781D-8844-5940-92D1-06EF0A7F581E}" type="slidenum">
              <a:rPr lang="en-US" smtClean="0"/>
              <a:pPr/>
              <a:t>65</a:t>
            </a:fld>
            <a:endParaRPr lang="en-US"/>
          </a:p>
        </p:txBody>
      </p:sp>
      <p:sp>
        <p:nvSpPr>
          <p:cNvPr id="3" name="Footer Placeholder 2">
            <a:extLst>
              <a:ext uri="{FF2B5EF4-FFF2-40B4-BE49-F238E27FC236}">
                <a16:creationId xmlns:a16="http://schemas.microsoft.com/office/drawing/2014/main" id="{5324A515-A3BC-419F-866B-B72736275B17}"/>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6B18BA4D-A320-40A2-993F-42122BBE8B00}"/>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6255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
                                            <p:bg/>
                                          </p:spTgt>
                                        </p:tgtEl>
                                        <p:attrNameLst>
                                          <p:attrName>style.visibility</p:attrName>
                                        </p:attrNameLst>
                                      </p:cBhvr>
                                      <p:to>
                                        <p:strVal val="visible"/>
                                      </p:to>
                                    </p:set>
                                    <p:animEffect transition="in" filter="wipe(left)">
                                      <p:cBhvr>
                                        <p:cTn id="13" dur="500"/>
                                        <p:tgtEl>
                                          <p:spTgt spid="4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wipe(left)">
                                      <p:cBhvr>
                                        <p:cTn id="16" dur="500"/>
                                        <p:tgtEl>
                                          <p:spTgt spid="4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
                                            <p:bg/>
                                          </p:spTgt>
                                        </p:tgtEl>
                                        <p:attrNameLst>
                                          <p:attrName>style.visibility</p:attrName>
                                        </p:attrNameLst>
                                      </p:cBhvr>
                                      <p:to>
                                        <p:strVal val="visible"/>
                                      </p:to>
                                    </p:set>
                                    <p:animEffect transition="in" filter="wipe(left)">
                                      <p:cBhvr>
                                        <p:cTn id="27" dur="500"/>
                                        <p:tgtEl>
                                          <p:spTgt spid="4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9">
                                            <p:txEl>
                                              <p:pRg st="0" end="0"/>
                                            </p:txEl>
                                          </p:spTgt>
                                        </p:tgtEl>
                                        <p:attrNameLst>
                                          <p:attrName>style.visibility</p:attrName>
                                        </p:attrNameLst>
                                      </p:cBhvr>
                                      <p:to>
                                        <p:strVal val="visible"/>
                                      </p:to>
                                    </p:set>
                                    <p:animEffect transition="in" filter="wipe(left)">
                                      <p:cBhvr>
                                        <p:cTn id="30" dur="500"/>
                                        <p:tgtEl>
                                          <p:spTgt spid="4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bg/>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bg/>
                                          </p:spTgt>
                                        </p:tgtEl>
                                        <p:attrNameLst>
                                          <p:attrName>style.visibility</p:attrName>
                                        </p:attrNameLst>
                                      </p:cBhvr>
                                      <p:to>
                                        <p:strVal val="visible"/>
                                      </p:to>
                                    </p:set>
                                    <p:animEffect transition="in" filter="wipe(left)">
                                      <p:cBhvr>
                                        <p:cTn id="57" dur="500"/>
                                        <p:tgtEl>
                                          <p:spTgt spid="53">
                                            <p:bg/>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3">
                                            <p:txEl>
                                              <p:pRg st="0" end="0"/>
                                            </p:txEl>
                                          </p:spTgt>
                                        </p:tgtEl>
                                        <p:attrNameLst>
                                          <p:attrName>style.visibility</p:attrName>
                                        </p:attrNameLst>
                                      </p:cBhvr>
                                      <p:to>
                                        <p:strVal val="visible"/>
                                      </p:to>
                                    </p:set>
                                    <p:animEffect transition="in" filter="wipe(left)">
                                      <p:cBhvr>
                                        <p:cTn id="60"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animBg="1"/>
      <p:bldP spid="47" grpId="0" uiExpand="1" build="p" animBg="1"/>
      <p:bldP spid="48" grpId="0" uiExpand="1" animBg="1"/>
      <p:bldP spid="49" grpId="0" uiExpand="1" build="p" animBg="1"/>
      <p:bldP spid="50" grpId="0" uiExpand="1" animBg="1"/>
      <p:bldP spid="51" grpId="0" uiExpand="1" build="p" animBg="1"/>
      <p:bldP spid="52" grpId="0" uiExpand="1" build="p" animBg="1"/>
      <p:bldP spid="53"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elegir un plan de la Parte D</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a:xfrm>
            <a:off x="914399" y="1286929"/>
            <a:ext cx="10574867" cy="4665133"/>
          </a:xfrm>
        </p:spPr>
        <p:txBody>
          <a:bodyPr>
            <a:normAutofit fontScale="92500" lnSpcReduction="10000"/>
          </a:bodyPr>
          <a:lstStyle/>
          <a:p>
            <a:pPr marL="347472" lvl="0" indent="-347472" defTabSz="685800">
              <a:lnSpc>
                <a:spcPct val="110000"/>
              </a:lnSpc>
              <a:buClrTx/>
              <a:defRPr/>
            </a:pPr>
            <a:r>
              <a:rPr lang="es-US" sz="2400" b="1" dirty="0"/>
              <a:t>Compare los planes por computadora o por teléfono:</a:t>
            </a:r>
          </a:p>
          <a:p>
            <a:pPr marL="804672" lvl="1" indent="-347472">
              <a:lnSpc>
                <a:spcPct val="110000"/>
              </a:lnSpc>
            </a:pPr>
            <a:r>
              <a:rPr lang="es-US" sz="2000" dirty="0"/>
              <a:t>Busque los planes de salud y de medicamentos en </a:t>
            </a:r>
            <a:r>
              <a:rPr lang="es-US" sz="2000" dirty="0">
                <a:hlinkClick r:id="rId4">
                  <a:extLst>
                    <a:ext uri="{A12FA001-AC4F-418D-AE19-62706E023703}">
                      <ahyp:hlinkClr xmlns:ahyp="http://schemas.microsoft.com/office/drawing/2018/hyperlinkcolor" val="tx"/>
                    </a:ext>
                  </a:extLst>
                </a:hlinkClick>
              </a:rPr>
              <a:t>Medicare.gov/plan-compare</a:t>
            </a:r>
            <a:r>
              <a:rPr lang="es-US" sz="2000" dirty="0"/>
              <a:t> </a:t>
            </a:r>
          </a:p>
          <a:p>
            <a:pPr marL="804672" lvl="1" indent="-347472" defTabSz="685800">
              <a:lnSpc>
                <a:spcPct val="110000"/>
              </a:lnSpc>
              <a:defRPr/>
            </a:pPr>
            <a:r>
              <a:rPr lang="es-US" sz="2000" dirty="0"/>
              <a:t>Llame a Medicare</a:t>
            </a:r>
          </a:p>
          <a:p>
            <a:pPr marL="804672" lvl="1" indent="-347472">
              <a:lnSpc>
                <a:spcPct val="110000"/>
              </a:lnSpc>
              <a:defRPr/>
            </a:pPr>
            <a:r>
              <a:rPr lang="es-US" sz="2000" dirty="0"/>
              <a:t>Comuníquese con su SHIP en </a:t>
            </a:r>
            <a:r>
              <a:rPr lang="es-US" sz="2000" dirty="0">
                <a:hlinkClick r:id="rId5">
                  <a:extLst>
                    <a:ext uri="{A12FA001-AC4F-418D-AE19-62706E023703}">
                      <ahyp:hlinkClr xmlns:ahyp="http://schemas.microsoft.com/office/drawing/2018/hyperlinkcolor" val="tx"/>
                    </a:ext>
                  </a:extLst>
                </a:hlinkClick>
              </a:rPr>
              <a:t>shiphelp.org</a:t>
            </a:r>
            <a:r>
              <a:rPr lang="es-US" sz="2000" dirty="0"/>
              <a:t> para obtener ayuda a fin de comparar planes </a:t>
            </a:r>
          </a:p>
          <a:p>
            <a:pPr marL="347472" lvl="0" indent="-347472" defTabSz="685800">
              <a:lnSpc>
                <a:spcPct val="110000"/>
              </a:lnSpc>
              <a:buClrTx/>
              <a:defRPr/>
            </a:pPr>
            <a:r>
              <a:rPr lang="es-US" sz="2400" b="1" dirty="0"/>
              <a:t>Si desea inscribirse en un plan de medicamentos de Medicare, puede:</a:t>
            </a:r>
          </a:p>
          <a:p>
            <a:pPr marL="804672" lvl="1" indent="-347472">
              <a:lnSpc>
                <a:spcPct val="110000"/>
              </a:lnSpc>
            </a:pPr>
            <a:r>
              <a:rPr lang="es-US" sz="2000" dirty="0"/>
              <a:t>Inscribirse en </a:t>
            </a:r>
            <a:r>
              <a:rPr lang="es-US" sz="2000" dirty="0">
                <a:hlinkClick r:id="rId4">
                  <a:extLst>
                    <a:ext uri="{A12FA001-AC4F-418D-AE19-62706E023703}">
                      <ahyp:hlinkClr xmlns:ahyp="http://schemas.microsoft.com/office/drawing/2018/hyperlinkcolor" val="tx"/>
                    </a:ext>
                  </a:extLst>
                </a:hlinkClick>
              </a:rPr>
              <a:t>Medicare.gov/plan-compare</a:t>
            </a:r>
          </a:p>
          <a:p>
            <a:pPr marL="804672" lvl="1" indent="-347472" defTabSz="685800">
              <a:lnSpc>
                <a:spcPct val="110000"/>
              </a:lnSpc>
              <a:defRPr/>
            </a:pPr>
            <a:r>
              <a:rPr lang="es-US" sz="2000" dirty="0"/>
              <a:t>Llamar al 1-800-MEDICARE (1-800-633-4227) (TTY: 1-877-486-2048)</a:t>
            </a:r>
          </a:p>
          <a:p>
            <a:pPr marL="804672" lvl="1" indent="-347472" defTabSz="685800">
              <a:lnSpc>
                <a:spcPct val="110000"/>
              </a:lnSpc>
              <a:defRPr/>
            </a:pPr>
            <a:r>
              <a:rPr lang="es-US" sz="2000" dirty="0"/>
              <a:t>Unirse en el sitio web del plan o llamar al plan</a:t>
            </a:r>
          </a:p>
          <a:p>
            <a:pPr marL="804672" lvl="1" indent="-347472" defTabSz="685800">
              <a:lnSpc>
                <a:spcPct val="110000"/>
              </a:lnSpc>
              <a:defRPr/>
            </a:pPr>
            <a:r>
              <a:rPr lang="es-US" sz="2000" dirty="0"/>
              <a:t>Completar un formulario de inscripción impreso</a:t>
            </a:r>
          </a:p>
          <a:p>
            <a:pPr marL="571309" indent="-347472">
              <a:lnSpc>
                <a:spcPct val="110000"/>
              </a:lnSpc>
              <a:defRPr/>
            </a:pPr>
            <a:r>
              <a:rPr lang="es-US" sz="2400" dirty="0"/>
              <a:t>El plan le notificará si su solicitud ha sido aceptada o rechazada.</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n-US" smtClean="0"/>
              <a:pPr/>
              <a:t>66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Decisión: ¿Debo inscribirme en un plan de la Parte D?</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100869"/>
            <a:ext cx="5480056" cy="5078313"/>
            <a:chOff x="497169" y="1453209"/>
            <a:chExt cx="5480056" cy="4711069"/>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481328"/>
            <a:ext cx="5292725" cy="4592637"/>
          </a:xfrm>
        </p:spPr>
        <p:txBody>
          <a:bodyPr/>
          <a:lstStyle/>
          <a:p>
            <a:pPr marL="0" lvl="0" indent="0" algn="ctr">
              <a:buClrTx/>
              <a:buNone/>
            </a:pPr>
            <a:r>
              <a:rPr lang="es-US" sz="2000" b="1" dirty="0">
                <a:solidFill>
                  <a:prstClr val="white"/>
                </a:solidFill>
                <a:latin typeface="Calibri" panose="020F0502020204030204"/>
              </a:rPr>
              <a:t>Si </a:t>
            </a:r>
            <a:r>
              <a:rPr lang="es-US" sz="2000" b="1" u="sng" dirty="0">
                <a:solidFill>
                  <a:prstClr val="white"/>
                </a:solidFill>
                <a:latin typeface="Calibri" panose="020F0502020204030204"/>
              </a:rPr>
              <a:t>tiene</a:t>
            </a:r>
            <a:r>
              <a:rPr lang="es-US" sz="2000" b="1" dirty="0">
                <a:solidFill>
                  <a:prstClr val="white"/>
                </a:solidFill>
                <a:latin typeface="Calibri" panose="020F0502020204030204"/>
              </a:rPr>
              <a:t> un plan acreditable de medicamentos, tenga en cuenta los costos y la cobertura: </a:t>
            </a:r>
          </a:p>
          <a:p>
            <a:pPr lvl="0">
              <a:buClrTx/>
            </a:pPr>
            <a:r>
              <a:rPr lang="es-US" sz="1900" dirty="0">
                <a:latin typeface="Calibri" panose="020F0502020204030204"/>
              </a:rPr>
              <a:t>¿Perderán usted, su cónyuge o sus dependientes la cobertura médica si se inscribe en un plan de medicamentos de Medicare?</a:t>
            </a:r>
          </a:p>
          <a:p>
            <a:pPr lvl="0">
              <a:buClrTx/>
            </a:pPr>
            <a:r>
              <a:rPr lang="es-US" sz="1900" dirty="0">
                <a:latin typeface="Calibri" panose="020F0502020204030204"/>
              </a:rPr>
              <a:t>¿Cómo se comparan sus costos de bolsillo con los del plan de medicamentos de Medicare?</a:t>
            </a:r>
          </a:p>
          <a:p>
            <a:pPr lvl="0">
              <a:buClrTx/>
            </a:pPr>
            <a:r>
              <a:rPr lang="es-US" sz="1900" dirty="0">
                <a:latin typeface="Calibri" panose="020F0502020204030204"/>
              </a:rPr>
              <a:t>¿Cómo cambiarán sus costos si recibe Ayuda Adicional para los costos del plan de medicamentos de Medicare?</a:t>
            </a:r>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100869"/>
            <a:ext cx="5480056" cy="5078313"/>
            <a:chOff x="497169" y="1453209"/>
            <a:chExt cx="5480056" cy="4711069"/>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53210"/>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4711069"/>
            </a:xfrm>
            <a:prstGeom prst="roundRect">
              <a:avLst/>
            </a:prstGeom>
            <a:noFill/>
            <a:ln w="38100" cap="flat">
              <a:solidFill>
                <a:srgbClr val="FFC000"/>
              </a:solidFill>
              <a:prstDash val="solid"/>
              <a:miter/>
            </a:ln>
            <a:effectLst/>
          </p:spPr>
          <p:txBody>
            <a:bodyPr rtlCol="0" anchor="ct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38302" y="1481327"/>
            <a:ext cx="5292725" cy="4592637"/>
          </a:xfrm>
        </p:spPr>
        <p:txBody>
          <a:bodyPr/>
          <a:lstStyle/>
          <a:p>
            <a:pPr marL="0" lvl="0" indent="0" algn="ctr">
              <a:buClrTx/>
              <a:buNone/>
            </a:pPr>
            <a:r>
              <a:rPr lang="es-US" sz="2000" b="1">
                <a:solidFill>
                  <a:prstClr val="white"/>
                </a:solidFill>
                <a:latin typeface="Calibri" panose="020F0502020204030204"/>
              </a:rPr>
              <a:t>Si </a:t>
            </a:r>
            <a:r>
              <a:rPr lang="es-US" sz="2000" b="1" u="sng">
                <a:solidFill>
                  <a:prstClr val="white"/>
                </a:solidFill>
                <a:latin typeface="Calibri" panose="020F0502020204030204"/>
              </a:rPr>
              <a:t>no tiene</a:t>
            </a:r>
            <a:r>
              <a:rPr lang="es-US" sz="2000" b="1">
                <a:solidFill>
                  <a:prstClr val="white"/>
                </a:solidFill>
                <a:latin typeface="Calibri" panose="020F0502020204030204"/>
              </a:rPr>
              <a:t> un plan acreditable de medicamentos, tenga en cuenta las posibles multas:</a:t>
            </a:r>
          </a:p>
          <a:p>
            <a:pPr lvl="0">
              <a:buClrTx/>
            </a:pPr>
            <a:r>
              <a:rPr lang="es-US" sz="2000">
                <a:latin typeface="Calibri" panose="020F0502020204030204"/>
              </a:rPr>
              <a:t>¿Inscribirse cuando es elegible por primera vez le ayudará a evitar una multa de por vida por inscripción tardía si se inscribe en un plan más adelante?</a:t>
            </a:r>
          </a:p>
          <a:p>
            <a:pPr lvl="0">
              <a:buClrTx/>
            </a:pPr>
            <a:r>
              <a:rPr lang="es-US" sz="2000">
                <a:latin typeface="Calibri" panose="020F0502020204030204"/>
              </a:rPr>
              <a:t>¿Califica para recibir Ayuda Adicional? De ser así, puede inscribirse en un plan sin pagar una multa.</a:t>
            </a:r>
          </a:p>
        </p:txBody>
      </p:sp>
      <p:sp>
        <p:nvSpPr>
          <p:cNvPr id="3" name="Footer Placeholder 2"/>
          <p:cNvSpPr>
            <a:spLocks noGrp="1"/>
          </p:cNvSpPr>
          <p:nvPr>
            <p:ph type="ftr" sz="quarter" idx="11"/>
          </p:nvPr>
        </p:nvSpPr>
        <p:spPr/>
        <p:txBody>
          <a:bodyPr/>
          <a:lstStyle/>
          <a:p>
            <a:r>
              <a:rPr lang="es-US"/>
              <a:t>Comenzando con Medicare</a:t>
            </a:r>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n-US" smtClean="0"/>
              <a:pPr/>
              <a:t>67</a:t>
            </a:fld>
            <a:endParaRPr lang="en-US"/>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560" y="280336"/>
            <a:ext cx="8376880" cy="719643"/>
          </a:xfrm>
        </p:spPr>
        <p:txBody>
          <a:bodyPr>
            <a:normAutofit fontScale="90000"/>
          </a:bodyPr>
          <a:lstStyle/>
          <a:p>
            <a:pPr algn="ctr"/>
            <a:r>
              <a:rPr lang="es-US"/>
              <a:t>Compruebe sus conocimientos: Pregunta 7</a:t>
            </a:r>
          </a:p>
        </p:txBody>
      </p:sp>
      <p:sp>
        <p:nvSpPr>
          <p:cNvPr id="8" name="Content Placeholder 7"/>
          <p:cNvSpPr>
            <a:spLocks noGrp="1"/>
          </p:cNvSpPr>
          <p:nvPr>
            <p:ph idx="4294967295"/>
          </p:nvPr>
        </p:nvSpPr>
        <p:spPr>
          <a:xfrm>
            <a:off x="1643271" y="1801810"/>
            <a:ext cx="9416524" cy="5021263"/>
          </a:xfrm>
        </p:spPr>
        <p:txBody>
          <a:bodyPr>
            <a:normAutofit/>
          </a:bodyPr>
          <a:lstStyle/>
          <a:p>
            <a:pPr marL="0" lvl="0" indent="0" defTabSz="685800">
              <a:lnSpc>
                <a:spcPct val="100000"/>
              </a:lnSpc>
              <a:spcBef>
                <a:spcPts val="0"/>
              </a:spcBef>
              <a:spcAft>
                <a:spcPts val="1200"/>
              </a:spcAft>
              <a:buNone/>
            </a:pPr>
            <a:r>
              <a:rPr lang="es-US" b="1" dirty="0">
                <a:solidFill>
                  <a:srgbClr val="00529B"/>
                </a:solidFill>
              </a:rPr>
              <a:t>Todas las personas con Medicare pueden elegir obtener cobertura de medicamentos si se inscriben en un plan de medicamentos (Parte D) en caso de que cumplan con todas las condiciones para incorporarse.</a:t>
            </a:r>
          </a:p>
          <a:p>
            <a:pPr marL="804672" lvl="0" indent="-356616" defTabSz="685800">
              <a:lnSpc>
                <a:spcPct val="100000"/>
              </a:lnSpc>
              <a:spcBef>
                <a:spcPts val="0"/>
              </a:spcBef>
              <a:spcAft>
                <a:spcPts val="1200"/>
              </a:spcAft>
              <a:buFont typeface="+mj-lt"/>
              <a:buAutoNum type="alphaLcPeriod"/>
            </a:pPr>
            <a:r>
              <a:rPr lang="es-US" dirty="0">
                <a:solidFill>
                  <a:srgbClr val="00529B"/>
                </a:solidFill>
              </a:rPr>
              <a:t>Verdadero</a:t>
            </a:r>
          </a:p>
          <a:p>
            <a:pPr marL="804672" lvl="0" indent="-356616" defTabSz="685800">
              <a:lnSpc>
                <a:spcPct val="100000"/>
              </a:lnSpc>
              <a:spcBef>
                <a:spcPts val="0"/>
              </a:spcBef>
              <a:spcAft>
                <a:spcPts val="1200"/>
              </a:spcAft>
              <a:buFont typeface="+mj-lt"/>
              <a:buAutoNum type="alphaLcPeriod"/>
            </a:pPr>
            <a:r>
              <a:rPr lang="es-US" dirty="0">
                <a:solidFill>
                  <a:srgbClr val="00529B"/>
                </a:solidFill>
              </a:rPr>
              <a:t>Falso</a:t>
            </a:r>
          </a:p>
        </p:txBody>
      </p:sp>
      <p:sp>
        <p:nvSpPr>
          <p:cNvPr id="6" name="Rounded Rectangle 5" descr="Casilla verde que señala A como respuesta correcta"/>
          <p:cNvSpPr/>
          <p:nvPr/>
        </p:nvSpPr>
        <p:spPr>
          <a:xfrm>
            <a:off x="2095519" y="3506979"/>
            <a:ext cx="2061614" cy="555245"/>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995F5F-C2B5-4CC9-928A-ADF128B2F81A}"/>
              </a:ext>
            </a:extLst>
          </p:cNvPr>
          <p:cNvSpPr>
            <a:spLocks noGrp="1"/>
          </p:cNvSpPr>
          <p:nvPr>
            <p:ph type="sldNum" sz="quarter" idx="12"/>
          </p:nvPr>
        </p:nvSpPr>
        <p:spPr/>
        <p:txBody>
          <a:bodyPr/>
          <a:lstStyle/>
          <a:p>
            <a:fld id="{48F63A3B-78C7-47BE-AE5E-E10140E04643}" type="slidenum">
              <a:rPr lang="en-US" smtClean="0"/>
              <a:t>68</a:t>
            </a:fld>
            <a:endParaRPr lang="en-US"/>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283" y="282738"/>
            <a:ext cx="8363433" cy="719643"/>
          </a:xfrm>
        </p:spPr>
        <p:txBody>
          <a:bodyPr>
            <a:normAutofit fontScale="90000"/>
          </a:bodyPr>
          <a:lstStyle/>
          <a:p>
            <a:pPr algn="ctr"/>
            <a:r>
              <a:rPr lang="es-US"/>
              <a:t>Compruebe sus conocimientos: Pregunta 8</a:t>
            </a:r>
          </a:p>
        </p:txBody>
      </p:sp>
      <p:sp>
        <p:nvSpPr>
          <p:cNvPr id="5" name="Content Placeholder 4"/>
          <p:cNvSpPr>
            <a:spLocks noGrp="1"/>
          </p:cNvSpPr>
          <p:nvPr>
            <p:ph idx="4294967295"/>
          </p:nvPr>
        </p:nvSpPr>
        <p:spPr>
          <a:xfrm>
            <a:off x="1868562" y="1641473"/>
            <a:ext cx="9099791" cy="5021263"/>
          </a:xfrm>
        </p:spPr>
        <p:txBody>
          <a:bodyPr>
            <a:normAutofit/>
          </a:bodyPr>
          <a:lstStyle/>
          <a:p>
            <a:pPr marL="0" lvl="0" indent="0" defTabSz="685800">
              <a:lnSpc>
                <a:spcPct val="100000"/>
              </a:lnSpc>
              <a:spcBef>
                <a:spcPts val="0"/>
              </a:spcBef>
              <a:spcAft>
                <a:spcPts val="1200"/>
              </a:spcAft>
              <a:buNone/>
            </a:pPr>
            <a:r>
              <a:rPr lang="es-US" b="1" dirty="0">
                <a:solidFill>
                  <a:srgbClr val="00529B"/>
                </a:solidFill>
              </a:rPr>
              <a:t>Toda cobertura de medicamentos de Medicare debe cubrir todas las vacunas comercialmente disponibles y las vacunas cubiertas bajo la Parte B. </a:t>
            </a:r>
          </a:p>
          <a:p>
            <a:pPr marL="457200" lvl="0" indent="-457200" defTabSz="685800">
              <a:lnSpc>
                <a:spcPct val="100000"/>
              </a:lnSpc>
              <a:spcBef>
                <a:spcPts val="0"/>
              </a:spcBef>
              <a:spcAft>
                <a:spcPts val="1200"/>
              </a:spcAft>
              <a:buFont typeface="+mj-lt"/>
              <a:buAutoNum type="alphaLcPeriod"/>
            </a:pPr>
            <a:r>
              <a:rPr lang="es-US" dirty="0">
                <a:solidFill>
                  <a:srgbClr val="00529B"/>
                </a:solidFill>
              </a:rPr>
              <a:t>Verdadero</a:t>
            </a:r>
          </a:p>
          <a:p>
            <a:pPr marL="457200" lvl="0" indent="-457200" defTabSz="685800">
              <a:lnSpc>
                <a:spcPct val="100000"/>
              </a:lnSpc>
              <a:spcBef>
                <a:spcPts val="0"/>
              </a:spcBef>
              <a:spcAft>
                <a:spcPts val="1200"/>
              </a:spcAft>
              <a:buFont typeface="+mj-lt"/>
              <a:buAutoNum type="alphaLcPeriod"/>
            </a:pPr>
            <a:r>
              <a:rPr lang="es-US" dirty="0">
                <a:solidFill>
                  <a:srgbClr val="00529B"/>
                </a:solidFill>
              </a:rPr>
              <a:t>Falso</a:t>
            </a:r>
          </a:p>
        </p:txBody>
      </p:sp>
      <p:sp>
        <p:nvSpPr>
          <p:cNvPr id="6" name="Rounded Rectangle 5" descr="Casilla verde que señala B como respuesta correcta"/>
          <p:cNvSpPr/>
          <p:nvPr/>
        </p:nvSpPr>
        <p:spPr>
          <a:xfrm>
            <a:off x="1868562" y="3549724"/>
            <a:ext cx="1560438" cy="51143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416988C3-1D0F-429A-82D1-7856EDD104A3}"/>
              </a:ext>
            </a:extLst>
          </p:cNvPr>
          <p:cNvSpPr>
            <a:spLocks noGrp="1"/>
          </p:cNvSpPr>
          <p:nvPr>
            <p:ph type="sldNum" sz="quarter" idx="12"/>
          </p:nvPr>
        </p:nvSpPr>
        <p:spPr/>
        <p:txBody>
          <a:bodyPr/>
          <a:lstStyle/>
          <a:p>
            <a:fld id="{48F63A3B-78C7-47BE-AE5E-E10140E04643}" type="slidenum">
              <a:rPr lang="en-US" smtClean="0"/>
              <a:t>69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09941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s-US" sz="3000"/>
              <a:t>¿Cuáles son las agencias responsables de Medicare?</a:t>
            </a:r>
          </a:p>
        </p:txBody>
      </p:sp>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1470274" y="2489812"/>
            <a:ext cx="3519487" cy="1037874"/>
          </a:xfrm>
        </p:spPr>
        <p:txBody>
          <a:bodyPr>
            <a:normAutofit/>
          </a:bodyPr>
          <a:lstStyle/>
          <a:p>
            <a:pPr marL="0" lvl="0" indent="0" algn="ctr">
              <a:spcAft>
                <a:spcPts val="0"/>
              </a:spcAft>
              <a:buClrTx/>
              <a:buNone/>
            </a:pPr>
            <a:r>
              <a:rPr lang="es-US" sz="1700" b="1" dirty="0"/>
              <a:t>Seguro Social </a:t>
            </a:r>
          </a:p>
          <a:p>
            <a:pPr marL="0" lvl="0" indent="0" algn="ctr">
              <a:spcAft>
                <a:spcPts val="0"/>
              </a:spcAft>
              <a:buClrTx/>
              <a:buNone/>
            </a:pPr>
            <a:r>
              <a:rPr lang="es-US" sz="1700" dirty="0"/>
              <a:t>Inscribe a la mayoría de las personas en Medicare</a:t>
            </a:r>
          </a:p>
        </p:txBody>
      </p:sp>
      <p:pic>
        <p:nvPicPr>
          <p:cNvPr id="21" name="SSA" descr="Logo de la SSA">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029262"/>
            <a:ext cx="1371600" cy="1371600"/>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321734" y="5121367"/>
            <a:ext cx="5564354" cy="1006578"/>
          </a:xfrm>
        </p:spPr>
        <p:txBody>
          <a:bodyPr>
            <a:noAutofit/>
          </a:bodyPr>
          <a:lstStyle/>
          <a:p>
            <a:pPr marL="0" lvl="0" indent="0" algn="ctr">
              <a:spcAft>
                <a:spcPts val="0"/>
              </a:spcAft>
              <a:buClrTx/>
              <a:buNone/>
            </a:pPr>
            <a:r>
              <a:rPr lang="es-US" sz="1700" b="1" dirty="0"/>
              <a:t>Junta de Jubilación de Empleados Ferroviarios </a:t>
            </a:r>
            <a:r>
              <a:rPr lang="es-US" sz="1700" dirty="0"/>
              <a:t>(</a:t>
            </a:r>
            <a:r>
              <a:rPr lang="es-US" sz="1700" b="1" dirty="0"/>
              <a:t>RRB</a:t>
            </a:r>
            <a:r>
              <a:rPr lang="es-US" sz="1700" dirty="0"/>
              <a:t>, por sus siglas en inglés) Inscribe a los jubilados ferroviarios y empleados activos en Medicare.</a:t>
            </a:r>
          </a:p>
          <a:p>
            <a:pPr marL="0" indent="0">
              <a:buNone/>
            </a:pPr>
            <a:endParaRPr lang="en-US" sz="1700" dirty="0"/>
          </a:p>
        </p:txBody>
      </p:sp>
      <p:pic>
        <p:nvPicPr>
          <p:cNvPr id="9" name="RRB" title="Logo de la RRB">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701549"/>
            <a:ext cx="1624709" cy="1362313"/>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564722"/>
            <a:ext cx="5262382" cy="962964"/>
          </a:xfrm>
        </p:spPr>
        <p:txBody>
          <a:bodyPr>
            <a:noAutofit/>
          </a:bodyPr>
          <a:lstStyle/>
          <a:p>
            <a:pPr marL="0" lvl="0" indent="0" algn="ctr">
              <a:spcAft>
                <a:spcPts val="0"/>
              </a:spcAft>
              <a:buClrTx/>
              <a:buNone/>
            </a:pPr>
            <a:r>
              <a:rPr lang="es-US" sz="1700" b="1" dirty="0"/>
              <a:t>Oficina de Administración de Personal </a:t>
            </a:r>
            <a:br>
              <a:rPr lang="es-US" sz="1700" b="1" dirty="0"/>
            </a:br>
            <a:r>
              <a:rPr lang="es-US" sz="1700" dirty="0"/>
              <a:t>( </a:t>
            </a:r>
            <a:r>
              <a:rPr lang="es-US" sz="1700" b="1" dirty="0"/>
              <a:t>OPM</a:t>
            </a:r>
            <a:r>
              <a:rPr lang="es-US" sz="1700" dirty="0"/>
              <a:t>, por sus siglas en inglés)</a:t>
            </a:r>
            <a:br>
              <a:rPr lang="es-US" sz="1700" dirty="0"/>
            </a:br>
            <a:r>
              <a:rPr lang="es-US" sz="1700" dirty="0"/>
              <a:t>Administra las primas de los jubilados de </a:t>
            </a:r>
            <a:br>
              <a:rPr lang="es-US" sz="1700" dirty="0"/>
            </a:br>
            <a:r>
              <a:rPr lang="es-US" sz="1700" dirty="0"/>
              <a:t>servicios federales</a:t>
            </a:r>
          </a:p>
        </p:txBody>
      </p:sp>
      <p:pic>
        <p:nvPicPr>
          <p:cNvPr id="11" name="OPM" title="Logo de la Oficina de Administración de Personal">
            <a:extLst>
              <a:ext uri="{FF2B5EF4-FFF2-40B4-BE49-F238E27FC236}">
                <a16:creationId xmlns:a16="http://schemas.microsoft.com/office/drawing/2014/main" id="{D993EFD1-3C6F-46DF-BE74-66B412D10E76}"/>
              </a:ext>
            </a:extLst>
          </p:cNvPr>
          <p:cNvPicPr>
            <a:picLocks noChangeAspect="1"/>
          </p:cNvPicPr>
          <p:nvPr/>
        </p:nvPicPr>
        <p:blipFill rotWithShape="1">
          <a:blip r:embed="rId6"/>
          <a:srcRect l="15017" r="17051"/>
          <a:stretch/>
        </p:blipFill>
        <p:spPr>
          <a:xfrm>
            <a:off x="8333672" y="1100561"/>
            <a:ext cx="1344647" cy="1323721"/>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5003316"/>
            <a:ext cx="5958741" cy="960120"/>
          </a:xfrm>
        </p:spPr>
        <p:txBody>
          <a:bodyPr>
            <a:noAutofit/>
          </a:bodyPr>
          <a:lstStyle/>
          <a:p>
            <a:pPr marL="0" lvl="0" indent="0" algn="ctr">
              <a:spcBef>
                <a:spcPts val="451"/>
              </a:spcBef>
              <a:spcAft>
                <a:spcPts val="1351"/>
              </a:spcAft>
              <a:buClrTx/>
              <a:buNone/>
            </a:pPr>
            <a:r>
              <a:rPr lang="es-US" sz="1700" b="1" dirty="0">
                <a:ea typeface="Calibri"/>
              </a:rPr>
              <a:t>Centros de Servicios de Medicare y Medicaid</a:t>
            </a:r>
            <a:r>
              <a:rPr lang="es-US" sz="1700" dirty="0">
                <a:ea typeface="Calibri"/>
              </a:rPr>
              <a:t> </a:t>
            </a:r>
            <a:br>
              <a:rPr lang="es-US" sz="1700" dirty="0">
                <a:ea typeface="Calibri"/>
              </a:rPr>
            </a:br>
            <a:r>
              <a:rPr lang="es-US" sz="1700" dirty="0">
                <a:ea typeface="Calibri"/>
              </a:rPr>
              <a:t>(</a:t>
            </a:r>
            <a:r>
              <a:rPr lang="es-US" sz="1700" b="1" dirty="0">
                <a:ea typeface="Calibri"/>
              </a:rPr>
              <a:t>CMS</a:t>
            </a:r>
            <a:r>
              <a:rPr lang="es-US" sz="1700" dirty="0">
                <a:ea typeface="Calibri"/>
              </a:rPr>
              <a:t>, por sus siglas en inglés)</a:t>
            </a:r>
            <a:br>
              <a:rPr lang="es-US" sz="1700" dirty="0">
                <a:ea typeface="Calibri"/>
              </a:rPr>
            </a:br>
            <a:r>
              <a:rPr lang="es-US" sz="1700" dirty="0">
                <a:ea typeface="Calibri"/>
              </a:rPr>
              <a:t>Crean las políticas de Medicare y administran la </a:t>
            </a:r>
            <a:br>
              <a:rPr lang="es-US" sz="1700" dirty="0">
                <a:ea typeface="Calibri"/>
              </a:rPr>
            </a:br>
            <a:r>
              <a:rPr lang="es-US" sz="1700" dirty="0">
                <a:ea typeface="Calibri"/>
              </a:rPr>
              <a:t>cobertura, beneficios y pagos de Medicare.</a:t>
            </a:r>
          </a:p>
        </p:txBody>
      </p:sp>
      <p:pic>
        <p:nvPicPr>
          <p:cNvPr id="14" name="CMS" title="Logo de los CMS">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3893516"/>
            <a:ext cx="2644294" cy="910953"/>
          </a:xfrm>
          <a:prstGeom prst="rect">
            <a:avLst/>
          </a:prstGeom>
        </p:spPr>
      </p:pic>
      <p:cxnSp>
        <p:nvCxnSpPr>
          <p:cNvPr id="3" name="Straight Connector 2">
            <a:extLst>
              <a:ext uri="{FF2B5EF4-FFF2-40B4-BE49-F238E27FC236}">
                <a16:creationId xmlns:a16="http://schemas.microsoft.com/office/drawing/2014/main" id="{765FE1A3-3648-4BBD-9497-678C3915C6D4}"/>
              </a:ext>
              <a:ext uri="{C183D7F6-B498-43B3-948B-1728B52AA6E4}">
                <adec:decorative xmlns:adec="http://schemas.microsoft.com/office/drawing/2017/decorative" val="1"/>
              </a:ext>
            </a:extLst>
          </p:cNvPr>
          <p:cNvCxnSpPr>
            <a:cxnSpLocks/>
          </p:cNvCxnSpPr>
          <p:nvPr/>
        </p:nvCxnSpPr>
        <p:spPr>
          <a:xfrm>
            <a:off x="6050280" y="1324523"/>
            <a:ext cx="0" cy="452619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75DE-ADEC-4568-97F0-E699D9736F34}"/>
              </a:ext>
              <a:ext uri="{C183D7F6-B498-43B3-948B-1728B52AA6E4}">
                <adec:decorative xmlns:adec="http://schemas.microsoft.com/office/drawing/2017/decorative" val="1"/>
              </a:ext>
            </a:extLst>
          </p:cNvPr>
          <p:cNvCxnSpPr>
            <a:cxnSpLocks/>
          </p:cNvCxnSpPr>
          <p:nvPr/>
        </p:nvCxnSpPr>
        <p:spPr>
          <a:xfrm>
            <a:off x="7223802" y="3690712"/>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DE15D6-F6FD-4A5C-B16C-CEA7EE479CF0}"/>
              </a:ext>
              <a:ext uri="{C183D7F6-B498-43B3-948B-1728B52AA6E4}">
                <adec:decorative xmlns:adec="http://schemas.microsoft.com/office/drawing/2017/decorative" val="1"/>
              </a:ext>
            </a:extLst>
          </p:cNvPr>
          <p:cNvCxnSpPr>
            <a:cxnSpLocks/>
          </p:cNvCxnSpPr>
          <p:nvPr/>
        </p:nvCxnSpPr>
        <p:spPr>
          <a:xfrm>
            <a:off x="1470274" y="3671866"/>
            <a:ext cx="3652216"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6" name="Footer Placeholder 2">
            <a:extLst>
              <a:ext uri="{FF2B5EF4-FFF2-40B4-BE49-F238E27FC236}">
                <a16:creationId xmlns:a16="http://schemas.microsoft.com/office/drawing/2014/main" id="{69ACDA58-5C66-4D79-8D73-D3137A08887F}"/>
              </a:ext>
            </a:extLst>
          </p:cNvPr>
          <p:cNvSpPr>
            <a:spLocks noGrp="1"/>
          </p:cNvSpPr>
          <p:nvPr>
            <p:ph type="ftr" sz="quarter" idx="11"/>
          </p:nvPr>
        </p:nvSpPr>
        <p:spPr/>
        <p:txBody>
          <a:bodyPr/>
          <a:lstStyle/>
          <a:p>
            <a:r>
              <a:rPr lang="es-US"/>
              <a:t>Comenzando con Medicare</a:t>
            </a:r>
          </a:p>
        </p:txBody>
      </p:sp>
      <p:sp>
        <p:nvSpPr>
          <p:cNvPr id="5" name="Date Placeholder 1">
            <a:extLst>
              <a:ext uri="{FF2B5EF4-FFF2-40B4-BE49-F238E27FC236}">
                <a16:creationId xmlns:a16="http://schemas.microsoft.com/office/drawing/2014/main" id="{A8E4AC94-D30D-4968-A941-11293FF25D2B}"/>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5</a:t>
            </a:r>
          </a:p>
        </p:txBody>
      </p:sp>
      <p:sp>
        <p:nvSpPr>
          <p:cNvPr id="5" name="Text Placeholder 4"/>
          <p:cNvSpPr>
            <a:spLocks noGrp="1"/>
          </p:cNvSpPr>
          <p:nvPr>
            <p:ph type="body" idx="1"/>
          </p:nvPr>
        </p:nvSpPr>
        <p:spPr/>
        <p:txBody>
          <a:bodyPr/>
          <a:lstStyle/>
          <a:p>
            <a:pPr>
              <a:lnSpc>
                <a:spcPct val="100000"/>
              </a:lnSpc>
              <a:spcBef>
                <a:spcPts val="0"/>
              </a:spcBef>
            </a:pPr>
            <a:r>
              <a:rPr lang="es-US"/>
              <a:t>Medicare Advantage y otros planes de salud de Medicare</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5</a:t>
            </a:r>
          </a:p>
        </p:txBody>
      </p:sp>
      <p:sp>
        <p:nvSpPr>
          <p:cNvPr id="13" name="Content Placeholder 12"/>
          <p:cNvSpPr>
            <a:spLocks noGrp="1"/>
          </p:cNvSpPr>
          <p:nvPr>
            <p:ph idx="4294967295"/>
          </p:nvPr>
        </p:nvSpPr>
        <p:spPr>
          <a:xfrm>
            <a:off x="667512" y="1253359"/>
            <a:ext cx="10897955" cy="5238881"/>
          </a:xfrm>
        </p:spPr>
        <p:txBody>
          <a:bodyPr vert="horz" lIns="91440" tIns="45720" rIns="91440" bIns="45720" rtlCol="0" anchor="t">
            <a:normAutofit/>
          </a:bodyPr>
          <a:lstStyle/>
          <a:p>
            <a:pPr marL="0" lvl="0" indent="0">
              <a:lnSpc>
                <a:spcPct val="100000"/>
              </a:lnSpc>
              <a:spcBef>
                <a:spcPts val="0"/>
              </a:spcBef>
              <a:spcAft>
                <a:spcPts val="1200"/>
              </a:spcAft>
              <a:buNone/>
            </a:pPr>
            <a:r>
              <a:rPr lang="es-US" sz="2800" b="1" dirty="0">
                <a:solidFill>
                  <a:srgbClr val="00529B"/>
                </a:solidFill>
                <a:latin typeface="Arial"/>
                <a:cs typeface="Arial"/>
              </a:rPr>
              <a:t>Al final de esta lección, usted podrá:</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los planes Medicare </a:t>
            </a:r>
            <a:r>
              <a:rPr lang="es-US" sz="2400" dirty="0" err="1">
                <a:solidFill>
                  <a:srgbClr val="00529B"/>
                </a:solidFill>
                <a:latin typeface="Arial"/>
                <a:cs typeface="Arial"/>
              </a:rPr>
              <a:t>Advantage</a:t>
            </a:r>
            <a:r>
              <a:rPr lang="es-US" sz="2400" dirty="0">
                <a:solidFill>
                  <a:srgbClr val="00529B"/>
                </a:solidFill>
                <a:latin typeface="Arial"/>
                <a:cs typeface="Arial"/>
              </a:rPr>
              <a:t> y cómo funcionan</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Analizar qué se debe tener en cuenta al decidir si se inscribe en un plan Medicare </a:t>
            </a:r>
            <a:r>
              <a:rPr lang="es-US" sz="2400" dirty="0" err="1">
                <a:solidFill>
                  <a:srgbClr val="00529B"/>
                </a:solidFill>
                <a:latin typeface="Arial"/>
                <a:cs typeface="Arial"/>
              </a:rPr>
              <a:t>Advantage</a:t>
            </a:r>
            <a:r>
              <a:rPr lang="es-US" sz="2400" dirty="0">
                <a:solidFill>
                  <a:srgbClr val="00529B"/>
                </a:solidFill>
                <a:latin typeface="Arial"/>
                <a:cs typeface="Arial"/>
              </a:rPr>
              <a:t>, como cobertura y costos</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quién puede inscribirse en un plan y cuándo y cómo inscribirse</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Explicar la diferencia entre los planes Medicare </a:t>
            </a:r>
            <a:r>
              <a:rPr lang="es-US" sz="2400" dirty="0" err="1">
                <a:solidFill>
                  <a:srgbClr val="00529B"/>
                </a:solidFill>
                <a:latin typeface="Arial"/>
                <a:cs typeface="Arial"/>
              </a:rPr>
              <a:t>Advantage</a:t>
            </a:r>
            <a:r>
              <a:rPr lang="es-US" sz="2400" dirty="0">
                <a:solidFill>
                  <a:srgbClr val="00529B"/>
                </a:solidFill>
                <a:latin typeface="Arial"/>
                <a:cs typeface="Arial"/>
              </a:rPr>
              <a:t> y las pólizas de Seguro Complementario de Medicare (</a:t>
            </a:r>
            <a:r>
              <a:rPr lang="es-US" sz="2400" dirty="0" err="1">
                <a:solidFill>
                  <a:srgbClr val="00529B"/>
                </a:solidFill>
                <a:latin typeface="Arial"/>
                <a:cs typeface="Arial"/>
              </a:rPr>
              <a:t>Medigap</a:t>
            </a:r>
            <a:r>
              <a:rPr lang="es-US" sz="2400" dirty="0">
                <a:solidFill>
                  <a:srgbClr val="00529B"/>
                </a:solidFill>
                <a:latin typeface="Arial"/>
                <a:cs typeface="Arial"/>
              </a:rPr>
              <a:t>)</a:t>
            </a:r>
          </a:p>
          <a:p>
            <a:pPr marL="548640" lvl="1" indent="-347472">
              <a:lnSpc>
                <a:spcPct val="100000"/>
              </a:lnSpc>
              <a:spcBef>
                <a:spcPts val="0"/>
              </a:spcBef>
              <a:spcAft>
                <a:spcPts val="1200"/>
              </a:spcAft>
              <a:buFont typeface="Wingdings" panose="05000000000000000000" pitchFamily="2" charset="2"/>
              <a:buChar char="§"/>
            </a:pPr>
            <a:r>
              <a:rPr lang="es-US" sz="2400" dirty="0">
                <a:solidFill>
                  <a:srgbClr val="00529B"/>
                </a:solidFill>
                <a:latin typeface="Arial"/>
                <a:cs typeface="Arial"/>
              </a:rPr>
              <a:t>Describir otros tipos de planes de salud de Medicare que pueden estar disponibles </a:t>
            </a: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n-US" smtClean="0"/>
              <a:pPr/>
              <a:t>71</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Planes Medicare Advantage (Parte C)</a:t>
            </a:r>
          </a:p>
        </p:txBody>
      </p:sp>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4063122" y="1371600"/>
            <a:ext cx="7857945" cy="4351338"/>
          </a:xfrm>
        </p:spPr>
        <p:txBody>
          <a:bodyPr>
            <a:noAutofit/>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20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Otra forma (aparte de Medicare Original) de obtener </a:t>
            </a:r>
            <a:r>
              <a:rPr kumimoji="0" lang="es-US" sz="2200" b="1"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cobertura</a:t>
            </a:r>
            <a:r>
              <a:rPr kumimoji="0" lang="es-US" sz="220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 de la Parte A (seguro hospitalario) y la Parte B (seguro médico) de Medicare</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20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Es ofrecida por </a:t>
            </a:r>
            <a:r>
              <a:rPr kumimoji="0" lang="es-US" sz="2200" b="1"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empresas privadas</a:t>
            </a:r>
            <a:r>
              <a:rPr kumimoji="0" lang="es-US" sz="220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 aprobadas por Medicare que deben seguir las normas impuestas por Medicare.</a:t>
            </a:r>
            <a:r>
              <a:rPr kumimoji="0" lang="es-US" sz="22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 </a:t>
            </a:r>
          </a:p>
          <a:p>
            <a:pPr marL="233363" lvl="0" indent="-233363">
              <a:spcBef>
                <a:spcPts val="0"/>
              </a:spcBef>
              <a:spcAft>
                <a:spcPts val="600"/>
              </a:spcAft>
              <a:defRPr/>
            </a:pPr>
            <a:r>
              <a:rPr lang="es-US" sz="2200" dirty="0">
                <a:solidFill>
                  <a:srgbClr val="00529B"/>
                </a:solidFill>
                <a:latin typeface="Arial" panose="020B0604020202020204" pitchFamily="34" charset="0"/>
                <a:cs typeface="Arial" panose="020B0604020202020204" pitchFamily="34" charset="0"/>
              </a:rPr>
              <a:t>La mayoría de los planes Medicare </a:t>
            </a:r>
            <a:r>
              <a:rPr lang="es-US" sz="2200" dirty="0" err="1">
                <a:solidFill>
                  <a:srgbClr val="00529B"/>
                </a:solidFill>
                <a:latin typeface="Arial" panose="020B0604020202020204" pitchFamily="34" charset="0"/>
                <a:cs typeface="Arial" panose="020B0604020202020204" pitchFamily="34" charset="0"/>
              </a:rPr>
              <a:t>Advantage</a:t>
            </a:r>
            <a:r>
              <a:rPr lang="es-US" sz="2200" dirty="0">
                <a:solidFill>
                  <a:srgbClr val="00529B"/>
                </a:solidFill>
                <a:latin typeface="Arial" panose="020B0604020202020204" pitchFamily="34" charset="0"/>
                <a:cs typeface="Arial" panose="020B0604020202020204" pitchFamily="34" charset="0"/>
              </a:rPr>
              <a:t> incluyen cobertura de medicamentos (Parte D)</a:t>
            </a:r>
          </a:p>
          <a:p>
            <a:pPr marL="233363" lvl="0" indent="-233363">
              <a:spcBef>
                <a:spcPts val="0"/>
              </a:spcBef>
              <a:spcAft>
                <a:spcPts val="1200"/>
              </a:spcAft>
              <a:defRPr/>
            </a:pPr>
            <a:r>
              <a:rPr lang="es-US" sz="2200" dirty="0">
                <a:solidFill>
                  <a:srgbClr val="00529B"/>
                </a:solidFill>
                <a:latin typeface="Arial" panose="020B0604020202020204" pitchFamily="34" charset="0"/>
                <a:cs typeface="Arial" panose="020B0604020202020204" pitchFamily="34" charset="0"/>
              </a:rPr>
              <a:t>En </a:t>
            </a:r>
            <a:r>
              <a:rPr kumimoji="0" lang="es-US" sz="22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la mayoría de los casos, deberá utilizar proveedores de atención médica que participen en la </a:t>
            </a:r>
            <a:r>
              <a:rPr kumimoji="0" lang="es-US" sz="2200" b="1"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red del plan </a:t>
            </a:r>
            <a:r>
              <a:rPr kumimoji="0" lang="es-US" sz="22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(algunos planes ofrecen cobertura</a:t>
            </a:r>
            <a:r>
              <a:rPr kumimoji="0" lang="es-US" sz="2200" b="0" i="0" u="none" strike="noStrike" cap="none" normalizeH="0" noProof="0" dirty="0">
                <a:ln>
                  <a:noFill/>
                </a:ln>
                <a:solidFill>
                  <a:srgbClr val="00529B"/>
                </a:solidFill>
                <a:uLnTx/>
                <a:uFillTx/>
                <a:latin typeface="Arial" panose="020B0604020202020204" pitchFamily="34" charset="0"/>
                <a:cs typeface="Arial" panose="020B0604020202020204" pitchFamily="34" charset="0"/>
              </a:rPr>
              <a:t> no de emergencia</a:t>
            </a:r>
            <a:r>
              <a:rPr kumimoji="0" lang="es-US" sz="22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 fuera de la red, pero habitualmente con un costo más alto)</a:t>
            </a:r>
          </a:p>
        </p:txBody>
      </p:sp>
      <p:pic>
        <p:nvPicPr>
          <p:cNvPr id="5" name="Picture 4" descr="Gráfico que muestra las opciones de los planes Medicare Advantage (Parte C)"/>
          <p:cNvPicPr>
            <a:picLocks noChangeAspect="1"/>
          </p:cNvPicPr>
          <p:nvPr/>
        </p:nvPicPr>
        <p:blipFill>
          <a:blip r:embed="rId4"/>
          <a:stretch>
            <a:fillRect/>
          </a:stretch>
        </p:blipFill>
        <p:spPr>
          <a:xfrm>
            <a:off x="356477" y="1281430"/>
            <a:ext cx="3706646" cy="4599974"/>
          </a:xfrm>
          <a:prstGeom prst="rect">
            <a:avLst/>
          </a:prstGeom>
        </p:spPr>
      </p:pic>
      <p:sp>
        <p:nvSpPr>
          <p:cNvPr id="9" name="CuadroTexto 7">
            <a:extLst>
              <a:ext uri="{FF2B5EF4-FFF2-40B4-BE49-F238E27FC236}">
                <a16:creationId xmlns:a16="http://schemas.microsoft.com/office/drawing/2014/main" id="{50CF4E18-B824-4C3B-92CC-B6A83997E221}"/>
              </a:ext>
            </a:extLst>
          </p:cNvPr>
          <p:cNvSpPr txBox="1"/>
          <p:nvPr/>
        </p:nvSpPr>
        <p:spPr>
          <a:xfrm>
            <a:off x="829886" y="1592904"/>
            <a:ext cx="1256607" cy="4001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A</a:t>
            </a:r>
            <a:endParaRPr kumimoji="0" lang="en-US"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0" name="CuadroTexto 13">
            <a:extLst>
              <a:ext uri="{FF2B5EF4-FFF2-40B4-BE49-F238E27FC236}">
                <a16:creationId xmlns:a16="http://schemas.microsoft.com/office/drawing/2014/main" id="{445E5DA1-8E3A-4E33-AD35-67C84B2321C2}"/>
              </a:ext>
            </a:extLst>
          </p:cNvPr>
          <p:cNvSpPr txBox="1"/>
          <p:nvPr/>
        </p:nvSpPr>
        <p:spPr>
          <a:xfrm>
            <a:off x="838199" y="2262994"/>
            <a:ext cx="1256607" cy="4001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B</a:t>
            </a:r>
            <a:endParaRPr kumimoji="0" lang="en-US"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1" name="CuadroTexto 9">
            <a:extLst>
              <a:ext uri="{FF2B5EF4-FFF2-40B4-BE49-F238E27FC236}">
                <a16:creationId xmlns:a16="http://schemas.microsoft.com/office/drawing/2014/main" id="{FBF622DB-2DC4-4FCB-B960-855FB9974AA7}"/>
              </a:ext>
            </a:extLst>
          </p:cNvPr>
          <p:cNvSpPr txBox="1"/>
          <p:nvPr/>
        </p:nvSpPr>
        <p:spPr>
          <a:xfrm>
            <a:off x="451332" y="2807426"/>
            <a:ext cx="2219896" cy="615553"/>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 mayoría de </a:t>
            </a:r>
            <a:br>
              <a:rPr kumimoji="0" lang="es-MX"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s-MX"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planes incluyen:</a:t>
            </a: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CuadroTexto 8">
            <a:extLst>
              <a:ext uri="{FF2B5EF4-FFF2-40B4-BE49-F238E27FC236}">
                <a16:creationId xmlns:a16="http://schemas.microsoft.com/office/drawing/2014/main" id="{000FE276-D6AE-4252-9B08-59F515B45CD1}"/>
              </a:ext>
            </a:extLst>
          </p:cNvPr>
          <p:cNvSpPr txBox="1"/>
          <p:nvPr/>
        </p:nvSpPr>
        <p:spPr>
          <a:xfrm>
            <a:off x="829886" y="3422979"/>
            <a:ext cx="1264919" cy="4001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D</a:t>
            </a:r>
            <a:endParaRPr kumimoji="0" lang="en-US"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3" name="CuadroTexto 11">
            <a:extLst>
              <a:ext uri="{FF2B5EF4-FFF2-40B4-BE49-F238E27FC236}">
                <a16:creationId xmlns:a16="http://schemas.microsoft.com/office/drawing/2014/main" id="{1E0D1B0C-C140-42F8-A1B6-8227BF77049D}"/>
              </a:ext>
            </a:extLst>
          </p:cNvPr>
          <p:cNvSpPr txBox="1"/>
          <p:nvPr/>
        </p:nvSpPr>
        <p:spPr>
          <a:xfrm>
            <a:off x="838200" y="4008183"/>
            <a:ext cx="3397027" cy="707886"/>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Algunos beneficios adicionales</a:t>
            </a:r>
            <a:endParaRPr kumimoji="0" lang="en-US"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4" name="CuadroTexto 10">
            <a:extLst>
              <a:ext uri="{FF2B5EF4-FFF2-40B4-BE49-F238E27FC236}">
                <a16:creationId xmlns:a16="http://schemas.microsoft.com/office/drawing/2014/main" id="{F5C94B69-6CB6-4CC6-85BA-5F20BE254FF5}"/>
              </a:ext>
            </a:extLst>
          </p:cNvPr>
          <p:cNvSpPr txBox="1"/>
          <p:nvPr/>
        </p:nvSpPr>
        <p:spPr>
          <a:xfrm>
            <a:off x="529028" y="4738141"/>
            <a:ext cx="3706199" cy="353943"/>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Algunos planes también incluyen:</a:t>
            </a:r>
            <a:endParaRPr kumimoji="0" lang="en-US" sz="17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CuadroTexto 12">
            <a:extLst>
              <a:ext uri="{FF2B5EF4-FFF2-40B4-BE49-F238E27FC236}">
                <a16:creationId xmlns:a16="http://schemas.microsoft.com/office/drawing/2014/main" id="{6F4DC166-D5E8-4C53-A173-82A3AF610930}"/>
              </a:ext>
            </a:extLst>
          </p:cNvPr>
          <p:cNvSpPr txBox="1"/>
          <p:nvPr/>
        </p:nvSpPr>
        <p:spPr>
          <a:xfrm>
            <a:off x="838200" y="5108651"/>
            <a:ext cx="3397027" cy="707886"/>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Gastos de bolsillo </a:t>
            </a:r>
            <a:b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br>
            <a:r>
              <a:rPr kumimoji="0" lang="es-MX"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más bajos</a:t>
            </a:r>
            <a:endParaRPr kumimoji="0" lang="en-US" sz="20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n-US" smtClean="0"/>
              <a:pPr/>
              <a:t>72</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solidFill>
              <a:schemeClr val="tx1"/>
            </a:solidFill>
          </a:ln>
        </p:spPr>
        <p:txBody>
          <a:bodyPr>
            <a:normAutofit/>
          </a:bodyPr>
          <a:lstStyle/>
          <a:p>
            <a:r>
              <a:rPr lang="es-US" sz="3000"/>
              <a:t>Cómo funcionan los planes Medicare Advantage</a:t>
            </a:r>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a:pPr>
            <a:r>
              <a:rPr kumimoji="0" lang="es-US" sz="2400" b="1" i="0" u="none" strike="noStrike" cap="none" normalizeH="0" baseline="0" noProof="0">
                <a:ln>
                  <a:noFill/>
                </a:ln>
                <a:solidFill>
                  <a:srgbClr val="00529B"/>
                </a:solidFill>
                <a:uLnTx/>
                <a:uFillTx/>
                <a:latin typeface="Arial" panose="020B0604020202020204" pitchFamily="34" charset="0"/>
                <a:cs typeface="Arial" panose="020B0604020202020204" pitchFamily="34" charset="0"/>
              </a:rPr>
              <a:t>En un plan Medicare Advantage, usted:</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536398"/>
            <a:ext cx="2084832" cy="3063240"/>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pPr>
            <a:r>
              <a:rPr lang="es-US" sz="1500" dirty="0">
                <a:solidFill>
                  <a:srgbClr val="00529B"/>
                </a:solidFill>
                <a:latin typeface="Arial"/>
                <a:cs typeface="Arial"/>
              </a:rPr>
              <a:t>Seguirá inscrito en Medicare con todos </a:t>
            </a:r>
            <a:r>
              <a:rPr lang="es-US" sz="1500" b="1" dirty="0">
                <a:solidFill>
                  <a:srgbClr val="00529B"/>
                </a:solidFill>
                <a:latin typeface="Arial"/>
                <a:cs typeface="Arial"/>
              </a:rPr>
              <a:t>los derechos y las protecciones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907992"/>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573892"/>
            <a:ext cx="2084832" cy="3063240"/>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a:pPr>
            <a:r>
              <a:rPr kumimoji="0" lang="es-US" sz="1500" b="0" i="0" u="none" strike="noStrike" cap="none" normalizeH="0" baseline="0" noProof="0" dirty="0">
                <a:ln>
                  <a:noFill/>
                </a:ln>
                <a:solidFill>
                  <a:srgbClr val="00529B"/>
                </a:solidFill>
                <a:uLnTx/>
                <a:uFillTx/>
                <a:latin typeface="Arial"/>
                <a:ea typeface="+mn-ea"/>
                <a:cs typeface="Arial"/>
              </a:rPr>
              <a:t>Igual recibe </a:t>
            </a:r>
            <a:r>
              <a:rPr kumimoji="0" lang="es-US" sz="1500" b="1" i="0" u="none" strike="noStrike" cap="none" normalizeH="0" baseline="0" noProof="0" dirty="0">
                <a:ln>
                  <a:noFill/>
                </a:ln>
                <a:solidFill>
                  <a:srgbClr val="00529B"/>
                </a:solidFill>
                <a:uLnTx/>
                <a:uFillTx/>
                <a:latin typeface="Arial"/>
                <a:ea typeface="+mn-ea"/>
                <a:cs typeface="Arial"/>
              </a:rPr>
              <a:t>servicios</a:t>
            </a:r>
            <a:r>
              <a:rPr kumimoji="0" lang="es-US" sz="1500" b="0" i="0" u="none" strike="noStrike" cap="none" normalizeH="0" baseline="0" noProof="0" dirty="0">
                <a:ln>
                  <a:noFill/>
                </a:ln>
                <a:solidFill>
                  <a:srgbClr val="00529B"/>
                </a:solidFill>
                <a:uLnTx/>
                <a:uFillTx/>
                <a:latin typeface="Arial"/>
                <a:ea typeface="+mn-ea"/>
                <a:cs typeface="Arial"/>
              </a:rPr>
              <a:t> cubiertos por las Partes A y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954934"/>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6"/>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573892"/>
            <a:ext cx="2084832" cy="3063240"/>
          </a:xfrm>
          <a:prstGeom prst="round2SameRect">
            <a:avLst>
              <a:gd name="adj1" fmla="val 0"/>
              <a:gd name="adj2" fmla="val 16159"/>
            </a:avLst>
          </a:prstGeom>
          <a:ln w="76200">
            <a:solidFill>
              <a:schemeClr val="accent5">
                <a:lumMod val="75000"/>
              </a:schemeClr>
            </a:solidFill>
          </a:ln>
        </p:spPr>
        <p:txBody>
          <a:bodyPr lIns="0" tIns="822960" rIns="0" anchor="t" anchorCtr="1">
            <a:noAutofit/>
          </a:bodyPr>
          <a:lstStyle/>
          <a:p>
            <a:pPr marL="0" indent="0" algn="ctr">
              <a:lnSpc>
                <a:spcPts val="1600"/>
              </a:lnSpc>
              <a:buNone/>
            </a:pPr>
            <a:r>
              <a:rPr lang="es-US" sz="1500" dirty="0">
                <a:solidFill>
                  <a:srgbClr val="00529B"/>
                </a:solidFill>
                <a:latin typeface="Arial"/>
                <a:cs typeface="Arial"/>
              </a:rPr>
              <a:t>No puede </a:t>
            </a:r>
            <a:r>
              <a:rPr lang="es-US" sz="1500" b="1" dirty="0">
                <a:solidFill>
                  <a:srgbClr val="00529B"/>
                </a:solidFill>
                <a:latin typeface="Arial"/>
                <a:cs typeface="Arial"/>
              </a:rPr>
              <a:t>recibir cargos</a:t>
            </a:r>
            <a:r>
              <a:rPr lang="es-US" sz="1500" dirty="0">
                <a:solidFill>
                  <a:srgbClr val="00529B"/>
                </a:solidFill>
                <a:latin typeface="Arial"/>
                <a:cs typeface="Arial"/>
              </a:rPr>
              <a:t> que superen lo que se le cobra a Medicare Original por determinados servicios, como quimioterapia, diálisis y cuidado en un centro de enfermería especializada (SNF)</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942503"/>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4" name="Graphic 93" descr="Transferencia con relleno sólido">
              <a:extLst>
                <a:ext uri="{FF2B5EF4-FFF2-40B4-BE49-F238E27FC236}">
                  <a16:creationId xmlns:a16="http://schemas.microsoft.com/office/drawing/2014/main" id="{EC5494D4-31C9-4FD5-9BFD-9977C4CD29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573892"/>
            <a:ext cx="2084832" cy="3063240"/>
          </a:xfrm>
          <a:prstGeom prst="round2SameRect">
            <a:avLst>
              <a:gd name="adj1" fmla="val 0"/>
              <a:gd name="adj2" fmla="val 16928"/>
            </a:avLst>
          </a:prstGeom>
          <a:ln w="76200">
            <a:solidFill>
              <a:schemeClr val="accent5">
                <a:lumMod val="60000"/>
                <a:lumOff val="40000"/>
              </a:schemeClr>
            </a:solidFill>
          </a:ln>
        </p:spPr>
        <p:txBody>
          <a:bodyPr tIns="822960" anchor="t" anchorCtr="1">
            <a:noAutofit/>
          </a:bodyPr>
          <a:lstStyle/>
          <a:p>
            <a:pPr marL="0" indent="0" algn="ctr">
              <a:buNone/>
            </a:pPr>
            <a:r>
              <a:rPr lang="es-US" sz="1500" dirty="0">
                <a:solidFill>
                  <a:srgbClr val="00529B"/>
                </a:solidFill>
                <a:latin typeface="Arial"/>
                <a:cs typeface="Arial"/>
              </a:rPr>
              <a:t>Puede elegir un plan que incluya </a:t>
            </a:r>
            <a:r>
              <a:rPr lang="es-US" sz="1500" b="1" dirty="0">
                <a:solidFill>
                  <a:srgbClr val="00529B"/>
                </a:solidFill>
                <a:latin typeface="Arial"/>
                <a:cs typeface="Arial"/>
              </a:rPr>
              <a:t>cobertura de medicamentos</a:t>
            </a:r>
            <a:r>
              <a:rPr lang="es-US" sz="1500" dirty="0">
                <a:solidFill>
                  <a:srgbClr val="00529B"/>
                </a:solidFill>
                <a:latin typeface="Arial"/>
                <a:cs typeface="Arial"/>
              </a:rPr>
              <a:t> y/o </a:t>
            </a:r>
            <a:r>
              <a:rPr lang="es-US" sz="1500" b="1" dirty="0">
                <a:solidFill>
                  <a:srgbClr val="00529B"/>
                </a:solidFill>
                <a:latin typeface="Arial"/>
                <a:cs typeface="Arial"/>
              </a:rPr>
              <a:t>beneficios adicionales</a:t>
            </a:r>
            <a:r>
              <a:rPr lang="es-US" sz="1500" dirty="0">
                <a:solidFill>
                  <a:srgbClr val="00529B"/>
                </a:solidFill>
                <a:latin typeface="Arial"/>
                <a:cs typeface="Arial"/>
              </a:rPr>
              <a:t>, como beneficios de la vista, dentales y de bienestar</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944153"/>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8" name="Graphic 97" descr="Medicamento con relleno sólido">
              <a:extLst>
                <a:ext uri="{FF2B5EF4-FFF2-40B4-BE49-F238E27FC236}">
                  <a16:creationId xmlns:a16="http://schemas.microsoft.com/office/drawing/2014/main" id="{F5334F05-2174-49D0-AAA3-C7B34716DC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561125"/>
            <a:ext cx="2084832" cy="3063240"/>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pPr>
            <a:r>
              <a:rPr lang="es-US" sz="1500" dirty="0">
                <a:solidFill>
                  <a:srgbClr val="00529B"/>
                </a:solidFill>
                <a:latin typeface="Arial"/>
                <a:cs typeface="Arial"/>
              </a:rPr>
              <a:t>Tiene un límite anual en sus </a:t>
            </a:r>
            <a:r>
              <a:rPr lang="es-US" sz="1500" b="1" dirty="0">
                <a:solidFill>
                  <a:srgbClr val="00529B"/>
                </a:solidFill>
                <a:latin typeface="Arial"/>
                <a:cs typeface="Arial"/>
              </a:rPr>
              <a:t>costos de bolsillo</a:t>
            </a:r>
          </a:p>
          <a:p>
            <a:pPr marL="0" indent="0" algn="ctr">
              <a:buNone/>
            </a:pPr>
            <a:endParaRPr lang="en-US" sz="1500" dirty="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931745"/>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descr="Dinero">
              <a:extLst>
                <a:ext uri="{FF2B5EF4-FFF2-40B4-BE49-F238E27FC236}">
                  <a16:creationId xmlns:a16="http://schemas.microsoft.com/office/drawing/2014/main" id="{5039FFFA-0491-4386-B3EA-9EC1297449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n-US" smtClean="0"/>
              <a:pPr/>
              <a:t>73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funcionan los planes Medicare Advantage (continuación)</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a:pPr>
            <a:r>
              <a:rPr lang="es-US" sz="2400" b="1" dirty="0"/>
              <a:t>En un plan Medicare </a:t>
            </a:r>
            <a:r>
              <a:rPr lang="es-US" sz="2400" b="1" dirty="0" err="1"/>
              <a:t>Advantage</a:t>
            </a:r>
            <a:r>
              <a:rPr lang="es-US" sz="2400" b="1" dirty="0"/>
              <a:t>:</a:t>
            </a:r>
            <a:endParaRPr lang="es-US" sz="2400" dirty="0"/>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normAutofit/>
          </a:bodyPr>
          <a:lstStyle/>
          <a:p>
            <a:pPr marL="0" lvl="0" indent="0" algn="ctr" defTabSz="685800">
              <a:spcAft>
                <a:spcPts val="0"/>
              </a:spcAft>
              <a:buClrTx/>
              <a:buNone/>
            </a:pPr>
            <a:r>
              <a:rPr lang="es-US" sz="1450" dirty="0">
                <a:latin typeface="Arial"/>
                <a:cs typeface="Arial"/>
              </a:rPr>
              <a:t>Cada plan tiene un </a:t>
            </a:r>
            <a:r>
              <a:rPr lang="es-US" sz="1450" b="1" dirty="0">
                <a:latin typeface="Arial"/>
                <a:cs typeface="Arial"/>
              </a:rPr>
              <a:t>área de servicios </a:t>
            </a:r>
            <a:r>
              <a:rPr lang="es-US" sz="1450" dirty="0">
                <a:latin typeface="Arial"/>
                <a:cs typeface="Arial"/>
              </a:rPr>
              <a:t>en la que deben vivir sus inscritos</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spcAft>
                <a:spcPts val="0"/>
              </a:spcAft>
              <a:buClrTx/>
              <a:buNone/>
            </a:pPr>
            <a:r>
              <a:rPr lang="es-US" sz="1450" dirty="0">
                <a:latin typeface="Arial"/>
                <a:cs typeface="Arial"/>
              </a:rPr>
              <a:t>Usted (o un proveedor que actúe en su nombre) puede solicitar que le informen con anticipación si el plan cubrirá un artículo o un servicio (esto se conoce como </a:t>
            </a:r>
            <a:r>
              <a:rPr lang="es-US" sz="1450" b="1" dirty="0">
                <a:latin typeface="Arial"/>
                <a:cs typeface="Arial"/>
              </a:rPr>
              <a:t>determinación de la organización</a:t>
            </a:r>
            <a:r>
              <a:rPr lang="es-US" sz="1500" dirty="0">
                <a:latin typeface="Arial"/>
                <a:cs typeface="Arial"/>
              </a:rPr>
              <a:t>) </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rmAutofit/>
          </a:bodyPr>
          <a:lstStyle/>
          <a:p>
            <a:pPr marL="0" lvl="0" indent="0" algn="ctr" defTabSz="685800">
              <a:spcAft>
                <a:spcPts val="0"/>
              </a:spcAft>
              <a:buClrTx/>
              <a:buNone/>
            </a:pPr>
            <a:r>
              <a:rPr lang="es-US" sz="1450" dirty="0">
                <a:latin typeface="Arial"/>
                <a:cs typeface="Arial"/>
              </a:rPr>
              <a:t>Medicare paga un importe fijo por su cobertura todos los meses a las </a:t>
            </a:r>
            <a:r>
              <a:rPr lang="es-US" sz="1450" b="1" dirty="0">
                <a:latin typeface="Arial"/>
                <a:cs typeface="Arial"/>
              </a:rPr>
              <a:t>compañías</a:t>
            </a:r>
            <a:r>
              <a:rPr lang="es-US" sz="1450" dirty="0">
                <a:latin typeface="Arial"/>
                <a:cs typeface="Arial"/>
              </a:rPr>
              <a:t> que ofrecen planes Medicare </a:t>
            </a:r>
            <a:r>
              <a:rPr lang="es-US" sz="1450" dirty="0" err="1">
                <a:latin typeface="Arial"/>
                <a:cs typeface="Arial"/>
              </a:rPr>
              <a:t>Advantage</a:t>
            </a:r>
            <a:endParaRPr lang="es-US" sz="1450" dirty="0">
              <a:latin typeface="Arial"/>
              <a:cs typeface="Arial"/>
            </a:endParaRPr>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normAutofit/>
          </a:bodyPr>
          <a:lstStyle/>
          <a:p>
            <a:pPr marL="0" lvl="0" indent="0" algn="ctr" defTabSz="685800">
              <a:spcAft>
                <a:spcPts val="0"/>
              </a:spcAft>
              <a:buClrTx/>
              <a:buNone/>
            </a:pPr>
            <a:r>
              <a:rPr lang="es-US" sz="1450" dirty="0">
                <a:latin typeface="Arial"/>
                <a:cs typeface="Arial"/>
              </a:rPr>
              <a:t>Cada plan puede tener diferentes costos de bolsillo y tener diferentes </a:t>
            </a:r>
            <a:r>
              <a:rPr lang="es-US" sz="1450" b="1" dirty="0">
                <a:latin typeface="Arial"/>
                <a:cs typeface="Arial"/>
              </a:rPr>
              <a:t>normas</a:t>
            </a:r>
            <a:r>
              <a:rPr lang="es-US" sz="1450" dirty="0">
                <a:latin typeface="Arial"/>
                <a:cs typeface="Arial"/>
              </a:rPr>
              <a:t> sobre cómo recibir los servicios (que pueden cambiar cada año)</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normAutofit/>
          </a:bodyPr>
          <a:lstStyle/>
          <a:p>
            <a:pPr marL="0" lvl="0" indent="0" algn="ctr" defTabSz="685800">
              <a:spcAft>
                <a:spcPts val="0"/>
              </a:spcAft>
              <a:buClrTx/>
              <a:buNone/>
            </a:pPr>
            <a:r>
              <a:rPr lang="es-US" sz="1450" b="1" dirty="0">
                <a:latin typeface="Arial"/>
                <a:cs typeface="Arial"/>
              </a:rPr>
              <a:t>Los cuidados paliativos</a:t>
            </a:r>
            <a:r>
              <a:rPr lang="es-US" sz="1450" dirty="0">
                <a:latin typeface="Arial"/>
                <a:cs typeface="Arial"/>
              </a:rPr>
              <a:t> están cubiertos, pero por Medicare Original</a:t>
            </a: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n-US" smtClean="0"/>
              <a:pPr/>
              <a:t>74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s-US"/>
              <a:t>Distintos tipos de planes Medicare Advantage</a:t>
            </a:r>
          </a:p>
        </p:txBody>
      </p:sp>
      <p:grpSp>
        <p:nvGrpSpPr>
          <p:cNvPr id="21" name="Group 20">
            <a:extLst>
              <a:ext uri="{FF2B5EF4-FFF2-40B4-BE49-F238E27FC236}">
                <a16:creationId xmlns:a16="http://schemas.microsoft.com/office/drawing/2014/main" id="{4DB15A12-4040-B350-9404-375DBCF951C5}"/>
              </a:ext>
              <a:ext uri="{C183D7F6-B498-43B3-948B-1728B52AA6E4}">
                <adec:decorative xmlns:adec="http://schemas.microsoft.com/office/drawing/2017/decorative" val="1"/>
              </a:ext>
            </a:extLst>
          </p:cNvPr>
          <p:cNvGrpSpPr/>
          <p:nvPr/>
        </p:nvGrpSpPr>
        <p:grpSpPr>
          <a:xfrm>
            <a:off x="3581400" y="1191070"/>
            <a:ext cx="4906790" cy="4734598"/>
            <a:chOff x="3304320" y="1191070"/>
            <a:chExt cx="4906790" cy="4734598"/>
          </a:xfrm>
        </p:grpSpPr>
        <p:grpSp>
          <p:nvGrpSpPr>
            <p:cNvPr id="22" name="Group 21">
              <a:extLst>
                <a:ext uri="{FF2B5EF4-FFF2-40B4-BE49-F238E27FC236}">
                  <a16:creationId xmlns:a16="http://schemas.microsoft.com/office/drawing/2014/main" id="{A6FB4003-63FB-CFEF-1269-C6EB24EED675}"/>
                </a:ext>
              </a:extLst>
            </p:cNvPr>
            <p:cNvGrpSpPr/>
            <p:nvPr/>
          </p:nvGrpSpPr>
          <p:grpSpPr>
            <a:xfrm>
              <a:off x="3304320" y="1191070"/>
              <a:ext cx="4906790" cy="4734598"/>
              <a:chOff x="3304320" y="1191070"/>
              <a:chExt cx="4906790" cy="4734598"/>
            </a:xfrm>
          </p:grpSpPr>
          <p:sp>
            <p:nvSpPr>
              <p:cNvPr id="30" name="HMO">
                <a:extLst>
                  <a:ext uri="{FF2B5EF4-FFF2-40B4-BE49-F238E27FC236}">
                    <a16:creationId xmlns:a16="http://schemas.microsoft.com/office/drawing/2014/main" id="{41064A45-F22C-C6CD-8E34-546417B3FDA1}"/>
                  </a:ext>
                </a:extLst>
              </p:cNvPr>
              <p:cNvSpPr>
                <a:spLocks noChangeAspect="1"/>
              </p:cNvSpPr>
              <p:nvPr/>
            </p:nvSpPr>
            <p:spPr>
              <a:xfrm>
                <a:off x="4919224" y="1191070"/>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1" name="PPO">
                <a:extLst>
                  <a:ext uri="{FF2B5EF4-FFF2-40B4-BE49-F238E27FC236}">
                    <a16:creationId xmlns:a16="http://schemas.microsoft.com/office/drawing/2014/main" id="{0065E5B4-ADB1-C234-F72D-220C922C5D56}"/>
                  </a:ext>
                  <a:ext uri="{C183D7F6-B498-43B3-948B-1728B52AA6E4}">
                    <adec:decorative xmlns:adec="http://schemas.microsoft.com/office/drawing/2017/decorative" val="1"/>
                  </a:ext>
                </a:extLst>
              </p:cNvPr>
              <p:cNvSpPr>
                <a:spLocks noChangeAspect="1"/>
              </p:cNvSpPr>
              <p:nvPr/>
            </p:nvSpPr>
            <p:spPr>
              <a:xfrm>
                <a:off x="6496219" y="2250661"/>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2" name="SNP">
                <a:extLst>
                  <a:ext uri="{FF2B5EF4-FFF2-40B4-BE49-F238E27FC236}">
                    <a16:creationId xmlns:a16="http://schemas.microsoft.com/office/drawing/2014/main" id="{9ACE3784-BC53-35F0-865F-66E95B8A0A65}"/>
                  </a:ext>
                </a:extLst>
              </p:cNvPr>
              <p:cNvSpPr>
                <a:spLocks noChangeAspect="1"/>
              </p:cNvSpPr>
              <p:nvPr/>
            </p:nvSpPr>
            <p:spPr>
              <a:xfrm>
                <a:off x="5932390" y="4177413"/>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3" name="PFFSa">
                <a:extLst>
                  <a:ext uri="{FF2B5EF4-FFF2-40B4-BE49-F238E27FC236}">
                    <a16:creationId xmlns:a16="http://schemas.microsoft.com/office/drawing/2014/main" id="{111E1789-934B-3867-C9F1-15FADA1E4C62}"/>
                  </a:ext>
                </a:extLst>
              </p:cNvPr>
              <p:cNvSpPr>
                <a:spLocks noChangeAspect="1"/>
              </p:cNvSpPr>
              <p:nvPr/>
            </p:nvSpPr>
            <p:spPr>
              <a:xfrm>
                <a:off x="3902919" y="4210777"/>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34" name="MSA">
                <a:extLst>
                  <a:ext uri="{FF2B5EF4-FFF2-40B4-BE49-F238E27FC236}">
                    <a16:creationId xmlns:a16="http://schemas.microsoft.com/office/drawing/2014/main" id="{6B92D755-8B5A-7010-E22F-E06FC1608398}"/>
                  </a:ext>
                </a:extLst>
              </p:cNvPr>
              <p:cNvSpPr>
                <a:spLocks noChangeAspect="1"/>
              </p:cNvSpPr>
              <p:nvPr/>
            </p:nvSpPr>
            <p:spPr>
              <a:xfrm>
                <a:off x="3304320" y="2293699"/>
                <a:ext cx="1714891" cy="1714891"/>
              </a:xfrm>
              <a:prstGeom prst="ellipse">
                <a:avLst/>
              </a:prstGeom>
              <a:solidFill>
                <a:schemeClr val="bg1"/>
              </a:solidFill>
              <a:ln w="3238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55E8D7CD-D06B-65B3-F54A-106DB3D83F7A}"/>
                </a:ext>
              </a:extLst>
            </p:cNvPr>
            <p:cNvGrpSpPr/>
            <p:nvPr/>
          </p:nvGrpSpPr>
          <p:grpSpPr>
            <a:xfrm>
              <a:off x="3459086" y="1381722"/>
              <a:ext cx="4583643" cy="4353295"/>
              <a:chOff x="3462749" y="1385818"/>
              <a:chExt cx="4583643" cy="4353295"/>
            </a:xfrm>
          </p:grpSpPr>
          <p:sp>
            <p:nvSpPr>
              <p:cNvPr id="24" name="MA">
                <a:extLst>
                  <a:ext uri="{FF2B5EF4-FFF2-40B4-BE49-F238E27FC236}">
                    <a16:creationId xmlns:a16="http://schemas.microsoft.com/office/drawing/2014/main" id="{3ACC2BF3-3041-8D85-3E7B-012C34A1C776}"/>
                  </a:ext>
                  <a:ext uri="{C183D7F6-B498-43B3-948B-1728B52AA6E4}">
                    <adec:decorative xmlns:adec="http://schemas.microsoft.com/office/drawing/2017/decorative" val="1"/>
                  </a:ext>
                </a:extLst>
              </p:cNvPr>
              <p:cNvSpPr/>
              <p:nvPr/>
            </p:nvSpPr>
            <p:spPr>
              <a:xfrm>
                <a:off x="4240823" y="1972091"/>
                <a:ext cx="3083169" cy="2967512"/>
              </a:xfrm>
              <a:prstGeom prst="pentagon">
                <a:avLst/>
              </a:prstGeom>
              <a:solidFill>
                <a:srgbClr val="DEEBF7">
                  <a:alpha val="9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1B42946-EDD9-7728-97AA-EFB8A30A624C}"/>
                  </a:ext>
                  <a:ext uri="{C183D7F6-B498-43B3-948B-1728B52AA6E4}">
                    <adec:decorative xmlns:adec="http://schemas.microsoft.com/office/drawing/2017/decorative" val="1"/>
                  </a:ext>
                </a:extLst>
              </p:cNvPr>
              <p:cNvSpPr/>
              <p:nvPr/>
            </p:nvSpPr>
            <p:spPr>
              <a:xfrm>
                <a:off x="6674792" y="242027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9A36B3-E2FA-3D73-8D5E-06EAF1414254}"/>
                  </a:ext>
                  <a:ext uri="{C183D7F6-B498-43B3-948B-1728B52AA6E4}">
                    <adec:decorative xmlns:adec="http://schemas.microsoft.com/office/drawing/2017/decorative" val="1"/>
                  </a:ext>
                </a:extLst>
              </p:cNvPr>
              <p:cNvSpPr/>
              <p:nvPr/>
            </p:nvSpPr>
            <p:spPr>
              <a:xfrm>
                <a:off x="5077818" y="1385818"/>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E7E4BEC-4E77-734D-5CBA-77E849750ED2}"/>
                  </a:ext>
                  <a:ext uri="{C183D7F6-B498-43B3-948B-1728B52AA6E4}">
                    <adec:decorative xmlns:adec="http://schemas.microsoft.com/office/drawing/2017/decorative" val="1"/>
                  </a:ext>
                </a:extLst>
              </p:cNvPr>
              <p:cNvSpPr/>
              <p:nvPr/>
            </p:nvSpPr>
            <p:spPr>
              <a:xfrm>
                <a:off x="3462749" y="2453982"/>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F7CF5D93-D865-293D-0491-50FE9914609D}"/>
                  </a:ext>
                  <a:ext uri="{C183D7F6-B498-43B3-948B-1728B52AA6E4}">
                    <adec:decorative xmlns:adec="http://schemas.microsoft.com/office/drawing/2017/decorative" val="1"/>
                  </a:ext>
                </a:extLst>
              </p:cNvPr>
              <p:cNvSpPr/>
              <p:nvPr/>
            </p:nvSpPr>
            <p:spPr>
              <a:xfrm>
                <a:off x="4065855" y="4372487"/>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29A1155-6D16-A280-9313-B3E3DFEC1A9C}"/>
                  </a:ext>
                  <a:ext uri="{C183D7F6-B498-43B3-948B-1728B52AA6E4}">
                    <adec:decorative xmlns:adec="http://schemas.microsoft.com/office/drawing/2017/decorative" val="1"/>
                  </a:ext>
                </a:extLst>
              </p:cNvPr>
              <p:cNvSpPr/>
              <p:nvPr/>
            </p:nvSpPr>
            <p:spPr>
              <a:xfrm>
                <a:off x="6096039" y="4360216"/>
                <a:ext cx="1371600" cy="13666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 name="Content Placeholder 5">
            <a:extLst>
              <a:ext uri="{FF2B5EF4-FFF2-40B4-BE49-F238E27FC236}">
                <a16:creationId xmlns:a16="http://schemas.microsoft.com/office/drawing/2014/main" id="{3BD36489-4E3A-A088-CC55-73CAD31D709C}"/>
              </a:ext>
            </a:extLst>
          </p:cNvPr>
          <p:cNvSpPr>
            <a:spLocks noGrp="1"/>
          </p:cNvSpPr>
          <p:nvPr>
            <p:ph sz="quarter" idx="13"/>
          </p:nvPr>
        </p:nvSpPr>
        <p:spPr>
          <a:xfrm>
            <a:off x="4997719" y="3118433"/>
            <a:ext cx="2035629" cy="1385238"/>
          </a:xfrm>
        </p:spPr>
        <p:txBody>
          <a:bodyPr/>
          <a:lstStyle/>
          <a:p>
            <a:pPr marL="0" lvl="0" indent="0" algn="ctr">
              <a:spcAft>
                <a:spcPts val="0"/>
              </a:spcAft>
              <a:buClrTx/>
              <a:buNone/>
              <a:defRPr/>
            </a:pPr>
            <a:r>
              <a:rPr lang="es-US" sz="2400" b="1">
                <a:latin typeface="Calibri" panose="020F0502020204030204"/>
                <a:cs typeface="+mn-cs"/>
              </a:rPr>
              <a:t>Planes Medicare Advantage</a:t>
            </a:r>
          </a:p>
        </p:txBody>
      </p:sp>
      <p:sp>
        <p:nvSpPr>
          <p:cNvPr id="36" name="PlaceHolder 3">
            <a:extLst>
              <a:ext uri="{FF2B5EF4-FFF2-40B4-BE49-F238E27FC236}">
                <a16:creationId xmlns:a16="http://schemas.microsoft.com/office/drawing/2014/main" id="{25BF626C-B7D2-43B5-9EC3-B65CCF5C10A1}"/>
              </a:ext>
            </a:extLst>
          </p:cNvPr>
          <p:cNvSpPr txBox="1">
            <a:spLocks/>
          </p:cNvSpPr>
          <p:nvPr/>
        </p:nvSpPr>
        <p:spPr>
          <a:xfrm>
            <a:off x="5306335" y="1456560"/>
            <a:ext cx="1481971" cy="95976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00"/>
              </a:lnSpc>
              <a:buFont typeface="Wingdings" pitchFamily="2" charset="2"/>
              <a:buNone/>
              <a:tabLst>
                <a:tab pos="0" algn="l"/>
              </a:tabLst>
            </a:pPr>
            <a:r>
              <a:rPr lang="es-US" sz="1300" spc="-1">
                <a:latin typeface="Arial"/>
              </a:rPr>
              <a:t>Plan de la Organización </a:t>
            </a:r>
            <a:br>
              <a:rPr lang="es-US" sz="1300" spc="-1">
                <a:latin typeface="Arial"/>
              </a:rPr>
            </a:br>
            <a:r>
              <a:rPr lang="es-US" sz="1300" spc="-1">
                <a:latin typeface="Arial"/>
              </a:rPr>
              <a:t>para el Mantenimiento de la Salud </a:t>
            </a:r>
            <a:br>
              <a:rPr lang="es-US" sz="1300" spc="-1">
                <a:latin typeface="Arial"/>
              </a:rPr>
            </a:br>
            <a:r>
              <a:rPr lang="es-US" sz="1300" spc="-1">
                <a:latin typeface="Arial"/>
              </a:rPr>
              <a:t>(HMO</a:t>
            </a:r>
            <a:r>
              <a:rPr lang="es-US" sz="1000" spc="-1">
                <a:latin typeface="Arial"/>
              </a:rPr>
              <a:t>, por sus </a:t>
            </a:r>
            <a:br>
              <a:rPr lang="es-US" sz="1000" spc="-1">
                <a:latin typeface="Arial"/>
              </a:rPr>
            </a:br>
            <a:r>
              <a:rPr lang="es-US" sz="1000" spc="-1">
                <a:latin typeface="Arial"/>
              </a:rPr>
              <a:t>siglas en inglés)</a:t>
            </a:r>
            <a:endParaRPr lang="en-US" sz="1000" spc="-1" dirty="0">
              <a:latin typeface="Arial"/>
            </a:endParaRPr>
          </a:p>
        </p:txBody>
      </p:sp>
      <p:sp>
        <p:nvSpPr>
          <p:cNvPr id="37" name="PlaceHolder 4">
            <a:extLst>
              <a:ext uri="{FF2B5EF4-FFF2-40B4-BE49-F238E27FC236}">
                <a16:creationId xmlns:a16="http://schemas.microsoft.com/office/drawing/2014/main" id="{50EA85A7-9829-406B-965C-7CDF9ECA1F92}"/>
              </a:ext>
            </a:extLst>
          </p:cNvPr>
          <p:cNvSpPr txBox="1">
            <a:spLocks/>
          </p:cNvSpPr>
          <p:nvPr/>
        </p:nvSpPr>
        <p:spPr>
          <a:xfrm>
            <a:off x="6816867" y="2554920"/>
            <a:ext cx="1611186" cy="117432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400"/>
              </a:lnSpc>
              <a:buFont typeface="Wingdings" pitchFamily="2" charset="2"/>
              <a:buNone/>
              <a:tabLst>
                <a:tab pos="0" algn="l"/>
              </a:tabLst>
            </a:pPr>
            <a:r>
              <a:rPr lang="es-US" sz="1300" spc="-1">
                <a:latin typeface="Arial"/>
              </a:rPr>
              <a:t>Plan de Organización de Proveedores Preferidos </a:t>
            </a:r>
            <a:br>
              <a:rPr lang="es-US" sz="1300" spc="-1">
                <a:latin typeface="Arial"/>
              </a:rPr>
            </a:br>
            <a:r>
              <a:rPr lang="es-US" sz="1300" spc="-1">
                <a:latin typeface="Arial"/>
              </a:rPr>
              <a:t>(PPO</a:t>
            </a:r>
            <a:r>
              <a:rPr lang="es-US" sz="1000" spc="-1">
                <a:latin typeface="Arial"/>
              </a:rPr>
              <a:t>, por sus </a:t>
            </a:r>
            <a:br>
              <a:rPr lang="es-US" sz="1000" spc="-1">
                <a:latin typeface="Arial"/>
              </a:rPr>
            </a:br>
            <a:r>
              <a:rPr lang="es-US" sz="1000" spc="-1">
                <a:latin typeface="Arial"/>
              </a:rPr>
              <a:t>siglas en inglés)</a:t>
            </a:r>
            <a:endParaRPr lang="en-US" sz="1000" spc="-1" dirty="0">
              <a:latin typeface="Arial"/>
            </a:endParaRPr>
          </a:p>
        </p:txBody>
      </p:sp>
      <p:sp>
        <p:nvSpPr>
          <p:cNvPr id="38" name="PlaceHolder 5">
            <a:extLst>
              <a:ext uri="{FF2B5EF4-FFF2-40B4-BE49-F238E27FC236}">
                <a16:creationId xmlns:a16="http://schemas.microsoft.com/office/drawing/2014/main" id="{92C65910-A174-48A2-8E79-EB0B944F9C49}"/>
              </a:ext>
            </a:extLst>
          </p:cNvPr>
          <p:cNvSpPr txBox="1">
            <a:spLocks/>
          </p:cNvSpPr>
          <p:nvPr/>
        </p:nvSpPr>
        <p:spPr>
          <a:xfrm>
            <a:off x="6425400" y="4576233"/>
            <a:ext cx="1315320" cy="77832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400"/>
              </a:lnSpc>
              <a:buFont typeface="Wingdings" pitchFamily="2" charset="2"/>
              <a:buNone/>
              <a:tabLst>
                <a:tab pos="0" algn="l"/>
              </a:tabLst>
            </a:pPr>
            <a:r>
              <a:rPr lang="es-US" sz="1400" spc="-1">
                <a:latin typeface="Arial"/>
              </a:rPr>
              <a:t>Plan de Necesidades Especiales (SNP, </a:t>
            </a:r>
            <a:r>
              <a:rPr lang="es-US" sz="1000" spc="-1">
                <a:latin typeface="Arial"/>
              </a:rPr>
              <a:t>por sus siglas en inglés)</a:t>
            </a:r>
            <a:endParaRPr lang="en-US" sz="1000" spc="-1" dirty="0">
              <a:latin typeface="Arial"/>
            </a:endParaRPr>
          </a:p>
        </p:txBody>
      </p:sp>
      <p:sp>
        <p:nvSpPr>
          <p:cNvPr id="39" name="PlaceHolder 6">
            <a:extLst>
              <a:ext uri="{FF2B5EF4-FFF2-40B4-BE49-F238E27FC236}">
                <a16:creationId xmlns:a16="http://schemas.microsoft.com/office/drawing/2014/main" id="{9FCE4E08-27BD-4066-95E5-2D6AAFABDFBB}"/>
              </a:ext>
            </a:extLst>
          </p:cNvPr>
          <p:cNvSpPr txBox="1">
            <a:spLocks/>
          </p:cNvSpPr>
          <p:nvPr/>
        </p:nvSpPr>
        <p:spPr>
          <a:xfrm>
            <a:off x="4036320" y="4642200"/>
            <a:ext cx="1732784" cy="95364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1300"/>
              </a:lnSpc>
              <a:buFont typeface="Wingdings" pitchFamily="2" charset="2"/>
              <a:buNone/>
              <a:tabLst>
                <a:tab pos="0" algn="l"/>
              </a:tabLst>
            </a:pPr>
            <a:r>
              <a:rPr lang="es-US" sz="1400" spc="-1">
                <a:latin typeface="Arial"/>
              </a:rPr>
              <a:t>Plan Privado </a:t>
            </a:r>
            <a:br>
              <a:rPr lang="es-US" sz="1400" spc="-1">
                <a:latin typeface="Arial"/>
              </a:rPr>
            </a:br>
            <a:r>
              <a:rPr lang="es-US" sz="1400" spc="-1">
                <a:latin typeface="Arial"/>
              </a:rPr>
              <a:t>de Pago por Servicio </a:t>
            </a:r>
            <a:br>
              <a:rPr lang="es-US" sz="1400" spc="-1">
                <a:latin typeface="Arial"/>
              </a:rPr>
            </a:br>
            <a:r>
              <a:rPr lang="es-US" sz="1000" spc="-1">
                <a:latin typeface="Arial"/>
              </a:rPr>
              <a:t>(</a:t>
            </a:r>
            <a:r>
              <a:rPr lang="es-US" sz="1300" spc="-1">
                <a:latin typeface="Arial"/>
              </a:rPr>
              <a:t>PFFS</a:t>
            </a:r>
            <a:r>
              <a:rPr lang="es-US" sz="1000" spc="-1">
                <a:latin typeface="Arial"/>
              </a:rPr>
              <a:t>, por sus </a:t>
            </a:r>
            <a:br>
              <a:rPr lang="es-US" sz="1000" spc="-1">
                <a:latin typeface="Arial"/>
              </a:rPr>
            </a:br>
            <a:r>
              <a:rPr lang="es-US" sz="1000" spc="-1">
                <a:latin typeface="Arial"/>
              </a:rPr>
              <a:t>siglas en inglés)</a:t>
            </a:r>
            <a:endParaRPr lang="en-US" sz="1000" spc="-1" dirty="0">
              <a:latin typeface="Arial"/>
            </a:endParaRPr>
          </a:p>
        </p:txBody>
      </p:sp>
      <p:sp>
        <p:nvSpPr>
          <p:cNvPr id="40" name="PlaceHolder 7">
            <a:extLst>
              <a:ext uri="{FF2B5EF4-FFF2-40B4-BE49-F238E27FC236}">
                <a16:creationId xmlns:a16="http://schemas.microsoft.com/office/drawing/2014/main" id="{51EFDE88-C6C3-4A65-9210-DE624EFAD42C}"/>
              </a:ext>
            </a:extLst>
          </p:cNvPr>
          <p:cNvSpPr txBox="1">
            <a:spLocks/>
          </p:cNvSpPr>
          <p:nvPr/>
        </p:nvSpPr>
        <p:spPr>
          <a:xfrm>
            <a:off x="3763039" y="2706434"/>
            <a:ext cx="1365300" cy="97920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00"/>
              </a:lnSpc>
              <a:spcAft>
                <a:spcPts val="0"/>
              </a:spcAft>
              <a:buFont typeface="Wingdings" pitchFamily="2" charset="2"/>
              <a:buNone/>
              <a:tabLst>
                <a:tab pos="0" algn="l"/>
              </a:tabLst>
            </a:pPr>
            <a:r>
              <a:rPr lang="es-US" sz="1300" spc="-1" dirty="0">
                <a:latin typeface="Arial"/>
              </a:rPr>
              <a:t>Plan de Cuenta de Ahorros Médicos </a:t>
            </a:r>
            <a:endParaRPr lang="en-US" sz="1300" spc="-1" dirty="0">
              <a:latin typeface="Arial"/>
            </a:endParaRPr>
          </a:p>
          <a:p>
            <a:pPr marL="0" indent="0" algn="ctr">
              <a:lnSpc>
                <a:spcPts val="1300"/>
              </a:lnSpc>
              <a:buFont typeface="Wingdings" pitchFamily="2" charset="2"/>
              <a:buNone/>
              <a:tabLst>
                <a:tab pos="0" algn="l"/>
              </a:tabLst>
            </a:pPr>
            <a:r>
              <a:rPr lang="es-US" sz="1300" spc="-1" dirty="0">
                <a:latin typeface="Arial"/>
              </a:rPr>
              <a:t>(MSA</a:t>
            </a:r>
            <a:r>
              <a:rPr lang="es-US" sz="1000" spc="-1" dirty="0">
                <a:latin typeface="Arial"/>
              </a:rPr>
              <a:t>, por sus siglas en inglés)</a:t>
            </a:r>
            <a:endParaRPr lang="en-US" sz="1000" spc="-1" dirty="0">
              <a:latin typeface="Arial"/>
            </a:endParaRPr>
          </a:p>
        </p:txBody>
      </p:sp>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n-US" smtClean="0"/>
              <a:pPr/>
              <a:t>75</a:t>
            </a:fld>
            <a:endParaRPr lang="en-US"/>
          </a:p>
        </p:txBody>
      </p:sp>
      <p:sp>
        <p:nvSpPr>
          <p:cNvPr id="4" name="Footer Placeholder 3">
            <a:extLst>
              <a:ext uri="{FF2B5EF4-FFF2-40B4-BE49-F238E27FC236}">
                <a16:creationId xmlns:a16="http://schemas.microsoft.com/office/drawing/2014/main" id="{56E0FFE8-36D1-F090-06EE-083A1D163132}"/>
              </a:ext>
            </a:extLst>
          </p:cNvPr>
          <p:cNvSpPr>
            <a:spLocks noGrp="1"/>
          </p:cNvSpPr>
          <p:nvPr>
            <p:ph type="ftr" sz="quarter" idx="11"/>
          </p:nvPr>
        </p:nvSpPr>
        <p:spPr/>
        <p:txBody>
          <a:bodyPr/>
          <a:lstStyle/>
          <a:p>
            <a:r>
              <a:rPr lang="es-US"/>
              <a:t>Comenzando con Medicare</a:t>
            </a:r>
          </a:p>
        </p:txBody>
      </p:sp>
      <p:sp>
        <p:nvSpPr>
          <p:cNvPr id="3" name="Date Placeholder 2">
            <a:extLst>
              <a:ext uri="{FF2B5EF4-FFF2-40B4-BE49-F238E27FC236}">
                <a16:creationId xmlns:a16="http://schemas.microsoft.com/office/drawing/2014/main" id="{FD5CA07E-0CA7-3BA4-BC52-B8365A25B423}"/>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s-US" dirty="0"/>
              <a:t>¿Cuándo puedo inscribirme en un plan </a:t>
            </a:r>
            <a:br>
              <a:rPr lang="es-US" dirty="0"/>
            </a:br>
            <a:r>
              <a:rPr lang="es-US" dirty="0"/>
              <a:t>Medicare </a:t>
            </a:r>
            <a:r>
              <a:rPr lang="es-US" dirty="0" err="1"/>
              <a:t>Advantage</a:t>
            </a:r>
            <a:r>
              <a:rPr lang="es-US" dirty="0"/>
              <a:t>?</a:t>
            </a:r>
          </a:p>
        </p:txBody>
      </p:sp>
      <p:sp>
        <p:nvSpPr>
          <p:cNvPr id="33" name="Content Placeholder 32">
            <a:extLst>
              <a:ext uri="{FF2B5EF4-FFF2-40B4-BE49-F238E27FC236}">
                <a16:creationId xmlns:a16="http://schemas.microsoft.com/office/drawing/2014/main" id="{64603BE2-138B-BD73-FDC5-47015E144F81}"/>
              </a:ext>
            </a:extLst>
          </p:cNvPr>
          <p:cNvSpPr>
            <a:spLocks noGrp="1"/>
          </p:cNvSpPr>
          <p:nvPr>
            <p:ph sz="quarter" idx="13"/>
          </p:nvPr>
        </p:nvSpPr>
        <p:spPr>
          <a:xfrm>
            <a:off x="980645" y="1229250"/>
            <a:ext cx="4846320" cy="1481328"/>
          </a:xfrm>
          <a:prstGeom prst="roundRect">
            <a:avLst/>
          </a:prstGeom>
          <a:ln w="38100">
            <a:solidFill>
              <a:srgbClr val="1F4E79"/>
            </a:solidFill>
          </a:ln>
        </p:spPr>
        <p:txBody>
          <a:bodyPr anchor="ctr"/>
          <a:lstStyle/>
          <a:p>
            <a:pPr marL="0" lvl="0" indent="0">
              <a:spcAft>
                <a:spcPts val="0"/>
              </a:spcAft>
              <a:buClrTx/>
              <a:buNone/>
            </a:pPr>
            <a:r>
              <a:rPr lang="es-US" sz="1800" b="1">
                <a:latin typeface="Arial"/>
                <a:cs typeface="Arial"/>
              </a:rPr>
              <a:t>¿Cuándo puedo inscribirme en un plan Medicare Advantage por primera vez?</a:t>
            </a:r>
          </a:p>
        </p:txBody>
      </p:sp>
      <p:pic>
        <p:nvPicPr>
          <p:cNvPr id="9" name="Picture 8">
            <a:extLst>
              <a:ext uri="{FF2B5EF4-FFF2-40B4-BE49-F238E27FC236}">
                <a16:creationId xmlns:a16="http://schemas.microsoft.com/office/drawing/2014/main" id="{CFF358BC-FCDF-4A00-AF2E-81D398FB9C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1479203"/>
            <a:ext cx="310923" cy="1068512"/>
          </a:xfrm>
          <a:prstGeom prst="rect">
            <a:avLst/>
          </a:prstGeom>
        </p:spPr>
      </p:pic>
      <p:sp>
        <p:nvSpPr>
          <p:cNvPr id="34" name="Content Placeholder 33">
            <a:extLst>
              <a:ext uri="{FF2B5EF4-FFF2-40B4-BE49-F238E27FC236}">
                <a16:creationId xmlns:a16="http://schemas.microsoft.com/office/drawing/2014/main" id="{7427670B-653A-9924-983B-8FCBFB89C84A}"/>
              </a:ext>
            </a:extLst>
          </p:cNvPr>
          <p:cNvSpPr>
            <a:spLocks noGrp="1"/>
          </p:cNvSpPr>
          <p:nvPr>
            <p:ph sz="quarter" idx="14"/>
          </p:nvPr>
        </p:nvSpPr>
        <p:spPr>
          <a:xfrm>
            <a:off x="6337870" y="1229147"/>
            <a:ext cx="4846320" cy="1481328"/>
          </a:xfrm>
          <a:prstGeom prst="roundRect">
            <a:avLst/>
          </a:prstGeom>
          <a:ln w="38100">
            <a:solidFill>
              <a:srgbClr val="FFC000"/>
            </a:solidFill>
          </a:ln>
        </p:spPr>
        <p:txBody>
          <a:bodyPr anchor="ctr">
            <a:normAutofit/>
          </a:bodyPr>
          <a:lstStyle/>
          <a:p>
            <a:pPr marL="0" lvl="0" indent="0">
              <a:spcAft>
                <a:spcPts val="0"/>
              </a:spcAft>
              <a:buClrTx/>
              <a:buNone/>
            </a:pPr>
            <a:r>
              <a:rPr lang="es-US" sz="1600" dirty="0">
                <a:latin typeface="Arial"/>
                <a:cs typeface="Arial"/>
              </a:rPr>
              <a:t>Puede inscribirse cuando es elegible por primera vez para Medicare, por lo general durante su Período de Inscripción Inicial (IEP), que comienza 3 meses antes de que califique inicialmente tanto para la Parte A como para la Parte B.</a:t>
            </a:r>
          </a:p>
        </p:txBody>
      </p:sp>
      <p:sp>
        <p:nvSpPr>
          <p:cNvPr id="35" name="Content Placeholder 34">
            <a:extLst>
              <a:ext uri="{FF2B5EF4-FFF2-40B4-BE49-F238E27FC236}">
                <a16:creationId xmlns:a16="http://schemas.microsoft.com/office/drawing/2014/main" id="{A7FF18C3-FF75-210E-B571-6B99543C244D}"/>
              </a:ext>
            </a:extLst>
          </p:cNvPr>
          <p:cNvSpPr>
            <a:spLocks noGrp="1"/>
          </p:cNvSpPr>
          <p:nvPr>
            <p:ph sz="quarter" idx="15"/>
          </p:nvPr>
        </p:nvSpPr>
        <p:spPr>
          <a:xfrm>
            <a:off x="980645" y="2949227"/>
            <a:ext cx="4846320" cy="1280160"/>
          </a:xfrm>
          <a:prstGeom prst="roundRect">
            <a:avLst/>
          </a:prstGeom>
          <a:ln w="38100">
            <a:solidFill>
              <a:srgbClr val="1F4E79"/>
            </a:solidFill>
          </a:ln>
        </p:spPr>
        <p:txBody>
          <a:bodyPr anchor="ctr"/>
          <a:lstStyle/>
          <a:p>
            <a:pPr marL="0" lvl="0" indent="0">
              <a:spcAft>
                <a:spcPts val="0"/>
              </a:spcAft>
              <a:buClrTx/>
              <a:buNone/>
            </a:pPr>
            <a:r>
              <a:rPr lang="es-US" sz="1800" b="1">
                <a:latin typeface="Arial"/>
                <a:cs typeface="Arial"/>
              </a:rPr>
              <a:t>¿Qué sucede si tengo la Parte A y solicito la Parte B durante un Período de Inscripción General (GEP)?</a:t>
            </a:r>
          </a:p>
        </p:txBody>
      </p:sp>
      <p:pic>
        <p:nvPicPr>
          <p:cNvPr id="16" name="Picture 15">
            <a:extLst>
              <a:ext uri="{FF2B5EF4-FFF2-40B4-BE49-F238E27FC236}">
                <a16:creationId xmlns:a16="http://schemas.microsoft.com/office/drawing/2014/main" id="{164971DA-0F3A-4737-A961-F60E525D0F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3090998"/>
            <a:ext cx="310923" cy="944962"/>
          </a:xfrm>
          <a:prstGeom prst="rect">
            <a:avLst/>
          </a:prstGeom>
        </p:spPr>
      </p:pic>
      <p:sp>
        <p:nvSpPr>
          <p:cNvPr id="36" name="Content Placeholder 35">
            <a:extLst>
              <a:ext uri="{FF2B5EF4-FFF2-40B4-BE49-F238E27FC236}">
                <a16:creationId xmlns:a16="http://schemas.microsoft.com/office/drawing/2014/main" id="{2FB603AF-D83A-3627-08DC-C9C0156D61A2}"/>
              </a:ext>
            </a:extLst>
          </p:cNvPr>
          <p:cNvSpPr>
            <a:spLocks noGrp="1"/>
          </p:cNvSpPr>
          <p:nvPr>
            <p:ph sz="quarter" idx="16"/>
          </p:nvPr>
        </p:nvSpPr>
        <p:spPr>
          <a:xfrm>
            <a:off x="6337870" y="2949021"/>
            <a:ext cx="4846320" cy="1280160"/>
          </a:xfrm>
          <a:prstGeom prst="roundRect">
            <a:avLst/>
          </a:prstGeom>
          <a:ln w="38100">
            <a:solidFill>
              <a:srgbClr val="FFC000"/>
            </a:solidFill>
          </a:ln>
        </p:spPr>
        <p:txBody>
          <a:bodyPr anchor="ctr"/>
          <a:lstStyle/>
          <a:p>
            <a:pPr marL="0" lvl="0" indent="0">
              <a:spcAft>
                <a:spcPts val="0"/>
              </a:spcAft>
              <a:buClrTx/>
              <a:buNone/>
            </a:pPr>
            <a:r>
              <a:rPr lang="es-US" sz="1800" dirty="0">
                <a:latin typeface="Arial"/>
                <a:cs typeface="Arial"/>
              </a:rPr>
              <a:t>Puede unirse a un plan Medicare </a:t>
            </a:r>
            <a:r>
              <a:rPr lang="es-US" sz="1800" dirty="0" err="1">
                <a:latin typeface="Arial"/>
                <a:cs typeface="Arial"/>
              </a:rPr>
              <a:t>Advantage</a:t>
            </a:r>
            <a:r>
              <a:rPr lang="es-US" sz="1800" dirty="0">
                <a:latin typeface="Arial"/>
                <a:cs typeface="Arial"/>
              </a:rPr>
              <a:t> con o sin cobertura de medicamentos.</a:t>
            </a:r>
          </a:p>
        </p:txBody>
      </p:sp>
      <p:sp>
        <p:nvSpPr>
          <p:cNvPr id="37" name="Content Placeholder 36">
            <a:extLst>
              <a:ext uri="{FF2B5EF4-FFF2-40B4-BE49-F238E27FC236}">
                <a16:creationId xmlns:a16="http://schemas.microsoft.com/office/drawing/2014/main" id="{920FE170-7B7C-7A1B-BE3E-1162F0E8A981}"/>
              </a:ext>
            </a:extLst>
          </p:cNvPr>
          <p:cNvSpPr>
            <a:spLocks noGrp="1"/>
          </p:cNvSpPr>
          <p:nvPr>
            <p:ph sz="quarter" idx="17"/>
          </p:nvPr>
        </p:nvSpPr>
        <p:spPr>
          <a:xfrm>
            <a:off x="980645" y="4486387"/>
            <a:ext cx="4846320" cy="1463040"/>
          </a:xfrm>
          <a:prstGeom prst="roundRect">
            <a:avLst/>
          </a:prstGeom>
          <a:ln w="38100">
            <a:solidFill>
              <a:srgbClr val="1F4E79"/>
            </a:solidFill>
          </a:ln>
        </p:spPr>
        <p:txBody>
          <a:bodyPr anchor="ctr"/>
          <a:lstStyle/>
          <a:p>
            <a:pPr marL="0" lvl="0" indent="0">
              <a:spcAft>
                <a:spcPts val="0"/>
              </a:spcAft>
              <a:buClrTx/>
              <a:buNone/>
            </a:pPr>
            <a:r>
              <a:rPr lang="es-US" sz="1800" b="1">
                <a:latin typeface="Arial"/>
                <a:cs typeface="Arial"/>
              </a:rPr>
              <a:t>Si me inscribo en un plan Medicare Advantage, ¿cuándo puedo hacer un cambio? </a:t>
            </a:r>
          </a:p>
        </p:txBody>
      </p:sp>
      <p:pic>
        <p:nvPicPr>
          <p:cNvPr id="23" name="Picture 22">
            <a:extLst>
              <a:ext uri="{FF2B5EF4-FFF2-40B4-BE49-F238E27FC236}">
                <a16:creationId xmlns:a16="http://schemas.microsoft.com/office/drawing/2014/main" id="{10C4F949-CF63-4EA2-A604-104541212C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01182" y="4702228"/>
            <a:ext cx="310923" cy="944962"/>
          </a:xfrm>
          <a:prstGeom prst="rect">
            <a:avLst/>
          </a:prstGeom>
        </p:spPr>
      </p:pic>
      <p:sp>
        <p:nvSpPr>
          <p:cNvPr id="38" name="Content Placeholder 37">
            <a:extLst>
              <a:ext uri="{FF2B5EF4-FFF2-40B4-BE49-F238E27FC236}">
                <a16:creationId xmlns:a16="http://schemas.microsoft.com/office/drawing/2014/main" id="{E73D913B-91D8-41AF-7C82-AD025751BCC4}"/>
              </a:ext>
            </a:extLst>
          </p:cNvPr>
          <p:cNvSpPr>
            <a:spLocks noGrp="1"/>
          </p:cNvSpPr>
          <p:nvPr>
            <p:ph sz="quarter" idx="18"/>
          </p:nvPr>
        </p:nvSpPr>
        <p:spPr>
          <a:xfrm>
            <a:off x="6332042" y="4486387"/>
            <a:ext cx="4846320" cy="1463040"/>
          </a:xfrm>
          <a:prstGeom prst="roundRect">
            <a:avLst/>
          </a:prstGeom>
          <a:ln w="38100">
            <a:solidFill>
              <a:srgbClr val="FFC000"/>
            </a:solidFill>
          </a:ln>
        </p:spPr>
        <p:txBody>
          <a:bodyPr anchor="ctr"/>
          <a:lstStyle/>
          <a:p>
            <a:pPr marL="0" lvl="0" indent="0">
              <a:spcAft>
                <a:spcPts val="0"/>
              </a:spcAft>
              <a:buClrTx/>
              <a:buNone/>
            </a:pPr>
            <a:r>
              <a:rPr lang="es-US" sz="1800" dirty="0">
                <a:latin typeface="Arial"/>
                <a:cs typeface="Arial"/>
              </a:rPr>
              <a:t>Puede hacer cambios durante el Período de Inscripción Abierta (OEP) anual, un OEP de Medicare </a:t>
            </a:r>
            <a:r>
              <a:rPr lang="es-US" sz="1800" dirty="0" err="1">
                <a:latin typeface="Arial"/>
                <a:cs typeface="Arial"/>
              </a:rPr>
              <a:t>Advantage</a:t>
            </a:r>
            <a:r>
              <a:rPr lang="es-US" sz="1800" dirty="0">
                <a:latin typeface="Arial"/>
                <a:cs typeface="Arial"/>
              </a:rPr>
              <a:t> o un Período de Inscripción Especial (SEP).</a:t>
            </a:r>
          </a:p>
        </p:txBody>
      </p:sp>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n-US" smtClean="0">
                <a:solidFill>
                  <a:srgbClr val="8FAADC"/>
                </a:solidFill>
              </a:rPr>
              <a:pPr/>
              <a:t>76</a:t>
            </a:fld>
            <a:endParaRPr lang="en-US">
              <a:solidFill>
                <a:srgbClr val="8FAADC"/>
              </a:solidFill>
            </a:endParaRPr>
          </a:p>
        </p:txBody>
      </p:sp>
      <p:sp>
        <p:nvSpPr>
          <p:cNvPr id="5" name="Footer Placeholder 4">
            <a:extLst>
              <a:ext uri="{FF2B5EF4-FFF2-40B4-BE49-F238E27FC236}">
                <a16:creationId xmlns:a16="http://schemas.microsoft.com/office/drawing/2014/main" id="{7386F845-E2AA-4660-AA04-226FB6A3BF79}"/>
              </a:ext>
            </a:extLst>
          </p:cNvPr>
          <p:cNvSpPr>
            <a:spLocks noGrp="1"/>
          </p:cNvSpPr>
          <p:nvPr>
            <p:ph type="ftr" sz="quarter" idx="11"/>
          </p:nvPr>
        </p:nvSpPr>
        <p:spPr/>
        <p:txBody>
          <a:bodyPr/>
          <a:lstStyle/>
          <a:p>
            <a:r>
              <a:rPr lang="es-US">
                <a:solidFill>
                  <a:srgbClr val="8FAADC"/>
                </a:solidFill>
              </a:rPr>
              <a:t>Comenzando con Medicare</a:t>
            </a:r>
          </a:p>
        </p:txBody>
      </p:sp>
      <p:sp>
        <p:nvSpPr>
          <p:cNvPr id="4" name="Date Placeholder 3">
            <a:extLst>
              <a:ext uri="{FF2B5EF4-FFF2-40B4-BE49-F238E27FC236}">
                <a16:creationId xmlns:a16="http://schemas.microsoft.com/office/drawing/2014/main" id="{864FDFE8-0CF0-425B-B3C2-E4D4886AAC9C}"/>
              </a:ext>
            </a:extLst>
          </p:cNvPr>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91593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animEffect transition="in" filter="wipe(left)">
                                      <p:cBhvr>
                                        <p:cTn id="13" dur="500"/>
                                        <p:tgtEl>
                                          <p:spTgt spid="34">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xEl>
                                              <p:pRg st="0" end="0"/>
                                            </p:txEl>
                                          </p:spTgt>
                                        </p:tgtEl>
                                        <p:attrNameLst>
                                          <p:attrName>style.visibility</p:attrName>
                                        </p:attrNameLst>
                                      </p:cBhvr>
                                      <p:to>
                                        <p:strVal val="visible"/>
                                      </p:to>
                                    </p:set>
                                    <p:animEffect transition="in" filter="wipe(left)">
                                      <p:cBhvr>
                                        <p:cTn id="16" dur="500"/>
                                        <p:tgtEl>
                                          <p:spTgt spid="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bg/>
                                          </p:spTgt>
                                        </p:tgtEl>
                                        <p:attrNameLst>
                                          <p:attrName>style.visibility</p:attrName>
                                        </p:attrNameLst>
                                      </p:cBhvr>
                                      <p:to>
                                        <p:strVal val="visible"/>
                                      </p:to>
                                    </p:set>
                                    <p:animEffect transition="in" filter="wipe(left)">
                                      <p:cBhvr>
                                        <p:cTn id="27" dur="500"/>
                                        <p:tgtEl>
                                          <p:spTgt spid="36">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wipe(left)">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8">
                                            <p:bg/>
                                          </p:spTgt>
                                        </p:tgtEl>
                                        <p:attrNameLst>
                                          <p:attrName>style.visibility</p:attrName>
                                        </p:attrNameLst>
                                      </p:cBhvr>
                                      <p:to>
                                        <p:strVal val="visible"/>
                                      </p:to>
                                    </p:set>
                                    <p:animEffect transition="in" filter="wipe(left)">
                                      <p:cBhvr>
                                        <p:cTn id="43" dur="500"/>
                                        <p:tgtEl>
                                          <p:spTgt spid="38">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wipe(left)">
                                      <p:cBhvr>
                                        <p:cTn id="46"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animBg="1"/>
      <p:bldP spid="34" grpId="0" uiExpand="1" build="p" animBg="1"/>
      <p:bldP spid="35" grpId="0" uiExpand="1" animBg="1"/>
      <p:bldP spid="36" grpId="0" uiExpand="1" build="p" animBg="1"/>
      <p:bldP spid="37" grpId="0" uiExpand="1" build="p" animBg="1"/>
      <p:bldP spid="38" grpId="0" uiExpand="1" build="p"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¿Cómo puedo inscribirme en un plan </a:t>
            </a:r>
            <a:br>
              <a:rPr lang="es-US" sz="3000" dirty="0"/>
            </a:br>
            <a:r>
              <a:rPr lang="es-US" sz="3000" dirty="0"/>
              <a:t>Medicare </a:t>
            </a:r>
            <a:r>
              <a:rPr lang="es-US" sz="3000" dirty="0" err="1"/>
              <a:t>Advantage</a:t>
            </a:r>
            <a:r>
              <a:rPr lang="es-US" sz="3000" dirty="0"/>
              <a:t>?</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r>
              <a:rPr lang="es-US" sz="2800"/>
              <a:t>Busque e inscríbase en planes de salud y de medicamentos en </a:t>
            </a:r>
            <a:r>
              <a:rPr lang="es-US" sz="2800">
                <a:hlinkClick r:id="rId4">
                  <a:extLst>
                    <a:ext uri="{A12FA001-AC4F-418D-AE19-62706E023703}">
                      <ahyp:hlinkClr xmlns:ahyp="http://schemas.microsoft.com/office/drawing/2018/hyperlinkcolor" val="tx"/>
                    </a:ext>
                  </a:extLst>
                </a:hlinkClick>
              </a:rPr>
              <a:t>es.Medicare.gov/plan‑compare.</a:t>
            </a:r>
          </a:p>
          <a:p>
            <a:pPr defTabSz="685800"/>
            <a:r>
              <a:rPr lang="es-US" sz="2800"/>
              <a:t>Una vez que haya comprendido las reglas y los costos del plan, las siguientes son formas para inscribirse:</a:t>
            </a:r>
          </a:p>
          <a:p>
            <a:pPr marL="548640" lvl="2">
              <a:buSzPct val="100000"/>
              <a:buFont typeface="Arial" panose="020B0604020202020204" pitchFamily="34" charset="0"/>
              <a:buChar char="•"/>
            </a:pPr>
            <a:r>
              <a:rPr lang="es-US">
                <a:latin typeface="Arial" panose="020B0604020202020204" pitchFamily="34" charset="0"/>
                <a:cs typeface="Arial" panose="020B0604020202020204" pitchFamily="34" charset="0"/>
              </a:rPr>
              <a:t>Visite el sitio web del plan para ver si puede inscribirse en línea</a:t>
            </a:r>
          </a:p>
          <a:p>
            <a:pPr marL="548640" lvl="2">
              <a:buSzPct val="100000"/>
              <a:buFont typeface="Arial" panose="020B0604020202020204" pitchFamily="34" charset="0"/>
              <a:buChar char="•"/>
              <a:defRPr/>
            </a:pPr>
            <a:r>
              <a:rPr lang="es-US">
                <a:latin typeface="Arial" panose="020B0604020202020204" pitchFamily="34" charset="0"/>
                <a:cs typeface="Arial" panose="020B0604020202020204" pitchFamily="34" charset="0"/>
              </a:rPr>
              <a:t>Complete un formulario de inscripción impreso</a:t>
            </a:r>
          </a:p>
          <a:p>
            <a:pPr marL="548640" lvl="2">
              <a:buSzPct val="100000"/>
              <a:buFont typeface="Arial" panose="020B0604020202020204" pitchFamily="34" charset="0"/>
              <a:buChar char="•"/>
              <a:defRPr/>
            </a:pPr>
            <a:r>
              <a:rPr lang="es-US">
                <a:latin typeface="Arial" panose="020B0604020202020204" pitchFamily="34" charset="0"/>
                <a:cs typeface="Arial" panose="020B0604020202020204" pitchFamily="34" charset="0"/>
              </a:rPr>
              <a:t>Llame al plan en el que desea inscribirse (visite </a:t>
            </a:r>
            <a:r>
              <a:rPr lang="es-US">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s-US">
                <a:latin typeface="Arial" panose="020B0604020202020204" pitchFamily="34" charset="0"/>
                <a:cs typeface="Arial" panose="020B0604020202020204" pitchFamily="34" charset="0"/>
              </a:rPr>
              <a:t> para obtener la información de contacto de su plan)</a:t>
            </a:r>
          </a:p>
          <a:p>
            <a:pPr marL="548640" lvl="2">
              <a:buSzPct val="100000"/>
              <a:buFont typeface="Arial" panose="020B0604020202020204" pitchFamily="34" charset="0"/>
              <a:buChar char="•"/>
              <a:defRPr/>
            </a:pPr>
            <a:r>
              <a:rPr lang="es-US">
                <a:latin typeface="Arial" panose="020B0604020202020204" pitchFamily="34" charset="0"/>
                <a:cs typeface="Arial" panose="020B0604020202020204" pitchFamily="34" charset="0"/>
              </a:rPr>
              <a:t>Llame a Medicare</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n-US" smtClean="0"/>
              <a:pPr/>
              <a:t>77</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Decisión: ¿Debo inscribirme en un </a:t>
            </a:r>
            <a:br>
              <a:rPr lang="es-US" sz="3000" dirty="0"/>
            </a:br>
            <a:r>
              <a:rPr lang="es-US" sz="3000" dirty="0"/>
              <a:t>plan Medicare </a:t>
            </a:r>
            <a:r>
              <a:rPr lang="es-US" sz="3000" dirty="0" err="1"/>
              <a:t>Advantage</a:t>
            </a:r>
            <a:r>
              <a:rPr lang="es-US" sz="3000" dirty="0"/>
              <a:t>?</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r>
              <a:rPr lang="es-US" sz="2400" b="1"/>
              <a:t>Considere lo siguiente</a:t>
            </a:r>
          </a:p>
        </p:txBody>
      </p:sp>
      <p:sp>
        <p:nvSpPr>
          <p:cNvPr id="42" name="Freeform: Shape 41" descr="Una señal de inicio blanca en un círculo azul que indica una nota en la diapositiva">
            <a:extLst>
              <a:ext uri="{FF2B5EF4-FFF2-40B4-BE49-F238E27FC236}">
                <a16:creationId xmlns:a16="http://schemas.microsoft.com/office/drawing/2014/main" id="{CA4111BC-3CCF-4B00-987D-C0B6E7CF4F65}"/>
              </a:ext>
            </a:extLst>
          </p:cNvPr>
          <p:cNvSpPr>
            <a:spLocks noChangeAspect="1"/>
          </p:cNvSpPr>
          <p:nvPr/>
        </p:nvSpPr>
        <p:spPr>
          <a:xfrm>
            <a:off x="527985"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lIns="0" tIns="822960" rIns="0" bIns="45720">
            <a:noAutofit/>
          </a:bodyPr>
          <a:lstStyle/>
          <a:p>
            <a:pPr lvl="0" algn="ctr" defTabSz="685800">
              <a:lnSpc>
                <a:spcPts val="2000"/>
              </a:lnSpc>
              <a:spcAft>
                <a:spcPts val="0"/>
              </a:spcAft>
              <a:buClrTx/>
            </a:pPr>
            <a:r>
              <a:rPr lang="es-US" sz="1500" dirty="0">
                <a:latin typeface="Arial"/>
                <a:cs typeface="Arial"/>
              </a:rPr>
              <a:t>Si el plan ofrece </a:t>
            </a:r>
            <a:r>
              <a:rPr lang="es-US" sz="1500" b="1" dirty="0">
                <a:latin typeface="Arial"/>
                <a:cs typeface="Arial"/>
              </a:rPr>
              <a:t>beneficios adicionales</a:t>
            </a:r>
            <a:r>
              <a:rPr lang="es-US" sz="1500" dirty="0">
                <a:latin typeface="Arial"/>
                <a:cs typeface="Arial"/>
              </a:rPr>
              <a:t> (además de los beneficios de Medicare Original) y si debe pagar más para obtenerlos</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normAutofit/>
          </a:bodyPr>
          <a:lstStyle/>
          <a:p>
            <a:pPr lvl="0" algn="ctr" defTabSz="685800">
              <a:lnSpc>
                <a:spcPct val="140000"/>
              </a:lnSpc>
              <a:spcAft>
                <a:spcPts val="0"/>
              </a:spcAft>
              <a:buClrTx/>
            </a:pPr>
            <a:r>
              <a:rPr lang="es-US" sz="1500" dirty="0">
                <a:latin typeface="Arial"/>
                <a:cs typeface="Arial"/>
              </a:rPr>
              <a:t>¿Mis doctores están en la </a:t>
            </a:r>
            <a:r>
              <a:rPr lang="es-US" sz="1500" b="1" dirty="0">
                <a:latin typeface="Arial"/>
                <a:cs typeface="Arial"/>
              </a:rPr>
              <a:t>red</a:t>
            </a:r>
            <a:r>
              <a:rPr lang="es-US" sz="1500" dirty="0">
                <a:latin typeface="Arial"/>
                <a:cs typeface="Arial"/>
              </a:rPr>
              <a:t> del plan? </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normAutofit/>
          </a:bodyPr>
          <a:lstStyle/>
          <a:p>
            <a:pPr lvl="0" algn="ctr" defTabSz="685800">
              <a:lnSpc>
                <a:spcPct val="140000"/>
              </a:lnSpc>
              <a:spcAft>
                <a:spcPts val="0"/>
              </a:spcAft>
              <a:buClrTx/>
            </a:pPr>
            <a:r>
              <a:rPr lang="es-US" sz="1500" dirty="0">
                <a:latin typeface="Arial"/>
                <a:cs typeface="Arial"/>
              </a:rPr>
              <a:t>Es posible que deba ser </a:t>
            </a:r>
            <a:r>
              <a:rPr lang="es-US" sz="1500" b="1" dirty="0">
                <a:latin typeface="Arial"/>
                <a:cs typeface="Arial"/>
              </a:rPr>
              <a:t>derivado</a:t>
            </a:r>
            <a:r>
              <a:rPr lang="es-US" sz="1500" dirty="0">
                <a:latin typeface="Arial"/>
                <a:cs typeface="Arial"/>
              </a:rPr>
              <a:t> para poder consultar a un médico especialista</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normAutofit/>
          </a:bodyPr>
          <a:lstStyle/>
          <a:p>
            <a:pPr lvl="0" algn="ctr" defTabSz="685800">
              <a:lnSpc>
                <a:spcPct val="140000"/>
              </a:lnSpc>
              <a:spcAft>
                <a:spcPts val="0"/>
              </a:spcAft>
              <a:buClrTx/>
            </a:pPr>
            <a:r>
              <a:rPr lang="es-US" sz="1500" dirty="0">
                <a:latin typeface="Arial"/>
                <a:cs typeface="Arial"/>
              </a:rPr>
              <a:t>Solo puede </a:t>
            </a:r>
            <a:r>
              <a:rPr lang="es-US" sz="1500" b="1" dirty="0">
                <a:latin typeface="Arial"/>
                <a:cs typeface="Arial"/>
              </a:rPr>
              <a:t>inscribirse o abandonar el plan</a:t>
            </a:r>
            <a:r>
              <a:rPr lang="es-US" sz="1500" dirty="0">
                <a:latin typeface="Arial"/>
                <a:cs typeface="Arial"/>
              </a:rPr>
              <a:t> durante períodos específicos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9"/>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normAutofit/>
          </a:bodyPr>
          <a:lstStyle/>
          <a:p>
            <a:pPr lvl="0" algn="ctr" defTabSz="685800">
              <a:lnSpc>
                <a:spcPct val="140000"/>
              </a:lnSpc>
              <a:spcAft>
                <a:spcPts val="0"/>
              </a:spcAft>
              <a:buClrTx/>
            </a:pPr>
            <a:r>
              <a:rPr lang="es-US" sz="1500" dirty="0">
                <a:latin typeface="Arial"/>
                <a:cs typeface="Arial"/>
              </a:rPr>
              <a:t>No es compatible con pólizas </a:t>
            </a:r>
            <a:r>
              <a:rPr lang="es-US" sz="1500" b="1" dirty="0" err="1">
                <a:latin typeface="Arial"/>
                <a:cs typeface="Arial"/>
              </a:rPr>
              <a:t>Medigap</a:t>
            </a:r>
            <a:endParaRPr lang="es-US" sz="1500" b="1" dirty="0">
              <a:latin typeface="Arial"/>
              <a:cs typeface="Arial"/>
            </a:endParaRPr>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200981" y="2073041"/>
              <a:ext cx="914479" cy="914479"/>
            </a:xfrm>
            <a:prstGeom prst="rect">
              <a:avLst/>
            </a:prstGeom>
          </p:spPr>
        </p:pic>
      </p:gr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pPr>
            <a:r>
              <a:rPr lang="es-US" sz="1400" b="1"/>
              <a:t>NOTA</a:t>
            </a:r>
            <a:r>
              <a:rPr lang="es-US" sz="1400"/>
              <a:t>: Debe tener la Parte A y la Parte B de Medicare para inscribirse y debe pagar la prima de la Parte B y, generalmente, una prima mensual del plan.</a:t>
            </a:r>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n-US" smtClean="0">
                <a:solidFill>
                  <a:srgbClr val="8FAADC"/>
                </a:solidFill>
              </a:rPr>
              <a:pPr/>
              <a:t>78</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
        <p:nvSpPr>
          <p:cNvPr id="2" name="Date Placeholder 1"/>
          <p:cNvSpPr>
            <a:spLocks noGrp="1"/>
          </p:cNvSpPr>
          <p:nvPr>
            <p:ph type="dt" sz="half" idx="10"/>
          </p:nvPr>
        </p:nvSpPr>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 grpId="0" uiExpand="1" animBg="1"/>
      <p:bldP spid="20" grpId="0" uiExpand="1" animBg="1"/>
      <p:bldP spid="21" grpId="0" uiExpand="1" animBg="1"/>
      <p:bldP spid="24" grpId="0" uiExpand="1" animBg="1"/>
      <p:bldP spid="25" grpId="0" uiExpand="1" animBg="1"/>
      <p:bldP spid="26"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2800" dirty="0"/>
              <a:t>¿En qué difieren las pólizas </a:t>
            </a:r>
            <a:r>
              <a:rPr lang="es-US" sz="2800" dirty="0" err="1"/>
              <a:t>Medigap</a:t>
            </a:r>
            <a:r>
              <a:rPr lang="es-US" sz="2800" dirty="0"/>
              <a:t> y los </a:t>
            </a:r>
            <a:br>
              <a:rPr lang="es-US" sz="2800" dirty="0"/>
            </a:br>
            <a:r>
              <a:rPr lang="es-US" sz="2800" dirty="0"/>
              <a:t>planes Medicare </a:t>
            </a:r>
            <a:r>
              <a:rPr lang="es-US" sz="2800" dirty="0" err="1"/>
              <a:t>Advantage</a:t>
            </a:r>
            <a:r>
              <a:rPr lang="es-US" sz="2800" dirty="0"/>
              <a:t>?</a:t>
            </a:r>
          </a:p>
        </p:txBody>
      </p:sp>
      <p:graphicFrame>
        <p:nvGraphicFramePr>
          <p:cNvPr id="8" name="Content Placeholder 5">
            <a:extLst>
              <a:ext uri="{FF2B5EF4-FFF2-40B4-BE49-F238E27FC236}">
                <a16:creationId xmlns:a16="http://schemas.microsoft.com/office/drawing/2014/main" id="{A5025812-BAFD-4926-96D5-526398AC8CEB}"/>
              </a:ext>
            </a:extLst>
          </p:cNvPr>
          <p:cNvGraphicFramePr/>
          <p:nvPr>
            <p:extLst>
              <p:ext uri="{D42A27DB-BD31-4B8C-83A1-F6EECF244321}">
                <p14:modId xmlns:p14="http://schemas.microsoft.com/office/powerpoint/2010/main" val="2038327855"/>
              </p:ext>
            </p:extLst>
          </p:nvPr>
        </p:nvGraphicFramePr>
        <p:xfrm>
          <a:off x="348480" y="1165320"/>
          <a:ext cx="11446920" cy="5249520"/>
        </p:xfrm>
        <a:graphic>
          <a:graphicData uri="http://schemas.openxmlformats.org/drawingml/2006/table">
            <a:tbl>
              <a:tblPr firstRow="1"/>
              <a:tblGrid>
                <a:gridCol w="1872720">
                  <a:extLst>
                    <a:ext uri="{9D8B030D-6E8A-4147-A177-3AD203B41FA5}">
                      <a16:colId xmlns:a16="http://schemas.microsoft.com/office/drawing/2014/main" val="20000"/>
                    </a:ext>
                  </a:extLst>
                </a:gridCol>
                <a:gridCol w="4713480">
                  <a:extLst>
                    <a:ext uri="{9D8B030D-6E8A-4147-A177-3AD203B41FA5}">
                      <a16:colId xmlns:a16="http://schemas.microsoft.com/office/drawing/2014/main" val="20001"/>
                    </a:ext>
                  </a:extLst>
                </a:gridCol>
                <a:gridCol w="4860720">
                  <a:extLst>
                    <a:ext uri="{9D8B030D-6E8A-4147-A177-3AD203B41FA5}">
                      <a16:colId xmlns:a16="http://schemas.microsoft.com/office/drawing/2014/main" val="20002"/>
                    </a:ext>
                  </a:extLst>
                </a:gridCol>
              </a:tblGrid>
              <a:tr h="6660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endParaRPr lang="en-US" sz="2000" b="0" strike="noStrike" spc="-1" dirty="0">
                        <a:solidFill>
                          <a:srgbClr val="00529B"/>
                        </a:solidFill>
                        <a:latin typeface="Calibri"/>
                        <a:ea typeface="Calibri"/>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gn="ctr">
                        <a:lnSpc>
                          <a:spcPct val="100000"/>
                        </a:lnSpc>
                        <a:spcBef>
                          <a:spcPts val="601"/>
                        </a:spcBef>
                        <a:spcAft>
                          <a:spcPts val="1199"/>
                        </a:spcAft>
                      </a:pPr>
                      <a:r>
                        <a:rPr lang="es-US" sz="2000" b="1" strike="noStrike" spc="-1" dirty="0">
                          <a:solidFill>
                            <a:srgbClr val="00529B"/>
                          </a:solidFill>
                          <a:latin typeface="Calibri"/>
                        </a:rPr>
                        <a:t>Pólizas </a:t>
                      </a:r>
                      <a:r>
                        <a:rPr lang="es-US" sz="2000" b="1" strike="noStrike" spc="-1" dirty="0" err="1">
                          <a:solidFill>
                            <a:srgbClr val="00529B"/>
                          </a:solidFill>
                          <a:latin typeface="Calibri"/>
                        </a:rPr>
                        <a:t>Medigap</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gn="ctr">
                        <a:lnSpc>
                          <a:spcPct val="100000"/>
                        </a:lnSpc>
                        <a:spcBef>
                          <a:spcPts val="601"/>
                        </a:spcBef>
                        <a:spcAft>
                          <a:spcPts val="1199"/>
                        </a:spcAft>
                      </a:pPr>
                      <a:r>
                        <a:rPr lang="es-US" sz="2000" b="1" strike="noStrike" spc="-1" dirty="0">
                          <a:solidFill>
                            <a:srgbClr val="00529B"/>
                          </a:solidFill>
                          <a:latin typeface="Calibri"/>
                        </a:rPr>
                        <a:t>Planes Medicare </a:t>
                      </a:r>
                      <a:r>
                        <a:rPr lang="es-US" sz="2000" b="1" strike="noStrike" spc="-1" dirty="0" err="1">
                          <a:solidFill>
                            <a:srgbClr val="00529B"/>
                          </a:solidFill>
                          <a:latin typeface="Calibri"/>
                        </a:rPr>
                        <a:t>Advantage</a:t>
                      </a:r>
                      <a:endParaRPr lang="en-US" sz="2000" b="0" strike="noStrike" spc="-1" dirty="0">
                        <a:solidFill>
                          <a:srgbClr val="000000"/>
                        </a:solidFill>
                        <a:latin typeface="Arial"/>
                      </a:endParaRPr>
                    </a:p>
                  </a:txBody>
                  <a:tcPr anchor="ctr">
                    <a:lnL>
                      <a:noFill/>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29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dirty="0">
                          <a:solidFill>
                            <a:srgbClr val="00529B"/>
                          </a:solidFill>
                          <a:latin typeface="Calibri"/>
                        </a:rPr>
                        <a:t>Ofrecidos por</a:t>
                      </a:r>
                      <a:endParaRPr lang="en-US" sz="18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Compañías privadas</a:t>
                      </a:r>
                      <a:endParaRPr lang="en-US" sz="18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Compañías privadas</a:t>
                      </a:r>
                      <a:endParaRPr lang="en-US" sz="1800" b="0" strike="noStrike" spc="-1" dirty="0">
                        <a:solidFill>
                          <a:srgbClr val="000000"/>
                        </a:solidFill>
                        <a:latin typeface="Arial"/>
                      </a:endParaRPr>
                    </a:p>
                  </a:txBody>
                  <a:tcPr anchor="ctr">
                    <a:lnL>
                      <a:noFill/>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1"/>
                  </a:ext>
                </a:extLst>
              </a:tr>
              <a:tr h="6660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a:solidFill>
                            <a:srgbClr val="00529B"/>
                          </a:solidFill>
                          <a:latin typeface="Calibri"/>
                        </a:rPr>
                        <a:t>Supervisión gubernamental </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tabLst>
                          <a:tab pos="0" algn="l"/>
                        </a:tabLst>
                      </a:pPr>
                      <a:r>
                        <a:rPr lang="es-US" sz="1800" b="0" strike="noStrike" spc="-1" dirty="0">
                          <a:solidFill>
                            <a:srgbClr val="00529B"/>
                          </a:solidFill>
                          <a:latin typeface="Calibri"/>
                        </a:rPr>
                        <a:t>Estatales pero también deben cumplir con </a:t>
                      </a:r>
                      <a:br>
                        <a:rPr lang="es-US" sz="1800" b="0" strike="noStrike" spc="-1" dirty="0">
                          <a:solidFill>
                            <a:srgbClr val="00529B"/>
                          </a:solidFill>
                          <a:latin typeface="Calibri"/>
                        </a:rPr>
                      </a:br>
                      <a:r>
                        <a:rPr lang="es-US" sz="1800" b="0" strike="noStrike" spc="-1" dirty="0">
                          <a:solidFill>
                            <a:srgbClr val="00529B"/>
                          </a:solidFill>
                          <a:latin typeface="Calibri"/>
                        </a:rPr>
                        <a:t>las leyes federales</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tabLst>
                          <a:tab pos="0" algn="l"/>
                        </a:tabLst>
                      </a:pPr>
                      <a:r>
                        <a:rPr lang="es-US" sz="1800" b="0" strike="noStrike" spc="-1">
                          <a:solidFill>
                            <a:srgbClr val="00529B"/>
                          </a:solidFill>
                          <a:latin typeface="Calibri"/>
                        </a:rPr>
                        <a:t>Federales (Medicare debe aprobar los planes)</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404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dirty="0">
                          <a:solidFill>
                            <a:srgbClr val="00529B"/>
                          </a:solidFill>
                          <a:latin typeface="Calibri"/>
                        </a:rPr>
                        <a:t>Compatibles con</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Medicare Original</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N/C</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3"/>
                  </a:ext>
                </a:extLst>
              </a:tr>
              <a:tr h="18061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a:solidFill>
                            <a:srgbClr val="00529B"/>
                          </a:solidFill>
                          <a:latin typeface="Calibri"/>
                        </a:rPr>
                        <a:t>Cubren</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a:solidFill>
                            <a:srgbClr val="00529B"/>
                          </a:solidFill>
                          <a:latin typeface="Calibri"/>
                        </a:rPr>
                        <a:t>Faltas de cobertura de Medicare Original, como deducibles, coseguro y copagos para servicios cubiertos por Medicare.</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Todos los servicios y suministros cubiertos por la Parte A y Parte B. También pueden cubrir servicios que no están cubiertos por Medicare Original, como la cobertura dental y de la visión. La mayoría de los planes Medicare </a:t>
                      </a:r>
                      <a:r>
                        <a:rPr lang="es-US" sz="1800" b="0" strike="noStrike" spc="-1" dirty="0" err="1">
                          <a:solidFill>
                            <a:srgbClr val="00529B"/>
                          </a:solidFill>
                          <a:latin typeface="Calibri"/>
                        </a:rPr>
                        <a:t>Advantage</a:t>
                      </a:r>
                      <a:r>
                        <a:rPr lang="es-US" sz="1800" b="0" strike="noStrike" spc="-1" dirty="0">
                          <a:solidFill>
                            <a:srgbClr val="00529B"/>
                          </a:solidFill>
                          <a:latin typeface="Calibri"/>
                        </a:rPr>
                        <a:t> incluye cobertura de medicamentos.</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02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a:solidFill>
                            <a:srgbClr val="00529B"/>
                          </a:solidFill>
                          <a:latin typeface="Calibri"/>
                        </a:rPr>
                        <a:t>Debe tener</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a:solidFill>
                            <a:srgbClr val="00529B"/>
                          </a:solidFill>
                          <a:latin typeface="Calibri"/>
                        </a:rPr>
                        <a:t>Parte A y Parte B</a:t>
                      </a:r>
                      <a:endParaRPr lang="en-US" sz="1800" b="0" strike="noStrike" spc="-1">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Parte A y Parte B</a:t>
                      </a:r>
                      <a:endParaRPr lang="en-US" sz="1800" b="0" strike="noStrike" spc="-1" dirty="0">
                        <a:solidFill>
                          <a:srgbClr val="000000"/>
                        </a:solidFill>
                        <a:latin typeface="Arial"/>
                      </a:endParaRPr>
                    </a:p>
                  </a:txBody>
                  <a:tcPr anchor="ctr">
                    <a:lnL>
                      <a:noFill/>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5"/>
                  </a:ext>
                </a:extLst>
              </a:tr>
              <a:tr h="9586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91440">
                        <a:lnSpc>
                          <a:spcPct val="100000"/>
                        </a:lnSpc>
                        <a:spcBef>
                          <a:spcPts val="601"/>
                        </a:spcBef>
                        <a:spcAft>
                          <a:spcPts val="1199"/>
                        </a:spcAft>
                        <a:tabLst>
                          <a:tab pos="0" algn="l"/>
                        </a:tabLst>
                      </a:pPr>
                      <a:r>
                        <a:rPr lang="es-US" sz="1800" b="1" strike="noStrike" spc="-1" dirty="0">
                          <a:solidFill>
                            <a:srgbClr val="00529B"/>
                          </a:solidFill>
                          <a:latin typeface="Calibri"/>
                        </a:rPr>
                        <a:t>¿Paga una prima?</a:t>
                      </a:r>
                      <a:endParaRPr lang="en-US" sz="1800" b="0" strike="noStrike" spc="-1" dirty="0">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a:solidFill>
                            <a:srgbClr val="00529B"/>
                          </a:solidFill>
                          <a:latin typeface="Calibri"/>
                        </a:rPr>
                        <a:t>Sí. Paga una prima por la póliza y paga la prima de la Parte B.</a:t>
                      </a:r>
                      <a:endParaRPr lang="en-US" sz="1800" b="0" strike="noStrike" spc="-1">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44280">
                        <a:lnSpc>
                          <a:spcPct val="100000"/>
                        </a:lnSpc>
                        <a:spcBef>
                          <a:spcPts val="601"/>
                        </a:spcBef>
                        <a:spcAft>
                          <a:spcPts val="1199"/>
                        </a:spcAft>
                      </a:pPr>
                      <a:r>
                        <a:rPr lang="es-US" sz="1800" b="0" strike="noStrike" spc="-1" dirty="0">
                          <a:solidFill>
                            <a:srgbClr val="00529B"/>
                          </a:solidFill>
                          <a:latin typeface="Calibri"/>
                        </a:rPr>
                        <a:t>Sí. Además de pagar la prima de la Parte B, es posible que tenga que pagar una prima mensual del plan.</a:t>
                      </a:r>
                      <a:endParaRPr lang="en-US" sz="1800" b="0" strike="noStrike" spc="-1" dirty="0">
                        <a:solidFill>
                          <a:srgbClr val="000000"/>
                        </a:solidFill>
                        <a:latin typeface="Arial"/>
                      </a:endParaRPr>
                    </a:p>
                  </a:txBody>
                  <a:tcPr anchor="ctr">
                    <a:lnL>
                      <a:noFill/>
                    </a:lnL>
                    <a:lnR>
                      <a:noFill/>
                    </a:lnR>
                    <a:lnT>
                      <a:noFill/>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solidFill>
                  <a:srgbClr val="8FAADC"/>
                </a:solidFill>
              </a:rPr>
              <a:pPr/>
              <a:t>79</a:t>
            </a:fld>
            <a:endParaRPr lang="en-US">
              <a:solidFill>
                <a:srgbClr val="8FAADC"/>
              </a:solidFill>
            </a:endParaRPr>
          </a:p>
        </p:txBody>
      </p:sp>
      <p:sp>
        <p:nvSpPr>
          <p:cNvPr id="3" name="Footer Placeholder 2"/>
          <p:cNvSpPr>
            <a:spLocks noGrp="1"/>
          </p:cNvSpPr>
          <p:nvPr>
            <p:ph type="ftr" sz="quarter" idx="11"/>
          </p:nvPr>
        </p:nvSpPr>
        <p:spPr>
          <a:xfrm>
            <a:off x="4038600" y="6492240"/>
            <a:ext cx="4114800" cy="365125"/>
          </a:xfrm>
        </p:spPr>
        <p:txBody>
          <a:bodyPr/>
          <a:lstStyle/>
          <a:p>
            <a:r>
              <a:rPr lang="es-US">
                <a:solidFill>
                  <a:srgbClr val="8FAADC"/>
                </a:solidFill>
              </a:rPr>
              <a:t>Comenzando con Medicare</a:t>
            </a:r>
          </a:p>
        </p:txBody>
      </p:sp>
      <p:sp>
        <p:nvSpPr>
          <p:cNvPr id="2" name="Date Placeholder 1"/>
          <p:cNvSpPr>
            <a:spLocks noGrp="1"/>
          </p:cNvSpPr>
          <p:nvPr>
            <p:ph type="dt" sz="half" idx="10"/>
          </p:nvPr>
        </p:nvSpPr>
        <p:spPr>
          <a:xfrm>
            <a:off x="838200" y="6492240"/>
            <a:ext cx="2743200" cy="365125"/>
          </a:xfrm>
        </p:spPr>
        <p:txBody>
          <a:bodyPr/>
          <a:lstStyle/>
          <a:p>
            <a:r>
              <a:rPr lang="es-US">
                <a:solidFill>
                  <a:srgbClr val="8FAADC"/>
                </a:solidFill>
              </a:rPr>
              <a:t>Marzo de 2024</a:t>
            </a: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s-US" sz="3000"/>
              <a:t>¿Cuáles son las partes de Medicare?</a:t>
            </a:r>
          </a:p>
        </p:txBody>
      </p:sp>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s-US" sz="2400" b="1" dirty="0">
                <a:latin typeface="+mn-lt"/>
              </a:rPr>
              <a:t>Parte A</a:t>
            </a:r>
            <a:br>
              <a:rPr lang="es-US" sz="2400" dirty="0">
                <a:latin typeface="+mn-lt"/>
              </a:rPr>
            </a:br>
            <a:r>
              <a:rPr lang="es-US" sz="2400" dirty="0">
                <a:latin typeface="+mn-lt"/>
              </a:rPr>
              <a:t>(seguro hospitalario) </a:t>
            </a:r>
          </a:p>
        </p:txBody>
      </p:sp>
      <p:pic>
        <p:nvPicPr>
          <p:cNvPr id="7" name="Picture 6" descr="Ícono de la Parte A"/>
          <p:cNvPicPr>
            <a:picLocks noChangeAspect="1"/>
          </p:cNvPicPr>
          <p:nvPr/>
        </p:nvPicPr>
        <p:blipFill>
          <a:blip r:embed="rId4"/>
          <a:srcRect/>
          <a:stretch/>
        </p:blipFill>
        <p:spPr>
          <a:xfrm>
            <a:off x="1981535" y="2329474"/>
            <a:ext cx="2133141" cy="1207125"/>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rtlCol="0" anchor="b">
            <a:noAutofit/>
          </a:bodyPr>
          <a:lstStyle/>
          <a:p>
            <a:pPr marL="0" indent="0" algn="ctr">
              <a:spcAft>
                <a:spcPts val="0"/>
              </a:spcAft>
              <a:buClrTx/>
              <a:buNone/>
            </a:pPr>
            <a:r>
              <a:rPr lang="es-US" sz="2400" b="1">
                <a:latin typeface="+mn-lt"/>
              </a:rPr>
              <a:t>Parte B</a:t>
            </a:r>
            <a:br>
              <a:rPr lang="es-US" sz="2400">
                <a:latin typeface="+mn-lt"/>
              </a:rPr>
            </a:br>
            <a:r>
              <a:rPr lang="es-US" sz="2400">
                <a:latin typeface="+mn-lt"/>
              </a:rPr>
              <a:t>(seguro médico)</a:t>
            </a:r>
          </a:p>
        </p:txBody>
      </p:sp>
      <p:pic>
        <p:nvPicPr>
          <p:cNvPr id="8" name="Picture 7" descr="Ícono de la Parte B"/>
          <p:cNvPicPr>
            <a:picLocks noChangeAspect="1"/>
          </p:cNvPicPr>
          <p:nvPr/>
        </p:nvPicPr>
        <p:blipFill>
          <a:blip r:embed="rId5"/>
          <a:srcRect/>
          <a:stretch/>
        </p:blipFill>
        <p:spPr>
          <a:xfrm>
            <a:off x="5334926" y="2243101"/>
            <a:ext cx="1674334" cy="1508324"/>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pPr>
            <a:r>
              <a:rPr lang="es-US" sz="2400" b="1" dirty="0">
                <a:latin typeface="Calibri" panose="020F0502020204030204"/>
                <a:cs typeface="+mn-cs"/>
              </a:rPr>
              <a:t>Parte D</a:t>
            </a:r>
            <a:br>
              <a:rPr lang="es-US" sz="2400" dirty="0">
                <a:latin typeface="Calibri" panose="020F0502020204030204"/>
                <a:cs typeface="+mn-cs"/>
              </a:rPr>
            </a:br>
            <a:r>
              <a:rPr lang="es-US" sz="2400" dirty="0">
                <a:latin typeface="Calibri" panose="020F0502020204030204"/>
                <a:cs typeface="+mn-cs"/>
              </a:rPr>
              <a:t>(cobertura de </a:t>
            </a:r>
            <a:br>
              <a:rPr lang="es-US" sz="2400" dirty="0">
                <a:latin typeface="Calibri" panose="020F0502020204030204"/>
                <a:cs typeface="+mn-cs"/>
              </a:rPr>
            </a:br>
            <a:r>
              <a:rPr lang="es-US" sz="2400" dirty="0">
                <a:latin typeface="Calibri" panose="020F0502020204030204"/>
                <a:cs typeface="+mn-cs"/>
              </a:rPr>
              <a:t>medicamentos)</a:t>
            </a:r>
          </a:p>
        </p:txBody>
      </p:sp>
      <p:pic>
        <p:nvPicPr>
          <p:cNvPr id="10" name="Picture 9" descr="Ícono de la Parte D"/>
          <p:cNvPicPr>
            <a:picLocks noChangeAspect="1"/>
          </p:cNvPicPr>
          <p:nvPr/>
        </p:nvPicPr>
        <p:blipFill>
          <a:blip r:embed="rId6"/>
          <a:srcRect/>
          <a:stretch/>
        </p:blipFill>
        <p:spPr>
          <a:xfrm>
            <a:off x="8686146" y="2243101"/>
            <a:ext cx="1939276" cy="1379870"/>
          </a:xfrm>
          <a:prstGeom prst="rect">
            <a:avLst/>
          </a:prstGeom>
        </p:spPr>
      </p:pic>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Otros planes de salud: Planes de Costos de Medicare</a:t>
            </a:r>
          </a:p>
        </p:txBody>
      </p:sp>
      <p:sp>
        <p:nvSpPr>
          <p:cNvPr id="9" name="PlaceHolder 2">
            <a:extLst>
              <a:ext uri="{FF2B5EF4-FFF2-40B4-BE49-F238E27FC236}">
                <a16:creationId xmlns:a16="http://schemas.microsoft.com/office/drawing/2014/main" id="{9FCB30E8-9EA2-40D6-92BB-3B2AA797B032}"/>
              </a:ext>
            </a:extLst>
          </p:cNvPr>
          <p:cNvSpPr txBox="1">
            <a:spLocks/>
          </p:cNvSpPr>
          <p:nvPr/>
        </p:nvSpPr>
        <p:spPr>
          <a:xfrm>
            <a:off x="1191926" y="1183059"/>
            <a:ext cx="10379389" cy="4878524"/>
          </a:xfrm>
          <a:prstGeom prst="rect">
            <a:avLst/>
          </a:prstGeom>
          <a:noFill/>
          <a:ln w="0">
            <a:noFill/>
          </a:ln>
        </p:spPr>
        <p:txBody>
          <a:bodyPr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buFont typeface="Wingdings,Sans-Serif"/>
              <a:buChar char="§"/>
            </a:pPr>
            <a:r>
              <a:rPr lang="es-US" sz="2500" spc="-1">
                <a:solidFill>
                  <a:srgbClr val="00529B"/>
                </a:solidFill>
                <a:latin typeface="Arial"/>
              </a:rPr>
              <a:t>Puede inscribirse incluso si solo tiene la Parte B.</a:t>
            </a:r>
            <a:endParaRPr lang="en-US" sz="2500" spc="-1">
              <a:solidFill>
                <a:srgbClr val="000000"/>
              </a:solidFill>
              <a:latin typeface="Arial"/>
            </a:endParaRPr>
          </a:p>
          <a:p>
            <a:pPr marL="274320" indent="-274320">
              <a:lnSpc>
                <a:spcPct val="100000"/>
              </a:lnSpc>
              <a:spcBef>
                <a:spcPts val="0"/>
              </a:spcBef>
              <a:spcAft>
                <a:spcPts val="1200"/>
              </a:spcAft>
              <a:buFont typeface="Wingdings,Sans-Serif"/>
              <a:buChar char="§"/>
            </a:pPr>
            <a:r>
              <a:rPr lang="es-US" sz="2500" spc="-1">
                <a:solidFill>
                  <a:srgbClr val="00529B"/>
                </a:solidFill>
                <a:latin typeface="Arial"/>
              </a:rPr>
              <a:t>Si tiene la Parte A y la Parte B y visita a un proveedor fuera de la red:</a:t>
            </a:r>
            <a:endParaRPr lang="en-US" sz="2500" spc="-1">
              <a:solidFill>
                <a:srgbClr val="000000"/>
              </a:solidFill>
              <a:latin typeface="Arial"/>
            </a:endParaRPr>
          </a:p>
          <a:p>
            <a:pPr marL="548640" lvl="1" indent="-274320">
              <a:lnSpc>
                <a:spcPct val="100000"/>
              </a:lnSpc>
              <a:spcBef>
                <a:spcPts val="0"/>
              </a:spcBef>
              <a:spcAft>
                <a:spcPts val="600"/>
              </a:spcAft>
              <a:buClr>
                <a:srgbClr val="00529B"/>
              </a:buClr>
              <a:buFont typeface="Arial,Sans-Serif"/>
              <a:buChar char="•"/>
            </a:pPr>
            <a:r>
              <a:rPr lang="es-US" sz="2300" spc="-1">
                <a:solidFill>
                  <a:srgbClr val="00529B"/>
                </a:solidFill>
                <a:latin typeface="Arial"/>
              </a:rPr>
              <a:t>Los servicios están cubiertos por Medicare Original </a:t>
            </a:r>
            <a:endParaRPr lang="en-US" sz="2300" spc="-1">
              <a:solidFill>
                <a:srgbClr val="000000"/>
              </a:solidFill>
              <a:latin typeface="Calibri"/>
            </a:endParaRPr>
          </a:p>
          <a:p>
            <a:pPr marL="548640" lvl="1" indent="-274320">
              <a:lnSpc>
                <a:spcPct val="100000"/>
              </a:lnSpc>
              <a:spcBef>
                <a:spcPts val="0"/>
              </a:spcBef>
              <a:spcAft>
                <a:spcPts val="600"/>
              </a:spcAft>
              <a:buClr>
                <a:srgbClr val="00529B"/>
              </a:buClr>
              <a:buFont typeface="Arial,Sans-Serif"/>
              <a:buChar char="•"/>
            </a:pPr>
            <a:r>
              <a:rPr lang="es-US" sz="2300" spc="-1">
                <a:solidFill>
                  <a:srgbClr val="00529B"/>
                </a:solidFill>
                <a:latin typeface="Arial"/>
              </a:rPr>
              <a:t>Usted pagará el coseguro y los deducibles de la Parte A y Parte B. </a:t>
            </a:r>
            <a:endParaRPr lang="en-US" sz="2300" spc="-1">
              <a:solidFill>
                <a:srgbClr val="000000"/>
              </a:solidFill>
              <a:latin typeface="Calibri"/>
            </a:endParaRPr>
          </a:p>
          <a:p>
            <a:pPr marL="274320" indent="-274320">
              <a:lnSpc>
                <a:spcPct val="100000"/>
              </a:lnSpc>
              <a:spcBef>
                <a:spcPts val="0"/>
              </a:spcBef>
              <a:spcAft>
                <a:spcPts val="600"/>
              </a:spcAft>
              <a:buFont typeface="Wingdings,Sans-Serif"/>
              <a:buChar char="§"/>
            </a:pPr>
            <a:r>
              <a:rPr lang="es-US" sz="2500" spc="-1">
                <a:solidFill>
                  <a:srgbClr val="00529B"/>
                </a:solidFill>
                <a:latin typeface="Arial"/>
              </a:rPr>
              <a:t>Puede inscribirse en cualquier momento en que el plan esté aceptando nuevos miembros.</a:t>
            </a:r>
            <a:endParaRPr lang="en-US" sz="2500" spc="-1">
              <a:solidFill>
                <a:srgbClr val="000000"/>
              </a:solidFill>
              <a:latin typeface="Arial"/>
            </a:endParaRPr>
          </a:p>
          <a:p>
            <a:pPr marL="274320" indent="-274320">
              <a:lnSpc>
                <a:spcPct val="100000"/>
              </a:lnSpc>
              <a:spcBef>
                <a:spcPts val="0"/>
              </a:spcBef>
              <a:spcAft>
                <a:spcPts val="600"/>
              </a:spcAft>
              <a:buFont typeface="Wingdings,Sans-Serif"/>
              <a:buChar char="§"/>
            </a:pPr>
            <a:r>
              <a:rPr lang="es-US" sz="2500" spc="-1">
                <a:solidFill>
                  <a:srgbClr val="00529B"/>
                </a:solidFill>
                <a:latin typeface="Arial"/>
              </a:rPr>
              <a:t>Puede abandonar el plan en cualquier momento y volver a </a:t>
            </a:r>
            <a:br>
              <a:rPr lang="es-US" sz="2500" spc="-1">
                <a:solidFill>
                  <a:srgbClr val="00529B"/>
                </a:solidFill>
                <a:latin typeface="Arial"/>
              </a:rPr>
            </a:br>
            <a:r>
              <a:rPr lang="es-US" sz="2500" spc="-1">
                <a:solidFill>
                  <a:srgbClr val="00529B"/>
                </a:solidFill>
                <a:latin typeface="Arial"/>
              </a:rPr>
              <a:t>Medicare Original. </a:t>
            </a:r>
            <a:endParaRPr lang="en-US" sz="2500" spc="-1">
              <a:solidFill>
                <a:srgbClr val="000000"/>
              </a:solidFill>
              <a:latin typeface="Arial"/>
            </a:endParaRPr>
          </a:p>
          <a:p>
            <a:pPr marL="274320" indent="-274320">
              <a:lnSpc>
                <a:spcPct val="100000"/>
              </a:lnSpc>
              <a:spcBef>
                <a:spcPts val="0"/>
              </a:spcBef>
              <a:spcAft>
                <a:spcPts val="600"/>
              </a:spcAft>
              <a:buFont typeface="Wingdings,Sans-Serif"/>
              <a:buChar char="§"/>
            </a:pPr>
            <a:r>
              <a:rPr lang="es-US" sz="2500" spc="-1">
                <a:solidFill>
                  <a:srgbClr val="00529B"/>
                </a:solidFill>
                <a:latin typeface="Arial"/>
              </a:rPr>
              <a:t>Puede obtener cobertura para medicamentos de Medicare a través del Plan de Costos (si se ofrece) o puede inscribirse en un plan de medicamentos de Medicare</a:t>
            </a:r>
            <a:endParaRPr lang="en-US" sz="2500" spc="-1" dirty="0">
              <a:solidFill>
                <a:srgbClr val="000000"/>
              </a:solidFill>
              <a:latin typeface="Arial"/>
            </a:endParaRP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n-US" smtClean="0"/>
              <a:pPr/>
              <a:t>80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sz="2800" dirty="0"/>
              <a:t>Otros planes de salud: Planes del Programa de Cuidado Integral </a:t>
            </a:r>
            <a:br>
              <a:rPr lang="es-US" sz="2800" dirty="0"/>
            </a:br>
            <a:r>
              <a:rPr lang="es-US" sz="2800" dirty="0"/>
              <a:t>para Personas Mayores (PACE, por sus siglas en inglés)</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pPr>
            <a:r>
              <a:rPr lang="es-US" sz="2400" b="1">
                <a:solidFill>
                  <a:srgbClr val="00529B"/>
                </a:solidFill>
              </a:rPr>
              <a:t>Para calificar, debe:</a:t>
            </a: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s-US" sz="1800" dirty="0">
                <a:latin typeface="Calibri" panose="020F0502020204030204"/>
                <a:cs typeface="+mn-cs"/>
              </a:rPr>
              <a:t>Tener 55 años o más</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s-US" sz="1800" dirty="0">
                <a:latin typeface="Calibri" panose="020F0502020204030204"/>
                <a:cs typeface="+mn-cs"/>
              </a:rPr>
              <a:t>Vivir en el área de servicio de una organización PACE.</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25631" y="2217485"/>
            <a:ext cx="151783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90"/>
            <a:ext cx="2551176" cy="3145536"/>
          </a:xfrm>
          <a:prstGeom prst="roundRect">
            <a:avLst/>
          </a:prstGeom>
          <a:ln w="38100">
            <a:solidFill>
              <a:srgbClr val="FEBF22"/>
            </a:solidFill>
          </a:ln>
        </p:spPr>
        <p:txBody>
          <a:bodyPr tIns="1737360"/>
          <a:lstStyle/>
          <a:p>
            <a:pPr marL="0" lvl="0" indent="0" algn="ctr">
              <a:spcAft>
                <a:spcPts val="0"/>
              </a:spcAft>
              <a:buClrTx/>
              <a:buNone/>
              <a:defRPr/>
            </a:pPr>
            <a:r>
              <a:rPr lang="es-US" sz="1800" dirty="0">
                <a:latin typeface="Calibri" panose="020F0502020204030204"/>
                <a:cs typeface="+mn-cs"/>
              </a:rPr>
              <a:t>Necesitar un nivel de atención de un hogar de ancianos (según lo certifique su estado)</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145536"/>
          </a:xfrm>
          <a:prstGeom prst="roundRect">
            <a:avLst/>
          </a:prstGeom>
          <a:ln w="38100">
            <a:solidFill>
              <a:srgbClr val="FEBF22"/>
            </a:solidFill>
          </a:ln>
        </p:spPr>
        <p:txBody>
          <a:bodyPr tIns="1737360">
            <a:normAutofit fontScale="92500"/>
          </a:bodyPr>
          <a:lstStyle/>
          <a:p>
            <a:pPr marL="0" lvl="0" indent="0" algn="ctr">
              <a:spcAft>
                <a:spcPts val="0"/>
              </a:spcAft>
              <a:buClrTx/>
              <a:buNone/>
              <a:defRPr/>
            </a:pPr>
            <a:r>
              <a:rPr lang="es-US" sz="1800" dirty="0">
                <a:latin typeface="Calibri" panose="020F0502020204030204"/>
                <a:cs typeface="+mn-cs"/>
              </a:rPr>
              <a:t>Ser capaz de vivir de manera segura en la comunidad con ayuda de los servicios de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n-US" smtClean="0"/>
              <a:pPr/>
              <a:t>81</a:t>
            </a:fld>
            <a:endParaRPr lang="en-US"/>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uLnTx/>
                <a:uFillTx/>
                <a:latin typeface="Arial" panose="020B0604020202020204" pitchFamily="34" charset="0"/>
                <a:ea typeface="+mn-ea"/>
                <a:cs typeface="Arial" panose="020B0604020202020204" pitchFamily="34" charset="0"/>
              </a:rPr>
              <a:t>Comenzando con Medicare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uLnTx/>
                <a:uFillTx/>
                <a:latin typeface="Arial" panose="020B0604020202020204" pitchFamily="34" charset="0"/>
                <a:ea typeface="+mn-ea"/>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s-US" sz="2600" dirty="0"/>
              <a:t>Otros planes de salud: Programas de Cuidado Integral para Personas Mayores (PACE, por sus siglas en inglés) (continuación)</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pPr>
            <a:r>
              <a:rPr lang="es-US" sz="2400" b="1"/>
              <a:t>Acerca de la cobertura y primas de PACE:</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s-US">
                <a:latin typeface="Calibri" panose="020F0502020204030204"/>
                <a:cs typeface="+mn-cs"/>
              </a:rPr>
              <a:t>Si tiene Medicare, pero no Medicaid, se le cobrará una prima mensual para cubrir la parte de cuidado a largo plazo del beneficio y una prima para los medicamentos de la Parte D de Medicare.</a:t>
            </a: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dirty="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s-US">
                <a:latin typeface="Calibri" panose="020F0502020204030204"/>
                <a:cs typeface="+mn-cs"/>
              </a:rPr>
              <a:t>Si tiene Medicaid, no tendrá que pagar una prima mensual por la parte de cuidado a largo plazo del beneficio.</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n-US" smtClean="0"/>
              <a:pPr/>
              <a:t>82</a:t>
            </a:fld>
            <a:endParaRPr lang="en-US"/>
          </a:p>
        </p:txBody>
      </p:sp>
      <p:sp>
        <p:nvSpPr>
          <p:cNvPr id="3" name="Footer Placeholder 2">
            <a:extLst>
              <a:ext uri="{FF2B5EF4-FFF2-40B4-BE49-F238E27FC236}">
                <a16:creationId xmlns:a16="http://schemas.microsoft.com/office/drawing/2014/main" id="{2AD60EE7-F126-4A7F-B0D0-CCB5EDD3EF2F}"/>
              </a:ext>
            </a:extLst>
          </p:cNvPr>
          <p:cNvSpPr>
            <a:spLocks noGrp="1"/>
          </p:cNvSpPr>
          <p:nvPr>
            <p:ph type="ftr" sz="quarter" idx="11"/>
          </p:nvPr>
        </p:nvSpPr>
        <p:spPr/>
        <p:txBody>
          <a:bodyPr/>
          <a:lstStyle/>
          <a:p>
            <a:r>
              <a:rPr lang="es-US"/>
              <a:t>Comenzando con Medicare</a:t>
            </a:r>
          </a:p>
        </p:txBody>
      </p:sp>
      <p:sp>
        <p:nvSpPr>
          <p:cNvPr id="2" name="Date Placeholder 1">
            <a:extLst>
              <a:ext uri="{FF2B5EF4-FFF2-40B4-BE49-F238E27FC236}">
                <a16:creationId xmlns:a16="http://schemas.microsoft.com/office/drawing/2014/main" id="{3F844358-607F-43CF-895F-4DCCFD2D8415}"/>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3482" y="386483"/>
            <a:ext cx="9018057" cy="719643"/>
          </a:xfrm>
        </p:spPr>
        <p:txBody>
          <a:bodyPr>
            <a:normAutofit fontScale="90000"/>
          </a:bodyPr>
          <a:lstStyle/>
          <a:p>
            <a:r>
              <a:rPr lang="es-US" sz="3000" dirty="0"/>
              <a:t>Compruebe sus conocimientos: Pregunta 9</a:t>
            </a:r>
          </a:p>
        </p:txBody>
      </p:sp>
      <p:sp>
        <p:nvSpPr>
          <p:cNvPr id="2" name="Date Placeholder 1"/>
          <p:cNvSpPr>
            <a:spLocks noGrp="1"/>
          </p:cNvSpPr>
          <p:nvPr>
            <p:ph type="dt" sz="half" idx="10"/>
          </p:nvPr>
        </p:nvSpPr>
        <p:spPr/>
        <p:txBody>
          <a:bodyPr/>
          <a:lstStyle/>
          <a:p>
            <a:r>
              <a:rPr lang="es-US"/>
              <a:t>Marzo de 2024</a:t>
            </a:r>
          </a:p>
        </p:txBody>
      </p:sp>
      <p:sp>
        <p:nvSpPr>
          <p:cNvPr id="3" name="Footer Placeholder 2"/>
          <p:cNvSpPr>
            <a:spLocks noGrp="1"/>
          </p:cNvSpPr>
          <p:nvPr>
            <p:ph type="ftr" sz="quarter" idx="11"/>
          </p:nvPr>
        </p:nvSpPr>
        <p:spPr/>
        <p:txBody>
          <a:bodyPr/>
          <a:lstStyle/>
          <a:p>
            <a:r>
              <a:rPr lang="es-US"/>
              <a:t>Comenzando con Medicare</a:t>
            </a: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83</a:t>
            </a:fld>
            <a:endParaRPr lang="en-US"/>
          </a:p>
        </p:txBody>
      </p:sp>
      <p:sp>
        <p:nvSpPr>
          <p:cNvPr id="11" name="Content Placeholder 10">
            <a:extLst>
              <a:ext uri="{FF2B5EF4-FFF2-40B4-BE49-F238E27FC236}">
                <a16:creationId xmlns:a16="http://schemas.microsoft.com/office/drawing/2014/main" id="{5D4F81E3-B1F5-A107-E0D2-B8546621CECC}"/>
              </a:ext>
            </a:extLst>
          </p:cNvPr>
          <p:cNvSpPr>
            <a:spLocks noGrp="1"/>
          </p:cNvSpPr>
          <p:nvPr>
            <p:ph sz="quarter" idx="4294967295"/>
          </p:nvPr>
        </p:nvSpPr>
        <p:spPr>
          <a:xfrm>
            <a:off x="1111250" y="1546225"/>
            <a:ext cx="9549939" cy="3071813"/>
          </a:xfrm>
        </p:spPr>
        <p:txBody>
          <a:bodyPr>
            <a:noAutofit/>
          </a:bodyPr>
          <a:lstStyle/>
          <a:p>
            <a:pPr marL="628650" lvl="0" indent="0" defTabSz="685800">
              <a:buClrTx/>
              <a:buNone/>
            </a:pPr>
            <a:r>
              <a:rPr lang="es-US" sz="2400" b="1" dirty="0"/>
              <a:t>Con un plan Medicare </a:t>
            </a:r>
            <a:r>
              <a:rPr lang="es-US" sz="2400" b="1" dirty="0" err="1"/>
              <a:t>Advantage</a:t>
            </a:r>
            <a:r>
              <a:rPr lang="es-US" sz="2400" b="1" dirty="0"/>
              <a:t> usted __________. </a:t>
            </a:r>
            <a:br>
              <a:rPr lang="es-US" sz="2400" b="1" dirty="0"/>
            </a:br>
            <a:r>
              <a:rPr lang="es-US" sz="2400" b="1" dirty="0"/>
              <a:t>(Seleccione todas las opciones que corresponda.)</a:t>
            </a:r>
          </a:p>
          <a:p>
            <a:pPr marL="1087438" lvl="0" indent="-347663" defTabSz="685800">
              <a:spcBef>
                <a:spcPts val="600"/>
              </a:spcBef>
              <a:spcAft>
                <a:spcPts val="600"/>
              </a:spcAft>
              <a:buClrTx/>
              <a:buFont typeface="Wingdings" pitchFamily="2" charset="2"/>
              <a:buAutoNum type="alphaLcPeriod"/>
            </a:pPr>
            <a:r>
              <a:rPr lang="es-US" sz="2200" dirty="0"/>
              <a:t>Igual está inscrito en Medicare con todos los derechos y l</a:t>
            </a:r>
            <a:br>
              <a:rPr lang="es-US" sz="2200" dirty="0"/>
            </a:br>
            <a:r>
              <a:rPr lang="es-US" sz="2200" dirty="0"/>
              <a:t>as protecciones</a:t>
            </a:r>
          </a:p>
          <a:p>
            <a:pPr marL="1087438" lvl="0" indent="-347663" defTabSz="685800">
              <a:spcBef>
                <a:spcPts val="600"/>
              </a:spcBef>
              <a:spcAft>
                <a:spcPts val="600"/>
              </a:spcAft>
              <a:buClrTx/>
              <a:buFont typeface="Wingdings" pitchFamily="2" charset="2"/>
              <a:buAutoNum type="alphaLcPeriod"/>
            </a:pPr>
            <a:r>
              <a:rPr lang="es-US" sz="2200" dirty="0"/>
              <a:t>Igual recibe los servicios cubiertos por la Parte A y la Parte B </a:t>
            </a:r>
          </a:p>
          <a:p>
            <a:pPr marL="1087438" lvl="0" indent="-347663" defTabSz="685800">
              <a:spcBef>
                <a:spcPts val="600"/>
              </a:spcBef>
              <a:spcAft>
                <a:spcPts val="600"/>
              </a:spcAft>
              <a:buClrTx/>
              <a:buFont typeface="Wingdings" pitchFamily="2" charset="2"/>
              <a:buAutoNum type="alphaLcPeriod"/>
            </a:pPr>
            <a:r>
              <a:rPr lang="es-US" sz="2200" dirty="0"/>
              <a:t>Puede tener que pagar diferentes costos de bolsillo según el plan</a:t>
            </a:r>
          </a:p>
          <a:p>
            <a:pPr marL="1087438" lvl="0" indent="-347663" defTabSz="685800">
              <a:spcBef>
                <a:spcPts val="600"/>
              </a:spcBef>
              <a:spcAft>
                <a:spcPts val="600"/>
              </a:spcAft>
              <a:buClrTx/>
              <a:buFont typeface="Wingdings" pitchFamily="2" charset="2"/>
              <a:buAutoNum type="alphaLcPeriod"/>
            </a:pPr>
            <a:r>
              <a:rPr lang="es-US" sz="2200" dirty="0"/>
              <a:t>Puede elegir un plan que ofrezca beneficios adicionales que </a:t>
            </a:r>
            <a:br>
              <a:rPr lang="es-US" sz="2200" dirty="0"/>
            </a:br>
            <a:r>
              <a:rPr lang="es-US" sz="2200" dirty="0"/>
              <a:t>Medicare Original no cubra</a:t>
            </a:r>
          </a:p>
        </p:txBody>
      </p:sp>
      <p:sp>
        <p:nvSpPr>
          <p:cNvPr id="6" name="Rounded Rectangle 5" descr="Casilla verde que señala A, B, C y D como respuestas correctas"/>
          <p:cNvSpPr/>
          <p:nvPr/>
        </p:nvSpPr>
        <p:spPr>
          <a:xfrm>
            <a:off x="1695982" y="2283446"/>
            <a:ext cx="8873256" cy="2342742"/>
          </a:xfrm>
          <a:prstGeom prst="roundRect">
            <a:avLst>
              <a:gd name="adj" fmla="val 12062"/>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8516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3226" y="403762"/>
            <a:ext cx="9084466" cy="719643"/>
          </a:xfrm>
        </p:spPr>
        <p:txBody>
          <a:bodyPr>
            <a:normAutofit fontScale="90000"/>
          </a:bodyPr>
          <a:lstStyle/>
          <a:p>
            <a:r>
              <a:rPr lang="es-US" sz="3000" dirty="0"/>
              <a:t>Compruebe sus conocimientos: Pregunta 10</a:t>
            </a:r>
          </a:p>
        </p:txBody>
      </p:sp>
      <p:sp>
        <p:nvSpPr>
          <p:cNvPr id="2" name="Date Placeholder 1"/>
          <p:cNvSpPr>
            <a:spLocks noGrp="1"/>
          </p:cNvSpPr>
          <p:nvPr>
            <p:ph type="dt" sz="half" idx="10"/>
          </p:nvPr>
        </p:nvSpPr>
        <p:spPr/>
        <p:txBody>
          <a:bodyPr/>
          <a:lstStyle/>
          <a:p>
            <a:r>
              <a:rPr lang="es-US"/>
              <a:t>Marzo de 2024</a:t>
            </a:r>
          </a:p>
        </p:txBody>
      </p:sp>
      <p:sp>
        <p:nvSpPr>
          <p:cNvPr id="3" name="Footer Placeholder 2"/>
          <p:cNvSpPr>
            <a:spLocks noGrp="1"/>
          </p:cNvSpPr>
          <p:nvPr>
            <p:ph type="ftr" sz="quarter" idx="11"/>
          </p:nvPr>
        </p:nvSpPr>
        <p:spPr/>
        <p:txBody>
          <a:bodyPr/>
          <a:lstStyle/>
          <a:p>
            <a:r>
              <a:rPr lang="es-US"/>
              <a:t>Comenzando con Medicare</a:t>
            </a:r>
          </a:p>
        </p:txBody>
      </p:sp>
      <p:sp>
        <p:nvSpPr>
          <p:cNvPr id="5" name="Slide Number Placeholder 4">
            <a:extLst>
              <a:ext uri="{FF2B5EF4-FFF2-40B4-BE49-F238E27FC236}">
                <a16:creationId xmlns:a16="http://schemas.microsoft.com/office/drawing/2014/main" id="{134ECC72-92DF-483F-AD28-724C620C974C}"/>
              </a:ext>
            </a:extLst>
          </p:cNvPr>
          <p:cNvSpPr>
            <a:spLocks noGrp="1"/>
          </p:cNvSpPr>
          <p:nvPr>
            <p:ph type="sldNum" sz="quarter" idx="12"/>
          </p:nvPr>
        </p:nvSpPr>
        <p:spPr/>
        <p:txBody>
          <a:bodyPr/>
          <a:lstStyle/>
          <a:p>
            <a:fld id="{48F63A3B-78C7-47BE-AE5E-E10140E04643}" type="slidenum">
              <a:rPr lang="en-US" smtClean="0"/>
              <a:t>84</a:t>
            </a:fld>
            <a:endParaRPr lang="en-US"/>
          </a:p>
        </p:txBody>
      </p:sp>
      <p:sp>
        <p:nvSpPr>
          <p:cNvPr id="11" name="Content Placeholder 10">
            <a:extLst>
              <a:ext uri="{FF2B5EF4-FFF2-40B4-BE49-F238E27FC236}">
                <a16:creationId xmlns:a16="http://schemas.microsoft.com/office/drawing/2014/main" id="{442F6C31-291D-D929-AC0D-2CCE25916730}"/>
              </a:ext>
            </a:extLst>
          </p:cNvPr>
          <p:cNvSpPr>
            <a:spLocks noGrp="1"/>
          </p:cNvSpPr>
          <p:nvPr>
            <p:ph sz="quarter" idx="4294967295"/>
          </p:nvPr>
        </p:nvSpPr>
        <p:spPr>
          <a:xfrm>
            <a:off x="2073030" y="1511382"/>
            <a:ext cx="9175624" cy="3071812"/>
          </a:xfrm>
        </p:spPr>
        <p:txBody>
          <a:bodyPr>
            <a:noAutofit/>
          </a:bodyPr>
          <a:lstStyle/>
          <a:p>
            <a:pPr marL="0" lvl="0" indent="0" defTabSz="685800">
              <a:buClrTx/>
              <a:buNone/>
            </a:pPr>
            <a:r>
              <a:rPr lang="es-US" sz="2000" b="1" dirty="0"/>
              <a:t>¿Qué condición debe cumplir para calificar para el Programa de Cuidado Integral para Personas Mayores (PACE, por sus siglas en inglés)? </a:t>
            </a:r>
            <a:br>
              <a:rPr lang="es-US" sz="2000" b="1" dirty="0"/>
            </a:br>
            <a:r>
              <a:rPr lang="es-US" sz="2000" b="1" dirty="0"/>
              <a:t>(Seleccione todas las opciones que corresponda.) </a:t>
            </a:r>
          </a:p>
          <a:p>
            <a:pPr marL="347663" lvl="0" indent="-347663" defTabSz="685800">
              <a:spcAft>
                <a:spcPts val="600"/>
              </a:spcAft>
              <a:buClrTx/>
              <a:buFont typeface="Wingdings" pitchFamily="2" charset="2"/>
              <a:buAutoNum type="alphaLcPeriod"/>
            </a:pPr>
            <a:r>
              <a:rPr lang="es-US" sz="2000" dirty="0"/>
              <a:t>Tener 55 años o más. </a:t>
            </a:r>
          </a:p>
          <a:p>
            <a:pPr marL="347663" lvl="0" indent="-347663" defTabSz="685800">
              <a:spcBef>
                <a:spcPts val="600"/>
              </a:spcBef>
              <a:spcAft>
                <a:spcPts val="600"/>
              </a:spcAft>
              <a:buClrTx/>
              <a:buFont typeface="Wingdings" pitchFamily="2" charset="2"/>
              <a:buAutoNum type="alphaLcPeriod"/>
            </a:pPr>
            <a:r>
              <a:rPr lang="es-US" sz="2000" dirty="0"/>
              <a:t>Vivir en el área de servicio de una organización PACE. </a:t>
            </a:r>
          </a:p>
          <a:p>
            <a:pPr marL="347663" lvl="0" indent="-347663" defTabSz="685800">
              <a:spcBef>
                <a:spcPts val="600"/>
              </a:spcBef>
              <a:spcAft>
                <a:spcPts val="600"/>
              </a:spcAft>
              <a:buClrTx/>
              <a:buFont typeface="Wingdings" pitchFamily="2" charset="2"/>
              <a:buAutoNum type="alphaLcPeriod"/>
            </a:pPr>
            <a:r>
              <a:rPr lang="es-US" sz="2000" dirty="0"/>
              <a:t>Que su estado certifique que necesita un nivel de cuidados de asilo </a:t>
            </a:r>
            <a:br>
              <a:rPr lang="es-US" sz="2000" dirty="0"/>
            </a:br>
            <a:r>
              <a:rPr lang="es-US" sz="2000" dirty="0"/>
              <a:t>de ancianos. </a:t>
            </a:r>
          </a:p>
          <a:p>
            <a:pPr marL="347663" lvl="0" indent="-347663" defTabSz="685800">
              <a:spcBef>
                <a:spcPts val="600"/>
              </a:spcBef>
              <a:spcAft>
                <a:spcPts val="600"/>
              </a:spcAft>
              <a:buClrTx/>
              <a:buFont typeface="Wingdings" pitchFamily="2" charset="2"/>
              <a:buAutoNum type="alphaLcPeriod"/>
            </a:pPr>
            <a:r>
              <a:rPr lang="es-US" sz="2000" dirty="0"/>
              <a:t>Al momento de unirse, ser capaz de vivir de manera segura en la comunidad con ayuda de los servicios de PACE.</a:t>
            </a:r>
          </a:p>
        </p:txBody>
      </p:sp>
      <p:sp>
        <p:nvSpPr>
          <p:cNvPr id="6" name="Rounded Rectangle 5" descr="Casilla verde que señala A, B, C y D como respuestas correctas"/>
          <p:cNvSpPr/>
          <p:nvPr/>
        </p:nvSpPr>
        <p:spPr>
          <a:xfrm>
            <a:off x="1972881" y="2481855"/>
            <a:ext cx="8514623" cy="2191743"/>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1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6</a:t>
            </a:r>
          </a:p>
        </p:txBody>
      </p:sp>
      <p:sp>
        <p:nvSpPr>
          <p:cNvPr id="5" name="Text Placeholder 4"/>
          <p:cNvSpPr>
            <a:spLocks noGrp="1"/>
          </p:cNvSpPr>
          <p:nvPr>
            <p:ph type="body" idx="1"/>
          </p:nvPr>
        </p:nvSpPr>
        <p:spPr/>
        <p:txBody>
          <a:bodyPr/>
          <a:lstStyle/>
          <a:p>
            <a:pPr>
              <a:lnSpc>
                <a:spcPct val="100000"/>
              </a:lnSpc>
              <a:spcBef>
                <a:spcPts val="600"/>
              </a:spcBef>
            </a:pPr>
            <a:r>
              <a:rPr lang="es-US"/>
              <a:t>Medicare y el Mercado de Seguros Médicos (Health Insurance Marketplace</a:t>
            </a:r>
            <a:r>
              <a:rPr lang="es-US" baseline="30000"/>
              <a:t>®</a:t>
            </a:r>
            <a:r>
              <a:rPr lang="es-US"/>
              <a:t>)</a:t>
            </a:r>
          </a:p>
        </p:txBody>
      </p:sp>
    </p:spTree>
    <p:custDataLst>
      <p:tags r:id="rId1"/>
    </p:custDataLst>
    <p:extLst>
      <p:ext uri="{BB962C8B-B14F-4D97-AF65-F5344CB8AC3E}">
        <p14:creationId xmlns:p14="http://schemas.microsoft.com/office/powerpoint/2010/main" val="25698115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6</a:t>
            </a:r>
          </a:p>
        </p:txBody>
      </p:sp>
      <p:sp>
        <p:nvSpPr>
          <p:cNvPr id="13" name="Content Placeholder 12"/>
          <p:cNvSpPr>
            <a:spLocks noGrp="1"/>
          </p:cNvSpPr>
          <p:nvPr>
            <p:ph idx="4294967295"/>
          </p:nvPr>
        </p:nvSpPr>
        <p:spPr>
          <a:xfrm>
            <a:off x="914400" y="1371600"/>
            <a:ext cx="11000232" cy="5021263"/>
          </a:xfrm>
        </p:spPr>
        <p:txBody>
          <a:bodyPr>
            <a:normAutofit/>
          </a:bodyPr>
          <a:lstStyle/>
          <a:p>
            <a:pPr marL="0" lvl="0" indent="0">
              <a:lnSpc>
                <a:spcPct val="100000"/>
              </a:lnSpc>
              <a:spcBef>
                <a:spcPts val="0"/>
              </a:spcBef>
              <a:spcAft>
                <a:spcPts val="1200"/>
              </a:spcAft>
              <a:buNone/>
            </a:pPr>
            <a:r>
              <a:rPr lang="es-US" sz="2800" b="1">
                <a:solidFill>
                  <a:srgbClr val="00529B"/>
                </a:solidFill>
              </a:rPr>
              <a:t>Al final de esta lección, usted podrá:</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Explicar qué hay que hacer si se tiene cobertura del Mercado y se vuelve elegible para Medicare</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Analizar qué se debe tener en cuenta al decidir si se incorpora o mantiene un plan del Marketplace en lugar de Medicare</a:t>
            </a:r>
          </a:p>
          <a:p>
            <a:pPr marL="548640" lvl="1" indent="-347472">
              <a:lnSpc>
                <a:spcPct val="100000"/>
              </a:lnSpc>
              <a:spcBef>
                <a:spcPts val="0"/>
              </a:spcBef>
              <a:spcAft>
                <a:spcPts val="1200"/>
              </a:spcAft>
              <a:buFont typeface="Wingdings" panose="05000000000000000000" pitchFamily="2" charset="2"/>
              <a:buChar char="§"/>
            </a:pPr>
            <a:r>
              <a:rPr lang="es-US" sz="2400">
                <a:solidFill>
                  <a:srgbClr val="00529B"/>
                </a:solidFill>
              </a:rPr>
              <a:t>Analizar Medicare y el Mercado para personas con discapacidades</a:t>
            </a:r>
          </a:p>
        </p:txBody>
      </p:sp>
      <p:sp>
        <p:nvSpPr>
          <p:cNvPr id="3" name="Slide Number Placeholder 2">
            <a:extLst>
              <a:ext uri="{FF2B5EF4-FFF2-40B4-BE49-F238E27FC236}">
                <a16:creationId xmlns:a16="http://schemas.microsoft.com/office/drawing/2014/main" id="{3099A003-7D3E-4B34-80B9-9029D994A963}"/>
              </a:ext>
            </a:extLst>
          </p:cNvPr>
          <p:cNvSpPr>
            <a:spLocks noGrp="1"/>
          </p:cNvSpPr>
          <p:nvPr>
            <p:ph type="sldNum" sz="quarter" idx="12"/>
          </p:nvPr>
        </p:nvSpPr>
        <p:spPr/>
        <p:txBody>
          <a:bodyPr/>
          <a:lstStyle/>
          <a:p>
            <a:fld id="{48F63A3B-78C7-47BE-AE5E-E10140E04643}" type="slidenum">
              <a:rPr lang="en-US" smtClean="0"/>
              <a:pPr/>
              <a:t>86</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509676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Medicare y el Mercado</a:t>
            </a:r>
          </a:p>
        </p:txBody>
      </p:sp>
      <p:sp>
        <p:nvSpPr>
          <p:cNvPr id="5" name="Content Placeholder 4"/>
          <p:cNvSpPr>
            <a:spLocks noGrp="1"/>
          </p:cNvSpPr>
          <p:nvPr>
            <p:ph sz="quarter" idx="13"/>
          </p:nvPr>
        </p:nvSpPr>
        <p:spPr>
          <a:xfrm>
            <a:off x="1" y="964054"/>
            <a:ext cx="12192000" cy="646231"/>
          </a:xfrm>
        </p:spPr>
        <p:txBody>
          <a:bodyPr anchor="ctr">
            <a:noAutofit/>
          </a:bodyPr>
          <a:lstStyle/>
          <a:p>
            <a:pPr marL="0" lvl="0" indent="0" algn="ctr" defTabSz="685800">
              <a:spcBef>
                <a:spcPts val="600"/>
              </a:spcBef>
              <a:spcAft>
                <a:spcPts val="0"/>
              </a:spcAft>
              <a:buClrTx/>
              <a:buNone/>
            </a:pPr>
            <a:r>
              <a:rPr lang="es-US" sz="2600" b="1"/>
              <a:t>Si tiene Medicare:</a:t>
            </a:r>
          </a:p>
        </p:txBody>
      </p:sp>
      <p:sp>
        <p:nvSpPr>
          <p:cNvPr id="7" name="Content Placeholder 6">
            <a:extLst>
              <a:ext uri="{FF2B5EF4-FFF2-40B4-BE49-F238E27FC236}">
                <a16:creationId xmlns:a16="http://schemas.microsoft.com/office/drawing/2014/main" id="{4A95F25C-1879-2168-C4A9-2DD44B31D108}"/>
              </a:ext>
            </a:extLst>
          </p:cNvPr>
          <p:cNvSpPr>
            <a:spLocks noGrp="1"/>
          </p:cNvSpPr>
          <p:nvPr>
            <p:ph sz="quarter" idx="14"/>
          </p:nvPr>
        </p:nvSpPr>
        <p:spPr>
          <a:xfrm>
            <a:off x="3326052" y="1792466"/>
            <a:ext cx="6858000" cy="1371600"/>
          </a:xfrm>
          <a:prstGeom prst="roundRect">
            <a:avLst/>
          </a:prstGeom>
          <a:ln w="38100">
            <a:solidFill>
              <a:srgbClr val="FFC000"/>
            </a:solidFill>
          </a:ln>
        </p:spPr>
        <p:txBody>
          <a:bodyPr>
            <a:normAutofit/>
          </a:bodyPr>
          <a:lstStyle/>
          <a:p>
            <a:pPr marL="548640" lvl="0" indent="0" defTabSz="685800">
              <a:spcBef>
                <a:spcPts val="600"/>
              </a:spcBef>
              <a:buNone/>
            </a:pPr>
            <a:r>
              <a:rPr lang="es-US" sz="2200">
                <a:latin typeface="Calibri" panose="020F0502020204030204"/>
              </a:rPr>
              <a:t>Es ilegal que alguien le venda un plan del Mercado</a:t>
            </a:r>
          </a:p>
        </p:txBody>
      </p:sp>
      <p:grpSp>
        <p:nvGrpSpPr>
          <p:cNvPr id="26" name="Group 25">
            <a:extLst>
              <a:ext uri="{FF2B5EF4-FFF2-40B4-BE49-F238E27FC236}">
                <a16:creationId xmlns:a16="http://schemas.microsoft.com/office/drawing/2014/main" id="{5EA0536B-0263-E125-A845-B44D01312D72}"/>
              </a:ext>
              <a:ext uri="{C183D7F6-B498-43B3-948B-1728B52AA6E4}">
                <adec:decorative xmlns:adec="http://schemas.microsoft.com/office/drawing/2017/decorative" val="1"/>
              </a:ext>
            </a:extLst>
          </p:cNvPr>
          <p:cNvGrpSpPr/>
          <p:nvPr/>
        </p:nvGrpSpPr>
        <p:grpSpPr>
          <a:xfrm>
            <a:off x="1765738" y="1548094"/>
            <a:ext cx="2103120" cy="1828800"/>
            <a:chOff x="1765738" y="1548094"/>
            <a:chExt cx="2103120" cy="1828800"/>
          </a:xfrm>
        </p:grpSpPr>
        <p:sp>
          <p:nvSpPr>
            <p:cNvPr id="15" name="Rectangle: Rounded Corners 14">
              <a:extLst>
                <a:ext uri="{FF2B5EF4-FFF2-40B4-BE49-F238E27FC236}">
                  <a16:creationId xmlns:a16="http://schemas.microsoft.com/office/drawing/2014/main" id="{18160A1E-3697-49F5-9178-02237CFBE876}"/>
                </a:ext>
              </a:extLst>
            </p:cNvPr>
            <p:cNvSpPr/>
            <p:nvPr/>
          </p:nvSpPr>
          <p:spPr>
            <a:xfrm>
              <a:off x="1765738" y="1548094"/>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8" name="Graphic 17" descr="Mazo">
              <a:extLst>
                <a:ext uri="{FF2B5EF4-FFF2-40B4-BE49-F238E27FC236}">
                  <a16:creationId xmlns:a16="http://schemas.microsoft.com/office/drawing/2014/main" id="{5AD27646-1D84-4057-85E7-60DEF818A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49816" y="1729819"/>
              <a:ext cx="1343390" cy="1455785"/>
            </a:xfrm>
            <a:prstGeom prst="rect">
              <a:avLst/>
            </a:prstGeom>
          </p:spPr>
        </p:pic>
      </p:grpSp>
      <p:sp>
        <p:nvSpPr>
          <p:cNvPr id="12" name="Content Placeholder 11">
            <a:extLst>
              <a:ext uri="{FF2B5EF4-FFF2-40B4-BE49-F238E27FC236}">
                <a16:creationId xmlns:a16="http://schemas.microsoft.com/office/drawing/2014/main" id="{202DB488-139F-DF3D-DDDC-C119764282B7}"/>
              </a:ext>
            </a:extLst>
          </p:cNvPr>
          <p:cNvSpPr>
            <a:spLocks noGrp="1"/>
          </p:cNvSpPr>
          <p:nvPr>
            <p:ph sz="quarter" idx="15"/>
          </p:nvPr>
        </p:nvSpPr>
        <p:spPr>
          <a:xfrm>
            <a:off x="3326052" y="3862510"/>
            <a:ext cx="6858000" cy="1371600"/>
          </a:xfrm>
          <a:prstGeom prst="roundRect">
            <a:avLst/>
          </a:prstGeom>
          <a:ln w="38100">
            <a:solidFill>
              <a:srgbClr val="FFC000"/>
            </a:solidFill>
          </a:ln>
        </p:spPr>
        <p:txBody>
          <a:bodyPr>
            <a:normAutofit fontScale="92500" lnSpcReduction="10000"/>
          </a:bodyPr>
          <a:lstStyle/>
          <a:p>
            <a:pPr marL="548640" lvl="0" indent="0" defTabSz="685800">
              <a:buClrTx/>
              <a:buNone/>
            </a:pPr>
            <a:r>
              <a:rPr lang="es-US" sz="2200">
                <a:latin typeface="Calibri" panose="020F0502020204030204"/>
                <a:cs typeface="+mn-cs"/>
              </a:rPr>
              <a:t>Puede tener un plan del Mercado a través de su empleador, vendido a través del Programa de Opciones de Salud para Pequeños Negocios (SHOP), si es trabajador activo o dependiente de un trabajador activo </a:t>
            </a:r>
          </a:p>
        </p:txBody>
      </p:sp>
      <p:grpSp>
        <p:nvGrpSpPr>
          <p:cNvPr id="25" name="Group 24">
            <a:extLst>
              <a:ext uri="{FF2B5EF4-FFF2-40B4-BE49-F238E27FC236}">
                <a16:creationId xmlns:a16="http://schemas.microsoft.com/office/drawing/2014/main" id="{4B8EF00D-D24D-2250-B4DD-25178E05FCAA}"/>
              </a:ext>
              <a:ext uri="{C183D7F6-B498-43B3-948B-1728B52AA6E4}">
                <adec:decorative xmlns:adec="http://schemas.microsoft.com/office/drawing/2017/decorative" val="1"/>
              </a:ext>
            </a:extLst>
          </p:cNvPr>
          <p:cNvGrpSpPr/>
          <p:nvPr/>
        </p:nvGrpSpPr>
        <p:grpSpPr>
          <a:xfrm>
            <a:off x="1765738" y="3610833"/>
            <a:ext cx="2103120" cy="1828800"/>
            <a:chOff x="1765738" y="3610833"/>
            <a:chExt cx="2103120" cy="1828800"/>
          </a:xfrm>
        </p:grpSpPr>
        <p:sp>
          <p:nvSpPr>
            <p:cNvPr id="19" name="Rectangle: Rounded Corners 18">
              <a:extLst>
                <a:ext uri="{FF2B5EF4-FFF2-40B4-BE49-F238E27FC236}">
                  <a16:creationId xmlns:a16="http://schemas.microsoft.com/office/drawing/2014/main" id="{958C23C6-59D2-4401-972D-589036489068}"/>
                </a:ext>
              </a:extLst>
            </p:cNvPr>
            <p:cNvSpPr/>
            <p:nvPr/>
          </p:nvSpPr>
          <p:spPr>
            <a:xfrm>
              <a:off x="1765738" y="3610833"/>
              <a:ext cx="2103120" cy="1828800"/>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rgbClr val="00529B"/>
                </a:solidFill>
              </a:endParaRPr>
            </a:p>
          </p:txBody>
        </p:sp>
        <p:pic>
          <p:nvPicPr>
            <p:cNvPr id="14" name="Graphic 13" descr="Trabajo desde casa con relleno sólido">
              <a:extLst>
                <a:ext uri="{FF2B5EF4-FFF2-40B4-BE49-F238E27FC236}">
                  <a16:creationId xmlns:a16="http://schemas.microsoft.com/office/drawing/2014/main" id="{7CCE14D4-302C-4DBD-A9AC-B06B264081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05813" y="3728170"/>
              <a:ext cx="1430268" cy="1549932"/>
            </a:xfrm>
            <a:prstGeom prst="rect">
              <a:avLst/>
            </a:prstGeom>
          </p:spPr>
        </p:pic>
      </p:grpSp>
      <p:sp>
        <p:nvSpPr>
          <p:cNvPr id="24" name="Freeform: Shape 23">
            <a:extLst>
              <a:ext uri="{FF2B5EF4-FFF2-40B4-BE49-F238E27FC236}">
                <a16:creationId xmlns:a16="http://schemas.microsoft.com/office/drawing/2014/main" id="{331B29B6-5BCD-43AD-BA4E-D8DF26AEC159}"/>
              </a:ext>
              <a:ext uri="{C183D7F6-B498-43B3-948B-1728B52AA6E4}">
                <adec:decorative xmlns:adec="http://schemas.microsoft.com/office/drawing/2017/decorative" val="1"/>
              </a:ext>
            </a:extLst>
          </p:cNvPr>
          <p:cNvSpPr>
            <a:spLocks noChangeAspect="1"/>
          </p:cNvSpPr>
          <p:nvPr/>
        </p:nvSpPr>
        <p:spPr>
          <a:xfrm>
            <a:off x="1257405" y="558116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FB07B85F-20A5-43F2-DCB9-19C2976A8F08}"/>
              </a:ext>
            </a:extLst>
          </p:cNvPr>
          <p:cNvSpPr>
            <a:spLocks noGrp="1"/>
          </p:cNvSpPr>
          <p:nvPr>
            <p:ph sz="quarter" idx="16"/>
          </p:nvPr>
        </p:nvSpPr>
        <p:spPr>
          <a:xfrm>
            <a:off x="1065827" y="5516404"/>
            <a:ext cx="9435582" cy="883913"/>
          </a:xfrm>
        </p:spPr>
        <p:txBody>
          <a:bodyPr>
            <a:normAutofit/>
          </a:bodyPr>
          <a:lstStyle/>
          <a:p>
            <a:pPr marL="463550" lvl="1" indent="0" defTabSz="685800">
              <a:spcBef>
                <a:spcPts val="600"/>
              </a:spcBef>
              <a:spcAft>
                <a:spcPts val="0"/>
              </a:spcAft>
              <a:buNone/>
            </a:pPr>
            <a:r>
              <a:rPr lang="es-US" sz="1800" b="1" dirty="0"/>
              <a:t>NOTA: </a:t>
            </a:r>
            <a:r>
              <a:rPr lang="es-US" sz="1800" dirty="0"/>
              <a:t>Los planes del SHOP están disponibles a través de emisores, agentes e corredores, no a través de </a:t>
            </a:r>
            <a:r>
              <a:rPr lang="es-US" sz="1800" dirty="0">
                <a:hlinkClick r:id="rId8">
                  <a:extLst>
                    <a:ext uri="{A12FA001-AC4F-418D-AE19-62706E023703}">
                      <ahyp:hlinkClr xmlns:ahyp="http://schemas.microsoft.com/office/drawing/2018/hyperlinkcolor" val="tx"/>
                    </a:ext>
                  </a:extLst>
                </a:hlinkClick>
              </a:rPr>
              <a:t>CuidadoDeSalud.gov</a:t>
            </a:r>
            <a:r>
              <a:rPr lang="es-US" sz="1800" dirty="0"/>
              <a:t>.</a:t>
            </a:r>
          </a:p>
        </p:txBody>
      </p:sp>
      <p:sp>
        <p:nvSpPr>
          <p:cNvPr id="11" name="Slide Number Placeholder 10">
            <a:extLst>
              <a:ext uri="{FF2B5EF4-FFF2-40B4-BE49-F238E27FC236}">
                <a16:creationId xmlns:a16="http://schemas.microsoft.com/office/drawing/2014/main" id="{DCB45B63-C90D-45E4-839C-B51F8EC3D4A9}"/>
              </a:ext>
            </a:extLst>
          </p:cNvPr>
          <p:cNvSpPr>
            <a:spLocks noGrp="1"/>
          </p:cNvSpPr>
          <p:nvPr>
            <p:ph type="sldNum" sz="quarter" idx="12"/>
          </p:nvPr>
        </p:nvSpPr>
        <p:spPr/>
        <p:txBody>
          <a:bodyPr/>
          <a:lstStyle/>
          <a:p>
            <a:fld id="{48F63A3B-78C7-47BE-AE5E-E10140E04643}" type="slidenum">
              <a:rPr lang="en-US" smtClean="0"/>
              <a:pPr/>
              <a:t>87</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250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24" grpId="0" animBg="1"/>
      <p:bldP spid="1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El Mercado y cómo ser elegible para Medicare</a:t>
            </a:r>
          </a:p>
        </p:txBody>
      </p:sp>
      <p:sp>
        <p:nvSpPr>
          <p:cNvPr id="8" name="Content Placeholder 7">
            <a:extLst>
              <a:ext uri="{FF2B5EF4-FFF2-40B4-BE49-F238E27FC236}">
                <a16:creationId xmlns:a16="http://schemas.microsoft.com/office/drawing/2014/main" id="{B7C891A1-4860-49A8-B457-18F9E51D5F79}"/>
              </a:ext>
            </a:extLst>
          </p:cNvPr>
          <p:cNvSpPr>
            <a:spLocks noGrp="1"/>
          </p:cNvSpPr>
          <p:nvPr>
            <p:ph sz="quarter" idx="13"/>
          </p:nvPr>
        </p:nvSpPr>
        <p:spPr>
          <a:xfrm>
            <a:off x="980358" y="2159685"/>
            <a:ext cx="3291840" cy="3840480"/>
          </a:xfrm>
          <a:prstGeom prst="roundRect">
            <a:avLst/>
          </a:prstGeom>
          <a:ln w="38100">
            <a:solidFill>
              <a:srgbClr val="00529B"/>
            </a:solidFill>
          </a:ln>
        </p:spPr>
        <p:txBody>
          <a:bodyPr lIns="0" tIns="1463040" rIns="0" bIns="0">
            <a:normAutofit fontScale="92500" lnSpcReduction="20000"/>
          </a:bodyPr>
          <a:lstStyle/>
          <a:p>
            <a:pPr marL="0" lvl="0" indent="0" algn="ctr" defTabSz="685800">
              <a:lnSpc>
                <a:spcPct val="110000"/>
              </a:lnSpc>
              <a:spcAft>
                <a:spcPts val="600"/>
              </a:spcAft>
              <a:buClrTx/>
              <a:buNone/>
              <a:defRPr/>
            </a:pPr>
            <a:r>
              <a:rPr lang="es-US" sz="1800" b="1" dirty="0"/>
              <a:t>Una vez que es elegible para la Parte A de Medicare (seguro hospitalario)</a:t>
            </a:r>
          </a:p>
          <a:p>
            <a:pPr marL="0" lvl="0" indent="0" algn="ctr" defTabSz="685800">
              <a:lnSpc>
                <a:spcPct val="110000"/>
              </a:lnSpc>
              <a:spcAft>
                <a:spcPts val="0"/>
              </a:spcAft>
              <a:buClrTx/>
              <a:buNone/>
              <a:defRPr/>
            </a:pPr>
            <a:r>
              <a:rPr lang="es-US" sz="1800" dirty="0"/>
              <a:t>Ya no es elegible para ningún crédito fiscal por primas ni para otros ahorros de costos que pueda recibir de su plan del Mercado</a:t>
            </a:r>
          </a:p>
        </p:txBody>
      </p:sp>
      <p:pic>
        <p:nvPicPr>
          <p:cNvPr id="28" name="Picture 27">
            <a:extLst>
              <a:ext uri="{FF2B5EF4-FFF2-40B4-BE49-F238E27FC236}">
                <a16:creationId xmlns:a16="http://schemas.microsoft.com/office/drawing/2014/main" id="{95C3446F-FAFE-4C07-973A-A796410B2D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05047" y="2373171"/>
            <a:ext cx="1242463" cy="1242463"/>
          </a:xfrm>
          <a:prstGeom prst="rect">
            <a:avLst/>
          </a:prstGeom>
        </p:spPr>
      </p:pic>
      <p:sp>
        <p:nvSpPr>
          <p:cNvPr id="12" name="Content Placeholder 11">
            <a:extLst>
              <a:ext uri="{FF2B5EF4-FFF2-40B4-BE49-F238E27FC236}">
                <a16:creationId xmlns:a16="http://schemas.microsoft.com/office/drawing/2014/main" id="{51F59927-B0E9-4727-A637-38E2987F2E72}"/>
              </a:ext>
            </a:extLst>
          </p:cNvPr>
          <p:cNvSpPr>
            <a:spLocks noGrp="1"/>
          </p:cNvSpPr>
          <p:nvPr>
            <p:ph sz="quarter" idx="14"/>
          </p:nvPr>
        </p:nvSpPr>
        <p:spPr>
          <a:xfrm>
            <a:off x="4612025" y="2159685"/>
            <a:ext cx="3291840" cy="3840480"/>
          </a:xfrm>
          <a:prstGeom prst="roundRect">
            <a:avLst/>
          </a:prstGeom>
          <a:ln w="38100">
            <a:solidFill>
              <a:srgbClr val="00529B"/>
            </a:solidFill>
          </a:ln>
        </p:spPr>
        <p:txBody>
          <a:bodyPr lIns="0" tIns="1463040" rIns="0" bIns="0">
            <a:normAutofit lnSpcReduction="10000"/>
          </a:bodyPr>
          <a:lstStyle/>
          <a:p>
            <a:pPr marL="0" lvl="0" indent="0" algn="ctr" defTabSz="685800">
              <a:lnSpc>
                <a:spcPct val="110000"/>
              </a:lnSpc>
              <a:spcBef>
                <a:spcPts val="600"/>
              </a:spcBef>
              <a:spcAft>
                <a:spcPts val="0"/>
              </a:spcAft>
              <a:buClrTx/>
              <a:buNone/>
              <a:defRPr/>
            </a:pPr>
            <a:r>
              <a:rPr lang="es-US" sz="1800" b="1" dirty="0"/>
              <a:t>Inscríbase en Medicare</a:t>
            </a:r>
            <a:br>
              <a:rPr lang="es-US" sz="1800" b="1" dirty="0"/>
            </a:br>
            <a:r>
              <a:rPr lang="es-US" sz="1800" b="1" dirty="0"/>
              <a:t> </a:t>
            </a:r>
          </a:p>
          <a:p>
            <a:pPr marL="0" lvl="0" indent="0" algn="ctr" defTabSz="685800">
              <a:lnSpc>
                <a:spcPct val="110000"/>
              </a:lnSpc>
              <a:spcAft>
                <a:spcPts val="600"/>
              </a:spcAft>
              <a:buClrTx/>
              <a:buNone/>
              <a:defRPr/>
            </a:pPr>
            <a:r>
              <a:rPr lang="es-US" sz="1800" dirty="0"/>
              <a:t>Durante su Período de Inscripción Inicial (IEP) para evitar una posible multa de por vida por inscripción tardía </a:t>
            </a:r>
          </a:p>
          <a:p>
            <a:pPr marL="0" indent="0">
              <a:buNone/>
            </a:pPr>
            <a:endParaRPr lang="en-US" dirty="0"/>
          </a:p>
        </p:txBody>
      </p:sp>
      <p:pic>
        <p:nvPicPr>
          <p:cNvPr id="27" name="Graphic 26">
            <a:extLst>
              <a:ext uri="{FF2B5EF4-FFF2-40B4-BE49-F238E27FC236}">
                <a16:creationId xmlns:a16="http://schemas.microsoft.com/office/drawing/2014/main" id="{F58B16B1-9511-4C94-8504-BF5C01191EE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2112" y="2367859"/>
            <a:ext cx="1247775" cy="1247775"/>
          </a:xfrm>
          <a:prstGeom prst="rect">
            <a:avLst/>
          </a:prstGeom>
        </p:spPr>
      </p:pic>
      <p:sp>
        <p:nvSpPr>
          <p:cNvPr id="13" name="Content Placeholder 12">
            <a:extLst>
              <a:ext uri="{FF2B5EF4-FFF2-40B4-BE49-F238E27FC236}">
                <a16:creationId xmlns:a16="http://schemas.microsoft.com/office/drawing/2014/main" id="{30B3786E-2AA0-4021-ADC2-0289B56751A9}"/>
              </a:ext>
            </a:extLst>
          </p:cNvPr>
          <p:cNvSpPr>
            <a:spLocks noGrp="1"/>
          </p:cNvSpPr>
          <p:nvPr>
            <p:ph sz="quarter" idx="15"/>
          </p:nvPr>
        </p:nvSpPr>
        <p:spPr>
          <a:xfrm>
            <a:off x="8243692" y="2159685"/>
            <a:ext cx="3291840" cy="3840480"/>
          </a:xfrm>
          <a:prstGeom prst="roundRect">
            <a:avLst/>
          </a:prstGeom>
          <a:ln w="38100">
            <a:solidFill>
              <a:srgbClr val="00529B"/>
            </a:solidFill>
          </a:ln>
        </p:spPr>
        <p:txBody>
          <a:bodyPr lIns="0" tIns="1463040" rIns="0" bIns="0">
            <a:normAutofit/>
          </a:bodyPr>
          <a:lstStyle/>
          <a:p>
            <a:pPr marL="0" lvl="0" indent="0" algn="ctr" defTabSz="685800">
              <a:lnSpc>
                <a:spcPct val="110000"/>
              </a:lnSpc>
              <a:spcBef>
                <a:spcPts val="600"/>
              </a:spcBef>
              <a:spcAft>
                <a:spcPts val="600"/>
              </a:spcAft>
              <a:buClrTx/>
              <a:buNone/>
              <a:defRPr/>
            </a:pPr>
            <a:r>
              <a:rPr lang="es-US" sz="1800" b="1" dirty="0"/>
              <a:t>Para más información, conéctese con el Mercado de su estado</a:t>
            </a:r>
          </a:p>
          <a:p>
            <a:pPr marL="0" lvl="0" indent="0" algn="ctr" defTabSz="685800">
              <a:lnSpc>
                <a:spcPct val="110000"/>
              </a:lnSpc>
              <a:spcAft>
                <a:spcPts val="600"/>
              </a:spcAft>
              <a:buClrTx/>
              <a:buNone/>
              <a:defRPr/>
            </a:pPr>
            <a:r>
              <a:rPr lang="es-US" sz="1800" b="1" dirty="0"/>
              <a:t> </a:t>
            </a:r>
            <a:r>
              <a:rPr lang="es-US" sz="1800" dirty="0"/>
              <a:t>Antes de que empiece su afiliación a Medicare</a:t>
            </a:r>
          </a:p>
          <a:p>
            <a:pPr marL="0" indent="0">
              <a:buNone/>
            </a:pPr>
            <a:endParaRPr lang="en-US" dirty="0"/>
          </a:p>
        </p:txBody>
      </p:sp>
      <p:pic>
        <p:nvPicPr>
          <p:cNvPr id="26" name="Graphic 25">
            <a:extLst>
              <a:ext uri="{FF2B5EF4-FFF2-40B4-BE49-F238E27FC236}">
                <a16:creationId xmlns:a16="http://schemas.microsoft.com/office/drawing/2014/main" id="{37BEF6C7-F67B-4AB5-838B-252FA6506E5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4772" y="2355420"/>
            <a:ext cx="1249680" cy="1249680"/>
          </a:xfrm>
          <a:prstGeom prst="rect">
            <a:avLst/>
          </a:prstGeom>
        </p:spPr>
      </p:pic>
      <p:sp>
        <p:nvSpPr>
          <p:cNvPr id="14" name="Content Placeholder 13">
            <a:extLst>
              <a:ext uri="{FF2B5EF4-FFF2-40B4-BE49-F238E27FC236}">
                <a16:creationId xmlns:a16="http://schemas.microsoft.com/office/drawing/2014/main" id="{C65A633A-7176-E699-ADC8-0309B1D1F277}"/>
              </a:ext>
            </a:extLst>
          </p:cNvPr>
          <p:cNvSpPr>
            <a:spLocks noGrp="1"/>
          </p:cNvSpPr>
          <p:nvPr>
            <p:ph sz="quarter" idx="16"/>
          </p:nvPr>
        </p:nvSpPr>
        <p:spPr>
          <a:xfrm flipH="1">
            <a:off x="7316296" y="1205959"/>
            <a:ext cx="4875704" cy="707888"/>
          </a:xfrm>
          <a:prstGeom prst="homePlate">
            <a:avLst/>
          </a:prstGeom>
          <a:solidFill>
            <a:srgbClr val="FED872"/>
          </a:solidFill>
        </p:spPr>
        <p:txBody>
          <a:bodyPr>
            <a:normAutofit fontScale="85000" lnSpcReduction="20000"/>
          </a:bodyPr>
          <a:lstStyle/>
          <a:p>
            <a:pPr marL="1463040" lvl="0" indent="0">
              <a:spcAft>
                <a:spcPts val="0"/>
              </a:spcAft>
              <a:buClrTx/>
              <a:buNone/>
            </a:pPr>
            <a:r>
              <a:rPr lang="es-US" sz="1800" dirty="0">
                <a:latin typeface="Calibri" panose="020F0502020204030204"/>
                <a:cs typeface="+mn-cs"/>
              </a:rPr>
              <a:t>Use </a:t>
            </a:r>
            <a:r>
              <a:rPr lang="es-US" sz="1800" dirty="0">
                <a:latin typeface="Calibri" panose="020F0502020204030204"/>
                <a:cs typeface="+mn-cs"/>
                <a:hlinkClick r:id="rId9">
                  <a:extLst>
                    <a:ext uri="{A12FA001-AC4F-418D-AE19-62706E023703}">
                      <ahyp:hlinkClr xmlns:ahyp="http://schemas.microsoft.com/office/drawing/2018/hyperlinkcolor" val="tx"/>
                    </a:ext>
                  </a:extLst>
                </a:hlinkClick>
              </a:rPr>
              <a:t>CuidadoDeSalud.gov</a:t>
            </a:r>
            <a:r>
              <a:rPr lang="es-US" sz="1800" dirty="0">
                <a:latin typeface="Calibri" panose="020F0502020204030204"/>
                <a:cs typeface="+mn-cs"/>
              </a:rPr>
              <a:t> para conectarse con el Mercado en </a:t>
            </a:r>
            <a:br>
              <a:rPr lang="es-US" sz="1800" dirty="0">
                <a:latin typeface="Calibri" panose="020F0502020204030204"/>
                <a:cs typeface="+mn-cs"/>
              </a:rPr>
            </a:br>
            <a:r>
              <a:rPr lang="es-US" sz="1800" dirty="0">
                <a:latin typeface="Calibri" panose="020F0502020204030204"/>
                <a:cs typeface="+mn-cs"/>
              </a:rPr>
              <a:t>su estado.</a:t>
            </a:r>
          </a:p>
        </p:txBody>
      </p:sp>
      <p:pic>
        <p:nvPicPr>
          <p:cNvPr id="7" name="Graphic 6">
            <a:extLst>
              <a:ext uri="{FF2B5EF4-FFF2-40B4-BE49-F238E27FC236}">
                <a16:creationId xmlns:a16="http://schemas.microsoft.com/office/drawing/2014/main" id="{9B281C61-0EFA-4540-AC24-5F76000A2BC1}"/>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3865" y="937099"/>
            <a:ext cx="1089439" cy="1089439"/>
          </a:xfrm>
          <a:prstGeom prst="rect">
            <a:avLst/>
          </a:prstGeom>
        </p:spPr>
      </p:pic>
      <p:sp>
        <p:nvSpPr>
          <p:cNvPr id="11" name="Slide Number Placeholder 10">
            <a:extLst>
              <a:ext uri="{FF2B5EF4-FFF2-40B4-BE49-F238E27FC236}">
                <a16:creationId xmlns:a16="http://schemas.microsoft.com/office/drawing/2014/main" id="{3DE2BA1C-2A86-41F0-BFAD-0BD3B06D7A26}"/>
              </a:ext>
            </a:extLst>
          </p:cNvPr>
          <p:cNvSpPr>
            <a:spLocks noGrp="1"/>
          </p:cNvSpPr>
          <p:nvPr>
            <p:ph type="sldNum" sz="quarter" idx="12"/>
          </p:nvPr>
        </p:nvSpPr>
        <p:spPr/>
        <p:txBody>
          <a:bodyPr/>
          <a:lstStyle/>
          <a:p>
            <a:fld id="{48F63A3B-78C7-47BE-AE5E-E10140E04643}" type="slidenum">
              <a:rPr lang="en-US" smtClean="0"/>
              <a:pPr/>
              <a:t>88</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70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4">
                                            <p:bg/>
                                          </p:spTgt>
                                        </p:tgtEl>
                                        <p:attrNameLst>
                                          <p:attrName>style.visibility</p:attrName>
                                        </p:attrNameLst>
                                      </p:cBhvr>
                                      <p:to>
                                        <p:strVal val="visible"/>
                                      </p:to>
                                    </p:set>
                                    <p:anim calcmode="lin" valueType="num">
                                      <p:cBhvr additive="base">
                                        <p:cTn id="28" dur="500" fill="hold"/>
                                        <p:tgtEl>
                                          <p:spTgt spid="14">
                                            <p:bg/>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bg/>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12" grpId="0" uiExpand="1" animBg="1"/>
      <p:bldP spid="13" grpId="0" uiExpand="1" animBg="1"/>
      <p:bldP spid="14" grpId="0" uiExpand="1"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Elección de cobertura del Mercado en lugar de Medicare</a:t>
            </a:r>
          </a:p>
        </p:txBody>
      </p:sp>
      <p:sp>
        <p:nvSpPr>
          <p:cNvPr id="11" name="Content Placeholder 10">
            <a:extLst>
              <a:ext uri="{FF2B5EF4-FFF2-40B4-BE49-F238E27FC236}">
                <a16:creationId xmlns:a16="http://schemas.microsoft.com/office/drawing/2014/main" id="{A3E1C393-53E7-91D9-7EA0-49D6B4BF87F0}"/>
              </a:ext>
            </a:extLst>
          </p:cNvPr>
          <p:cNvSpPr>
            <a:spLocks noGrp="1"/>
          </p:cNvSpPr>
          <p:nvPr>
            <p:ph sz="quarter" idx="13"/>
          </p:nvPr>
        </p:nvSpPr>
        <p:spPr>
          <a:xfrm>
            <a:off x="1012169" y="1183142"/>
            <a:ext cx="4846320" cy="1371600"/>
          </a:xfrm>
          <a:prstGeom prst="roundRect">
            <a:avLst/>
          </a:prstGeom>
          <a:ln w="38100">
            <a:solidFill>
              <a:srgbClr val="00529B"/>
            </a:solidFill>
          </a:ln>
        </p:spPr>
        <p:txBody>
          <a:bodyPr anchor="ctr"/>
          <a:lstStyle/>
          <a:p>
            <a:pPr marL="0" lvl="0" indent="0">
              <a:spcAft>
                <a:spcPts val="0"/>
              </a:spcAft>
              <a:buClrTx/>
              <a:buNone/>
            </a:pPr>
            <a:r>
              <a:rPr lang="es-US" sz="1800" b="1">
                <a:latin typeface="Arial"/>
                <a:cs typeface="Arial"/>
              </a:rPr>
              <a:t>¿Qué sucede si tengo la Parte A y la Parte B (seguro médico) de Medicare, pero estoy pagando una prima por la Parte A?</a:t>
            </a:r>
          </a:p>
        </p:txBody>
      </p:sp>
      <p:pic>
        <p:nvPicPr>
          <p:cNvPr id="5" name="Picture 4">
            <a:extLst>
              <a:ext uri="{FF2B5EF4-FFF2-40B4-BE49-F238E27FC236}">
                <a16:creationId xmlns:a16="http://schemas.microsoft.com/office/drawing/2014/main" id="{9324D8A6-E20F-4BF0-978E-8900F5C67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637" y="1353533"/>
            <a:ext cx="310923" cy="1012024"/>
          </a:xfrm>
          <a:prstGeom prst="rect">
            <a:avLst/>
          </a:prstGeom>
        </p:spPr>
      </p:pic>
      <p:sp>
        <p:nvSpPr>
          <p:cNvPr id="16" name="Content Placeholder 15">
            <a:extLst>
              <a:ext uri="{FF2B5EF4-FFF2-40B4-BE49-F238E27FC236}">
                <a16:creationId xmlns:a16="http://schemas.microsoft.com/office/drawing/2014/main" id="{61FF58B4-6869-E26E-A56D-481FDDDE03AC}"/>
              </a:ext>
            </a:extLst>
          </p:cNvPr>
          <p:cNvSpPr>
            <a:spLocks noGrp="1"/>
          </p:cNvSpPr>
          <p:nvPr>
            <p:ph sz="quarter" idx="14"/>
          </p:nvPr>
        </p:nvSpPr>
        <p:spPr>
          <a:xfrm>
            <a:off x="6314974" y="1189872"/>
            <a:ext cx="4846320" cy="1371600"/>
          </a:xfrm>
          <a:prstGeom prst="roundRect">
            <a:avLst/>
          </a:prstGeom>
          <a:ln w="38100">
            <a:solidFill>
              <a:srgbClr val="FEBF22"/>
            </a:solidFill>
          </a:ln>
        </p:spPr>
        <p:txBody>
          <a:bodyPr anchor="ctr"/>
          <a:lstStyle/>
          <a:p>
            <a:pPr marL="0" lvl="0" indent="0">
              <a:spcAft>
                <a:spcPts val="0"/>
              </a:spcAft>
              <a:buClrTx/>
              <a:buNone/>
            </a:pPr>
            <a:r>
              <a:rPr lang="es-US" sz="1800">
                <a:latin typeface="Arial"/>
                <a:cs typeface="Arial"/>
              </a:rPr>
              <a:t>Puede cancelar su cobertura de la Parte A y Parte B y obtener un plan del Mercado en su lugar.</a:t>
            </a:r>
          </a:p>
        </p:txBody>
      </p:sp>
      <p:sp>
        <p:nvSpPr>
          <p:cNvPr id="19" name="Content Placeholder 18">
            <a:extLst>
              <a:ext uri="{FF2B5EF4-FFF2-40B4-BE49-F238E27FC236}">
                <a16:creationId xmlns:a16="http://schemas.microsoft.com/office/drawing/2014/main" id="{4D624174-2FD3-A759-98F0-900A664E1EC3}"/>
              </a:ext>
            </a:extLst>
          </p:cNvPr>
          <p:cNvSpPr>
            <a:spLocks noGrp="1"/>
          </p:cNvSpPr>
          <p:nvPr>
            <p:ph sz="quarter" idx="15"/>
          </p:nvPr>
        </p:nvSpPr>
        <p:spPr>
          <a:xfrm>
            <a:off x="1012169" y="2743200"/>
            <a:ext cx="4846320" cy="1371600"/>
          </a:xfrm>
          <a:prstGeom prst="roundRect">
            <a:avLst/>
          </a:prstGeom>
          <a:ln w="38100">
            <a:solidFill>
              <a:srgbClr val="00529B"/>
            </a:solidFill>
          </a:ln>
        </p:spPr>
        <p:txBody>
          <a:bodyPr anchor="ctr"/>
          <a:lstStyle/>
          <a:p>
            <a:pPr marL="0" lvl="0" indent="0">
              <a:spcAft>
                <a:spcPts val="0"/>
              </a:spcAft>
              <a:buClrTx/>
              <a:buNone/>
            </a:pPr>
            <a:r>
              <a:rPr lang="es-US" sz="1800" b="1">
                <a:latin typeface="Arial"/>
                <a:cs typeface="Arial"/>
              </a:rPr>
              <a:t>¿Qué sucede si solo tengo la Parte B y tendría que pagar una prima por la Parte A? </a:t>
            </a:r>
          </a:p>
        </p:txBody>
      </p:sp>
      <p:pic>
        <p:nvPicPr>
          <p:cNvPr id="43" name="Picture 42">
            <a:extLst>
              <a:ext uri="{FF2B5EF4-FFF2-40B4-BE49-F238E27FC236}">
                <a16:creationId xmlns:a16="http://schemas.microsoft.com/office/drawing/2014/main" id="{8853A7DA-8DF7-46A9-B703-56D43F418C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18766" y="2922988"/>
            <a:ext cx="310923" cy="1012024"/>
          </a:xfrm>
          <a:prstGeom prst="rect">
            <a:avLst/>
          </a:prstGeom>
        </p:spPr>
      </p:pic>
      <p:sp>
        <p:nvSpPr>
          <p:cNvPr id="21" name="Content Placeholder 20">
            <a:extLst>
              <a:ext uri="{FF2B5EF4-FFF2-40B4-BE49-F238E27FC236}">
                <a16:creationId xmlns:a16="http://schemas.microsoft.com/office/drawing/2014/main" id="{1AB9C873-651D-143C-7CCC-6F3C46087026}"/>
              </a:ext>
            </a:extLst>
          </p:cNvPr>
          <p:cNvSpPr>
            <a:spLocks noGrp="1"/>
          </p:cNvSpPr>
          <p:nvPr>
            <p:ph sz="quarter" idx="16"/>
          </p:nvPr>
        </p:nvSpPr>
        <p:spPr>
          <a:xfrm>
            <a:off x="6314974" y="2743200"/>
            <a:ext cx="4846320" cy="1371600"/>
          </a:xfrm>
          <a:prstGeom prst="roundRect">
            <a:avLst/>
          </a:prstGeom>
          <a:ln w="38100">
            <a:solidFill>
              <a:srgbClr val="FEBF22"/>
            </a:solidFill>
          </a:ln>
        </p:spPr>
        <p:txBody>
          <a:bodyPr anchor="ctr"/>
          <a:lstStyle/>
          <a:p>
            <a:pPr marL="0" lvl="0" indent="0">
              <a:spcAft>
                <a:spcPts val="0"/>
              </a:spcAft>
              <a:buClrTx/>
              <a:buNone/>
            </a:pPr>
            <a:r>
              <a:rPr lang="es-US" sz="1800">
                <a:latin typeface="Arial"/>
                <a:cs typeface="Arial"/>
              </a:rPr>
              <a:t>Puede cancelar la Parte B y obtener un plan del Mercado en su lugar.</a:t>
            </a:r>
          </a:p>
        </p:txBody>
      </p:sp>
      <p:sp>
        <p:nvSpPr>
          <p:cNvPr id="22" name="Content Placeholder 21">
            <a:extLst>
              <a:ext uri="{FF2B5EF4-FFF2-40B4-BE49-F238E27FC236}">
                <a16:creationId xmlns:a16="http://schemas.microsoft.com/office/drawing/2014/main" id="{63636BBB-78D0-D38B-121F-8DFF56525004}"/>
              </a:ext>
            </a:extLst>
          </p:cNvPr>
          <p:cNvSpPr>
            <a:spLocks noGrp="1"/>
          </p:cNvSpPr>
          <p:nvPr>
            <p:ph sz="quarter" idx="17"/>
          </p:nvPr>
        </p:nvSpPr>
        <p:spPr>
          <a:xfrm>
            <a:off x="1012169" y="4308176"/>
            <a:ext cx="4846320" cy="1645920"/>
          </a:xfrm>
          <a:prstGeom prst="roundRect">
            <a:avLst/>
          </a:prstGeom>
          <a:ln w="38100">
            <a:solidFill>
              <a:srgbClr val="00529B"/>
            </a:solidFill>
          </a:ln>
        </p:spPr>
        <p:txBody>
          <a:bodyPr anchor="ctr"/>
          <a:lstStyle/>
          <a:p>
            <a:pPr marL="0" lvl="0" indent="0">
              <a:spcAft>
                <a:spcPts val="0"/>
              </a:spcAft>
              <a:buClrTx/>
              <a:buNone/>
            </a:pPr>
            <a:r>
              <a:rPr lang="es-US" sz="1800" b="1">
                <a:latin typeface="Arial"/>
                <a:cs typeface="Arial"/>
              </a:rPr>
              <a:t>¿Qué sucede si soy elegible para Medicare pero no me he inscrito? </a:t>
            </a:r>
          </a:p>
        </p:txBody>
      </p:sp>
      <p:pic>
        <p:nvPicPr>
          <p:cNvPr id="17" name="Picture 16">
            <a:extLst>
              <a:ext uri="{FF2B5EF4-FFF2-40B4-BE49-F238E27FC236}">
                <a16:creationId xmlns:a16="http://schemas.microsoft.com/office/drawing/2014/main" id="{6FD9B961-9776-43A7-B997-6F9F3ECCA0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9977" y="4492443"/>
            <a:ext cx="310923" cy="1213209"/>
          </a:xfrm>
          <a:prstGeom prst="rect">
            <a:avLst/>
          </a:prstGeom>
        </p:spPr>
      </p:pic>
      <p:sp>
        <p:nvSpPr>
          <p:cNvPr id="23" name="Content Placeholder 22">
            <a:extLst>
              <a:ext uri="{FF2B5EF4-FFF2-40B4-BE49-F238E27FC236}">
                <a16:creationId xmlns:a16="http://schemas.microsoft.com/office/drawing/2014/main" id="{47DF0E7E-6FBE-6C62-0348-D8F9B3C27D16}"/>
              </a:ext>
            </a:extLst>
          </p:cNvPr>
          <p:cNvSpPr>
            <a:spLocks noGrp="1"/>
          </p:cNvSpPr>
          <p:nvPr>
            <p:ph sz="quarter" idx="18"/>
          </p:nvPr>
        </p:nvSpPr>
        <p:spPr>
          <a:xfrm>
            <a:off x="6314974" y="4308176"/>
            <a:ext cx="4846320" cy="1645920"/>
          </a:xfrm>
          <a:prstGeom prst="roundRect">
            <a:avLst/>
          </a:prstGeom>
          <a:ln w="38100">
            <a:solidFill>
              <a:srgbClr val="FEBF22"/>
            </a:solidFill>
          </a:ln>
        </p:spPr>
        <p:txBody>
          <a:bodyPr anchor="ctr">
            <a:normAutofit fontScale="92500" lnSpcReduction="20000"/>
          </a:bodyPr>
          <a:lstStyle/>
          <a:p>
            <a:pPr marL="0" lvl="0" indent="0">
              <a:buClrTx/>
              <a:buNone/>
            </a:pPr>
            <a:r>
              <a:rPr lang="es-US" sz="1800">
                <a:latin typeface="Arial"/>
                <a:cs typeface="Arial"/>
              </a:rPr>
              <a:t>Puede obtener un plan del Mercado si no se ha inscrito porque tendría que pagar por la Parte A, tiene una afección médica que lo califica para recibir Medicare, o se encuentra dentro del período de espera de 24 meses de beneficios por discapacidad.</a:t>
            </a:r>
          </a:p>
        </p:txBody>
      </p:sp>
      <p:sp>
        <p:nvSpPr>
          <p:cNvPr id="13" name="Slide Number Placeholder 12">
            <a:extLst>
              <a:ext uri="{FF2B5EF4-FFF2-40B4-BE49-F238E27FC236}">
                <a16:creationId xmlns:a16="http://schemas.microsoft.com/office/drawing/2014/main" id="{7AB8A016-9C42-458F-9FF9-D71E901F0D34}"/>
              </a:ext>
            </a:extLst>
          </p:cNvPr>
          <p:cNvSpPr>
            <a:spLocks noGrp="1"/>
          </p:cNvSpPr>
          <p:nvPr>
            <p:ph type="sldNum" sz="quarter" idx="12"/>
          </p:nvPr>
        </p:nvSpPr>
        <p:spPr/>
        <p:txBody>
          <a:bodyPr/>
          <a:lstStyle/>
          <a:p>
            <a:fld id="{0B2D781D-8844-5940-92D1-06EF0A7F581E}" type="slidenum">
              <a:rPr lang="en-US" smtClean="0"/>
              <a:pPr/>
              <a:t>89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9211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animEffect transition="in" filter="wipe(left)">
                                      <p:cBhvr>
                                        <p:cTn id="27" dur="500"/>
                                        <p:tgtEl>
                                          <p:spTgt spid="21">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ipe(left)">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bg/>
                                          </p:spTgt>
                                        </p:tgtEl>
                                        <p:attrNameLst>
                                          <p:attrName>style.visibility</p:attrName>
                                        </p:attrNameLst>
                                      </p:cBhvr>
                                      <p:to>
                                        <p:strVal val="visible"/>
                                      </p:to>
                                    </p:set>
                                    <p:animEffect transition="in" filter="wipe(left)">
                                      <p:cBhvr>
                                        <p:cTn id="41" dur="500"/>
                                        <p:tgtEl>
                                          <p:spTgt spid="23">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3">
                                            <p:txEl>
                                              <p:pRg st="0" end="0"/>
                                            </p:txEl>
                                          </p:spTgt>
                                        </p:tgtEl>
                                        <p:attrNameLst>
                                          <p:attrName>style.visibility</p:attrName>
                                        </p:attrNameLst>
                                      </p:cBhvr>
                                      <p:to>
                                        <p:strVal val="visible"/>
                                      </p:to>
                                    </p:set>
                                    <p:animEffect transition="in" filter="wipe(left)">
                                      <p:cBhvr>
                                        <p:cTn id="4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6" grpId="0" uiExpand="1" build="p" animBg="1"/>
      <p:bldP spid="19" grpId="0" uiExpand="1" animBg="1"/>
      <p:bldP spid="21" grpId="0" uiExpand="1" build="p" animBg="1"/>
      <p:bldP spid="22" grpId="0" uiExpand="1" animBg="1"/>
      <p:bldP spid="2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s-US" sz="3000"/>
              <a:t>Sus opciones de Medicare</a:t>
            </a:r>
          </a:p>
        </p:txBody>
      </p:sp>
      <p:sp>
        <p:nvSpPr>
          <p:cNvPr id="6" name="Content Placeholder 5">
            <a:extLst>
              <a:ext uri="{FF2B5EF4-FFF2-40B4-BE49-F238E27FC236}">
                <a16:creationId xmlns:a16="http://schemas.microsoft.com/office/drawing/2014/main" id="{3873AD84-B488-0E28-5986-45DE77365F32}"/>
              </a:ext>
            </a:extLst>
          </p:cNvPr>
          <p:cNvSpPr>
            <a:spLocks noGrp="1"/>
          </p:cNvSpPr>
          <p:nvPr>
            <p:ph sz="quarter" idx="13"/>
          </p:nvPr>
        </p:nvSpPr>
        <p:spPr>
          <a:xfrm>
            <a:off x="1174408" y="1021300"/>
            <a:ext cx="3923127" cy="400110"/>
          </a:xfrm>
          <a:solidFill>
            <a:srgbClr val="DEEBF7"/>
          </a:solidFill>
        </p:spPr>
        <p:txBody>
          <a:bodyPr/>
          <a:lstStyle/>
          <a:p>
            <a:pPr marL="0" indent="0" algn="ctr">
              <a:buNone/>
            </a:pPr>
            <a:r>
              <a:rPr lang="es-US" b="1">
                <a:latin typeface="+mn-lt"/>
              </a:rPr>
              <a:t>Medicare Original</a:t>
            </a:r>
          </a:p>
        </p:txBody>
      </p:sp>
      <p:pic>
        <p:nvPicPr>
          <p:cNvPr id="12" name="Picture 11" descr="Gráfico que muestra las cuatro partes de Medicare: Parte A, Parte B, Parte D y Cobertura Complementaria. La Parte A y la Parte B están seleccionadas">
            <a:extLst>
              <a:ext uri="{FF2B5EF4-FFF2-40B4-BE49-F238E27FC236}">
                <a16:creationId xmlns:a16="http://schemas.microsoft.com/office/drawing/2014/main" id="{23D34DAD-2029-B6B1-32D6-819C975D7AFF}"/>
              </a:ext>
            </a:extLst>
          </p:cNvPr>
          <p:cNvPicPr>
            <a:picLocks noChangeAspect="1"/>
          </p:cNvPicPr>
          <p:nvPr/>
        </p:nvPicPr>
        <p:blipFill>
          <a:blip r:embed="rId4"/>
          <a:stretch>
            <a:fillRect/>
          </a:stretch>
        </p:blipFill>
        <p:spPr>
          <a:xfrm>
            <a:off x="1381110" y="1600661"/>
            <a:ext cx="3509721" cy="3840480"/>
          </a:xfrm>
          <a:prstGeom prst="rect">
            <a:avLst/>
          </a:prstGeom>
        </p:spPr>
      </p:pic>
      <p:pic>
        <p:nvPicPr>
          <p:cNvPr id="15" name="Picture 14" descr="Gráfico que muestra las cuatro partes de Medicare: Parte A, Parte B, Parte D y Cobertura Complementaria. Todas estas partes están seleccionadas. Adicionalmente, hay una etiquete que dice: Algunos planes también incluyen gastos de bolsillo menores">
            <a:extLst>
              <a:ext uri="{FF2B5EF4-FFF2-40B4-BE49-F238E27FC236}">
                <a16:creationId xmlns:a16="http://schemas.microsoft.com/office/drawing/2014/main" id="{517682DA-24C1-5AAC-F680-E0563F292172}"/>
              </a:ext>
            </a:extLst>
          </p:cNvPr>
          <p:cNvPicPr>
            <a:picLocks noChangeAspect="1"/>
          </p:cNvPicPr>
          <p:nvPr/>
        </p:nvPicPr>
        <p:blipFill rotWithShape="1">
          <a:blip r:embed="rId5"/>
          <a:srcRect t="1583"/>
          <a:stretch/>
        </p:blipFill>
        <p:spPr>
          <a:xfrm>
            <a:off x="7083681" y="1949339"/>
            <a:ext cx="3573381" cy="4389120"/>
          </a:xfrm>
          <a:prstGeom prst="rect">
            <a:avLst/>
          </a:prstGeom>
        </p:spPr>
      </p:pic>
      <p:sp>
        <p:nvSpPr>
          <p:cNvPr id="14" name="CuadroTexto 5">
            <a:extLst>
              <a:ext uri="{FF2B5EF4-FFF2-40B4-BE49-F238E27FC236}">
                <a16:creationId xmlns:a16="http://schemas.microsoft.com/office/drawing/2014/main" id="{6B7CB96B-41EF-48B7-8C7A-0C49E97D6DD3}"/>
              </a:ext>
            </a:extLst>
          </p:cNvPr>
          <p:cNvSpPr txBox="1"/>
          <p:nvPr/>
        </p:nvSpPr>
        <p:spPr>
          <a:xfrm>
            <a:off x="1710572" y="2037880"/>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A</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6" name="CuadroTexto 10">
            <a:extLst>
              <a:ext uri="{FF2B5EF4-FFF2-40B4-BE49-F238E27FC236}">
                <a16:creationId xmlns:a16="http://schemas.microsoft.com/office/drawing/2014/main" id="{3CD0EC71-4767-475C-9B8A-F69DFB42569D}"/>
              </a:ext>
            </a:extLst>
          </p:cNvPr>
          <p:cNvSpPr txBox="1"/>
          <p:nvPr/>
        </p:nvSpPr>
        <p:spPr>
          <a:xfrm>
            <a:off x="1710572" y="2692125"/>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B</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7" name="CuadroTexto 14">
            <a:extLst>
              <a:ext uri="{FF2B5EF4-FFF2-40B4-BE49-F238E27FC236}">
                <a16:creationId xmlns:a16="http://schemas.microsoft.com/office/drawing/2014/main" id="{3B7DFE6E-C47A-46D0-91DA-188EBBC2D07C}"/>
              </a:ext>
            </a:extLst>
          </p:cNvPr>
          <p:cNvSpPr txBox="1"/>
          <p:nvPr/>
        </p:nvSpPr>
        <p:spPr>
          <a:xfrm>
            <a:off x="1415418" y="3431814"/>
            <a:ext cx="1588164"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Puedes agregar:</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CuadroTexto 6">
            <a:extLst>
              <a:ext uri="{FF2B5EF4-FFF2-40B4-BE49-F238E27FC236}">
                <a16:creationId xmlns:a16="http://schemas.microsoft.com/office/drawing/2014/main" id="{7488FFDE-5D46-4D1A-BBC5-D2BB5A791CDD}"/>
              </a:ext>
            </a:extLst>
          </p:cNvPr>
          <p:cNvSpPr txBox="1"/>
          <p:nvPr/>
        </p:nvSpPr>
        <p:spPr>
          <a:xfrm>
            <a:off x="1710572" y="3817987"/>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D</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19" name="CuadroTexto 17">
            <a:extLst>
              <a:ext uri="{FF2B5EF4-FFF2-40B4-BE49-F238E27FC236}">
                <a16:creationId xmlns:a16="http://schemas.microsoft.com/office/drawing/2014/main" id="{20A74340-4389-4727-BF4D-D57966C6AC22}"/>
              </a:ext>
            </a:extLst>
          </p:cNvPr>
          <p:cNvSpPr txBox="1"/>
          <p:nvPr/>
        </p:nvSpPr>
        <p:spPr>
          <a:xfrm>
            <a:off x="1450691" y="4427593"/>
            <a:ext cx="2503242"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También puedes agregar:</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CuadroTexto 22">
            <a:extLst>
              <a:ext uri="{FF2B5EF4-FFF2-40B4-BE49-F238E27FC236}">
                <a16:creationId xmlns:a16="http://schemas.microsoft.com/office/drawing/2014/main" id="{73BB14B3-BF4E-4A90-81B1-47967C413EEB}"/>
              </a:ext>
            </a:extLst>
          </p:cNvPr>
          <p:cNvSpPr txBox="1"/>
          <p:nvPr/>
        </p:nvSpPr>
        <p:spPr>
          <a:xfrm>
            <a:off x="1732478" y="4899288"/>
            <a:ext cx="1848442" cy="64633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Seguro Suplementario</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365054AD-D108-A101-6CB3-CA9753B578D4}"/>
              </a:ext>
            </a:extLst>
          </p:cNvPr>
          <p:cNvSpPr>
            <a:spLocks noGrp="1"/>
          </p:cNvSpPr>
          <p:nvPr>
            <p:ph sz="quarter" idx="14"/>
          </p:nvPr>
        </p:nvSpPr>
        <p:spPr>
          <a:xfrm>
            <a:off x="1098850" y="5538739"/>
            <a:ext cx="4114799" cy="1077218"/>
          </a:xfrm>
        </p:spPr>
        <p:txBody>
          <a:bodyPr>
            <a:normAutofit/>
          </a:bodyPr>
          <a:lstStyle/>
          <a:p>
            <a:pPr marL="0" lvl="0" indent="0">
              <a:spcAft>
                <a:spcPts val="0"/>
              </a:spcAft>
              <a:buClrTx/>
              <a:buNone/>
            </a:pPr>
            <a:r>
              <a:rPr lang="es-US" sz="1400" dirty="0">
                <a:solidFill>
                  <a:prstClr val="black"/>
                </a:solidFill>
              </a:rPr>
              <a:t>Esto incluye el Seguro Complementario de Medicare (</a:t>
            </a:r>
            <a:r>
              <a:rPr lang="es-US" sz="1400" dirty="0" err="1">
                <a:solidFill>
                  <a:prstClr val="black"/>
                </a:solidFill>
              </a:rPr>
              <a:t>Medigap</a:t>
            </a:r>
            <a:r>
              <a:rPr lang="es-US" sz="1400" dirty="0">
                <a:solidFill>
                  <a:prstClr val="black"/>
                </a:solidFill>
              </a:rPr>
              <a:t>). O bien, puede usar la cobertura de un sindicato o un empleador, actual o anterior, o Medicaid.</a:t>
            </a:r>
          </a:p>
        </p:txBody>
      </p:sp>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11" name="Content Placeholder 10">
            <a:extLst>
              <a:ext uri="{FF2B5EF4-FFF2-40B4-BE49-F238E27FC236}">
                <a16:creationId xmlns:a16="http://schemas.microsoft.com/office/drawing/2014/main" id="{38D2C63D-65A9-7F8C-B2C7-3024E375C072}"/>
              </a:ext>
            </a:extLst>
          </p:cNvPr>
          <p:cNvSpPr>
            <a:spLocks noGrp="1"/>
          </p:cNvSpPr>
          <p:nvPr>
            <p:ph sz="quarter" idx="15"/>
          </p:nvPr>
        </p:nvSpPr>
        <p:spPr>
          <a:xfrm>
            <a:off x="6593650" y="1023608"/>
            <a:ext cx="5033378" cy="663257"/>
          </a:xfrm>
          <a:solidFill>
            <a:srgbClr val="DEEBF7"/>
          </a:solidFill>
        </p:spPr>
        <p:txBody>
          <a:bodyPr>
            <a:noAutofit/>
          </a:bodyPr>
          <a:lstStyle/>
          <a:p>
            <a:pPr marL="0" lvl="0" indent="0" algn="ctr">
              <a:spcAft>
                <a:spcPts val="0"/>
              </a:spcAft>
              <a:buClrTx/>
              <a:buNone/>
              <a:defRPr/>
            </a:pPr>
            <a:r>
              <a:rPr lang="es-US" b="1" dirty="0">
                <a:latin typeface="Calibri" panose="020F0502020204030204"/>
                <a:cs typeface="+mn-cs"/>
              </a:rPr>
              <a:t>Medicare </a:t>
            </a:r>
            <a:r>
              <a:rPr lang="es-US" b="1" dirty="0" err="1">
                <a:latin typeface="Calibri" panose="020F0502020204030204"/>
                <a:cs typeface="+mn-cs"/>
              </a:rPr>
              <a:t>Advantage</a:t>
            </a:r>
            <a:r>
              <a:rPr lang="es-US" b="1" dirty="0">
                <a:latin typeface="Calibri" panose="020F0502020204030204"/>
                <a:cs typeface="+mn-cs"/>
              </a:rPr>
              <a:t> </a:t>
            </a:r>
            <a:br>
              <a:rPr lang="es-US" b="1" dirty="0">
                <a:latin typeface="Calibri" panose="020F0502020204030204"/>
                <a:cs typeface="+mn-cs"/>
              </a:rPr>
            </a:br>
            <a:r>
              <a:rPr lang="es-US" b="1" dirty="0">
                <a:latin typeface="Calibri" panose="020F0502020204030204"/>
                <a:cs typeface="+mn-cs"/>
              </a:rPr>
              <a:t>(también conocido como la Parte C)</a:t>
            </a:r>
          </a:p>
        </p:txBody>
      </p:sp>
      <p:sp>
        <p:nvSpPr>
          <p:cNvPr id="21" name="CuadroTexto 11">
            <a:extLst>
              <a:ext uri="{FF2B5EF4-FFF2-40B4-BE49-F238E27FC236}">
                <a16:creationId xmlns:a16="http://schemas.microsoft.com/office/drawing/2014/main" id="{440098FB-0E35-47F4-90CF-5657217BE7E7}"/>
              </a:ext>
            </a:extLst>
          </p:cNvPr>
          <p:cNvSpPr txBox="1"/>
          <p:nvPr/>
        </p:nvSpPr>
        <p:spPr>
          <a:xfrm>
            <a:off x="7414215" y="2199928"/>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A</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22" name="CuadroTexto 13">
            <a:extLst>
              <a:ext uri="{FF2B5EF4-FFF2-40B4-BE49-F238E27FC236}">
                <a16:creationId xmlns:a16="http://schemas.microsoft.com/office/drawing/2014/main" id="{34C7DF88-0703-46C7-9398-B9AC822674BD}"/>
              </a:ext>
            </a:extLst>
          </p:cNvPr>
          <p:cNvSpPr txBox="1"/>
          <p:nvPr/>
        </p:nvSpPr>
        <p:spPr>
          <a:xfrm>
            <a:off x="7414215" y="2874507"/>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B</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23" name="CuadroTexto 15">
            <a:extLst>
              <a:ext uri="{FF2B5EF4-FFF2-40B4-BE49-F238E27FC236}">
                <a16:creationId xmlns:a16="http://schemas.microsoft.com/office/drawing/2014/main" id="{85D9ABAB-FB8E-4FC8-AE47-2490FC28C926}"/>
              </a:ext>
            </a:extLst>
          </p:cNvPr>
          <p:cNvSpPr txBox="1"/>
          <p:nvPr/>
        </p:nvSpPr>
        <p:spPr>
          <a:xfrm>
            <a:off x="7042971" y="3476091"/>
            <a:ext cx="3113619" cy="52322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 mayoría de </a:t>
            </a:r>
            <a:b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planes incluyen: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CuadroTexto 12">
            <a:extLst>
              <a:ext uri="{FF2B5EF4-FFF2-40B4-BE49-F238E27FC236}">
                <a16:creationId xmlns:a16="http://schemas.microsoft.com/office/drawing/2014/main" id="{B10CE059-4CCE-4F02-BE2C-09DC0C85CC6D}"/>
              </a:ext>
            </a:extLst>
          </p:cNvPr>
          <p:cNvSpPr txBox="1"/>
          <p:nvPr/>
        </p:nvSpPr>
        <p:spPr>
          <a:xfrm>
            <a:off x="7414215" y="4007372"/>
            <a:ext cx="1068404" cy="369332"/>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Parte D</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25" name="CuadroTexto 21">
            <a:extLst>
              <a:ext uri="{FF2B5EF4-FFF2-40B4-BE49-F238E27FC236}">
                <a16:creationId xmlns:a16="http://schemas.microsoft.com/office/drawing/2014/main" id="{A0ABFF34-1BA5-40C7-8DC0-292EAA8F5FD9}"/>
              </a:ext>
            </a:extLst>
          </p:cNvPr>
          <p:cNvSpPr txBox="1"/>
          <p:nvPr/>
        </p:nvSpPr>
        <p:spPr>
          <a:xfrm>
            <a:off x="7414215" y="4677496"/>
            <a:ext cx="3397027" cy="338554"/>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Algunos beneficios adicionales</a:t>
            </a:r>
            <a:endParaRPr kumimoji="0" lang="en-US" sz="16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26" name="CuadroTexto 16">
            <a:extLst>
              <a:ext uri="{FF2B5EF4-FFF2-40B4-BE49-F238E27FC236}">
                <a16:creationId xmlns:a16="http://schemas.microsoft.com/office/drawing/2014/main" id="{A2871D86-7AB1-4848-B22D-4A650F6D1EFA}"/>
              </a:ext>
            </a:extLst>
          </p:cNvPr>
          <p:cNvSpPr txBox="1"/>
          <p:nvPr/>
        </p:nvSpPr>
        <p:spPr>
          <a:xfrm>
            <a:off x="7042971" y="5354965"/>
            <a:ext cx="3265840"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Algunos planes también incluyen: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CuadroTexto 23">
            <a:extLst>
              <a:ext uri="{FF2B5EF4-FFF2-40B4-BE49-F238E27FC236}">
                <a16:creationId xmlns:a16="http://schemas.microsoft.com/office/drawing/2014/main" id="{6956DA35-6EC3-4B27-9E99-B9DC6626026F}"/>
              </a:ext>
            </a:extLst>
          </p:cNvPr>
          <p:cNvSpPr txBox="1"/>
          <p:nvPr/>
        </p:nvSpPr>
        <p:spPr>
          <a:xfrm>
            <a:off x="7414215" y="5684636"/>
            <a:ext cx="2981715" cy="64633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Gastos de bolsillo </a:t>
            </a:r>
            <a:b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br>
            <a:r>
              <a:rPr kumimoji="0" lang="es-MX"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más bajos</a:t>
            </a:r>
            <a:endParaRPr kumimoji="0" lang="en-US" sz="18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r>
              <a:rPr lang="es-US">
                <a:solidFill>
                  <a:srgbClr val="8FAADC"/>
                </a:solidFill>
              </a:rPr>
              <a:t>Marzo de 2024</a:t>
            </a:r>
          </a:p>
        </p:txBody>
      </p:sp>
      <p:sp>
        <p:nvSpPr>
          <p:cNvPr id="5" name="Slide Number Placeholder 4">
            <a:extLst>
              <a:ext uri="{FF2B5EF4-FFF2-40B4-BE49-F238E27FC236}">
                <a16:creationId xmlns:a16="http://schemas.microsoft.com/office/drawing/2014/main" id="{AF03CA09-D067-4537-B7D3-10E6B44C6539}"/>
              </a:ext>
            </a:extLst>
          </p:cNvPr>
          <p:cNvSpPr>
            <a:spLocks noGrp="1"/>
          </p:cNvSpPr>
          <p:nvPr>
            <p:ph type="sldNum" sz="quarter" idx="12"/>
          </p:nvPr>
        </p:nvSpPr>
        <p:spPr/>
        <p:txBody>
          <a:bodyPr/>
          <a:lstStyle/>
          <a:p>
            <a:fld id="{48F63A3B-78C7-47BE-AE5E-E10140E04643}" type="slidenum">
              <a:rPr lang="en-US" smtClean="0">
                <a:solidFill>
                  <a:srgbClr val="8FAADC"/>
                </a:solidFill>
              </a:rPr>
              <a:pPr/>
              <a:t>9</a:t>
            </a:fld>
            <a:endParaRPr lang="en-US">
              <a:solidFill>
                <a:srgbClr val="8FAADC"/>
              </a:solidFill>
            </a:endParaRPr>
          </a:p>
        </p:txBody>
      </p:sp>
      <p:sp>
        <p:nvSpPr>
          <p:cNvPr id="3" name="Footer Placeholder 2"/>
          <p:cNvSpPr>
            <a:spLocks noGrp="1"/>
          </p:cNvSpPr>
          <p:nvPr>
            <p:ph type="ftr" sz="quarter" idx="11"/>
          </p:nvPr>
        </p:nvSpPr>
        <p:spPr/>
        <p:txBody>
          <a:bodyPr/>
          <a:lstStyle/>
          <a:p>
            <a:r>
              <a:rPr lang="es-US">
                <a:solidFill>
                  <a:srgbClr val="8FAADC"/>
                </a:solidFill>
              </a:rPr>
              <a:t>Comenzando con Medicare</a:t>
            </a:r>
          </a:p>
        </p:txBody>
      </p:sp>
    </p:spTree>
    <p:custDataLst>
      <p:tags r:id="rId1"/>
    </p:custDataLst>
    <p:extLst>
      <p:ext uri="{BB962C8B-B14F-4D97-AF65-F5344CB8AC3E}">
        <p14:creationId xmlns:p14="http://schemas.microsoft.com/office/powerpoint/2010/main" val="113315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8107" y="283700"/>
            <a:ext cx="9035786" cy="719643"/>
          </a:xfrm>
        </p:spPr>
        <p:txBody>
          <a:bodyPr>
            <a:normAutofit fontScale="90000"/>
          </a:bodyPr>
          <a:lstStyle/>
          <a:p>
            <a:pPr algn="ctr"/>
            <a:r>
              <a:rPr lang="es-US" sz="3000"/>
              <a:t>Compruebe sus conocimientos: Pregunta 11</a:t>
            </a:r>
          </a:p>
        </p:txBody>
      </p:sp>
      <p:sp>
        <p:nvSpPr>
          <p:cNvPr id="5" name="Content Placeholder 4"/>
          <p:cNvSpPr>
            <a:spLocks noGrp="1"/>
          </p:cNvSpPr>
          <p:nvPr>
            <p:ph idx="4294967295"/>
          </p:nvPr>
        </p:nvSpPr>
        <p:spPr>
          <a:xfrm>
            <a:off x="1844040" y="1886959"/>
            <a:ext cx="9758997" cy="3709599"/>
          </a:xfrm>
        </p:spPr>
        <p:txBody>
          <a:bodyPr>
            <a:normAutofit/>
          </a:bodyPr>
          <a:lstStyle/>
          <a:p>
            <a:pPr marL="0" lvl="0" indent="0" defTabSz="685800">
              <a:lnSpc>
                <a:spcPct val="100000"/>
              </a:lnSpc>
              <a:spcBef>
                <a:spcPts val="0"/>
              </a:spcBef>
              <a:spcAft>
                <a:spcPts val="1200"/>
              </a:spcAft>
              <a:buNone/>
            </a:pPr>
            <a:r>
              <a:rPr lang="es-US" sz="2400" b="1" dirty="0">
                <a:solidFill>
                  <a:srgbClr val="00529B"/>
                </a:solidFill>
              </a:rPr>
              <a:t>Una vez que sea elegible para la Parte A de Medicare (seguro hospitalario), no será elegible para créditos tributarios por primas ni otros ahorros de costos que pueda estar recibiendo de su plan del Mercado. </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Verdadero</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Falso</a:t>
            </a:r>
          </a:p>
        </p:txBody>
      </p:sp>
      <p:sp>
        <p:nvSpPr>
          <p:cNvPr id="6" name="Rounded Rectangle 5" descr="Casilla verde que señala A como respuesta correcta"/>
          <p:cNvSpPr/>
          <p:nvPr/>
        </p:nvSpPr>
        <p:spPr>
          <a:xfrm>
            <a:off x="1844040" y="3479393"/>
            <a:ext cx="2194560" cy="508819"/>
          </a:xfrm>
          <a:prstGeom prst="roundRect">
            <a:avLst/>
          </a:prstGeom>
          <a:noFill/>
          <a:ln w="3175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C0E194E-D5DE-4A03-A577-EDEF8B3D085D}"/>
              </a:ext>
            </a:extLst>
          </p:cNvPr>
          <p:cNvSpPr>
            <a:spLocks noGrp="1"/>
          </p:cNvSpPr>
          <p:nvPr>
            <p:ph type="sldNum" sz="quarter" idx="12"/>
          </p:nvPr>
        </p:nvSpPr>
        <p:spPr/>
        <p:txBody>
          <a:bodyPr/>
          <a:lstStyle/>
          <a:p>
            <a:fld id="{48F63A3B-78C7-47BE-AE5E-E10140E04643}" type="slidenum">
              <a:rPr lang="en-US" smtClean="0"/>
              <a:t>90</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8460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7</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a:t>Ayuda para personas con ingresos y recursos limitados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s-US" sz="3000"/>
              <a:t>Objetivos de la lección 7</a:t>
            </a:r>
          </a:p>
        </p:txBody>
      </p:sp>
      <p:sp>
        <p:nvSpPr>
          <p:cNvPr id="13" name="Content Placeholder 12"/>
          <p:cNvSpPr>
            <a:spLocks noGrp="1"/>
          </p:cNvSpPr>
          <p:nvPr>
            <p:ph idx="4294967295"/>
          </p:nvPr>
        </p:nvSpPr>
        <p:spPr>
          <a:xfrm>
            <a:off x="1371600" y="1371600"/>
            <a:ext cx="979932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s-US" sz="2800" b="1">
                <a:solidFill>
                  <a:srgbClr val="00529B"/>
                </a:solidFill>
              </a:rPr>
              <a:t>Al final de esta lección, usted podrá:</a:t>
            </a:r>
          </a:p>
          <a:p>
            <a:pPr marL="548640" lvl="1" indent="-274320" defTabSz="685800">
              <a:lnSpc>
                <a:spcPct val="100000"/>
              </a:lnSpc>
              <a:spcBef>
                <a:spcPts val="0"/>
              </a:spcBef>
              <a:spcAft>
                <a:spcPts val="1200"/>
              </a:spcAft>
              <a:buClr>
                <a:srgbClr val="00539A"/>
              </a:buClr>
              <a:buFont typeface="Wingdings" pitchFamily="2" charset="2"/>
              <a:buChar char="§"/>
            </a:pPr>
            <a:r>
              <a:rPr lang="es-US" sz="2400">
                <a:solidFill>
                  <a:srgbClr val="00529B"/>
                </a:solidFill>
              </a:rPr>
              <a:t>Explicar los Programas de Ahorro de Medicare y los requisitos mínimos federales para la elegibilidad</a:t>
            </a:r>
          </a:p>
          <a:p>
            <a:pPr marL="548640" lvl="1" indent="-274320" defTabSz="685800">
              <a:lnSpc>
                <a:spcPct val="100000"/>
              </a:lnSpc>
              <a:spcBef>
                <a:spcPts val="0"/>
              </a:spcBef>
              <a:spcAft>
                <a:spcPts val="1200"/>
              </a:spcAft>
              <a:buClr>
                <a:srgbClr val="00539A"/>
              </a:buClr>
              <a:buFont typeface="Wingdings" pitchFamily="2" charset="2"/>
              <a:buChar char="§"/>
            </a:pPr>
            <a:r>
              <a:rPr lang="es-US" sz="2400">
                <a:solidFill>
                  <a:srgbClr val="00529B"/>
                </a:solidFill>
              </a:rPr>
              <a:t>Explicar otros programas (Ayuda Adicional, Medicaid y el Programa de Seguro de Salud para Niños [CHIP, por sus siglas en inglés]) y quién califica</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n-US" smtClean="0"/>
              <a:pPr/>
              <a:t>92</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p:txBody>
          <a:bodyPr/>
          <a:lstStyle/>
          <a:p>
            <a:r>
              <a:rPr lang="es-US"/>
              <a:t>Comenzando con Medicare</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Ayuda para personas con ingresos y recursos limitados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pPr>
            <a:r>
              <a:rPr lang="es-US" sz="2400">
                <a:latin typeface="Arial"/>
                <a:cs typeface="Arial"/>
              </a:rPr>
              <a:t>Programas de Ahorro de Medicare</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pPr>
            <a:r>
              <a:rPr lang="es-US" sz="2400" dirty="0">
                <a:latin typeface="Arial"/>
                <a:cs typeface="Arial"/>
              </a:rPr>
              <a:t>Ayuda Adicional</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pPr>
            <a:r>
              <a:rPr lang="es-US" sz="2400">
                <a:latin typeface="Arial"/>
                <a:cs typeface="Arial"/>
              </a:rPr>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15057" y="1865367"/>
              <a:ext cx="1049373" cy="938149"/>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pPr>
            <a:r>
              <a:rPr lang="es-US" sz="2400">
                <a:latin typeface="Arial"/>
                <a:cs typeface="Arial"/>
              </a:rPr>
              <a:t>Programa de Seguro de Salud para Niños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rtlCol="0" anchor="t" anchorCtr="0" compatLnSpc="1">
              <a:prstTxWarp prst="textNoShape">
                <a:avLst/>
              </a:prstTxWarp>
            </a:bodyPr>
            <a:lstStyle/>
            <a:p>
              <a:pPr algn="ctr"/>
              <a:endParaRPr lang="en-IN" dirty="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n-US" smtClean="0"/>
              <a:pPr/>
              <a:t>93</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4" name="Date Placeholder 3"/>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sz="2800" dirty="0"/>
              <a:t>Requisitos mínimos federales de elegibilidad para </a:t>
            </a:r>
            <a:br>
              <a:rPr lang="es-US" sz="2800" dirty="0"/>
            </a:br>
            <a:r>
              <a:rPr lang="es-US" sz="2800" dirty="0"/>
              <a:t>Programas de Ahorro de Medicare en 2024</a:t>
            </a:r>
          </a:p>
        </p:txBody>
      </p:sp>
      <p:graphicFrame>
        <p:nvGraphicFramePr>
          <p:cNvPr id="10" name="Content Placeholder 7">
            <a:extLst>
              <a:ext uri="{FF2B5EF4-FFF2-40B4-BE49-F238E27FC236}">
                <a16:creationId xmlns:a16="http://schemas.microsoft.com/office/drawing/2014/main" id="{3DE0E19F-4931-4CD8-9680-F4A5376D33A4}"/>
              </a:ext>
            </a:extLst>
          </p:cNvPr>
          <p:cNvGraphicFramePr/>
          <p:nvPr>
            <p:extLst>
              <p:ext uri="{D42A27DB-BD31-4B8C-83A1-F6EECF244321}">
                <p14:modId xmlns:p14="http://schemas.microsoft.com/office/powerpoint/2010/main" val="1560339869"/>
              </p:ext>
            </p:extLst>
          </p:nvPr>
        </p:nvGraphicFramePr>
        <p:xfrm>
          <a:off x="166320" y="1197360"/>
          <a:ext cx="11858760" cy="4397920"/>
        </p:xfrm>
        <a:graphic>
          <a:graphicData uri="http://schemas.openxmlformats.org/drawingml/2006/table">
            <a:tbl>
              <a:tblPr firstRow="1"/>
              <a:tblGrid>
                <a:gridCol w="3506400">
                  <a:extLst>
                    <a:ext uri="{9D8B030D-6E8A-4147-A177-3AD203B41FA5}">
                      <a16:colId xmlns:a16="http://schemas.microsoft.com/office/drawing/2014/main" val="20000"/>
                    </a:ext>
                  </a:extLst>
                </a:gridCol>
                <a:gridCol w="2471406">
                  <a:extLst>
                    <a:ext uri="{9D8B030D-6E8A-4147-A177-3AD203B41FA5}">
                      <a16:colId xmlns:a16="http://schemas.microsoft.com/office/drawing/2014/main" val="20001"/>
                    </a:ext>
                  </a:extLst>
                </a:gridCol>
                <a:gridCol w="2221832">
                  <a:extLst>
                    <a:ext uri="{9D8B030D-6E8A-4147-A177-3AD203B41FA5}">
                      <a16:colId xmlns:a16="http://schemas.microsoft.com/office/drawing/2014/main" val="20002"/>
                    </a:ext>
                  </a:extLst>
                </a:gridCol>
                <a:gridCol w="3659122">
                  <a:extLst>
                    <a:ext uri="{9D8B030D-6E8A-4147-A177-3AD203B41FA5}">
                      <a16:colId xmlns:a16="http://schemas.microsoft.com/office/drawing/2014/main" val="20003"/>
                    </a:ext>
                  </a:extLst>
                </a:gridCol>
              </a:tblGrid>
              <a:tr h="97488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200"/>
                        </a:lnSpc>
                        <a:spcAft>
                          <a:spcPts val="600"/>
                        </a:spcAft>
                      </a:pPr>
                      <a:r>
                        <a:rPr lang="es-US" sz="2200" b="1" strike="noStrike" spc="-1" dirty="0">
                          <a:solidFill>
                            <a:srgbClr val="00529B"/>
                          </a:solidFill>
                          <a:latin typeface="Calibri"/>
                        </a:rPr>
                        <a:t>Programas de Ahorro </a:t>
                      </a:r>
                      <a:br>
                        <a:rPr lang="es-US" sz="2200" b="1" strike="noStrike" spc="-1" dirty="0">
                          <a:solidFill>
                            <a:srgbClr val="00529B"/>
                          </a:solidFill>
                          <a:latin typeface="Calibri"/>
                        </a:rPr>
                      </a:br>
                      <a:r>
                        <a:rPr lang="es-US" sz="2200" b="1" strike="noStrike" spc="-1" dirty="0">
                          <a:solidFill>
                            <a:srgbClr val="00529B"/>
                          </a:solidFill>
                          <a:latin typeface="Calibri"/>
                        </a:rPr>
                        <a:t>de Medicare </a:t>
                      </a:r>
                      <a:endParaRPr lang="en-US" sz="2200" b="0" strike="noStrike" spc="-1" dirty="0">
                        <a:solidFill>
                          <a:srgbClr val="000000"/>
                        </a:solidFill>
                        <a:latin typeface="Arial"/>
                      </a:endParaRPr>
                    </a:p>
                  </a:txBody>
                  <a:tcPr marL="67680" marR="67680" anchor="ctr">
                    <a:lnL>
                      <a:noFill/>
                    </a:lnL>
                    <a:lnR w="12240">
                      <a:solidFill>
                        <a:srgbClr val="BDD7EE"/>
                      </a:solidFill>
                      <a:prstDash val="solid"/>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200"/>
                        </a:lnSpc>
                        <a:spcAft>
                          <a:spcPts val="600"/>
                        </a:spcAft>
                      </a:pPr>
                      <a:r>
                        <a:rPr lang="es-US" sz="2200" b="1" strike="noStrike" spc="-1" dirty="0">
                          <a:solidFill>
                            <a:srgbClr val="00529B"/>
                          </a:solidFill>
                          <a:latin typeface="Calibri"/>
                        </a:rPr>
                        <a:t>Límites de ingresos mensuales por individuo</a:t>
                      </a:r>
                      <a:endParaRPr lang="en-US" sz="22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200"/>
                        </a:lnSpc>
                        <a:spcAft>
                          <a:spcPts val="600"/>
                        </a:spcAft>
                      </a:pPr>
                      <a:r>
                        <a:rPr lang="es-US" sz="2200" b="1" strike="noStrike" spc="-1" dirty="0">
                          <a:solidFill>
                            <a:srgbClr val="00529B"/>
                          </a:solidFill>
                          <a:latin typeface="Calibri"/>
                        </a:rPr>
                        <a:t>Límites de ingresos por pareja casada</a:t>
                      </a:r>
                      <a:endParaRPr lang="en-US" sz="22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200"/>
                        </a:lnSpc>
                        <a:spcAft>
                          <a:spcPts val="600"/>
                        </a:spcAft>
                      </a:pPr>
                      <a:r>
                        <a:rPr lang="es-US" sz="2200" b="1" strike="noStrike" spc="-1" dirty="0">
                          <a:solidFill>
                            <a:srgbClr val="00529B"/>
                          </a:solidFill>
                          <a:latin typeface="Calibri"/>
                        </a:rPr>
                        <a:t>Ayuda a pagar</a:t>
                      </a:r>
                      <a:endParaRPr lang="en-US" sz="2200" b="0" strike="noStrike" spc="-1" dirty="0">
                        <a:solidFill>
                          <a:srgbClr val="000000"/>
                        </a:solidFill>
                        <a:latin typeface="Arial"/>
                      </a:endParaRPr>
                    </a:p>
                  </a:txBody>
                  <a:tcPr marL="67680" marR="67680" anchor="ctr">
                    <a:lnL w="12240">
                      <a:solidFill>
                        <a:srgbClr val="BDD7EE"/>
                      </a:solidFill>
                      <a:prstDash val="solid"/>
                    </a:lnL>
                    <a:lnR>
                      <a:noFill/>
                    </a:lnR>
                    <a:lnT w="12240">
                      <a:solidFill>
                        <a:srgbClr val="5B9BD5"/>
                      </a:solidFill>
                      <a:prstDash val="solid"/>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167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Beneficiario calificado de Medicare (QMB, por sus siglas en inglés)</a:t>
                      </a:r>
                      <a:endParaRPr lang="en-US" sz="1900" b="0" strike="noStrike" spc="-1" dirty="0">
                        <a:solidFill>
                          <a:srgbClr val="000000"/>
                        </a:solidFill>
                        <a:latin typeface="Arial"/>
                      </a:endParaRPr>
                    </a:p>
                  </a:txBody>
                  <a:tcPr marL="67680" marR="67680" anchor="ctr">
                    <a:lnL>
                      <a:noFill/>
                    </a:lnL>
                    <a:lnR w="12240">
                      <a:solidFill>
                        <a:srgbClr val="BDD7EE"/>
                      </a:solidFill>
                      <a:prstDash val="solid"/>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$1,275</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$1,724</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Primas de la Parte A y la Parte B y otros costos compartidos (como deducibles, </a:t>
                      </a:r>
                      <a:r>
                        <a:rPr lang="es-US" sz="1900" b="0" strike="noStrike" spc="-1" dirty="0" err="1">
                          <a:solidFill>
                            <a:srgbClr val="00529B"/>
                          </a:solidFill>
                          <a:latin typeface="Calibri"/>
                        </a:rPr>
                        <a:t>coseguro</a:t>
                      </a:r>
                      <a:r>
                        <a:rPr lang="es-US" sz="1900" b="0" strike="noStrike" spc="-1" dirty="0">
                          <a:solidFill>
                            <a:srgbClr val="00529B"/>
                          </a:solidFill>
                          <a:latin typeface="Calibri"/>
                        </a:rPr>
                        <a:t> y copagos)</a:t>
                      </a:r>
                      <a:endParaRPr lang="en-US" sz="1900" b="0" strike="noStrike" spc="-1" dirty="0">
                        <a:solidFill>
                          <a:srgbClr val="000000"/>
                        </a:solidFill>
                        <a:latin typeface="Arial"/>
                      </a:endParaRPr>
                    </a:p>
                  </a:txBody>
                  <a:tcPr marL="67680" marR="67680" anchor="ctr">
                    <a:lnL w="12240">
                      <a:solidFill>
                        <a:srgbClr val="BDD7EE"/>
                      </a:solidFill>
                      <a:prstDash val="solid"/>
                    </a:lnL>
                    <a:lnR>
                      <a:noFill/>
                    </a:lnR>
                    <a:lnT w="12240" cap="flat" cmpd="sng" algn="ctr">
                      <a:solidFill>
                        <a:srgbClr val="5B9BD5"/>
                      </a:solidFill>
                      <a:prstDash val="solid"/>
                      <a:round/>
                      <a:headEnd type="none" w="med" len="med"/>
                      <a:tailEnd type="none" w="med" len="med"/>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1"/>
                  </a:ext>
                </a:extLst>
              </a:tr>
              <a:tr h="5911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a:solidFill>
                            <a:srgbClr val="00529B"/>
                          </a:solidFill>
                          <a:latin typeface="Calibri"/>
                        </a:rPr>
                        <a:t>Beneficiarios de bajos ingresos específicos de Medicare (SLMB, por sus siglas en inglés)</a:t>
                      </a:r>
                      <a:endParaRPr lang="en-US" sz="1900" b="0" strike="noStrike" spc="-1">
                        <a:solidFill>
                          <a:srgbClr val="000000"/>
                        </a:solidFill>
                        <a:latin typeface="Arial"/>
                      </a:endParaRPr>
                    </a:p>
                  </a:txBody>
                  <a:tcPr marL="67680" marR="67680" anchor="ctr">
                    <a:lnL>
                      <a:noFill/>
                    </a:lnL>
                    <a:lnR w="12240">
                      <a:solidFill>
                        <a:srgbClr val="BDD7EE"/>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$1,526</a:t>
                      </a:r>
                      <a:endParaRPr lang="en-US" sz="1900" b="0" strike="noStrike" spc="-1" dirty="0">
                        <a:solidFill>
                          <a:srgbClr val="000000"/>
                        </a:solidFill>
                        <a:latin typeface="Arial"/>
                      </a:endParaRPr>
                    </a:p>
                    <a:p>
                      <a:pPr>
                        <a:lnSpc>
                          <a:spcPts val="2000"/>
                        </a:lnSpc>
                        <a:spcAft>
                          <a:spcPts val="600"/>
                        </a:spcAft>
                      </a:pP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$2,064</a:t>
                      </a:r>
                      <a:endParaRPr lang="en-US" sz="1900" b="0" strike="noStrike" spc="-1" dirty="0">
                        <a:solidFill>
                          <a:srgbClr val="000000"/>
                        </a:solidFill>
                        <a:latin typeface="Arial"/>
                      </a:endParaRPr>
                    </a:p>
                    <a:p>
                      <a:pPr>
                        <a:lnSpc>
                          <a:spcPts val="2000"/>
                        </a:lnSpc>
                        <a:spcAft>
                          <a:spcPts val="600"/>
                        </a:spcAft>
                      </a:pP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Solo primas de la Parte B</a:t>
                      </a:r>
                      <a:endParaRPr lang="en-US" sz="1900" b="0" strike="noStrike" spc="-1" dirty="0">
                        <a:solidFill>
                          <a:srgbClr val="000000"/>
                        </a:solidFill>
                        <a:latin typeface="Arial"/>
                      </a:endParaRPr>
                    </a:p>
                  </a:txBody>
                  <a:tcPr marL="67680" marR="67680" anchor="ctr">
                    <a:lnL w="12240">
                      <a:solidFill>
                        <a:srgbClr val="BDD7EE"/>
                      </a:solidFill>
                      <a:prstDash val="soli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11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Individuo calificado (QI, por sus siglas en inglés)</a:t>
                      </a:r>
                      <a:endParaRPr lang="en-US" sz="1900" b="0" strike="noStrike" spc="-1" dirty="0">
                        <a:solidFill>
                          <a:srgbClr val="000000"/>
                        </a:solidFill>
                        <a:latin typeface="Arial"/>
                      </a:endParaRPr>
                    </a:p>
                  </a:txBody>
                  <a:tcPr marL="67680" marR="67680" anchor="ctr">
                    <a:lnL>
                      <a:noFill/>
                    </a:lnL>
                    <a:lnR w="12240">
                      <a:solidFill>
                        <a:srgbClr val="BDD7EE"/>
                      </a:solidFill>
                      <a:prstDash val="solid"/>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$1,715</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$2,320</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a:noFill/>
                    </a:lnB>
                    <a:lnTlToBr w="12700" cmpd="sng">
                      <a:noFill/>
                      <a:prstDash val="solid"/>
                    </a:lnTlToBr>
                    <a:lnBlToTr w="12700" cmpd="sng">
                      <a:noFill/>
                      <a:prstDash val="solid"/>
                    </a:lnBlToTr>
                    <a:solidFill>
                      <a:srgbClr val="5B9BD5">
                        <a:alpha val="20000"/>
                      </a:srgbClr>
                    </a:solid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Solo primas de la Parte B</a:t>
                      </a:r>
                      <a:endParaRPr lang="en-US" sz="1900" b="0" strike="noStrike" spc="-1" dirty="0">
                        <a:solidFill>
                          <a:srgbClr val="000000"/>
                        </a:solidFill>
                        <a:latin typeface="Arial"/>
                      </a:endParaRPr>
                    </a:p>
                  </a:txBody>
                  <a:tcPr marL="67680" marR="67680" anchor="ctr">
                    <a:lnL w="12240">
                      <a:solidFill>
                        <a:srgbClr val="BDD7EE"/>
                      </a:solidFill>
                      <a:prstDash val="solid"/>
                    </a:lnL>
                    <a:lnR>
                      <a:noFill/>
                    </a:lnR>
                    <a:lnT>
                      <a:noFill/>
                    </a:lnT>
                    <a:lnB>
                      <a:noFill/>
                    </a:lnB>
                    <a:lnTlToBr w="12700" cmpd="sng">
                      <a:noFill/>
                      <a:prstDash val="solid"/>
                    </a:lnTlToBr>
                    <a:lnBlToTr w="12700" cmpd="sng">
                      <a:noFill/>
                      <a:prstDash val="solid"/>
                    </a:lnBlToTr>
                    <a:solidFill>
                      <a:srgbClr val="5B9BD5">
                        <a:alpha val="20000"/>
                      </a:srgbClr>
                    </a:solidFill>
                  </a:tcPr>
                </a:tc>
                <a:extLst>
                  <a:ext uri="{0D108BD9-81ED-4DB2-BD59-A6C34878D82A}">
                    <a16:rowId xmlns:a16="http://schemas.microsoft.com/office/drawing/2014/main" val="10003"/>
                  </a:ext>
                </a:extLst>
              </a:tr>
              <a:tr h="5940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a:solidFill>
                            <a:srgbClr val="00529B"/>
                          </a:solidFill>
                          <a:latin typeface="Calibri"/>
                        </a:rPr>
                        <a:t>Personas discapacitadas y empleados calificados (QDWI, por sus siglas en inglés)</a:t>
                      </a:r>
                      <a:endParaRPr lang="en-US" sz="1900" b="0" strike="noStrike" spc="-1">
                        <a:solidFill>
                          <a:srgbClr val="000000"/>
                        </a:solidFill>
                        <a:latin typeface="Arial"/>
                      </a:endParaRPr>
                    </a:p>
                  </a:txBody>
                  <a:tcPr marL="67680" marR="67680" anchor="ctr">
                    <a:lnL>
                      <a:noFill/>
                    </a:lnL>
                    <a:lnR w="12240">
                      <a:solidFill>
                        <a:srgbClr val="BDD7EE"/>
                      </a:solidFill>
                      <a:prstDash val="solid"/>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$5,105</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ts val="2000"/>
                        </a:lnSpc>
                        <a:spcAft>
                          <a:spcPts val="600"/>
                        </a:spcAft>
                      </a:pPr>
                      <a:r>
                        <a:rPr lang="es-US" sz="1900" b="0" strike="noStrike" spc="-1" dirty="0">
                          <a:solidFill>
                            <a:srgbClr val="00529B"/>
                          </a:solidFill>
                          <a:latin typeface="Calibri"/>
                        </a:rPr>
                        <a:t>$6,899</a:t>
                      </a:r>
                      <a:endParaRPr lang="en-US" sz="1900" b="0" strike="noStrike" spc="-1" dirty="0">
                        <a:solidFill>
                          <a:srgbClr val="000000"/>
                        </a:solidFill>
                        <a:latin typeface="Arial"/>
                      </a:endParaRPr>
                    </a:p>
                  </a:txBody>
                  <a:tcPr marL="67680" marR="67680" anchor="ctr">
                    <a:lnL w="12240">
                      <a:solidFill>
                        <a:srgbClr val="BDD7EE"/>
                      </a:solidFill>
                      <a:prstDash val="solid"/>
                    </a:lnL>
                    <a:lnR w="12240">
                      <a:solidFill>
                        <a:srgbClr val="BDD7EE"/>
                      </a:solidFill>
                      <a:prstDash val="solid"/>
                    </a:lnR>
                    <a:lnT>
                      <a:noFill/>
                    </a:lnT>
                    <a:lnB w="12240">
                      <a:solidFill>
                        <a:srgbClr val="5B9BD5"/>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nSpc>
                          <a:spcPts val="2000"/>
                        </a:lnSpc>
                        <a:spcAft>
                          <a:spcPts val="600"/>
                        </a:spcAft>
                      </a:pPr>
                      <a:r>
                        <a:rPr lang="es-US" sz="1900" b="0" strike="noStrike" spc="-1" dirty="0">
                          <a:solidFill>
                            <a:srgbClr val="00529B"/>
                          </a:solidFill>
                          <a:latin typeface="Calibri"/>
                        </a:rPr>
                        <a:t>Solo primas de la Parte A</a:t>
                      </a:r>
                      <a:endParaRPr lang="en-US" sz="1900" b="0" strike="noStrike" spc="-1" dirty="0">
                        <a:solidFill>
                          <a:srgbClr val="000000"/>
                        </a:solidFill>
                        <a:latin typeface="Arial"/>
                      </a:endParaRPr>
                    </a:p>
                  </a:txBody>
                  <a:tcPr marL="67680" marR="67680" anchor="ctr">
                    <a:lnL w="12240">
                      <a:solidFill>
                        <a:srgbClr val="BDD7EE"/>
                      </a:solidFill>
                      <a:prstDash val="solid"/>
                    </a:lnL>
                    <a:lnR>
                      <a:noFill/>
                    </a:lnR>
                    <a:lnT>
                      <a:noFill/>
                    </a:lnT>
                    <a:lnB w="12240">
                      <a:solidFill>
                        <a:srgbClr val="5B9BD5"/>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PlaceHolder 2">
            <a:extLst>
              <a:ext uri="{FF2B5EF4-FFF2-40B4-BE49-F238E27FC236}">
                <a16:creationId xmlns:a16="http://schemas.microsoft.com/office/drawing/2014/main" id="{25E390EF-C776-44F4-BBFE-AB09C41E481D}"/>
              </a:ext>
            </a:extLst>
          </p:cNvPr>
          <p:cNvSpPr txBox="1">
            <a:spLocks/>
          </p:cNvSpPr>
          <p:nvPr/>
        </p:nvSpPr>
        <p:spPr>
          <a:xfrm>
            <a:off x="838080" y="5763240"/>
            <a:ext cx="10735920" cy="729000"/>
          </a:xfrm>
          <a:prstGeom prst="rect">
            <a:avLst/>
          </a:prstGeom>
          <a:solidFill>
            <a:srgbClr val="BDD7EE"/>
          </a:solidFill>
          <a:ln w="0">
            <a:solidFill>
              <a:srgbClr val="8FAADC"/>
            </a:solid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840" indent="-285840">
              <a:spcAft>
                <a:spcPts val="601"/>
              </a:spcAft>
              <a:buClr>
                <a:srgbClr val="000000"/>
              </a:buClr>
              <a:buFont typeface="Wingdings" charset="2"/>
              <a:buChar char=""/>
            </a:pPr>
            <a:r>
              <a:rPr lang="es-US" sz="1800" spc="-1" dirty="0">
                <a:solidFill>
                  <a:srgbClr val="000000"/>
                </a:solidFill>
                <a:latin typeface="Calibri"/>
              </a:rPr>
              <a:t>Los </a:t>
            </a:r>
            <a:r>
              <a:rPr lang="es-US" sz="1800" b="1" spc="-1" dirty="0">
                <a:solidFill>
                  <a:srgbClr val="000000"/>
                </a:solidFill>
                <a:latin typeface="Calibri"/>
              </a:rPr>
              <a:t>límites de recursos</a:t>
            </a:r>
            <a:r>
              <a:rPr lang="es-US" sz="1800" spc="-1" dirty="0">
                <a:solidFill>
                  <a:srgbClr val="000000"/>
                </a:solidFill>
                <a:latin typeface="Calibri"/>
              </a:rPr>
              <a:t> para QMB, SLMB y QI son $9,430 para un individuo y $14,130 para una pareja casada. </a:t>
            </a:r>
            <a:endParaRPr lang="en-US" sz="1800" spc="-1" dirty="0">
              <a:latin typeface="Arial"/>
            </a:endParaRPr>
          </a:p>
          <a:p>
            <a:pPr marL="285840" indent="-285840">
              <a:buClr>
                <a:srgbClr val="000000"/>
              </a:buClr>
              <a:buFont typeface="Wingdings" charset="2"/>
              <a:buChar char=""/>
            </a:pPr>
            <a:r>
              <a:rPr lang="es-US" sz="1800" spc="-1" dirty="0">
                <a:solidFill>
                  <a:srgbClr val="000000"/>
                </a:solidFill>
                <a:latin typeface="Calibri"/>
              </a:rPr>
              <a:t>Los </a:t>
            </a:r>
            <a:r>
              <a:rPr lang="es-US" sz="1800" b="1" spc="-1" dirty="0">
                <a:solidFill>
                  <a:srgbClr val="000000"/>
                </a:solidFill>
                <a:latin typeface="Calibri"/>
              </a:rPr>
              <a:t>límites de recursos </a:t>
            </a:r>
            <a:r>
              <a:rPr lang="es-US" sz="1800" spc="-1" dirty="0">
                <a:solidFill>
                  <a:srgbClr val="000000"/>
                </a:solidFill>
                <a:latin typeface="Calibri"/>
              </a:rPr>
              <a:t>para QDWI son de $4,000 para un individuo y de $6,000 para una pareja casada.</a:t>
            </a:r>
            <a:endParaRPr lang="en-US" sz="1800" spc="-1" dirty="0">
              <a:latin typeface="Arial"/>
            </a:endParaRPr>
          </a:p>
        </p:txBody>
      </p:sp>
      <p:sp>
        <p:nvSpPr>
          <p:cNvPr id="5" name="Slide Number Placeholder 4">
            <a:extLst>
              <a:ext uri="{FF2B5EF4-FFF2-40B4-BE49-F238E27FC236}">
                <a16:creationId xmlns:a16="http://schemas.microsoft.com/office/drawing/2014/main" id="{7B53F549-71AF-4FDF-98F1-2F322030B91E}"/>
              </a:ext>
            </a:extLst>
          </p:cNvPr>
          <p:cNvSpPr>
            <a:spLocks noGrp="1"/>
          </p:cNvSpPr>
          <p:nvPr>
            <p:ph type="sldNum" sz="quarter" idx="12"/>
          </p:nvPr>
        </p:nvSpPr>
        <p:spPr/>
        <p:txBody>
          <a:bodyPr/>
          <a:lstStyle/>
          <a:p>
            <a:fld id="{48F63A3B-78C7-47BE-AE5E-E10140E04643}" type="slidenum">
              <a:rPr lang="en-US" smtClean="0"/>
              <a:pPr/>
              <a:t>94</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1964325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la Ayuda Adicional?</a:t>
            </a:r>
          </a:p>
        </p:txBody>
      </p:sp>
      <p:sp>
        <p:nvSpPr>
          <p:cNvPr id="13" name="PlaceHolder 2">
            <a:extLst>
              <a:ext uri="{FF2B5EF4-FFF2-40B4-BE49-F238E27FC236}">
                <a16:creationId xmlns:a16="http://schemas.microsoft.com/office/drawing/2014/main" id="{6A228FEF-C37F-49DA-899F-8483CC5C89C9}"/>
              </a:ext>
            </a:extLst>
          </p:cNvPr>
          <p:cNvSpPr txBox="1">
            <a:spLocks/>
          </p:cNvSpPr>
          <p:nvPr/>
        </p:nvSpPr>
        <p:spPr>
          <a:xfrm>
            <a:off x="914400" y="1404296"/>
            <a:ext cx="10438920" cy="251424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41200" indent="-241200">
              <a:buClr>
                <a:srgbClr val="00529B"/>
              </a:buClr>
              <a:buFont typeface="Wingdings" charset="2"/>
              <a:buChar char=""/>
            </a:pPr>
            <a:r>
              <a:rPr lang="es-US" sz="2300" spc="-1">
                <a:latin typeface="Arial"/>
              </a:rPr>
              <a:t>Es un programa para ayudar a las personas a pagar los costos de medicamentos (Parte D) de Medicare (también llamado subsidio para personas con ingresos y recursos limitados, LIS)</a:t>
            </a:r>
            <a:endParaRPr lang="en-US" sz="2300" spc="-1">
              <a:latin typeface="Arial"/>
            </a:endParaRPr>
          </a:p>
          <a:p>
            <a:pPr marL="241200" indent="-241200">
              <a:buClr>
                <a:srgbClr val="00529B"/>
              </a:buClr>
              <a:buFont typeface="Wingdings" charset="2"/>
              <a:buChar char=""/>
            </a:pPr>
            <a:r>
              <a:rPr lang="es-US" sz="2300" spc="-1">
                <a:latin typeface="Arial"/>
              </a:rPr>
              <a:t>Usted no paga ninguna prima ni deducible y tiene copagos pequeños o no los tiene</a:t>
            </a:r>
            <a:endParaRPr lang="en-US" sz="2300" spc="-1">
              <a:latin typeface="Arial"/>
            </a:endParaRPr>
          </a:p>
          <a:p>
            <a:pPr marL="241200" indent="-241200">
              <a:buFont typeface="Wingdings" charset="2"/>
              <a:buChar char=""/>
            </a:pPr>
            <a:r>
              <a:rPr lang="es-US" sz="2300" spc="-1">
                <a:latin typeface="Arial"/>
              </a:rPr>
              <a:t>No tiene brechas de cobertura ni multas por inscripción tardía en la Parte D si califica para la Ayuda Adicional</a:t>
            </a:r>
            <a:endParaRPr lang="en-US" sz="2300" spc="-1" dirty="0">
              <a:latin typeface="Arial"/>
            </a:endParaRPr>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67164" y="5057843"/>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laceHolder 3">
            <a:extLst>
              <a:ext uri="{FF2B5EF4-FFF2-40B4-BE49-F238E27FC236}">
                <a16:creationId xmlns:a16="http://schemas.microsoft.com/office/drawing/2014/main" id="{9FFA633A-0613-4E6F-9570-841E8C14A3E9}"/>
              </a:ext>
            </a:extLst>
          </p:cNvPr>
          <p:cNvSpPr txBox="1">
            <a:spLocks/>
          </p:cNvSpPr>
          <p:nvPr/>
        </p:nvSpPr>
        <p:spPr>
          <a:xfrm>
            <a:off x="1085760" y="5000760"/>
            <a:ext cx="10591560" cy="752040"/>
          </a:xfrm>
          <a:prstGeom prst="rect">
            <a:avLst/>
          </a:prstGeom>
          <a:noFill/>
          <a:ln w="0">
            <a:noFill/>
          </a:ln>
        </p:spPr>
        <p:txBody>
          <a:bodyPr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680" indent="0">
              <a:lnSpc>
                <a:spcPct val="110000"/>
              </a:lnSpc>
              <a:spcBef>
                <a:spcPts val="601"/>
              </a:spcBef>
              <a:buFont typeface="Wingdings" pitchFamily="2" charset="2"/>
              <a:buNone/>
              <a:tabLst>
                <a:tab pos="0" algn="l"/>
              </a:tabLst>
            </a:pPr>
            <a:r>
              <a:rPr lang="es-US" sz="1800" b="1" spc="-1">
                <a:latin typeface="Arial"/>
              </a:rPr>
              <a:t>NOTA</a:t>
            </a:r>
            <a:r>
              <a:rPr lang="es-US" sz="1800" spc="-1">
                <a:latin typeface="Arial"/>
              </a:rPr>
              <a:t>: El Período de Inscripción Especial (SEP, por sus siglas inglés) le permite cambiar de plan de medicamentos de Medicare (también conocido como PDP) una vez por trimestre en los primeros 3 trimestres del año.</a:t>
            </a:r>
            <a:endParaRPr lang="en-US" sz="1800" spc="-1" dirty="0">
              <a:latin typeface="Arial"/>
            </a:endParaRPr>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n-US" smtClean="0"/>
              <a:pPr/>
              <a:t>95</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25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Cómo calificar para recibir Ayuda Adicional</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80560"/>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0"/>
            <a:ext cx="5190844" cy="4537075"/>
          </a:xfrm>
        </p:spPr>
        <p:txBody>
          <a:bodyPr/>
          <a:lstStyle/>
          <a:p>
            <a:pPr marL="0" indent="0" algn="ctr">
              <a:buNone/>
            </a:pPr>
            <a:r>
              <a:rPr lang="es-US" sz="2400" b="1" dirty="0">
                <a:solidFill>
                  <a:schemeClr val="bg1"/>
                </a:solidFill>
                <a:latin typeface="+mn-lt"/>
              </a:rPr>
              <a:t>Usted califica en forma automática para recibir Ayuda Adicional si tiene:</a:t>
            </a:r>
          </a:p>
          <a:p>
            <a:pPr marL="457200" lvl="1" defTabSz="685800">
              <a:spcBef>
                <a:spcPts val="1200"/>
              </a:spcBef>
              <a:buFont typeface="Wingdings" panose="05000000000000000000" pitchFamily="2" charset="2"/>
              <a:buChar char="§"/>
              <a:defRPr/>
            </a:pPr>
            <a:r>
              <a:rPr lang="es-US" sz="2400" dirty="0">
                <a:latin typeface="+mn-lt"/>
              </a:rPr>
              <a:t>Cobertura completa de Medicaid</a:t>
            </a:r>
          </a:p>
          <a:p>
            <a:pPr marL="457200" lvl="1" defTabSz="685800">
              <a:buFont typeface="Wingdings" panose="05000000000000000000" pitchFamily="2" charset="2"/>
              <a:buChar char="§"/>
              <a:defRPr/>
            </a:pPr>
            <a:r>
              <a:rPr lang="es-US" sz="2400" dirty="0">
                <a:latin typeface="+mn-lt"/>
              </a:rPr>
              <a:t>Seguridad de Ingreso Suplementario (SSI, por sus siglas en inglés) </a:t>
            </a:r>
          </a:p>
          <a:p>
            <a:pPr marL="457200" lvl="1" defTabSz="685800">
              <a:buFont typeface="Wingdings" panose="05000000000000000000" pitchFamily="2" charset="2"/>
              <a:buChar char="§"/>
              <a:defRPr/>
            </a:pPr>
            <a:r>
              <a:rPr lang="es-US" sz="2400" dirty="0">
                <a:latin typeface="+mn-lt"/>
              </a:rPr>
              <a:t>Ayuda de Medicaid que paga sus primas de Medicare (Programas de Ahorros de Medicare, a veces se denomina “doble parcial”)</a:t>
            </a: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8056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rtlCol="0">
              <a:spAutoFit/>
            </a:bodyPr>
            <a:lstStyle/>
            <a:p>
              <a:pPr algn="ctr"/>
              <a:endParaRPr lang="en-US" sz="2400" b="1" dirty="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rtlCol="0">
              <a:spAutoFit/>
            </a:bodyPr>
            <a:lstStyle/>
            <a:p>
              <a:pPr marL="274320" lvl="1" indent="-274320" defTabSz="685800">
                <a:spcAft>
                  <a:spcPts val="1200"/>
                </a:spcAft>
                <a:buFont typeface="Wingdings" panose="05000000000000000000" pitchFamily="2" charset="2"/>
                <a:buChar char="§"/>
                <a:defRPr/>
              </a:pPr>
              <a:endParaRPr lang="en-US" sz="2400" dirty="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pPr>
            <a:r>
              <a:rPr lang="es-US" sz="2400" b="1" dirty="0">
                <a:solidFill>
                  <a:schemeClr val="bg1"/>
                </a:solidFill>
                <a:latin typeface="+mn-lt"/>
              </a:rPr>
              <a:t>Si no califica en forma </a:t>
            </a:r>
            <a:br>
              <a:rPr lang="es-US" sz="2400" b="1" dirty="0">
                <a:solidFill>
                  <a:schemeClr val="bg1"/>
                </a:solidFill>
                <a:latin typeface="+mn-lt"/>
              </a:rPr>
            </a:br>
            <a:r>
              <a:rPr lang="es-US" sz="2400" b="1" dirty="0">
                <a:solidFill>
                  <a:schemeClr val="bg1"/>
                </a:solidFill>
                <a:latin typeface="+mn-lt"/>
              </a:rPr>
              <a:t>automática, debe:</a:t>
            </a:r>
          </a:p>
          <a:p>
            <a:pPr marL="274320" lvl="1" defTabSz="685800">
              <a:spcBef>
                <a:spcPts val="1200"/>
              </a:spcBef>
              <a:buFont typeface="Wingdings" panose="05000000000000000000" pitchFamily="2" charset="2"/>
              <a:buChar char="§"/>
              <a:defRPr/>
            </a:pPr>
            <a:r>
              <a:rPr lang="es-US" sz="2400" dirty="0">
                <a:latin typeface="+mn-lt"/>
              </a:rPr>
              <a:t>Solicitar en línea en </a:t>
            </a:r>
            <a:r>
              <a:rPr lang="es-US" sz="2400" dirty="0">
                <a:latin typeface="+mn-lt"/>
                <a:hlinkClick r:id="rId4">
                  <a:extLst>
                    <a:ext uri="{A12FA001-AC4F-418D-AE19-62706E023703}">
                      <ahyp:hlinkClr xmlns:ahyp="http://schemas.microsoft.com/office/drawing/2018/hyperlinkcolor" val="tx"/>
                    </a:ext>
                  </a:extLst>
                </a:hlinkClick>
              </a:rPr>
              <a:t>SSA.gov/medicare/</a:t>
            </a:r>
            <a:r>
              <a:rPr lang="es-US" sz="2400" dirty="0" err="1">
                <a:latin typeface="+mn-lt"/>
                <a:hlinkClick r:id="rId4">
                  <a:extLst>
                    <a:ext uri="{A12FA001-AC4F-418D-AE19-62706E023703}">
                      <ahyp:hlinkClr xmlns:ahyp="http://schemas.microsoft.com/office/drawing/2018/hyperlinkcolor" val="tx"/>
                    </a:ext>
                  </a:extLst>
                </a:hlinkClick>
              </a:rPr>
              <a:t>part</a:t>
            </a:r>
            <a:r>
              <a:rPr lang="es-US" sz="2400" dirty="0">
                <a:latin typeface="+mn-lt"/>
                <a:hlinkClick r:id="rId4">
                  <a:extLst>
                    <a:ext uri="{A12FA001-AC4F-418D-AE19-62706E023703}">
                      <ahyp:hlinkClr xmlns:ahyp="http://schemas.microsoft.com/office/drawing/2018/hyperlinkcolor" val="tx"/>
                    </a:ext>
                  </a:extLst>
                </a:hlinkClick>
              </a:rPr>
              <a:t>-d-extra-</a:t>
            </a:r>
            <a:r>
              <a:rPr lang="es-US" sz="2400" dirty="0" err="1">
                <a:latin typeface="+mn-lt"/>
                <a:hlinkClick r:id="rId4">
                  <a:extLst>
                    <a:ext uri="{A12FA001-AC4F-418D-AE19-62706E023703}">
                      <ahyp:hlinkClr xmlns:ahyp="http://schemas.microsoft.com/office/drawing/2018/hyperlinkcolor" val="tx"/>
                    </a:ext>
                  </a:extLst>
                </a:hlinkClick>
              </a:rPr>
              <a:t>help</a:t>
            </a:r>
            <a:r>
              <a:rPr lang="es-US" sz="2400" dirty="0">
                <a:latin typeface="+mn-lt"/>
              </a:rPr>
              <a:t> o llamar al Seguro Social al 1-800-772-1213 (TTY: 1-800-325-0778) y pedir la "Solicitud para Ayuda para pagar los costos del plan de medicamentos recetados de Medicare" (SSA-1020)</a:t>
            </a:r>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n-US" smtClean="0"/>
              <a:pPr/>
              <a:t>96</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s-US" sz="3000"/>
              <a:t>¿Qué es Medicaid?</a:t>
            </a:r>
          </a:p>
        </p:txBody>
      </p:sp>
      <p:sp>
        <p:nvSpPr>
          <p:cNvPr id="24" name="Text Placeholder 1027">
            <a:extLst>
              <a:ext uri="{FF2B5EF4-FFF2-40B4-BE49-F238E27FC236}">
                <a16:creationId xmlns:a16="http://schemas.microsoft.com/office/drawing/2014/main" id="{661293B5-BEB0-B86B-4B8A-A8FA07E4FEBC}"/>
              </a:ext>
            </a:extLst>
          </p:cNvPr>
          <p:cNvSpPr>
            <a:spLocks noGrp="1"/>
          </p:cNvSpPr>
          <p:nvPr>
            <p:ph type="body" sz="quarter" idx="13"/>
          </p:nvPr>
        </p:nvSpPr>
        <p:spPr>
          <a:xfrm>
            <a:off x="387065" y="1199428"/>
            <a:ext cx="5512231" cy="477955"/>
          </a:xfrm>
        </p:spPr>
        <p:txBody>
          <a:bodyPr/>
          <a:lstStyle/>
          <a:p>
            <a:pPr algn="ctr">
              <a:lnSpc>
                <a:spcPct val="100000"/>
              </a:lnSpc>
              <a:spcBef>
                <a:spcPts val="0"/>
              </a:spcBef>
            </a:pPr>
            <a:r>
              <a:rPr lang="es-US" b="1" dirty="0">
                <a:solidFill>
                  <a:schemeClr val="accent5">
                    <a:lumMod val="50000"/>
                  </a:schemeClr>
                </a:solidFill>
              </a:rPr>
              <a:t>Noviembre de 2023</a:t>
            </a:r>
          </a:p>
          <a:p>
            <a:pPr algn="ctr">
              <a:lnSpc>
                <a:spcPct val="100000"/>
              </a:lnSpc>
              <a:spcBef>
                <a:spcPts val="0"/>
              </a:spcBef>
            </a:pPr>
            <a:r>
              <a:rPr lang="es-US" b="1" dirty="0">
                <a:solidFill>
                  <a:schemeClr val="accent5">
                    <a:lumMod val="50000"/>
                  </a:schemeClr>
                </a:solidFill>
              </a:rPr>
              <a:t>Medicaid proporcionó cobertura de salud a:</a:t>
            </a:r>
          </a:p>
        </p:txBody>
      </p:sp>
      <p:sp>
        <p:nvSpPr>
          <p:cNvPr id="22" name="Rectangle 21">
            <a:extLst>
              <a:ext uri="{FF2B5EF4-FFF2-40B4-BE49-F238E27FC236}">
                <a16:creationId xmlns:a16="http://schemas.microsoft.com/office/drawing/2014/main" id="{0482E072-8102-C046-3589-FC014400BE2A}"/>
              </a:ext>
              <a:ext uri="{C183D7F6-B498-43B3-948B-1728B52AA6E4}">
                <adec:decorative xmlns:adec="http://schemas.microsoft.com/office/drawing/2017/decorative" val="1"/>
              </a:ext>
            </a:extLst>
          </p:cNvPr>
          <p:cNvSpPr/>
          <p:nvPr/>
        </p:nvSpPr>
        <p:spPr>
          <a:xfrm>
            <a:off x="502342" y="2006554"/>
            <a:ext cx="5315528" cy="409706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7066D06-E355-C621-832C-1452368AD1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818" y="2830088"/>
            <a:ext cx="4950381" cy="2749534"/>
          </a:xfrm>
          <a:prstGeom prst="rect">
            <a:avLst/>
          </a:prstGeom>
        </p:spPr>
      </p:pic>
      <p:sp>
        <p:nvSpPr>
          <p:cNvPr id="25" name="Graphic Header">
            <a:extLst>
              <a:ext uri="{FF2B5EF4-FFF2-40B4-BE49-F238E27FC236}">
                <a16:creationId xmlns:a16="http://schemas.microsoft.com/office/drawing/2014/main" id="{58C14167-07B5-043E-32D4-B0CF2F2ADAD0}"/>
              </a:ext>
            </a:extLst>
          </p:cNvPr>
          <p:cNvSpPr>
            <a:spLocks noGrp="1"/>
          </p:cNvSpPr>
          <p:nvPr>
            <p:ph type="body" sz="quarter" idx="14"/>
          </p:nvPr>
        </p:nvSpPr>
        <p:spPr>
          <a:xfrm>
            <a:off x="1579764" y="2100151"/>
            <a:ext cx="3160684" cy="636340"/>
          </a:xfrm>
        </p:spPr>
        <p:txBody>
          <a:bodyPr anchor="ctr"/>
          <a:lstStyle/>
          <a:p>
            <a:pPr algn="ctr">
              <a:lnSpc>
                <a:spcPct val="100000"/>
              </a:lnSpc>
              <a:spcBef>
                <a:spcPts val="600"/>
              </a:spcBef>
            </a:pPr>
            <a:r>
              <a:rPr lang="es-US" b="1" dirty="0"/>
              <a:t>85.8 millones de personas</a:t>
            </a:r>
          </a:p>
        </p:txBody>
      </p:sp>
      <p:sp>
        <p:nvSpPr>
          <p:cNvPr id="26" name="Label 1">
            <a:extLst>
              <a:ext uri="{FF2B5EF4-FFF2-40B4-BE49-F238E27FC236}">
                <a16:creationId xmlns:a16="http://schemas.microsoft.com/office/drawing/2014/main" id="{C76CBECD-3986-3E55-52EC-262D53D7C40A}"/>
              </a:ext>
            </a:extLst>
          </p:cNvPr>
          <p:cNvSpPr txBox="1">
            <a:spLocks/>
          </p:cNvSpPr>
          <p:nvPr/>
        </p:nvSpPr>
        <p:spPr>
          <a:xfrm>
            <a:off x="895551" y="3166806"/>
            <a:ext cx="1503338" cy="377022"/>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US" sz="1600" dirty="0">
                <a:solidFill>
                  <a:schemeClr val="bg1"/>
                </a:solidFill>
              </a:rPr>
              <a:t>Personas con discapacidades</a:t>
            </a:r>
          </a:p>
        </p:txBody>
      </p:sp>
      <p:sp>
        <p:nvSpPr>
          <p:cNvPr id="27" name="Label 2">
            <a:extLst>
              <a:ext uri="{FF2B5EF4-FFF2-40B4-BE49-F238E27FC236}">
                <a16:creationId xmlns:a16="http://schemas.microsoft.com/office/drawing/2014/main" id="{D101B132-C487-FB3B-6B03-E04E0046A9F1}"/>
              </a:ext>
            </a:extLst>
          </p:cNvPr>
          <p:cNvSpPr>
            <a:spLocks noGrp="1"/>
          </p:cNvSpPr>
          <p:nvPr>
            <p:ph type="body" sz="quarter" idx="15"/>
          </p:nvPr>
        </p:nvSpPr>
        <p:spPr>
          <a:xfrm>
            <a:off x="2267770" y="3163980"/>
            <a:ext cx="1844476" cy="365125"/>
          </a:xfrm>
        </p:spPr>
        <p:txBody>
          <a:bodyPr/>
          <a:lstStyle/>
          <a:p>
            <a:pPr algn="ctr"/>
            <a:r>
              <a:rPr lang="es-US" sz="1600">
                <a:solidFill>
                  <a:schemeClr val="bg1"/>
                </a:solidFill>
              </a:rPr>
              <a:t>Personas con bajos ingresos</a:t>
            </a:r>
          </a:p>
        </p:txBody>
      </p:sp>
      <p:sp>
        <p:nvSpPr>
          <p:cNvPr id="28" name="Label 3">
            <a:extLst>
              <a:ext uri="{FF2B5EF4-FFF2-40B4-BE49-F238E27FC236}">
                <a16:creationId xmlns:a16="http://schemas.microsoft.com/office/drawing/2014/main" id="{87F042F1-B4B8-5BC5-FAA6-A39414375205}"/>
              </a:ext>
            </a:extLst>
          </p:cNvPr>
          <p:cNvSpPr>
            <a:spLocks noGrp="1"/>
          </p:cNvSpPr>
          <p:nvPr>
            <p:ph type="body" sz="quarter" idx="16"/>
          </p:nvPr>
        </p:nvSpPr>
        <p:spPr>
          <a:xfrm>
            <a:off x="4346653" y="3178703"/>
            <a:ext cx="1151178" cy="365125"/>
          </a:xfrm>
        </p:spPr>
        <p:txBody>
          <a:bodyPr/>
          <a:lstStyle/>
          <a:p>
            <a:r>
              <a:rPr lang="es-US" sz="1600" dirty="0">
                <a:solidFill>
                  <a:schemeClr val="bg1"/>
                </a:solidFill>
              </a:rPr>
              <a:t>Adultos mayores</a:t>
            </a:r>
          </a:p>
        </p:txBody>
      </p:sp>
      <p:sp>
        <p:nvSpPr>
          <p:cNvPr id="31" name="Label 4">
            <a:extLst>
              <a:ext uri="{FF2B5EF4-FFF2-40B4-BE49-F238E27FC236}">
                <a16:creationId xmlns:a16="http://schemas.microsoft.com/office/drawing/2014/main" id="{6724A4E8-ACA3-19C9-FB92-808445FBD81B}"/>
              </a:ext>
            </a:extLst>
          </p:cNvPr>
          <p:cNvSpPr txBox="1">
            <a:spLocks/>
          </p:cNvSpPr>
          <p:nvPr/>
        </p:nvSpPr>
        <p:spPr>
          <a:xfrm>
            <a:off x="895552" y="4681810"/>
            <a:ext cx="1368425"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sz="1600">
                <a:solidFill>
                  <a:schemeClr val="bg1"/>
                </a:solidFill>
              </a:rPr>
              <a:t>Niños</a:t>
            </a:r>
          </a:p>
        </p:txBody>
      </p:sp>
      <p:sp>
        <p:nvSpPr>
          <p:cNvPr id="32" name="Label 5">
            <a:extLst>
              <a:ext uri="{FF2B5EF4-FFF2-40B4-BE49-F238E27FC236}">
                <a16:creationId xmlns:a16="http://schemas.microsoft.com/office/drawing/2014/main" id="{07688537-6068-B255-04AC-0FEAAC029F81}"/>
              </a:ext>
            </a:extLst>
          </p:cNvPr>
          <p:cNvSpPr>
            <a:spLocks noGrp="1"/>
          </p:cNvSpPr>
          <p:nvPr>
            <p:ph type="body" sz="quarter" idx="17"/>
          </p:nvPr>
        </p:nvSpPr>
        <p:spPr>
          <a:xfrm>
            <a:off x="2505795" y="4681810"/>
            <a:ext cx="1368425" cy="365125"/>
          </a:xfrm>
        </p:spPr>
        <p:txBody>
          <a:bodyPr/>
          <a:lstStyle/>
          <a:p>
            <a:r>
              <a:rPr lang="es-US" sz="1600">
                <a:solidFill>
                  <a:schemeClr val="accent1">
                    <a:lumMod val="50000"/>
                  </a:schemeClr>
                </a:solidFill>
              </a:rPr>
              <a:t>Padres</a:t>
            </a:r>
          </a:p>
        </p:txBody>
      </p:sp>
      <p:sp>
        <p:nvSpPr>
          <p:cNvPr id="34" name="Label 6">
            <a:extLst>
              <a:ext uri="{FF2B5EF4-FFF2-40B4-BE49-F238E27FC236}">
                <a16:creationId xmlns:a16="http://schemas.microsoft.com/office/drawing/2014/main" id="{8FA98E5C-FF35-C001-DFF0-EC1E48CD007A}"/>
              </a:ext>
            </a:extLst>
          </p:cNvPr>
          <p:cNvSpPr txBox="1">
            <a:spLocks/>
          </p:cNvSpPr>
          <p:nvPr/>
        </p:nvSpPr>
        <p:spPr>
          <a:xfrm>
            <a:off x="3812527" y="4586424"/>
            <a:ext cx="1832108"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US" sz="1600">
                <a:solidFill>
                  <a:schemeClr val="accent1">
                    <a:lumMod val="50000"/>
                  </a:schemeClr>
                </a:solidFill>
              </a:rPr>
              <a:t>Personas embarazadas</a:t>
            </a:r>
          </a:p>
        </p:txBody>
      </p:sp>
      <p:sp>
        <p:nvSpPr>
          <p:cNvPr id="1036" name="Content Placeholder 1035">
            <a:extLst>
              <a:ext uri="{FF2B5EF4-FFF2-40B4-BE49-F238E27FC236}">
                <a16:creationId xmlns:a16="http://schemas.microsoft.com/office/drawing/2014/main" id="{26E92DCC-314B-0D3A-008A-59CD10F7F916}"/>
              </a:ext>
            </a:extLst>
          </p:cNvPr>
          <p:cNvSpPr>
            <a:spLocks noGrp="1"/>
          </p:cNvSpPr>
          <p:nvPr>
            <p:ph sz="quarter" idx="21"/>
          </p:nvPr>
        </p:nvSpPr>
        <p:spPr>
          <a:xfrm>
            <a:off x="6191226" y="1381991"/>
            <a:ext cx="5498432" cy="4981196"/>
          </a:xfrm>
        </p:spPr>
        <p:txBody>
          <a:bodyPr>
            <a:normAutofit lnSpcReduction="10000"/>
          </a:bodyPr>
          <a:lstStyle/>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s-US" sz="2200" b="0" i="0" u="none" strike="noStrike" cap="none" normalizeH="0" baseline="0" noProof="0">
                <a:ln>
                  <a:noFill/>
                </a:ln>
                <a:solidFill>
                  <a:srgbClr val="00529B"/>
                </a:solidFill>
                <a:uLnTx/>
                <a:uFillTx/>
                <a:latin typeface="Arial" panose="020B0604020202020204" pitchFamily="34" charset="0"/>
                <a:ea typeface="+mn-ea"/>
                <a:cs typeface="Arial" panose="020B0604020202020204" pitchFamily="34" charset="0"/>
              </a:rPr>
              <a:t>Medicaid es un programa conjunto estatal y federal</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s-US" sz="2200" b="0" i="0" u="none" strike="noStrike" cap="none" normalizeH="0" baseline="0" noProof="0">
                <a:ln>
                  <a:noFill/>
                </a:ln>
                <a:solidFill>
                  <a:srgbClr val="00529B"/>
                </a:solidFill>
                <a:uLnTx/>
                <a:uFillTx/>
                <a:latin typeface="Arial" panose="020B0604020202020204" pitchFamily="34" charset="0"/>
                <a:ea typeface="+mn-ea"/>
                <a:cs typeface="Arial" panose="020B0604020202020204" pitchFamily="34" charset="0"/>
              </a:rPr>
              <a:t>Ayuda a pagar los costos de atención médica para personas con ingresos y recursos limitados, o cuyos gastos médicos exceden sus ingresos y recursos disponibles</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s-US" sz="2200" b="0" i="0" u="none" strike="noStrike" cap="none" normalizeH="0" baseline="0" noProof="0">
                <a:ln>
                  <a:noFill/>
                </a:ln>
                <a:solidFill>
                  <a:srgbClr val="00529B"/>
                </a:solidFill>
                <a:uLnTx/>
                <a:uFillTx/>
                <a:latin typeface="Arial" panose="020B0604020202020204" pitchFamily="34" charset="0"/>
                <a:ea typeface="+mn-ea"/>
                <a:cs typeface="Arial" panose="020B0604020202020204" pitchFamily="34" charset="0"/>
              </a:rPr>
              <a:t>Algunas personas califican para Medicare y Medicaid</a:t>
            </a:r>
          </a:p>
          <a:p>
            <a:pPr marL="347472" marR="0" lvl="0" indent="-347472" algn="l" defTabSz="685800" rtl="0" eaLnBrk="1" fontAlgn="auto" latinLnBrk="0" hangingPunct="1">
              <a:lnSpc>
                <a:spcPct val="100000"/>
              </a:lnSpc>
              <a:spcBef>
                <a:spcPts val="0"/>
              </a:spcBef>
              <a:spcAft>
                <a:spcPts val="1200"/>
              </a:spcAft>
              <a:buClr>
                <a:srgbClr val="00539A"/>
              </a:buClr>
              <a:buSzTx/>
              <a:buFont typeface="Wingdings" pitchFamily="2" charset="2"/>
              <a:buChar char="§"/>
              <a:tabLst/>
              <a:defRPr/>
            </a:pPr>
            <a:r>
              <a:rPr kumimoji="0" lang="es-US" sz="2200" b="0" i="0" u="none" strike="noStrike" cap="none" normalizeH="0" baseline="0" noProof="0">
                <a:ln>
                  <a:noFill/>
                </a:ln>
                <a:solidFill>
                  <a:srgbClr val="00529B"/>
                </a:solidFill>
                <a:uLnTx/>
                <a:uFillTx/>
                <a:latin typeface="Arial" panose="020B0604020202020204" pitchFamily="34" charset="0"/>
                <a:ea typeface="+mn-ea"/>
                <a:cs typeface="Arial" panose="020B0604020202020204" pitchFamily="34" charset="0"/>
              </a:rPr>
              <a:t>Puede cubrir servicios que Medicare no puede cubrir o puede cubrir de manera parcial, como cuidado en un asilo de ancianos, cuidado personal, y servicios basados en el hogar y la comunidad</a:t>
            </a:r>
          </a:p>
        </p:txBody>
      </p:sp>
      <p:sp>
        <p:nvSpPr>
          <p:cNvPr id="8" name="Slide Number Placeholder 5">
            <a:extLst>
              <a:ext uri="{FF2B5EF4-FFF2-40B4-BE49-F238E27FC236}">
                <a16:creationId xmlns:a16="http://schemas.microsoft.com/office/drawing/2014/main" id="{15B7E92E-4836-4678-9FC3-49863D504EA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E79EF6-0C0E-43E6-8FB3-918BC522CC5A}" type="slidenum">
              <a:rPr kumimoji="0" lang="en-US" sz="1200" b="0" i="0" u="none" strike="noStrike" kern="1200" cap="none" spc="0" normalizeH="0" baseline="0" noProof="0" smtClean="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4472C4">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40000"/>
                    <a:lumOff val="60000"/>
                  </a:srgbClr>
                </a:solidFill>
                <a:uLnTx/>
                <a:uFillTx/>
                <a:latin typeface="Arial"/>
                <a:ea typeface="+mn-ea"/>
                <a:cs typeface="Arial"/>
              </a:rPr>
              <a:t>Comenzando con Medicare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4472C4">
                    <a:lumMod val="40000"/>
                    <a:lumOff val="60000"/>
                  </a:srgbClr>
                </a:solidFill>
                <a:uLnTx/>
                <a:uFillTx/>
                <a:latin typeface="Arial" panose="020B0604020202020204" pitchFamily="34" charset="0"/>
                <a:ea typeface="+mn-ea"/>
                <a:cs typeface="Arial" panose="020B0604020202020204" pitchFamily="34" charset="0"/>
              </a:rPr>
              <a:t>Marzo de 2024</a:t>
            </a:r>
          </a:p>
        </p:txBody>
      </p:sp>
    </p:spTree>
    <p:custDataLst>
      <p:tags r:id="rId1"/>
    </p:custDataLst>
    <p:extLst>
      <p:ext uri="{BB962C8B-B14F-4D97-AF65-F5344CB8AC3E}">
        <p14:creationId xmlns:p14="http://schemas.microsoft.com/office/powerpoint/2010/main" val="946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¿En qué se diferencian Medicare y Medicaid?</a:t>
            </a:r>
          </a:p>
        </p:txBody>
      </p:sp>
      <p:graphicFrame>
        <p:nvGraphicFramePr>
          <p:cNvPr id="10" name="Content Placeholder 8">
            <a:extLst>
              <a:ext uri="{FF2B5EF4-FFF2-40B4-BE49-F238E27FC236}">
                <a16:creationId xmlns:a16="http://schemas.microsoft.com/office/drawing/2014/main" id="{6494C891-83B1-4D5D-AFE6-36F9C2AE978F}"/>
              </a:ext>
            </a:extLst>
          </p:cNvPr>
          <p:cNvGraphicFramePr/>
          <p:nvPr>
            <p:extLst>
              <p:ext uri="{D42A27DB-BD31-4B8C-83A1-F6EECF244321}">
                <p14:modId xmlns:p14="http://schemas.microsoft.com/office/powerpoint/2010/main" val="2150139143"/>
              </p:ext>
            </p:extLst>
          </p:nvPr>
        </p:nvGraphicFramePr>
        <p:xfrm>
          <a:off x="345960" y="1038560"/>
          <a:ext cx="11499480" cy="5453680"/>
        </p:xfrm>
        <a:graphic>
          <a:graphicData uri="http://schemas.openxmlformats.org/drawingml/2006/table">
            <a:tbl>
              <a:tblPr firstRow="1"/>
              <a:tblGrid>
                <a:gridCol w="5765760">
                  <a:extLst>
                    <a:ext uri="{9D8B030D-6E8A-4147-A177-3AD203B41FA5}">
                      <a16:colId xmlns:a16="http://schemas.microsoft.com/office/drawing/2014/main" val="20000"/>
                    </a:ext>
                  </a:extLst>
                </a:gridCol>
                <a:gridCol w="5733720">
                  <a:extLst>
                    <a:ext uri="{9D8B030D-6E8A-4147-A177-3AD203B41FA5}">
                      <a16:colId xmlns:a16="http://schemas.microsoft.com/office/drawing/2014/main" val="20001"/>
                    </a:ext>
                  </a:extLst>
                </a:gridCol>
              </a:tblGrid>
              <a:tr h="46512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Bef>
                          <a:spcPts val="601"/>
                        </a:spcBef>
                        <a:tabLst>
                          <a:tab pos="0" algn="l"/>
                        </a:tabLst>
                      </a:pPr>
                      <a:r>
                        <a:rPr lang="es-US" sz="2400" b="1" strike="noStrike" spc="-1" dirty="0">
                          <a:solidFill>
                            <a:srgbClr val="00529B"/>
                          </a:solidFill>
                          <a:latin typeface="Calibri"/>
                        </a:rPr>
                        <a:t>         Medicare </a:t>
                      </a:r>
                      <a:endParaRPr lang="en-US" sz="2400" b="0" strike="noStrike" spc="-1" dirty="0">
                        <a:solidFill>
                          <a:srgbClr val="000000"/>
                        </a:solidFill>
                        <a:latin typeface="Arial"/>
                      </a:endParaRPr>
                    </a:p>
                  </a:txBody>
                  <a:tcPr>
                    <a:lnL w="12240">
                      <a:noFill/>
                      <a:prstDash val="solid"/>
                    </a:lnL>
                    <a:lnR w="12240">
                      <a:solidFill>
                        <a:srgbClr val="BDD7EE"/>
                      </a:solidFill>
                      <a:prstDash val="solid"/>
                    </a:lnR>
                    <a:lnT w="12240">
                      <a:noFill/>
                      <a:prstDash val="solid"/>
                    </a:lnT>
                    <a:lnB w="12240">
                      <a:solidFill>
                        <a:srgbClr val="BDD7E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lnSpc>
                          <a:spcPct val="100000"/>
                        </a:lnSpc>
                        <a:spcBef>
                          <a:spcPts val="601"/>
                        </a:spcBef>
                        <a:tabLst>
                          <a:tab pos="0" algn="l"/>
                        </a:tabLst>
                      </a:pPr>
                      <a:r>
                        <a:rPr lang="es-US" sz="2400" b="1" strike="noStrike" spc="-1" dirty="0">
                          <a:solidFill>
                            <a:srgbClr val="00529B"/>
                          </a:solidFill>
                          <a:latin typeface="Calibri"/>
                        </a:rPr>
                        <a:t>Medicaid</a:t>
                      </a:r>
                      <a:endParaRPr lang="en-US" sz="2400" b="0" strike="noStrike" spc="-1" dirty="0">
                        <a:solidFill>
                          <a:srgbClr val="000000"/>
                        </a:solidFill>
                        <a:latin typeface="Arial"/>
                      </a:endParaRPr>
                    </a:p>
                  </a:txBody>
                  <a:tcPr>
                    <a:lnL w="12240">
                      <a:solidFill>
                        <a:srgbClr val="BDD7EE"/>
                      </a:solidFill>
                      <a:prstDash val="solid"/>
                    </a:lnL>
                    <a:lnR w="12240">
                      <a:noFill/>
                      <a:prstDash val="solid"/>
                    </a:lnR>
                    <a:lnT w="12240">
                      <a:noFill/>
                      <a:prstDash val="solid"/>
                    </a:lnT>
                    <a:lnB w="12240">
                      <a:solidFill>
                        <a:srgbClr val="BDD7EE"/>
                      </a:solid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0"/>
                  </a:ext>
                </a:extLst>
              </a:tr>
              <a:tr h="3708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dirty="0">
                          <a:solidFill>
                            <a:srgbClr val="00529B"/>
                          </a:solidFill>
                          <a:latin typeface="Calibri"/>
                        </a:rPr>
                        <a:t>Programa nacional que es uniforme en todo el país</a:t>
                      </a:r>
                      <a:endParaRPr lang="en-US" sz="2400" b="0" strike="noStrike" spc="-1" dirty="0">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a:solidFill>
                            <a:srgbClr val="00529B"/>
                          </a:solidFill>
                          <a:latin typeface="Calibri"/>
                        </a:rPr>
                        <a:t>Programas estatales que varían de un estado a otro</a:t>
                      </a:r>
                      <a:endParaRPr lang="en-US" sz="2400" b="0" strike="noStrike" spc="-1">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1"/>
                  </a:ext>
                </a:extLst>
              </a:tr>
              <a:tr h="3708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a:solidFill>
                            <a:srgbClr val="00529B"/>
                          </a:solidFill>
                          <a:latin typeface="Calibri"/>
                        </a:rPr>
                        <a:t>Administrado por el gobierno federal</a:t>
                      </a:r>
                      <a:endParaRPr lang="en-US" sz="2400" b="0" strike="noStrike" spc="-1">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dirty="0">
                          <a:solidFill>
                            <a:srgbClr val="00529B"/>
                          </a:solidFill>
                          <a:latin typeface="Calibri"/>
                        </a:rPr>
                        <a:t>Administrado por los gobiernos estatales dentro de las leyes federales (asociación federal/estatal)</a:t>
                      </a:r>
                      <a:endParaRPr lang="en-US" sz="2400" b="0" strike="noStrike" spc="-1" dirty="0">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2"/>
                  </a:ext>
                </a:extLst>
              </a:tr>
              <a:tr h="3708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a:solidFill>
                            <a:srgbClr val="00529B"/>
                          </a:solidFill>
                          <a:latin typeface="Calibri"/>
                        </a:rPr>
                        <a:t>Seguro de salud para personas mayores de 65 años, personas menores de 65 años con ciertas discapacidades o de cualquier edad con enfermedad renal en etapa terminal (ESRD, por sus siglas en inglés)</a:t>
                      </a:r>
                      <a:endParaRPr lang="en-US" sz="2400" b="0" strike="noStrike" spc="-1">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Aft>
                          <a:spcPts val="1199"/>
                        </a:spcAft>
                        <a:tabLst>
                          <a:tab pos="0" algn="l"/>
                        </a:tabLst>
                      </a:pPr>
                      <a:r>
                        <a:rPr lang="es-US" sz="2400" b="0" strike="noStrike" spc="-1" dirty="0">
                          <a:solidFill>
                            <a:srgbClr val="00529B"/>
                          </a:solidFill>
                          <a:latin typeface="Calibri"/>
                        </a:rPr>
                        <a:t>Seguro de salud para personas según necesidad, requisitos financieros y no financieros </a:t>
                      </a:r>
                      <a:endParaRPr lang="en-US" sz="2400" b="0" strike="noStrike" spc="-1" dirty="0">
                        <a:solidFill>
                          <a:srgbClr val="000000"/>
                        </a:solidFill>
                        <a:latin typeface="Arial"/>
                      </a:endParaRPr>
                    </a:p>
                  </a:txBody>
                  <a:tcPr>
                    <a:lnL w="12240">
                      <a:noFill/>
                      <a:prstDash val="solid"/>
                    </a:lnL>
                    <a:lnR w="12240">
                      <a:noFill/>
                      <a:prstDash val="solid"/>
                    </a:lnR>
                    <a:lnT w="12240">
                      <a:solidFill>
                        <a:srgbClr val="BDD7EE"/>
                      </a:solidFill>
                      <a:prstDash val="solid"/>
                    </a:lnT>
                    <a:lnB w="12240">
                      <a:solidFill>
                        <a:srgbClr val="BDD7EE"/>
                      </a:solid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3"/>
                  </a:ext>
                </a:extLst>
              </a:tr>
              <a:tr h="370800">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a:solidFill>
                            <a:srgbClr val="00529B"/>
                          </a:solidFill>
                          <a:latin typeface="Calibri"/>
                        </a:rPr>
                        <a:t>Pagador principal del país de servicios hospitalarios para pacientes internados para discapacitados, ancianos y personas con ESRD</a:t>
                      </a:r>
                      <a:endParaRPr lang="en-US" sz="2400" b="0" strike="noStrike" spc="-1">
                        <a:solidFill>
                          <a:srgbClr val="000000"/>
                        </a:solidFill>
                        <a:latin typeface="Arial"/>
                      </a:endParaRPr>
                    </a:p>
                  </a:txBody>
                  <a:tcPr>
                    <a:lnL w="12240">
                      <a:noFill/>
                      <a:prstDash val="solid"/>
                    </a:lnL>
                    <a:lnR w="12240">
                      <a:noFill/>
                      <a:prstDash val="solid"/>
                    </a:lnR>
                    <a:lnT w="12240">
                      <a:solidFill>
                        <a:srgbClr val="BDD7EE"/>
                      </a:solidFill>
                      <a:prstDash val="solid"/>
                    </a:lnT>
                    <a:lnB w="12240">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236520">
                        <a:lnSpc>
                          <a:spcPts val="2600"/>
                        </a:lnSpc>
                        <a:spcBef>
                          <a:spcPts val="601"/>
                        </a:spcBef>
                        <a:tabLst>
                          <a:tab pos="0" algn="l"/>
                        </a:tabLst>
                      </a:pPr>
                      <a:r>
                        <a:rPr lang="es-US" sz="2400" b="0" strike="noStrike" spc="-1" dirty="0">
                          <a:solidFill>
                            <a:srgbClr val="00529B"/>
                          </a:solidFill>
                          <a:latin typeface="Calibri"/>
                        </a:rPr>
                        <a:t>Pagador público principal del país de servicios de atención médica aguda, salud mental y atención a largo plazo</a:t>
                      </a:r>
                      <a:endParaRPr lang="en-US" sz="2400" b="0" strike="noStrike" spc="-1" dirty="0">
                        <a:solidFill>
                          <a:srgbClr val="000000"/>
                        </a:solidFill>
                        <a:latin typeface="Arial"/>
                      </a:endParaRPr>
                    </a:p>
                  </a:txBody>
                  <a:tcPr>
                    <a:lnL w="12240">
                      <a:noFill/>
                      <a:prstDash val="solid"/>
                    </a:lnL>
                    <a:lnR w="12240">
                      <a:noFill/>
                      <a:prstDash val="solid"/>
                    </a:lnR>
                    <a:lnT w="12240">
                      <a:solidFill>
                        <a:srgbClr val="BDD7EE"/>
                      </a:solidFill>
                      <a:prstDash val="solid"/>
                    </a:lnT>
                    <a:lnB w="12240">
                      <a:noFill/>
                      <a:prstDash val="soli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n-US" smtClean="0"/>
              <a:pPr/>
              <a:t>98</a:t>
            </a:fld>
            <a:endParaRPr lang="en-US"/>
          </a:p>
        </p:txBody>
      </p:sp>
      <p:sp>
        <p:nvSpPr>
          <p:cNvPr id="2" name="Date Placeholder 1"/>
          <p:cNvSpPr>
            <a:spLocks noGrp="1"/>
          </p:cNvSpPr>
          <p:nvPr>
            <p:ph type="dt" sz="half" idx="10"/>
          </p:nvPr>
        </p:nvSpPr>
        <p:spPr/>
        <p:txBody>
          <a:bodyPr/>
          <a:lstStyle/>
          <a:p>
            <a:r>
              <a:rPr lang="es-US"/>
              <a:t>Marzo de 2024</a:t>
            </a:r>
          </a:p>
        </p:txBody>
      </p:sp>
      <p:sp>
        <p:nvSpPr>
          <p:cNvPr id="3" name="Footer Placeholder 2"/>
          <p:cNvSpPr>
            <a:spLocks noGrp="1"/>
          </p:cNvSpPr>
          <p:nvPr>
            <p:ph type="ftr" sz="quarter" idx="11"/>
          </p:nvPr>
        </p:nvSpPr>
        <p:spPr/>
        <p:txBody>
          <a:bodyPr/>
          <a:lstStyle/>
          <a:p>
            <a:r>
              <a:rPr lang="es-US"/>
              <a:t>Comenzando con Medicare</a:t>
            </a:r>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a:t>¿Qué es el Programa de Seguro de Salud para Niños (CHIP, por sus siglas en inglés)?</a:t>
            </a:r>
          </a:p>
        </p:txBody>
      </p:sp>
      <p:pic>
        <p:nvPicPr>
          <p:cNvPr id="7" name="Picture 6">
            <a:extLst>
              <a:ext uri="{FF2B5EF4-FFF2-40B4-BE49-F238E27FC236}">
                <a16:creationId xmlns:a16="http://schemas.microsoft.com/office/drawing/2014/main" id="{A4B3D30A-B687-46BC-8154-285E839CA71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8" name="Content Placeholder 7">
            <a:extLst>
              <a:ext uri="{FF2B5EF4-FFF2-40B4-BE49-F238E27FC236}">
                <a16:creationId xmlns:a16="http://schemas.microsoft.com/office/drawing/2014/main" id="{58A12514-8A0C-0DF8-157A-2BA942635275}"/>
              </a:ext>
            </a:extLst>
          </p:cNvPr>
          <p:cNvSpPr>
            <a:spLocks noGrp="1"/>
          </p:cNvSpPr>
          <p:nvPr>
            <p:ph sz="quarter" idx="14"/>
          </p:nvPr>
        </p:nvSpPr>
        <p:spPr>
          <a:xfrm>
            <a:off x="357043" y="5142152"/>
            <a:ext cx="5353786" cy="482202"/>
          </a:xfrm>
        </p:spPr>
        <p:txBody>
          <a:bodyPr/>
          <a:lstStyle/>
          <a:p>
            <a:pPr marL="0" lvl="0" indent="0" algn="ctr">
              <a:spcAft>
                <a:spcPts val="0"/>
              </a:spcAft>
              <a:buClrTx/>
              <a:buNone/>
              <a:defRPr/>
            </a:pPr>
            <a:r>
              <a:rPr lang="es-US" sz="2400"/>
              <a:t> 6.9 millones de niños (2023)</a:t>
            </a:r>
          </a:p>
        </p:txBody>
      </p:sp>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521222"/>
            <a:ext cx="6031164" cy="4537075"/>
          </a:xfrm>
        </p:spPr>
        <p:txBody>
          <a:bodyPr>
            <a:normAutofit/>
          </a:bodyPr>
          <a:lstStyle/>
          <a:p>
            <a:pPr marL="347472" indent="-347472" defTabSz="685800"/>
            <a:r>
              <a:rPr lang="es-US" sz="2400"/>
              <a:t>Cobertura de salud para niños sin seguro de familias que ganan demasiado para calificar para recibir Medicaid, pero muy poco para un seguro privado.</a:t>
            </a:r>
          </a:p>
          <a:p>
            <a:pPr marL="347472" indent="-347472" defTabSz="685800"/>
            <a:r>
              <a:rPr lang="es-US" sz="2400"/>
              <a:t>Financiado en conjunto por los gobiernos federal y de los estados</a:t>
            </a:r>
          </a:p>
          <a:p>
            <a:pPr marL="347472" indent="-347472" defTabSz="685800"/>
            <a:r>
              <a:rPr lang="es-US" sz="2400"/>
              <a:t>Administrado por los estados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781154"/>
            <a:ext cx="5353786" cy="1253296"/>
          </a:xfrm>
          <a:prstGeom prst="roundRect">
            <a:avLst/>
          </a:prstGeom>
          <a:solidFill>
            <a:srgbClr val="DEEBF7"/>
          </a:solidFill>
        </p:spPr>
        <p:txBody>
          <a:bodyPr anchor="ctr"/>
          <a:lstStyle/>
          <a:p>
            <a:pPr marL="0" lvl="0" indent="0">
              <a:spcAft>
                <a:spcPts val="600"/>
              </a:spcAft>
              <a:buClrTx/>
              <a:buNone/>
              <a:defRPr/>
            </a:pPr>
            <a:r>
              <a:rPr lang="es-US" sz="1900">
                <a:latin typeface="Calibri" panose="020F0502020204030204"/>
                <a:cs typeface="+mn-cs"/>
              </a:rPr>
              <a:t>Para ver la información sobre el CHIP por estado:</a:t>
            </a:r>
          </a:p>
          <a:p>
            <a:pPr marL="0" lvl="0" indent="0">
              <a:buClrTx/>
              <a:buNone/>
              <a:defRPr/>
            </a:pPr>
            <a:r>
              <a:rPr lang="es-US" sz="1900" b="1">
                <a:latin typeface="Calibri" panose="020F0502020204030204"/>
                <a:cs typeface="+mn-cs"/>
              </a:rPr>
              <a:t>Visite </a:t>
            </a:r>
            <a:r>
              <a:rPr lang="es-US" sz="1900">
                <a:latin typeface="Calibri" panose="020F0502020204030204"/>
                <a:cs typeface="+mn-cs"/>
                <a:hlinkClick r:id="rId5">
                  <a:extLst>
                    <a:ext uri="{A12FA001-AC4F-418D-AE19-62706E023703}">
                      <ahyp:hlinkClr xmlns:ahyp="http://schemas.microsoft.com/office/drawing/2018/hyperlinkcolor" val="tx"/>
                    </a:ext>
                  </a:extLst>
                </a:hlinkClick>
              </a:rPr>
              <a:t>Medicaid.gov/chip/state-program-information/chip-state-program-information.html </a:t>
            </a:r>
          </a:p>
        </p:txBody>
      </p:sp>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n-US" smtClean="0"/>
              <a:pPr/>
              <a:t>99</a:t>
            </a:fld>
            <a:endParaRPr lang="en-US"/>
          </a:p>
        </p:txBody>
      </p:sp>
      <p:sp>
        <p:nvSpPr>
          <p:cNvPr id="3" name="Footer Placeholder 2"/>
          <p:cNvSpPr>
            <a:spLocks noGrp="1"/>
          </p:cNvSpPr>
          <p:nvPr>
            <p:ph type="ftr" sz="quarter" idx="11"/>
          </p:nvPr>
        </p:nvSpPr>
        <p:spPr/>
        <p:txBody>
          <a:bodyPr/>
          <a:lstStyle/>
          <a:p>
            <a:r>
              <a:rPr lang="es-US"/>
              <a:t>Comenzando con Medicare</a:t>
            </a:r>
          </a:p>
        </p:txBody>
      </p:sp>
      <p:sp>
        <p:nvSpPr>
          <p:cNvPr id="2" name="Date Placeholder 1"/>
          <p:cNvSpPr>
            <a:spLocks noGrp="1"/>
          </p:cNvSpPr>
          <p:nvPr>
            <p:ph type="dt" sz="half" idx="10"/>
          </p:nvPr>
        </p:nvSpPr>
        <p:spPr/>
        <p:txBody>
          <a:bodyPr/>
          <a:lstStyle/>
          <a:p>
            <a:r>
              <a:rPr lang="es-US"/>
              <a:t>Marzo de 2024</a:t>
            </a:r>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COUNT" val="105"/>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C53698ADDD4C428AFC974E50B338B3" ma:contentTypeVersion="18" ma:contentTypeDescription="Create a new document." ma:contentTypeScope="" ma:versionID="4c7d16a7d674f2e1c07a73f32f25937f">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c70700e079eabc2fc97d5af8cfbb4ba1"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EC4A5C-6DEA-4FC6-BB32-983FB50750E4}">
  <ds:schemaRefs>
    <ds:schemaRef ds:uri="http://schemas.microsoft.com/sharepoint/v3/contenttype/forms"/>
  </ds:schemaRefs>
</ds:datastoreItem>
</file>

<file path=customXml/itemProps2.xml><?xml version="1.0" encoding="utf-8"?>
<ds:datastoreItem xmlns:ds="http://schemas.openxmlformats.org/officeDocument/2006/customXml" ds:itemID="{CC3F45F8-AE27-4641-B41C-ACC0EAD412F1}">
  <ds:schemaRefs>
    <ds:schemaRef ds:uri="51c21aa2-1546-4dbb-af8b-f959068fab05"/>
    <ds:schemaRef ds:uri="40e04bfe-6b34-4376-8bfc-4700f4180e94"/>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290D7A29-0E03-4C98-93CC-D1F07B68A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104799</TotalTime>
  <Words>41455</Words>
  <Application>Microsoft Office PowerPoint</Application>
  <PresentationFormat>Widescreen</PresentationFormat>
  <Paragraphs>2278</Paragraphs>
  <Slides>105</Slides>
  <Notes>105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105</vt:i4>
      </vt:variant>
    </vt:vector>
  </HeadingPairs>
  <TitlesOfParts>
    <vt:vector size="117" baseType="lpstr">
      <vt:lpstr>ＭＳ Ｐゴシック</vt:lpstr>
      <vt:lpstr>Arial</vt:lpstr>
      <vt:lpstr>Arial Black</vt:lpstr>
      <vt:lpstr>Arial Rounded MT Bold</vt:lpstr>
      <vt:lpstr>Arial,Sans-Serif</vt:lpstr>
      <vt:lpstr>Calibri</vt:lpstr>
      <vt:lpstr>Courier New</vt:lpstr>
      <vt:lpstr>Rubik</vt:lpstr>
      <vt:lpstr>Wingdings</vt:lpstr>
      <vt:lpstr>Wingdings,Sans-Serif</vt:lpstr>
      <vt:lpstr>2_Theme1</vt:lpstr>
      <vt:lpstr>Office Theme</vt:lpstr>
      <vt:lpstr>Comenzando con Medicare</vt:lpstr>
      <vt:lpstr>Contenido</vt:lpstr>
      <vt:lpstr>Objetivos de la sesión</vt:lpstr>
      <vt:lpstr>Lección 1</vt:lpstr>
      <vt:lpstr>Objetivos de la lección 1</vt:lpstr>
      <vt:lpstr>Medicare</vt:lpstr>
      <vt:lpstr>¿Cuáles son las agencias responsables de Medicare?</vt:lpstr>
      <vt:lpstr>¿Cuáles son las partes de Medicare?</vt:lpstr>
      <vt:lpstr>Sus opciones de Medicare</vt:lpstr>
      <vt:lpstr>Medicare Original frente a Medicare Advantage: Opciones de médicos y hospitales</vt:lpstr>
      <vt:lpstr>Medicare Original frente a Medicare Advantage: Costo </vt:lpstr>
      <vt:lpstr>Medicare Original frente a Medicare Advantage: Cobertura </vt:lpstr>
      <vt:lpstr>Medicare Original frente a Medicare Advantage: Emergencia en viaje en el exterior </vt:lpstr>
      <vt:lpstr>Inscripción automática: Parte A y Parte B</vt:lpstr>
      <vt:lpstr>Algunas personas deben tomar  medidas para solicitar Medicare</vt:lpstr>
      <vt:lpstr>Su tarjeta de Medicare</vt:lpstr>
      <vt:lpstr>Cuándo inscribirse o realizar cambios  en su cobertura de Medicare</vt:lpstr>
      <vt:lpstr>Período de Inscripción Inicial  (IEP, por sus siglas en inglés) </vt:lpstr>
      <vt:lpstr>Período de Inscripción Especial  (SEP, por sus siglas en inglés)</vt:lpstr>
      <vt:lpstr>Período de Inscripción General  (GEP, por sus siglas en inglés)</vt:lpstr>
      <vt:lpstr>Período de Inscripción Abierta (OEP, por sus siglas en inglés) anual para personas con Medicare</vt:lpstr>
      <vt:lpstr>Período de inscripción abierta de Medicare Advantage </vt:lpstr>
      <vt:lpstr>Período de Inscripción Abierta para Individuos Institucionalizados (OEPI)</vt:lpstr>
      <vt:lpstr>Período de Inscripción Especial (SEP):  Situaciones especiales</vt:lpstr>
      <vt:lpstr>Períodos de Inscripción Especial (SEP) de  Medicare Advantage y la Parte D</vt:lpstr>
      <vt:lpstr>Compruebe sus conocimientos: Pregunta 1</vt:lpstr>
      <vt:lpstr>Compruebe sus conocimientos: Pregunta 2</vt:lpstr>
      <vt:lpstr>Lección 2</vt:lpstr>
      <vt:lpstr>Objetivos de la lección 2</vt:lpstr>
      <vt:lpstr>Cobertura de la Parte A (seguro hospitalario)</vt:lpstr>
      <vt:lpstr>Cobertura de la Parte A (Seguro de hospital) (Continuación)</vt:lpstr>
      <vt:lpstr>Pago de la Parte A (seguro hospitalario) en 2024</vt:lpstr>
      <vt:lpstr>Lo que paga en Medicare Original en 2024: Parte A</vt:lpstr>
      <vt:lpstr>Costos de la Parte A (seguro hospitalario) en 2024 (continuación)</vt:lpstr>
      <vt:lpstr>Períodos de beneficios en Medicare Original</vt:lpstr>
      <vt:lpstr>Decisión: ¿Debo inscribirme para la Parte A?</vt:lpstr>
      <vt:lpstr>Cobertura de la Parte B de Medicare (seguro médico)</vt:lpstr>
      <vt:lpstr>Parte B: Servicios preventivos</vt:lpstr>
      <vt:lpstr>¿Qué no está cubierto por la Parte A y la Parte B?</vt:lpstr>
      <vt:lpstr>Lo que usted paga en 2024: Prima mensual de la Parte B</vt:lpstr>
      <vt:lpstr>Prima estándar mensual de la Parte B Importe de Ajuste Mensual Relacionado con el Ingreso (IRMAA) para 2024</vt:lpstr>
      <vt:lpstr>Lo que paga en Medicare Original en 2024: Parte B</vt:lpstr>
      <vt:lpstr>Decisión: ¿Debo conservar o inscribirme en la Parte B?</vt:lpstr>
      <vt:lpstr>Cuándo debe tener la Parte A y la Parte B</vt:lpstr>
      <vt:lpstr>Compruebe sus conocimientos: Pregunta 3</vt:lpstr>
      <vt:lpstr>Compruebe sus conocimientos: Pregunta 4</vt:lpstr>
      <vt:lpstr>Lección 3</vt:lpstr>
      <vt:lpstr>Objetivos de la lección 3</vt:lpstr>
      <vt:lpstr>Pólizas Medigap</vt:lpstr>
      <vt:lpstr>Cobertura de planes Medigap en 2024</vt:lpstr>
      <vt:lpstr>Decisión: ¿Necesito una póliza Medigap?</vt:lpstr>
      <vt:lpstr>¿Cuándo es el mejor momento para  comprar una póliza Medigap?</vt:lpstr>
      <vt:lpstr>Cómo comprar una póliza Medigap</vt:lpstr>
      <vt:lpstr>Compruebe sus conocimientos: Pregunta 5</vt:lpstr>
      <vt:lpstr>Compruebe sus conocimientos: Pregunta 6</vt:lpstr>
      <vt:lpstr>Lección 4</vt:lpstr>
      <vt:lpstr>Objetivos de la lección 4</vt:lpstr>
      <vt:lpstr>Cobertura de medicamentos de Medicare (Parte D)</vt:lpstr>
      <vt:lpstr>Cómo funciona la Parte D</vt:lpstr>
      <vt:lpstr>Costos de los planes de medicamentos de Medicare:  Lo que usted paga en 2024</vt:lpstr>
      <vt:lpstr>Importe de Ajuste Mensual Relacionado con el Ingreso  (IRMAA, por sus siglas en inglés): Prima de la Parte D para 2024</vt:lpstr>
      <vt:lpstr>Multa por inscripción tardía en la Parte D de 2024</vt:lpstr>
      <vt:lpstr>¿Quiénes pueden inscribirse en la Parte D?</vt:lpstr>
      <vt:lpstr>¿Cuándo puedo inscribirme en un plan de la Parte D?</vt:lpstr>
      <vt:lpstr>¿Cuándo puedo inscribirme en un plan de la Parte D? (continuación)</vt:lpstr>
      <vt:lpstr>Cómo elegir un plan de la Parte D</vt:lpstr>
      <vt:lpstr>Decisión: ¿Debo inscribirme en un plan de la Parte D?</vt:lpstr>
      <vt:lpstr>Compruebe sus conocimientos: Pregunta 7</vt:lpstr>
      <vt:lpstr>Compruebe sus conocimientos: Pregunta 8</vt:lpstr>
      <vt:lpstr>Lección 5</vt:lpstr>
      <vt:lpstr>Objetivos de la lección 5</vt:lpstr>
      <vt:lpstr>Planes Medicare Advantage (Parte C)</vt:lpstr>
      <vt:lpstr>Cómo funcionan los planes Medicare Advantage</vt:lpstr>
      <vt:lpstr>Cómo funcionan los planes Medicare Advantage (continuación)</vt:lpstr>
      <vt:lpstr>Distintos tipos de planes Medicare Advantage</vt:lpstr>
      <vt:lpstr>¿Cuándo puedo inscribirme en un plan  Medicare Advantage?</vt:lpstr>
      <vt:lpstr>¿Cómo puedo inscribirme en un plan  Medicare Advantage?</vt:lpstr>
      <vt:lpstr>Decisión: ¿Debo inscribirme en un  plan Medicare Advantage?</vt:lpstr>
      <vt:lpstr>¿En qué difieren las pólizas Medigap y los  planes Medicare Advantage?</vt:lpstr>
      <vt:lpstr>Otros planes de salud: Planes de Costos de Medicare</vt:lpstr>
      <vt:lpstr>Otros planes de salud: Planes del Programa de Cuidado Integral  para Personas Mayores (PACE, por sus siglas en inglés)</vt:lpstr>
      <vt:lpstr>Otros planes de salud: Programas de Cuidado Integral para Personas Mayores (PACE, por sus siglas en inglés) (continuación)</vt:lpstr>
      <vt:lpstr>Compruebe sus conocimientos: Pregunta 9</vt:lpstr>
      <vt:lpstr>Compruebe sus conocimientos: Pregunta 10</vt:lpstr>
      <vt:lpstr>Lección 6</vt:lpstr>
      <vt:lpstr>Objetivos de la lección 6</vt:lpstr>
      <vt:lpstr>Medicare y el Mercado</vt:lpstr>
      <vt:lpstr>El Mercado y cómo ser elegible para Medicare</vt:lpstr>
      <vt:lpstr>Elección de cobertura del Mercado en lugar de Medicare</vt:lpstr>
      <vt:lpstr>Compruebe sus conocimientos: Pregunta 11</vt:lpstr>
      <vt:lpstr>Lección 7</vt:lpstr>
      <vt:lpstr>Objetivos de la lección 7</vt:lpstr>
      <vt:lpstr>Ayuda para personas con ingresos y recursos limitados</vt:lpstr>
      <vt:lpstr>Requisitos mínimos federales de elegibilidad para  Programas de Ahorro de Medicare en 2024</vt:lpstr>
      <vt:lpstr>¿Qué es la Ayuda Adicional?</vt:lpstr>
      <vt:lpstr>Cómo calificar para recibir Ayuda Adicional</vt:lpstr>
      <vt:lpstr>¿Qué es Medicaid?</vt:lpstr>
      <vt:lpstr>¿En qué se diferencian Medicare y Medicaid?</vt:lpstr>
      <vt:lpstr>¿Qué es el Programa de Seguro de Salud para Niños (CHIP, por sus siglas en inglés)?</vt:lpstr>
      <vt:lpstr>Compruebe sus conocimientos: Pregunta 12</vt:lpstr>
      <vt:lpstr>Sitios web útiles</vt:lpstr>
      <vt:lpstr>Puntos clave para recordar</vt:lpstr>
      <vt:lpstr>Acrónimos (de AL a MA)</vt:lpstr>
      <vt:lpstr>Acrónimos (NT a VA)</vt:lpstr>
      <vt:lpstr>Manténgase conectado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1552</cp:revision>
  <cp:lastPrinted>2023-12-01T13:22:18Z</cp:lastPrinted>
  <dcterms:created xsi:type="dcterms:W3CDTF">2019-11-14T20:32:59Z</dcterms:created>
  <dcterms:modified xsi:type="dcterms:W3CDTF">2024-04-19T11:42:57Z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y fmtid="{D5CDD505-2E9C-101B-9397-08002B2CF9AE}" pid="6" name="MediaServiceImageTags">
    <vt:lpwstr/>
  </property>
</Properties>
</file>