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notesSlides/notesSlide3.xml" ContentType="application/vnd.openxmlformats-officedocument.presentationml.notesSlide+xml"/>
  <Override PartName="/ppt/tags/tag44.xml" ContentType="application/vnd.openxmlformats-officedocument.presentationml.tags+xml"/>
  <Override PartName="/ppt/notesSlides/notesSlide4.xml" ContentType="application/vnd.openxmlformats-officedocument.presentationml.notesSlide+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notesSlides/notesSlide13.xml" ContentType="application/vnd.openxmlformats-officedocument.presentationml.notesSlide+xml"/>
  <Override PartName="/ppt/tags/tag53.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notesSlides/notesSlide17.xml" ContentType="application/vnd.openxmlformats-officedocument.presentationml.notesSlide+xml"/>
  <Override PartName="/ppt/tags/tag57.xml" ContentType="application/vnd.openxmlformats-officedocument.presentationml.tags+xml"/>
  <Override PartName="/ppt/notesSlides/notesSlide18.xml" ContentType="application/vnd.openxmlformats-officedocument.presentationml.notesSlide+xml"/>
  <Override PartName="/ppt/tags/tag58.xml" ContentType="application/vnd.openxmlformats-officedocument.presentationml.tags+xml"/>
  <Override PartName="/ppt/notesSlides/notesSlide19.xml" ContentType="application/vnd.openxmlformats-officedocument.presentationml.notesSlide+xml"/>
  <Override PartName="/ppt/tags/tag59.xml" ContentType="application/vnd.openxmlformats-officedocument.presentationml.tags+xml"/>
  <Override PartName="/ppt/notesSlides/notesSlide20.xml" ContentType="application/vnd.openxmlformats-officedocument.presentationml.notesSlide+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notesSlides/notesSlide22.xml" ContentType="application/vnd.openxmlformats-officedocument.presentationml.notesSlide+xml"/>
  <Override PartName="/ppt/tags/tag62.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notesSlides/notesSlide24.xml" ContentType="application/vnd.openxmlformats-officedocument.presentationml.notesSlide+xml"/>
  <Override PartName="/ppt/tags/tag64.xml" ContentType="application/vnd.openxmlformats-officedocument.presentationml.tags+xml"/>
  <Override PartName="/ppt/notesSlides/notesSlide25.xml" ContentType="application/vnd.openxmlformats-officedocument.presentationml.notesSlide+xml"/>
  <Override PartName="/ppt/tags/tag65.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notesSlides/notesSlide27.xml" ContentType="application/vnd.openxmlformats-officedocument.presentationml.notesSlide+xml"/>
  <Override PartName="/ppt/tags/tag67.xml" ContentType="application/vnd.openxmlformats-officedocument.presentationml.tags+xml"/>
  <Override PartName="/ppt/notesSlides/notesSlide28.xml" ContentType="application/vnd.openxmlformats-officedocument.presentationml.notesSlide+xml"/>
  <Override PartName="/ppt/tags/tag68.xml" ContentType="application/vnd.openxmlformats-officedocument.presentationml.tags+xml"/>
  <Override PartName="/ppt/notesSlides/notesSlide29.xml" ContentType="application/vnd.openxmlformats-officedocument.presentationml.notesSlide+xml"/>
  <Override PartName="/ppt/tags/tag69.xml" ContentType="application/vnd.openxmlformats-officedocument.presentationml.tags+xml"/>
  <Override PartName="/ppt/notesSlides/notesSlide30.xml" ContentType="application/vnd.openxmlformats-officedocument.presentationml.notesSlide+xml"/>
  <Override PartName="/ppt/tags/tag70.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notesSlides/notesSlide32.xml" ContentType="application/vnd.openxmlformats-officedocument.presentationml.notesSlide+xml"/>
  <Override PartName="/ppt/tags/tag7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73.xml" ContentType="application/vnd.openxmlformats-officedocument.presentationml.tags+xml"/>
  <Override PartName="/ppt/notesSlides/notesSlide35.xml" ContentType="application/vnd.openxmlformats-officedocument.presentationml.notesSlide+xml"/>
  <Override PartName="/ppt/tags/tag74.xml" ContentType="application/vnd.openxmlformats-officedocument.presentationml.tags+xml"/>
  <Override PartName="/ppt/notesSlides/notesSlide36.xml" ContentType="application/vnd.openxmlformats-officedocument.presentationml.notesSlide+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notesSlides/notesSlide39.xml" ContentType="application/vnd.openxmlformats-officedocument.presentationml.notesSlide+xml"/>
  <Override PartName="/ppt/tags/tag78.xml" ContentType="application/vnd.openxmlformats-officedocument.presentationml.tags+xml"/>
  <Override PartName="/ppt/notesSlides/notesSlide40.xml" ContentType="application/vnd.openxmlformats-officedocument.presentationml.notesSlide+xml"/>
  <Override PartName="/ppt/tags/tag7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8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85.xml" ContentType="application/vnd.openxmlformats-officedocument.presentationml.tags+xml"/>
  <Override PartName="/ppt/notesSlides/notesSlide50.xml" ContentType="application/vnd.openxmlformats-officedocument.presentationml.notesSlide+xml"/>
  <Override PartName="/ppt/tags/tag86.xml" ContentType="application/vnd.openxmlformats-officedocument.presentationml.tags+xml"/>
  <Override PartName="/ppt/notesSlides/notesSlide51.xml" ContentType="application/vnd.openxmlformats-officedocument.presentationml.notesSlide+xml"/>
  <Override PartName="/ppt/tags/tag87.xml" ContentType="application/vnd.openxmlformats-officedocument.presentationml.tags+xml"/>
  <Override PartName="/ppt/notesSlides/notesSlide52.xml" ContentType="application/vnd.openxmlformats-officedocument.presentationml.notesSlide+xml"/>
  <Override PartName="/ppt/tags/tag88.xml" ContentType="application/vnd.openxmlformats-officedocument.presentationml.tags+xml"/>
  <Override PartName="/ppt/notesSlides/notesSlide53.xml" ContentType="application/vnd.openxmlformats-officedocument.presentationml.notesSlide+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91.xml" ContentType="application/vnd.openxmlformats-officedocument.presentationml.tags+xml"/>
  <Override PartName="/ppt/notesSlides/notesSlide59.xml" ContentType="application/vnd.openxmlformats-officedocument.presentationml.notesSlide+xml"/>
  <Override PartName="/ppt/tags/tag92.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67"/>
  </p:notesMasterIdLst>
  <p:handoutMasterIdLst>
    <p:handoutMasterId r:id="rId68"/>
  </p:handoutMasterIdLst>
  <p:sldIdLst>
    <p:sldId id="359" r:id="rId6"/>
    <p:sldId id="360" r:id="rId7"/>
    <p:sldId id="378" r:id="rId8"/>
    <p:sldId id="363" r:id="rId9"/>
    <p:sldId id="564" r:id="rId10"/>
    <p:sldId id="454" r:id="rId11"/>
    <p:sldId id="392" r:id="rId12"/>
    <p:sldId id="393" r:id="rId13"/>
    <p:sldId id="394" r:id="rId14"/>
    <p:sldId id="565" r:id="rId15"/>
    <p:sldId id="439" r:id="rId16"/>
    <p:sldId id="396" r:id="rId17"/>
    <p:sldId id="397" r:id="rId18"/>
    <p:sldId id="398" r:id="rId19"/>
    <p:sldId id="587" r:id="rId20"/>
    <p:sldId id="365" r:id="rId21"/>
    <p:sldId id="566" r:id="rId22"/>
    <p:sldId id="440" r:id="rId23"/>
    <p:sldId id="387" r:id="rId24"/>
    <p:sldId id="568" r:id="rId25"/>
    <p:sldId id="569" r:id="rId26"/>
    <p:sldId id="561" r:id="rId27"/>
    <p:sldId id="570" r:id="rId28"/>
    <p:sldId id="571" r:id="rId29"/>
    <p:sldId id="562" r:id="rId30"/>
    <p:sldId id="572" r:id="rId31"/>
    <p:sldId id="590" r:id="rId32"/>
    <p:sldId id="574" r:id="rId33"/>
    <p:sldId id="589" r:id="rId34"/>
    <p:sldId id="575" r:id="rId35"/>
    <p:sldId id="576" r:id="rId36"/>
    <p:sldId id="563" r:id="rId37"/>
    <p:sldId id="409" r:id="rId38"/>
    <p:sldId id="577" r:id="rId39"/>
    <p:sldId id="414" r:id="rId40"/>
    <p:sldId id="456" r:id="rId41"/>
    <p:sldId id="367" r:id="rId42"/>
    <p:sldId id="578" r:id="rId43"/>
    <p:sldId id="579" r:id="rId44"/>
    <p:sldId id="591" r:id="rId45"/>
    <p:sldId id="592" r:id="rId46"/>
    <p:sldId id="580" r:id="rId47"/>
    <p:sldId id="581" r:id="rId48"/>
    <p:sldId id="458" r:id="rId49"/>
    <p:sldId id="369" r:id="rId50"/>
    <p:sldId id="582" r:id="rId51"/>
    <p:sldId id="389" r:id="rId52"/>
    <p:sldId id="593" r:id="rId53"/>
    <p:sldId id="594" r:id="rId54"/>
    <p:sldId id="588" r:id="rId55"/>
    <p:sldId id="421" r:id="rId56"/>
    <p:sldId id="584" r:id="rId57"/>
    <p:sldId id="585" r:id="rId58"/>
    <p:sldId id="586" r:id="rId59"/>
    <p:sldId id="459" r:id="rId60"/>
    <p:sldId id="377" r:id="rId61"/>
    <p:sldId id="426" r:id="rId62"/>
    <p:sldId id="547" r:id="rId63"/>
    <p:sldId id="376" r:id="rId64"/>
    <p:sldId id="428" r:id="rId65"/>
    <p:sldId id="362" r:id="rId66"/>
  </p:sldIdLst>
  <p:sldSz cx="12192000" cy="6858000"/>
  <p:notesSz cx="7315200" cy="96012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5968CC8F-252A-ACE6-9C54-CB8D4278E94E}" name="Watson, Karie (CMS/OC)" initials="WK(" userId="S::karie.watson1@cms.hhs.gov::f0bf143e-1a0a-4e66-9051-103ab54a194d" providerId="AD"/>
  <p188:author id="{4F63F798-5372-0B9A-136B-0755BD6E18AC}" name="Doria Diacogiannis" initials="DD" userId="S-1-5-21-4095628063-3556742122-3606576086-197501"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00529B"/>
    <a:srgbClr val="FFD966"/>
    <a:srgbClr val="2E75B6"/>
    <a:srgbClr val="1F4EAB"/>
    <a:srgbClr val="1F4E79"/>
    <a:srgbClr val="184157"/>
    <a:srgbClr val="5FB7A1"/>
    <a:srgbClr val="E2F0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4" autoAdjust="0"/>
    <p:restoredTop sz="90990" autoAdjust="0"/>
  </p:normalViewPr>
  <p:slideViewPr>
    <p:cSldViewPr snapToGrid="0">
      <p:cViewPr varScale="1">
        <p:scale>
          <a:sx n="44" d="100"/>
          <a:sy n="44" d="100"/>
        </p:scale>
        <p:origin x="1022" y="51"/>
      </p:cViewPr>
      <p:guideLst>
        <p:guide orient="horz" pos="213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27042"/>
    </p:cViewPr>
  </p:sorterViewPr>
  <p:notesViewPr>
    <p:cSldViewPr snapToGrid="0">
      <p:cViewPr>
        <p:scale>
          <a:sx n="80" d="100"/>
          <a:sy n="80" d="100"/>
        </p:scale>
        <p:origin x="1337" y="-2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04/16/2024</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claims-appeals/how-do-i-file-an-appea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medicare.gov/publications/11525-medicare-appeals.pdf" TargetMode="External"/><Relationship Id="rId4" Type="http://schemas.openxmlformats.org/officeDocument/2006/relationships/hyperlink" Target="https://www.shiptacen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medicare.gov/sites/default/files/2021-08/summarynoticedme.pdf" TargetMode="External"/><Relationship Id="rId5" Type="http://schemas.openxmlformats.org/officeDocument/2006/relationships/hyperlink" Target="https://www.medicare.gov/sites/default/files/2021-08/summarynoticeb.pdf" TargetMode="External"/><Relationship Id="rId4" Type="http://schemas.openxmlformats.org/officeDocument/2006/relationships/hyperlink" Target="https://www.medicare.gov/sites/default/files/2021-08/summarynoticea.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forms-publications-mailings/forms/appe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Pubs/pdf/11534-medicare-rights-and-protections.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ocr/index.html" TargetMode="External"/><Relationship Id="rId5" Type="http://schemas.openxmlformats.org/officeDocument/2006/relationships/hyperlink" Target="https://www.medicare.gov/medicare-and-you" TargetMode="External"/><Relationship Id="rId4" Type="http://schemas.openxmlformats.org/officeDocument/2006/relationships/hyperlink" Target="https://www.cms.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grievances/prescription-drug/coverage-determination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reconsideration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ms.gov/medicare/appeals-grievances/prescription-drug/plan-sponsor-notices-document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CMS-Forms/CMS-Forms/downloads/cms1696.pdf"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es.medicare.gov/"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medicare.gov/what-medicare-covers/what-part-a-covers/skilled-nursing-facility-right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medicare.gov/publications/02154-medicare-hospice-benefits.pdf" TargetMode="External"/><Relationship Id="rId5" Type="http://schemas.openxmlformats.org/officeDocument/2006/relationships/hyperlink" Target="https://www.medicare.gov/publications/10969-medicare-and-home-health-care.pdf" TargetMode="Externa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medicare.gov/notice-of-privacy-practices-for-original-medicare"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ocrportal.hhs.gov/ocr/smartscreen/main.js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medicare.gov/basics/your-medicare-rights/get-help-with-your-rights-protection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medicare.gov/about-us/nondiscrimination/accessibility-nondiscrimination.html" TargetMode="External"/><Relationship Id="rId4" Type="http://schemas.openxmlformats.org/officeDocument/2006/relationships/hyperlink" Target="https://www.medicare.gov/basics/your-medicare-rights/get-help-with-your-rights-protec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coverage/emergency-department-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7"/>
            <a:ext cx="7051445" cy="5712295"/>
          </a:xfrm>
        </p:spPr>
        <p:txBody>
          <a:bodyPr/>
          <a:lstStyle/>
          <a:p>
            <a:pPr marL="216000" indent="0">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marL="216000" indent="0">
              <a:lnSpc>
                <a:spcPct val="100000"/>
              </a:lnSpc>
              <a:spcAft>
                <a:spcPts val="600"/>
              </a:spcAft>
              <a:buNone/>
            </a:pPr>
            <a:r>
              <a:rPr lang="es-US" sz="1200" b="0" strike="noStrike" spc="-1" dirty="0">
                <a:solidFill>
                  <a:srgbClr val="000000"/>
                </a:solidFill>
                <a:latin typeface="Calibri "/>
              </a:rPr>
              <a:t>El módulo de capacitación “Derechos y protecciones de Medicare” explica los derechos, las protecciones y los procesos de apelación para personas con:</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Medicare Original (Parte A y Parte B)</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Planes Medicare </a:t>
            </a:r>
            <a:r>
              <a:rPr lang="es-US" sz="1200" b="0" strike="noStrike" spc="-1" dirty="0" err="1">
                <a:solidFill>
                  <a:srgbClr val="000000"/>
                </a:solidFill>
                <a:latin typeface="Calibri "/>
              </a:rPr>
              <a:t>Advantage</a:t>
            </a:r>
            <a:r>
              <a:rPr lang="es-US" sz="1200" b="0" strike="noStrike" spc="-1" dirty="0">
                <a:solidFill>
                  <a:srgbClr val="000000"/>
                </a:solidFill>
                <a:latin typeface="Calibri "/>
              </a:rPr>
              <a:t> (Parte C) y otros planes de salud de Medicare</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Cobertura de medicamentos de Medicare (Parte D)</a:t>
            </a:r>
            <a:endParaRPr lang="en-US" sz="1200" b="0" strike="noStrike" spc="-1" dirty="0">
              <a:solidFill>
                <a:srgbClr val="000000"/>
              </a:solidFill>
              <a:latin typeface="Calibri "/>
            </a:endParaRPr>
          </a:p>
          <a:p>
            <a:pPr indent="0">
              <a:lnSpc>
                <a:spcPct val="100000"/>
              </a:lnSpc>
              <a:spcAft>
                <a:spcPts val="600"/>
              </a:spcAft>
              <a:buNone/>
            </a:pPr>
            <a:r>
              <a:rPr lang="es-US" sz="1200" b="1" strike="noStrike" spc="-1" dirty="0">
                <a:solidFill>
                  <a:srgbClr val="000000"/>
                </a:solidFill>
                <a:latin typeface="Calibri "/>
              </a:rPr>
              <a:t>Exención de responsabilidad</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Este módulo de capacitación fue desarrollado y aprobado por los Centros de Servicios de Medicare y Medicaid (</a:t>
            </a:r>
            <a:r>
              <a:rPr lang="es-US" sz="1200" b="0" strike="noStrike" spc="-1" dirty="0" err="1">
                <a:solidFill>
                  <a:srgbClr val="000000"/>
                </a:solidFill>
                <a:latin typeface="Calibri "/>
              </a:rPr>
              <a:t>CMS</a:t>
            </a:r>
            <a:r>
              <a:rPr lang="es-US" sz="1200" b="0" strike="noStrike" spc="-1" dirty="0">
                <a:solidFill>
                  <a:srgbClr val="000000"/>
                </a:solidFill>
                <a:latin typeface="Calibri "/>
              </a:rPr>
              <a:t>, por sus siglas en inglés), la agencia federal que administra Medicare, Medicaid, el Programa de seguro médico para niños (CHIP, por sus siglas en inglés) y el </a:t>
            </a:r>
            <a:r>
              <a:rPr lang="es-US" sz="1200" b="0" strike="noStrike" spc="-1" dirty="0" err="1">
                <a:solidFill>
                  <a:srgbClr val="000000"/>
                </a:solidFill>
                <a:latin typeface="Calibri "/>
              </a:rPr>
              <a:t>Health</a:t>
            </a:r>
            <a:r>
              <a:rPr lang="es-US" sz="1200" b="0" strike="noStrike" spc="-1" dirty="0">
                <a:solidFill>
                  <a:srgbClr val="000000"/>
                </a:solidFill>
                <a:latin typeface="Calibri "/>
              </a:rPr>
              <a:t> </a:t>
            </a:r>
            <a:r>
              <a:rPr lang="es-US" sz="1200" b="0" strike="noStrike" spc="-1" dirty="0" err="1">
                <a:solidFill>
                  <a:srgbClr val="000000"/>
                </a:solidFill>
                <a:latin typeface="Calibri "/>
              </a:rPr>
              <a:t>Insurance</a:t>
            </a:r>
            <a:r>
              <a:rPr lang="es-US" sz="1200" b="0" strike="noStrike" spc="-1" dirty="0">
                <a:solidFill>
                  <a:srgbClr val="000000"/>
                </a:solidFill>
                <a:latin typeface="Calibri "/>
              </a:rPr>
              <a:t> Marketplace®. </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La información contenida en este módulo era correcta en </a:t>
            </a:r>
            <a:r>
              <a:rPr lang="es-US" sz="1200" b="1" strike="noStrike" spc="-1" dirty="0">
                <a:solidFill>
                  <a:srgbClr val="000000"/>
                </a:solidFill>
                <a:latin typeface="Calibri "/>
              </a:rPr>
              <a:t>marzo de 2024</a:t>
            </a:r>
            <a:r>
              <a:rPr lang="es-US" sz="1200" b="0" strike="noStrike" spc="-1" dirty="0">
                <a:solidFill>
                  <a:srgbClr val="000000"/>
                </a:solidFill>
                <a:latin typeface="Calibri "/>
              </a:rPr>
              <a:t>. Para consultar una versión actualizada, visite </a:t>
            </a:r>
            <a:r>
              <a:rPr lang="es-US" sz="1200" b="0" u="sng" strike="noStrike" spc="-1" dirty="0">
                <a:solidFill>
                  <a:srgbClr val="000000"/>
                </a:solidFill>
                <a:uFillTx/>
                <a:latin typeface="Calibri "/>
                <a:hlinkClick r:id="rId3"/>
              </a:rPr>
              <a:t>CMSnationaltrainingprogram.cms.gov</a:t>
            </a:r>
            <a:r>
              <a:rPr lang="es-US" sz="1200" b="0" strike="noStrike" spc="-1" dirty="0">
                <a:solidFill>
                  <a:srgbClr val="000000"/>
                </a:solidFill>
                <a:latin typeface="Calibri "/>
              </a:rPr>
              <a:t>. El Programa de Capacitación Nacional de los </a:t>
            </a:r>
            <a:r>
              <a:rPr lang="es-US" sz="1200" b="0" strike="noStrike" spc="-1" dirty="0" err="1">
                <a:solidFill>
                  <a:srgbClr val="000000"/>
                </a:solidFill>
                <a:latin typeface="Calibri "/>
              </a:rPr>
              <a:t>CMS</a:t>
            </a:r>
            <a:r>
              <a:rPr lang="es-US" sz="1200" b="0" strike="noStrike" spc="-1" dirty="0">
                <a:solidFill>
                  <a:srgbClr val="000000"/>
                </a:solidFill>
                <a:latin typeface="Calibri "/>
              </a:rPr>
              <a:t> proporciona esta información como un recurso para nuestros colaboradores. El presente no es un documento legal, ni tiene fines de prensa. La prensa puede contactar a la oficina de prensa de los </a:t>
            </a:r>
            <a:r>
              <a:rPr lang="es-US" sz="1200" b="0" strike="noStrike" spc="-1" dirty="0" err="1">
                <a:solidFill>
                  <a:srgbClr val="000000"/>
                </a:solidFill>
                <a:latin typeface="Calibri "/>
              </a:rPr>
              <a:t>CMS</a:t>
            </a:r>
            <a:r>
              <a:rPr lang="es-US" sz="1200" b="0" strike="noStrike" spc="-1" dirty="0">
                <a:solidFill>
                  <a:srgbClr val="000000"/>
                </a:solidFill>
                <a:latin typeface="Calibri "/>
              </a:rPr>
              <a:t> en </a:t>
            </a:r>
            <a:r>
              <a:rPr lang="es-US" sz="1200" b="0" u="sng" strike="noStrike" spc="-1" dirty="0">
                <a:solidFill>
                  <a:srgbClr val="000000"/>
                </a:solidFill>
                <a:uFillTx/>
                <a:latin typeface="Calibri "/>
                <a:hlinkClick r:id="rId4"/>
              </a:rPr>
              <a:t>CMS.gov/</a:t>
            </a:r>
            <a:r>
              <a:rPr lang="es-US" sz="1200" b="0" u="sng" strike="noStrike" spc="-1" dirty="0" err="1">
                <a:solidFill>
                  <a:srgbClr val="000000"/>
                </a:solidFill>
                <a:uFillTx/>
                <a:latin typeface="Calibri "/>
                <a:hlinkClick r:id="rId4"/>
              </a:rPr>
              <a:t>newsroom</a:t>
            </a:r>
            <a:r>
              <a:rPr lang="es-US" sz="1200" b="0" u="sng" strike="noStrike" spc="-1" dirty="0">
                <a:solidFill>
                  <a:srgbClr val="000000"/>
                </a:solidFill>
                <a:uFillTx/>
                <a:latin typeface="Calibri "/>
                <a:hlinkClick r:id="rId4"/>
              </a:rPr>
              <a:t>/media-</a:t>
            </a:r>
            <a:r>
              <a:rPr lang="es-US" sz="1200" b="0" u="sng" strike="noStrike" spc="-1" dirty="0" err="1">
                <a:solidFill>
                  <a:srgbClr val="000000"/>
                </a:solidFill>
                <a:uFillTx/>
                <a:latin typeface="Calibri "/>
                <a:hlinkClick r:id="rId4"/>
              </a:rPr>
              <a:t>inquiries</a:t>
            </a:r>
            <a:r>
              <a:rPr lang="es-US" sz="1200" b="0" strike="noStrike" spc="-1" dirty="0">
                <a:solidFill>
                  <a:srgbClr val="000000"/>
                </a:solidFill>
                <a:latin typeface="Calibri "/>
              </a:rPr>
              <a:t>. La orientación legal oficial del Programa Medicare está contenida en los estatutos, reglamentos y resoluciones pertinentes. </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Esta comunicación se imprimió, publicó o produjo y difundió a expensas de los contribuyentes de EE. UU.</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err="1">
                <a:solidFill>
                  <a:srgbClr val="000000"/>
                </a:solidFill>
                <a:latin typeface="Calibri "/>
              </a:rPr>
              <a:t>Health</a:t>
            </a:r>
            <a:r>
              <a:rPr lang="es-US" sz="1200" b="0" strike="noStrike" spc="-1" dirty="0">
                <a:solidFill>
                  <a:srgbClr val="000000"/>
                </a:solidFill>
                <a:latin typeface="Calibri "/>
              </a:rPr>
              <a:t> </a:t>
            </a:r>
            <a:r>
              <a:rPr lang="es-US" sz="1200" b="0" strike="noStrike" spc="-1" dirty="0" err="1">
                <a:solidFill>
                  <a:srgbClr val="000000"/>
                </a:solidFill>
                <a:latin typeface="Calibri "/>
              </a:rPr>
              <a:t>Insurance</a:t>
            </a:r>
            <a:r>
              <a:rPr lang="es-US" sz="1200" b="0" strike="noStrike" spc="-1" dirty="0">
                <a:solidFill>
                  <a:srgbClr val="000000"/>
                </a:solidFill>
                <a:latin typeface="Calibri "/>
              </a:rPr>
              <a:t> Marketplace® es una marca registrada de servicios del Departamento de Salud y Servicios Humanos de EE. UU.</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0">
              <a:lnSpc>
                <a:spcPct val="100000"/>
              </a:lnSpc>
              <a:spcBef>
                <a:spcPts val="646"/>
              </a:spcBef>
              <a:spcAft>
                <a:spcPts val="601"/>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Bef>
                <a:spcPts val="641"/>
              </a:spcBef>
              <a:spcAft>
                <a:spcPts val="601"/>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Bef>
                <a:spcPts val="641"/>
              </a:spcBef>
              <a:spcAft>
                <a:spcPts val="601"/>
              </a:spcAft>
              <a:buNone/>
            </a:pPr>
            <a:r>
              <a:rPr lang="es-US" sz="1200" b="0" strike="noStrike" spc="-1" dirty="0">
                <a:solidFill>
                  <a:srgbClr val="000000"/>
                </a:solidFill>
                <a:latin typeface="Calibri" panose="020F0502020204030204" pitchFamily="34" charset="0"/>
                <a:cs typeface="Calibri" panose="020F0502020204030204" pitchFamily="34" charset="0"/>
              </a:rPr>
              <a:t>Tiene derecho a presentar quejas (también llamadas quejas formales) sobre:</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641"/>
              </a:spcBef>
              <a:spcAft>
                <a:spcPts val="601"/>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Un médico, hospital o proveedor</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641"/>
              </a:spcBef>
              <a:spcAft>
                <a:spcPts val="601"/>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Buscar planes de salud y de medicamentos</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641"/>
              </a:spcBef>
              <a:spcAft>
                <a:spcPts val="601"/>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La calidad de su atención médica</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641"/>
              </a:spcBef>
              <a:spcAft>
                <a:spcPts val="601"/>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Su atención de diálisis o trasplante de riñón</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641"/>
              </a:spcBef>
              <a:spcAft>
                <a:spcPts val="601"/>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Equipo médico duradero (</a:t>
            </a:r>
            <a:r>
              <a:rPr lang="es-US" sz="1200" b="0" strike="noStrike" spc="-1" dirty="0" err="1">
                <a:solidFill>
                  <a:srgbClr val="000000"/>
                </a:solidFill>
                <a:latin typeface="Calibri" panose="020F0502020204030204" pitchFamily="34" charset="0"/>
                <a:cs typeface="Calibri" panose="020F0502020204030204" pitchFamily="34" charset="0"/>
              </a:rPr>
              <a:t>DME</a:t>
            </a:r>
            <a:r>
              <a:rPr lang="es-US" sz="1200" b="0" strike="noStrike" spc="-1" dirty="0">
                <a:solidFill>
                  <a:srgbClr val="000000"/>
                </a:solidFill>
                <a:latin typeface="Calibri" panose="020F0502020204030204" pitchFamily="34" charset="0"/>
                <a:cs typeface="Calibri" panose="020F0502020204030204" pitchFamily="34" charset="0"/>
              </a:rPr>
              <a:t>, en inglés)</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Bef>
                <a:spcPts val="641"/>
              </a:spcBef>
              <a:spcAft>
                <a:spcPts val="601"/>
              </a:spcAft>
              <a:buNone/>
            </a:pPr>
            <a:r>
              <a:rPr lang="es-US" sz="1200" b="0" i="1" strike="noStrike" spc="-1" dirty="0">
                <a:solidFill>
                  <a:srgbClr val="000000"/>
                </a:solidFill>
                <a:latin typeface="Calibri" panose="020F0502020204030204" pitchFamily="34" charset="0"/>
                <a:cs typeface="Calibri" panose="020F0502020204030204" pitchFamily="34" charset="0"/>
              </a:rPr>
              <a:t>Continúa en la diapositiva siguiente.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1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144347"/>
          </a:xfrm>
        </p:spPr>
        <p:txBody>
          <a:bodyPr/>
          <a:lstStyle/>
          <a:p>
            <a:pPr>
              <a:lnSpc>
                <a:spcPct val="100000"/>
              </a:lnSpc>
              <a:spcBef>
                <a:spcPts val="618"/>
              </a:spcBef>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0" strike="noStrike" spc="-1" dirty="0">
                <a:solidFill>
                  <a:srgbClr val="000000"/>
                </a:solidFill>
                <a:latin typeface="Calibri "/>
              </a:rPr>
              <a:t>Si está preocupado acerca de la calidad de la atención que recibe:</a:t>
            </a:r>
            <a:endParaRPr lang="en-US" sz="12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En Medicare Original,</a:t>
            </a:r>
            <a:r>
              <a:rPr lang="es-US" sz="1200" b="0" strike="noStrike" spc="-1" dirty="0">
                <a:solidFill>
                  <a:srgbClr val="000000"/>
                </a:solidFill>
                <a:latin typeface="Calibri "/>
              </a:rPr>
              <a:t> llame a la Organización para mejora de la calidad-Cuidado centrado en beneficiarios y familias (</a:t>
            </a:r>
            <a:r>
              <a:rPr lang="es-US" sz="1200" b="0" strike="noStrike" spc="-1" dirty="0" err="1">
                <a:solidFill>
                  <a:srgbClr val="000000"/>
                </a:solidFill>
                <a:latin typeface="Calibri "/>
              </a:rPr>
              <a:t>BFCC-QIO</a:t>
            </a:r>
            <a:r>
              <a:rPr lang="es-US" sz="1200" b="0" strike="noStrike" spc="-1" dirty="0">
                <a:solidFill>
                  <a:srgbClr val="000000"/>
                </a:solidFill>
                <a:latin typeface="Calibri "/>
              </a:rPr>
              <a:t>, en inglés) de su región para presentar una queja (en la diapositiva siguiente).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es un tipo de </a:t>
            </a:r>
            <a:r>
              <a:rPr lang="es-US" sz="1200" b="0" strike="noStrike" spc="-1" dirty="0" err="1">
                <a:solidFill>
                  <a:srgbClr val="000000"/>
                </a:solidFill>
                <a:latin typeface="Calibri "/>
              </a:rPr>
              <a:t>QIO</a:t>
            </a:r>
            <a:r>
              <a:rPr lang="es-US" sz="1200" b="0" strike="noStrike" spc="-1" dirty="0">
                <a:solidFill>
                  <a:srgbClr val="000000"/>
                </a:solidFill>
                <a:latin typeface="Calibri "/>
              </a:rPr>
              <a:t> (una organización de doctores y otros expertos en cuidado de la salud bajo contrato con Medicare) que usa doctores y otros expertos en cuidado de la salud para revisar quejas y la calidad de la atención para personas con Medicare.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se asegura de que haya coherencia en el proceso de revisión de casos al tiempo que tiene en cuenta factores y necesidades locales, incluso la calidad de la atención y la necesidad médica en general.</a:t>
            </a:r>
            <a:endParaRPr lang="en-US" sz="12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En un plan Medicare </a:t>
            </a:r>
            <a:r>
              <a:rPr lang="es-US" sz="1200" b="1" strike="noStrike" spc="-1" dirty="0" err="1">
                <a:solidFill>
                  <a:srgbClr val="000000"/>
                </a:solidFill>
                <a:latin typeface="Calibri "/>
              </a:rPr>
              <a:t>Advantage</a:t>
            </a:r>
            <a:r>
              <a:rPr lang="es-US" sz="1200" b="1" strike="noStrike" spc="-1" dirty="0">
                <a:solidFill>
                  <a:srgbClr val="000000"/>
                </a:solidFill>
                <a:latin typeface="Calibri "/>
              </a:rPr>
              <a:t> u otro plan de salud de Medicare o un plan de medicamentos de Medicare,</a:t>
            </a:r>
            <a:r>
              <a:rPr lang="es-US" sz="1200" b="0" strike="noStrike" spc="-1" dirty="0">
                <a:solidFill>
                  <a:srgbClr val="000000"/>
                </a:solidFill>
                <a:latin typeface="Calibri "/>
              </a:rPr>
              <a:t> llame a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a su plan, o a ambos. La diapositiva que sigue muestra una tabla de las </a:t>
            </a:r>
            <a:r>
              <a:rPr lang="es-US" sz="1200" b="0" strike="noStrike" spc="-1" dirty="0" err="1">
                <a:solidFill>
                  <a:srgbClr val="000000"/>
                </a:solidFill>
                <a:latin typeface="Calibri "/>
              </a:rPr>
              <a:t>BFCC-QIO</a:t>
            </a:r>
            <a:r>
              <a:rPr lang="es-US" sz="1200" b="0" strike="noStrike" spc="-1" dirty="0">
                <a:solidFill>
                  <a:srgbClr val="000000"/>
                </a:solidFill>
                <a:latin typeface="Calibri "/>
              </a:rPr>
              <a:t> por región.</a:t>
            </a:r>
            <a:endParaRPr lang="en-US" sz="12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Si tiene enfermedad renal en etapa terminal (</a:t>
            </a:r>
            <a:r>
              <a:rPr lang="es-US" sz="1200" b="1" strike="noStrike" spc="-1" dirty="0" err="1">
                <a:solidFill>
                  <a:srgbClr val="000000"/>
                </a:solidFill>
                <a:latin typeface="Calibri "/>
              </a:rPr>
              <a:t>ESRD</a:t>
            </a:r>
            <a:r>
              <a:rPr lang="es-US" sz="1200" b="1" strike="noStrike" spc="-1" dirty="0">
                <a:solidFill>
                  <a:srgbClr val="000000"/>
                </a:solidFill>
                <a:latin typeface="Calibri "/>
              </a:rPr>
              <a:t>, en inglés)</a:t>
            </a:r>
            <a:r>
              <a:rPr lang="es-US" sz="1200" b="0" strike="noStrike" spc="-1" dirty="0">
                <a:solidFill>
                  <a:srgbClr val="000000"/>
                </a:solidFill>
                <a:latin typeface="Calibri "/>
              </a:rPr>
              <a:t> y tiene una queja sobre su atención, llame a la red de </a:t>
            </a:r>
            <a:r>
              <a:rPr lang="es-US" sz="1200" b="0" strike="noStrike" spc="-1" dirty="0" err="1">
                <a:solidFill>
                  <a:srgbClr val="000000"/>
                </a:solidFill>
                <a:latin typeface="Calibri "/>
              </a:rPr>
              <a:t>ESRD</a:t>
            </a:r>
            <a:r>
              <a:rPr lang="es-US" sz="1200" b="0" strike="noStrike" spc="-1" dirty="0">
                <a:solidFill>
                  <a:srgbClr val="000000"/>
                </a:solidFill>
                <a:latin typeface="Calibri "/>
              </a:rPr>
              <a:t> de su estado. Visite </a:t>
            </a:r>
            <a:r>
              <a:rPr lang="es-US" sz="1200" b="0" u="sng" strike="noStrike" spc="-1" dirty="0">
                <a:solidFill>
                  <a:srgbClr val="000000"/>
                </a:solidFill>
                <a:uFillTx/>
                <a:latin typeface="Calibri "/>
                <a:hlinkClick r:id="rId3"/>
              </a:rPr>
              <a:t>Medicare.gov/</a:t>
            </a:r>
            <a:r>
              <a:rPr lang="es-US" sz="1200" b="0" u="sng" strike="noStrike" spc="-1" dirty="0" err="1">
                <a:solidFill>
                  <a:srgbClr val="000000"/>
                </a:solidFill>
                <a:uFillTx/>
                <a:latin typeface="Calibri "/>
                <a:hlinkClick r:id="rId3"/>
              </a:rPr>
              <a:t>basics</a:t>
            </a:r>
            <a:r>
              <a:rPr lang="es-US" sz="1200" b="0" u="sng" strike="noStrike" spc="-1" dirty="0">
                <a:solidFill>
                  <a:srgbClr val="000000"/>
                </a:solidFill>
                <a:uFillTx/>
                <a:latin typeface="Calibri "/>
                <a:hlinkClick r:id="rId3"/>
              </a:rPr>
              <a:t>/</a:t>
            </a:r>
            <a:r>
              <a:rPr lang="es-US" sz="1200" b="0" u="sng" strike="noStrike" spc="-1" dirty="0" err="1">
                <a:solidFill>
                  <a:srgbClr val="000000"/>
                </a:solidFill>
                <a:uFillTx/>
                <a:latin typeface="Calibri "/>
                <a:hlinkClick r:id="rId3"/>
              </a:rPr>
              <a:t>end</a:t>
            </a:r>
            <a:r>
              <a:rPr lang="es-US" sz="1200" b="0" u="sng" strike="noStrike" spc="-1" dirty="0">
                <a:solidFill>
                  <a:srgbClr val="000000"/>
                </a:solidFill>
                <a:uFillTx/>
                <a:latin typeface="Calibri "/>
                <a:hlinkClick r:id="rId3"/>
              </a:rPr>
              <a:t>-</a:t>
            </a:r>
            <a:r>
              <a:rPr lang="es-US" sz="1200" b="0" u="sng" strike="noStrike" spc="-1" dirty="0" err="1">
                <a:solidFill>
                  <a:srgbClr val="000000"/>
                </a:solidFill>
                <a:uFillTx/>
                <a:latin typeface="Calibri "/>
                <a:hlinkClick r:id="rId3"/>
              </a:rPr>
              <a:t>stage</a:t>
            </a:r>
            <a:r>
              <a:rPr lang="es-US" sz="1200" b="0" u="sng" strike="noStrike" spc="-1" dirty="0">
                <a:solidFill>
                  <a:srgbClr val="000000"/>
                </a:solidFill>
                <a:uFillTx/>
                <a:latin typeface="Calibri "/>
                <a:hlinkClick r:id="rId3"/>
              </a:rPr>
              <a:t>-renal-</a:t>
            </a:r>
            <a:r>
              <a:rPr lang="es-US" sz="1200" b="0" u="sng" strike="noStrike" spc="-1" dirty="0" err="1">
                <a:solidFill>
                  <a:srgbClr val="000000"/>
                </a:solidFill>
                <a:uFillTx/>
                <a:latin typeface="Calibri "/>
                <a:hlinkClick r:id="rId3"/>
              </a:rPr>
              <a:t>disease</a:t>
            </a:r>
            <a:r>
              <a:rPr lang="es-US" sz="1200" b="0" strike="noStrike" spc="-1" dirty="0">
                <a:solidFill>
                  <a:srgbClr val="000000"/>
                </a:solidFill>
                <a:latin typeface="Calibri "/>
              </a:rPr>
              <a:t> para ver cómo presentar una queja sobre su atención relacionada con </a:t>
            </a:r>
            <a:r>
              <a:rPr lang="es-US" sz="1200" b="0" strike="noStrike" spc="-1" dirty="0" err="1">
                <a:solidFill>
                  <a:srgbClr val="000000"/>
                </a:solidFill>
                <a:latin typeface="Calibri "/>
              </a:rPr>
              <a:t>ESRD</a:t>
            </a:r>
            <a:r>
              <a:rPr lang="es-US" sz="1200" b="0" strike="noStrike" spc="-1" dirty="0">
                <a:solidFill>
                  <a:srgbClr val="000000"/>
                </a:solidFill>
                <a:latin typeface="Calibri "/>
              </a:rPr>
              <a:t>.</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54532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2348" y="3643207"/>
            <a:ext cx="7062536" cy="5616680"/>
          </a:xfrm>
        </p:spPr>
        <p:txBody>
          <a:bodyPr/>
          <a:lstStyle/>
          <a:p>
            <a:pPr marL="216000" indent="0">
              <a:lnSpc>
                <a:spcPct val="100000"/>
              </a:lnSpc>
              <a:spcAft>
                <a:spcPts val="600"/>
              </a:spcAft>
              <a:buNone/>
            </a:pPr>
            <a:r>
              <a:rPr lang="es-US" b="1" strike="noStrike" spc="-1" dirty="0">
                <a:solidFill>
                  <a:srgbClr val="000000"/>
                </a:solidFill>
                <a:latin typeface="Calibri "/>
              </a:rPr>
              <a:t>Notas del presentador</a:t>
            </a:r>
            <a:endParaRPr lang="es-US" b="0" strike="noStrike" spc="-1" dirty="0">
              <a:solidFill>
                <a:srgbClr val="000000"/>
              </a:solidFill>
              <a:latin typeface="Calibri "/>
            </a:endParaRPr>
          </a:p>
          <a:p>
            <a:pPr marL="115920" indent="-115920">
              <a:lnSpc>
                <a:spcPct val="100000"/>
              </a:lnSpc>
              <a:spcAft>
                <a:spcPts val="600"/>
              </a:spcAft>
              <a:buClr>
                <a:srgbClr val="000000"/>
              </a:buClr>
              <a:buFont typeface="Wingdings" charset="2"/>
              <a:buChar char=""/>
            </a:pPr>
            <a:r>
              <a:rPr lang="es-US" b="0" strike="noStrike" spc="-1" dirty="0">
                <a:solidFill>
                  <a:srgbClr val="000000"/>
                </a:solidFill>
                <a:latin typeface="Calibri "/>
              </a:rPr>
              <a:t>Hay 2 </a:t>
            </a:r>
            <a:r>
              <a:rPr lang="es-US" b="0" strike="noStrike" spc="-1" dirty="0" err="1">
                <a:solidFill>
                  <a:srgbClr val="000000"/>
                </a:solidFill>
                <a:latin typeface="Calibri "/>
              </a:rPr>
              <a:t>BFCC-QIO</a:t>
            </a:r>
            <a:r>
              <a:rPr lang="es-US" b="0" strike="noStrike" spc="-1" dirty="0">
                <a:solidFill>
                  <a:srgbClr val="000000"/>
                </a:solidFill>
                <a:latin typeface="Calibri "/>
              </a:rPr>
              <a:t> que revisan preocupaciones sobre calidad de la atención y apelaciones de beneficiarios: </a:t>
            </a:r>
            <a:r>
              <a:rPr lang="es-US" b="0" strike="noStrike" spc="-1" dirty="0" err="1">
                <a:solidFill>
                  <a:srgbClr val="000000"/>
                </a:solidFill>
                <a:latin typeface="Calibri "/>
              </a:rPr>
              <a:t>KEPRO</a:t>
            </a:r>
            <a:r>
              <a:rPr lang="es-US" b="0" strike="noStrike" spc="-1" dirty="0">
                <a:solidFill>
                  <a:srgbClr val="000000"/>
                </a:solidFill>
                <a:latin typeface="Calibri "/>
              </a:rPr>
              <a:t> y </a:t>
            </a:r>
            <a:r>
              <a:rPr lang="es-US" b="0" strike="noStrike" spc="-1" dirty="0" err="1">
                <a:solidFill>
                  <a:srgbClr val="000000"/>
                </a:solidFill>
                <a:latin typeface="Calibri "/>
              </a:rPr>
              <a:t>Livanta</a:t>
            </a:r>
            <a:r>
              <a:rPr lang="es-US" b="0" strike="noStrike" spc="-1" dirty="0">
                <a:solidFill>
                  <a:srgbClr val="000000"/>
                </a:solidFill>
                <a:latin typeface="Calibri "/>
              </a:rPr>
              <a:t>. </a:t>
            </a:r>
          </a:p>
          <a:p>
            <a:pPr marL="122040" indent="-122040">
              <a:lnSpc>
                <a:spcPct val="100000"/>
              </a:lnSpc>
              <a:spcAft>
                <a:spcPts val="600"/>
              </a:spcAft>
              <a:buClr>
                <a:srgbClr val="000000"/>
              </a:buClr>
              <a:buFont typeface="Wingdings" charset="2"/>
              <a:buChar char=""/>
            </a:pPr>
            <a:r>
              <a:rPr lang="es-US" b="0" strike="noStrike" spc="-1" dirty="0" err="1">
                <a:solidFill>
                  <a:srgbClr val="000000"/>
                </a:solidFill>
                <a:latin typeface="Calibri "/>
              </a:rPr>
              <a:t>KEPRO</a:t>
            </a:r>
            <a:r>
              <a:rPr lang="es-US" b="0" strike="noStrike" spc="-1" dirty="0">
                <a:solidFill>
                  <a:srgbClr val="000000"/>
                </a:solidFill>
                <a:latin typeface="Calibri "/>
              </a:rPr>
              <a:t> o </a:t>
            </a:r>
            <a:r>
              <a:rPr lang="es-US" b="0" strike="noStrike" spc="-1" dirty="0" err="1">
                <a:solidFill>
                  <a:srgbClr val="000000"/>
                </a:solidFill>
                <a:latin typeface="Calibri "/>
              </a:rPr>
              <a:t>Livanta</a:t>
            </a:r>
            <a:r>
              <a:rPr lang="es-US" b="0" strike="noStrike" spc="-1" dirty="0">
                <a:solidFill>
                  <a:srgbClr val="000000"/>
                </a:solidFill>
                <a:latin typeface="Calibri "/>
              </a:rPr>
              <a:t> manejan 10 regiones:</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KEPRO</a:t>
            </a:r>
            <a:r>
              <a:rPr lang="es-US" b="1" strike="noStrike" spc="-1" dirty="0">
                <a:solidFill>
                  <a:srgbClr val="000000"/>
                </a:solidFill>
                <a:latin typeface="Calibri "/>
              </a:rPr>
              <a:t> Área 1:</a:t>
            </a:r>
            <a:r>
              <a:rPr lang="es-US" b="0" strike="noStrike" spc="-1" dirty="0">
                <a:solidFill>
                  <a:srgbClr val="000000"/>
                </a:solidFill>
                <a:latin typeface="Calibri "/>
              </a:rPr>
              <a:t> Connecticut, Maine, Massachusetts, New Hampshire, Rhode Island y Vermont. Llame al 1-888-319-8452 (</a:t>
            </a:r>
            <a:r>
              <a:rPr lang="es-US" b="0" strike="noStrike" spc="-1" dirty="0" err="1">
                <a:solidFill>
                  <a:srgbClr val="000000"/>
                </a:solidFill>
                <a:latin typeface="Calibri "/>
              </a:rPr>
              <a:t>TTY</a:t>
            </a:r>
            <a:r>
              <a:rPr lang="es-US" b="0" strike="noStrike" spc="-1" dirty="0">
                <a:solidFill>
                  <a:srgbClr val="000000"/>
                </a:solidFill>
                <a:latin typeface="Calibri "/>
              </a:rPr>
              <a:t>: 1-855-843-4776), o visite </a:t>
            </a:r>
            <a:r>
              <a:rPr lang="es-US" b="0" u="sng" strike="noStrike" spc="-1" dirty="0">
                <a:solidFill>
                  <a:srgbClr val="000000"/>
                </a:solidFill>
                <a:uFillTx/>
                <a:latin typeface="Calibri "/>
                <a:hlinkClick r:id="rId3"/>
              </a:rPr>
              <a:t>qioprogram.org/locate-</a:t>
            </a:r>
            <a:r>
              <a:rPr lang="es-US" b="0" u="sng" strike="noStrike" spc="-1" dirty="0" err="1">
                <a:solidFill>
                  <a:srgbClr val="000000"/>
                </a:solidFill>
                <a:uFillTx/>
                <a:latin typeface="Calibri "/>
                <a:hlinkClick r:id="rId3"/>
              </a:rPr>
              <a:t>your</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qio</a:t>
            </a:r>
            <a:r>
              <a:rPr lang="es-US" b="0" strike="noStrike" spc="-1" dirty="0">
                <a:solidFill>
                  <a:srgbClr val="000000"/>
                </a:solidFill>
                <a:latin typeface="Calibri "/>
              </a:rPr>
              <a:t>.</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Livanta</a:t>
            </a:r>
            <a:r>
              <a:rPr lang="es-US" b="1" strike="noStrike" spc="-1" dirty="0">
                <a:solidFill>
                  <a:srgbClr val="000000"/>
                </a:solidFill>
                <a:latin typeface="Calibri "/>
              </a:rPr>
              <a:t> Área 2: </a:t>
            </a:r>
            <a:r>
              <a:rPr lang="es-US" b="0" strike="noStrike" spc="-1" dirty="0">
                <a:solidFill>
                  <a:srgbClr val="000000"/>
                </a:solidFill>
                <a:latin typeface="Calibri "/>
              </a:rPr>
              <a:t>New Jersey, New York, Puerto Rico e Islas Vírgenes. Llame al 1-866-815-5440 </a:t>
            </a:r>
            <a:br>
              <a:rPr lang="es-US" dirty="0">
                <a:latin typeface="Calibri "/>
              </a:rPr>
            </a:br>
            <a:r>
              <a:rPr lang="es-US" b="0" strike="noStrike" spc="-1" dirty="0">
                <a:solidFill>
                  <a:srgbClr val="000000"/>
                </a:solidFill>
                <a:latin typeface="Calibri "/>
              </a:rPr>
              <a:t>(</a:t>
            </a:r>
            <a:r>
              <a:rPr lang="es-US" b="0" strike="noStrike" spc="-1" dirty="0" err="1">
                <a:solidFill>
                  <a:srgbClr val="000000"/>
                </a:solidFill>
                <a:latin typeface="Calibri "/>
              </a:rPr>
              <a:t>TTY</a:t>
            </a:r>
            <a:r>
              <a:rPr lang="es-US" b="0" strike="noStrike" spc="-1" dirty="0">
                <a:solidFill>
                  <a:srgbClr val="000000"/>
                </a:solidFill>
                <a:latin typeface="Calibri "/>
              </a:rPr>
              <a:t>: 1-866-868-2289), o visite </a:t>
            </a:r>
            <a:r>
              <a:rPr lang="es-US" b="0" u="sng" strike="noStrike" spc="-1" dirty="0">
                <a:solidFill>
                  <a:srgbClr val="000000"/>
                </a:solidFill>
                <a:uFillTx/>
                <a:latin typeface="Calibri "/>
                <a:hlinkClick r:id="rId4"/>
              </a:rPr>
              <a:t>livantaqio.com/en</a:t>
            </a:r>
            <a:r>
              <a:rPr lang="es-US" b="0" strike="noStrike" spc="-1" dirty="0">
                <a:solidFill>
                  <a:srgbClr val="000000"/>
                </a:solidFill>
                <a:latin typeface="Calibri "/>
              </a:rPr>
              <a:t>.</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Livanta</a:t>
            </a:r>
            <a:r>
              <a:rPr lang="es-US" b="1" strike="noStrike" spc="-1" dirty="0">
                <a:solidFill>
                  <a:srgbClr val="000000"/>
                </a:solidFill>
                <a:latin typeface="Calibri "/>
              </a:rPr>
              <a:t> Área 3:</a:t>
            </a:r>
            <a:r>
              <a:rPr lang="es-US" b="0" strike="noStrike" spc="-1" dirty="0">
                <a:solidFill>
                  <a:srgbClr val="000000"/>
                </a:solidFill>
                <a:latin typeface="Calibri "/>
              </a:rPr>
              <a:t> Delaware, Distrito de Columbia, Maryland, Pennsylvania, Virginia y West Virginia. Llame al 1-888-396-4646 (</a:t>
            </a:r>
            <a:r>
              <a:rPr lang="es-US" b="0" strike="noStrike" spc="-1" dirty="0" err="1">
                <a:solidFill>
                  <a:srgbClr val="000000"/>
                </a:solidFill>
                <a:latin typeface="Calibri "/>
              </a:rPr>
              <a:t>TTY</a:t>
            </a:r>
            <a:r>
              <a:rPr lang="es-US" b="0" strike="noStrike" spc="-1" dirty="0">
                <a:solidFill>
                  <a:srgbClr val="000000"/>
                </a:solidFill>
                <a:latin typeface="Calibri "/>
              </a:rPr>
              <a:t>: 1-888-985-2660), o visite </a:t>
            </a:r>
            <a:r>
              <a:rPr lang="es-US" b="0" u="sng" strike="noStrike" spc="-1" dirty="0">
                <a:solidFill>
                  <a:srgbClr val="000000"/>
                </a:solidFill>
                <a:uFillTx/>
                <a:latin typeface="Calibri "/>
                <a:hlinkClick r:id="rId4"/>
              </a:rPr>
              <a:t>livantaqio.com/en</a:t>
            </a:r>
            <a:r>
              <a:rPr lang="es-US" b="0" strike="noStrike" spc="-1" dirty="0">
                <a:solidFill>
                  <a:srgbClr val="000000"/>
                </a:solidFill>
                <a:latin typeface="Calibri "/>
              </a:rPr>
              <a:t>. </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KEPRO</a:t>
            </a:r>
            <a:r>
              <a:rPr lang="es-US" b="1" strike="noStrike" spc="-1" dirty="0">
                <a:solidFill>
                  <a:srgbClr val="000000"/>
                </a:solidFill>
                <a:latin typeface="Calibri "/>
              </a:rPr>
              <a:t> Área 4:</a:t>
            </a:r>
            <a:r>
              <a:rPr lang="es-US" b="0" strike="noStrike" spc="-1" dirty="0">
                <a:solidFill>
                  <a:srgbClr val="000000"/>
                </a:solidFill>
                <a:latin typeface="Calibri "/>
              </a:rPr>
              <a:t> Alabama, Florida, Georgia, Kentucky, Mississippi, North Carolina, South Carolina y Tennessee. Llame al 1-888-317-0751 (</a:t>
            </a:r>
            <a:r>
              <a:rPr lang="es-US" b="0" strike="noStrike" spc="-1" dirty="0" err="1">
                <a:solidFill>
                  <a:srgbClr val="000000"/>
                </a:solidFill>
                <a:latin typeface="Calibri "/>
              </a:rPr>
              <a:t>TTY</a:t>
            </a:r>
            <a:r>
              <a:rPr lang="es-US" b="0" strike="noStrike" spc="-1" dirty="0">
                <a:solidFill>
                  <a:srgbClr val="000000"/>
                </a:solidFill>
                <a:latin typeface="Calibri "/>
              </a:rPr>
              <a:t>: 1-855-843-4776), o visite </a:t>
            </a:r>
            <a:r>
              <a:rPr lang="es-US" b="0" u="sng" strike="noStrike" spc="-1" dirty="0">
                <a:solidFill>
                  <a:srgbClr val="000000"/>
                </a:solidFill>
                <a:uFillTx/>
                <a:latin typeface="Calibri "/>
                <a:hlinkClick r:id="rId3"/>
              </a:rPr>
              <a:t>qioprogram.org/locate-</a:t>
            </a:r>
            <a:r>
              <a:rPr lang="es-US" b="0" u="sng" strike="noStrike" spc="-1" dirty="0" err="1">
                <a:solidFill>
                  <a:srgbClr val="000000"/>
                </a:solidFill>
                <a:uFillTx/>
                <a:latin typeface="Calibri "/>
                <a:hlinkClick r:id="rId3"/>
              </a:rPr>
              <a:t>your</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qio</a:t>
            </a:r>
            <a:r>
              <a:rPr lang="es-US" b="0" strike="noStrike" spc="-1" dirty="0">
                <a:solidFill>
                  <a:srgbClr val="000000"/>
                </a:solidFill>
                <a:latin typeface="Calibri "/>
              </a:rPr>
              <a:t>. </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Livanta</a:t>
            </a:r>
            <a:r>
              <a:rPr lang="es-US" b="1" strike="noStrike" spc="-1" dirty="0">
                <a:solidFill>
                  <a:srgbClr val="000000"/>
                </a:solidFill>
                <a:latin typeface="Calibri "/>
              </a:rPr>
              <a:t> Área 5:</a:t>
            </a:r>
            <a:r>
              <a:rPr lang="es-US" b="0" strike="noStrike" spc="-1" dirty="0">
                <a:solidFill>
                  <a:srgbClr val="000000"/>
                </a:solidFill>
                <a:latin typeface="Calibri "/>
              </a:rPr>
              <a:t> Illinois, Indiana, Michigan, Minnesota, Ohio y Wisconsin. Llame al 1-888-524-9900 (</a:t>
            </a:r>
            <a:r>
              <a:rPr lang="es-US" b="0" strike="noStrike" spc="-1" dirty="0" err="1">
                <a:solidFill>
                  <a:srgbClr val="000000"/>
                </a:solidFill>
                <a:latin typeface="Calibri "/>
              </a:rPr>
              <a:t>TTY</a:t>
            </a:r>
            <a:r>
              <a:rPr lang="es-US" b="0" strike="noStrike" spc="-1" dirty="0">
                <a:solidFill>
                  <a:srgbClr val="000000"/>
                </a:solidFill>
                <a:latin typeface="Calibri "/>
              </a:rPr>
              <a:t>: 1-888-985-8775), o visite </a:t>
            </a:r>
            <a:r>
              <a:rPr lang="es-US" b="0" u="sng" strike="noStrike" spc="-1" dirty="0">
                <a:solidFill>
                  <a:srgbClr val="000000"/>
                </a:solidFill>
                <a:uFillTx/>
                <a:latin typeface="Calibri "/>
                <a:hlinkClick r:id="rId4"/>
              </a:rPr>
              <a:t>livantaqio.com/en</a:t>
            </a:r>
            <a:r>
              <a:rPr lang="es-US" b="0" strike="noStrike" spc="-1" dirty="0">
                <a:solidFill>
                  <a:srgbClr val="000000"/>
                </a:solidFill>
                <a:latin typeface="Calibri "/>
              </a:rPr>
              <a:t>.</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KEPRO</a:t>
            </a:r>
            <a:r>
              <a:rPr lang="es-US" b="1" strike="noStrike" spc="-1" dirty="0">
                <a:solidFill>
                  <a:srgbClr val="000000"/>
                </a:solidFill>
                <a:latin typeface="Calibri "/>
              </a:rPr>
              <a:t> Área 6:</a:t>
            </a:r>
            <a:r>
              <a:rPr lang="es-US" b="0" strike="noStrike" spc="-1" dirty="0">
                <a:solidFill>
                  <a:srgbClr val="000000"/>
                </a:solidFill>
                <a:latin typeface="Calibri "/>
              </a:rPr>
              <a:t> Arkansas, </a:t>
            </a:r>
            <a:r>
              <a:rPr lang="es-US" b="0" strike="noStrike" spc="-1" dirty="0" err="1">
                <a:solidFill>
                  <a:srgbClr val="000000"/>
                </a:solidFill>
                <a:latin typeface="Calibri "/>
              </a:rPr>
              <a:t>Louisiana</a:t>
            </a:r>
            <a:r>
              <a:rPr lang="es-US" b="0" strike="noStrike" spc="-1" dirty="0">
                <a:solidFill>
                  <a:srgbClr val="000000"/>
                </a:solidFill>
                <a:latin typeface="Calibri "/>
              </a:rPr>
              <a:t>, New </a:t>
            </a:r>
            <a:r>
              <a:rPr lang="es-US" b="0" strike="noStrike" spc="-1" dirty="0" err="1">
                <a:solidFill>
                  <a:srgbClr val="000000"/>
                </a:solidFill>
                <a:latin typeface="Calibri "/>
              </a:rPr>
              <a:t>Mexico</a:t>
            </a:r>
            <a:r>
              <a:rPr lang="es-US" b="0" strike="noStrike" spc="-1" dirty="0">
                <a:solidFill>
                  <a:srgbClr val="000000"/>
                </a:solidFill>
                <a:latin typeface="Calibri "/>
              </a:rPr>
              <a:t>, Oklahoma y Texas. Llame al 1-888-315-0636 </a:t>
            </a:r>
            <a:br>
              <a:rPr lang="es-US" dirty="0">
                <a:latin typeface="Calibri "/>
              </a:rPr>
            </a:br>
            <a:r>
              <a:rPr lang="es-US" b="0" strike="noStrike" spc="-1" dirty="0">
                <a:solidFill>
                  <a:srgbClr val="000000"/>
                </a:solidFill>
                <a:latin typeface="Calibri "/>
              </a:rPr>
              <a:t>(</a:t>
            </a:r>
            <a:r>
              <a:rPr lang="es-US" b="0" strike="noStrike" spc="-1" dirty="0" err="1">
                <a:solidFill>
                  <a:srgbClr val="000000"/>
                </a:solidFill>
                <a:latin typeface="Calibri "/>
              </a:rPr>
              <a:t>TTY</a:t>
            </a:r>
            <a:r>
              <a:rPr lang="es-US" b="0" strike="noStrike" spc="-1" dirty="0">
                <a:solidFill>
                  <a:srgbClr val="000000"/>
                </a:solidFill>
                <a:latin typeface="Calibri "/>
              </a:rPr>
              <a:t>: 1-855-843-4776), o visite </a:t>
            </a:r>
            <a:r>
              <a:rPr lang="es-US" b="0" u="sng" strike="noStrike" spc="-1" dirty="0">
                <a:solidFill>
                  <a:srgbClr val="000000"/>
                </a:solidFill>
                <a:uFillTx/>
                <a:latin typeface="Calibri "/>
                <a:hlinkClick r:id="rId3"/>
              </a:rPr>
              <a:t>qioprogram.org/locate-</a:t>
            </a:r>
            <a:r>
              <a:rPr lang="es-US" b="0" u="sng" strike="noStrike" spc="-1" dirty="0" err="1">
                <a:solidFill>
                  <a:srgbClr val="000000"/>
                </a:solidFill>
                <a:uFillTx/>
                <a:latin typeface="Calibri "/>
                <a:hlinkClick r:id="rId3"/>
              </a:rPr>
              <a:t>your</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qio</a:t>
            </a:r>
            <a:r>
              <a:rPr lang="es-US" b="0" strike="noStrike" spc="-1" dirty="0">
                <a:solidFill>
                  <a:srgbClr val="000000"/>
                </a:solidFill>
                <a:latin typeface="Calibri "/>
              </a:rPr>
              <a:t>. </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Livanta</a:t>
            </a:r>
            <a:r>
              <a:rPr lang="es-US" b="1" strike="noStrike" spc="-1" dirty="0">
                <a:solidFill>
                  <a:srgbClr val="000000"/>
                </a:solidFill>
                <a:latin typeface="Calibri "/>
              </a:rPr>
              <a:t> Área 7: </a:t>
            </a:r>
            <a:r>
              <a:rPr lang="es-US" b="0" strike="noStrike" spc="-1" dirty="0">
                <a:solidFill>
                  <a:srgbClr val="000000"/>
                </a:solidFill>
                <a:latin typeface="Calibri "/>
              </a:rPr>
              <a:t>Iowa, Kansas, Missouri y Nebraska. Llame al 1-888-755-5580 (</a:t>
            </a:r>
            <a:r>
              <a:rPr lang="es-US" b="0" strike="noStrike" spc="-1" dirty="0" err="1">
                <a:solidFill>
                  <a:srgbClr val="000000"/>
                </a:solidFill>
                <a:latin typeface="Calibri "/>
              </a:rPr>
              <a:t>TTY</a:t>
            </a:r>
            <a:r>
              <a:rPr lang="es-US" b="0" strike="noStrike" spc="-1" dirty="0">
                <a:solidFill>
                  <a:srgbClr val="000000"/>
                </a:solidFill>
                <a:latin typeface="Calibri "/>
              </a:rPr>
              <a:t>: 1- 888-985-9295), o visite</a:t>
            </a:r>
            <a:r>
              <a:rPr lang="es-US" b="0" u="sng" strike="noStrike" spc="-1" dirty="0">
                <a:solidFill>
                  <a:srgbClr val="000000"/>
                </a:solidFill>
                <a:uFillTx/>
                <a:latin typeface="Calibri "/>
                <a:hlinkClick r:id="rId4"/>
              </a:rPr>
              <a:t> livantaqio.com/en</a:t>
            </a:r>
            <a:r>
              <a:rPr lang="es-US" b="0" strike="noStrike" spc="-1" dirty="0">
                <a:solidFill>
                  <a:srgbClr val="000000"/>
                </a:solidFill>
                <a:latin typeface="Calibri "/>
              </a:rPr>
              <a:t>. </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KEPRO</a:t>
            </a:r>
            <a:r>
              <a:rPr lang="es-US" b="1" strike="noStrike" spc="-1" dirty="0">
                <a:solidFill>
                  <a:srgbClr val="000000"/>
                </a:solidFill>
                <a:latin typeface="Calibri "/>
              </a:rPr>
              <a:t> Área 8: </a:t>
            </a:r>
            <a:r>
              <a:rPr lang="es-US" b="0" strike="noStrike" spc="-1" dirty="0">
                <a:solidFill>
                  <a:srgbClr val="000000"/>
                </a:solidFill>
                <a:latin typeface="Calibri "/>
              </a:rPr>
              <a:t>Colorado, Montana, North Dakota, South Dakota, Utah y Wyoming. </a:t>
            </a:r>
            <a:br>
              <a:rPr lang="es-US" dirty="0">
                <a:latin typeface="Calibri "/>
              </a:rPr>
            </a:br>
            <a:r>
              <a:rPr lang="es-US" b="0" strike="noStrike" spc="-1" dirty="0">
                <a:solidFill>
                  <a:srgbClr val="000000"/>
                </a:solidFill>
                <a:latin typeface="Calibri "/>
              </a:rPr>
              <a:t>Llame al 1-888-317-0891 (</a:t>
            </a:r>
            <a:r>
              <a:rPr lang="es-US" b="0" strike="noStrike" spc="-1" dirty="0" err="1">
                <a:solidFill>
                  <a:srgbClr val="000000"/>
                </a:solidFill>
                <a:latin typeface="Calibri "/>
              </a:rPr>
              <a:t>TTY</a:t>
            </a:r>
            <a:r>
              <a:rPr lang="es-US" b="0" strike="noStrike" spc="-1" dirty="0">
                <a:solidFill>
                  <a:srgbClr val="000000"/>
                </a:solidFill>
                <a:latin typeface="Calibri "/>
              </a:rPr>
              <a:t>: 1-855-843-4776), o visite </a:t>
            </a:r>
            <a:r>
              <a:rPr lang="es-US" b="0" u="sng" strike="noStrike" spc="-1" dirty="0">
                <a:solidFill>
                  <a:srgbClr val="000000"/>
                </a:solidFill>
                <a:uFillTx/>
                <a:latin typeface="Calibri "/>
                <a:hlinkClick r:id="rId3"/>
              </a:rPr>
              <a:t>qioprogram.org/locate-</a:t>
            </a:r>
            <a:r>
              <a:rPr lang="es-US" b="0" u="sng" strike="noStrike" spc="-1" dirty="0" err="1">
                <a:solidFill>
                  <a:srgbClr val="000000"/>
                </a:solidFill>
                <a:uFillTx/>
                <a:latin typeface="Calibri "/>
                <a:hlinkClick r:id="rId3"/>
              </a:rPr>
              <a:t>your</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qio</a:t>
            </a:r>
            <a:r>
              <a:rPr lang="es-US" b="0" strike="noStrike" spc="-1" dirty="0">
                <a:solidFill>
                  <a:srgbClr val="000000"/>
                </a:solidFill>
                <a:latin typeface="Calibri "/>
              </a:rPr>
              <a:t>. </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Livanta</a:t>
            </a:r>
            <a:r>
              <a:rPr lang="es-US" b="1" strike="noStrike" spc="-1" dirty="0">
                <a:solidFill>
                  <a:srgbClr val="000000"/>
                </a:solidFill>
                <a:latin typeface="Calibri "/>
              </a:rPr>
              <a:t> Área 9:</a:t>
            </a:r>
            <a:r>
              <a:rPr lang="es-US" b="0" strike="noStrike" spc="-1" dirty="0">
                <a:solidFill>
                  <a:srgbClr val="000000"/>
                </a:solidFill>
                <a:latin typeface="Calibri "/>
              </a:rPr>
              <a:t> Arizona, California, </a:t>
            </a:r>
            <a:r>
              <a:rPr lang="es-US" b="0" strike="noStrike" spc="-1" dirty="0" err="1">
                <a:solidFill>
                  <a:srgbClr val="000000"/>
                </a:solidFill>
                <a:latin typeface="Calibri "/>
              </a:rPr>
              <a:t>Hawaii</a:t>
            </a:r>
            <a:r>
              <a:rPr lang="es-US" b="0" strike="noStrike" spc="-1" dirty="0">
                <a:solidFill>
                  <a:srgbClr val="000000"/>
                </a:solidFill>
                <a:latin typeface="Calibri "/>
              </a:rPr>
              <a:t>, Nevada e Islas del Pacífico. Llame al 1-877-588-1123 (</a:t>
            </a:r>
            <a:r>
              <a:rPr lang="es-US" b="0" strike="noStrike" spc="-1" dirty="0" err="1">
                <a:solidFill>
                  <a:srgbClr val="000000"/>
                </a:solidFill>
                <a:latin typeface="Calibri "/>
              </a:rPr>
              <a:t>TTY</a:t>
            </a:r>
            <a:r>
              <a:rPr lang="es-US" b="0" strike="noStrike" spc="-1" dirty="0">
                <a:solidFill>
                  <a:srgbClr val="000000"/>
                </a:solidFill>
                <a:latin typeface="Calibri "/>
              </a:rPr>
              <a:t>: 1-855-887-6668), o visite</a:t>
            </a:r>
            <a:r>
              <a:rPr lang="es-US" b="0" u="sng" strike="noStrike" spc="-1" dirty="0">
                <a:solidFill>
                  <a:srgbClr val="000000"/>
                </a:solidFill>
                <a:uFillTx/>
                <a:latin typeface="Calibri "/>
                <a:hlinkClick r:id="rId4"/>
              </a:rPr>
              <a:t> livantaqio.com/en</a:t>
            </a:r>
            <a:r>
              <a:rPr lang="es-US" b="0" strike="noStrike" spc="-1" dirty="0">
                <a:solidFill>
                  <a:srgbClr val="000000"/>
                </a:solidFill>
                <a:latin typeface="Calibri "/>
              </a:rPr>
              <a:t>.</a:t>
            </a:r>
          </a:p>
          <a:p>
            <a:pPr marL="245160" indent="-122400">
              <a:lnSpc>
                <a:spcPct val="100000"/>
              </a:lnSpc>
              <a:spcAft>
                <a:spcPts val="600"/>
              </a:spcAft>
              <a:buClr>
                <a:srgbClr val="000000"/>
              </a:buClr>
              <a:buFont typeface="Arial"/>
              <a:buChar char="•"/>
            </a:pPr>
            <a:r>
              <a:rPr lang="es-US" b="1" strike="noStrike" spc="-1" dirty="0" err="1">
                <a:solidFill>
                  <a:srgbClr val="000000"/>
                </a:solidFill>
                <a:latin typeface="Calibri "/>
              </a:rPr>
              <a:t>KEPRO</a:t>
            </a:r>
            <a:r>
              <a:rPr lang="es-US" b="1" strike="noStrike" spc="-1" dirty="0">
                <a:solidFill>
                  <a:srgbClr val="000000"/>
                </a:solidFill>
                <a:latin typeface="Calibri "/>
              </a:rPr>
              <a:t> Área 10:</a:t>
            </a:r>
            <a:r>
              <a:rPr lang="es-US" b="0" strike="noStrike" spc="-1" dirty="0">
                <a:solidFill>
                  <a:srgbClr val="000000"/>
                </a:solidFill>
                <a:latin typeface="Calibri "/>
              </a:rPr>
              <a:t> Alaska, Idaho, </a:t>
            </a:r>
            <a:r>
              <a:rPr lang="es-US" b="0" strike="noStrike" spc="-1" dirty="0" err="1">
                <a:solidFill>
                  <a:srgbClr val="000000"/>
                </a:solidFill>
                <a:latin typeface="Calibri "/>
              </a:rPr>
              <a:t>Oregon</a:t>
            </a:r>
            <a:r>
              <a:rPr lang="es-US" b="0" strike="noStrike" spc="-1" dirty="0">
                <a:solidFill>
                  <a:srgbClr val="000000"/>
                </a:solidFill>
                <a:latin typeface="Calibri "/>
              </a:rPr>
              <a:t> y estado de Washington. Llame al 1-888-305-6759 </a:t>
            </a:r>
            <a:br>
              <a:rPr lang="es-US" dirty="0">
                <a:latin typeface="Calibri "/>
              </a:rPr>
            </a:br>
            <a:r>
              <a:rPr lang="es-US" b="0" strike="noStrike" spc="-1" dirty="0">
                <a:solidFill>
                  <a:srgbClr val="000000"/>
                </a:solidFill>
                <a:latin typeface="Calibri "/>
              </a:rPr>
              <a:t>(</a:t>
            </a:r>
            <a:r>
              <a:rPr lang="es-US" b="0" strike="noStrike" spc="-1" dirty="0" err="1">
                <a:solidFill>
                  <a:srgbClr val="000000"/>
                </a:solidFill>
                <a:latin typeface="Calibri "/>
              </a:rPr>
              <a:t>TTY</a:t>
            </a:r>
            <a:r>
              <a:rPr lang="es-US" b="0" strike="noStrike" spc="-1" dirty="0">
                <a:solidFill>
                  <a:srgbClr val="000000"/>
                </a:solidFill>
                <a:latin typeface="Calibri "/>
              </a:rPr>
              <a:t>: 1-855-843-4776), o visite </a:t>
            </a:r>
            <a:r>
              <a:rPr lang="es-US" b="0" u="sng" strike="noStrike" spc="-1" dirty="0">
                <a:solidFill>
                  <a:srgbClr val="000000"/>
                </a:solidFill>
                <a:uFillTx/>
                <a:latin typeface="Calibri "/>
                <a:hlinkClick r:id="rId3"/>
              </a:rPr>
              <a:t>qioprogram.org/locate-</a:t>
            </a:r>
            <a:r>
              <a:rPr lang="es-US" b="0" u="sng" strike="noStrike" spc="-1" dirty="0" err="1">
                <a:solidFill>
                  <a:srgbClr val="000000"/>
                </a:solidFill>
                <a:uFillTx/>
                <a:latin typeface="Calibri "/>
                <a:hlinkClick r:id="rId3"/>
              </a:rPr>
              <a:t>your</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qio</a:t>
            </a:r>
            <a:r>
              <a:rPr lang="es-US" b="0" strike="noStrike" spc="-1" dirty="0">
                <a:solidFill>
                  <a:srgbClr val="000000"/>
                </a:solidFill>
                <a:latin typeface="Calibri "/>
              </a:rPr>
              <a:t>. </a:t>
            </a:r>
          </a:p>
        </p:txBody>
      </p:sp>
    </p:spTree>
    <p:extLst>
      <p:ext uri="{BB962C8B-B14F-4D97-AF65-F5344CB8AC3E}">
        <p14:creationId xmlns:p14="http://schemas.microsoft.com/office/powerpoint/2010/main" val="271043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290240"/>
          </a:xfrm>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Si está en un plan Medicare </a:t>
            </a:r>
            <a:r>
              <a:rPr lang="es-US" sz="1200" b="0" strike="noStrike" spc="-1" dirty="0" err="1">
                <a:solidFill>
                  <a:srgbClr val="000000"/>
                </a:solidFill>
                <a:latin typeface="Calibri "/>
              </a:rPr>
              <a:t>Advantage</a:t>
            </a:r>
            <a:r>
              <a:rPr lang="es-US" sz="1200" b="0" strike="noStrike" spc="-1" dirty="0">
                <a:solidFill>
                  <a:srgbClr val="000000"/>
                </a:solidFill>
                <a:latin typeface="Calibri "/>
              </a:rPr>
              <a:t> u otro plan de salud de Medicare, además de los derechos y las protecciones antes enumerados para todas las personas con Medicare, también tiene derecho a:</a:t>
            </a:r>
            <a:endParaRPr lang="en-US" sz="1200" b="0" strike="noStrike" spc="-1" dirty="0">
              <a:solidFill>
                <a:srgbClr val="000000"/>
              </a:solidFill>
              <a:latin typeface="Calibri "/>
            </a:endParaRP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Elegir proveedores de cuidado de la salud dentro de la red del plan </a:t>
            </a:r>
            <a:r>
              <a:rPr lang="es-US" sz="1200" b="0" strike="noStrike" spc="-1" dirty="0">
                <a:solidFill>
                  <a:srgbClr val="000000"/>
                </a:solidFill>
                <a:latin typeface="Calibri "/>
              </a:rPr>
              <a:t>(si tienen una), para poder recibir los cuidados de la salud que necesita.</a:t>
            </a:r>
            <a:endParaRPr lang="en-US" sz="1200" b="0" strike="noStrike" spc="-1" dirty="0">
              <a:solidFill>
                <a:srgbClr val="000000"/>
              </a:solidFill>
              <a:latin typeface="Calibri "/>
            </a:endParaRP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Obtener un plan de tratamiento de su médico </a:t>
            </a:r>
            <a:r>
              <a:rPr lang="es-US" sz="1200" b="0" strike="noStrike" spc="-1" dirty="0">
                <a:solidFill>
                  <a:srgbClr val="000000"/>
                </a:solidFill>
                <a:latin typeface="Calibri "/>
              </a:rPr>
              <a:t>si tiene una afección médica compleja o seria. Un plan de tratamiento le permite visitar directamente a un especialista dentro de la red del plan tantas veces como usted y su médico piensen que sea necesario. Las mujeres tienen derecho a acudir directamente a un especialista en cuidados de la salud de la mujer dentro de la red del plan sin una derivación para servicios de cuidados de la salud de rutina y preventivos, como mamografías y exámenes para detección de cáncer cervical y vaginal.</a:t>
            </a:r>
            <a:endParaRPr lang="en-US" sz="1200" b="0" strike="noStrike" spc="-1" dirty="0">
              <a:solidFill>
                <a:srgbClr val="000000"/>
              </a:solidFill>
              <a:latin typeface="Calibri "/>
            </a:endParaRP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Conocer cómo se paga a sus médicos </a:t>
            </a:r>
            <a:r>
              <a:rPr lang="es-US" sz="1200" b="0" strike="noStrike" spc="-1" dirty="0">
                <a:solidFill>
                  <a:srgbClr val="000000"/>
                </a:solidFill>
                <a:latin typeface="Calibri "/>
              </a:rPr>
              <a:t>Cuando le pregunta a su plan cómo paga a sus médicos, el plan debe informarle. Medicare no permite que un plan pague honorarios a los médicos de tal manera que interfiera con la atención médica que usted necesita.</a:t>
            </a: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Recibir una decisión de cobertura o información sobre cobertura de su plan </a:t>
            </a:r>
            <a:r>
              <a:rPr lang="es-US" sz="1200" b="0" strike="noStrike" spc="-1" dirty="0">
                <a:solidFill>
                  <a:srgbClr val="000000"/>
                </a:solidFill>
                <a:latin typeface="Calibri "/>
              </a:rPr>
              <a:t>antes de recibir servicios. Puede llamar a su plan antes de recibir un artículo, servicio o suministro para averiguar si está cubierto. También puede llamar a su plan si tiene preguntas sobre derechos y protecciones respecto de cuidados de la salud a domicilio y otra información sobre cobertura.</a:t>
            </a:r>
            <a:endParaRPr lang="en-US" sz="1200" b="0" strike="noStrike" spc="-1" dirty="0">
              <a:solidFill>
                <a:srgbClr val="000000"/>
              </a:solidFill>
              <a:latin typeface="Calibri "/>
            </a:endParaRP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Solicitar una apelación</a:t>
            </a:r>
            <a:r>
              <a:rPr lang="es-US" sz="1200" b="0" strike="noStrike" spc="-1" dirty="0">
                <a:solidFill>
                  <a:srgbClr val="000000"/>
                </a:solidFill>
                <a:latin typeface="Calibri "/>
              </a:rPr>
              <a:t> para resolver diferencias con su plan. Tiene derecho a pedirle a su plan que proporcione o pague un artículo o servicio que usted piensa que debe estar cubierto. Si su plan rechaza su solicitud, puede apelar. </a:t>
            </a:r>
          </a:p>
          <a:p>
            <a:pPr marL="122400" lvl="1" indent="-122400">
              <a:lnSpc>
                <a:spcPct val="100000"/>
              </a:lnSpc>
              <a:spcBef>
                <a:spcPts val="0"/>
              </a:spcBef>
              <a:spcAft>
                <a:spcPts val="600"/>
              </a:spcAft>
              <a:buClr>
                <a:srgbClr val="000000"/>
              </a:buClr>
              <a:buFont typeface="Wingdings" charset="2"/>
              <a:buChar char=""/>
            </a:pPr>
            <a:r>
              <a:rPr lang="es-US" sz="1200" b="1" strike="noStrike" spc="-1" dirty="0">
                <a:solidFill>
                  <a:srgbClr val="000000"/>
                </a:solidFill>
                <a:latin typeface="Calibri "/>
              </a:rPr>
              <a:t>Presentar una queja (también llamada queja formal) </a:t>
            </a:r>
            <a:r>
              <a:rPr lang="es-US" sz="1200" b="0" strike="noStrike" spc="-1" dirty="0">
                <a:solidFill>
                  <a:srgbClr val="000000"/>
                </a:solidFill>
                <a:latin typeface="Calibri "/>
              </a:rPr>
              <a:t>sobre otras preocupaciones o problemas con su plan, como el horario de atención de su plan o si no hay suficientes especialistas para cubrir sus necesidades.</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958037" cy="5502379"/>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Además de los derechos que tienen todas las personas con Medicare, si tiene un plan de medicamentos de Medicare o un plan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con cobertura de medicamentos, tiene derecho a:</a:t>
            </a:r>
            <a:endParaRPr lang="en-US" sz="1200" b="0" strike="noStrike" spc="-1" dirty="0">
              <a:solidFill>
                <a:srgbClr val="000000"/>
              </a:solidFill>
              <a:latin typeface="Calibri" panose="020F0502020204030204" pitchFamily="34" charset="0"/>
              <a:cs typeface="Calibri" panose="020F0502020204030204" pitchFamily="34" charset="0"/>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Solicitar una determinación de cobertura o apelar para resolver diferencias con su plan. Si su farmacéutico, doctor, u otra persona que le prescribe le informa que su plan no cubrirá un medicamento que usted piensa que debe ser cubierto, o que cubrirá el medicamento a un costo mayor que el que usted piensa que debe pagar, puede solicitarle a su plan una determinación de cobertura. Si su plan deniega su solicitud, tiene derecho a apelar esa decisión.</a:t>
            </a:r>
            <a:endParaRPr lang="en-US" sz="1200" b="0" strike="noStrike" spc="-1" dirty="0">
              <a:solidFill>
                <a:srgbClr val="000000"/>
              </a:solidFill>
              <a:latin typeface="Calibri" panose="020F0502020204030204" pitchFamily="34" charset="0"/>
              <a:cs typeface="Calibri" panose="020F0502020204030204" pitchFamily="34" charset="0"/>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Presentar una queja (también llamada una queja formal) al plan. Puede presentar una queja si tiene preocupaciones con la calidad de la atención u otros servicios que recibe de un proveedor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Que la privacidad de la información sobre su salud y sus medicamentos esté protegida.</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Para ver información detallada sobre protecciones adicionales, vaya al Manual de beneficios de medicamentos recetados de Medicare y revise el capítulo 5: Beneficios y protecciones para beneficiarios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CMS.gov/Medicare/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Prescription-Drug-Coverage</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PrescriptionDrugCovContra</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Downloads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/MemoPDBManualChapter5_093011.pdf</a:t>
            </a:r>
            <a:r>
              <a:rPr lang="es-US" sz="1200" b="0" strike="noStrike" spc="-1" dirty="0">
                <a:solidFill>
                  <a:srgbClr val="000000"/>
                </a:solidFill>
                <a:latin typeface="Calibri" panose="020F0502020204030204" pitchFamily="34" charset="0"/>
                <a:cs typeface="Calibri" panose="020F0502020204030204" pitchFamily="34" charset="0"/>
              </a:rPr>
              <a:t>) y el capítulo 6: Medicamentos de la parte D y requisitos del formulario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CMS.gov/Medicare/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Prescription-Drug-Coverage</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PrescriptionDrugCovContra</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Downloads</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/Part-D-Benefits-Manual-Chapter-6.pdf</a:t>
            </a:r>
            <a:r>
              <a:rPr lang="es-US" sz="1200" b="0" strike="noStrike" spc="-1" dirty="0">
                <a:solidFill>
                  <a:srgbClr val="000000"/>
                </a:solidFill>
                <a:latin typeface="Calibri" panose="020F0502020204030204" pitchFamily="34" charset="0"/>
                <a:cs typeface="Calibri" panose="020F0502020204030204" pitchFamily="34" charset="0"/>
              </a:rPr>
              <a:t>). También puede visitar </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publications</a:t>
            </a:r>
            <a:r>
              <a:rPr lang="es-US" sz="1200" b="0" strike="noStrike" spc="-1" dirty="0">
                <a:solidFill>
                  <a:srgbClr val="000000"/>
                </a:solidFill>
                <a:latin typeface="Calibri" panose="020F0502020204030204" pitchFamily="34" charset="0"/>
                <a:cs typeface="Calibri" panose="020F0502020204030204" pitchFamily="34" charset="0"/>
              </a:rPr>
              <a:t> para revisar “Su guía para la cobertura de medicamentos recetados de Medicare” (Producto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err="1">
                <a:solidFill>
                  <a:srgbClr val="000000"/>
                </a:solidFill>
                <a:latin typeface="Calibri" panose="020F0502020204030204" pitchFamily="34" charset="0"/>
                <a:cs typeface="Calibri" panose="020F0502020204030204" pitchFamily="34" charset="0"/>
              </a:rPr>
              <a:t>n.°</a:t>
            </a:r>
            <a:r>
              <a:rPr lang="es-US" sz="1200" b="0" strike="noStrike" spc="-1" dirty="0">
                <a:solidFill>
                  <a:srgbClr val="000000"/>
                </a:solidFill>
                <a:latin typeface="Calibri" panose="020F0502020204030204" pitchFamily="34" charset="0"/>
                <a:cs typeface="Calibri" panose="020F0502020204030204" pitchFamily="34" charset="0"/>
              </a:rPr>
              <a:t> 11109) para ver más información sobre sus derechos y cómo apelar.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Compruebe su conocimiento: pregunta 1</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Los derechos de Medicare están destinados a proteger únicamente a las personas con Medicare Original.</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indent="-23832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Verdadero</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indent="-23832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Falso</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Respuesta: b. Falso</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Ya sea que tenga Medicare Original o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tiene derechos y protecciones que: </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Mantienen su seguridad cuando usted recibe cuidados de la salud</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Garantizan que reciba los servicios de cuidados de la salud que la ley indica que puede recibir</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Le protegen contra prácticas no éticas</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Salvaguardan su privacidad</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13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indent="0">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0" strike="noStrike" spc="-1" dirty="0">
                <a:solidFill>
                  <a:srgbClr val="000000"/>
                </a:solidFill>
                <a:latin typeface="Calibri "/>
              </a:rPr>
              <a:t>La lección 2, “Derechos a apelar”, explica que usted tiene derecho a solicitar una apelación de ciertas decisiones sobre el pago de sus cuidados de la salud, la cobertura de servicios o la cobertura de medicamentos en Medicare Original (Medicare Parte A [seguro hospitalario] y Parte B [seguro médico]), un plan Medicare </a:t>
            </a:r>
            <a:r>
              <a:rPr lang="es-US" sz="1200" b="0" strike="noStrike" spc="-1" dirty="0" err="1">
                <a:solidFill>
                  <a:srgbClr val="000000"/>
                </a:solidFill>
                <a:latin typeface="Calibri "/>
              </a:rPr>
              <a:t>Advantage</a:t>
            </a:r>
            <a:r>
              <a:rPr lang="es-US" sz="1200" b="0" strike="noStrike" spc="-1" dirty="0">
                <a:solidFill>
                  <a:srgbClr val="000000"/>
                </a:solidFill>
                <a:latin typeface="Calibri "/>
              </a:rPr>
              <a:t> (Parte C) u otro plan de salud de Medicare y en un plan de medicamentos de Medicare (conocido como </a:t>
            </a:r>
            <a:r>
              <a:rPr lang="es-US" sz="1200" b="0" strike="noStrike" spc="-1" dirty="0" err="1">
                <a:solidFill>
                  <a:srgbClr val="000000"/>
                </a:solidFill>
                <a:latin typeface="Calibri "/>
              </a:rPr>
              <a:t>PDP</a:t>
            </a:r>
            <a:r>
              <a:rPr lang="es-US" sz="1200" b="0" strike="noStrike" spc="-1" dirty="0">
                <a:solidFill>
                  <a:srgbClr val="000000"/>
                </a:solidFill>
                <a:latin typeface="Calibri "/>
              </a:rPr>
              <a:t>).</a:t>
            </a:r>
            <a:endParaRPr lang="en-US" sz="1200" b="0" strike="noStrike" spc="-1" dirty="0">
              <a:solidFill>
                <a:srgbClr val="000000"/>
              </a:solidFill>
              <a:latin typeface="Calibri "/>
            </a:endParaRPr>
          </a:p>
          <a:p>
            <a:pPr marL="176400" lvl="1" indent="-176400">
              <a:lnSpc>
                <a:spcPct val="100000"/>
              </a:lnSpc>
              <a:spcBef>
                <a:spcPts val="0"/>
              </a:spcBef>
              <a:spcAft>
                <a:spcPts val="600"/>
              </a:spcAft>
              <a:buClr>
                <a:srgbClr val="000000"/>
              </a:buClr>
              <a:buFont typeface="Wingdings" charset="2"/>
              <a:buChar char=""/>
              <a:tabLst>
                <a:tab pos="0" algn="l"/>
              </a:tabLst>
            </a:pPr>
            <a:r>
              <a:rPr lang="es-US" sz="1200" b="1" strike="noStrike" spc="-1" dirty="0">
                <a:solidFill>
                  <a:srgbClr val="000000"/>
                </a:solidFill>
                <a:latin typeface="Calibri "/>
              </a:rPr>
              <a:t>Para más información sobre apelaciones,</a:t>
            </a:r>
            <a:r>
              <a:rPr lang="es-US" sz="1200" b="0" strike="noStrike" spc="-1" dirty="0">
                <a:solidFill>
                  <a:srgbClr val="000000"/>
                </a:solidFill>
                <a:latin typeface="Calibri "/>
              </a:rPr>
              <a:t> visite </a:t>
            </a:r>
            <a:r>
              <a:rPr lang="es-US" sz="1200" b="0" u="sng" strike="noStrike" spc="-1" dirty="0">
                <a:solidFill>
                  <a:srgbClr val="000000"/>
                </a:solidFill>
                <a:uFillTx/>
                <a:latin typeface="Calibri "/>
                <a:hlinkClick r:id="rId3"/>
              </a:rPr>
              <a:t>Medicare.gov/</a:t>
            </a:r>
            <a:r>
              <a:rPr lang="es-US" sz="1200" b="0" u="sng" strike="noStrike" spc="-1" dirty="0" err="1">
                <a:solidFill>
                  <a:srgbClr val="000000"/>
                </a:solidFill>
                <a:uFillTx/>
                <a:latin typeface="Calibri "/>
                <a:hlinkClick r:id="rId3"/>
              </a:rPr>
              <a:t>claims</a:t>
            </a:r>
            <a:r>
              <a:rPr lang="es-US" sz="1200" b="0" u="sng" strike="noStrike" spc="-1" dirty="0">
                <a:solidFill>
                  <a:srgbClr val="000000"/>
                </a:solidFill>
                <a:uFillTx/>
                <a:latin typeface="Calibri "/>
                <a:hlinkClick r:id="rId3"/>
              </a:rPr>
              <a:t>-appeals/</a:t>
            </a:r>
            <a:r>
              <a:rPr lang="es-US" sz="1200" b="0" u="sng" strike="noStrike" spc="-1" dirty="0" err="1">
                <a:solidFill>
                  <a:srgbClr val="000000"/>
                </a:solidFill>
                <a:uFillTx/>
                <a:latin typeface="Calibri "/>
                <a:hlinkClick r:id="rId3"/>
              </a:rPr>
              <a:t>how</a:t>
            </a:r>
            <a:r>
              <a:rPr lang="es-US" sz="1200" b="0" u="sng" strike="noStrike" spc="-1" dirty="0">
                <a:solidFill>
                  <a:srgbClr val="000000"/>
                </a:solidFill>
                <a:uFillTx/>
                <a:latin typeface="Calibri "/>
                <a:hlinkClick r:id="rId3"/>
              </a:rPr>
              <a:t>-do-i-file-</a:t>
            </a:r>
            <a:r>
              <a:rPr lang="es-US" sz="1200" b="0" u="sng" strike="noStrike" spc="-1" dirty="0" err="1">
                <a:solidFill>
                  <a:srgbClr val="000000"/>
                </a:solidFill>
                <a:uFillTx/>
                <a:latin typeface="Calibri "/>
                <a:hlinkClick r:id="rId3"/>
              </a:rPr>
              <a:t>an</a:t>
            </a:r>
            <a:r>
              <a:rPr lang="es-US" sz="1200" b="0" u="sng" strike="noStrike" spc="-1" dirty="0">
                <a:solidFill>
                  <a:srgbClr val="000000"/>
                </a:solidFill>
                <a:uFillTx/>
                <a:latin typeface="Calibri "/>
                <a:hlinkClick r:id="rId3"/>
              </a:rPr>
              <a:t>-appeal</a:t>
            </a:r>
            <a:r>
              <a:rPr lang="es-US" sz="1200" b="0" strike="noStrike" spc="-1" dirty="0">
                <a:solidFill>
                  <a:srgbClr val="000000"/>
                </a:solidFill>
                <a:latin typeface="Calibri "/>
              </a:rPr>
              <a:t>. </a:t>
            </a:r>
            <a:endParaRPr lang="en-US" sz="1200" b="0" strike="noStrike" spc="-1" dirty="0">
              <a:solidFill>
                <a:srgbClr val="000000"/>
              </a:solidFill>
              <a:latin typeface="Calibri "/>
            </a:endParaRPr>
          </a:p>
          <a:p>
            <a:pPr marL="176400" lvl="1" indent="-176400">
              <a:lnSpc>
                <a:spcPct val="100000"/>
              </a:lnSpc>
              <a:spcBef>
                <a:spcPts val="0"/>
              </a:spcBef>
              <a:spcAft>
                <a:spcPts val="600"/>
              </a:spcAft>
              <a:buClr>
                <a:srgbClr val="000000"/>
              </a:buClr>
              <a:buFont typeface="Wingdings" charset="2"/>
              <a:buChar char=""/>
              <a:tabLst>
                <a:tab pos="0" algn="l"/>
              </a:tabLst>
            </a:pPr>
            <a:r>
              <a:rPr lang="es-US" sz="1200" b="1" strike="noStrike" spc="-1" dirty="0">
                <a:solidFill>
                  <a:srgbClr val="000000"/>
                </a:solidFill>
                <a:latin typeface="Calibri "/>
              </a:rPr>
              <a:t>Para recibir ayuda con la presentación de una apelación, </a:t>
            </a:r>
            <a:r>
              <a:rPr lang="es-US" sz="1200" b="0" strike="noStrike" spc="-1" dirty="0">
                <a:solidFill>
                  <a:srgbClr val="000000"/>
                </a:solidFill>
                <a:latin typeface="Calibri "/>
              </a:rPr>
              <a:t>llame al Programa Estatal de Asistencia sobre Seguros de Salud (</a:t>
            </a:r>
            <a:r>
              <a:rPr lang="es-US" sz="1200" b="0" strike="noStrike" spc="-1" dirty="0" err="1">
                <a:solidFill>
                  <a:srgbClr val="000000"/>
                </a:solidFill>
                <a:latin typeface="Calibri "/>
              </a:rPr>
              <a:t>SHIP</a:t>
            </a:r>
            <a:r>
              <a:rPr lang="es-US" sz="1200" b="0" strike="noStrike" spc="-1" dirty="0">
                <a:solidFill>
                  <a:srgbClr val="000000"/>
                </a:solidFill>
                <a:latin typeface="Calibri "/>
              </a:rPr>
              <a:t>, en inglés) de su estado. Para obtener los números telefónicos más actualizados de </a:t>
            </a:r>
            <a:r>
              <a:rPr lang="es-US" sz="1200" b="0" strike="noStrike" spc="-1" dirty="0" err="1">
                <a:solidFill>
                  <a:srgbClr val="000000"/>
                </a:solidFill>
                <a:latin typeface="Calibri "/>
              </a:rPr>
              <a:t>SHIP</a:t>
            </a:r>
            <a:r>
              <a:rPr lang="es-US" sz="1200" b="0" strike="noStrike" spc="-1" dirty="0">
                <a:solidFill>
                  <a:srgbClr val="000000"/>
                </a:solidFill>
                <a:latin typeface="Calibri "/>
              </a:rPr>
              <a:t>, visite </a:t>
            </a:r>
            <a:r>
              <a:rPr lang="es-US" sz="1200" b="0" u="sng" strike="noStrike" spc="-1" dirty="0">
                <a:solidFill>
                  <a:srgbClr val="000000"/>
                </a:solidFill>
                <a:uFillTx/>
                <a:latin typeface="Calibri "/>
                <a:hlinkClick r:id="rId4"/>
              </a:rPr>
              <a:t>shiphelp.org</a:t>
            </a:r>
            <a:r>
              <a:rPr lang="es-US" sz="1200" b="0" strike="noStrike" spc="-1" dirty="0">
                <a:solidFill>
                  <a:srgbClr val="000000"/>
                </a:solidFill>
                <a:latin typeface="Calibri "/>
              </a:rPr>
              <a:t>. </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0" strike="noStrike" spc="-1" dirty="0">
                <a:solidFill>
                  <a:srgbClr val="000000"/>
                </a:solidFill>
                <a:latin typeface="Calibri "/>
              </a:rPr>
              <a:t>Si tiene un plan Medicare </a:t>
            </a:r>
            <a:r>
              <a:rPr lang="es-US" sz="1200" b="0" strike="noStrike" spc="-1" dirty="0" err="1">
                <a:solidFill>
                  <a:srgbClr val="000000"/>
                </a:solidFill>
                <a:latin typeface="Calibri "/>
              </a:rPr>
              <a:t>Advantage</a:t>
            </a:r>
            <a:r>
              <a:rPr lang="es-US" sz="1200" b="0" strike="noStrike" spc="-1" dirty="0">
                <a:solidFill>
                  <a:srgbClr val="000000"/>
                </a:solidFill>
                <a:latin typeface="Calibri "/>
              </a:rPr>
              <a:t>, otro plan de salud de Medicare o un plan de medicamentos de Medicare, lea los materiales de su plan.</a:t>
            </a:r>
            <a:endParaRPr lang="en-US" sz="1200" b="0" strike="noStrike" spc="-1" dirty="0">
              <a:solidFill>
                <a:srgbClr val="000000"/>
              </a:solidFill>
              <a:latin typeface="Calibri "/>
            </a:endParaRPr>
          </a:p>
          <a:p>
            <a:pPr indent="0">
              <a:lnSpc>
                <a:spcPct val="100000"/>
              </a:lnSpc>
              <a:spcAft>
                <a:spcPts val="600"/>
              </a:spcAft>
              <a:buNone/>
              <a:tabLst>
                <a:tab pos="0" algn="l"/>
              </a:tabLst>
            </a:pP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0" strike="noStrike" spc="-1" dirty="0">
                <a:solidFill>
                  <a:srgbClr val="000000"/>
                </a:solidFill>
                <a:latin typeface="Calibri "/>
                <a:ea typeface="Calibri"/>
              </a:rPr>
              <a:t>Apelaciones de Medicare, Producto de los </a:t>
            </a:r>
            <a:r>
              <a:rPr lang="es-US" sz="1200" b="0" strike="noStrike" spc="-1" dirty="0" err="1">
                <a:solidFill>
                  <a:srgbClr val="000000"/>
                </a:solidFill>
                <a:latin typeface="Calibri "/>
                <a:ea typeface="Calibri"/>
              </a:rPr>
              <a:t>CMS</a:t>
            </a:r>
            <a:r>
              <a:rPr lang="es-US" sz="1200" b="0" strike="noStrike" spc="-1" dirty="0">
                <a:solidFill>
                  <a:srgbClr val="000000"/>
                </a:solidFill>
                <a:latin typeface="Calibri "/>
                <a:ea typeface="Calibri"/>
              </a:rPr>
              <a:t> </a:t>
            </a:r>
            <a:r>
              <a:rPr lang="es-US" sz="1200" b="0" strike="noStrike" spc="-1" dirty="0" err="1">
                <a:solidFill>
                  <a:srgbClr val="000000"/>
                </a:solidFill>
                <a:latin typeface="Calibri "/>
                <a:ea typeface="Calibri"/>
              </a:rPr>
              <a:t>n.°</a:t>
            </a:r>
            <a:r>
              <a:rPr lang="es-US" sz="1200" b="0" strike="noStrike" spc="-1" dirty="0">
                <a:solidFill>
                  <a:srgbClr val="000000"/>
                </a:solidFill>
                <a:latin typeface="Calibri "/>
                <a:ea typeface="Calibri"/>
              </a:rPr>
              <a:t> 11525: </a:t>
            </a:r>
            <a:r>
              <a:rPr lang="es-US" sz="1200" b="0" u="sng" strike="noStrike" spc="-1" dirty="0">
                <a:solidFill>
                  <a:srgbClr val="000000"/>
                </a:solidFill>
                <a:uFillTx/>
                <a:latin typeface="Calibri "/>
                <a:ea typeface="Calibri"/>
                <a:hlinkClick r:id="rId5"/>
              </a:rPr>
              <a:t>Medicare.gov/</a:t>
            </a:r>
            <a:r>
              <a:rPr lang="es-US" sz="1200" b="0" u="sng" strike="noStrike" spc="-1" dirty="0" err="1">
                <a:solidFill>
                  <a:srgbClr val="000000"/>
                </a:solidFill>
                <a:uFillTx/>
                <a:latin typeface="Calibri "/>
                <a:ea typeface="Calibri"/>
                <a:hlinkClick r:id="rId5"/>
              </a:rPr>
              <a:t>publications</a:t>
            </a:r>
            <a:r>
              <a:rPr lang="es-US" sz="1200" b="0" u="sng" strike="noStrike" spc="-1" dirty="0">
                <a:solidFill>
                  <a:srgbClr val="000000"/>
                </a:solidFill>
                <a:uFillTx/>
                <a:latin typeface="Calibri "/>
                <a:ea typeface="Calibri"/>
                <a:hlinkClick r:id="rId5"/>
              </a:rPr>
              <a:t>/11525-medicare-appeals.pdf</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Al final de esta lección, usted podrá:</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Describir las decisiones tiene derecho a apelar, independientemente de la manera en que recibe su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Describir cómo apelar decisiones sobre la cobertura o pagos y dónde conseguir ayuda para presentar una apelación</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los pasos y la cronología del proceso de apelaciones </a:t>
            </a:r>
            <a:r>
              <a:rPr lang="es-US" sz="1200" b="1" strike="noStrike" spc="-1" dirty="0">
                <a:solidFill>
                  <a:srgbClr val="000000"/>
                </a:solidFill>
                <a:latin typeface="Calibri" panose="020F0502020204030204" pitchFamily="34" charset="0"/>
                <a:cs typeface="Calibri" panose="020F0502020204030204" pitchFamily="34" charset="0"/>
              </a:rPr>
              <a:t>estándar </a:t>
            </a:r>
            <a:r>
              <a:rPr lang="es-US" sz="1200" b="0" strike="noStrike" spc="-1" dirty="0">
                <a:solidFill>
                  <a:srgbClr val="000000"/>
                </a:solidFill>
                <a:latin typeface="Calibri" panose="020F0502020204030204" pitchFamily="34" charset="0"/>
                <a:cs typeface="Calibri" panose="020F0502020204030204" pitchFamily="34" charset="0"/>
              </a:rPr>
              <a:t>para Medicare Original, planes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y cobertura de medicamentos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los pasos y la cronología del proceso de apelaciones </a:t>
            </a:r>
            <a:r>
              <a:rPr lang="es-US" sz="1200" b="1" strike="noStrike" spc="-1" dirty="0">
                <a:solidFill>
                  <a:srgbClr val="000000"/>
                </a:solidFill>
                <a:latin typeface="Calibri" panose="020F0502020204030204" pitchFamily="34" charset="0"/>
                <a:cs typeface="Calibri" panose="020F0502020204030204" pitchFamily="34" charset="0"/>
              </a:rPr>
              <a:t>acelerado</a:t>
            </a:r>
            <a:r>
              <a:rPr lang="es-US" sz="1200" b="0" strike="noStrike" spc="-1" dirty="0">
                <a:solidFill>
                  <a:srgbClr val="000000"/>
                </a:solidFill>
                <a:latin typeface="Calibri" panose="020F0502020204030204" pitchFamily="34" charset="0"/>
                <a:cs typeface="Calibri" panose="020F0502020204030204" pitchFamily="34" charset="0"/>
              </a:rPr>
              <a:t> para Medicare Original, planes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y cobertura de medicamentos de Medicare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13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634142"/>
          </a:xfrm>
        </p:spPr>
        <p:txBody>
          <a:bodyPr/>
          <a:lstStyle/>
          <a:p>
            <a:pPr>
              <a:lnSpc>
                <a:spcPct val="100000"/>
              </a:lnSpc>
              <a:spcBef>
                <a:spcPts val="618"/>
              </a:spcBef>
              <a:spcAft>
                <a:spcPts val="600"/>
              </a:spcAft>
              <a:buNone/>
            </a:pPr>
            <a:r>
              <a:rPr lang="es-US" sz="1100" b="1" strike="noStrike" spc="-1" dirty="0">
                <a:solidFill>
                  <a:srgbClr val="000000"/>
                </a:solidFill>
                <a:latin typeface="Calibri "/>
              </a:rPr>
              <a:t>Esta diapositiva tiene animación.</a:t>
            </a:r>
            <a:endParaRPr lang="en-US" sz="1100" b="0" strike="noStrike" spc="-1" dirty="0">
              <a:solidFill>
                <a:srgbClr val="000000"/>
              </a:solidFill>
              <a:latin typeface="Calibri "/>
            </a:endParaRPr>
          </a:p>
          <a:p>
            <a:pPr>
              <a:lnSpc>
                <a:spcPct val="100000"/>
              </a:lnSpc>
              <a:spcBef>
                <a:spcPts val="618"/>
              </a:spcBef>
              <a:spcAft>
                <a:spcPts val="600"/>
              </a:spcAft>
              <a:buNone/>
            </a:pPr>
            <a:r>
              <a:rPr lang="es-US" sz="1100" b="1" strike="noStrike" spc="-1" dirty="0">
                <a:solidFill>
                  <a:srgbClr val="000000"/>
                </a:solidFill>
                <a:latin typeface="Calibri "/>
              </a:rPr>
              <a:t>Notas del presentador</a:t>
            </a:r>
            <a:endParaRPr lang="en-US" sz="1100" b="0" strike="noStrike" spc="-1" dirty="0">
              <a:solidFill>
                <a:srgbClr val="000000"/>
              </a:solidFill>
              <a:latin typeface="Calibri "/>
            </a:endParaRPr>
          </a:p>
          <a:p>
            <a:pPr>
              <a:lnSpc>
                <a:spcPct val="100000"/>
              </a:lnSpc>
              <a:spcBef>
                <a:spcPts val="618"/>
              </a:spcBef>
              <a:spcAft>
                <a:spcPts val="600"/>
              </a:spcAft>
              <a:buNone/>
            </a:pPr>
            <a:r>
              <a:rPr lang="es-US" sz="1100" b="0" strike="noStrike" spc="-1" dirty="0">
                <a:solidFill>
                  <a:srgbClr val="000000"/>
                </a:solidFill>
                <a:latin typeface="Calibri "/>
              </a:rPr>
              <a:t>Si tiene Medicare Original, recibirá por correo un “Resumen de Medicare” (MSN) cada 3 meses con todos los artículos y servicios que los proveedores y vendedores le facturaron a Medicare. Puede registrarse para recibir ese aviso electrónicamente todos los meses. Visite </a:t>
            </a:r>
            <a:r>
              <a:rPr lang="es-US" sz="1100" b="0" u="sng" strike="noStrike" spc="-1" dirty="0">
                <a:solidFill>
                  <a:srgbClr val="000000"/>
                </a:solidFill>
                <a:uFillTx/>
                <a:latin typeface="Calibri "/>
                <a:hlinkClick r:id="rId3"/>
              </a:rPr>
              <a:t>Medicare.gov/</a:t>
            </a:r>
            <a:r>
              <a:rPr lang="es-US" sz="1100" b="0" u="sng" strike="noStrike" spc="-1" dirty="0" err="1">
                <a:solidFill>
                  <a:srgbClr val="000000"/>
                </a:solidFill>
                <a:uFillTx/>
                <a:latin typeface="Calibri "/>
                <a:hlinkClick r:id="rId3"/>
              </a:rPr>
              <a:t>account</a:t>
            </a:r>
            <a:r>
              <a:rPr lang="es-US" sz="1100" b="0" u="sng" strike="noStrike" spc="-1" dirty="0">
                <a:solidFill>
                  <a:srgbClr val="000000"/>
                </a:solidFill>
                <a:uFillTx/>
                <a:latin typeface="Calibri "/>
                <a:hlinkClick r:id="rId3"/>
              </a:rPr>
              <a:t>/</a:t>
            </a:r>
            <a:r>
              <a:rPr lang="es-US" sz="1100" b="0" u="sng" strike="noStrike" spc="-1" dirty="0" err="1">
                <a:solidFill>
                  <a:srgbClr val="000000"/>
                </a:solidFill>
                <a:uFillTx/>
                <a:latin typeface="Calibri "/>
                <a:hlinkClick r:id="rId3"/>
              </a:rPr>
              <a:t>login</a:t>
            </a:r>
            <a:r>
              <a:rPr lang="es-US" sz="1100" b="0" strike="noStrike" spc="-1" dirty="0">
                <a:solidFill>
                  <a:srgbClr val="000000"/>
                </a:solidFill>
                <a:latin typeface="Calibri "/>
              </a:rPr>
              <a:t> para iniciar sesión en su cuenta Medicare segura (o crearla) a fin de recibir MSN electrónicos (</a:t>
            </a:r>
            <a:r>
              <a:rPr lang="es-US" sz="1100" b="0" strike="noStrike" spc="-1" dirty="0" err="1">
                <a:solidFill>
                  <a:srgbClr val="000000"/>
                </a:solidFill>
                <a:latin typeface="Calibri "/>
              </a:rPr>
              <a:t>eMSN</a:t>
            </a:r>
            <a:r>
              <a:rPr lang="es-US" sz="1100" b="0" strike="noStrike" spc="-1" dirty="0">
                <a:solidFill>
                  <a:srgbClr val="000000"/>
                </a:solidFill>
                <a:latin typeface="Calibri "/>
              </a:rPr>
              <a:t>) todos los meses en lugar de recibirlos por correo. </a:t>
            </a:r>
            <a:endParaRPr lang="en-US" sz="1100" b="0" strike="noStrike" spc="-1" dirty="0">
              <a:solidFill>
                <a:srgbClr val="000000"/>
              </a:solidFill>
              <a:latin typeface="Calibri "/>
            </a:endParaRPr>
          </a:p>
          <a:p>
            <a:pPr>
              <a:lnSpc>
                <a:spcPct val="100000"/>
              </a:lnSpc>
              <a:spcBef>
                <a:spcPts val="618"/>
              </a:spcBef>
              <a:spcAft>
                <a:spcPts val="600"/>
              </a:spcAft>
              <a:buNone/>
            </a:pPr>
            <a:r>
              <a:rPr lang="es-US" sz="1100" b="1" strike="noStrike" spc="-1" dirty="0">
                <a:solidFill>
                  <a:srgbClr val="000000"/>
                </a:solidFill>
                <a:latin typeface="Calibri "/>
              </a:rPr>
              <a:t>Su MSN muestra:</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Todos sus artículos y servicios que los proveedores y vendedores le facturaron a Medicare durante el período de 3 meses</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Lo que Medicare pagó</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Lo que quizá usted le debe al proveedor o vendedor</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Si Medicare ha aprobado, o denegado total o parcialmente, su reclamo médico (esto es la determinación inicial, tomada por el Contratista Administrativo de Medicare [MAC], que procesa los reclamos de Medicare) </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Sus derechos a apelar y a quién contactar si necesita ayuda para presentar una apelación</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Cómo y dónde presentar su apelación</a:t>
            </a:r>
            <a:endParaRPr lang="en-US" sz="1100" b="0" strike="noStrike" spc="-1" dirty="0">
              <a:solidFill>
                <a:srgbClr val="000000"/>
              </a:solidFill>
              <a:latin typeface="Calibri "/>
            </a:endParaRPr>
          </a:p>
          <a:p>
            <a:pPr marL="122040" lvl="1" indent="-122040">
              <a:lnSpc>
                <a:spcPct val="100000"/>
              </a:lnSpc>
              <a:spcAft>
                <a:spcPts val="600"/>
              </a:spcAft>
              <a:buClr>
                <a:srgbClr val="000000"/>
              </a:buClr>
              <a:buFont typeface="Wingdings" charset="2"/>
              <a:buChar char=""/>
            </a:pPr>
            <a:r>
              <a:rPr lang="es-US" sz="1100" b="0" strike="noStrike" spc="-1" dirty="0">
                <a:solidFill>
                  <a:srgbClr val="000000"/>
                </a:solidFill>
                <a:latin typeface="Calibri "/>
              </a:rPr>
              <a:t>Cuánto tiempo tiene para presentar una apelación</a:t>
            </a:r>
            <a:endParaRPr lang="en-US" sz="1100" b="0" strike="noStrike" spc="-1" dirty="0">
              <a:solidFill>
                <a:srgbClr val="000000"/>
              </a:solidFill>
              <a:latin typeface="Calibri "/>
            </a:endParaRPr>
          </a:p>
          <a:p>
            <a:pPr indent="0">
              <a:lnSpc>
                <a:spcPct val="100000"/>
              </a:lnSpc>
              <a:spcAft>
                <a:spcPts val="600"/>
              </a:spcAft>
              <a:buNone/>
            </a:pPr>
            <a:r>
              <a:rPr lang="es-US" sz="1100" b="1" strike="noStrike" spc="-1" dirty="0">
                <a:solidFill>
                  <a:srgbClr val="000000"/>
                </a:solidFill>
                <a:latin typeface="Calibri "/>
              </a:rPr>
              <a:t>Ejemplos de MSN:</a:t>
            </a:r>
            <a:endParaRPr lang="en-US" sz="1100" b="0" strike="noStrike" spc="-1" dirty="0">
              <a:solidFill>
                <a:srgbClr val="000000"/>
              </a:solidFill>
              <a:latin typeface="Calibri "/>
            </a:endParaRPr>
          </a:p>
          <a:p>
            <a:pPr marL="115920" lvl="1" indent="-115920">
              <a:lnSpc>
                <a:spcPct val="100000"/>
              </a:lnSpc>
              <a:spcAft>
                <a:spcPts val="600"/>
              </a:spcAft>
              <a:buClr>
                <a:srgbClr val="000000"/>
              </a:buClr>
              <a:buFont typeface="Wingdings" charset="2"/>
              <a:buChar char=""/>
            </a:pPr>
            <a:r>
              <a:rPr lang="es-US" sz="1100" b="0" strike="noStrike" spc="-1" dirty="0">
                <a:solidFill>
                  <a:srgbClr val="000000"/>
                </a:solidFill>
                <a:latin typeface="Calibri "/>
              </a:rPr>
              <a:t>Resumen de Medicare Parte A: </a:t>
            </a:r>
            <a:r>
              <a:rPr lang="es-US" sz="1100" b="0" u="sng" strike="noStrike" spc="-1" dirty="0">
                <a:solidFill>
                  <a:srgbClr val="000000"/>
                </a:solidFill>
                <a:uFillTx/>
                <a:latin typeface="Calibri "/>
                <a:hlinkClick r:id="rId4"/>
              </a:rPr>
              <a:t>Medicare.gov/sites/default/files/2021-08/summarynoticea.pdf</a:t>
            </a:r>
            <a:r>
              <a:rPr lang="es-US" sz="1100" b="0" strike="noStrike" spc="-1" dirty="0">
                <a:solidFill>
                  <a:srgbClr val="000000"/>
                </a:solidFill>
                <a:latin typeface="Calibri "/>
              </a:rPr>
              <a:t> </a:t>
            </a:r>
            <a:endParaRPr lang="en-US" sz="1100" b="0" strike="noStrike" spc="-1" dirty="0">
              <a:solidFill>
                <a:srgbClr val="000000"/>
              </a:solidFill>
              <a:latin typeface="Calibri "/>
            </a:endParaRPr>
          </a:p>
          <a:p>
            <a:pPr marL="115920" lvl="1" indent="-115920">
              <a:lnSpc>
                <a:spcPct val="100000"/>
              </a:lnSpc>
              <a:spcAft>
                <a:spcPts val="600"/>
              </a:spcAft>
              <a:buClr>
                <a:srgbClr val="000000"/>
              </a:buClr>
              <a:buFont typeface="Wingdings" charset="2"/>
              <a:buChar char=""/>
            </a:pPr>
            <a:r>
              <a:rPr lang="es-US" sz="1100" b="0" strike="noStrike" spc="-1" dirty="0">
                <a:solidFill>
                  <a:srgbClr val="000000"/>
                </a:solidFill>
                <a:latin typeface="Calibri "/>
              </a:rPr>
              <a:t>Resumen de Medicare Parte B: </a:t>
            </a:r>
            <a:r>
              <a:rPr lang="es-US" sz="1100" b="0" u="sng" strike="noStrike" spc="-1" dirty="0">
                <a:solidFill>
                  <a:srgbClr val="000000"/>
                </a:solidFill>
                <a:uFillTx/>
                <a:latin typeface="Calibri "/>
                <a:hlinkClick r:id="rId5"/>
              </a:rPr>
              <a:t>Medicare.gov/sites/default/files/2021-08/summarynoticeb.pdf</a:t>
            </a:r>
            <a:r>
              <a:rPr lang="es-US" sz="1100" b="0" strike="noStrike" spc="-1" dirty="0">
                <a:solidFill>
                  <a:srgbClr val="000000"/>
                </a:solidFill>
                <a:latin typeface="Calibri "/>
              </a:rPr>
              <a:t> </a:t>
            </a:r>
            <a:endParaRPr lang="en-US" sz="1100" b="0" strike="noStrike" spc="-1" dirty="0">
              <a:solidFill>
                <a:srgbClr val="000000"/>
              </a:solidFill>
              <a:latin typeface="Calibri "/>
            </a:endParaRPr>
          </a:p>
          <a:p>
            <a:pPr marL="115920" lvl="1" indent="-115920">
              <a:lnSpc>
                <a:spcPct val="100000"/>
              </a:lnSpc>
              <a:spcAft>
                <a:spcPts val="600"/>
              </a:spcAft>
              <a:buClr>
                <a:srgbClr val="000000"/>
              </a:buClr>
              <a:buFont typeface="Wingdings" charset="2"/>
              <a:buChar char=""/>
            </a:pPr>
            <a:r>
              <a:rPr lang="es-US" sz="1100" b="0" strike="noStrike" spc="-1" dirty="0">
                <a:solidFill>
                  <a:srgbClr val="000000"/>
                </a:solidFill>
                <a:latin typeface="Calibri "/>
              </a:rPr>
              <a:t>Resumen de Medicare </a:t>
            </a:r>
            <a:r>
              <a:rPr lang="es-US" sz="1100" b="0" strike="noStrike" spc="-1" dirty="0" err="1">
                <a:solidFill>
                  <a:srgbClr val="000000"/>
                </a:solidFill>
                <a:latin typeface="Calibri "/>
              </a:rPr>
              <a:t>DME</a:t>
            </a:r>
            <a:r>
              <a:rPr lang="es-US" sz="1100" b="0" strike="noStrike" spc="-1" dirty="0">
                <a:solidFill>
                  <a:srgbClr val="000000"/>
                </a:solidFill>
                <a:latin typeface="Calibri "/>
              </a:rPr>
              <a:t>: </a:t>
            </a:r>
            <a:r>
              <a:rPr lang="es-US" sz="1100" b="0" u="sng" strike="noStrike" spc="-1" dirty="0">
                <a:solidFill>
                  <a:srgbClr val="000000"/>
                </a:solidFill>
                <a:uFillTx/>
                <a:latin typeface="Calibri "/>
                <a:hlinkClick r:id="rId6"/>
              </a:rPr>
              <a:t>Medicare.gov/sites/default/files/2021-08/summarynoticedme.pdf</a:t>
            </a:r>
            <a:r>
              <a:rPr lang="es-US" sz="1100" b="0" strike="noStrike" spc="-1" dirty="0">
                <a:solidFill>
                  <a:srgbClr val="000000"/>
                </a:solidFill>
                <a:latin typeface="Calibri "/>
              </a:rPr>
              <a:t> </a:t>
            </a:r>
            <a:endParaRPr lang="en-US" sz="1100" b="0" strike="noStrike" spc="-1" dirty="0">
              <a:solidFill>
                <a:srgbClr val="000000"/>
              </a:solidFill>
              <a:latin typeface="Calibri "/>
            </a:endParaRP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2810" y="3757508"/>
            <a:ext cx="6191417" cy="5144347"/>
          </a:xfrm>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indent="0">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Una apelación es la medida que usted puede tomar si está en desacuerdo con una decisión de cobertura o pago tomada por Medicare. Usted tiene derecho a solicitar una apelación de cualquier decisión de cobertura o pago de salud. Tiene derecho a un proceso de apelaciones justo, oportuno y eficiente. </a:t>
            </a:r>
            <a:endParaRPr lang="en-US" sz="1200" b="0" strike="noStrike" spc="-1" dirty="0">
              <a:solidFill>
                <a:srgbClr val="000000"/>
              </a:solidFill>
              <a:latin typeface="Calibri "/>
            </a:endParaRPr>
          </a:p>
          <a:p>
            <a:pPr indent="0">
              <a:lnSpc>
                <a:spcPct val="100000"/>
              </a:lnSpc>
              <a:spcAft>
                <a:spcPts val="600"/>
              </a:spcAft>
              <a:buNone/>
            </a:pPr>
            <a:r>
              <a:rPr lang="es-US" sz="1200" b="1" strike="noStrike" spc="-1" dirty="0">
                <a:solidFill>
                  <a:srgbClr val="000000"/>
                </a:solidFill>
                <a:latin typeface="Calibri "/>
              </a:rPr>
              <a:t>Puede presentar una apelación si:</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
              </a:rPr>
              <a:t>No se cubre un servicio o artículo que usted recibió y cree que debería haber sido cubierto.</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
              </a:rPr>
              <a:t>Se niega el pago de un servicio o artículo y usted piensa que Medicare debería haberlo pagado.</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
              </a:rPr>
              <a:t>No está de acuerdo con una decisión de pago o cobertura de Medicare </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Si decide apelar una decisión, solicite a su doctor, proveedor de cuidados de la salud o vendedor cualquier información que pueda ser de ayuda en su caso. Asegúrese de conservar una copia de todo lo que envíe a Medicare como parte de su apelación.</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Usted tiene derecho a una apelación acelerada (rápida) en ciertas situaciones.</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Vaya a la diapositiva siguiente para ver más información sobre apelaciones aceleradas (rápidas).</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Visite </a:t>
            </a:r>
            <a:r>
              <a:rPr lang="es-US" sz="1200" b="0" u="sng" strike="noStrike" spc="-1" dirty="0">
                <a:solidFill>
                  <a:srgbClr val="000000"/>
                </a:solidFill>
                <a:uFillTx/>
                <a:latin typeface="Calibri "/>
                <a:ea typeface="Calibri"/>
                <a:hlinkClick r:id="rId3"/>
              </a:rPr>
              <a:t>Medicare.gov/</a:t>
            </a:r>
            <a:r>
              <a:rPr lang="es-US" sz="1200" b="0" u="sng" strike="noStrike" spc="-1" dirty="0" err="1">
                <a:solidFill>
                  <a:srgbClr val="000000"/>
                </a:solidFill>
                <a:uFillTx/>
                <a:latin typeface="Calibri "/>
                <a:ea typeface="Calibri"/>
                <a:hlinkClick r:id="rId3"/>
              </a:rPr>
              <a:t>basics</a:t>
            </a:r>
            <a:r>
              <a:rPr lang="es-US" sz="1200" b="0" u="sng" strike="noStrike" spc="-1" dirty="0">
                <a:solidFill>
                  <a:srgbClr val="000000"/>
                </a:solidFill>
                <a:uFillTx/>
                <a:latin typeface="Calibri "/>
                <a:ea typeface="Calibri"/>
                <a:hlinkClick r:id="rId3"/>
              </a:rPr>
              <a:t>/</a:t>
            </a:r>
            <a:r>
              <a:rPr lang="es-US" sz="1200" b="0" u="sng" strike="noStrike" spc="-1" dirty="0" err="1">
                <a:solidFill>
                  <a:srgbClr val="000000"/>
                </a:solidFill>
                <a:uFillTx/>
                <a:latin typeface="Calibri "/>
                <a:ea typeface="Calibri"/>
                <a:hlinkClick r:id="rId3"/>
              </a:rPr>
              <a:t>forms-publications-mailings</a:t>
            </a:r>
            <a:r>
              <a:rPr lang="es-US" sz="1200" b="0" u="sng" strike="noStrike" spc="-1" dirty="0">
                <a:solidFill>
                  <a:srgbClr val="000000"/>
                </a:solidFill>
                <a:uFillTx/>
                <a:latin typeface="Calibri "/>
                <a:ea typeface="Calibri"/>
                <a:hlinkClick r:id="rId3"/>
              </a:rPr>
              <a:t>/</a:t>
            </a:r>
            <a:r>
              <a:rPr lang="es-US" sz="1200" b="0" u="sng" strike="noStrike" spc="-1" dirty="0" err="1">
                <a:solidFill>
                  <a:srgbClr val="000000"/>
                </a:solidFill>
                <a:uFillTx/>
                <a:latin typeface="Calibri "/>
                <a:ea typeface="Calibri"/>
                <a:hlinkClick r:id="rId3"/>
              </a:rPr>
              <a:t>forms</a:t>
            </a:r>
            <a:r>
              <a:rPr lang="es-US" sz="1200" b="0" u="sng" strike="noStrike" spc="-1" dirty="0">
                <a:solidFill>
                  <a:srgbClr val="000000"/>
                </a:solidFill>
                <a:uFillTx/>
                <a:latin typeface="Calibri "/>
                <a:ea typeface="Calibri"/>
                <a:hlinkClick r:id="rId3"/>
              </a:rPr>
              <a:t>/appeals</a:t>
            </a:r>
            <a:r>
              <a:rPr lang="es-US" sz="1200" b="0" strike="noStrike" spc="-1" dirty="0">
                <a:solidFill>
                  <a:srgbClr val="0563C1"/>
                </a:solidFill>
                <a:latin typeface="Calibri "/>
                <a:ea typeface="Calibri"/>
              </a:rPr>
              <a:t> </a:t>
            </a:r>
            <a:r>
              <a:rPr lang="es-US" sz="1200" b="0" strike="noStrike" spc="-1" dirty="0">
                <a:solidFill>
                  <a:srgbClr val="000000"/>
                </a:solidFill>
                <a:latin typeface="Calibri "/>
                <a:ea typeface="Calibri"/>
              </a:rPr>
              <a:t>para ver formularios para apelaciones.</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21329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216000"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Estos materiales son para personas que proporcionan información/capacitadores que están familiarizados con el Programa Medicare y que usan la información para sus presentaciones.</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Este módulo incluye 61 diapositivas con notas para el orador, un directorio de Organizaciones para mejora de la calidad-Cuidado centrado en beneficiarios y familias (</a:t>
            </a:r>
            <a:r>
              <a:rPr lang="es-US" sz="1200" b="0" strike="noStrike" spc="-1" dirty="0" err="1">
                <a:solidFill>
                  <a:srgbClr val="000000"/>
                </a:solidFill>
                <a:latin typeface="Calibri" panose="020F0502020204030204" pitchFamily="34" charset="0"/>
                <a:cs typeface="Calibri" panose="020F0502020204030204" pitchFamily="34" charset="0"/>
              </a:rPr>
              <a:t>BFCC-QIO</a:t>
            </a:r>
            <a:r>
              <a:rPr lang="es-US" sz="1200" b="0" strike="noStrike" spc="-1" dirty="0">
                <a:solidFill>
                  <a:srgbClr val="000000"/>
                </a:solidFill>
                <a:latin typeface="Calibri" panose="020F0502020204030204" pitchFamily="34" charset="0"/>
                <a:cs typeface="Calibri" panose="020F0502020204030204" pitchFamily="34" charset="0"/>
              </a:rPr>
              <a:t>, en inglés), vínculos web y 6 preguntas para verificar sus conocimientos. </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La presentación se realiza en 50 minutos aproximadamente. Es posible que tenga que añadir más tiempo para las actividades adicionales que desee incluir.</a:t>
            </a:r>
            <a:endParaRPr lang="en-US" sz="1200" b="0" strike="noStrike" spc="-1" dirty="0">
              <a:solidFill>
                <a:srgbClr val="000000"/>
              </a:solidFill>
              <a:latin typeface="Calibri" panose="020F0502020204030204" pitchFamily="34" charset="0"/>
              <a:cs typeface="Calibri" panose="020F0502020204030204" pitchFamily="34" charset="0"/>
            </a:endParaRPr>
          </a:p>
          <a:p>
            <a:pPr marL="216000"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Referencias</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Derechos y protecciones de Medicare, Producto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err="1">
                <a:solidFill>
                  <a:srgbClr val="000000"/>
                </a:solidFill>
                <a:latin typeface="Calibri" panose="020F0502020204030204" pitchFamily="34" charset="0"/>
                <a:cs typeface="Calibri" panose="020F0502020204030204" pitchFamily="34" charset="0"/>
              </a:rPr>
              <a:t>n.°</a:t>
            </a:r>
            <a:r>
              <a:rPr lang="es-US" sz="1200" b="0" strike="noStrike" spc="-1" dirty="0">
                <a:solidFill>
                  <a:srgbClr val="000000"/>
                </a:solidFill>
                <a:latin typeface="Calibri" panose="020F0502020204030204" pitchFamily="34" charset="0"/>
                <a:cs typeface="Calibri" panose="020F0502020204030204" pitchFamily="34" charset="0"/>
              </a:rPr>
              <a:t> 11534: </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3"/>
              </a:rPr>
              <a:t>Medicare.gov/Pubs/</a:t>
            </a:r>
            <a:r>
              <a:rPr lang="es-US" sz="1200" b="0" u="sng" strike="noStrike" spc="-1" dirty="0" err="1">
                <a:solidFill>
                  <a:srgbClr val="000000"/>
                </a:solidFill>
                <a:uFillTx/>
                <a:latin typeface="Calibri" panose="020F0502020204030204" pitchFamily="34" charset="0"/>
                <a:ea typeface="Calibri"/>
                <a:cs typeface="Calibri" panose="020F0502020204030204" pitchFamily="34" charset="0"/>
                <a:hlinkClick r:id="rId3"/>
              </a:rPr>
              <a:t>pdf</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3"/>
              </a:rPr>
              <a:t>/11534-medicare-rights-and-protections.pdf</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ea typeface="Calibri"/>
                <a:cs typeface="Calibri" panose="020F0502020204030204" pitchFamily="34" charset="0"/>
              </a:rPr>
              <a:t>Centros para Servicios de Medicare y Medicaid: </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4"/>
              </a:rPr>
              <a:t>CMS.gov</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ea typeface="Calibri"/>
                <a:cs typeface="Calibri" panose="020F0502020204030204" pitchFamily="34" charset="0"/>
              </a:rPr>
              <a:t>Manual “Medicare y usted”: </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5"/>
              </a:rPr>
              <a:t>Medicare.gov/medicare-and-</a:t>
            </a:r>
            <a:r>
              <a:rPr lang="es-US" sz="1200" b="0" u="sng" strike="noStrike" spc="-1" dirty="0" err="1">
                <a:solidFill>
                  <a:srgbClr val="000000"/>
                </a:solidFill>
                <a:uFillTx/>
                <a:latin typeface="Calibri" panose="020F0502020204030204" pitchFamily="34" charset="0"/>
                <a:ea typeface="Calibri"/>
                <a:cs typeface="Calibri" panose="020F0502020204030204" pitchFamily="34" charset="0"/>
                <a:hlinkClick r:id="rId5"/>
              </a:rPr>
              <a:t>you</a:t>
            </a:r>
            <a:r>
              <a:rPr lang="es-US" sz="1200" b="0" u="sng" strike="noStrike" spc="-1" dirty="0">
                <a:solidFill>
                  <a:srgbClr val="0563C1"/>
                </a:solidFill>
                <a:uFillTx/>
                <a:latin typeface="Calibri" panose="020F0502020204030204" pitchFamily="34" charset="0"/>
                <a:ea typeface="Calibri"/>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ea typeface="Calibri"/>
                <a:cs typeface="Calibri" panose="020F0502020204030204" pitchFamily="34" charset="0"/>
              </a:rPr>
              <a:t>Departamento de Salud y Servicios Humanos, Oficina de Derechos Civiles: </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6"/>
              </a:rPr>
              <a:t>HHS.gov/</a:t>
            </a:r>
            <a:r>
              <a:rPr lang="es-US" sz="1200" b="0" u="sng" strike="noStrike" spc="-1" dirty="0" err="1">
                <a:solidFill>
                  <a:srgbClr val="000000"/>
                </a:solidFill>
                <a:uFillTx/>
                <a:latin typeface="Calibri" panose="020F0502020204030204" pitchFamily="34" charset="0"/>
                <a:ea typeface="Calibri"/>
                <a:cs typeface="Calibri" panose="020F0502020204030204" pitchFamily="34" charset="0"/>
                <a:hlinkClick r:id="rId6"/>
              </a:rPr>
              <a:t>ocr</a:t>
            </a:r>
            <a:r>
              <a:rPr lang="es-US" sz="1200" b="0" u="sng" strike="noStrike" spc="-1" dirty="0">
                <a:solidFill>
                  <a:srgbClr val="000000"/>
                </a:solidFill>
                <a:uFillTx/>
                <a:latin typeface="Calibri" panose="020F0502020204030204" pitchFamily="34" charset="0"/>
                <a:ea typeface="Calibri"/>
                <a:cs typeface="Calibri" panose="020F0502020204030204" pitchFamily="34" charset="0"/>
                <a:hlinkClick r:id="rId6"/>
              </a:rPr>
              <a:t>/index.html</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Usted tiene derecho a una apelación acelerada (rápida) si piensa que le van a dar el alta demasiado rápido de su internación hospitalaria cubierta por Medicare. En el plazo de 2 días después de su internación hospitalaria recibirá un aviso llamado “Mensaje importante de Medicare sobre sus derechos” (a veces llamado el “Mensaje importante de Medicare” o un “IM”). Ese aviso le proporciona información de contacto de la Organización para mejora de la calidad-Cuidado centrado en beneficiarios y familias (</a:t>
            </a:r>
            <a:r>
              <a:rPr lang="es-US" sz="1200" b="0" strike="noStrike" spc="-1" dirty="0" err="1">
                <a:solidFill>
                  <a:srgbClr val="000000"/>
                </a:solidFill>
                <a:latin typeface="Calibri "/>
              </a:rPr>
              <a:t>BFCC-QIO</a:t>
            </a:r>
            <a:r>
              <a:rPr lang="es-US" sz="1200" b="0" strike="noStrike" spc="-1" dirty="0">
                <a:solidFill>
                  <a:srgbClr val="000000"/>
                </a:solidFill>
                <a:latin typeface="Calibri "/>
              </a:rPr>
              <a:t>) y le explica sus derechos a apelar.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Es posible que tenga derecho a una apelación rápida si piensa que los servicios de su centro de enfermería especializada (</a:t>
            </a:r>
            <a:r>
              <a:rPr lang="es-US" sz="1200" b="0" strike="noStrike" spc="-1" dirty="0" err="1">
                <a:solidFill>
                  <a:srgbClr val="000000"/>
                </a:solidFill>
                <a:latin typeface="Calibri "/>
              </a:rPr>
              <a:t>SNF</a:t>
            </a:r>
            <a:r>
              <a:rPr lang="es-US" sz="1200" b="0" strike="noStrike" spc="-1" dirty="0">
                <a:solidFill>
                  <a:srgbClr val="000000"/>
                </a:solidFill>
                <a:latin typeface="Calibri "/>
              </a:rPr>
              <a:t>), agencia de salud en el hogar (</a:t>
            </a:r>
            <a:r>
              <a:rPr lang="es-US" sz="1200" b="0" strike="noStrike" spc="-1" dirty="0" err="1">
                <a:solidFill>
                  <a:srgbClr val="000000"/>
                </a:solidFill>
                <a:latin typeface="Calibri "/>
              </a:rPr>
              <a:t>HHA</a:t>
            </a:r>
            <a:r>
              <a:rPr lang="es-US" sz="1200" b="0" strike="noStrike" spc="-1" dirty="0">
                <a:solidFill>
                  <a:srgbClr val="000000"/>
                </a:solidFill>
                <a:latin typeface="Calibri "/>
              </a:rPr>
              <a:t>), institución para rehabilitación integral de pacientes ambulatorios (</a:t>
            </a:r>
            <a:r>
              <a:rPr lang="es-US" sz="1200" b="0" strike="noStrike" spc="-1" dirty="0" err="1">
                <a:solidFill>
                  <a:srgbClr val="000000"/>
                </a:solidFill>
                <a:latin typeface="Calibri "/>
              </a:rPr>
              <a:t>CORF</a:t>
            </a:r>
            <a:r>
              <a:rPr lang="es-US" sz="1200" b="0" strike="noStrike" spc="-1" dirty="0">
                <a:solidFill>
                  <a:srgbClr val="000000"/>
                </a:solidFill>
                <a:latin typeface="Calibri "/>
              </a:rPr>
              <a:t>) u hospicio finalizarán demasiado pronto. Mientras esté recibiendo servicios de </a:t>
            </a:r>
            <a:r>
              <a:rPr lang="es-US" sz="1200" b="0" strike="noStrike" spc="-1" dirty="0" err="1">
                <a:solidFill>
                  <a:srgbClr val="000000"/>
                </a:solidFill>
                <a:latin typeface="Calibri "/>
              </a:rPr>
              <a:t>SNF</a:t>
            </a:r>
            <a:r>
              <a:rPr lang="es-US" sz="1200" b="0" strike="noStrike" spc="-1" dirty="0">
                <a:solidFill>
                  <a:srgbClr val="000000"/>
                </a:solidFill>
                <a:latin typeface="Calibri "/>
              </a:rPr>
              <a:t>, </a:t>
            </a:r>
            <a:r>
              <a:rPr lang="es-US" sz="1200" b="0" strike="noStrike" spc="-1" dirty="0" err="1">
                <a:solidFill>
                  <a:srgbClr val="000000"/>
                </a:solidFill>
                <a:latin typeface="Calibri "/>
              </a:rPr>
              <a:t>HHA</a:t>
            </a:r>
            <a:r>
              <a:rPr lang="es-US" sz="1200" b="0" strike="noStrike" spc="-1" dirty="0">
                <a:solidFill>
                  <a:srgbClr val="000000"/>
                </a:solidFill>
                <a:latin typeface="Calibri "/>
              </a:rPr>
              <a:t>, </a:t>
            </a:r>
            <a:r>
              <a:rPr lang="es-US" sz="1200" b="0" strike="noStrike" spc="-1" dirty="0" err="1">
                <a:solidFill>
                  <a:srgbClr val="000000"/>
                </a:solidFill>
                <a:latin typeface="Calibri "/>
              </a:rPr>
              <a:t>CORF</a:t>
            </a:r>
            <a:r>
              <a:rPr lang="es-US" sz="1200" b="0" strike="noStrike" spc="-1" dirty="0">
                <a:solidFill>
                  <a:srgbClr val="000000"/>
                </a:solidFill>
                <a:latin typeface="Calibri "/>
              </a:rPr>
              <a:t>, o de un hospicio, deberá recibir un “Aviso de no cobertura de Medicare” (</a:t>
            </a:r>
            <a:r>
              <a:rPr lang="es-US" sz="1200" b="0" strike="noStrike" spc="-1" dirty="0" err="1">
                <a:solidFill>
                  <a:srgbClr val="000000"/>
                </a:solidFill>
                <a:latin typeface="Calibri "/>
              </a:rPr>
              <a:t>NOMNC</a:t>
            </a:r>
            <a:r>
              <a:rPr lang="es-US" sz="1200" b="0" strike="noStrike" spc="-1" dirty="0">
                <a:solidFill>
                  <a:srgbClr val="000000"/>
                </a:solidFill>
                <a:latin typeface="Calibri "/>
              </a:rPr>
              <a:t>) al menos 2 días antes de que finalicen los servicios cubiertos. Ese aviso explica:</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Cuándo finalizarán sus servicios cubiertos</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Que es posible que tenga que pagar por los servicios que reciba después de la fecha de finalización de cobertura que figura en su aviso </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Su derecho a recibir aviso detallado sobre por qué finalizarán sus servicios cubiertos </a:t>
            </a:r>
            <a:endParaRPr lang="en-US" sz="1200" b="0" strike="noStrike" spc="-1" dirty="0">
              <a:solidFill>
                <a:srgbClr val="000000"/>
              </a:solidFill>
              <a:latin typeface="Calibri "/>
            </a:endParaRPr>
          </a:p>
          <a:p>
            <a:pPr marL="12096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Cómo solicitar una apelación rápida y cómo contactar a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para solicitar una apelación rápida</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Puede pedirle a su doctor o proveedor de cuidados de la salud cualquier información que pueda ayudar en su caso si decide presentar una apelación rápida. </a:t>
            </a:r>
            <a:endParaRPr lang="en-US" sz="1200" b="0" strike="noStrike" spc="-1" dirty="0">
              <a:solidFill>
                <a:srgbClr val="000000"/>
              </a:solidFill>
              <a:latin typeface="Calibri "/>
            </a:endParaRPr>
          </a:p>
          <a:p>
            <a:pPr indent="0">
              <a:lnSpc>
                <a:spcPct val="100000"/>
              </a:lnSpc>
              <a:spcAft>
                <a:spcPts val="600"/>
              </a:spcAft>
              <a:buNone/>
            </a:pPr>
            <a:r>
              <a:rPr lang="es-US" sz="1200" b="0" i="1" strike="noStrike" spc="-1" dirty="0">
                <a:solidFill>
                  <a:srgbClr val="000000"/>
                </a:solidFill>
                <a:latin typeface="Calibri "/>
                <a:ea typeface="Calibri"/>
              </a:rPr>
              <a:t>Continúa en la diapositiva siguiente.</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63287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Debe llamar a su </a:t>
            </a:r>
            <a:r>
              <a:rPr lang="es-US" sz="1200" b="0" strike="noStrike" spc="-1" dirty="0" err="1">
                <a:solidFill>
                  <a:srgbClr val="000000"/>
                </a:solidFill>
                <a:latin typeface="Calibri "/>
              </a:rPr>
              <a:t>BFCC-QIO</a:t>
            </a:r>
            <a:r>
              <a:rPr lang="es-US" sz="1200" b="0" strike="noStrike" spc="-1" dirty="0">
                <a:solidFill>
                  <a:srgbClr val="000000"/>
                </a:solidFill>
                <a:latin typeface="Calibri "/>
              </a:rPr>
              <a:t> regional para solicitar una apelación rápida antes de que finalice el día que usted esté programado para recibir el alta de un hospital para pacientes internados cubierto por Medicare y antes del mediodía del día antes de la fecha de terminación que figura en su “Aviso de no cobertura de Medicare” (</a:t>
            </a:r>
            <a:r>
              <a:rPr lang="es-US" sz="1200" b="0" strike="noStrike" spc="-1" dirty="0" err="1">
                <a:solidFill>
                  <a:srgbClr val="000000"/>
                </a:solidFill>
                <a:latin typeface="Calibri "/>
              </a:rPr>
              <a:t>NOMNC</a:t>
            </a:r>
            <a:r>
              <a:rPr lang="es-US" sz="1200" b="0" strike="noStrike" spc="-1" dirty="0">
                <a:solidFill>
                  <a:srgbClr val="000000"/>
                </a:solidFill>
                <a:latin typeface="Calibri "/>
              </a:rPr>
              <a:t>) para servicios de </a:t>
            </a:r>
            <a:r>
              <a:rPr lang="es-US" sz="1200" b="0" strike="noStrike" spc="-1" dirty="0" err="1">
                <a:solidFill>
                  <a:srgbClr val="000000"/>
                </a:solidFill>
                <a:latin typeface="Calibri "/>
              </a:rPr>
              <a:t>SNF</a:t>
            </a:r>
            <a:r>
              <a:rPr lang="es-US" sz="1200" b="0" strike="noStrike" spc="-1" dirty="0">
                <a:solidFill>
                  <a:srgbClr val="000000"/>
                </a:solidFill>
                <a:latin typeface="Calibri "/>
              </a:rPr>
              <a:t>, </a:t>
            </a:r>
            <a:r>
              <a:rPr lang="es-US" sz="1200" b="0" strike="noStrike" spc="-1" dirty="0" err="1">
                <a:solidFill>
                  <a:srgbClr val="000000"/>
                </a:solidFill>
                <a:latin typeface="Calibri "/>
              </a:rPr>
              <a:t>HHA</a:t>
            </a:r>
            <a:r>
              <a:rPr lang="es-US" sz="1200" b="0" strike="noStrike" spc="-1" dirty="0">
                <a:solidFill>
                  <a:srgbClr val="000000"/>
                </a:solidFill>
                <a:latin typeface="Calibri "/>
              </a:rPr>
              <a:t>, </a:t>
            </a:r>
            <a:r>
              <a:rPr lang="es-US" sz="1200" b="0" strike="noStrike" spc="-1" dirty="0" err="1">
                <a:solidFill>
                  <a:srgbClr val="000000"/>
                </a:solidFill>
                <a:latin typeface="Calibri "/>
              </a:rPr>
              <a:t>CORF</a:t>
            </a:r>
            <a:r>
              <a:rPr lang="es-US" sz="1200" b="0" strike="noStrike" spc="-1" dirty="0">
                <a:solidFill>
                  <a:srgbClr val="000000"/>
                </a:solidFill>
                <a:latin typeface="Calibri "/>
              </a:rPr>
              <a:t> u hospicio cubiertos por Medicare. </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Para ver todas las regiones e información de contacto de </a:t>
            </a:r>
            <a:r>
              <a:rPr lang="es-US" sz="1200" b="0" strike="noStrike" spc="-1" dirty="0" err="1">
                <a:solidFill>
                  <a:srgbClr val="000000"/>
                </a:solidFill>
                <a:latin typeface="Calibri "/>
              </a:rPr>
              <a:t>BFCC-QIO</a:t>
            </a:r>
            <a:r>
              <a:rPr lang="es-US" sz="1200" b="0" strike="noStrike" spc="-1" dirty="0">
                <a:solidFill>
                  <a:srgbClr val="000000"/>
                </a:solidFill>
                <a:latin typeface="Calibri "/>
              </a:rPr>
              <a:t>, consulte la diapositiva Áreas de servicio de </a:t>
            </a:r>
            <a:r>
              <a:rPr lang="es-US" sz="1200" b="0" strike="noStrike" spc="-1" dirty="0" err="1">
                <a:solidFill>
                  <a:srgbClr val="000000"/>
                </a:solidFill>
                <a:latin typeface="Calibri "/>
              </a:rPr>
              <a:t>BFCC‐QIO</a:t>
            </a:r>
            <a:r>
              <a:rPr lang="es-US" sz="1200" b="0" strike="noStrike" spc="-1" dirty="0">
                <a:solidFill>
                  <a:srgbClr val="000000"/>
                </a:solidFill>
                <a:latin typeface="Calibri "/>
              </a:rPr>
              <a:t> en la lección 1.</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Si se le vence el plazo para una apelación rápida de su estadía hospitalaria cubierta por Medicare, igual puede pedirle a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que revise su caso, pero las reglas y los plazos son diferentes y usted podría ser responsable por el costo de la estadía hospitalaria después del día original en que el hospital intenta darle el alta. Si se le vence el plazo para solicitar una apelación rápida de sus servicios de </a:t>
            </a:r>
            <a:r>
              <a:rPr lang="es-US" sz="1200" b="0" strike="noStrike" spc="-1" dirty="0" err="1">
                <a:solidFill>
                  <a:srgbClr val="000000"/>
                </a:solidFill>
                <a:latin typeface="Calibri "/>
              </a:rPr>
              <a:t>SNF</a:t>
            </a:r>
            <a:r>
              <a:rPr lang="es-US" sz="1200" b="0" strike="noStrike" spc="-1" dirty="0">
                <a:solidFill>
                  <a:srgbClr val="000000"/>
                </a:solidFill>
                <a:latin typeface="Calibri "/>
              </a:rPr>
              <a:t>, </a:t>
            </a:r>
            <a:r>
              <a:rPr lang="es-US" sz="1200" b="0" strike="noStrike" spc="-1" dirty="0" err="1">
                <a:solidFill>
                  <a:srgbClr val="000000"/>
                </a:solidFill>
                <a:latin typeface="Calibri "/>
              </a:rPr>
              <a:t>HHA</a:t>
            </a:r>
            <a:r>
              <a:rPr lang="es-US" sz="1200" b="0" strike="noStrike" spc="-1" dirty="0">
                <a:solidFill>
                  <a:srgbClr val="000000"/>
                </a:solidFill>
                <a:latin typeface="Calibri "/>
              </a:rPr>
              <a:t>, </a:t>
            </a:r>
            <a:r>
              <a:rPr lang="es-US" sz="1200" b="0" strike="noStrike" spc="-1" dirty="0" err="1">
                <a:solidFill>
                  <a:srgbClr val="000000"/>
                </a:solidFill>
                <a:latin typeface="Calibri "/>
              </a:rPr>
              <a:t>CORF</a:t>
            </a:r>
            <a:r>
              <a:rPr lang="es-US" sz="1200" b="0" strike="noStrike" spc="-1" dirty="0">
                <a:solidFill>
                  <a:srgbClr val="000000"/>
                </a:solidFill>
                <a:latin typeface="Calibri "/>
              </a:rPr>
              <a:t>, u hospicio, igual puede pedirle a la </a:t>
            </a:r>
            <a:r>
              <a:rPr lang="es-US" sz="1200" b="0" strike="noStrike" spc="-1" dirty="0" err="1">
                <a:solidFill>
                  <a:srgbClr val="000000"/>
                </a:solidFill>
                <a:latin typeface="Calibri "/>
              </a:rPr>
              <a:t>BFCC-QIO</a:t>
            </a:r>
            <a:r>
              <a:rPr lang="es-US" sz="1200" b="0" strike="noStrike" spc="-1" dirty="0">
                <a:solidFill>
                  <a:srgbClr val="000000"/>
                </a:solidFill>
                <a:latin typeface="Calibri "/>
              </a:rPr>
              <a:t> que revise su caso, pero las reglas y los plazos son diferentes.</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Visite </a:t>
            </a:r>
            <a:r>
              <a:rPr lang="es-US" sz="1200" b="0" u="sng" strike="noStrike" spc="-1" dirty="0">
                <a:solidFill>
                  <a:srgbClr val="000000"/>
                </a:solidFill>
                <a:uFillTx/>
                <a:latin typeface="Calibri "/>
                <a:hlinkClick r:id="rId3"/>
              </a:rPr>
              <a:t>Medicare.gov/</a:t>
            </a:r>
            <a:r>
              <a:rPr lang="es-US" sz="1200" b="0" u="sng" strike="noStrike" spc="-1" dirty="0" err="1">
                <a:solidFill>
                  <a:srgbClr val="000000"/>
                </a:solidFill>
                <a:uFillTx/>
                <a:latin typeface="Calibri "/>
                <a:hlinkClick r:id="rId3"/>
              </a:rPr>
              <a:t>publications</a:t>
            </a:r>
            <a:r>
              <a:rPr lang="es-US" sz="1200" b="0" strike="noStrike" spc="-1" dirty="0">
                <a:solidFill>
                  <a:srgbClr val="000000"/>
                </a:solidFill>
                <a:latin typeface="Calibri "/>
              </a:rPr>
              <a:t> para leer la publicación “Apelaciones de Medicare” (Producto de los </a:t>
            </a:r>
            <a:r>
              <a:rPr lang="es-US" sz="1200" b="0" strike="noStrike" spc="-1" dirty="0" err="1">
                <a:solidFill>
                  <a:srgbClr val="000000"/>
                </a:solidFill>
                <a:latin typeface="Calibri "/>
              </a:rPr>
              <a:t>CMS</a:t>
            </a:r>
            <a:r>
              <a:rPr lang="es-US" sz="1200" b="0" strike="noStrike" spc="-1" dirty="0">
                <a:solidFill>
                  <a:srgbClr val="000000"/>
                </a:solidFill>
                <a:latin typeface="Calibri "/>
              </a:rPr>
              <a:t> </a:t>
            </a:r>
            <a:r>
              <a:rPr lang="es-US" sz="1200" b="0" strike="noStrike" spc="-1" dirty="0" err="1">
                <a:solidFill>
                  <a:srgbClr val="000000"/>
                </a:solidFill>
                <a:latin typeface="Calibri "/>
              </a:rPr>
              <a:t>n.°</a:t>
            </a:r>
            <a:r>
              <a:rPr lang="es-US" sz="1200" b="0" strike="noStrike" spc="-1" dirty="0">
                <a:solidFill>
                  <a:srgbClr val="000000"/>
                </a:solidFill>
                <a:latin typeface="Calibri "/>
              </a:rPr>
              <a:t> 11525) para ver más información.</a:t>
            </a:r>
            <a:endParaRPr lang="en-US" sz="1200" b="0" strike="noStrike" spc="-1" dirty="0">
              <a:solidFill>
                <a:srgbClr val="000000"/>
              </a:solidFill>
              <a:latin typeface="Calibri "/>
            </a:endParaRPr>
          </a:p>
          <a:p>
            <a:pPr indent="0">
              <a:lnSpc>
                <a:spcPct val="100000"/>
              </a:lnSpc>
              <a:spcAft>
                <a:spcPts val="600"/>
              </a:spcAft>
              <a:buNone/>
            </a:pPr>
            <a:r>
              <a:rPr lang="es-US" sz="1200" b="0" strike="noStrike" spc="-1" dirty="0">
                <a:solidFill>
                  <a:srgbClr val="000000"/>
                </a:solidFill>
                <a:latin typeface="Calibri "/>
              </a:rPr>
              <a:t>42 </a:t>
            </a:r>
            <a:r>
              <a:rPr lang="es-US" sz="1200" b="0" strike="noStrike" spc="-1" dirty="0" err="1">
                <a:solidFill>
                  <a:srgbClr val="000000"/>
                </a:solidFill>
                <a:latin typeface="Calibri "/>
              </a:rPr>
              <a:t>CFR</a:t>
            </a:r>
            <a:r>
              <a:rPr lang="es-US" sz="1200" b="0" strike="noStrike" spc="-1" dirty="0">
                <a:solidFill>
                  <a:srgbClr val="000000"/>
                </a:solidFill>
                <a:latin typeface="Calibri "/>
              </a:rPr>
              <a:t> Parte 405. Subparte I- Determinaciones, </a:t>
            </a:r>
            <a:r>
              <a:rPr lang="es-US" sz="1200" b="0" strike="noStrike" spc="-1" dirty="0" err="1">
                <a:solidFill>
                  <a:srgbClr val="000000"/>
                </a:solidFill>
                <a:latin typeface="Calibri "/>
              </a:rPr>
              <a:t>Redeterminaciones</a:t>
            </a:r>
            <a:r>
              <a:rPr lang="es-US" sz="1200" b="0" strike="noStrike" spc="-1" dirty="0">
                <a:solidFill>
                  <a:srgbClr val="000000"/>
                </a:solidFill>
                <a:latin typeface="Calibri "/>
              </a:rPr>
              <a:t>, Reconsideración y Apelaciones bajo Medicare Original: </a:t>
            </a:r>
            <a:r>
              <a:rPr lang="es-US" sz="1200" b="0" u="sng" strike="noStrike" spc="-1" dirty="0" err="1">
                <a:solidFill>
                  <a:srgbClr val="000000"/>
                </a:solidFill>
                <a:uFillTx/>
                <a:latin typeface="Calibri "/>
                <a:hlinkClick r:id="rId4"/>
              </a:rPr>
              <a:t>eCFR</a:t>
            </a:r>
            <a:r>
              <a:rPr lang="es-US" sz="1200" b="0" u="sng" strike="noStrike" spc="-1" dirty="0">
                <a:solidFill>
                  <a:srgbClr val="000000"/>
                </a:solidFill>
                <a:uFillTx/>
                <a:latin typeface="Calibri "/>
                <a:hlinkClick r:id="rId4"/>
              </a:rPr>
              <a:t>: 42 </a:t>
            </a:r>
            <a:r>
              <a:rPr lang="es-US" sz="1200" b="0" u="sng" strike="noStrike" spc="-1" dirty="0" err="1">
                <a:solidFill>
                  <a:srgbClr val="000000"/>
                </a:solidFill>
                <a:uFillTx/>
                <a:latin typeface="Calibri "/>
                <a:hlinkClick r:id="rId4"/>
              </a:rPr>
              <a:t>CFR</a:t>
            </a:r>
            <a:r>
              <a:rPr lang="es-US" sz="1200" b="0" u="sng" strike="noStrike" spc="-1" dirty="0">
                <a:solidFill>
                  <a:srgbClr val="000000"/>
                </a:solidFill>
                <a:uFillTx/>
                <a:latin typeface="Calibri "/>
                <a:hlinkClick r:id="rId4"/>
              </a:rPr>
              <a:t> </a:t>
            </a:r>
            <a:r>
              <a:rPr lang="es-US" sz="1200" b="0" u="sng" strike="noStrike" spc="-1" dirty="0" err="1">
                <a:solidFill>
                  <a:srgbClr val="000000"/>
                </a:solidFill>
                <a:uFillTx/>
                <a:latin typeface="Calibri "/>
                <a:hlinkClick r:id="rId4"/>
              </a:rPr>
              <a:t>Part</a:t>
            </a:r>
            <a:r>
              <a:rPr lang="es-US" sz="1200" b="0" u="sng" strike="noStrike" spc="-1" dirty="0">
                <a:solidFill>
                  <a:srgbClr val="000000"/>
                </a:solidFill>
                <a:uFillTx/>
                <a:latin typeface="Calibri "/>
                <a:hlinkClick r:id="rId4"/>
              </a:rPr>
              <a:t> 405 -- Federal </a:t>
            </a:r>
            <a:r>
              <a:rPr lang="es-US" sz="1200" b="0" u="sng" strike="noStrike" spc="-1" dirty="0" err="1">
                <a:solidFill>
                  <a:srgbClr val="000000"/>
                </a:solidFill>
                <a:uFillTx/>
                <a:latin typeface="Calibri "/>
                <a:hlinkClick r:id="rId4"/>
              </a:rPr>
              <a:t>Health</a:t>
            </a:r>
            <a:r>
              <a:rPr lang="es-US" sz="1200" b="0" u="sng" strike="noStrike" spc="-1" dirty="0">
                <a:solidFill>
                  <a:srgbClr val="000000"/>
                </a:solidFill>
                <a:uFillTx/>
                <a:latin typeface="Calibri "/>
                <a:hlinkClick r:id="rId4"/>
              </a:rPr>
              <a:t> </a:t>
            </a:r>
            <a:r>
              <a:rPr lang="es-US" sz="1200" b="0" u="sng" strike="noStrike" spc="-1" dirty="0" err="1">
                <a:solidFill>
                  <a:srgbClr val="000000"/>
                </a:solidFill>
                <a:uFillTx/>
                <a:latin typeface="Calibri "/>
                <a:hlinkClick r:id="rId4"/>
              </a:rPr>
              <a:t>Insurance</a:t>
            </a:r>
            <a:r>
              <a:rPr lang="es-US" sz="1200" b="0" u="sng" strike="noStrike" spc="-1" dirty="0">
                <a:solidFill>
                  <a:srgbClr val="000000"/>
                </a:solidFill>
                <a:uFillTx/>
                <a:latin typeface="Calibri "/>
                <a:hlinkClick r:id="rId4"/>
              </a:rPr>
              <a:t> </a:t>
            </a:r>
            <a:r>
              <a:rPr lang="es-US" sz="1200" b="0" u="sng" strike="noStrike" spc="-1" dirty="0" err="1">
                <a:solidFill>
                  <a:srgbClr val="000000"/>
                </a:solidFill>
                <a:uFillTx/>
                <a:latin typeface="Calibri "/>
                <a:hlinkClick r:id="rId4"/>
              </a:rPr>
              <a:t>for</a:t>
            </a:r>
            <a:r>
              <a:rPr lang="es-US" sz="1200" b="0" u="sng" strike="noStrike" spc="-1" dirty="0">
                <a:solidFill>
                  <a:srgbClr val="000000"/>
                </a:solidFill>
                <a:uFillTx/>
                <a:latin typeface="Calibri "/>
                <a:hlinkClick r:id="rId4"/>
              </a:rPr>
              <a:t> </a:t>
            </a:r>
            <a:r>
              <a:rPr lang="es-US" sz="1200" b="0" u="sng" strike="noStrike" spc="-1" dirty="0" err="1">
                <a:solidFill>
                  <a:srgbClr val="000000"/>
                </a:solidFill>
                <a:uFillTx/>
                <a:latin typeface="Calibri "/>
                <a:hlinkClick r:id="rId4"/>
              </a:rPr>
              <a:t>the</a:t>
            </a:r>
            <a:r>
              <a:rPr lang="es-US" sz="1200" b="0" u="sng" strike="noStrike" spc="-1" dirty="0">
                <a:solidFill>
                  <a:srgbClr val="000000"/>
                </a:solidFill>
                <a:uFillTx/>
                <a:latin typeface="Calibri "/>
                <a:hlinkClick r:id="rId4"/>
              </a:rPr>
              <a:t> </a:t>
            </a:r>
            <a:r>
              <a:rPr lang="es-US" sz="1200" b="0" u="sng" strike="noStrike" spc="-1" dirty="0" err="1">
                <a:solidFill>
                  <a:srgbClr val="000000"/>
                </a:solidFill>
                <a:uFillTx/>
                <a:latin typeface="Calibri "/>
                <a:hlinkClick r:id="rId4"/>
              </a:rPr>
              <a:t>Aged</a:t>
            </a:r>
            <a:r>
              <a:rPr lang="es-US" sz="1200" b="0" u="sng" strike="noStrike" spc="-1" dirty="0">
                <a:solidFill>
                  <a:srgbClr val="000000"/>
                </a:solidFill>
                <a:uFillTx/>
                <a:latin typeface="Calibri "/>
                <a:hlinkClick r:id="rId4"/>
              </a:rPr>
              <a:t> and </a:t>
            </a:r>
            <a:r>
              <a:rPr lang="es-US" sz="1200" b="0" u="sng" strike="noStrike" spc="-1" dirty="0" err="1">
                <a:solidFill>
                  <a:srgbClr val="000000"/>
                </a:solidFill>
                <a:uFillTx/>
                <a:latin typeface="Calibri "/>
                <a:hlinkClick r:id="rId4"/>
              </a:rPr>
              <a:t>Disabled</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65929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9324762"/>
          </a:xfrm>
        </p:spPr>
        <p:txBody>
          <a:bodyPr/>
          <a:lstStyle/>
          <a:p>
            <a:pPr>
              <a:lnSpc>
                <a:spcPct val="100000"/>
              </a:lnSpc>
              <a:spcAft>
                <a:spcPts val="600"/>
              </a:spcAft>
              <a:buNone/>
            </a:pPr>
            <a:r>
              <a:rPr lang="es-US" sz="1000" b="1" strike="noStrike" spc="-1" dirty="0">
                <a:solidFill>
                  <a:srgbClr val="000000"/>
                </a:solidFill>
                <a:latin typeface="Calibri "/>
              </a:rPr>
              <a:t>Esta diapositiva tiene animación.</a:t>
            </a:r>
            <a:endParaRPr lang="en-US" sz="1000" b="0" strike="noStrike" spc="-1" dirty="0">
              <a:solidFill>
                <a:srgbClr val="000000"/>
              </a:solidFill>
              <a:latin typeface="Calibri "/>
            </a:endParaRPr>
          </a:p>
          <a:p>
            <a:pPr indent="0">
              <a:lnSpc>
                <a:spcPct val="100000"/>
              </a:lnSpc>
              <a:spcAft>
                <a:spcPts val="600"/>
              </a:spcAft>
              <a:buNone/>
              <a:tabLst>
                <a:tab pos="0" algn="l"/>
              </a:tabLst>
            </a:pPr>
            <a:r>
              <a:rPr lang="es-ES" sz="1000" b="1" strike="noStrike" spc="-1" dirty="0">
                <a:solidFill>
                  <a:srgbClr val="FF0000"/>
                </a:solidFill>
                <a:latin typeface="Calibri "/>
              </a:rPr>
              <a:t>Nota para los editores: hay una tabla escondida detrás de este gráfico. Asegúrense de actualizar la tabla en caso de actualizar el gráfico piramidal.</a:t>
            </a:r>
            <a:endParaRPr lang="en-US" sz="1000" b="0" strike="noStrike" spc="-1" dirty="0">
              <a:solidFill>
                <a:srgbClr val="000000"/>
              </a:solidFill>
              <a:latin typeface="Calibri "/>
            </a:endParaRPr>
          </a:p>
          <a:p>
            <a:pPr indent="0">
              <a:lnSpc>
                <a:spcPct val="100000"/>
              </a:lnSpc>
              <a:spcAft>
                <a:spcPts val="600"/>
              </a:spcAft>
              <a:buNone/>
              <a:tabLst>
                <a:tab pos="0" algn="l"/>
              </a:tabLst>
            </a:pPr>
            <a:r>
              <a:rPr lang="es-US" sz="1000" b="1" strike="noStrike" spc="-1" dirty="0">
                <a:solidFill>
                  <a:srgbClr val="000000"/>
                </a:solidFill>
                <a:latin typeface="Calibri "/>
              </a:rPr>
              <a:t>Notas del presentador</a:t>
            </a:r>
            <a:endParaRPr lang="en-US" sz="1000" b="0" strike="noStrike" spc="-1" dirty="0">
              <a:solidFill>
                <a:srgbClr val="000000"/>
              </a:solidFill>
              <a:latin typeface="Calibri "/>
            </a:endParaRPr>
          </a:p>
          <a:p>
            <a:pPr indent="0">
              <a:lnSpc>
                <a:spcPct val="100000"/>
              </a:lnSpc>
              <a:spcAft>
                <a:spcPts val="600"/>
              </a:spcAft>
              <a:buNone/>
              <a:tabLst>
                <a:tab pos="0" algn="l"/>
              </a:tabLst>
            </a:pPr>
            <a:r>
              <a:rPr lang="es-US" sz="1000" b="0" strike="noStrike" spc="-1" dirty="0">
                <a:solidFill>
                  <a:srgbClr val="000000"/>
                </a:solidFill>
                <a:latin typeface="Calibri "/>
              </a:rPr>
              <a:t>El proceso de apelaciones tiene 5 niveles. Si usted no está de acuerdo con la decisión tomada en cualquier nivel del proceso, generalmente puede ir al nivel siguiente. En cada nivel, recibirá una carta de decisión con instrucciones para pasar al nivel de apelación siguiente. Los plazos de presentación en cada nivel se basan en la fecha en que usted recibe la decisión o el aviso previo y se presume que la fecha de recepción es 5 días después de la fecha que figura en la carta o aviso de decisión. Si hay un retraso en la recepción, debe indicar la fecha en que recibió la carta o el aviso de decisión en su solicitud de apelar.</a:t>
            </a:r>
            <a:endParaRPr lang="en-US" sz="10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1: </a:t>
            </a:r>
            <a:r>
              <a:rPr lang="es-US" sz="1000" b="1" strike="noStrike" spc="-1" dirty="0" err="1">
                <a:solidFill>
                  <a:srgbClr val="000000"/>
                </a:solidFill>
                <a:latin typeface="Calibri "/>
              </a:rPr>
              <a:t>Redeterminación</a:t>
            </a:r>
            <a:r>
              <a:rPr lang="es-US" sz="1000" b="1" strike="noStrike" spc="-1" dirty="0">
                <a:solidFill>
                  <a:srgbClr val="000000"/>
                </a:solidFill>
                <a:latin typeface="Calibri "/>
              </a:rPr>
              <a:t> del Contratista Administrativo de Medicare (MAC) </a:t>
            </a:r>
            <a:r>
              <a:rPr lang="es-US" sz="1000" b="0" strike="noStrike" spc="-1" dirty="0">
                <a:solidFill>
                  <a:srgbClr val="000000"/>
                </a:solidFill>
                <a:latin typeface="Calibri "/>
              </a:rPr>
              <a:t>(a cargo de personas del MAC que no estuvieron involucradas con la primera decisión).</a:t>
            </a:r>
            <a:r>
              <a:rPr lang="es-US" sz="1000" b="1" strike="noStrike" spc="-1" dirty="0">
                <a:solidFill>
                  <a:srgbClr val="000000"/>
                </a:solidFill>
                <a:latin typeface="Calibri "/>
              </a:rPr>
              <a:t> </a:t>
            </a:r>
            <a:endParaRPr lang="en-US" sz="1000" b="0" strike="noStrike" spc="-1" dirty="0">
              <a:solidFill>
                <a:srgbClr val="000000"/>
              </a:solidFill>
              <a:latin typeface="Calibri "/>
            </a:endParaRPr>
          </a:p>
          <a:p>
            <a:pPr marL="245160" indent="-122400">
              <a:lnSpc>
                <a:spcPct val="100000"/>
              </a:lnSpc>
              <a:spcAft>
                <a:spcPts val="600"/>
              </a:spcAft>
              <a:buClr>
                <a:srgbClr val="000000"/>
              </a:buClr>
              <a:buFont typeface="Arial"/>
              <a:buChar char="•"/>
              <a:tabLst>
                <a:tab pos="0" algn="l"/>
              </a:tabLst>
            </a:pPr>
            <a:r>
              <a:rPr lang="es-US" sz="1000" b="0" strike="noStrike" spc="-1" dirty="0">
                <a:solidFill>
                  <a:srgbClr val="000000"/>
                </a:solidFill>
                <a:latin typeface="Calibri "/>
              </a:rPr>
              <a:t>Si usted no está de acuerdo con la determinación inicial sobre el MSN, puede pedir una </a:t>
            </a:r>
            <a:r>
              <a:rPr lang="es-US" sz="1000" b="0" strike="noStrike" spc="-1" dirty="0" err="1">
                <a:solidFill>
                  <a:srgbClr val="000000"/>
                </a:solidFill>
                <a:latin typeface="Calibri "/>
              </a:rPr>
              <a:t>redeterminación</a:t>
            </a:r>
            <a:r>
              <a:rPr lang="es-US" sz="1000" b="0" strike="noStrike" spc="-1" dirty="0">
                <a:solidFill>
                  <a:srgbClr val="000000"/>
                </a:solidFill>
                <a:latin typeface="Calibri "/>
              </a:rPr>
              <a:t> (una segunda revisión). Tiene 120 días después de recibir el MSN para solicitar una </a:t>
            </a:r>
            <a:r>
              <a:rPr lang="es-US" sz="1000" b="0" strike="noStrike" spc="-1" dirty="0" err="1">
                <a:solidFill>
                  <a:srgbClr val="000000"/>
                </a:solidFill>
                <a:latin typeface="Calibri "/>
              </a:rPr>
              <a:t>redeterminación</a:t>
            </a:r>
            <a:r>
              <a:rPr lang="es-US" sz="1000" b="0" strike="noStrike" spc="-1" dirty="0">
                <a:solidFill>
                  <a:srgbClr val="000000"/>
                </a:solidFill>
                <a:latin typeface="Calibri "/>
              </a:rPr>
              <a:t>. El plazo para emitir una decisión generalmente es dentro de los 60 días después de la recepción de la solicitud por parte del MAC. Si la decisión de la apelación es favorable, recibirá un MSN que muestre la cobertura y el pago aprobados y lo que usted le debe al proveedor. </a:t>
            </a:r>
            <a:endParaRPr lang="en-US" sz="1000" b="0" strike="noStrike" spc="-1" dirty="0">
              <a:solidFill>
                <a:srgbClr val="000000"/>
              </a:solidFill>
              <a:latin typeface="Calibri "/>
            </a:endParaRPr>
          </a:p>
          <a:p>
            <a:pPr marL="245160" indent="-122400">
              <a:lnSpc>
                <a:spcPct val="100000"/>
              </a:lnSpc>
              <a:spcAft>
                <a:spcPts val="600"/>
              </a:spcAft>
              <a:buClr>
                <a:srgbClr val="000000"/>
              </a:buClr>
              <a:buFont typeface="Arial"/>
              <a:buChar char="•"/>
              <a:tabLst>
                <a:tab pos="0" algn="l"/>
              </a:tabLst>
            </a:pPr>
            <a:r>
              <a:rPr lang="es-US" sz="1000" b="0" strike="noStrike" spc="-1" dirty="0">
                <a:solidFill>
                  <a:srgbClr val="000000"/>
                </a:solidFill>
                <a:latin typeface="Calibri "/>
              </a:rPr>
              <a:t>Si no está de acuerdo con la decisión de </a:t>
            </a:r>
            <a:r>
              <a:rPr lang="es-US" sz="1000" b="0" strike="noStrike" spc="-1" dirty="0" err="1">
                <a:solidFill>
                  <a:srgbClr val="000000"/>
                </a:solidFill>
                <a:latin typeface="Calibri "/>
              </a:rPr>
              <a:t>redeterminación</a:t>
            </a:r>
            <a:r>
              <a:rPr lang="es-US" sz="1000" b="0" strike="noStrike" spc="-1" dirty="0">
                <a:solidFill>
                  <a:srgbClr val="000000"/>
                </a:solidFill>
                <a:latin typeface="Calibri "/>
              </a:rPr>
              <a:t> tomada por el MAC en el nivel 1, tiene 180 días después de recibir el “Aviso de </a:t>
            </a:r>
            <a:r>
              <a:rPr lang="es-US" sz="1000" b="0" strike="noStrike" spc="-1" dirty="0" err="1">
                <a:solidFill>
                  <a:srgbClr val="000000"/>
                </a:solidFill>
                <a:latin typeface="Calibri "/>
              </a:rPr>
              <a:t>redeterminación</a:t>
            </a:r>
            <a:r>
              <a:rPr lang="es-US" sz="1000" b="0" strike="noStrike" spc="-1" dirty="0">
                <a:solidFill>
                  <a:srgbClr val="000000"/>
                </a:solidFill>
                <a:latin typeface="Calibri "/>
              </a:rPr>
              <a:t> de Medicare” (</a:t>
            </a:r>
            <a:r>
              <a:rPr lang="es-US" sz="1000" b="0" strike="noStrike" spc="-1" dirty="0" err="1">
                <a:solidFill>
                  <a:srgbClr val="000000"/>
                </a:solidFill>
                <a:latin typeface="Calibri "/>
              </a:rPr>
              <a:t>MRN</a:t>
            </a:r>
            <a:r>
              <a:rPr lang="es-US" sz="1000" b="0" strike="noStrike" spc="-1" dirty="0">
                <a:solidFill>
                  <a:srgbClr val="000000"/>
                </a:solidFill>
                <a:latin typeface="Calibri "/>
              </a:rPr>
              <a:t>) para solicitar una reconsideración por un Contratista Independiente Calificado (</a:t>
            </a:r>
            <a:r>
              <a:rPr lang="es-US" sz="1000" b="0" strike="noStrike" spc="-1" dirty="0" err="1">
                <a:solidFill>
                  <a:srgbClr val="000000"/>
                </a:solidFill>
                <a:latin typeface="Calibri "/>
              </a:rPr>
              <a:t>QIC</a:t>
            </a:r>
            <a:r>
              <a:rPr lang="es-US" sz="1000" b="0" strike="noStrike" spc="-1" dirty="0">
                <a:solidFill>
                  <a:srgbClr val="000000"/>
                </a:solidFill>
                <a:latin typeface="Calibri "/>
              </a:rPr>
              <a:t>), que es el nivel 2. Los detalles están en el </a:t>
            </a:r>
            <a:r>
              <a:rPr lang="es-US" sz="1000" b="0" strike="noStrike" spc="-1" dirty="0" err="1">
                <a:solidFill>
                  <a:srgbClr val="000000"/>
                </a:solidFill>
                <a:latin typeface="Calibri "/>
              </a:rPr>
              <a:t>MRN</a:t>
            </a:r>
            <a:r>
              <a:rPr lang="es-US" sz="1000" b="0" strike="noStrike" spc="-1" dirty="0">
                <a:solidFill>
                  <a:srgbClr val="000000"/>
                </a:solidFill>
                <a:latin typeface="Calibri "/>
              </a:rPr>
              <a:t>. </a:t>
            </a:r>
            <a:endParaRPr lang="en-US" sz="1000" b="0" strike="noStrike" spc="-1" dirty="0">
              <a:solidFill>
                <a:srgbClr val="000000"/>
              </a:solidFill>
              <a:latin typeface="Calibri "/>
            </a:endParaRPr>
          </a:p>
          <a:p>
            <a:pPr marL="122400" lvl="1" indent="-122400">
              <a:lnSpc>
                <a:spcPct val="100000"/>
              </a:lnSpc>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2: Reconsideración por un </a:t>
            </a:r>
            <a:r>
              <a:rPr lang="es-US" sz="1000" b="1" strike="noStrike" spc="-1" dirty="0" err="1">
                <a:solidFill>
                  <a:srgbClr val="000000"/>
                </a:solidFill>
                <a:latin typeface="Calibri "/>
              </a:rPr>
              <a:t>QIC</a:t>
            </a:r>
            <a:r>
              <a:rPr lang="es-US" sz="1000" b="1" strike="noStrike" spc="-1" dirty="0">
                <a:solidFill>
                  <a:srgbClr val="000000"/>
                </a:solidFill>
                <a:latin typeface="Calibri "/>
              </a:rPr>
              <a:t> </a:t>
            </a:r>
            <a:r>
              <a:rPr lang="es-US" sz="1000" b="0" strike="noStrike" spc="-1" dirty="0">
                <a:solidFill>
                  <a:srgbClr val="000000"/>
                </a:solidFill>
                <a:latin typeface="Calibri "/>
              </a:rPr>
              <a:t>(un contratista independiente que no participó en la decisión previa).</a:t>
            </a:r>
            <a:r>
              <a:rPr lang="es-US" sz="1000" b="1" strike="noStrike" spc="-1" dirty="0">
                <a:solidFill>
                  <a:srgbClr val="000000"/>
                </a:solidFill>
                <a:latin typeface="Calibri "/>
              </a:rPr>
              <a:t> </a:t>
            </a:r>
            <a:endParaRPr lang="en-US" sz="1000" b="0" strike="noStrike" spc="-1" dirty="0">
              <a:solidFill>
                <a:srgbClr val="000000"/>
              </a:solidFill>
              <a:latin typeface="Calibri "/>
            </a:endParaRPr>
          </a:p>
          <a:p>
            <a:pPr marL="245160" lvl="1" indent="-12240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El </a:t>
            </a:r>
            <a:r>
              <a:rPr lang="es-US" sz="1000" b="0" strike="noStrike" spc="-1" dirty="0" err="1">
                <a:solidFill>
                  <a:srgbClr val="000000"/>
                </a:solidFill>
                <a:latin typeface="Calibri "/>
              </a:rPr>
              <a:t>QIC</a:t>
            </a:r>
            <a:r>
              <a:rPr lang="es-US" sz="1000" b="0" strike="noStrike" spc="-1" dirty="0">
                <a:solidFill>
                  <a:srgbClr val="000000"/>
                </a:solidFill>
                <a:latin typeface="Calibri "/>
              </a:rPr>
              <a:t> revisará su solicitud de una reconsideración y tomará una decisión. El plazo para emitir una decisión es generalmente dentro de los 60 días de que el </a:t>
            </a:r>
            <a:r>
              <a:rPr lang="es-US" sz="1000" b="0" strike="noStrike" spc="-1" dirty="0" err="1">
                <a:solidFill>
                  <a:srgbClr val="000000"/>
                </a:solidFill>
                <a:latin typeface="Calibri "/>
              </a:rPr>
              <a:t>QIC</a:t>
            </a:r>
            <a:r>
              <a:rPr lang="es-US" sz="1000" b="0" strike="noStrike" spc="-1" dirty="0">
                <a:solidFill>
                  <a:srgbClr val="000000"/>
                </a:solidFill>
                <a:latin typeface="Calibri "/>
              </a:rPr>
              <a:t> reciba la solicitud.</a:t>
            </a:r>
            <a:endParaRPr lang="en-US" sz="1000" b="0" strike="noStrike" spc="-1" dirty="0">
              <a:solidFill>
                <a:srgbClr val="000000"/>
              </a:solidFill>
              <a:latin typeface="Calibri "/>
            </a:endParaRPr>
          </a:p>
          <a:p>
            <a:pPr marL="245160" lvl="1" indent="-12240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usted no está de acuerdo con la decisión de reconsideración en el nivel 2, tiene 60 días después de recibir la decisión para solicitar una apelación en la Oficina de Audiencias y Apelaciones de Medicare (</a:t>
            </a:r>
            <a:r>
              <a:rPr lang="es-US" sz="1000" b="0" strike="noStrike" spc="-1" dirty="0" err="1">
                <a:solidFill>
                  <a:srgbClr val="000000"/>
                </a:solidFill>
                <a:latin typeface="Calibri "/>
              </a:rPr>
              <a:t>OMHA</a:t>
            </a:r>
            <a:r>
              <a:rPr lang="es-US" sz="1000" b="0" strike="noStrike" spc="-1" dirty="0">
                <a:solidFill>
                  <a:srgbClr val="000000"/>
                </a:solidFill>
                <a:latin typeface="Calibri "/>
              </a:rPr>
              <a:t>), que es el nivel 3. Asegúrese de revisar todos los requisitos para presentar una apelación de nivel 3 que se incluyen en la decisión de reconsideración del </a:t>
            </a:r>
            <a:r>
              <a:rPr lang="es-US" sz="1000" b="0" strike="noStrike" spc="-1" dirty="0" err="1">
                <a:solidFill>
                  <a:srgbClr val="000000"/>
                </a:solidFill>
                <a:latin typeface="Calibri "/>
              </a:rPr>
              <a:t>QIC</a:t>
            </a:r>
            <a:r>
              <a:rPr lang="es-US" sz="1000" b="0" strike="noStrike" spc="-1" dirty="0">
                <a:solidFill>
                  <a:srgbClr val="000000"/>
                </a:solidFill>
                <a:latin typeface="Calibri "/>
              </a:rPr>
              <a:t>.</a:t>
            </a:r>
            <a:endParaRPr lang="en-US" sz="1000" b="0" strike="noStrike" spc="-1" dirty="0">
              <a:solidFill>
                <a:srgbClr val="000000"/>
              </a:solidFill>
              <a:latin typeface="Calibri "/>
            </a:endParaRPr>
          </a:p>
          <a:p>
            <a:pPr marL="117720" lvl="1" indent="-117720">
              <a:lnSpc>
                <a:spcPct val="100000"/>
              </a:lnSpc>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3</a:t>
            </a:r>
            <a:r>
              <a:rPr lang="es-US" sz="1000" b="0" strike="noStrike" spc="-1" dirty="0">
                <a:solidFill>
                  <a:srgbClr val="000000"/>
                </a:solidFill>
                <a:latin typeface="Calibri "/>
              </a:rPr>
              <a:t>: </a:t>
            </a:r>
            <a:r>
              <a:rPr lang="es-US" sz="1000" b="1" strike="noStrike" spc="-1" dirty="0">
                <a:solidFill>
                  <a:srgbClr val="000000"/>
                </a:solidFill>
                <a:latin typeface="Calibri "/>
              </a:rPr>
              <a:t>Decisión de la </a:t>
            </a:r>
            <a:r>
              <a:rPr lang="es-US" sz="1000" b="1" strike="noStrike" spc="-1" dirty="0" err="1">
                <a:solidFill>
                  <a:srgbClr val="000000"/>
                </a:solidFill>
                <a:latin typeface="Calibri "/>
              </a:rPr>
              <a:t>OMHA</a:t>
            </a:r>
            <a:r>
              <a:rPr lang="es-US" sz="1000" b="1" strike="noStrike" spc="-1" dirty="0">
                <a:solidFill>
                  <a:srgbClr val="000000"/>
                </a:solidFill>
                <a:latin typeface="Calibri "/>
              </a:rPr>
              <a:t>. </a:t>
            </a:r>
            <a:endParaRPr lang="en-US" sz="1000" b="0" strike="noStrike" spc="-1" dirty="0">
              <a:solidFill>
                <a:srgbClr val="000000"/>
              </a:solidFill>
              <a:latin typeface="Calibri "/>
            </a:endParaRPr>
          </a:p>
          <a:p>
            <a:pPr marL="238320" lvl="1" indent="-11916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Una audiencia ante un </a:t>
            </a:r>
            <a:r>
              <a:rPr lang="es-US" sz="1000" b="0" strike="noStrike" spc="-1" dirty="0" err="1">
                <a:solidFill>
                  <a:srgbClr val="000000"/>
                </a:solidFill>
                <a:latin typeface="Calibri "/>
              </a:rPr>
              <a:t>ALJ</a:t>
            </a:r>
            <a:r>
              <a:rPr lang="es-US" sz="1000" b="0" strike="noStrike" spc="-1" dirty="0">
                <a:solidFill>
                  <a:srgbClr val="000000"/>
                </a:solidFill>
                <a:latin typeface="Calibri "/>
              </a:rPr>
              <a:t> le permite presentarle la apelación a una nueva persona que revisará de manera independiente los hechos de su apelación y escuchará su testimonio antes de tomar una decisión nueva e imparcial. </a:t>
            </a:r>
            <a:endParaRPr lang="en-US" sz="1000" b="0" strike="noStrike" spc="-1" dirty="0">
              <a:solidFill>
                <a:srgbClr val="000000"/>
              </a:solidFill>
              <a:latin typeface="Calibri "/>
            </a:endParaRPr>
          </a:p>
          <a:p>
            <a:pPr marL="238320" lvl="1" indent="-11916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Para conseguir una audiencia o solicitar una revisión con constancia por la </a:t>
            </a:r>
            <a:r>
              <a:rPr lang="es-US" sz="1000" b="0" strike="noStrike" spc="-1" dirty="0" err="1">
                <a:solidFill>
                  <a:srgbClr val="000000"/>
                </a:solidFill>
                <a:latin typeface="Calibri "/>
              </a:rPr>
              <a:t>OMHA</a:t>
            </a:r>
            <a:r>
              <a:rPr lang="es-US" sz="1000" b="0" strike="noStrike" spc="-1" dirty="0">
                <a:solidFill>
                  <a:srgbClr val="000000"/>
                </a:solidFill>
                <a:latin typeface="Calibri "/>
              </a:rPr>
              <a:t> (no se celebra una audiencia; un juez examina solo el expediente del caso y cualquier prueba nueva enviada a la </a:t>
            </a:r>
            <a:r>
              <a:rPr lang="es-US" sz="1000" b="0" strike="noStrike" spc="-1" dirty="0" err="1">
                <a:solidFill>
                  <a:srgbClr val="000000"/>
                </a:solidFill>
                <a:latin typeface="Calibri "/>
              </a:rPr>
              <a:t>OMHA</a:t>
            </a:r>
            <a:r>
              <a:rPr lang="es-US" sz="1000" b="0" strike="noStrike" spc="-1" dirty="0">
                <a:solidFill>
                  <a:srgbClr val="000000"/>
                </a:solidFill>
                <a:latin typeface="Calibri "/>
              </a:rPr>
              <a:t>), la suma de su caso debe ser de un mínimo en dólares que se actualiza anualmente. El importe requerido para 2024 es $180. El plazo para emitir una decisión generalmente es de 60 días desde que la </a:t>
            </a:r>
            <a:r>
              <a:rPr lang="es-US" sz="1000" b="0" strike="noStrike" spc="-1" dirty="0" err="1">
                <a:solidFill>
                  <a:srgbClr val="000000"/>
                </a:solidFill>
                <a:latin typeface="Calibri "/>
              </a:rPr>
              <a:t>OMHA</a:t>
            </a:r>
            <a:r>
              <a:rPr lang="es-US" sz="1000" b="0" strike="noStrike" spc="-1" dirty="0">
                <a:solidFill>
                  <a:srgbClr val="000000"/>
                </a:solidFill>
                <a:latin typeface="Calibri "/>
              </a:rPr>
              <a:t> recibe la solicitud.</a:t>
            </a:r>
            <a:endParaRPr lang="en-US" sz="1000" b="0" strike="noStrike" spc="-1" dirty="0">
              <a:solidFill>
                <a:srgbClr val="000000"/>
              </a:solidFill>
              <a:latin typeface="Calibri "/>
            </a:endParaRPr>
          </a:p>
          <a:p>
            <a:pPr marL="238320" lvl="1" indent="-11916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no está de acuerdo con la decisión de la </a:t>
            </a:r>
            <a:r>
              <a:rPr lang="es-US" sz="1000" b="0" strike="noStrike" spc="-1" dirty="0" err="1">
                <a:solidFill>
                  <a:srgbClr val="000000"/>
                </a:solidFill>
                <a:latin typeface="Calibri "/>
              </a:rPr>
              <a:t>OMHA</a:t>
            </a:r>
            <a:r>
              <a:rPr lang="es-US" sz="1000" b="0" strike="noStrike" spc="-1" dirty="0">
                <a:solidFill>
                  <a:srgbClr val="000000"/>
                </a:solidFill>
                <a:latin typeface="Calibri "/>
              </a:rPr>
              <a:t> en el nivel 3, tiene 60 días después de recibir la decisión de la </a:t>
            </a:r>
            <a:r>
              <a:rPr lang="es-US" sz="1000" b="0" strike="noStrike" spc="-1" dirty="0" err="1">
                <a:solidFill>
                  <a:srgbClr val="000000"/>
                </a:solidFill>
                <a:latin typeface="Calibri "/>
              </a:rPr>
              <a:t>OMHA</a:t>
            </a:r>
            <a:r>
              <a:rPr lang="es-US" sz="1000" b="0" strike="noStrike" spc="-1" dirty="0">
                <a:solidFill>
                  <a:srgbClr val="000000"/>
                </a:solidFill>
                <a:latin typeface="Calibri "/>
              </a:rPr>
              <a:t> para solicitar una revisión por parte del Consejo de Apelaciones de Medicare (Consejo de Apelaciones), lo cual es el nivel 4. </a:t>
            </a:r>
            <a:endParaRPr lang="en-US" sz="1000" b="0" strike="noStrike" spc="-1" dirty="0">
              <a:solidFill>
                <a:srgbClr val="000000"/>
              </a:solidFill>
              <a:latin typeface="Calibri "/>
            </a:endParaRPr>
          </a:p>
          <a:p>
            <a:pPr marL="117720" lvl="1" indent="-117720">
              <a:lnSpc>
                <a:spcPct val="100000"/>
              </a:lnSpc>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4</a:t>
            </a:r>
            <a:r>
              <a:rPr lang="es-US" sz="1000" b="0" strike="noStrike" spc="-1" dirty="0">
                <a:solidFill>
                  <a:srgbClr val="000000"/>
                </a:solidFill>
                <a:latin typeface="Calibri "/>
              </a:rPr>
              <a:t>:</a:t>
            </a:r>
            <a:r>
              <a:rPr lang="es-US" sz="1000" b="1" strike="noStrike" spc="-1" dirty="0">
                <a:solidFill>
                  <a:srgbClr val="000000"/>
                </a:solidFill>
                <a:latin typeface="Calibri "/>
              </a:rPr>
              <a:t> Revisión por parte del Consejo de Apelaciones. </a:t>
            </a:r>
            <a:endParaRPr lang="en-US" sz="1000" b="0" strike="noStrike" spc="-1" dirty="0">
              <a:solidFill>
                <a:srgbClr val="000000"/>
              </a:solidFill>
              <a:latin typeface="Calibri "/>
            </a:endParaRPr>
          </a:p>
          <a:p>
            <a:pPr marL="238320" lvl="1" indent="-11916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Puede solicitar que el Consejo de Apelaciones revise su caso, independientemente de la cantidad de dólares implicada. El plazo para emitir una decisión generalmente es de 60 días desde que el Consejo recibe la solicitud.</a:t>
            </a:r>
            <a:endParaRPr lang="en-US" sz="1000" b="0" strike="noStrike" spc="-1" dirty="0">
              <a:solidFill>
                <a:srgbClr val="000000"/>
              </a:solidFill>
              <a:latin typeface="Calibri "/>
            </a:endParaRPr>
          </a:p>
          <a:p>
            <a:pPr marL="238320" lvl="1" indent="-119160">
              <a:lnSpc>
                <a:spcPct val="100000"/>
              </a:lnSpc>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usted no está de acuerdo con la decisión del Consejo de Apelaciones en el nivel 4, tiene 60 días después de recibir la decisión del Consejo de Apelaciones para solicitar la revisión judicial a cargo de un tribunal de distrito federal, que es el nivel 5.</a:t>
            </a:r>
            <a:endParaRPr lang="en-US" sz="1000" b="0" strike="noStrike" spc="-1" dirty="0">
              <a:solidFill>
                <a:srgbClr val="000000"/>
              </a:solidFill>
              <a:latin typeface="Calibri "/>
            </a:endParaRPr>
          </a:p>
          <a:p>
            <a:pPr marL="117720" lvl="1" indent="-117720">
              <a:lnSpc>
                <a:spcPct val="100000"/>
              </a:lnSpc>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5</a:t>
            </a:r>
            <a:r>
              <a:rPr lang="es-US" sz="1000" b="0" strike="noStrike" spc="-1" dirty="0">
                <a:solidFill>
                  <a:srgbClr val="000000"/>
                </a:solidFill>
                <a:latin typeface="Calibri "/>
              </a:rPr>
              <a:t>: </a:t>
            </a:r>
            <a:r>
              <a:rPr lang="es-US" sz="1000" b="1" strike="noStrike" spc="-1" dirty="0">
                <a:solidFill>
                  <a:srgbClr val="000000"/>
                </a:solidFill>
                <a:latin typeface="Calibri "/>
              </a:rPr>
              <a:t>Revisión judicial por un Tribunal del Distrito Federal. </a:t>
            </a:r>
            <a:r>
              <a:rPr lang="es-US" sz="1000" b="0" strike="noStrike" spc="-1" dirty="0">
                <a:solidFill>
                  <a:srgbClr val="000000"/>
                </a:solidFill>
                <a:latin typeface="Calibri "/>
              </a:rPr>
              <a:t>Para obtener una revisión, el importe de su caso debe cumplir con un importe mínimo en dólares que se actualiza anualmente. El importe mínimo en dólares requerido para 2024 es $1840. Las instrucciones sobre cómo presentar una acción civil en el tribunal federal se incluyen en la carta de decisión del Consejo.</a:t>
            </a:r>
            <a:endParaRPr lang="en-US" sz="1000" b="0" strike="noStrike" spc="-1" dirty="0">
              <a:solidFill>
                <a:srgbClr val="000000"/>
              </a:solidFill>
              <a:latin typeface="Calibri "/>
            </a:endParaRPr>
          </a:p>
          <a:p>
            <a:pPr indent="0">
              <a:lnSpc>
                <a:spcPct val="100000"/>
              </a:lnSpc>
              <a:spcAft>
                <a:spcPts val="600"/>
              </a:spcAft>
              <a:buNone/>
              <a:tabLst>
                <a:tab pos="0" algn="l"/>
              </a:tabLst>
            </a:pPr>
            <a:r>
              <a:rPr lang="es-US" sz="1000" b="1" strike="noStrike" spc="-1" dirty="0">
                <a:solidFill>
                  <a:srgbClr val="000000"/>
                </a:solidFill>
                <a:latin typeface="Calibri "/>
              </a:rPr>
              <a:t>NOTA: </a:t>
            </a:r>
            <a:r>
              <a:rPr lang="es-US" sz="1000" b="0" strike="noStrike" spc="-1" dirty="0">
                <a:solidFill>
                  <a:srgbClr val="000000"/>
                </a:solidFill>
                <a:latin typeface="Calibri "/>
              </a:rPr>
              <a:t>En los niveles 2, 3 y 4, si una decisión no se emite dentro del plazo designado, usted tiene derecho a pasar al siguiente nivel de apelación si lo desea, o puede esperar hasta que se emita la decisión.</a:t>
            </a:r>
            <a:endParaRPr lang="en-US" sz="1000" b="0" strike="noStrike" spc="-1" dirty="0">
              <a:solidFill>
                <a:srgbClr val="000000"/>
              </a:solidFill>
              <a:latin typeface="Calibri "/>
            </a:endParaRPr>
          </a:p>
          <a:p>
            <a:pPr indent="0">
              <a:lnSpc>
                <a:spcPct val="100000"/>
              </a:lnSpc>
              <a:spcAft>
                <a:spcPts val="600"/>
              </a:spcAft>
              <a:buNone/>
              <a:tabLst>
                <a:tab pos="0" algn="l"/>
              </a:tabLst>
            </a:pPr>
            <a:r>
              <a:rPr lang="es-US" sz="1000" b="0" strike="noStrike" spc="-1" dirty="0">
                <a:solidFill>
                  <a:srgbClr val="000000"/>
                </a:solidFill>
                <a:latin typeface="Calibri "/>
              </a:rPr>
              <a:t>Para ver un organigrama de tamaño completo del proceso de apelaciones de Medicare Original (Parte A y Parte B), visite </a:t>
            </a:r>
            <a:r>
              <a:rPr lang="es-US" sz="1000" b="0" u="sng" strike="noStrike" spc="-1" dirty="0">
                <a:solidFill>
                  <a:srgbClr val="000000"/>
                </a:solidFill>
                <a:uFillTx/>
                <a:latin typeface="Calibri "/>
                <a:hlinkClick r:id="rId3"/>
              </a:rPr>
              <a:t>CMS.gov/Medicare/Appeals-and-</a:t>
            </a:r>
            <a:r>
              <a:rPr lang="es-US" sz="1000" b="0" u="sng" strike="noStrike" spc="-1" dirty="0" err="1">
                <a:solidFill>
                  <a:srgbClr val="000000"/>
                </a:solidFill>
                <a:uFillTx/>
                <a:latin typeface="Calibri "/>
                <a:hlinkClick r:id="rId3"/>
              </a:rPr>
              <a:t>Grievances</a:t>
            </a:r>
            <a:r>
              <a:rPr lang="es-US" sz="1000" b="0" u="sng" strike="noStrike" spc="-1" dirty="0">
                <a:solidFill>
                  <a:srgbClr val="000000"/>
                </a:solidFill>
                <a:uFillTx/>
                <a:latin typeface="Calibri "/>
                <a:hlinkClick r:id="rId3"/>
              </a:rPr>
              <a:t>/</a:t>
            </a:r>
            <a:r>
              <a:rPr lang="es-US" sz="1000" b="0" u="sng" strike="noStrike" spc="-1" dirty="0" err="1">
                <a:solidFill>
                  <a:srgbClr val="000000"/>
                </a:solidFill>
                <a:uFillTx/>
                <a:latin typeface="Calibri "/>
                <a:hlinkClick r:id="rId3"/>
              </a:rPr>
              <a:t>OrgMedFFSAppeals</a:t>
            </a:r>
            <a:r>
              <a:rPr lang="es-US" sz="1000" b="0" u="sng" strike="noStrike" spc="-1" dirty="0">
                <a:solidFill>
                  <a:srgbClr val="000000"/>
                </a:solidFill>
                <a:uFillTx/>
                <a:latin typeface="Calibri "/>
                <a:hlinkClick r:id="rId3"/>
              </a:rPr>
              <a:t>/</a:t>
            </a:r>
            <a:r>
              <a:rPr lang="es-US" sz="1000" b="0" u="sng" strike="noStrike" spc="-1" dirty="0" err="1">
                <a:solidFill>
                  <a:srgbClr val="000000"/>
                </a:solidFill>
                <a:uFillTx/>
                <a:latin typeface="Calibri "/>
                <a:hlinkClick r:id="rId3"/>
              </a:rPr>
              <a:t>Downloads</a:t>
            </a:r>
            <a:r>
              <a:rPr lang="es-US" sz="1000" b="0" u="sng" strike="noStrike" spc="-1" dirty="0">
                <a:solidFill>
                  <a:srgbClr val="000000"/>
                </a:solidFill>
                <a:uFillTx/>
                <a:latin typeface="Calibri "/>
                <a:hlinkClick r:id="rId3"/>
              </a:rPr>
              <a:t>/Flowchart-FFS-Appeals-Process.pdf</a:t>
            </a:r>
            <a:r>
              <a:rPr lang="es-US" sz="1000" b="0" strike="noStrike" spc="-1" dirty="0">
                <a:solidFill>
                  <a:srgbClr val="000000"/>
                </a:solidFill>
                <a:latin typeface="Calibri "/>
              </a:rPr>
              <a:t>. </a:t>
            </a:r>
            <a:endParaRPr lang="en-US" sz="1000" b="0" strike="noStrike" spc="-1" dirty="0">
              <a:solidFill>
                <a:srgbClr val="000000"/>
              </a:solidFill>
              <a:latin typeface="Calibri "/>
            </a:endParaRPr>
          </a:p>
        </p:txBody>
      </p:sp>
    </p:spTree>
    <p:extLst>
      <p:ext uri="{BB962C8B-B14F-4D97-AF65-F5344CB8AC3E}">
        <p14:creationId xmlns:p14="http://schemas.microsoft.com/office/powerpoint/2010/main" val="125507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8284" y="3757508"/>
            <a:ext cx="7086600" cy="5651187"/>
          </a:xfrm>
        </p:spPr>
        <p:txBody>
          <a:bodyPr/>
          <a:lstStyle/>
          <a:p>
            <a:pPr>
              <a:lnSpc>
                <a:spcPct val="100000"/>
              </a:lnSpc>
              <a:spcAft>
                <a:spcPts val="600"/>
              </a:spcAft>
              <a:buNone/>
            </a:pPr>
            <a:r>
              <a:rPr lang="es-US" sz="1050" b="1" strike="noStrike" spc="-1" dirty="0">
                <a:solidFill>
                  <a:srgbClr val="000000"/>
                </a:solidFill>
                <a:latin typeface="Calibri "/>
              </a:rPr>
              <a:t>Esta diapositiva tiene animación.</a:t>
            </a:r>
            <a:endParaRPr lang="en-US" sz="1050" b="0" strike="noStrike" spc="-1" dirty="0">
              <a:solidFill>
                <a:srgbClr val="000000"/>
              </a:solidFill>
              <a:latin typeface="Calibri "/>
            </a:endParaRPr>
          </a:p>
          <a:p>
            <a:pPr>
              <a:lnSpc>
                <a:spcPct val="100000"/>
              </a:lnSpc>
              <a:spcAft>
                <a:spcPts val="600"/>
              </a:spcAft>
              <a:buNone/>
            </a:pPr>
            <a:r>
              <a:rPr lang="es-US" sz="1050" b="1" strike="noStrike" spc="-1" dirty="0">
                <a:solidFill>
                  <a:srgbClr val="000000"/>
                </a:solidFill>
                <a:latin typeface="Calibri "/>
              </a:rPr>
              <a:t>Notas del presentador</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Si tiene un plan Medicare </a:t>
            </a:r>
            <a:r>
              <a:rPr lang="es-US" sz="1050" b="0" strike="noStrike" spc="-1" dirty="0" err="1">
                <a:solidFill>
                  <a:srgbClr val="000000"/>
                </a:solidFill>
                <a:latin typeface="Calibri "/>
              </a:rPr>
              <a:t>Advantage</a:t>
            </a:r>
            <a:r>
              <a:rPr lang="es-US" sz="1050" b="0" strike="noStrike" spc="-1" dirty="0">
                <a:solidFill>
                  <a:srgbClr val="000000"/>
                </a:solidFill>
                <a:latin typeface="Calibri "/>
              </a:rPr>
              <a:t> u otro plan de salud de Medicare, tiene derecho a solicitar una apelación para resolver diferencias con su plan. Tiene derecho a pedirle a su plan que proporcione o pague artículos o servicios que usted piense que debe cubrir, proporcionar o continuar. La decisión del plan se denomina “determinación de la organización”.</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Puede llamar o escribir a su plan y pedir una copia del expediente de su caso. Para obtener el número de teléfono o la dirección de su plan, revise su “Evidencia de cobertura (</a:t>
            </a:r>
            <a:r>
              <a:rPr lang="es-US" sz="1050" b="0" strike="noStrike" spc="-1" dirty="0" err="1">
                <a:solidFill>
                  <a:srgbClr val="000000"/>
                </a:solidFill>
                <a:latin typeface="Calibri "/>
              </a:rPr>
              <a:t>EOC</a:t>
            </a:r>
            <a:r>
              <a:rPr lang="es-US" sz="1050" b="0" strike="noStrike" spc="-1" dirty="0">
                <a:solidFill>
                  <a:srgbClr val="000000"/>
                </a:solidFill>
                <a:latin typeface="Calibri "/>
              </a:rPr>
              <a:t>)” (información de su plan que explicas sus derechos) o el aviso que reciba explicando por qué no podría recibir los servicios solicitados. </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Es posible que el plan le cobre un arancel por copiar esa información y enviársela por correo. Su plan debe poder darle un estimado de cuánto costará con base en el número de páginas del expediente, más el envío por correo normal.</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El plazo para que un plan complete decisiones de cobertura de servicios estándar para un artículo o servicios es de 14 días y </a:t>
            </a:r>
            <a:r>
              <a:rPr lang="es-US" sz="1050" b="1" strike="noStrike" spc="-1" dirty="0">
                <a:solidFill>
                  <a:srgbClr val="000000"/>
                </a:solidFill>
                <a:latin typeface="Calibri "/>
              </a:rPr>
              <a:t>puede extenderse hasta 14 días adicionales</a:t>
            </a:r>
            <a:r>
              <a:rPr lang="es-US" sz="1050" b="0" strike="noStrike" spc="-1" dirty="0">
                <a:solidFill>
                  <a:srgbClr val="000000"/>
                </a:solidFill>
                <a:latin typeface="Calibri "/>
              </a:rPr>
              <a:t>. El plazo puede extenderse si, por ejemplo, su plan necesita más información de un proveedor no contratado para tomar una decisión sobre el caso y la extensión en el mejor interés de usted. Si su solicitud es por un medicamento de la Parte B, el plan debe notificarle de su decisión en el plazo de 72 horas y este plazo no puede extenderse.</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Si usted piensa que su salud podría perjudicarse seriamente al esperar los 14 días estándar para una decisión de cobertura (o 72 horas para un medicamento de la Parte B), pida a su plan una decisión rápida. Usted tiene derecho a una decisión de cobertura acelerada o una apelación cuando la aplicación del plazo estándar podría poner en riesgo seriamente su vida, su salud o su capacidad para recuperar la máxima función. El plan debe notificarle su decisión sobre una solicitud de un artículo o servicio en el plazo de 72 horas (24 horas para la solicitud de un medicamento de la Parte B). Las 72 horas sobre una solicitud de un artículo o servicio podrían extenderse con base en la necesidad de documentación de respaldo adicional. El plazo no puede extenderse si la solicitud es por un medicamento de la parte B.</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Si el plan extiende el plazo por un artículo o servicio, debe informarle por escrito los motivos de la extensión e indicarle que usted tiene derecho a presentar una queja formar acelerada si está en desacuerdo con la decisión del plan de extender el plazo.</a:t>
            </a:r>
            <a:endParaRPr lang="en-US" sz="1050" b="0" strike="noStrike" spc="-1" dirty="0">
              <a:solidFill>
                <a:srgbClr val="000000"/>
              </a:solidFill>
              <a:latin typeface="Calibri "/>
            </a:endParaRPr>
          </a:p>
          <a:p>
            <a:pPr>
              <a:lnSpc>
                <a:spcPct val="100000"/>
              </a:lnSpc>
              <a:spcAft>
                <a:spcPts val="600"/>
              </a:spcAft>
              <a:buNone/>
            </a:pPr>
            <a:r>
              <a:rPr lang="es-US" sz="1050" b="1" strike="noStrike" spc="-1" dirty="0">
                <a:solidFill>
                  <a:srgbClr val="000000"/>
                </a:solidFill>
                <a:latin typeface="Calibri "/>
              </a:rPr>
              <a:t>Recurso sobre medicamentos de la Parte B</a:t>
            </a:r>
            <a:r>
              <a:rPr lang="es-US" sz="1050" b="0" strike="noStrike" spc="-1" dirty="0">
                <a:solidFill>
                  <a:srgbClr val="000000"/>
                </a:solidFill>
                <a:latin typeface="Calibri "/>
              </a:rPr>
              <a:t>: Regla final sobre precios de medicamentos de Medicare </a:t>
            </a:r>
            <a:r>
              <a:rPr lang="es-US" sz="1050" b="0" strike="noStrike" spc="-1" dirty="0" err="1">
                <a:solidFill>
                  <a:srgbClr val="000000"/>
                </a:solidFill>
                <a:latin typeface="Calibri "/>
              </a:rPr>
              <a:t>Advantage</a:t>
            </a:r>
            <a:r>
              <a:rPr lang="es-US" sz="1050" b="0" strike="noStrike" spc="-1" dirty="0">
                <a:solidFill>
                  <a:srgbClr val="000000"/>
                </a:solidFill>
                <a:latin typeface="Calibri "/>
              </a:rPr>
              <a:t> y de la Parte D (</a:t>
            </a:r>
            <a:r>
              <a:rPr lang="es-US" sz="1050" b="0" strike="noStrike" spc="-1" dirty="0" err="1">
                <a:solidFill>
                  <a:srgbClr val="000000"/>
                </a:solidFill>
                <a:latin typeface="Calibri "/>
              </a:rPr>
              <a:t>CMS</a:t>
            </a:r>
            <a:r>
              <a:rPr lang="es-US" sz="1050" b="0" strike="noStrike" spc="-1" dirty="0">
                <a:solidFill>
                  <a:srgbClr val="000000"/>
                </a:solidFill>
                <a:latin typeface="Calibri "/>
              </a:rPr>
              <a:t>-4180-F) (</a:t>
            </a:r>
            <a:r>
              <a:rPr lang="es-US" sz="1050" b="0" u="sng" strike="noStrike" spc="-1" dirty="0">
                <a:solidFill>
                  <a:srgbClr val="000000"/>
                </a:solidFill>
                <a:uFillTx/>
                <a:latin typeface="Calibri "/>
                <a:hlinkClick r:id="rId3"/>
              </a:rPr>
              <a:t>govinfo.gov/</a:t>
            </a:r>
            <a:r>
              <a:rPr lang="es-US" sz="1050" b="0" u="sng" strike="noStrike" spc="-1" dirty="0" err="1">
                <a:solidFill>
                  <a:srgbClr val="000000"/>
                </a:solidFill>
                <a:uFillTx/>
                <a:latin typeface="Calibri "/>
                <a:hlinkClick r:id="rId3"/>
              </a:rPr>
              <a:t>content</a:t>
            </a:r>
            <a:r>
              <a:rPr lang="es-US" sz="1050" b="0" u="sng" strike="noStrike" spc="-1" dirty="0">
                <a:solidFill>
                  <a:srgbClr val="000000"/>
                </a:solidFill>
                <a:uFillTx/>
                <a:latin typeface="Calibri "/>
                <a:hlinkClick r:id="rId3"/>
              </a:rPr>
              <a:t>/</a:t>
            </a:r>
            <a:r>
              <a:rPr lang="es-US" sz="1050" b="0" u="sng" strike="noStrike" spc="-1" dirty="0" err="1">
                <a:solidFill>
                  <a:srgbClr val="000000"/>
                </a:solidFill>
                <a:uFillTx/>
                <a:latin typeface="Calibri "/>
                <a:hlinkClick r:id="rId3"/>
              </a:rPr>
              <a:t>pkg</a:t>
            </a:r>
            <a:r>
              <a:rPr lang="es-US" sz="1050" b="0" u="sng" strike="noStrike" spc="-1" dirty="0">
                <a:solidFill>
                  <a:srgbClr val="000000"/>
                </a:solidFill>
                <a:uFillTx/>
                <a:latin typeface="Calibri "/>
                <a:hlinkClick r:id="rId3"/>
              </a:rPr>
              <a:t>/FR-2019-05-23/</a:t>
            </a:r>
            <a:r>
              <a:rPr lang="es-US" sz="1050" b="0" u="sng" strike="noStrike" spc="-1" dirty="0" err="1">
                <a:solidFill>
                  <a:srgbClr val="000000"/>
                </a:solidFill>
                <a:uFillTx/>
                <a:latin typeface="Calibri "/>
                <a:hlinkClick r:id="rId3"/>
              </a:rPr>
              <a:t>pdf</a:t>
            </a:r>
            <a:r>
              <a:rPr lang="es-US" sz="1050" b="0" u="sng" strike="noStrike" spc="-1" dirty="0">
                <a:solidFill>
                  <a:srgbClr val="000000"/>
                </a:solidFill>
                <a:uFillTx/>
                <a:latin typeface="Calibri "/>
                <a:hlinkClick r:id="rId3"/>
              </a:rPr>
              <a:t>/2019-10521.pdf</a:t>
            </a:r>
            <a:r>
              <a:rPr lang="es-US" sz="1050" b="0" strike="noStrike" spc="-1" dirty="0">
                <a:solidFill>
                  <a:srgbClr val="000000"/>
                </a:solidFill>
                <a:latin typeface="Calibri "/>
              </a:rPr>
              <a:t>). </a:t>
            </a:r>
            <a:endParaRPr lang="en-US" sz="1050" b="0" strike="noStrike" spc="-1" dirty="0">
              <a:solidFill>
                <a:srgbClr val="000000"/>
              </a:solidFill>
              <a:latin typeface="Calibri "/>
            </a:endParaRPr>
          </a:p>
          <a:p>
            <a:pPr>
              <a:lnSpc>
                <a:spcPct val="100000"/>
              </a:lnSpc>
              <a:spcAft>
                <a:spcPts val="600"/>
              </a:spcAft>
              <a:buNone/>
            </a:pPr>
            <a:r>
              <a:rPr lang="es-US" sz="1050" b="0" strike="noStrike" spc="-1" dirty="0">
                <a:solidFill>
                  <a:srgbClr val="000000"/>
                </a:solidFill>
                <a:latin typeface="Calibri "/>
              </a:rPr>
              <a:t>42 </a:t>
            </a:r>
            <a:r>
              <a:rPr lang="es-US" sz="1050" b="0" strike="noStrike" spc="-1" dirty="0" err="1">
                <a:solidFill>
                  <a:srgbClr val="000000"/>
                </a:solidFill>
                <a:latin typeface="Calibri "/>
              </a:rPr>
              <a:t>CFR</a:t>
            </a:r>
            <a:r>
              <a:rPr lang="es-US" sz="1050" b="0" strike="noStrike" spc="-1" dirty="0">
                <a:solidFill>
                  <a:srgbClr val="000000"/>
                </a:solidFill>
                <a:latin typeface="Calibri "/>
              </a:rPr>
              <a:t> Parte 422, Subparte M-Quejas formales, Determinación de la Organización y Apelaciones, sección 422.560: </a:t>
            </a:r>
            <a:r>
              <a:rPr lang="es-US" sz="1050" b="0" u="sng" strike="noStrike" spc="-1" dirty="0" err="1">
                <a:solidFill>
                  <a:srgbClr val="000000"/>
                </a:solidFill>
                <a:uFillTx/>
                <a:latin typeface="Calibri "/>
                <a:hlinkClick r:id="rId4"/>
              </a:rPr>
              <a:t>eCFR</a:t>
            </a:r>
            <a:r>
              <a:rPr lang="es-US" sz="1050" b="0" u="sng" strike="noStrike" spc="-1" dirty="0">
                <a:solidFill>
                  <a:srgbClr val="000000"/>
                </a:solidFill>
                <a:uFillTx/>
                <a:latin typeface="Calibri "/>
                <a:hlinkClick r:id="rId4"/>
              </a:rPr>
              <a:t>: 42 </a:t>
            </a:r>
            <a:r>
              <a:rPr lang="es-US" sz="1050" b="0" u="sng" strike="noStrike" spc="-1" dirty="0" err="1">
                <a:solidFill>
                  <a:srgbClr val="000000"/>
                </a:solidFill>
                <a:uFillTx/>
                <a:latin typeface="Calibri "/>
                <a:hlinkClick r:id="rId4"/>
              </a:rPr>
              <a:t>CFR</a:t>
            </a:r>
            <a:r>
              <a:rPr lang="es-US" sz="1050" b="0" u="sng" strike="noStrike" spc="-1" dirty="0">
                <a:solidFill>
                  <a:srgbClr val="000000"/>
                </a:solidFill>
                <a:uFillTx/>
                <a:latin typeface="Calibri "/>
                <a:hlinkClick r:id="rId4"/>
              </a:rPr>
              <a:t> Parte 422 -- Programa Medicare </a:t>
            </a:r>
            <a:r>
              <a:rPr lang="es-US" sz="1050" b="0" u="sng" strike="noStrike" spc="-1" dirty="0" err="1">
                <a:solidFill>
                  <a:srgbClr val="000000"/>
                </a:solidFill>
                <a:uFillTx/>
                <a:latin typeface="Calibri "/>
                <a:hlinkClick r:id="rId4"/>
              </a:rPr>
              <a:t>Advantage</a:t>
            </a:r>
            <a:endParaRPr lang="en-US" sz="1050" b="0" strike="noStrike" spc="-1" dirty="0">
              <a:solidFill>
                <a:srgbClr val="000000"/>
              </a:solidFill>
              <a:latin typeface="Calibri "/>
            </a:endParaRPr>
          </a:p>
        </p:txBody>
      </p:sp>
    </p:spTree>
    <p:extLst>
      <p:ext uri="{BB962C8B-B14F-4D97-AF65-F5344CB8AC3E}">
        <p14:creationId xmlns:p14="http://schemas.microsoft.com/office/powerpoint/2010/main" val="4041805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774" y="3757508"/>
            <a:ext cx="7077075" cy="5615092"/>
          </a:xfrm>
        </p:spPr>
        <p:txBody>
          <a:bodyPr/>
          <a:lstStyle/>
          <a:p>
            <a:pPr>
              <a:lnSpc>
                <a:spcPct val="100000"/>
              </a:lnSpc>
              <a:spcAft>
                <a:spcPts val="600"/>
              </a:spcAft>
              <a:buNone/>
            </a:pPr>
            <a:r>
              <a:rPr lang="es-ES" sz="1100" b="1" strike="noStrike" spc="-1" dirty="0">
                <a:solidFill>
                  <a:srgbClr val="000000"/>
                </a:solidFill>
                <a:latin typeface="Calibri "/>
              </a:rPr>
              <a:t>Esta diapositiva tiene animación.</a:t>
            </a:r>
            <a:endParaRPr lang="es-ES" sz="1100" b="0" strike="noStrike" spc="-1" dirty="0">
              <a:solidFill>
                <a:srgbClr val="000000"/>
              </a:solidFill>
              <a:latin typeface="Calibri "/>
            </a:endParaRPr>
          </a:p>
          <a:p>
            <a:pPr>
              <a:lnSpc>
                <a:spcPct val="100000"/>
              </a:lnSpc>
              <a:spcAft>
                <a:spcPts val="600"/>
              </a:spcAft>
              <a:buNone/>
            </a:pPr>
            <a:r>
              <a:rPr lang="es-ES" sz="1100" b="1" strike="noStrike" spc="-1" dirty="0">
                <a:solidFill>
                  <a:srgbClr val="000000"/>
                </a:solidFill>
                <a:latin typeface="Calibri "/>
              </a:rPr>
              <a:t>Notas del presentador</a:t>
            </a:r>
            <a:endParaRPr lang="es-ES" sz="11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pPr>
            <a:r>
              <a:rPr lang="es-ES" sz="1100" b="0" strike="noStrike" spc="-1" dirty="0">
                <a:solidFill>
                  <a:srgbClr val="000000"/>
                </a:solidFill>
                <a:latin typeface="Calibri "/>
              </a:rPr>
              <a:t>Usted tiene derecho a una apelación acelerada (rápida) si piensa que le van a dar el alta demasiado rápido de su </a:t>
            </a:r>
            <a:r>
              <a:rPr lang="es-ES" sz="1100" b="1" strike="noStrike" spc="-1" dirty="0">
                <a:solidFill>
                  <a:srgbClr val="000000"/>
                </a:solidFill>
                <a:latin typeface="Calibri "/>
              </a:rPr>
              <a:t>internación hospitalaria cubierta por Medicare</a:t>
            </a:r>
            <a:r>
              <a:rPr lang="es-ES" sz="1100" b="0" strike="noStrike" spc="-1" dirty="0">
                <a:solidFill>
                  <a:srgbClr val="000000"/>
                </a:solidFill>
                <a:latin typeface="Calibri "/>
              </a:rPr>
              <a:t>. En el plazo de 2 días después de su internación hospitalaria, debe recibir un aviso llamado “Mensaje importante de Medicare sobre sus derechos” (a veces llamado el “Mensaje importante de Medicare” o un “IM”) con información de contacto de la </a:t>
            </a:r>
            <a:r>
              <a:rPr lang="es-ES" sz="1100" b="0" strike="noStrike" spc="-1" dirty="0" err="1">
                <a:solidFill>
                  <a:srgbClr val="000000"/>
                </a:solidFill>
                <a:latin typeface="Calibri "/>
              </a:rPr>
              <a:t>BFCC-QIO</a:t>
            </a:r>
            <a:r>
              <a:rPr lang="es-ES" sz="1100" b="0" strike="noStrike" spc="-1" dirty="0">
                <a:solidFill>
                  <a:srgbClr val="000000"/>
                </a:solidFill>
                <a:latin typeface="Calibri "/>
              </a:rPr>
              <a:t> y una explicación de sus derechos (esto se revisa en mayor detalle en la lección 3). El aviso también explica las circunstancias bajo las que usted tendrá o no tendrá que pagar cargos por seguir internado en el hospital e información sobre su derecho a recibir un aviso detallado sobre por qué sus servicios cubiertos finalizarán.  </a:t>
            </a:r>
          </a:p>
          <a:p>
            <a:pPr marL="114480" indent="0">
              <a:lnSpc>
                <a:spcPct val="100000"/>
              </a:lnSpc>
              <a:spcAft>
                <a:spcPts val="600"/>
              </a:spcAft>
              <a:buNone/>
            </a:pPr>
            <a:r>
              <a:rPr lang="es-ES" sz="1100" b="0" strike="noStrike" spc="-1" dirty="0">
                <a:solidFill>
                  <a:srgbClr val="000000"/>
                </a:solidFill>
                <a:latin typeface="Calibri "/>
              </a:rPr>
              <a:t>Solicite a la </a:t>
            </a:r>
            <a:r>
              <a:rPr lang="es-ES" sz="1100" b="0" strike="noStrike" spc="-1" dirty="0" err="1">
                <a:solidFill>
                  <a:srgbClr val="000000"/>
                </a:solidFill>
                <a:latin typeface="Calibri "/>
              </a:rPr>
              <a:t>BFCC-QIO</a:t>
            </a:r>
            <a:r>
              <a:rPr lang="es-ES" sz="1100" b="0" strike="noStrike" spc="-1" dirty="0">
                <a:solidFill>
                  <a:srgbClr val="000000"/>
                </a:solidFill>
                <a:latin typeface="Calibri "/>
              </a:rPr>
              <a:t> una apelación acelerada antes del día en que está programado para el alta del hospital. Siga las instrucciones de ese aviso para hacer esto.</a:t>
            </a:r>
          </a:p>
          <a:p>
            <a:pPr marL="114480" indent="-114480">
              <a:lnSpc>
                <a:spcPct val="100000"/>
              </a:lnSpc>
              <a:spcAft>
                <a:spcPts val="600"/>
              </a:spcAft>
              <a:buClr>
                <a:srgbClr val="000000"/>
              </a:buClr>
              <a:buFont typeface="Wingdings" charset="2"/>
              <a:buChar char=""/>
            </a:pPr>
            <a:r>
              <a:rPr lang="es-ES" sz="1100" b="0" strike="noStrike" spc="-1" dirty="0">
                <a:solidFill>
                  <a:srgbClr val="000000"/>
                </a:solidFill>
                <a:latin typeface="Calibri "/>
              </a:rPr>
              <a:t>Tiene derecho a una apelación acelerada si piensa que sus </a:t>
            </a:r>
            <a:r>
              <a:rPr lang="es-ES" sz="1100" b="1" strike="noStrike" spc="-1" dirty="0">
                <a:solidFill>
                  <a:srgbClr val="000000"/>
                </a:solidFill>
                <a:latin typeface="Calibri "/>
              </a:rPr>
              <a:t>servicios de </a:t>
            </a:r>
            <a:r>
              <a:rPr lang="es-ES" sz="1100" b="1" strike="noStrike" spc="-1" dirty="0" err="1">
                <a:solidFill>
                  <a:srgbClr val="000000"/>
                </a:solidFill>
                <a:latin typeface="Calibri "/>
              </a:rPr>
              <a:t>SNF</a:t>
            </a:r>
            <a:r>
              <a:rPr lang="es-ES" sz="1100" b="1" strike="noStrike" spc="-1" dirty="0">
                <a:solidFill>
                  <a:srgbClr val="000000"/>
                </a:solidFill>
                <a:latin typeface="Calibri "/>
              </a:rPr>
              <a:t>, </a:t>
            </a:r>
            <a:r>
              <a:rPr lang="es-ES" sz="1100" b="1" strike="noStrike" spc="-1" dirty="0" err="1">
                <a:solidFill>
                  <a:srgbClr val="000000"/>
                </a:solidFill>
                <a:latin typeface="Calibri "/>
              </a:rPr>
              <a:t>HHA</a:t>
            </a:r>
            <a:r>
              <a:rPr lang="es-ES" sz="1100" b="1" strike="noStrike" spc="-1" dirty="0">
                <a:solidFill>
                  <a:srgbClr val="000000"/>
                </a:solidFill>
                <a:latin typeface="Calibri "/>
              </a:rPr>
              <a:t>, </a:t>
            </a:r>
            <a:r>
              <a:rPr lang="es-ES" sz="1100" b="1" strike="noStrike" spc="-1" dirty="0" err="1">
                <a:solidFill>
                  <a:srgbClr val="000000"/>
                </a:solidFill>
                <a:latin typeface="Calibri "/>
              </a:rPr>
              <a:t>CORF</a:t>
            </a:r>
            <a:r>
              <a:rPr lang="es-ES" sz="1100" b="1" strike="noStrike" spc="-1" dirty="0">
                <a:solidFill>
                  <a:srgbClr val="000000"/>
                </a:solidFill>
                <a:latin typeface="Calibri "/>
              </a:rPr>
              <a:t>, u hospicio cubiertos por Medicare</a:t>
            </a:r>
            <a:r>
              <a:rPr lang="es-ES" sz="1100" b="0" strike="noStrike" spc="-1" dirty="0">
                <a:solidFill>
                  <a:srgbClr val="000000"/>
                </a:solidFill>
                <a:latin typeface="Calibri "/>
              </a:rPr>
              <a:t> finalizarán demasiado pronto. Su proveedor o plan debe entregar un “</a:t>
            </a:r>
            <a:r>
              <a:rPr lang="es-ES" sz="1100" b="0" strike="noStrike" spc="-1" dirty="0" err="1">
                <a:solidFill>
                  <a:srgbClr val="000000"/>
                </a:solidFill>
                <a:latin typeface="Calibri "/>
              </a:rPr>
              <a:t>NOMNC</a:t>
            </a:r>
            <a:r>
              <a:rPr lang="es-ES" sz="1100" b="0" strike="noStrike" spc="-1" dirty="0">
                <a:solidFill>
                  <a:srgbClr val="000000"/>
                </a:solidFill>
                <a:latin typeface="Calibri "/>
              </a:rPr>
              <a:t>” al menos 2 días antes de que los servicios cubiertos finalicen. Ese aviso explica la fecha en que sus servicios cubiertos finalizarán, que es posible que usted tenga que pagar los servicios que reciba después de la fecha de finalización de la cobertura que figura en su aviso, información sobre su derecho a recibir un aviso detallado sobre el motivo de que sus servicios cubiertos finalicen, su derecho a una apelación rápida y cómo contactar a la </a:t>
            </a:r>
            <a:r>
              <a:rPr lang="es-ES" sz="1100" b="0" strike="noStrike" spc="-1" dirty="0" err="1">
                <a:solidFill>
                  <a:srgbClr val="000000"/>
                </a:solidFill>
                <a:latin typeface="Calibri "/>
              </a:rPr>
              <a:t>BFCC-QIO</a:t>
            </a:r>
            <a:r>
              <a:rPr lang="es-ES" sz="1100" b="0" strike="noStrike" spc="-1" dirty="0">
                <a:solidFill>
                  <a:srgbClr val="000000"/>
                </a:solidFill>
                <a:latin typeface="Calibri "/>
              </a:rPr>
              <a:t>. </a:t>
            </a:r>
            <a:br>
              <a:rPr lang="es-ES" sz="1100" dirty="0">
                <a:latin typeface="Calibri "/>
              </a:rPr>
            </a:br>
            <a:br>
              <a:rPr lang="es-ES" sz="1100" dirty="0">
                <a:latin typeface="Calibri "/>
              </a:rPr>
            </a:br>
            <a:r>
              <a:rPr lang="es-ES" sz="1100" b="0" strike="noStrike" spc="-1" dirty="0">
                <a:solidFill>
                  <a:srgbClr val="000000"/>
                </a:solidFill>
                <a:latin typeface="Calibri "/>
              </a:rPr>
              <a:t>Puede pedirle a su doctor, a otro proveedor de cuidados de la salud o vendedor cualquier información que pueda ayudar en su caso. Debe solicitarle a la </a:t>
            </a:r>
            <a:r>
              <a:rPr lang="es-ES" sz="1100" b="0" strike="noStrike" spc="-1" dirty="0" err="1">
                <a:solidFill>
                  <a:srgbClr val="000000"/>
                </a:solidFill>
                <a:latin typeface="Calibri "/>
              </a:rPr>
              <a:t>BFCC-QIO</a:t>
            </a:r>
            <a:r>
              <a:rPr lang="es-ES" sz="1100" b="0" strike="noStrike" spc="-1" dirty="0">
                <a:solidFill>
                  <a:srgbClr val="000000"/>
                </a:solidFill>
                <a:latin typeface="Calibri "/>
              </a:rPr>
              <a:t> una apelación acelerada antes de las 12 p. m. del día antes de la fecha de terminación que figura en su </a:t>
            </a:r>
            <a:r>
              <a:rPr lang="es-ES" sz="1100" b="0" strike="noStrike" spc="-1" dirty="0" err="1">
                <a:solidFill>
                  <a:srgbClr val="000000"/>
                </a:solidFill>
                <a:latin typeface="Calibri "/>
              </a:rPr>
              <a:t>NOMNC</a:t>
            </a:r>
            <a:r>
              <a:rPr lang="es-ES" sz="1100" b="0" strike="noStrike" spc="-1" dirty="0">
                <a:solidFill>
                  <a:srgbClr val="000000"/>
                </a:solidFill>
                <a:latin typeface="Calibri "/>
              </a:rPr>
              <a:t>. Revise su aviso para ver las instrucciones. </a:t>
            </a:r>
            <a:br>
              <a:rPr lang="es-ES" sz="1100" dirty="0">
                <a:latin typeface="Calibri "/>
              </a:rPr>
            </a:br>
            <a:br>
              <a:rPr lang="es-ES" sz="1100" dirty="0">
                <a:latin typeface="Calibri "/>
              </a:rPr>
            </a:br>
            <a:r>
              <a:rPr lang="es-ES" sz="1100" b="0" strike="noStrike" spc="-1" dirty="0">
                <a:solidFill>
                  <a:srgbClr val="000000"/>
                </a:solidFill>
                <a:latin typeface="Calibri "/>
              </a:rPr>
              <a:t>Para conseguir el número de teléfono de la </a:t>
            </a:r>
            <a:r>
              <a:rPr lang="es-ES" sz="1100" b="0" strike="noStrike" spc="-1" dirty="0" err="1">
                <a:solidFill>
                  <a:srgbClr val="000000"/>
                </a:solidFill>
                <a:latin typeface="Calibri "/>
              </a:rPr>
              <a:t>BFCC-QIO</a:t>
            </a:r>
            <a:r>
              <a:rPr lang="es-ES" sz="1100" b="0" strike="noStrike" spc="-1" dirty="0">
                <a:solidFill>
                  <a:srgbClr val="000000"/>
                </a:solidFill>
                <a:latin typeface="Calibri "/>
              </a:rPr>
              <a:t> en su área, consulte la diapositiva Áreas de servicio de Organizaciones para mejora de la calidad-Cuidado centrado en beneficiarios y familias (</a:t>
            </a:r>
            <a:r>
              <a:rPr lang="es-ES" sz="1100" b="0" strike="noStrike" spc="-1" dirty="0" err="1">
                <a:solidFill>
                  <a:srgbClr val="000000"/>
                </a:solidFill>
                <a:latin typeface="Calibri "/>
              </a:rPr>
              <a:t>BFCC-QIO</a:t>
            </a:r>
            <a:r>
              <a:rPr lang="es-ES" sz="1100" b="0" strike="noStrike" spc="-1" dirty="0">
                <a:solidFill>
                  <a:srgbClr val="000000"/>
                </a:solidFill>
                <a:latin typeface="Calibri "/>
              </a:rPr>
              <a:t>, en inglés) en la lección 1. </a:t>
            </a:r>
            <a:br>
              <a:rPr lang="es-ES" sz="1100" dirty="0">
                <a:latin typeface="Calibri "/>
              </a:rPr>
            </a:br>
            <a:br>
              <a:rPr lang="es-ES" sz="1100" dirty="0">
                <a:latin typeface="Calibri "/>
              </a:rPr>
            </a:br>
            <a:r>
              <a:rPr lang="es-ES" sz="1100" b="0" strike="noStrike" spc="-1" dirty="0">
                <a:solidFill>
                  <a:srgbClr val="000000"/>
                </a:solidFill>
                <a:latin typeface="Calibri "/>
              </a:rPr>
              <a:t>Si se le vence el plazo para solicitar una apelación rápida de su estadía hospitalaria de paciente internado o de sus servicios de </a:t>
            </a:r>
            <a:r>
              <a:rPr lang="es-ES" sz="1100" b="0" strike="noStrike" spc="-1" dirty="0" err="1">
                <a:solidFill>
                  <a:srgbClr val="000000"/>
                </a:solidFill>
                <a:latin typeface="Calibri "/>
              </a:rPr>
              <a:t>SNF</a:t>
            </a:r>
            <a:r>
              <a:rPr lang="es-ES" sz="1100" b="0" strike="noStrike" spc="-1" dirty="0">
                <a:solidFill>
                  <a:srgbClr val="000000"/>
                </a:solidFill>
                <a:latin typeface="Calibri "/>
              </a:rPr>
              <a:t>, </a:t>
            </a:r>
            <a:r>
              <a:rPr lang="es-ES" sz="1100" b="0" strike="noStrike" spc="-1" dirty="0" err="1">
                <a:solidFill>
                  <a:srgbClr val="000000"/>
                </a:solidFill>
                <a:latin typeface="Calibri "/>
              </a:rPr>
              <a:t>HHA</a:t>
            </a:r>
            <a:r>
              <a:rPr lang="es-ES" sz="1100" b="0" strike="noStrike" spc="-1" dirty="0">
                <a:solidFill>
                  <a:srgbClr val="000000"/>
                </a:solidFill>
                <a:latin typeface="Calibri "/>
              </a:rPr>
              <a:t>, </a:t>
            </a:r>
            <a:r>
              <a:rPr lang="es-ES" sz="1100" b="0" strike="noStrike" spc="-1" dirty="0" err="1">
                <a:solidFill>
                  <a:srgbClr val="000000"/>
                </a:solidFill>
                <a:latin typeface="Calibri "/>
              </a:rPr>
              <a:t>CORF</a:t>
            </a:r>
            <a:r>
              <a:rPr lang="es-ES" sz="1100" b="0" strike="noStrike" spc="-1" dirty="0">
                <a:solidFill>
                  <a:srgbClr val="000000"/>
                </a:solidFill>
                <a:latin typeface="Calibri "/>
              </a:rPr>
              <a:t>, u hospicio cubiertos por Medicare, igual puede pedirle a su plan una apelación, pero las reglas son diferentes.</a:t>
            </a:r>
          </a:p>
        </p:txBody>
      </p:sp>
    </p:spTree>
    <p:extLst>
      <p:ext uri="{BB962C8B-B14F-4D97-AF65-F5344CB8AC3E}">
        <p14:creationId xmlns:p14="http://schemas.microsoft.com/office/powerpoint/2010/main" val="55555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228503"/>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s-ES" sz="1000" b="1" dirty="0">
                <a:solidFill>
                  <a:srgbClr val="FF0000"/>
                </a:solidFill>
                <a:latin typeface="Calibri "/>
              </a:rPr>
              <a:t>Nota para los editores: hay una tabla escondida detrás de este gráfico. Asegúrense de actualizar la tabla en caso de actualizar el gráfico piramidal.</a:t>
            </a:r>
            <a:r>
              <a:rPr lang="es-ES" sz="1000" b="1" i="0" dirty="0">
                <a:solidFill>
                  <a:srgbClr val="242424"/>
                </a:solidFill>
                <a:effectLst/>
                <a:highlight>
                  <a:srgbClr val="FFFFFF"/>
                </a:highlight>
                <a:latin typeface="Calibri "/>
              </a:rPr>
              <a:t> </a:t>
            </a:r>
            <a:endParaRPr lang="en-US" sz="1000" b="1" i="0" dirty="0">
              <a:solidFill>
                <a:srgbClr val="FF0000"/>
              </a:solidFill>
              <a:latin typeface="Calibri "/>
            </a:endParaRPr>
          </a:p>
          <a:p>
            <a:pPr indent="0">
              <a:spcAft>
                <a:spcPts val="600"/>
              </a:spcAft>
              <a:buNone/>
              <a:tabLst>
                <a:tab pos="0" algn="l"/>
              </a:tabLst>
            </a:pPr>
            <a:r>
              <a:rPr lang="es-US" sz="1000" b="1" strike="noStrike" spc="-1" dirty="0">
                <a:solidFill>
                  <a:srgbClr val="000000"/>
                </a:solidFill>
                <a:latin typeface="Calibri "/>
              </a:rPr>
              <a:t>Notas del presentador</a:t>
            </a:r>
            <a:endParaRPr lang="en-US" sz="1000" b="0" strike="noStrike" spc="-1" dirty="0">
              <a:solidFill>
                <a:srgbClr val="000000"/>
              </a:solidFill>
              <a:latin typeface="Calibri "/>
            </a:endParaRPr>
          </a:p>
          <a:p>
            <a:pPr indent="0">
              <a:spcAft>
                <a:spcPts val="600"/>
              </a:spcAft>
              <a:buNone/>
              <a:tabLst>
                <a:tab pos="0" algn="l"/>
              </a:tabLst>
            </a:pPr>
            <a:r>
              <a:rPr lang="es-US" sz="1000" b="0" strike="noStrike" spc="-1" dirty="0">
                <a:solidFill>
                  <a:srgbClr val="000000"/>
                </a:solidFill>
                <a:latin typeface="Calibri "/>
              </a:rPr>
              <a:t>Este cuadro muestra el proceso de apelaciones para las personas con un plan de Medicare </a:t>
            </a:r>
            <a:r>
              <a:rPr lang="es-US" sz="1000" b="0" strike="noStrike" spc="-1" dirty="0" err="1">
                <a:solidFill>
                  <a:srgbClr val="000000"/>
                </a:solidFill>
                <a:latin typeface="Calibri "/>
              </a:rPr>
              <a:t>Advantage</a:t>
            </a:r>
            <a:r>
              <a:rPr lang="es-US" sz="1000" b="0" strike="noStrike" spc="-1" dirty="0">
                <a:solidFill>
                  <a:srgbClr val="000000"/>
                </a:solidFill>
                <a:latin typeface="Calibri "/>
              </a:rPr>
              <a:t> u otro plan de salud de Medicare. Los plazos difieren en función de si está solicitando una apelación estándar o se califica para una apelación acelerada. </a:t>
            </a:r>
            <a:endParaRPr lang="en-US" sz="1000" b="0" strike="noStrike" spc="-1" dirty="0">
              <a:solidFill>
                <a:srgbClr val="000000"/>
              </a:solidFill>
              <a:latin typeface="Calibri "/>
            </a:endParaRPr>
          </a:p>
          <a:p>
            <a:pPr indent="0">
              <a:spcAft>
                <a:spcPts val="600"/>
              </a:spcAft>
              <a:buNone/>
              <a:tabLst>
                <a:tab pos="0" algn="l"/>
              </a:tabLst>
            </a:pPr>
            <a:r>
              <a:rPr lang="es-US" sz="1000" b="0" strike="noStrike" spc="-1" dirty="0">
                <a:solidFill>
                  <a:srgbClr val="000000"/>
                </a:solidFill>
                <a:latin typeface="Calibri "/>
              </a:rPr>
              <a:t>Si solicita a su plan que proporcione o pague un artículo o servicio y su solicitud es denegada, usted o su médico pueden apelar la decisión inicial del plan (la "determinación de la organización"). Recibirá una notificación en la que explique por qué se le denegó su solicitud y las instrucciones sobre cómo apelar la decisión de su plan. </a:t>
            </a:r>
            <a:endParaRPr lang="en-US" sz="1000" b="0" strike="noStrike" spc="-1" dirty="0">
              <a:solidFill>
                <a:srgbClr val="000000"/>
              </a:solidFill>
              <a:latin typeface="Calibri "/>
            </a:endParaRPr>
          </a:p>
          <a:p>
            <a:pPr indent="0">
              <a:spcAft>
                <a:spcPts val="600"/>
              </a:spcAft>
              <a:buNone/>
              <a:tabLst>
                <a:tab pos="0" algn="l"/>
              </a:tabLst>
            </a:pPr>
            <a:r>
              <a:rPr lang="es-US" sz="1000" b="1" strike="noStrike" spc="-1" dirty="0">
                <a:solidFill>
                  <a:srgbClr val="000000"/>
                </a:solidFill>
                <a:latin typeface="Calibri "/>
              </a:rPr>
              <a:t>Hay 5 niveles de apelación. Si no está de acuerdo con una decisión tomada en cualquier nivel del proceso, puede dirigirse al siguiente nivel si cumple con los requisitos. </a:t>
            </a:r>
            <a:endParaRPr lang="en-US" sz="1000" b="0" strike="noStrike" spc="-1" dirty="0">
              <a:solidFill>
                <a:srgbClr val="000000"/>
              </a:solidFill>
              <a:latin typeface="Calibri "/>
            </a:endParaRPr>
          </a:p>
          <a:p>
            <a:pPr indent="0">
              <a:spcAft>
                <a:spcPts val="600"/>
              </a:spcAft>
              <a:buNone/>
              <a:tabLst>
                <a:tab pos="0" algn="l"/>
              </a:tabLst>
            </a:pPr>
            <a:r>
              <a:rPr lang="es-US" sz="1000" b="0" strike="noStrike" spc="-1" dirty="0">
                <a:solidFill>
                  <a:srgbClr val="000000"/>
                </a:solidFill>
                <a:latin typeface="Calibri "/>
              </a:rPr>
              <a:t>Primero, su plan realizará una determinación de la organización. Los plazos previos al servicio posiblemente podrían extenderse 14 días adicionales. Después de cada nivel, recibirá las instrucciones sobre cómo proceder para pasar al siguiente nivel de apelación. </a:t>
            </a:r>
            <a:endParaRPr lang="en-US" sz="1000" b="0" strike="noStrike" spc="-1" dirty="0">
              <a:solidFill>
                <a:srgbClr val="000000"/>
              </a:solidFill>
              <a:latin typeface="Calibri "/>
            </a:endParaRPr>
          </a:p>
          <a:p>
            <a:pPr indent="0">
              <a:spcAft>
                <a:spcPts val="600"/>
              </a:spcAft>
              <a:buNone/>
              <a:tabLst>
                <a:tab pos="0" algn="l"/>
              </a:tabLst>
            </a:pPr>
            <a:r>
              <a:rPr lang="es-US" sz="1000" b="0" strike="noStrike" spc="-1" dirty="0">
                <a:solidFill>
                  <a:srgbClr val="000000"/>
                </a:solidFill>
                <a:latin typeface="Calibri "/>
              </a:rPr>
              <a:t>Los cinco niveles de apelación son:</a:t>
            </a:r>
            <a:endParaRPr lang="en-US" sz="1000" b="0" strike="noStrike" spc="-1" dirty="0">
              <a:solidFill>
                <a:srgbClr val="000000"/>
              </a:solidFill>
              <a:latin typeface="Calibri "/>
            </a:endParaRPr>
          </a:p>
          <a:p>
            <a:pPr marL="120960" lvl="1" indent="-120960">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1</a:t>
            </a:r>
            <a:r>
              <a:rPr lang="es-US" sz="1000" b="0" strike="noStrike" spc="-1" dirty="0">
                <a:solidFill>
                  <a:srgbClr val="000000"/>
                </a:solidFill>
                <a:latin typeface="Calibri "/>
              </a:rPr>
              <a:t>: </a:t>
            </a:r>
            <a:r>
              <a:rPr lang="es-US" sz="1000" b="1" strike="noStrike" spc="-1" dirty="0">
                <a:solidFill>
                  <a:srgbClr val="000000"/>
                </a:solidFill>
                <a:latin typeface="Calibri "/>
              </a:rPr>
              <a:t>Reconsideración por parte de su plan.</a:t>
            </a:r>
            <a:endParaRPr lang="en-US" sz="1000" b="0" strike="noStrike" spc="-1" dirty="0">
              <a:solidFill>
                <a:srgbClr val="000000"/>
              </a:solidFill>
              <a:latin typeface="Calibri "/>
            </a:endParaRPr>
          </a:p>
          <a:p>
            <a:pPr marL="245160" lvl="2"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Deberá solicitar la reconsideración dentro de 60 días a partir de la fecha de la notificación de la determinación de la organización. </a:t>
            </a:r>
            <a:endParaRPr lang="en-US" sz="1000" b="0" strike="noStrike" spc="-1" dirty="0">
              <a:solidFill>
                <a:srgbClr val="000000"/>
              </a:solidFill>
              <a:latin typeface="Calibri "/>
            </a:endParaRPr>
          </a:p>
          <a:p>
            <a:pPr marL="245160" lvl="2"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su plan está de acuerdo con usted y cambia su decisión original, recibirá una notificación sobre el cambio. Si su plan decide en su contra (total o parcialmente) o no cumple con el plazo de respuesta, su apelación se envía automáticamente a una Entidad de Revisión Independiente (</a:t>
            </a:r>
            <a:r>
              <a:rPr lang="es-US" sz="1000" b="0" strike="noStrike" spc="-1" dirty="0" err="1">
                <a:solidFill>
                  <a:srgbClr val="000000"/>
                </a:solidFill>
                <a:latin typeface="Calibri "/>
              </a:rPr>
              <a:t>IRE</a:t>
            </a:r>
            <a:r>
              <a:rPr lang="es-US" sz="1000" b="0" strike="noStrike" spc="-1" dirty="0">
                <a:solidFill>
                  <a:srgbClr val="000000"/>
                </a:solidFill>
                <a:latin typeface="Calibri "/>
              </a:rPr>
              <a:t>, por sus siglas en inglés), lo cual es el nivel 2. </a:t>
            </a:r>
            <a:endParaRPr lang="en-US" sz="1000" b="0" strike="noStrike" spc="-1" dirty="0">
              <a:solidFill>
                <a:srgbClr val="000000"/>
              </a:solidFill>
              <a:latin typeface="Calibri "/>
            </a:endParaRPr>
          </a:p>
          <a:p>
            <a:pPr marL="120960" lvl="1" indent="-120960">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2</a:t>
            </a:r>
            <a:r>
              <a:rPr lang="es-US" sz="1000" b="0" strike="noStrike" spc="-1" dirty="0">
                <a:solidFill>
                  <a:srgbClr val="000000"/>
                </a:solidFill>
                <a:latin typeface="Calibri "/>
              </a:rPr>
              <a:t>: </a:t>
            </a:r>
            <a:r>
              <a:rPr lang="es-US" sz="1000" b="1" strike="noStrike" spc="-1" dirty="0">
                <a:solidFill>
                  <a:srgbClr val="000000"/>
                </a:solidFill>
                <a:latin typeface="Calibri "/>
              </a:rPr>
              <a:t>Revisión por parte de una </a:t>
            </a:r>
            <a:r>
              <a:rPr lang="es-US" sz="1000" b="1" strike="noStrike" spc="-1" dirty="0" err="1">
                <a:solidFill>
                  <a:srgbClr val="000000"/>
                </a:solidFill>
                <a:latin typeface="Calibri "/>
              </a:rPr>
              <a:t>IRE</a:t>
            </a:r>
            <a:r>
              <a:rPr lang="es-US" sz="1000" b="1" strike="noStrike" spc="-1" dirty="0">
                <a:solidFill>
                  <a:srgbClr val="000000"/>
                </a:solidFill>
                <a:latin typeface="Calibri "/>
              </a:rPr>
              <a:t>.</a:t>
            </a:r>
            <a:endParaRPr lang="en-US" sz="1000" b="0" strike="noStrike" spc="-1" dirty="0">
              <a:solidFill>
                <a:srgbClr val="000000"/>
              </a:solidFill>
              <a:latin typeface="Calibri "/>
            </a:endParaRPr>
          </a:p>
          <a:p>
            <a:pPr marL="245160" lvl="2"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La </a:t>
            </a:r>
            <a:r>
              <a:rPr lang="es-US" sz="1000" b="0" strike="noStrike" spc="-1" dirty="0" err="1">
                <a:solidFill>
                  <a:srgbClr val="000000"/>
                </a:solidFill>
                <a:latin typeface="Calibri "/>
              </a:rPr>
              <a:t>IRE</a:t>
            </a:r>
            <a:r>
              <a:rPr lang="es-US" sz="1000" b="0" strike="noStrike" spc="-1" dirty="0">
                <a:solidFill>
                  <a:srgbClr val="000000"/>
                </a:solidFill>
                <a:latin typeface="Calibri "/>
              </a:rPr>
              <a:t> revisará de forma independiente la decisión de su plan y decidirá si tomaron la decisión correcta. </a:t>
            </a:r>
            <a:endParaRPr lang="en-US" sz="1000" b="0" strike="noStrike" spc="-1" dirty="0">
              <a:solidFill>
                <a:srgbClr val="000000"/>
              </a:solidFill>
              <a:latin typeface="Calibri "/>
            </a:endParaRPr>
          </a:p>
          <a:p>
            <a:pPr marL="245160" lvl="2"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usted está en desacuerdo con la decisión de la </a:t>
            </a:r>
            <a:r>
              <a:rPr lang="es-US" sz="1000" b="0" strike="noStrike" spc="-1" dirty="0" err="1">
                <a:solidFill>
                  <a:srgbClr val="000000"/>
                </a:solidFill>
                <a:latin typeface="Calibri "/>
              </a:rPr>
              <a:t>IRE</a:t>
            </a:r>
            <a:r>
              <a:rPr lang="es-US" sz="1000" b="0" strike="noStrike" spc="-1" dirty="0">
                <a:solidFill>
                  <a:srgbClr val="000000"/>
                </a:solidFill>
                <a:latin typeface="Calibri "/>
              </a:rPr>
              <a:t> en el nivel 2, tiene 60 días después de recibir la decisión de la </a:t>
            </a:r>
            <a:r>
              <a:rPr lang="es-US" sz="1000" b="0" strike="noStrike" spc="-1" dirty="0" err="1">
                <a:solidFill>
                  <a:srgbClr val="000000"/>
                </a:solidFill>
                <a:latin typeface="Calibri "/>
              </a:rPr>
              <a:t>IRE</a:t>
            </a:r>
            <a:r>
              <a:rPr lang="es-US" sz="1000" b="0" strike="noStrike" spc="-1" dirty="0">
                <a:solidFill>
                  <a:srgbClr val="000000"/>
                </a:solidFill>
                <a:latin typeface="Calibri "/>
              </a:rPr>
              <a:t> para solicitar la decisión en audiencia de la </a:t>
            </a:r>
            <a:r>
              <a:rPr lang="es-US" sz="1000" b="0" strike="noStrike" spc="-1" dirty="0" err="1">
                <a:solidFill>
                  <a:srgbClr val="000000"/>
                </a:solidFill>
                <a:latin typeface="Calibri "/>
              </a:rPr>
              <a:t>OMHA</a:t>
            </a:r>
            <a:r>
              <a:rPr lang="es-US" sz="1000" b="0" strike="noStrike" spc="-1" dirty="0">
                <a:solidFill>
                  <a:srgbClr val="000000"/>
                </a:solidFill>
                <a:latin typeface="Calibri "/>
              </a:rPr>
              <a:t>, que es el nivel 3. Cuando se presentan apelaciones en los niveles 3, 4 y 5, se presume que la fecha de recepción es 5 días después de la fecha que figura en la carta o el aviso de decisión. Si hay un retraso en la recepción, asegúrese de indicar la fecha en que recibió la carta o el aviso de decisión en su solicitud de apelar.</a:t>
            </a:r>
            <a:endParaRPr lang="en-US" sz="1000" b="0" strike="noStrike" spc="-1" dirty="0">
              <a:solidFill>
                <a:srgbClr val="000000"/>
              </a:solidFill>
              <a:latin typeface="Calibri "/>
            </a:endParaRPr>
          </a:p>
          <a:p>
            <a:pPr marL="120960" lvl="1" indent="-120960">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3</a:t>
            </a:r>
            <a:r>
              <a:rPr lang="es-US" sz="1000" b="0" strike="noStrike" spc="-1" dirty="0">
                <a:solidFill>
                  <a:srgbClr val="000000"/>
                </a:solidFill>
                <a:latin typeface="Calibri "/>
              </a:rPr>
              <a:t>: </a:t>
            </a:r>
            <a:r>
              <a:rPr lang="es-US" sz="1000" b="1" strike="noStrike" spc="-1" dirty="0">
                <a:solidFill>
                  <a:srgbClr val="000000"/>
                </a:solidFill>
                <a:latin typeface="Calibri "/>
              </a:rPr>
              <a:t>Decisión de la </a:t>
            </a:r>
            <a:r>
              <a:rPr lang="es-US" sz="1000" b="1" strike="noStrike" spc="-1" dirty="0" err="1">
                <a:solidFill>
                  <a:srgbClr val="000000"/>
                </a:solidFill>
                <a:latin typeface="Calibri "/>
              </a:rPr>
              <a:t>OMHA</a:t>
            </a:r>
            <a:r>
              <a:rPr lang="es-US" sz="1000" b="1" strike="noStrike" spc="-1" dirty="0">
                <a:solidFill>
                  <a:srgbClr val="000000"/>
                </a:solidFill>
                <a:latin typeface="Calibri "/>
              </a:rPr>
              <a:t>. </a:t>
            </a:r>
            <a:endParaRPr lang="en-US" sz="1000" b="0" strike="noStrike" spc="-1" dirty="0">
              <a:solidFill>
                <a:srgbClr val="000000"/>
              </a:solidFill>
              <a:latin typeface="Calibri "/>
            </a:endParaRPr>
          </a:p>
          <a:p>
            <a:pPr marL="245160" lvl="1"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Una audiencia ante un </a:t>
            </a:r>
            <a:r>
              <a:rPr lang="es-US" sz="1000" b="0" strike="noStrike" spc="-1" dirty="0" err="1">
                <a:solidFill>
                  <a:srgbClr val="000000"/>
                </a:solidFill>
                <a:latin typeface="Calibri "/>
              </a:rPr>
              <a:t>ALJ</a:t>
            </a:r>
            <a:r>
              <a:rPr lang="es-US" sz="1000" b="0" strike="noStrike" spc="-1" dirty="0">
                <a:solidFill>
                  <a:srgbClr val="000000"/>
                </a:solidFill>
                <a:latin typeface="Calibri "/>
              </a:rPr>
              <a:t> le permite presentarle la apelación a una nueva persona que revisará de manera independiente los hechos de su apelación y escuchará su testimonio antes de tomar una decisión nueva e imparcial. </a:t>
            </a:r>
            <a:endParaRPr lang="en-US" sz="1000" b="0" strike="noStrike" spc="-1" dirty="0">
              <a:solidFill>
                <a:srgbClr val="000000"/>
              </a:solidFill>
              <a:latin typeface="Calibri "/>
            </a:endParaRPr>
          </a:p>
          <a:p>
            <a:pPr marL="245160" lvl="1"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Para conseguir una audiencia o solicitar una revisión con constancia por la </a:t>
            </a:r>
            <a:r>
              <a:rPr lang="es-US" sz="1000" b="0" strike="noStrike" spc="-1" dirty="0" err="1">
                <a:solidFill>
                  <a:srgbClr val="000000"/>
                </a:solidFill>
                <a:latin typeface="Calibri "/>
              </a:rPr>
              <a:t>OMHA</a:t>
            </a:r>
            <a:r>
              <a:rPr lang="es-US" sz="1000" b="0" strike="noStrike" spc="-1" dirty="0">
                <a:solidFill>
                  <a:srgbClr val="000000"/>
                </a:solidFill>
                <a:latin typeface="Calibri "/>
              </a:rPr>
              <a:t> (no se celebra una audiencia; un juez examina solo el expediente del caso y cualquier prueba nueva enviada a la </a:t>
            </a:r>
            <a:r>
              <a:rPr lang="es-US" sz="1000" b="0" strike="noStrike" spc="-1" dirty="0" err="1">
                <a:solidFill>
                  <a:srgbClr val="000000"/>
                </a:solidFill>
                <a:latin typeface="Calibri "/>
              </a:rPr>
              <a:t>OMHA</a:t>
            </a:r>
            <a:r>
              <a:rPr lang="es-US" sz="1000" b="0" strike="noStrike" spc="-1" dirty="0">
                <a:solidFill>
                  <a:srgbClr val="000000"/>
                </a:solidFill>
                <a:latin typeface="Calibri "/>
              </a:rPr>
              <a:t>), la suma de su caso debe ser de un mínimo en dólares que se actualiza anualmente. El importe requerido para 2024 es $180. </a:t>
            </a:r>
            <a:endParaRPr lang="en-US" sz="1000" b="0" strike="noStrike" spc="-1" dirty="0">
              <a:solidFill>
                <a:srgbClr val="000000"/>
              </a:solidFill>
              <a:latin typeface="Calibri "/>
            </a:endParaRPr>
          </a:p>
          <a:p>
            <a:pPr marL="245160" lvl="1"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no está de acuerdo con la decisión de la </a:t>
            </a:r>
            <a:r>
              <a:rPr lang="es-US" sz="1000" b="0" strike="noStrike" spc="-1" dirty="0" err="1">
                <a:solidFill>
                  <a:srgbClr val="000000"/>
                </a:solidFill>
                <a:latin typeface="Calibri "/>
              </a:rPr>
              <a:t>OMHA</a:t>
            </a:r>
            <a:r>
              <a:rPr lang="es-US" sz="1000" b="0" strike="noStrike" spc="-1" dirty="0">
                <a:solidFill>
                  <a:srgbClr val="000000"/>
                </a:solidFill>
                <a:latin typeface="Calibri "/>
              </a:rPr>
              <a:t> en el nivel 3, tiene 60 días después de recibir la decisión de la </a:t>
            </a:r>
            <a:r>
              <a:rPr lang="es-US" sz="1000" b="0" strike="noStrike" spc="-1" dirty="0" err="1">
                <a:solidFill>
                  <a:srgbClr val="000000"/>
                </a:solidFill>
                <a:latin typeface="Calibri "/>
              </a:rPr>
              <a:t>OMHA</a:t>
            </a:r>
            <a:r>
              <a:rPr lang="es-US" sz="1000" b="0" strike="noStrike" spc="-1" dirty="0">
                <a:solidFill>
                  <a:srgbClr val="000000"/>
                </a:solidFill>
                <a:latin typeface="Calibri "/>
              </a:rPr>
              <a:t> para solicitar una revisión por parte del Consejo de Apelaciones de Medicare (Consejo de Apelaciones), lo cual es el nivel 4. </a:t>
            </a:r>
            <a:endParaRPr lang="en-US" sz="1000" b="0" strike="noStrike" spc="-1" dirty="0">
              <a:solidFill>
                <a:srgbClr val="000000"/>
              </a:solidFill>
              <a:latin typeface="Calibri "/>
            </a:endParaRPr>
          </a:p>
          <a:p>
            <a:pPr marL="120960" lvl="1" indent="-120960">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4</a:t>
            </a:r>
            <a:r>
              <a:rPr lang="es-US" sz="1000" b="0" strike="noStrike" spc="-1" dirty="0">
                <a:solidFill>
                  <a:srgbClr val="000000"/>
                </a:solidFill>
                <a:latin typeface="Calibri "/>
              </a:rPr>
              <a:t>:</a:t>
            </a:r>
            <a:r>
              <a:rPr lang="es-US" sz="1000" b="1" strike="noStrike" spc="-1" dirty="0">
                <a:solidFill>
                  <a:srgbClr val="000000"/>
                </a:solidFill>
                <a:latin typeface="Calibri "/>
              </a:rPr>
              <a:t> Revisión por parte del Consejo de Apelaciones. </a:t>
            </a:r>
            <a:endParaRPr lang="en-US" sz="1000" b="0" strike="noStrike" spc="-1" dirty="0">
              <a:solidFill>
                <a:srgbClr val="000000"/>
              </a:solidFill>
              <a:latin typeface="Calibri "/>
            </a:endParaRPr>
          </a:p>
          <a:p>
            <a:pPr marL="245160" lvl="1"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Puede solicitar que el Consejo de Apelaciones revise su caso, independientemente de la cantidad de dólares implicada. </a:t>
            </a:r>
            <a:endParaRPr lang="en-US" sz="1000" b="0" strike="noStrike" spc="-1" dirty="0">
              <a:solidFill>
                <a:srgbClr val="000000"/>
              </a:solidFill>
              <a:latin typeface="Calibri "/>
            </a:endParaRPr>
          </a:p>
          <a:p>
            <a:pPr marL="245160" lvl="1" indent="-122400">
              <a:spcBef>
                <a:spcPts val="0"/>
              </a:spcBef>
              <a:spcAft>
                <a:spcPts val="600"/>
              </a:spcAft>
              <a:buClr>
                <a:srgbClr val="000000"/>
              </a:buClr>
              <a:buFont typeface="Arial"/>
              <a:buChar char="•"/>
              <a:tabLst>
                <a:tab pos="0" algn="l"/>
              </a:tabLst>
            </a:pPr>
            <a:r>
              <a:rPr lang="es-US" sz="1000" b="0" strike="noStrike" spc="-1" dirty="0">
                <a:solidFill>
                  <a:srgbClr val="000000"/>
                </a:solidFill>
                <a:latin typeface="Calibri "/>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endParaRPr lang="en-US" sz="1000" b="0" strike="noStrike" spc="-1" dirty="0">
              <a:solidFill>
                <a:srgbClr val="000000"/>
              </a:solidFill>
              <a:latin typeface="Calibri "/>
            </a:endParaRPr>
          </a:p>
          <a:p>
            <a:pPr marL="120960" lvl="1" indent="-120960">
              <a:spcBef>
                <a:spcPts val="0"/>
              </a:spcBef>
              <a:spcAft>
                <a:spcPts val="600"/>
              </a:spcAft>
              <a:buClr>
                <a:srgbClr val="000000"/>
              </a:buClr>
              <a:buFont typeface="Wingdings" charset="2"/>
              <a:buChar char=""/>
              <a:tabLst>
                <a:tab pos="0" algn="l"/>
              </a:tabLst>
            </a:pPr>
            <a:r>
              <a:rPr lang="es-US" sz="1000" b="1" strike="noStrike" spc="-1" dirty="0">
                <a:solidFill>
                  <a:srgbClr val="000000"/>
                </a:solidFill>
                <a:latin typeface="Calibri "/>
              </a:rPr>
              <a:t>Nivel 5</a:t>
            </a:r>
            <a:r>
              <a:rPr lang="es-US" sz="1000" b="0" strike="noStrike" spc="-1" dirty="0">
                <a:solidFill>
                  <a:srgbClr val="000000"/>
                </a:solidFill>
                <a:latin typeface="Calibri "/>
              </a:rPr>
              <a:t>: </a:t>
            </a:r>
            <a:r>
              <a:rPr lang="es-US" sz="1000" b="1" strike="noStrike" spc="-1" dirty="0">
                <a:solidFill>
                  <a:srgbClr val="000000"/>
                </a:solidFill>
                <a:latin typeface="Calibri "/>
              </a:rPr>
              <a:t>Revisión judicial por un Tribunal del Distrito Federal. </a:t>
            </a:r>
            <a:r>
              <a:rPr lang="es-US" sz="1000" b="0" strike="noStrike" spc="-1" dirty="0">
                <a:solidFill>
                  <a:srgbClr val="000000"/>
                </a:solidFill>
                <a:latin typeface="Calibri "/>
              </a:rPr>
              <a:t>Para obtener una revisión, el importe de su caso debe cumplir con un importe mínimo en dólares que se actualiza anualmente. El importe mínimo en dólares requerido para 2024 es $1,840.</a:t>
            </a:r>
            <a:endParaRPr lang="en-US" sz="1000" b="0" strike="noStrike" spc="-1" dirty="0">
              <a:solidFill>
                <a:srgbClr val="000000"/>
              </a:solidFill>
              <a:latin typeface="Calibri "/>
            </a:endParaRPr>
          </a:p>
          <a:p>
            <a:pPr indent="0">
              <a:spcAft>
                <a:spcPts val="600"/>
              </a:spcAft>
              <a:buNone/>
              <a:tabLst>
                <a:tab pos="0" algn="l"/>
              </a:tabLst>
            </a:pPr>
            <a:r>
              <a:rPr lang="es-US" sz="1000" b="0" strike="noStrike" spc="-1" dirty="0">
                <a:solidFill>
                  <a:srgbClr val="000000"/>
                </a:solidFill>
                <a:latin typeface="Calibri "/>
              </a:rPr>
              <a:t>Para obtener más información, visite </a:t>
            </a:r>
            <a:r>
              <a:rPr lang="es-US" sz="1000" b="0" u="sng" strike="noStrike" spc="-1" dirty="0">
                <a:solidFill>
                  <a:srgbClr val="000000"/>
                </a:solidFill>
                <a:uFillTx/>
                <a:latin typeface="Calibri "/>
                <a:hlinkClick r:id="rId3"/>
              </a:rPr>
              <a:t>CMS.gov/Medicare/Appeals-and-</a:t>
            </a:r>
            <a:r>
              <a:rPr lang="es-US" sz="1000" b="0" u="sng" strike="noStrike" spc="-1" dirty="0" err="1">
                <a:solidFill>
                  <a:srgbClr val="000000"/>
                </a:solidFill>
                <a:uFillTx/>
                <a:latin typeface="Calibri "/>
                <a:hlinkClick r:id="rId3"/>
              </a:rPr>
              <a:t>Grievances</a:t>
            </a:r>
            <a:r>
              <a:rPr lang="es-US" sz="1000" b="0" u="sng" strike="noStrike" spc="-1" dirty="0">
                <a:solidFill>
                  <a:srgbClr val="000000"/>
                </a:solidFill>
                <a:uFillTx/>
                <a:latin typeface="Calibri "/>
                <a:hlinkClick r:id="rId3"/>
              </a:rPr>
              <a:t>/</a:t>
            </a:r>
            <a:r>
              <a:rPr lang="es-US" sz="1000" b="0" u="sng" strike="noStrike" spc="-1" dirty="0" err="1">
                <a:solidFill>
                  <a:srgbClr val="000000"/>
                </a:solidFill>
                <a:uFillTx/>
                <a:latin typeface="Calibri "/>
                <a:hlinkClick r:id="rId3"/>
              </a:rPr>
              <a:t>MMCAG</a:t>
            </a:r>
            <a:r>
              <a:rPr lang="es-US" sz="1000" b="0" strike="noStrike" spc="-1" dirty="0">
                <a:solidFill>
                  <a:srgbClr val="000000"/>
                </a:solidFill>
                <a:latin typeface="Calibri "/>
              </a:rPr>
              <a:t>. Para ver un organigrama de tamaño completo del proceso de apelaciones de Medicare </a:t>
            </a:r>
            <a:r>
              <a:rPr lang="es-US" sz="1000" b="0" strike="noStrike" spc="-1" dirty="0" err="1">
                <a:solidFill>
                  <a:srgbClr val="000000"/>
                </a:solidFill>
                <a:latin typeface="Calibri "/>
              </a:rPr>
              <a:t>Advantage</a:t>
            </a:r>
            <a:r>
              <a:rPr lang="es-US" sz="1000" b="0" strike="noStrike" spc="-1" dirty="0">
                <a:solidFill>
                  <a:srgbClr val="000000"/>
                </a:solidFill>
                <a:latin typeface="Calibri "/>
              </a:rPr>
              <a:t> (Parte C), visite </a:t>
            </a:r>
            <a:r>
              <a:rPr lang="es-US" sz="1000" b="0" u="sng" strike="noStrike" spc="-1" dirty="0">
                <a:solidFill>
                  <a:srgbClr val="000000"/>
                </a:solidFill>
                <a:uFillTx/>
                <a:latin typeface="Calibri "/>
                <a:hlinkClick r:id="rId4"/>
              </a:rPr>
              <a:t>CMS.gov/Medicare/Appeals-and-</a:t>
            </a:r>
            <a:r>
              <a:rPr lang="es-US" sz="1000" b="0" u="sng" strike="noStrike" spc="-1" dirty="0" err="1">
                <a:solidFill>
                  <a:srgbClr val="000000"/>
                </a:solidFill>
                <a:uFillTx/>
                <a:latin typeface="Calibri "/>
                <a:hlinkClick r:id="rId4"/>
              </a:rPr>
              <a:t>Grievances</a:t>
            </a:r>
            <a:r>
              <a:rPr lang="es-US" sz="1000" b="0" u="sng" strike="noStrike" spc="-1" dirty="0">
                <a:solidFill>
                  <a:srgbClr val="000000"/>
                </a:solidFill>
                <a:uFillTx/>
                <a:latin typeface="Calibri "/>
                <a:hlinkClick r:id="rId4"/>
              </a:rPr>
              <a:t>/</a:t>
            </a:r>
            <a:r>
              <a:rPr lang="es-US" sz="1000" b="0" u="sng" strike="noStrike" spc="-1" dirty="0" err="1">
                <a:solidFill>
                  <a:srgbClr val="000000"/>
                </a:solidFill>
                <a:uFillTx/>
                <a:latin typeface="Calibri "/>
                <a:hlinkClick r:id="rId4"/>
              </a:rPr>
              <a:t>MMCAG</a:t>
            </a:r>
            <a:r>
              <a:rPr lang="es-US" sz="1000" b="0" u="sng" strike="noStrike" spc="-1" dirty="0">
                <a:solidFill>
                  <a:srgbClr val="000000"/>
                </a:solidFill>
                <a:uFillTx/>
                <a:latin typeface="Calibri "/>
                <a:hlinkClick r:id="rId4"/>
              </a:rPr>
              <a:t>/</a:t>
            </a:r>
            <a:r>
              <a:rPr lang="es-US" sz="1000" b="0" u="sng" strike="noStrike" spc="-1" dirty="0" err="1">
                <a:solidFill>
                  <a:srgbClr val="000000"/>
                </a:solidFill>
                <a:uFillTx/>
                <a:latin typeface="Calibri "/>
                <a:hlinkClick r:id="rId4"/>
              </a:rPr>
              <a:t>Downloads</a:t>
            </a:r>
            <a:r>
              <a:rPr lang="es-US" sz="1000" b="0" u="sng" strike="noStrike" spc="-1" dirty="0">
                <a:solidFill>
                  <a:srgbClr val="000000"/>
                </a:solidFill>
                <a:uFillTx/>
                <a:latin typeface="Calibri "/>
                <a:hlinkClick r:id="rId4"/>
              </a:rPr>
              <a:t>/Managed-Care-Appeals-Flow-Chart-.pdf</a:t>
            </a:r>
            <a:r>
              <a:rPr lang="es-US" sz="1000" b="0" strike="noStrike" spc="-1" dirty="0">
                <a:solidFill>
                  <a:srgbClr val="000000"/>
                </a:solidFill>
                <a:latin typeface="Calibri "/>
              </a:rPr>
              <a:t>.</a:t>
            </a:r>
            <a:endParaRPr lang="en-US" sz="1000" b="0" strike="noStrike" spc="-1" dirty="0">
              <a:solidFill>
                <a:srgbClr val="000000"/>
              </a:solidFill>
              <a:latin typeface="Calibri "/>
            </a:endParaRPr>
          </a:p>
        </p:txBody>
      </p:sp>
    </p:spTree>
    <p:extLst>
      <p:ext uri="{BB962C8B-B14F-4D97-AF65-F5344CB8AC3E}">
        <p14:creationId xmlns:p14="http://schemas.microsoft.com/office/powerpoint/2010/main" val="3165227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378" y="3757508"/>
            <a:ext cx="7050505" cy="5659447"/>
          </a:xfrm>
        </p:spPr>
        <p:txBody>
          <a:bodyPr/>
          <a:lstStyle/>
          <a:p>
            <a:pPr indent="0">
              <a:lnSpc>
                <a:spcPct val="100000"/>
              </a:lnSpc>
              <a:spcAft>
                <a:spcPts val="600"/>
              </a:spcAft>
              <a:buNone/>
              <a:tabLst>
                <a:tab pos="0" algn="l"/>
              </a:tabLst>
            </a:pPr>
            <a:r>
              <a:rPr lang="es-US" sz="1200" b="1" strike="noStrike" spc="-1" dirty="0">
                <a:solidFill>
                  <a:srgbClr val="000000"/>
                </a:solidFill>
                <a:latin typeface="Calibri "/>
              </a:rPr>
              <a:t>Esta diapositiva tiene animación. </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Una determinación de cobertura es la primera decisión tomada por su plan de Medicare</a:t>
            </a:r>
            <a:r>
              <a:rPr lang="es-US" sz="1200" b="0" strike="noStrike" spc="-1" dirty="0">
                <a:solidFill>
                  <a:srgbClr val="000000"/>
                </a:solidFill>
                <a:latin typeface="Calibri "/>
              </a:rPr>
              <a:t> (no por la farmacia) sobre un medicamento recetado que usted solicita. Esto incluye si ciertos medicamentos están cubiertos, si usted cumple todos los requisitos para obtener el medicamento solicitado, cuánto debe pagar para obtenerlo, y si se realiza una excepción a una norma del plan cuando la solicita. Usted, el profesional que le receta o su representante designado deben comunicarse con su plan para solicitar una determinación de cobertura. No necesita una determinación de cobertura para recibir el medicamento, pero la determinación le permitirá saber si su plan ayudará a pagar el medicamento antes de que comience a tomarlo. Si obtiene el medicamento sin confirmación de su plan, tal vez deba pagarlo de su bolsillo. </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Usted, el profesional que le receta o su representante designado pueden solicitar una determinación de cobertura</a:t>
            </a:r>
            <a:r>
              <a:rPr lang="es-US" sz="1200" b="0" strike="noStrike" spc="-1" dirty="0">
                <a:solidFill>
                  <a:srgbClr val="000000"/>
                </a:solidFill>
                <a:latin typeface="Calibri "/>
              </a:rPr>
              <a:t> llamando su plan o a través de una carta. Puede escribir una carta o usar el formulario “Modelo de solicitud de determinación de cobertura” que se encuentra en </a:t>
            </a:r>
            <a:r>
              <a:rPr lang="es-US" sz="1200" b="0" u="sng" strike="noStrike" spc="-1" dirty="0">
                <a:solidFill>
                  <a:srgbClr val="000000"/>
                </a:solidFill>
                <a:uFillTx/>
                <a:latin typeface="Calibri "/>
                <a:ea typeface="Calibri"/>
                <a:hlinkClick r:id="rId3"/>
              </a:rPr>
              <a:t>CMS.gov/medicare/appeals-</a:t>
            </a:r>
            <a:r>
              <a:rPr lang="es-US" sz="1200" b="0" u="sng" strike="noStrike" spc="-1" dirty="0" err="1">
                <a:solidFill>
                  <a:srgbClr val="000000"/>
                </a:solidFill>
                <a:uFillTx/>
                <a:latin typeface="Calibri "/>
                <a:ea typeface="Calibri"/>
                <a:hlinkClick r:id="rId3"/>
              </a:rPr>
              <a:t>grievances</a:t>
            </a:r>
            <a:r>
              <a:rPr lang="es-US" sz="1200" b="0" u="sng" strike="noStrike" spc="-1" dirty="0">
                <a:solidFill>
                  <a:srgbClr val="000000"/>
                </a:solidFill>
                <a:uFillTx/>
                <a:latin typeface="Calibri "/>
                <a:ea typeface="Calibri"/>
                <a:hlinkClick r:id="rId3"/>
              </a:rPr>
              <a:t>/</a:t>
            </a:r>
            <a:r>
              <a:rPr lang="es-US" sz="1200" b="0" u="sng" strike="noStrike" spc="-1" dirty="0" err="1">
                <a:solidFill>
                  <a:srgbClr val="000000"/>
                </a:solidFill>
                <a:uFillTx/>
                <a:latin typeface="Calibri "/>
                <a:ea typeface="Calibri"/>
                <a:hlinkClick r:id="rId3"/>
              </a:rPr>
              <a:t>prescription-drug</a:t>
            </a:r>
            <a:r>
              <a:rPr lang="es-US" sz="1200" b="0" u="sng" strike="noStrike" spc="-1" dirty="0">
                <a:solidFill>
                  <a:srgbClr val="000000"/>
                </a:solidFill>
                <a:uFillTx/>
                <a:latin typeface="Calibri "/>
                <a:ea typeface="Calibri"/>
                <a:hlinkClick r:id="rId3"/>
              </a:rPr>
              <a:t>/</a:t>
            </a:r>
            <a:r>
              <a:rPr lang="es-US" sz="1200" b="0" u="sng" strike="noStrike" spc="-1" dirty="0" err="1">
                <a:solidFill>
                  <a:srgbClr val="000000"/>
                </a:solidFill>
                <a:uFillTx/>
                <a:latin typeface="Calibri "/>
                <a:ea typeface="Calibri"/>
                <a:hlinkClick r:id="rId3"/>
              </a:rPr>
              <a:t>coverage-determinations</a:t>
            </a:r>
            <a:r>
              <a:rPr lang="es-US" sz="1200" b="0" u="sng" strike="noStrike" spc="-1" dirty="0">
                <a:solidFill>
                  <a:srgbClr val="0563C1"/>
                </a:solidFill>
                <a:uFillTx/>
                <a:latin typeface="Calibri "/>
                <a:ea typeface="Calibri"/>
              </a:rPr>
              <a:t>.</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ea typeface="Calibri"/>
              </a:rPr>
              <a:t>Hay 2 tipos de determinaciones de cobertura:</a:t>
            </a:r>
            <a:r>
              <a:rPr lang="es-US" sz="1200" b="0" strike="noStrike" spc="-1" dirty="0">
                <a:solidFill>
                  <a:srgbClr val="000000"/>
                </a:solidFill>
                <a:latin typeface="Calibri "/>
                <a:ea typeface="Calibri"/>
              </a:rPr>
              <a:t> determinaciones estándares y determinaciones aceleradas. Su solicitud será acelerada (más rápida) si el plan determina, o su médico le indica al plan, que su vida o salud pueden estar en grave riesgo al esperar el plazo de una solicitud estándar. </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ea typeface="Calibri"/>
              </a:rPr>
              <a:t>Un plan debe proporcionarle su decisión de determinación de cobertura con la mayor rapidez que su estado de salud requiera. </a:t>
            </a:r>
            <a:r>
              <a:rPr lang="es-US" sz="1200" b="0" strike="noStrike" spc="-1" dirty="0">
                <a:solidFill>
                  <a:srgbClr val="000000"/>
                </a:solidFill>
                <a:latin typeface="Calibri "/>
                <a:ea typeface="Calibri"/>
              </a:rPr>
              <a:t>Una vez recibida su solicitud, el plan debe informarle su decisión con una demora que no supere las 72 horas para una determinación estándar o 24 horas para una determinación acelerada. Si su solicitud de determinación de cobertura implica una excepción (véase la siguiente diapositiva), el plazo empieza a correr cuando el plan recibe la declaración de respaldo de su médico.</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ea typeface="Calibri"/>
              </a:rPr>
              <a:t>Si un plan no cumple estos plazos, </a:t>
            </a:r>
            <a:r>
              <a:rPr lang="es-US" sz="1200" b="0" strike="noStrike" spc="-1" dirty="0">
                <a:solidFill>
                  <a:srgbClr val="000000"/>
                </a:solidFill>
                <a:latin typeface="Calibri "/>
                <a:ea typeface="Calibri"/>
              </a:rPr>
              <a:t>debe automáticamente enviar la solicitud y el expediente del caso a la </a:t>
            </a:r>
            <a:r>
              <a:rPr lang="es-US" sz="1200" b="0" strike="noStrike" spc="-1" dirty="0" err="1">
                <a:solidFill>
                  <a:srgbClr val="000000"/>
                </a:solidFill>
                <a:latin typeface="Calibri "/>
                <a:ea typeface="Calibri"/>
              </a:rPr>
              <a:t>IRE</a:t>
            </a:r>
            <a:r>
              <a:rPr lang="es-US" sz="1200" b="0" strike="noStrike" spc="-1" dirty="0">
                <a:solidFill>
                  <a:srgbClr val="000000"/>
                </a:solidFill>
                <a:latin typeface="Calibri "/>
                <a:ea typeface="Calibri"/>
              </a:rPr>
              <a:t> para revisión y la solicitud omitirá el primer nivel de apelación (</a:t>
            </a:r>
            <a:r>
              <a:rPr lang="es-US" sz="1200" b="0" strike="noStrike" spc="-1" dirty="0" err="1">
                <a:solidFill>
                  <a:srgbClr val="000000"/>
                </a:solidFill>
                <a:latin typeface="Calibri "/>
                <a:ea typeface="Calibri"/>
              </a:rPr>
              <a:t>redeterminación</a:t>
            </a:r>
            <a:r>
              <a:rPr lang="es-US" sz="1200" b="0" strike="noStrike" spc="-1" dirty="0">
                <a:solidFill>
                  <a:srgbClr val="000000"/>
                </a:solidFill>
                <a:latin typeface="Calibri "/>
                <a:ea typeface="Calibri"/>
              </a:rPr>
              <a:t> por el plan). El plan también le enviará una carta informándole que su caso ha sido enviado a la </a:t>
            </a:r>
            <a:r>
              <a:rPr lang="es-US" sz="1200" b="0" strike="noStrike" spc="-1" dirty="0" err="1">
                <a:solidFill>
                  <a:srgbClr val="000000"/>
                </a:solidFill>
                <a:latin typeface="Calibri "/>
                <a:ea typeface="Calibri"/>
              </a:rPr>
              <a:t>IRE</a:t>
            </a:r>
            <a:r>
              <a:rPr lang="es-US" sz="1200" b="0" strike="noStrike" spc="-1" dirty="0">
                <a:solidFill>
                  <a:srgbClr val="000000"/>
                </a:solidFill>
                <a:latin typeface="Calibri "/>
                <a:ea typeface="Calibri"/>
              </a:rPr>
              <a:t> para su revisión. La </a:t>
            </a:r>
            <a:r>
              <a:rPr lang="es-US" sz="1200" b="0" strike="noStrike" spc="-1" dirty="0" err="1">
                <a:solidFill>
                  <a:srgbClr val="000000"/>
                </a:solidFill>
                <a:latin typeface="Calibri "/>
                <a:ea typeface="Calibri"/>
              </a:rPr>
              <a:t>IRE</a:t>
            </a:r>
            <a:r>
              <a:rPr lang="es-US" sz="1200" b="0" strike="noStrike" spc="-1" dirty="0">
                <a:solidFill>
                  <a:srgbClr val="000000"/>
                </a:solidFill>
                <a:latin typeface="Calibri "/>
                <a:ea typeface="Calibri"/>
              </a:rPr>
              <a:t> es </a:t>
            </a:r>
            <a:r>
              <a:rPr lang="es-US" sz="1200" b="0" strike="noStrike" spc="-1" dirty="0" err="1">
                <a:solidFill>
                  <a:srgbClr val="000000"/>
                </a:solidFill>
                <a:latin typeface="Calibri "/>
                <a:ea typeface="Calibri"/>
              </a:rPr>
              <a:t>C2C</a:t>
            </a:r>
            <a:r>
              <a:rPr lang="es-US" sz="1200" b="0" strike="noStrike" spc="-1" dirty="0">
                <a:solidFill>
                  <a:srgbClr val="000000"/>
                </a:solidFill>
                <a:latin typeface="Calibri "/>
                <a:ea typeface="Calibri"/>
              </a:rPr>
              <a:t> Innovative </a:t>
            </a:r>
            <a:r>
              <a:rPr lang="es-US" sz="1200" b="0" strike="noStrike" spc="-1" dirty="0" err="1">
                <a:solidFill>
                  <a:srgbClr val="000000"/>
                </a:solidFill>
                <a:latin typeface="Calibri "/>
                <a:ea typeface="Calibri"/>
              </a:rPr>
              <a:t>Solutions</a:t>
            </a:r>
            <a:r>
              <a:rPr lang="es-US" sz="1200" b="0" strike="noStrike" spc="-1" dirty="0">
                <a:solidFill>
                  <a:srgbClr val="000000"/>
                </a:solidFill>
                <a:latin typeface="Calibri "/>
                <a:ea typeface="Calibri"/>
              </a:rPr>
              <a:t> </a:t>
            </a:r>
            <a:r>
              <a:rPr lang="es-US" sz="1200" b="0" strike="noStrike" spc="-1" dirty="0" err="1">
                <a:solidFill>
                  <a:srgbClr val="000000"/>
                </a:solidFill>
                <a:latin typeface="Calibri "/>
                <a:ea typeface="Calibri"/>
              </a:rPr>
              <a:t>Inc</a:t>
            </a:r>
            <a:r>
              <a:rPr lang="es-US" sz="1200" b="0" strike="noStrike" spc="-1" dirty="0">
                <a:solidFill>
                  <a:srgbClr val="000000"/>
                </a:solidFill>
                <a:latin typeface="Calibri "/>
                <a:ea typeface="Calibri"/>
              </a:rPr>
              <a:t>®. Puede encontrar información de contacto para la </a:t>
            </a:r>
            <a:r>
              <a:rPr lang="es-US" sz="1200" b="0" strike="noStrike" spc="-1" dirty="0" err="1">
                <a:solidFill>
                  <a:srgbClr val="000000"/>
                </a:solidFill>
                <a:latin typeface="Calibri "/>
                <a:ea typeface="Calibri"/>
              </a:rPr>
              <a:t>IRE</a:t>
            </a:r>
            <a:r>
              <a:rPr lang="es-US" sz="1200" b="0" strike="noStrike" spc="-1" dirty="0">
                <a:solidFill>
                  <a:srgbClr val="000000"/>
                </a:solidFill>
                <a:latin typeface="Calibri "/>
                <a:ea typeface="Calibri"/>
              </a:rPr>
              <a:t> en </a:t>
            </a:r>
            <a:r>
              <a:rPr lang="es-US" sz="1200" b="0" u="sng" strike="noStrike" spc="-1" dirty="0">
                <a:solidFill>
                  <a:srgbClr val="000000"/>
                </a:solidFill>
                <a:uFillTx/>
                <a:latin typeface="Calibri "/>
                <a:ea typeface="Calibri"/>
                <a:hlinkClick r:id="rId4"/>
              </a:rPr>
              <a:t>CMS.gov/medicare/appeals-</a:t>
            </a:r>
            <a:r>
              <a:rPr lang="es-US" sz="1200" b="0" u="sng" strike="noStrike" spc="-1" dirty="0" err="1">
                <a:solidFill>
                  <a:srgbClr val="000000"/>
                </a:solidFill>
                <a:uFillTx/>
                <a:latin typeface="Calibri "/>
                <a:ea typeface="Calibri"/>
                <a:hlinkClick r:id="rId4"/>
              </a:rPr>
              <a:t>grievances</a:t>
            </a:r>
            <a:r>
              <a:rPr lang="es-US" sz="1200" b="0" u="sng" strike="noStrike" spc="-1" dirty="0">
                <a:solidFill>
                  <a:srgbClr val="000000"/>
                </a:solidFill>
                <a:uFillTx/>
                <a:latin typeface="Calibri "/>
                <a:ea typeface="Calibri"/>
                <a:hlinkClick r:id="rId4"/>
              </a:rPr>
              <a:t>/</a:t>
            </a:r>
            <a:r>
              <a:rPr lang="es-US" sz="1200" b="0" u="sng" strike="noStrike" spc="-1" dirty="0" err="1">
                <a:solidFill>
                  <a:srgbClr val="000000"/>
                </a:solidFill>
                <a:uFillTx/>
                <a:latin typeface="Calibri "/>
                <a:ea typeface="Calibri"/>
                <a:hlinkClick r:id="rId4"/>
              </a:rPr>
              <a:t>prescription-drug</a:t>
            </a:r>
            <a:r>
              <a:rPr lang="es-US" sz="1200" b="0" u="sng" strike="noStrike" spc="-1" dirty="0">
                <a:solidFill>
                  <a:srgbClr val="000000"/>
                </a:solidFill>
                <a:uFillTx/>
                <a:latin typeface="Calibri "/>
                <a:ea typeface="Calibri"/>
                <a:hlinkClick r:id="rId4"/>
              </a:rPr>
              <a:t>/</a:t>
            </a:r>
            <a:r>
              <a:rPr lang="es-US" sz="1200" b="0" u="sng" strike="noStrike" spc="-1" dirty="0" err="1">
                <a:solidFill>
                  <a:srgbClr val="000000"/>
                </a:solidFill>
                <a:uFillTx/>
                <a:latin typeface="Calibri "/>
                <a:ea typeface="Calibri"/>
                <a:hlinkClick r:id="rId4"/>
              </a:rPr>
              <a:t>reconsiderations</a:t>
            </a:r>
            <a:r>
              <a:rPr lang="es-US" sz="1200" b="0" u="sng" strike="noStrike" spc="-1" dirty="0">
                <a:solidFill>
                  <a:srgbClr val="0563C1"/>
                </a:solidFill>
                <a:uFillTx/>
                <a:latin typeface="Calibri "/>
                <a:ea typeface="Calibri"/>
              </a:rPr>
              <a:t>.</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1284914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Una excepción es un tipo de determinación de cobertura. Existen 2 tipos de excepciones:</a:t>
            </a:r>
            <a:r>
              <a:rPr lang="es-US" sz="1200" b="0" strike="noStrike" spc="-1" dirty="0">
                <a:solidFill>
                  <a:srgbClr val="000000"/>
                </a:solidFill>
                <a:latin typeface="Calibri "/>
              </a:rPr>
              <a:t> excepciones de categoría (por ejemplo, recibir un medicamento de categoría 4 al costo de la categoría 3) y excepciones al formulario (ya sea, cobertura de un medicamento que no está en el formulario del plan o requisitos de acceso flexibles). </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Si desea realizar una solicitud de excepción</a:t>
            </a:r>
            <a:r>
              <a:rPr lang="es-US" sz="1200" b="0" strike="noStrike" spc="-1" dirty="0">
                <a:solidFill>
                  <a:srgbClr val="000000"/>
                </a:solidFill>
                <a:latin typeface="Calibri "/>
              </a:rPr>
              <a:t>, necesitará una declaración de respaldo del profesional que le receta. En general, la declaración debe señalar los motivos médicos para solicitar la excepción. Los profesionales que recetan pueden dar la declaración verbalmente (es posible que luego deban proporcionar la declaración por escrito) o por escrito al plan. </a:t>
            </a:r>
            <a:endParaRPr lang="en-US" sz="1200" b="0" strike="noStrike" spc="-1" dirty="0">
              <a:solidFill>
                <a:srgbClr val="000000"/>
              </a:solidFill>
              <a:latin typeface="Calibri "/>
            </a:endParaRPr>
          </a:p>
          <a:p>
            <a:pPr marL="118800" indent="-11880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Si se aprueba su solicitud de excepción</a:t>
            </a:r>
            <a:r>
              <a:rPr lang="es-US" sz="1200" b="0" strike="noStrike" spc="-1" dirty="0">
                <a:solidFill>
                  <a:srgbClr val="000000"/>
                </a:solidFill>
                <a:latin typeface="Calibri "/>
              </a:rPr>
              <a:t>, esta será válida para los resurtidos del resto del año del plan, siempre que usted permanezca inscrito en el plan, su médico continúe recetando el medicamento y el medicamento siga siendo seguro para tratar su problema de salud. Para obtener más información sobre las excepciones y aprobaciones, visite </a:t>
            </a:r>
            <a:r>
              <a:rPr lang="es-US" sz="1200" b="0" u="sng" strike="noStrike" spc="-1" dirty="0">
                <a:solidFill>
                  <a:srgbClr val="000000"/>
                </a:solidFill>
                <a:uFillTx/>
                <a:latin typeface="Calibri "/>
                <a:hlinkClick r:id="rId3"/>
              </a:rPr>
              <a:t>CMS.gov/Medicare/Appeals-and-</a:t>
            </a:r>
            <a:r>
              <a:rPr lang="es-US" sz="1200" b="0" u="sng" strike="noStrike" spc="-1" dirty="0" err="1">
                <a:solidFill>
                  <a:srgbClr val="000000"/>
                </a:solidFill>
                <a:uFillTx/>
                <a:latin typeface="Calibri "/>
                <a:hlinkClick r:id="rId3"/>
              </a:rPr>
              <a:t>Grievances</a:t>
            </a:r>
            <a:r>
              <a:rPr lang="es-US" sz="1200" b="0" u="sng" strike="noStrike" spc="-1" dirty="0">
                <a:solidFill>
                  <a:srgbClr val="000000"/>
                </a:solidFill>
                <a:uFillTx/>
                <a:latin typeface="Calibri "/>
                <a:hlinkClick r:id="rId3"/>
              </a:rPr>
              <a:t>/</a:t>
            </a:r>
            <a:r>
              <a:rPr lang="es-US" sz="1200" b="0" u="sng" strike="noStrike" spc="-1" dirty="0" err="1">
                <a:solidFill>
                  <a:srgbClr val="000000"/>
                </a:solidFill>
                <a:uFillTx/>
                <a:latin typeface="Calibri "/>
                <a:hlinkClick r:id="rId3"/>
              </a:rPr>
              <a:t>MedPrescriptDrugApplGriev</a:t>
            </a:r>
            <a:r>
              <a:rPr lang="es-US" sz="1200" b="0" u="sng" strike="noStrike" spc="-1" dirty="0">
                <a:solidFill>
                  <a:srgbClr val="000000"/>
                </a:solidFill>
                <a:uFillTx/>
                <a:latin typeface="Calibri "/>
                <a:hlinkClick r:id="rId3"/>
              </a:rPr>
              <a:t>/index.html</a:t>
            </a:r>
            <a:r>
              <a:rPr lang="es-US" sz="1200" b="0" strike="noStrike" spc="-1" dirty="0">
                <a:solidFill>
                  <a:srgbClr val="000000"/>
                </a:solidFill>
                <a:latin typeface="Calibri "/>
              </a:rPr>
              <a:t>.</a:t>
            </a:r>
            <a:endParaRPr lang="en-US" sz="1200" b="0" strike="noStrike" spc="-1" dirty="0">
              <a:solidFill>
                <a:srgbClr val="000000"/>
              </a:solidFill>
              <a:latin typeface="Calibri "/>
            </a:endParaRPr>
          </a:p>
          <a:p>
            <a:pPr marL="118800" indent="-118800">
              <a:lnSpc>
                <a:spcPct val="100000"/>
              </a:lnSpc>
              <a:spcAft>
                <a:spcPts val="600"/>
              </a:spcAft>
              <a:buClr>
                <a:srgbClr val="000000"/>
              </a:buClr>
              <a:buFont typeface="Wingdings" charset="2"/>
              <a:buChar char=""/>
              <a:tabLst>
                <a:tab pos="0" algn="l"/>
              </a:tabLst>
            </a:pPr>
            <a:r>
              <a:rPr lang="es-US" sz="1200" b="1" strike="noStrike" spc="-1" dirty="0">
                <a:solidFill>
                  <a:srgbClr val="000000"/>
                </a:solidFill>
                <a:latin typeface="Calibri "/>
              </a:rPr>
              <a:t>Un plan puede optar por extender la cobertura de excepción a un nuevo año del plan.</a:t>
            </a:r>
            <a:r>
              <a:rPr lang="es-US" sz="1200" b="0" strike="noStrike" spc="-1" dirty="0">
                <a:solidFill>
                  <a:srgbClr val="000000"/>
                </a:solidFill>
                <a:latin typeface="Calibri "/>
              </a:rPr>
              <a:t> Si no lo hace, debe indicarlo por escrito, ya sea al momento en que la excepción es aprobada o, al menos, 60 días antes de que finalice el año del plan. Si su plan no extiende su cobertura de excepción, debe pensar en cambiar a un medicamento que figure en el formulario del plan, solicitar otra excepción, o cambiar durante el Período de inscripción abierta (</a:t>
            </a:r>
            <a:r>
              <a:rPr lang="es-US" sz="1200" b="0" strike="noStrike" spc="-1" dirty="0" err="1">
                <a:solidFill>
                  <a:srgbClr val="000000"/>
                </a:solidFill>
                <a:latin typeface="Calibri "/>
              </a:rPr>
              <a:t>OEP</a:t>
            </a:r>
            <a:r>
              <a:rPr lang="es-US" sz="1200" b="0" strike="noStrike" spc="-1" dirty="0">
                <a:solidFill>
                  <a:srgbClr val="000000"/>
                </a:solidFill>
                <a:latin typeface="Calibri "/>
              </a:rPr>
              <a:t>) de Medicare (del 15 de octubre al 7 de diciembre de cada año) a un plan cuyo formulario cubra ese medicamento.</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2967859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Excepciones por niveles</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Si el patrocinador de un plan usa una estructura de costos compartidos por niveles para manejar sus beneficios de medicamentos, debe establecer y mantener procedimientos de excepciones razonables y completos que permitan que usted</a:t>
            </a:r>
            <a:r>
              <a:rPr lang="es-US" sz="1200" b="0" strike="noStrike" spc="-1" dirty="0">
                <a:solidFill>
                  <a:srgbClr val="FF0000"/>
                </a:solidFill>
                <a:latin typeface="Calibri" panose="020F0502020204030204" pitchFamily="34" charset="0"/>
                <a:cs typeface="Calibri" panose="020F0502020204030204" pitchFamily="34" charset="0"/>
              </a:rPr>
              <a:t> </a:t>
            </a:r>
            <a:r>
              <a:rPr lang="es-US" sz="1200" b="0" strike="noStrike" spc="-1" dirty="0">
                <a:solidFill>
                  <a:srgbClr val="000000"/>
                </a:solidFill>
                <a:latin typeface="Calibri" panose="020F0502020204030204" pitchFamily="34" charset="0"/>
                <a:cs typeface="Calibri" panose="020F0502020204030204" pitchFamily="34" charset="0"/>
              </a:rPr>
              <a:t>obtenga un medicamento no preferido en un nivel de costos compartidos más alto con los términos de costos compartidos más favorables aplicables a medicamentos alternativos en un nivel de costos compartidos inferior.</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Los planes tienen permitido limitar la disponibilidad de niveles de costos compartidos aplicables que contengan el mismo tipo de medicamentos alternativos para tratar su afección.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i="1" strike="noStrike" spc="-1" dirty="0">
                <a:solidFill>
                  <a:srgbClr val="000000"/>
                </a:solidFill>
                <a:latin typeface="Calibri" panose="020F0502020204030204" pitchFamily="34" charset="0"/>
                <a:cs typeface="Calibri" panose="020F0502020204030204" pitchFamily="34" charset="0"/>
              </a:rPr>
              <a:t>Continúa en la diapositiva siguiente.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792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Específicamente, el plan puede aplicar las siguientes limitaciones: </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Los medicamentos de marca son elegibles para excepciones por niveles al costo compartido aplicable más bajo asociado con alternativas de marca </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Los productos biológicos son elegibles para excepciones por niveles al costo compartido aplicable más bajo asociado con alternativas biológicas </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Los medicamentos genéricos no preferidos son elegibles para excepciones por niveles al costo compartido aplicable más bajo asociado con alternativas que son medicamentos de marca o genéricos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Los planes no tienen obligación de ofrecer excepciones por niveles para medicamentos de marca o productos biológicos en el nivel de costos compartidos de medicamentos alternativos cuando las alternativas incluyan solo medicamentos genéricos o genéricos autorizados. Si un plan mantiene 1 o 2 niveles de especialidad, como se define en 42 </a:t>
            </a:r>
            <a:r>
              <a:rPr lang="es-US" sz="1200" b="0" strike="noStrike" spc="-1" dirty="0" err="1">
                <a:solidFill>
                  <a:srgbClr val="000000"/>
                </a:solidFill>
                <a:latin typeface="Calibri" panose="020F0502020204030204" pitchFamily="34" charset="0"/>
                <a:cs typeface="Calibri" panose="020F0502020204030204" pitchFamily="34" charset="0"/>
              </a:rPr>
              <a:t>CFR</a:t>
            </a:r>
            <a:r>
              <a:rPr lang="es-US" sz="1200" b="0" strike="noStrike" spc="-1" dirty="0">
                <a:solidFill>
                  <a:srgbClr val="000000"/>
                </a:solidFill>
                <a:latin typeface="Calibri" panose="020F0502020204030204" pitchFamily="34" charset="0"/>
                <a:cs typeface="Calibri" panose="020F0502020204030204" pitchFamily="34" charset="0"/>
              </a:rPr>
              <a:t> § 423.104, el plan puede diseñar su proceso de excepciones de manera que los medicamentos de la Parte D en los niveles de especialidad no sean elegibles para excepciones por niveles para niveles no de especialidad. Sin embargo, los planes con 2 niveles de especialidad deben permitir solicitudes de excepciones por niveles para medicamentos en el nivel de especialidad de costos compartidos más altos al nivel de especialidad de costos compartidos más bajo.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21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216000" indent="0">
              <a:lnSpc>
                <a:spcPct val="100000"/>
              </a:lnSpc>
              <a:spcBef>
                <a:spcPts val="635"/>
              </a:spcBef>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Arial"/>
            </a:endParaRPr>
          </a:p>
          <a:p>
            <a:pPr marL="216000" indent="0">
              <a:lnSpc>
                <a:spcPct val="100000"/>
              </a:lnSpc>
              <a:spcBef>
                <a:spcPts val="635"/>
              </a:spcBef>
              <a:buNone/>
            </a:pPr>
            <a:r>
              <a:rPr lang="es-US" sz="1200" b="0" strike="noStrike" spc="-1" dirty="0">
                <a:solidFill>
                  <a:srgbClr val="000000"/>
                </a:solidFill>
                <a:latin typeface="Calibri "/>
              </a:rPr>
              <a:t>Esta sesión debe ayudarle a:</a:t>
            </a:r>
            <a:endParaRPr lang="en-US" sz="1200" b="0" strike="noStrike" spc="-1" dirty="0">
              <a:solidFill>
                <a:srgbClr val="000000"/>
              </a:solidFill>
              <a:latin typeface="Arial"/>
            </a:endParaRPr>
          </a:p>
          <a:p>
            <a:pPr marL="122400" indent="-122400">
              <a:lnSpc>
                <a:spcPct val="100000"/>
              </a:lnSpc>
              <a:spcBef>
                <a:spcPts val="635"/>
              </a:spcBef>
              <a:buClr>
                <a:srgbClr val="000000"/>
              </a:buClr>
              <a:buFont typeface="Wingdings" charset="2"/>
              <a:buChar char=""/>
            </a:pPr>
            <a:r>
              <a:rPr lang="es-US" sz="1200" b="0" strike="noStrike" spc="-1" dirty="0">
                <a:solidFill>
                  <a:srgbClr val="000000"/>
                </a:solidFill>
                <a:latin typeface="Calibri "/>
              </a:rPr>
              <a:t>Explicar los derechos y las protecciones de Medicare</a:t>
            </a:r>
            <a:endParaRPr lang="en-US" sz="1200" b="0" strike="noStrike" spc="-1" dirty="0">
              <a:solidFill>
                <a:srgbClr val="000000"/>
              </a:solidFill>
              <a:latin typeface="Arial"/>
            </a:endParaRPr>
          </a:p>
          <a:p>
            <a:pPr marL="122400" indent="-122400">
              <a:lnSpc>
                <a:spcPct val="100000"/>
              </a:lnSpc>
              <a:spcBef>
                <a:spcPts val="635"/>
              </a:spcBef>
              <a:buClr>
                <a:srgbClr val="000000"/>
              </a:buClr>
              <a:buFont typeface="Wingdings" charset="2"/>
              <a:buChar char=""/>
            </a:pPr>
            <a:r>
              <a:rPr lang="es-US" sz="1200" b="0" strike="noStrike" spc="-1" dirty="0">
                <a:solidFill>
                  <a:srgbClr val="000000"/>
                </a:solidFill>
                <a:latin typeface="Calibri "/>
              </a:rPr>
              <a:t>Reconocer derechos en ciertas situaciones de atención médica</a:t>
            </a:r>
            <a:endParaRPr lang="en-US" sz="1200" b="0" strike="noStrike" spc="-1" dirty="0">
              <a:solidFill>
                <a:srgbClr val="000000"/>
              </a:solidFill>
              <a:latin typeface="Arial"/>
            </a:endParaRPr>
          </a:p>
          <a:p>
            <a:pPr marL="122400" indent="-122400">
              <a:lnSpc>
                <a:spcPct val="100000"/>
              </a:lnSpc>
              <a:spcBef>
                <a:spcPts val="635"/>
              </a:spcBef>
              <a:buClr>
                <a:srgbClr val="000000"/>
              </a:buClr>
              <a:buFont typeface="Wingdings" charset="2"/>
              <a:buChar char=""/>
            </a:pPr>
            <a:r>
              <a:rPr lang="es-US" sz="1200" b="0" strike="noStrike" spc="-1" dirty="0">
                <a:solidFill>
                  <a:srgbClr val="000000"/>
                </a:solidFill>
                <a:latin typeface="Calibri "/>
              </a:rPr>
              <a:t>Resumir las prácticas de privacidad de Medicare</a:t>
            </a:r>
            <a:endParaRPr lang="en-US" sz="1200" b="0" strike="noStrike" spc="-1" dirty="0">
              <a:solidFill>
                <a:srgbClr val="000000"/>
              </a:solidFill>
              <a:latin typeface="Arial"/>
            </a:endParaRPr>
          </a:p>
          <a:p>
            <a:pPr marL="122400" indent="-122400">
              <a:lnSpc>
                <a:spcPct val="100000"/>
              </a:lnSpc>
              <a:spcBef>
                <a:spcPts val="635"/>
              </a:spcBef>
              <a:buClr>
                <a:srgbClr val="000000"/>
              </a:buClr>
              <a:buFont typeface="Wingdings" charset="2"/>
              <a:buChar char=""/>
            </a:pPr>
            <a:r>
              <a:rPr lang="es-US" sz="1200" b="0" strike="noStrike" spc="-1" dirty="0">
                <a:solidFill>
                  <a:srgbClr val="000000"/>
                </a:solidFill>
                <a:latin typeface="Calibri "/>
              </a:rPr>
              <a:t>Ubicar información y recursos adicionales</a:t>
            </a:r>
            <a:endParaRPr lang="en-US" sz="1200" b="0" strike="noStrike" spc="-1" dirty="0">
              <a:solidFill>
                <a:srgbClr val="000000"/>
              </a:solidFill>
              <a:latin typeface="Arial"/>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
              </a:rPr>
              <a:t>Un plan debe otorgar una “excepción” al formulario (que es un tipo de determinación de cobertura) cuando determine que ninguna de las alternativas de medicamentos del formulario para el tratamiento de la misma afección sería tan efectiva como el medicamento que no está en el formulario y/o el medicamento del formulario alternativo tendría un efecto adverso. </a:t>
            </a:r>
            <a:endParaRPr lang="en-US" sz="1200" b="0" strike="noStrike" spc="-1" dirty="0">
              <a:solidFill>
                <a:srgbClr val="000000"/>
              </a:solidFill>
              <a:latin typeface="Calibri "/>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
              </a:rPr>
              <a:t>El plan debe otorgar una excepción a una regla de cobertura si el medicamento ha sido, o es probable que sea, falto de efectividad para tratar su afección o ha causado, o es probable que cause, daño.</a:t>
            </a:r>
            <a:endParaRPr lang="en-US" sz="1200" b="0" strike="noStrike" spc="-1" dirty="0">
              <a:solidFill>
                <a:srgbClr val="000000"/>
              </a:solidFill>
              <a:latin typeface="Calibri "/>
            </a:endParaRPr>
          </a:p>
          <a:p>
            <a:pPr indent="0">
              <a:lnSpc>
                <a:spcPct val="100000"/>
              </a:lnSpc>
              <a:spcAft>
                <a:spcPts val="600"/>
              </a:spcAft>
              <a:buNone/>
            </a:pPr>
            <a:r>
              <a:rPr lang="es-US" sz="1200" b="1" strike="noStrike" spc="-1" dirty="0">
                <a:solidFill>
                  <a:srgbClr val="000000"/>
                </a:solidFill>
                <a:latin typeface="Calibri "/>
              </a:rPr>
              <a:t>NOTA</a:t>
            </a:r>
            <a:r>
              <a:rPr lang="es-US" sz="1200" b="0" strike="noStrike" spc="-1" dirty="0">
                <a:solidFill>
                  <a:srgbClr val="000000"/>
                </a:solidFill>
                <a:latin typeface="Calibri "/>
              </a:rPr>
              <a:t>: Si usted solicita una excepción, su doctor u otra persona que prescriba deberá proporcionar una declaración de respaldo a su plan que explique por qué usted necesita el medicamento que está solicitando. Verifique con su plan para averiguar si la declaración de respaldo debe hacerse por escrito. El período para toma de decisiones del plan comienza una vez que su plan recibe la declaración de respaldo. </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98845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Si está en desacuerdo con la determinación de cobertura, la decisión de excepciones o la limitación de cobertura de su plan de medicamentos de Medicare en virtud del programa de gestión de medicamentos del plan, tiene derecho a solicitar una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La decisión escrita de su plan explicará cómo solicitar una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Lea atentamente esa decisión y llame a su plan si tiene preguntas. </a:t>
            </a:r>
            <a:endParaRPr lang="en-US" sz="1200" b="0" strike="noStrike" spc="-1" dirty="0">
              <a:solidFill>
                <a:srgbClr val="000000"/>
              </a:solidFill>
              <a:latin typeface="Calibri "/>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
              </a:rPr>
              <a:t>Deberá solicitar la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dentro de 60 días a partir de la fecha de la determinación de cobertura. Si no cumple con la fecha límite, debe proporcionar una razón para presentarla más tarde.</a:t>
            </a:r>
            <a:endParaRPr lang="en-US" sz="1200" b="0" strike="noStrike" spc="-1" dirty="0">
              <a:solidFill>
                <a:srgbClr val="000000"/>
              </a:solidFill>
              <a:latin typeface="Calibri "/>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
              </a:rPr>
              <a:t>Usted, su representante, su doctor, u otra persona que prescriba puede solicitar una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acelerada (rápida). No puede solicitar una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rápida si se trata de una apelación sobre el pago de un medicamento que usted ya recibió. Las solicitudes estándar deben hacerse por escrito, a menos que su plan le permita presentar una solicitud estándar de forma oral, como por teléfono. Recibirá una decisión rápida si su plan determina, o si su doctor u otra persona que prescriba le informa a su plan, que esperar una decisión estándar puede poner en riesgo seriamente su vida, su salud o su capacidad para recuperar la máxima función. </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253265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108284"/>
            <a:ext cx="7315200" cy="9369539"/>
          </a:xfrm>
        </p:spPr>
        <p:txBody>
          <a:bodyPr/>
          <a:lstStyle/>
          <a:p>
            <a:pPr>
              <a:lnSpc>
                <a:spcPct val="100000"/>
              </a:lnSpc>
              <a:spcAft>
                <a:spcPts val="600"/>
              </a:spcAft>
              <a:buNone/>
            </a:pPr>
            <a:r>
              <a:rPr lang="es-ES" sz="1000" b="1" strike="noStrike" spc="-1" dirty="0">
                <a:solidFill>
                  <a:srgbClr val="000000"/>
                </a:solidFill>
                <a:latin typeface="Calibri "/>
              </a:rPr>
              <a:t>Esta diapositiva tiene animación. </a:t>
            </a:r>
            <a:endParaRPr lang="es-ES" sz="1000" b="0" strike="noStrike" spc="-1" dirty="0">
              <a:solidFill>
                <a:srgbClr val="000000"/>
              </a:solidFill>
              <a:latin typeface="Calibri "/>
            </a:endParaRPr>
          </a:p>
          <a:p>
            <a:pPr>
              <a:lnSpc>
                <a:spcPct val="100000"/>
              </a:lnSpc>
              <a:spcAft>
                <a:spcPts val="600"/>
              </a:spcAft>
              <a:buNone/>
            </a:pPr>
            <a:r>
              <a:rPr lang="es-ES" sz="1000" b="1" strike="noStrike" spc="-1" dirty="0">
                <a:solidFill>
                  <a:srgbClr val="FF0000"/>
                </a:solidFill>
                <a:latin typeface="Calibri "/>
              </a:rPr>
              <a:t>Nota para los editores: hay una tabla escondida detrás de este gráfico. Asegúrense de actualizar la tabla en caso de actualizar el gráfico piramidal.</a:t>
            </a:r>
            <a:endParaRPr lang="es-ES" sz="1000" b="0" strike="noStrike" spc="-1" dirty="0">
              <a:solidFill>
                <a:srgbClr val="000000"/>
              </a:solidFill>
              <a:latin typeface="Calibri "/>
            </a:endParaRPr>
          </a:p>
          <a:p>
            <a:pPr>
              <a:lnSpc>
                <a:spcPct val="100000"/>
              </a:lnSpc>
              <a:spcAft>
                <a:spcPts val="600"/>
              </a:spcAft>
              <a:buNone/>
            </a:pPr>
            <a:r>
              <a:rPr lang="es-ES" sz="1000" b="1" strike="noStrike" spc="-1" dirty="0">
                <a:solidFill>
                  <a:srgbClr val="000000"/>
                </a:solidFill>
                <a:latin typeface="Calibri "/>
              </a:rPr>
              <a:t>Notas del presentador</a:t>
            </a:r>
            <a:endParaRPr lang="es-ES" sz="1000" b="0" strike="noStrike" spc="-1" dirty="0">
              <a:solidFill>
                <a:srgbClr val="000000"/>
              </a:solidFill>
              <a:latin typeface="Calibri "/>
            </a:endParaRPr>
          </a:p>
          <a:p>
            <a:pPr>
              <a:lnSpc>
                <a:spcPct val="100000"/>
              </a:lnSpc>
              <a:spcAft>
                <a:spcPts val="600"/>
              </a:spcAft>
              <a:buNone/>
            </a:pPr>
            <a:r>
              <a:rPr lang="es-ES" sz="1000" b="0" strike="noStrike" spc="-1" dirty="0">
                <a:solidFill>
                  <a:srgbClr val="000000"/>
                </a:solidFill>
                <a:latin typeface="Calibri "/>
              </a:rPr>
              <a:t>Si no está de acuerdo con la decisión de su plan, tiene derecho a apelar. </a:t>
            </a:r>
          </a:p>
          <a:p>
            <a:pPr>
              <a:lnSpc>
                <a:spcPct val="100000"/>
              </a:lnSpc>
              <a:spcAft>
                <a:spcPts val="600"/>
              </a:spcAft>
              <a:buNone/>
            </a:pPr>
            <a:r>
              <a:rPr lang="es-ES" sz="1000" b="0" strike="noStrike" spc="-1" dirty="0">
                <a:solidFill>
                  <a:srgbClr val="000000"/>
                </a:solidFill>
                <a:latin typeface="Calibri "/>
              </a:rPr>
              <a:t>Hay 5 niveles de apelación:</a:t>
            </a:r>
          </a:p>
          <a:p>
            <a:pPr marL="122400" lvl="1" indent="-115920">
              <a:lnSpc>
                <a:spcPct val="100000"/>
              </a:lnSpc>
              <a:spcBef>
                <a:spcPts val="0"/>
              </a:spcBef>
              <a:spcAft>
                <a:spcPts val="600"/>
              </a:spcAft>
              <a:buClr>
                <a:srgbClr val="000000"/>
              </a:buClr>
              <a:buFont typeface="Wingdings" charset="2"/>
              <a:buChar char=""/>
            </a:pPr>
            <a:r>
              <a:rPr lang="es-ES" sz="1000" b="1" strike="noStrike" spc="-1" dirty="0">
                <a:solidFill>
                  <a:srgbClr val="000000"/>
                </a:solidFill>
                <a:latin typeface="Calibri "/>
                <a:cs typeface="Calibri" panose="020F0502020204030204" pitchFamily="34" charset="0"/>
              </a:rPr>
              <a:t>Nivel 1</a:t>
            </a:r>
            <a:r>
              <a:rPr lang="es-ES" sz="1000" b="0" strike="noStrike" spc="-1" dirty="0">
                <a:solidFill>
                  <a:srgbClr val="000000"/>
                </a:solidFill>
                <a:latin typeface="Calibri "/>
                <a:cs typeface="Calibri" panose="020F0502020204030204" pitchFamily="34" charset="0"/>
              </a:rPr>
              <a:t>: </a:t>
            </a:r>
            <a:r>
              <a:rPr lang="es-ES" sz="1000" b="1" strike="noStrike" spc="-1" dirty="0" err="1">
                <a:solidFill>
                  <a:srgbClr val="000000"/>
                </a:solidFill>
                <a:latin typeface="Calibri "/>
                <a:cs typeface="Calibri" panose="020F0502020204030204" pitchFamily="34" charset="0"/>
              </a:rPr>
              <a:t>Redeterminación</a:t>
            </a:r>
            <a:r>
              <a:rPr lang="es-ES" sz="1000" b="1" strike="noStrike" spc="-1" dirty="0">
                <a:solidFill>
                  <a:srgbClr val="000000"/>
                </a:solidFill>
                <a:latin typeface="Calibri "/>
                <a:cs typeface="Calibri" panose="020F0502020204030204" pitchFamily="34" charset="0"/>
              </a:rPr>
              <a:t> por parte de su plan </a:t>
            </a:r>
            <a:endParaRPr lang="es-ES" sz="1000" b="0" strike="noStrike" spc="-1" dirty="0">
              <a:solidFill>
                <a:srgbClr val="000000"/>
              </a:solidFill>
              <a:latin typeface="Calibri "/>
              <a:cs typeface="Calibri" panose="020F0502020204030204" pitchFamily="34" charset="0"/>
            </a:endParaRP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Si no está de acuerdo con el rechazo inicial del plan (determinación de cobertura) o una limitación de cobertura bajo el programa de administración de medicamentos del plan, puede solicitar una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Deberá solicitar la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dentro de 60 días a partir de la fecha de la determinación de cobertura. Si no cumple con la fecha límite, debe proporcionar una razón para presentarla más tarde.</a:t>
            </a: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Si no está de acuerdo con la decisión de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del plan en el nivel 1, puede solicitar una reconsideración por parte de una Entidad de Revisión Independiente (IRE), lo cual es el nivel 2, dentro de 60 días a partir de la fecha de la decisión de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Si se le vence el plazo, debe proporcionar un motivo para la presentación tardía.</a:t>
            </a: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 </a:t>
            </a:r>
          </a:p>
          <a:p>
            <a:pPr marL="122400" lvl="1" indent="-115920">
              <a:lnSpc>
                <a:spcPct val="100000"/>
              </a:lnSpc>
              <a:spcBef>
                <a:spcPts val="0"/>
              </a:spcBef>
              <a:spcAft>
                <a:spcPts val="600"/>
              </a:spcAft>
              <a:buClr>
                <a:srgbClr val="000000"/>
              </a:buClr>
              <a:buFont typeface="Wingdings" charset="2"/>
              <a:buChar char=""/>
            </a:pPr>
            <a:r>
              <a:rPr lang="es-ES" sz="1000" b="1" strike="noStrike" spc="-1" dirty="0">
                <a:solidFill>
                  <a:srgbClr val="000000"/>
                </a:solidFill>
                <a:latin typeface="Calibri "/>
                <a:cs typeface="Calibri" panose="020F0502020204030204" pitchFamily="34" charset="0"/>
              </a:rPr>
              <a:t>Nivel 2</a:t>
            </a:r>
            <a:r>
              <a:rPr lang="es-ES" sz="1000" b="0" strike="noStrike" spc="-1" dirty="0">
                <a:solidFill>
                  <a:srgbClr val="000000"/>
                </a:solidFill>
                <a:latin typeface="Calibri "/>
                <a:cs typeface="Calibri" panose="020F0502020204030204" pitchFamily="34" charset="0"/>
              </a:rPr>
              <a:t>:</a:t>
            </a:r>
            <a:r>
              <a:rPr lang="es-ES" sz="1000" b="1" strike="noStrike" spc="-1" dirty="0">
                <a:solidFill>
                  <a:srgbClr val="000000"/>
                </a:solidFill>
                <a:latin typeface="Calibri "/>
                <a:cs typeface="Calibri" panose="020F0502020204030204" pitchFamily="34" charset="0"/>
              </a:rPr>
              <a:t> Reconsideración por parte de una IRE </a:t>
            </a:r>
            <a:endParaRPr lang="es-ES" sz="1000" b="0" strike="noStrike" spc="-1" dirty="0">
              <a:solidFill>
                <a:srgbClr val="000000"/>
              </a:solidFill>
              <a:latin typeface="Calibri "/>
              <a:cs typeface="Calibri" panose="020F0502020204030204" pitchFamily="34" charset="0"/>
            </a:endParaRP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Para solicitar una reconsideración por parte de una IRE, siga las indicaciones en la "Notificación de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del plan. Si su plan emite una </a:t>
            </a:r>
            <a:r>
              <a:rPr lang="es-ES" sz="1000" b="0" strike="noStrike" spc="-1" dirty="0" err="1">
                <a:solidFill>
                  <a:srgbClr val="000000"/>
                </a:solidFill>
                <a:latin typeface="Calibri "/>
                <a:cs typeface="Calibri" panose="020F0502020204030204" pitchFamily="34" charset="0"/>
              </a:rPr>
              <a:t>redeterminación</a:t>
            </a:r>
            <a:r>
              <a:rPr lang="es-ES" sz="1000" b="0" strike="noStrike" spc="-1" dirty="0">
                <a:solidFill>
                  <a:srgbClr val="000000"/>
                </a:solidFill>
                <a:latin typeface="Calibri "/>
                <a:cs typeface="Calibri" panose="020F0502020204030204" pitchFamily="34" charset="0"/>
              </a:rPr>
              <a:t> adversa, debería enviarle un formulario de "Solicitud de reconsideración" que puede utilizar para solicitar una reconsideración. Si no recibe el formulario, llame a su plan y pida una copia.</a:t>
            </a: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Si está en desacuerdo con la decisión de la IRE en el nivel 2, generalmente tiene 60 días después de recibir la decisión de la IRE para solicitar una decisión de la OMHA, que es el nivel 3. Cuando se presentan apelaciones en los niveles 3, 4 y 5, se presume que la fecha de recepción es 5 días después de la fecha que figura en la carta o el aviso de decisión. Si hay un retraso en la recepción, asegúrese de indicar la fecha en que recibió la carta o el aviso de decisión en su solicitud de apelar.</a:t>
            </a:r>
          </a:p>
          <a:p>
            <a:pPr marL="120960" lvl="1" indent="-120960">
              <a:lnSpc>
                <a:spcPct val="100000"/>
              </a:lnSpc>
              <a:spcBef>
                <a:spcPts val="0"/>
              </a:spcBef>
              <a:spcAft>
                <a:spcPts val="600"/>
              </a:spcAft>
              <a:buClr>
                <a:srgbClr val="000000"/>
              </a:buClr>
              <a:buFont typeface="Wingdings" charset="2"/>
              <a:buChar char=""/>
            </a:pPr>
            <a:r>
              <a:rPr lang="es-ES" sz="1000" b="1" strike="noStrike" spc="-1" dirty="0">
                <a:solidFill>
                  <a:srgbClr val="000000"/>
                </a:solidFill>
                <a:latin typeface="Calibri "/>
                <a:cs typeface="Calibri" panose="020F0502020204030204" pitchFamily="34" charset="0"/>
              </a:rPr>
              <a:t>Nivel 3</a:t>
            </a:r>
            <a:r>
              <a:rPr lang="es-ES" sz="1000" b="0" strike="noStrike" spc="-1" dirty="0">
                <a:solidFill>
                  <a:srgbClr val="000000"/>
                </a:solidFill>
                <a:latin typeface="Calibri "/>
                <a:cs typeface="Calibri" panose="020F0502020204030204" pitchFamily="34" charset="0"/>
              </a:rPr>
              <a:t>:</a:t>
            </a:r>
            <a:r>
              <a:rPr lang="es-ES" sz="1000" b="1" strike="noStrike" spc="-1" dirty="0">
                <a:solidFill>
                  <a:srgbClr val="000000"/>
                </a:solidFill>
                <a:latin typeface="Calibri "/>
                <a:cs typeface="Calibri" panose="020F0502020204030204" pitchFamily="34" charset="0"/>
              </a:rPr>
              <a:t> Decisión de la OMHA </a:t>
            </a:r>
            <a:endParaRPr lang="es-ES" sz="1000" b="0" strike="noStrike" spc="-1" dirty="0">
              <a:solidFill>
                <a:srgbClr val="000000"/>
              </a:solidFill>
              <a:latin typeface="Calibri "/>
              <a:cs typeface="Calibri" panose="020F0502020204030204" pitchFamily="34" charset="0"/>
            </a:endParaRP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Para conseguir una audiencia o solicitar una revisión con constancia por la OMHA (no se celebra una audiencia; un juez examina solo el expediente del caso y cualquier prueba nueva enviada a la OMHA), la suma de su caso debe ser de un mínimo en dólares que se actualiza anualmente. El importe requerido para 2024 es $180. </a:t>
            </a:r>
          </a:p>
          <a:p>
            <a:pPr marL="245160" lvl="2" indent="-122400">
              <a:lnSpc>
                <a:spcPct val="100000"/>
              </a:lnSpc>
              <a:spcBef>
                <a:spcPts val="0"/>
              </a:spcBef>
              <a:spcAft>
                <a:spcPts val="600"/>
              </a:spcAft>
              <a:buClr>
                <a:srgbClr val="000000"/>
              </a:buClr>
              <a:buSzPct val="100000"/>
              <a:buFont typeface="Arial"/>
              <a:buChar char="•"/>
            </a:pPr>
            <a:r>
              <a:rPr lang="es-ES" sz="1000" b="0" strike="noStrike" spc="-1" dirty="0">
                <a:solidFill>
                  <a:srgbClr val="000000"/>
                </a:solidFill>
                <a:latin typeface="Calibri "/>
                <a:cs typeface="Calibri" panose="020F0502020204030204" pitchFamily="34" charset="0"/>
              </a:rPr>
              <a:t>Si no está de acuerdo con la decisión de la OMHA en el nivel 3, tiene 60 días después de recibir la decisión de OMHA para solicitar una revisión por parte del Consejo de Apelaciones de Medicare, lo cual es el nivel 4.</a:t>
            </a:r>
          </a:p>
          <a:p>
            <a:pPr marL="120960" lvl="1" indent="-120960">
              <a:lnSpc>
                <a:spcPct val="100000"/>
              </a:lnSpc>
              <a:spcBef>
                <a:spcPts val="0"/>
              </a:spcBef>
              <a:spcAft>
                <a:spcPts val="600"/>
              </a:spcAft>
              <a:buClr>
                <a:srgbClr val="000000"/>
              </a:buClr>
              <a:buFont typeface="Wingdings" charset="2"/>
              <a:buChar char=""/>
            </a:pPr>
            <a:r>
              <a:rPr lang="es-ES" sz="1000" b="1" strike="noStrike" spc="-1" dirty="0">
                <a:solidFill>
                  <a:srgbClr val="000000"/>
                </a:solidFill>
                <a:latin typeface="Calibri "/>
                <a:cs typeface="Calibri" panose="020F0502020204030204" pitchFamily="34" charset="0"/>
              </a:rPr>
              <a:t>Nivel 4</a:t>
            </a:r>
            <a:r>
              <a:rPr lang="es-ES" sz="1000" b="0" strike="noStrike" spc="-1" dirty="0">
                <a:solidFill>
                  <a:srgbClr val="000000"/>
                </a:solidFill>
                <a:latin typeface="Calibri "/>
                <a:cs typeface="Calibri" panose="020F0502020204030204" pitchFamily="34" charset="0"/>
              </a:rPr>
              <a:t>:</a:t>
            </a:r>
            <a:r>
              <a:rPr lang="es-ES" sz="1000" b="1" strike="noStrike" spc="-1" dirty="0">
                <a:solidFill>
                  <a:srgbClr val="000000"/>
                </a:solidFill>
                <a:latin typeface="Calibri "/>
                <a:cs typeface="Calibri" panose="020F0502020204030204" pitchFamily="34" charset="0"/>
              </a:rPr>
              <a:t> Revisión por parte del Consejo de Apelaciones de Medicare </a:t>
            </a:r>
            <a:endParaRPr lang="es-ES" sz="1000" b="0" strike="noStrike" spc="-1" dirty="0">
              <a:solidFill>
                <a:srgbClr val="000000"/>
              </a:solidFill>
              <a:latin typeface="Calibri "/>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ES" sz="1000" b="0" strike="noStrike" spc="-1" dirty="0">
                <a:solidFill>
                  <a:srgbClr val="000000"/>
                </a:solidFill>
                <a:latin typeface="Calibri "/>
                <a:cs typeface="Calibri" panose="020F0502020204030204" pitchFamily="34" charset="0"/>
              </a:rPr>
              <a:t>Puede solicitar que el Consejo de Apelaciones revise su caso, independientemente del importe en dólares implicado. </a:t>
            </a:r>
          </a:p>
          <a:p>
            <a:pPr marL="245160" lvl="1" indent="-122400">
              <a:lnSpc>
                <a:spcPct val="100000"/>
              </a:lnSpc>
              <a:spcBef>
                <a:spcPts val="0"/>
              </a:spcBef>
              <a:spcAft>
                <a:spcPts val="600"/>
              </a:spcAft>
              <a:buClr>
                <a:srgbClr val="000000"/>
              </a:buClr>
              <a:buFont typeface="Arial"/>
              <a:buChar char="•"/>
            </a:pPr>
            <a:r>
              <a:rPr lang="es-ES" sz="1000" b="0" strike="noStrike" spc="-1" dirty="0">
                <a:solidFill>
                  <a:srgbClr val="000000"/>
                </a:solidFill>
                <a:latin typeface="Calibri "/>
                <a:cs typeface="Calibri" panose="020F0502020204030204" pitchFamily="34" charset="0"/>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p>
          <a:p>
            <a:pPr marL="120960" lvl="1" indent="-120960">
              <a:lnSpc>
                <a:spcPct val="100000"/>
              </a:lnSpc>
              <a:spcBef>
                <a:spcPts val="0"/>
              </a:spcBef>
              <a:spcAft>
                <a:spcPts val="600"/>
              </a:spcAft>
              <a:buClr>
                <a:srgbClr val="000000"/>
              </a:buClr>
              <a:buFont typeface="Wingdings" charset="2"/>
              <a:buChar char=""/>
            </a:pPr>
            <a:r>
              <a:rPr lang="es-ES" sz="1000" b="1" strike="noStrike" spc="-1" dirty="0">
                <a:solidFill>
                  <a:srgbClr val="000000"/>
                </a:solidFill>
                <a:latin typeface="Calibri "/>
                <a:cs typeface="Calibri" panose="020F0502020204030204" pitchFamily="34" charset="0"/>
              </a:rPr>
              <a:t>Nivel 5</a:t>
            </a:r>
            <a:r>
              <a:rPr lang="es-ES" sz="1000" b="0" strike="noStrike" spc="-1" dirty="0">
                <a:solidFill>
                  <a:srgbClr val="000000"/>
                </a:solidFill>
                <a:latin typeface="Calibri "/>
                <a:cs typeface="Calibri" panose="020F0502020204030204" pitchFamily="34" charset="0"/>
              </a:rPr>
              <a:t>: </a:t>
            </a:r>
            <a:r>
              <a:rPr lang="es-ES" sz="1000" b="1" strike="noStrike" spc="-1" dirty="0">
                <a:solidFill>
                  <a:srgbClr val="000000"/>
                </a:solidFill>
                <a:latin typeface="Calibri "/>
                <a:cs typeface="Calibri" panose="020F0502020204030204" pitchFamily="34" charset="0"/>
              </a:rPr>
              <a:t>Revisión judicial por parte de un Tribunal Federal de Distrito</a:t>
            </a:r>
            <a:br>
              <a:rPr lang="es-ES" sz="1000" dirty="0">
                <a:latin typeface="Calibri "/>
                <a:cs typeface="Calibri" panose="020F0502020204030204" pitchFamily="34" charset="0"/>
              </a:rPr>
            </a:br>
            <a:r>
              <a:rPr lang="es-ES" sz="1000" b="0" strike="noStrike" spc="-1" dirty="0">
                <a:solidFill>
                  <a:srgbClr val="000000"/>
                </a:solidFill>
                <a:latin typeface="Calibri "/>
                <a:cs typeface="Calibri" panose="020F0502020204030204" pitchFamily="34" charset="0"/>
              </a:rPr>
              <a:t>Para que se le conceda una revisión, el importe de su caso debe alcanzar un importe mínimo en dólares. El importe mínimo en dólares requerido para 2024 es $1,840. Puede combinar reclamaciones para cubrir este importe en dólares.</a:t>
            </a:r>
          </a:p>
          <a:p>
            <a:pPr indent="0">
              <a:lnSpc>
                <a:spcPct val="100000"/>
              </a:lnSpc>
              <a:spcAft>
                <a:spcPts val="600"/>
              </a:spcAft>
              <a:buNone/>
            </a:pPr>
            <a:r>
              <a:rPr lang="es-ES" sz="1000" b="1" strike="noStrike" spc="-1" dirty="0">
                <a:solidFill>
                  <a:srgbClr val="000000"/>
                </a:solidFill>
                <a:latin typeface="Calibri "/>
              </a:rPr>
              <a:t>Importante:</a:t>
            </a:r>
            <a:r>
              <a:rPr lang="es-ES" sz="1000" b="0" strike="noStrike" spc="-1" dirty="0">
                <a:solidFill>
                  <a:srgbClr val="000000"/>
                </a:solidFill>
                <a:latin typeface="Calibri "/>
              </a:rPr>
              <a:t> El proceso de reconsideración de sanciones por inscripción tardía de la Parte D no está relacionado con el organigrama del proceso de apelaciones; el organigrama del proceso de apelaciones se relaciona con las apelaciones de beneficios de medicamentos. Existe solo un nivel de revisión independiente para disputas por multas por inscripción tardía. Para obtener más información, comuníquese con su plan o su SHIP en </a:t>
            </a:r>
            <a:r>
              <a:rPr lang="es-ES" sz="1000" b="0" u="sng" strike="noStrike" spc="-1" dirty="0">
                <a:solidFill>
                  <a:srgbClr val="000000"/>
                </a:solidFill>
                <a:uFillTx/>
                <a:latin typeface="Calibri "/>
                <a:hlinkClick r:id="rId3"/>
              </a:rPr>
              <a:t>shiphelp.org</a:t>
            </a:r>
            <a:r>
              <a:rPr lang="es-ES" sz="1000" b="0" strike="noStrike" spc="-1" dirty="0">
                <a:solidFill>
                  <a:srgbClr val="000000"/>
                </a:solidFill>
                <a:latin typeface="Calibri "/>
              </a:rPr>
              <a:t>. </a:t>
            </a:r>
          </a:p>
          <a:p>
            <a:pPr indent="0">
              <a:lnSpc>
                <a:spcPct val="100000"/>
              </a:lnSpc>
              <a:spcAft>
                <a:spcPts val="600"/>
              </a:spcAft>
              <a:buNone/>
            </a:pPr>
            <a:r>
              <a:rPr lang="es-ES" sz="1000" b="1" strike="noStrike" spc="-1" dirty="0">
                <a:solidFill>
                  <a:srgbClr val="000000"/>
                </a:solidFill>
                <a:latin typeface="Calibri "/>
              </a:rPr>
              <a:t>NOTA</a:t>
            </a:r>
            <a:r>
              <a:rPr lang="es-ES" sz="1000" b="0" strike="noStrike" spc="-1" dirty="0">
                <a:solidFill>
                  <a:srgbClr val="000000"/>
                </a:solidFill>
                <a:latin typeface="Calibri "/>
              </a:rPr>
              <a:t>:</a:t>
            </a:r>
            <a:r>
              <a:rPr lang="es-ES" sz="1000" b="1" strike="noStrike" spc="-1" dirty="0">
                <a:solidFill>
                  <a:srgbClr val="000000"/>
                </a:solidFill>
                <a:latin typeface="Calibri "/>
              </a:rPr>
              <a:t> </a:t>
            </a:r>
            <a:r>
              <a:rPr lang="es-ES" sz="1000" b="0" strike="noStrike" spc="-1" dirty="0">
                <a:solidFill>
                  <a:srgbClr val="000000"/>
                </a:solidFill>
                <a:latin typeface="Calibri "/>
              </a:rPr>
              <a:t>Para ver una copia completa del diagrama de flujo del proceso de apelaciones de la Parte D (medicamentos), visite </a:t>
            </a:r>
            <a:r>
              <a:rPr lang="es-ES" sz="1000" b="0" u="sng" strike="noStrike" spc="-1" dirty="0">
                <a:solidFill>
                  <a:srgbClr val="000000"/>
                </a:solidFill>
                <a:uFillTx/>
                <a:latin typeface="Calibri "/>
                <a:hlinkClick r:id="rId4"/>
              </a:rPr>
              <a:t>CMS.gov/Medicare/Appeals-and-</a:t>
            </a:r>
            <a:r>
              <a:rPr lang="es-ES" sz="1000" b="0" u="sng" strike="noStrike" spc="-1" dirty="0" err="1">
                <a:solidFill>
                  <a:srgbClr val="000000"/>
                </a:solidFill>
                <a:uFillTx/>
                <a:latin typeface="Calibri "/>
                <a:hlinkClick r:id="rId4"/>
              </a:rPr>
              <a:t>Grievances</a:t>
            </a:r>
            <a:r>
              <a:rPr lang="es-ES" sz="1000" b="0" u="sng" strike="noStrike" spc="-1" dirty="0">
                <a:solidFill>
                  <a:srgbClr val="000000"/>
                </a:solidFill>
                <a:uFillTx/>
                <a:latin typeface="Calibri "/>
                <a:hlinkClick r:id="rId4"/>
              </a:rPr>
              <a:t>/</a:t>
            </a:r>
            <a:r>
              <a:rPr lang="es-ES" sz="1000" b="0" u="sng" strike="noStrike" spc="-1" dirty="0" err="1">
                <a:solidFill>
                  <a:srgbClr val="000000"/>
                </a:solidFill>
                <a:uFillTx/>
                <a:latin typeface="Calibri "/>
                <a:hlinkClick r:id="rId4"/>
              </a:rPr>
              <a:t>MedPrescriptDrugApplGriev</a:t>
            </a:r>
            <a:r>
              <a:rPr lang="es-ES" sz="1000" b="0" u="sng" strike="noStrike" spc="-1" dirty="0">
                <a:solidFill>
                  <a:srgbClr val="000000"/>
                </a:solidFill>
                <a:uFillTx/>
                <a:latin typeface="Calibri "/>
                <a:hlinkClick r:id="rId4"/>
              </a:rPr>
              <a:t>/</a:t>
            </a:r>
            <a:r>
              <a:rPr lang="es-ES" sz="1000" b="0" u="sng" strike="noStrike" spc="-1" dirty="0" err="1">
                <a:solidFill>
                  <a:srgbClr val="000000"/>
                </a:solidFill>
                <a:uFillTx/>
                <a:latin typeface="Calibri "/>
                <a:hlinkClick r:id="rId4"/>
              </a:rPr>
              <a:t>Downloads</a:t>
            </a:r>
            <a:r>
              <a:rPr lang="es-ES" sz="1000" b="0" u="sng" strike="noStrike" spc="-1" dirty="0">
                <a:solidFill>
                  <a:srgbClr val="000000"/>
                </a:solidFill>
                <a:uFillTx/>
                <a:latin typeface="Calibri "/>
                <a:hlinkClick r:id="rId4"/>
              </a:rPr>
              <a:t>/Flowchart-Medicare-Part-D.pdf</a:t>
            </a:r>
            <a:r>
              <a:rPr lang="es-ES" sz="1000" b="0" strike="noStrike" spc="-1" dirty="0">
                <a:solidFill>
                  <a:srgbClr val="000000"/>
                </a:solidFill>
                <a:latin typeface="Calibri "/>
              </a:rPr>
              <a:t>.  </a:t>
            </a:r>
          </a:p>
          <a:p>
            <a:pPr indent="0">
              <a:lnSpc>
                <a:spcPct val="100000"/>
              </a:lnSpc>
              <a:spcAft>
                <a:spcPts val="600"/>
              </a:spcAft>
              <a:buNone/>
            </a:pPr>
            <a:r>
              <a:rPr lang="es-ES" sz="1000" b="1" strike="noStrike" spc="-1" dirty="0">
                <a:solidFill>
                  <a:srgbClr val="000000"/>
                </a:solidFill>
                <a:latin typeface="Calibri "/>
              </a:rPr>
              <a:t>Fuente </a:t>
            </a:r>
            <a:r>
              <a:rPr lang="es-ES" sz="1000" b="0" strike="noStrike" spc="-1" dirty="0">
                <a:solidFill>
                  <a:srgbClr val="000000"/>
                </a:solidFill>
                <a:latin typeface="Calibri "/>
              </a:rPr>
              <a:t>(para la 3</a:t>
            </a:r>
            <a:r>
              <a:rPr lang="es-ES" sz="1000" b="0" strike="noStrike" spc="-1" baseline="30000" dirty="0">
                <a:solidFill>
                  <a:srgbClr val="000000"/>
                </a:solidFill>
                <a:latin typeface="Calibri "/>
              </a:rPr>
              <a:t>a</a:t>
            </a:r>
            <a:r>
              <a:rPr lang="es-ES" sz="1000" b="0" strike="noStrike" spc="-1" dirty="0">
                <a:solidFill>
                  <a:srgbClr val="000000"/>
                </a:solidFill>
                <a:latin typeface="Calibri "/>
              </a:rPr>
              <a:t> </a:t>
            </a:r>
            <a:r>
              <a:rPr lang="es-ES" sz="1000" b="0" strike="noStrike" spc="-1" dirty="0" err="1">
                <a:solidFill>
                  <a:srgbClr val="000000"/>
                </a:solidFill>
                <a:latin typeface="Calibri "/>
              </a:rPr>
              <a:t>subviñeta</a:t>
            </a:r>
            <a:r>
              <a:rPr lang="es-ES" sz="1000" b="0" strike="noStrike" spc="-1" dirty="0">
                <a:solidFill>
                  <a:srgbClr val="000000"/>
                </a:solidFill>
                <a:latin typeface="Calibri "/>
              </a:rPr>
              <a:t> en el nivel 1): Regulación final de Medicare </a:t>
            </a:r>
            <a:r>
              <a:rPr lang="es-ES" sz="1000" b="0" strike="noStrike" spc="-1" dirty="0" err="1">
                <a:solidFill>
                  <a:srgbClr val="000000"/>
                </a:solidFill>
                <a:latin typeface="Calibri "/>
              </a:rPr>
              <a:t>Advantage</a:t>
            </a:r>
            <a:r>
              <a:rPr lang="es-ES" sz="1000" b="0" strike="noStrike" spc="-1" dirty="0">
                <a:solidFill>
                  <a:srgbClr val="000000"/>
                </a:solidFill>
                <a:latin typeface="Calibri "/>
              </a:rPr>
              <a:t> y la Parte D (CMS-4190-F2) (</a:t>
            </a:r>
            <a:r>
              <a:rPr lang="es-ES" sz="1000" b="0" u="sng" strike="noStrike" spc="-1" dirty="0">
                <a:solidFill>
                  <a:srgbClr val="000000"/>
                </a:solidFill>
                <a:uFillTx/>
                <a:latin typeface="Calibri "/>
                <a:hlinkClick r:id="rId5"/>
              </a:rPr>
              <a:t>Federalregister.gov/</a:t>
            </a:r>
            <a:r>
              <a:rPr lang="es-ES" sz="1000" b="0" u="sng" strike="noStrike" spc="-1" dirty="0" err="1">
                <a:solidFill>
                  <a:srgbClr val="000000"/>
                </a:solidFill>
                <a:uFillTx/>
                <a:latin typeface="Calibri "/>
                <a:hlinkClick r:id="rId5"/>
              </a:rPr>
              <a:t>documents</a:t>
            </a:r>
            <a:r>
              <a:rPr lang="es-ES" sz="1000" b="0" u="sng" strike="noStrike" spc="-1" dirty="0">
                <a:solidFill>
                  <a:srgbClr val="000000"/>
                </a:solidFill>
                <a:uFillTx/>
                <a:latin typeface="Calibri "/>
                <a:hlinkClick r:id="rId5"/>
              </a:rPr>
              <a:t>/2021/01/19/2021-00538/medicare-and-medicaid-programs-contract-year-2022-policy-and-technical-changes-to-the-medicare</a:t>
            </a:r>
            <a:r>
              <a:rPr lang="es-ES" sz="1000" b="0" strike="noStrike" spc="-1" dirty="0">
                <a:solidFill>
                  <a:srgbClr val="000000"/>
                </a:solidFill>
                <a:latin typeface="Calibri "/>
              </a:rPr>
              <a:t>)</a:t>
            </a:r>
          </a:p>
        </p:txBody>
      </p:sp>
    </p:spTree>
    <p:extLst>
      <p:ext uri="{BB962C8B-B14F-4D97-AF65-F5344CB8AC3E}">
        <p14:creationId xmlns:p14="http://schemas.microsoft.com/office/powerpoint/2010/main" val="61603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Los planes deben garantizar que las farmacias de su red le proporcionen una copia escrita del aviso de farmacias estandarizado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“Cobertura de medicamentos recetados de Medicare y sus derechos” (Formulario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-10147) cuando su plan de la Parte D no cubra un medicamento y la cuestión no se resuelva en el mostrador de la farmacia. Ese aviso explica su derecho a contactar a su plan para pedir una determinación de cobertura, incluso una excepción.</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Los planes deben proporcionar avisos escritos para todas las determinaciones de cobertura o decisiones de apelaciones. </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Además, los planes de la Parte D deben enviar el aviso de negativa estandarizado aprobado (“Aviso de negativa de cobertura de medicamento recetado de Medicare”, Formulario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-10146). Si una decisión es adversa (desfavorable), el aviso explicará el motivo de la decisión, incluirá información sobre el nivel siguiente de apelación y proporcionará instrucciones específicas sobre cómo presentar una apelación.</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a:t>
            </a:r>
            <a:r>
              <a:rPr lang="es-US" sz="1200" b="0" strike="noStrike" spc="-1" dirty="0">
                <a:solidFill>
                  <a:srgbClr val="000000"/>
                </a:solidFill>
                <a:latin typeface="Calibri" panose="020F0502020204030204" pitchFamily="34" charset="0"/>
                <a:cs typeface="Calibri" panose="020F0502020204030204" pitchFamily="34" charset="0"/>
              </a:rPr>
              <a:t> Para más información sobre el aviso estandarizado de las farmacias “Cobertura de medicamentos recetados de Medicare y sus derechos”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-10147) y el “Aviso de negativa de cobertura de medicamento recetado de Medicare” (Formulario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-10146), visite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CMS.gov/medicare/appeals-</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grievances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prescription-drug</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/plan-sponsor-</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notices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documents</a:t>
            </a:r>
            <a:r>
              <a:rPr lang="es-US" sz="1200" b="0" strike="noStrike" spc="-1" dirty="0">
                <a:solidFill>
                  <a:srgbClr val="000000"/>
                </a:solidFill>
                <a:latin typeface="Calibri" panose="020F0502020204030204" pitchFamily="34" charset="0"/>
                <a:cs typeface="Calibri" panose="020F0502020204030204" pitchFamily="34" charset="0"/>
              </a:rPr>
              <a:t>.</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016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6257" y="3757508"/>
            <a:ext cx="6516806" cy="5502379"/>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Si desea elegir a un representante que le ayuda con una determinación de cobertura o una apelación, usted y la persona que usted desee que le ayude deben completar el formulario “Nombramiento de representante” (Formulario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-1696). Puede obtener una copia del formulario en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CMS.gov/Medicare/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CMS-Forms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CMS-Forms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downloads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/cms1696.pdf</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 determinación de cobertura.</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La solicitud escrita con su apelación debe incluir: </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Su nombre, dirección, número de teléfono y número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Una declaración nombrando a alguien como su representante</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Nombre, dirección y número de teléfono de su representante</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Situación profesional de su representante (como doctor) o su relación con usted</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Una declaración autorizando la divulgación de su información personal y de salud identificable a su representante</a:t>
            </a:r>
            <a:endParaRPr lang="en-US" sz="1200" b="0" strike="noStrike" spc="-1" dirty="0">
              <a:solidFill>
                <a:srgbClr val="000000"/>
              </a:solidFill>
              <a:latin typeface="Calibri" panose="020F0502020204030204" pitchFamily="34" charset="0"/>
              <a:cs typeface="Calibri" panose="020F0502020204030204" pitchFamily="34" charset="0"/>
            </a:endParaRPr>
          </a:p>
          <a:p>
            <a:pPr marL="111240" indent="-111240">
              <a:lnSpc>
                <a:spcPct val="100000"/>
              </a:lnSpc>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Una declaración explicando por qué usted será representado y en qué medida</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Envíe el formulario del representante o la solicitud escrita con su apelación al Contratista Administrativo de Medicare (MAC) (la compañía que maneja los reclamos para Medicare), o a su plan de salud de Medicare. Si tiene preguntas sobre nombrar a un representante, llame al 1-800-MEDICARE (1-800-633-4227) (</a:t>
            </a:r>
            <a:r>
              <a:rPr lang="es-US" sz="1200" b="0" strike="noStrike" spc="-1" dirty="0" err="1">
                <a:solidFill>
                  <a:srgbClr val="000000"/>
                </a:solidFill>
                <a:latin typeface="Calibri" panose="020F0502020204030204" pitchFamily="34" charset="0"/>
                <a:cs typeface="Calibri" panose="020F0502020204030204" pitchFamily="34" charset="0"/>
              </a:rPr>
              <a:t>TTY</a:t>
            </a:r>
            <a:r>
              <a:rPr lang="es-US" sz="1200" b="0" strike="noStrike" spc="-1" dirty="0">
                <a:solidFill>
                  <a:srgbClr val="000000"/>
                </a:solidFill>
                <a:latin typeface="Calibri" panose="020F0502020204030204" pitchFamily="34" charset="0"/>
                <a:cs typeface="Calibri" panose="020F0502020204030204" pitchFamily="34" charset="0"/>
              </a:rPr>
              <a:t>: 1-877-486-2048).</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Ahora puede nombrar a un representante en su cuenta de Medicare en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Medicare.gov</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Fuente: </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claims</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-appeals/file-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an</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-appeal/can-</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someone</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-file-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an</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-appeal-</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for</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-me</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864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0" strike="noStrike" spc="-1" dirty="0">
                <a:solidFill>
                  <a:srgbClr val="000000"/>
                </a:solidFill>
                <a:latin typeface="Calibri "/>
              </a:rPr>
              <a:t>Compruebe su conocimiento: pregunta 2</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1" strike="noStrike" spc="-1" dirty="0">
                <a:solidFill>
                  <a:srgbClr val="000000"/>
                </a:solidFill>
                <a:latin typeface="Calibri "/>
              </a:rPr>
              <a:t>Su Resumen de Medicare (MSN) incluye detalles sobre cómo presentar una apelación.</a:t>
            </a:r>
            <a:endParaRPr lang="en-US" sz="1200" b="0" strike="noStrike" spc="-1" dirty="0">
              <a:solidFill>
                <a:srgbClr val="000000"/>
              </a:solidFill>
              <a:latin typeface="Calibri "/>
            </a:endParaRPr>
          </a:p>
          <a:p>
            <a:pPr marL="245160" indent="-23832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Verdadero</a:t>
            </a:r>
            <a:endParaRPr lang="en-US" sz="1200" b="0" strike="noStrike" spc="-1" dirty="0">
              <a:solidFill>
                <a:srgbClr val="000000"/>
              </a:solidFill>
              <a:latin typeface="Calibri "/>
            </a:endParaRPr>
          </a:p>
          <a:p>
            <a:pPr marL="245160" indent="-23832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Falso</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Respuesta: a. Verdadero</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0" strike="noStrike" spc="-1" dirty="0">
                <a:solidFill>
                  <a:srgbClr val="000000"/>
                </a:solidFill>
                <a:latin typeface="Calibri "/>
              </a:rPr>
              <a:t>El MSN le muestra cómo presentar una apelación y detalles de todos los artículos y servicios que se han facturado a Medicare, incluso:</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Lo que Medicare pagó</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Lo que quizá usted le debe al proveedor o vendedor</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Si Medicare ha denegado total o parcialmente su reclamo médico y por qué no pagó (esto es la determinación inicial, tomada por el Contratista Administrativo de Medicare [MAC], que procesa los reclamos de Medicare)</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Sus derechos a apelar y a quién contactar si necesita ayuda para presentar una apelación</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Cómo y dónde presentar su apelación</a:t>
            </a:r>
            <a:endParaRPr lang="en-US" sz="1200" b="0" strike="noStrike" spc="-1" dirty="0">
              <a:solidFill>
                <a:srgbClr val="000000"/>
              </a:solidFill>
              <a:latin typeface="Calibri "/>
            </a:endParaRPr>
          </a:p>
          <a:p>
            <a:pPr marL="114480" indent="-11448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Cuánto tiempo tiene para presentar una apelación</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1304811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5188" y="3757508"/>
            <a:ext cx="6837528" cy="5502379"/>
          </a:xfrm>
        </p:spPr>
        <p:txBody>
          <a:bodyPr/>
          <a:lstStyle/>
          <a:p>
            <a:pPr>
              <a:lnSpc>
                <a:spcPct val="100000"/>
              </a:lnSpc>
              <a:spcBef>
                <a:spcPts val="618"/>
              </a:spcBef>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Compruebe su conocimiento: pregunta 3</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1" strike="noStrike" spc="-1" dirty="0">
                <a:solidFill>
                  <a:srgbClr val="000000"/>
                </a:solidFill>
                <a:latin typeface="Calibri "/>
              </a:rPr>
              <a:t>Si está en desacuerdo con la decisión tomada por la Oficina de Audiencias y Apelaciones de Medicare (</a:t>
            </a:r>
            <a:r>
              <a:rPr lang="es-US" sz="1200" b="1" strike="noStrike" spc="-1" dirty="0" err="1">
                <a:solidFill>
                  <a:srgbClr val="000000"/>
                </a:solidFill>
                <a:latin typeface="Calibri "/>
              </a:rPr>
              <a:t>OMHA</a:t>
            </a:r>
            <a:r>
              <a:rPr lang="es-US" sz="1200" b="1" strike="noStrike" spc="-1" dirty="0">
                <a:solidFill>
                  <a:srgbClr val="000000"/>
                </a:solidFill>
                <a:latin typeface="Calibri "/>
              </a:rPr>
              <a:t>), ¿cuál es el paso siguiente en el proceso de apelaciones para todos los tipos de planes? </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a.  </a:t>
            </a:r>
            <a:r>
              <a:rPr lang="es-US" sz="1200" b="0" strike="noStrike" spc="-1" dirty="0" err="1">
                <a:solidFill>
                  <a:srgbClr val="000000"/>
                </a:solidFill>
                <a:latin typeface="Calibri "/>
              </a:rPr>
              <a:t>Redeterminación</a:t>
            </a:r>
            <a:r>
              <a:rPr lang="es-US" sz="1200" b="0" strike="noStrike" spc="-1" dirty="0">
                <a:solidFill>
                  <a:srgbClr val="000000"/>
                </a:solidFill>
                <a:latin typeface="Calibri "/>
              </a:rPr>
              <a:t> por parte del Contratista Administrativo de Medicare (MAC) </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b.  Reconsideración por parte de un Contratista Independiente Calificado (QIC) </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c.  Revisión por el Consejo de Apelaciones de Medicare</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d.  Revisión judicial por un tribunal de distrito federal</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1" strike="noStrike" spc="-1" dirty="0">
                <a:solidFill>
                  <a:srgbClr val="000000"/>
                </a:solidFill>
                <a:latin typeface="Calibri "/>
              </a:rPr>
              <a:t>Respuesta: c. </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Si está en desacuerdo con la decisión de la </a:t>
            </a:r>
            <a:r>
              <a:rPr lang="es-US" sz="1200" b="0" strike="noStrike" spc="-1" dirty="0" err="1">
                <a:solidFill>
                  <a:srgbClr val="000000"/>
                </a:solidFill>
                <a:latin typeface="Calibri "/>
              </a:rPr>
              <a:t>OMHA</a:t>
            </a:r>
            <a:r>
              <a:rPr lang="es-US" sz="1200" b="0" strike="noStrike" spc="-1" dirty="0">
                <a:solidFill>
                  <a:srgbClr val="000000"/>
                </a:solidFill>
                <a:latin typeface="Calibri "/>
              </a:rPr>
              <a:t>, el Consejo de Apelaciones revisaría su caso a continuación (nivel 4).  </a:t>
            </a:r>
            <a:endParaRPr lang="en-US" sz="1200" b="0" strike="noStrike" spc="-1" dirty="0">
              <a:solidFill>
                <a:srgbClr val="000000"/>
              </a:solidFill>
              <a:latin typeface="Calibri "/>
            </a:endParaRPr>
          </a:p>
          <a:p>
            <a:pPr>
              <a:lnSpc>
                <a:spcPct val="100000"/>
              </a:lnSpc>
              <a:spcBef>
                <a:spcPts val="618"/>
              </a:spcBef>
              <a:buNone/>
              <a:tabLst>
                <a:tab pos="0" algn="l"/>
              </a:tabLst>
            </a:pPr>
            <a:r>
              <a:rPr lang="es-US" sz="1200" b="0" strike="noStrike" spc="-1" dirty="0">
                <a:solidFill>
                  <a:srgbClr val="000000"/>
                </a:solidFill>
                <a:latin typeface="Calibri "/>
              </a:rPr>
              <a:t>Si usted no está de acuerdo con la decisión tomada en cualquier nivel del proceso, generalmente puede ir al nivel siguiente. En cada nivel, recibirá una carta de decisión con instrucciones para pasar al nivel de apelación siguiente.</a:t>
            </a:r>
            <a:endParaRPr lang="en-US" sz="1200" b="0" strike="noStrike" spc="-1" dirty="0">
              <a:solidFill>
                <a:srgbClr val="000000"/>
              </a:solidFill>
              <a:latin typeface="Calibri "/>
            </a:endParaRPr>
          </a:p>
          <a:p>
            <a:pPr marL="115888" indent="-115888">
              <a:lnSpc>
                <a:spcPct val="100000"/>
              </a:lnSpc>
              <a:spcBef>
                <a:spcPts val="618"/>
              </a:spcBef>
              <a:buClr>
                <a:srgbClr val="000000"/>
              </a:buClr>
              <a:buFont typeface="Wingdings" panose="05000000000000000000" pitchFamily="2" charset="2"/>
              <a:buChar char="§"/>
              <a:tabLst>
                <a:tab pos="0" algn="l"/>
              </a:tabLst>
            </a:pPr>
            <a:r>
              <a:rPr lang="es-US" sz="1200" b="0" strike="noStrike" spc="-1" dirty="0">
                <a:solidFill>
                  <a:srgbClr val="000000"/>
                </a:solidFill>
                <a:latin typeface="Calibri "/>
              </a:rPr>
              <a:t>Puede solicitar que el Consejo de Apelaciones revise su caso, independientemente de la cantidad de dólares implicada. El plazo para emitir una decisión es de 60 días desde la fecha de recepción.</a:t>
            </a:r>
            <a:endParaRPr lang="en-US" sz="1200" b="0" strike="noStrike" spc="-1" dirty="0">
              <a:solidFill>
                <a:srgbClr val="000000"/>
              </a:solidFill>
              <a:latin typeface="Calibri "/>
            </a:endParaRPr>
          </a:p>
          <a:p>
            <a:pPr marL="115888" indent="-115888">
              <a:lnSpc>
                <a:spcPct val="100000"/>
              </a:lnSpc>
              <a:spcBef>
                <a:spcPts val="618"/>
              </a:spcBef>
              <a:buClr>
                <a:srgbClr val="000000"/>
              </a:buClr>
              <a:buFont typeface="Wingdings" panose="05000000000000000000" pitchFamily="2" charset="2"/>
              <a:buChar char="§"/>
              <a:tabLst>
                <a:tab pos="0" algn="l"/>
              </a:tabLst>
            </a:pPr>
            <a:r>
              <a:rPr lang="es-US" sz="1200" b="0" strike="noStrike" spc="-1" dirty="0">
                <a:solidFill>
                  <a:srgbClr val="000000"/>
                </a:solidFill>
                <a:latin typeface="Calibri "/>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endParaRPr lang="en-US" sz="1200" b="0" strike="noStrike" spc="-1" dirty="0">
              <a:solidFill>
                <a:srgbClr val="000000"/>
              </a:solidFill>
              <a:latin typeface="Calibri "/>
            </a:endParaRPr>
          </a:p>
          <a:p>
            <a:pPr marL="115888" indent="-115888">
              <a:lnSpc>
                <a:spcPct val="100000"/>
              </a:lnSpc>
              <a:spcBef>
                <a:spcPts val="618"/>
              </a:spcBef>
              <a:buClr>
                <a:srgbClr val="000000"/>
              </a:buClr>
              <a:buFont typeface="Wingdings" panose="05000000000000000000" pitchFamily="2" charset="2"/>
              <a:buChar char="§"/>
              <a:tabLst>
                <a:tab pos="0" algn="l"/>
              </a:tabLst>
            </a:pPr>
            <a:r>
              <a:rPr lang="es-US" sz="1200" b="0" strike="noStrike" spc="-1" dirty="0">
                <a:solidFill>
                  <a:srgbClr val="000000"/>
                </a:solidFill>
                <a:latin typeface="Calibri "/>
              </a:rPr>
              <a:t>Si el Consejo de Apelaciones deniega una solicitud de revisión presentada por usted o una de las partes de la apelación y su caso cumple con el importe mínimo en dólares, usted o la parte puede solicitar una revisión judicial de la decisión de la </a:t>
            </a:r>
            <a:r>
              <a:rPr lang="es-US" sz="1200" b="0" strike="noStrike" spc="-1" dirty="0" err="1">
                <a:solidFill>
                  <a:srgbClr val="000000"/>
                </a:solidFill>
                <a:latin typeface="Calibri "/>
              </a:rPr>
              <a:t>OMHA</a:t>
            </a:r>
            <a:r>
              <a:rPr lang="es-US" sz="1200" b="0" strike="noStrike" spc="-1" dirty="0">
                <a:solidFill>
                  <a:srgbClr val="000000"/>
                </a:solidFill>
                <a:latin typeface="Calibri "/>
              </a:rPr>
              <a:t>.</a:t>
            </a:r>
            <a:endParaRPr lang="en-US" sz="1200" b="0" strike="noStrike" spc="-1" dirty="0">
              <a:solidFill>
                <a:srgbClr val="000000"/>
              </a:solidFill>
              <a:latin typeface="Calibri "/>
            </a:endParaRPr>
          </a:p>
          <a:p>
            <a:pPr marL="192600" indent="0">
              <a:lnSpc>
                <a:spcPct val="100000"/>
              </a:lnSpc>
              <a:spcBef>
                <a:spcPts val="618"/>
              </a:spcBef>
              <a:buNone/>
              <a:tabLst>
                <a:tab pos="0" algn="l"/>
              </a:tabLst>
            </a:pP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1200396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La lección 3, “Sus derechos en ciertos contextos”, explica sus derechos garantizados cuando se le admite en un hospital o un centro de enfermería especializada (</a:t>
            </a:r>
            <a:r>
              <a:rPr lang="es-US" sz="1200" b="0" strike="noStrike" spc="-1" dirty="0" err="1">
                <a:solidFill>
                  <a:srgbClr val="000000"/>
                </a:solidFill>
                <a:latin typeface="Calibri "/>
              </a:rPr>
              <a:t>SNF</a:t>
            </a:r>
            <a:r>
              <a:rPr lang="es-US" sz="1200" b="0" strike="noStrike" spc="-1" dirty="0">
                <a:solidFill>
                  <a:srgbClr val="000000"/>
                </a:solidFill>
                <a:latin typeface="Calibri "/>
              </a:rPr>
              <a:t>), o cuando está recibiendo atención de un proveedor no institucional, como cuidados de la salud a domicilio, cuidados en hospicio, o de una institución para rehabilitación integral de pacientes ambulatorios (</a:t>
            </a:r>
            <a:r>
              <a:rPr lang="es-US" sz="1200" b="0" strike="noStrike" spc="-1" dirty="0" err="1">
                <a:solidFill>
                  <a:srgbClr val="000000"/>
                </a:solidFill>
                <a:latin typeface="Calibri "/>
              </a:rPr>
              <a:t>CORF</a:t>
            </a:r>
            <a:r>
              <a:rPr lang="es-US" sz="1200" b="0" strike="noStrike" spc="-1" dirty="0">
                <a:solidFill>
                  <a:srgbClr val="000000"/>
                </a:solidFill>
                <a:latin typeface="Calibri "/>
              </a:rPr>
              <a:t>). </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Muchos de esos derechos y protecciones son los mismos, ya sea que usted esté en Medicare Original (Medicare Parte A [seguro hospitalario] y Medicare Parte B [seguro médico]), un plan de Medicare </a:t>
            </a:r>
            <a:r>
              <a:rPr lang="es-US" sz="1200" b="0" strike="noStrike" spc="-1" dirty="0" err="1">
                <a:solidFill>
                  <a:srgbClr val="000000"/>
                </a:solidFill>
                <a:latin typeface="Calibri "/>
              </a:rPr>
              <a:t>Advantage</a:t>
            </a:r>
            <a:r>
              <a:rPr lang="es-US" sz="1200" b="0" strike="noStrike" spc="-1" dirty="0">
                <a:solidFill>
                  <a:srgbClr val="000000"/>
                </a:solidFill>
                <a:latin typeface="Calibri "/>
              </a:rPr>
              <a:t> (Parte C), u otro plan de salud de Medicare. </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4084720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18"/>
              </a:spcBef>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Bef>
                <a:spcPts val="618"/>
              </a:spcBef>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Al final de esta lección, usted podrá:</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Bef>
                <a:spcPts val="618"/>
              </a:spcBef>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Describir lo que se incluye en "Un mensaje importante de Medicare sobre sus derechos"</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Bef>
                <a:spcPts val="618"/>
              </a:spcBef>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Describir qué hay en el “Aviso de observación de paciente ambulatorio de Medicare” (MOON)</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Bef>
                <a:spcPts val="618"/>
              </a:spcBef>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sus derechos cuando se le admite en un hospital o un </a:t>
            </a:r>
            <a:r>
              <a:rPr lang="es-US" sz="1200" b="0" strike="noStrike" spc="-1" dirty="0" err="1">
                <a:solidFill>
                  <a:srgbClr val="000000"/>
                </a:solidFill>
                <a:latin typeface="Calibri" panose="020F0502020204030204" pitchFamily="34" charset="0"/>
                <a:cs typeface="Calibri" panose="020F0502020204030204" pitchFamily="34" charset="0"/>
              </a:rPr>
              <a:t>SNF</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Bef>
                <a:spcPts val="618"/>
              </a:spcBef>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sus derechos en entornos de cuidado de la salud en el hogar y de cuidado de hospicio</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Bef>
                <a:spcPts val="618"/>
              </a:spcBef>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sus derechos en una </a:t>
            </a:r>
            <a:r>
              <a:rPr lang="es-US" sz="1200" b="0" strike="noStrike" spc="-1" dirty="0" err="1">
                <a:solidFill>
                  <a:srgbClr val="000000"/>
                </a:solidFill>
                <a:latin typeface="Calibri" panose="020F0502020204030204" pitchFamily="34" charset="0"/>
                <a:cs typeface="Calibri" panose="020F0502020204030204" pitchFamily="34" charset="0"/>
              </a:rPr>
              <a:t>CORF</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buNone/>
              <a:tabLst>
                <a:tab pos="0" algn="l"/>
              </a:tabLst>
            </a:pP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333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Todas las personas con Medicare, incluso las que están en un plan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(Parte C) u otros planes de salud de Medicare, tienen derecho a recibir la totalidad de la atención hospitalaria médicamente necesaria cubierta por Medicare que necesiten para diagnosticar y tratar su enfermedad o lesión, incluso cualquier atención de seguimiento que necesiten después de irse del hospital.</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Recibirá el aviso “Un mensaje importante de Medicare sobre sus derechos” dentro de los 2 días posteriores a la admisión al hospital como paciente internado y no más de 2 días antes del día del alta. </a:t>
            </a:r>
            <a:r>
              <a:rPr lang="es-US" sz="1200" b="0" i="1" strike="noStrike" spc="-1" dirty="0">
                <a:solidFill>
                  <a:srgbClr val="000000"/>
                </a:solidFill>
                <a:latin typeface="Calibri" panose="020F0502020204030204" pitchFamily="34" charset="0"/>
                <a:cs typeface="Calibri" panose="020F0502020204030204" pitchFamily="34" charset="0"/>
              </a:rPr>
              <a:t>Esto se analiza en mayor detalle en la diapositiva siguiente.</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Recibirá el “Aviso de observación de paciente ambulatorio de Medicare” (MOON) si recibe servicios de observación como paciente ambulatorio en un hospital o un hospital de acceso crítico durante más de 24 horas. El MOON le indicará por qué es un paciente ambulatorio que recibe servicios de observación, en lugar de un paciente internado. También le informará cómo es posible que esto afecte lo que usted pague mientras está en el hospital y por la atención que reciba después de irse del hospital.</a:t>
            </a:r>
          </a:p>
        </p:txBody>
      </p:sp>
    </p:spTree>
    <p:extLst>
      <p:ext uri="{BB962C8B-B14F-4D97-AF65-F5344CB8AC3E}">
        <p14:creationId xmlns:p14="http://schemas.microsoft.com/office/powerpoint/2010/main" val="61175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indent="0">
              <a:lnSpc>
                <a:spcPct val="100000"/>
              </a:lnSpc>
              <a:spcAft>
                <a:spcPts val="600"/>
              </a:spcAft>
              <a:buNone/>
            </a:pPr>
            <a:r>
              <a:rPr lang="es-US" b="1" strike="noStrike" spc="-1" dirty="0">
                <a:solidFill>
                  <a:srgbClr val="000000"/>
                </a:solidFill>
                <a:latin typeface="Calibri "/>
              </a:rPr>
              <a:t>Notas del presentador</a:t>
            </a:r>
            <a:endParaRPr lang="en-US" b="0" strike="noStrike" spc="-1" dirty="0">
              <a:solidFill>
                <a:srgbClr val="000000"/>
              </a:solidFill>
              <a:latin typeface="Calibri "/>
            </a:endParaRPr>
          </a:p>
          <a:p>
            <a:pPr indent="0">
              <a:lnSpc>
                <a:spcPct val="100000"/>
              </a:lnSpc>
              <a:spcAft>
                <a:spcPts val="600"/>
              </a:spcAft>
              <a:buNone/>
            </a:pPr>
            <a:r>
              <a:rPr lang="es-US" b="0" strike="noStrike" spc="-1" dirty="0">
                <a:solidFill>
                  <a:srgbClr val="000000"/>
                </a:solidFill>
                <a:latin typeface="Calibri "/>
              </a:rPr>
              <a:t>La lección 1, “Derechos de Medicare”, explica que independientemente de cómo obtenga Medicare, usted tiene ciertos derechos y protecciones. Proporcionaremos información sobre derechos para todas las personas con Medicare, incluso personas con Medicare Original (Medicare Parte A [seguro hospitalario] y Medicare Parte B [seguro médico])), Medicare </a:t>
            </a:r>
            <a:r>
              <a:rPr lang="es-US" b="0" strike="noStrike" spc="-1" dirty="0" err="1">
                <a:solidFill>
                  <a:srgbClr val="000000"/>
                </a:solidFill>
                <a:latin typeface="Calibri "/>
              </a:rPr>
              <a:t>Advantage</a:t>
            </a:r>
            <a:r>
              <a:rPr lang="es-US" b="0" strike="noStrike" spc="-1" dirty="0">
                <a:solidFill>
                  <a:srgbClr val="000000"/>
                </a:solidFill>
                <a:latin typeface="Calibri "/>
              </a:rPr>
              <a:t> (Parte C) u otros planes de salud de Medicare y cobertura de medicamentos de Medicare (Parte D).</a:t>
            </a:r>
            <a:endParaRPr lang="en-US" b="0" strike="noStrike" spc="-1" dirty="0">
              <a:solidFill>
                <a:srgbClr val="000000"/>
              </a:solidFill>
              <a:latin typeface="Calibri "/>
            </a:endParaRPr>
          </a:p>
          <a:p>
            <a:pPr indent="0">
              <a:lnSpc>
                <a:spcPct val="100000"/>
              </a:lnSpc>
              <a:spcAft>
                <a:spcPts val="600"/>
              </a:spcAft>
              <a:buNone/>
              <a:tabLst>
                <a:tab pos="0" algn="l"/>
              </a:tabLst>
            </a:pPr>
            <a:r>
              <a:rPr lang="es-US" b="0" strike="noStrike" spc="-1" dirty="0">
                <a:solidFill>
                  <a:srgbClr val="000000"/>
                </a:solidFill>
                <a:latin typeface="Calibri "/>
                <a:ea typeface="Times New Roman"/>
              </a:rPr>
              <a:t>Para conocer más detalles, visite </a:t>
            </a:r>
            <a:endParaRPr lang="en-US" b="0" strike="noStrike" spc="-1" dirty="0">
              <a:solidFill>
                <a:srgbClr val="000000"/>
              </a:solidFill>
              <a:latin typeface="Calibri "/>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marL="4680" indent="0">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marL="4680" indent="0">
              <a:lnSpc>
                <a:spcPct val="100000"/>
              </a:lnSpc>
              <a:spcAft>
                <a:spcPts val="600"/>
              </a:spcAft>
              <a:buNone/>
              <a:tabLst>
                <a:tab pos="0" algn="l"/>
              </a:tabLst>
            </a:pPr>
            <a:r>
              <a:rPr lang="es-US" sz="1200" b="0" strike="noStrike" spc="-1" dirty="0">
                <a:solidFill>
                  <a:srgbClr val="000000"/>
                </a:solidFill>
                <a:latin typeface="Calibri "/>
              </a:rPr>
              <a:t>El aviso </a:t>
            </a:r>
            <a:r>
              <a:rPr lang="es-US" sz="1200" b="1" strike="noStrike" spc="-1" dirty="0">
                <a:solidFill>
                  <a:srgbClr val="000000"/>
                </a:solidFill>
                <a:latin typeface="Calibri "/>
              </a:rPr>
              <a:t>“Un mensaje importante de Medicare sobre sus derechos” </a:t>
            </a:r>
            <a:r>
              <a:rPr lang="es-US" sz="1200" b="0" strike="noStrike" spc="-1" dirty="0">
                <a:solidFill>
                  <a:srgbClr val="000000"/>
                </a:solidFill>
                <a:latin typeface="Calibri "/>
              </a:rPr>
              <a:t>es un aviso que usted recibe después de ser admitido en el hospital. Debe firmarlo y obtener una copia. Este aviso explica:</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obtener todos los servicios hospitalarios médicamente necesarios </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involucrarse en cualquier decisión que el hospital, su doctor, o cualquier otra persona tome sobre sus servicios hospitalarios y quién los pagará </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recibir los servicios que necesita después de salir del hospital </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apelar una decisión de alta y los pasos a seguir para apelar la decisión. </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Las circunstancias en las que tendrá que pagar o no los cargos por continuar su estadía en el hospital. </a:t>
            </a:r>
            <a:endParaRPr lang="en-US" sz="12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Información relativa a su derecho a recibir una notificación detallada de por qué se interrumpen los servicios cubiertos.</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2866041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a:lnSpc>
                <a:spcPct val="100000"/>
              </a:lnSpc>
              <a:spcAft>
                <a:spcPts val="600"/>
              </a:spcAft>
              <a:buNone/>
            </a:pPr>
            <a:r>
              <a:rPr lang="es-US" sz="1100" b="1" strike="noStrike" spc="-1" dirty="0">
                <a:solidFill>
                  <a:srgbClr val="000000"/>
                </a:solidFill>
                <a:latin typeface="Calibri "/>
              </a:rPr>
              <a:t>Esta diapositiva tiene animación.</a:t>
            </a:r>
            <a:endParaRPr lang="en-US" sz="1100" b="0" strike="noStrike" spc="-1" dirty="0">
              <a:solidFill>
                <a:srgbClr val="000000"/>
              </a:solidFill>
              <a:latin typeface="Calibri "/>
            </a:endParaRPr>
          </a:p>
          <a:p>
            <a:pPr>
              <a:lnSpc>
                <a:spcPct val="100000"/>
              </a:lnSpc>
              <a:spcAft>
                <a:spcPts val="600"/>
              </a:spcAft>
              <a:buNone/>
            </a:pPr>
            <a:r>
              <a:rPr lang="es-US" sz="1100" b="1" strike="noStrike" spc="-1" dirty="0">
                <a:solidFill>
                  <a:srgbClr val="000000"/>
                </a:solidFill>
                <a:latin typeface="Calibri "/>
              </a:rPr>
              <a:t>Notas del presentador</a:t>
            </a:r>
            <a:endParaRPr lang="en-US" sz="1100" b="0" strike="noStrike" spc="-1" dirty="0">
              <a:solidFill>
                <a:srgbClr val="000000"/>
              </a:solidFill>
              <a:latin typeface="Calibri "/>
            </a:endParaRPr>
          </a:p>
          <a:p>
            <a:pPr>
              <a:lnSpc>
                <a:spcPct val="100000"/>
              </a:lnSpc>
              <a:spcAft>
                <a:spcPts val="600"/>
              </a:spcAft>
              <a:buNone/>
            </a:pPr>
            <a:r>
              <a:rPr lang="es-US" sz="1100" b="0" strike="noStrike" spc="-1" dirty="0">
                <a:solidFill>
                  <a:srgbClr val="000000"/>
                </a:solidFill>
                <a:latin typeface="Calibri "/>
              </a:rPr>
              <a:t>Como residente de un </a:t>
            </a:r>
            <a:r>
              <a:rPr lang="es-US" sz="1100" b="0" strike="noStrike" spc="-1" dirty="0" err="1">
                <a:solidFill>
                  <a:srgbClr val="000000"/>
                </a:solidFill>
                <a:latin typeface="Calibri "/>
              </a:rPr>
              <a:t>SNF</a:t>
            </a:r>
            <a:r>
              <a:rPr lang="es-US" sz="1100" b="0" strike="noStrike" spc="-1" dirty="0">
                <a:solidFill>
                  <a:srgbClr val="000000"/>
                </a:solidFill>
                <a:latin typeface="Calibri "/>
              </a:rPr>
              <a:t>, tiene ciertos derechos y protecciones especificados en virtud de la ley. El </a:t>
            </a:r>
            <a:r>
              <a:rPr lang="es-US" sz="1100" b="0" strike="noStrike" spc="-1" dirty="0" err="1">
                <a:solidFill>
                  <a:srgbClr val="000000"/>
                </a:solidFill>
                <a:latin typeface="Calibri "/>
              </a:rPr>
              <a:t>SNF</a:t>
            </a:r>
            <a:r>
              <a:rPr lang="es-US" sz="1100" b="0" strike="noStrike" spc="-1" dirty="0">
                <a:solidFill>
                  <a:srgbClr val="000000"/>
                </a:solidFill>
                <a:latin typeface="Calibri "/>
              </a:rPr>
              <a:t> debe proporcionarle una descripción escrita de sus derechos legales. </a:t>
            </a:r>
            <a:endParaRPr lang="en-US" sz="1100" b="0" strike="noStrike" spc="-1" dirty="0">
              <a:solidFill>
                <a:srgbClr val="000000"/>
              </a:solidFill>
              <a:latin typeface="Calibri "/>
            </a:endParaRPr>
          </a:p>
          <a:p>
            <a:pPr>
              <a:lnSpc>
                <a:spcPct val="100000"/>
              </a:lnSpc>
              <a:spcAft>
                <a:spcPts val="600"/>
              </a:spcAft>
              <a:buNone/>
            </a:pPr>
            <a:r>
              <a:rPr lang="es-US" sz="1100" b="1" strike="noStrike" spc="-1" dirty="0">
                <a:solidFill>
                  <a:srgbClr val="000000"/>
                </a:solidFill>
                <a:latin typeface="Calibri "/>
              </a:rPr>
              <a:t>Como mínimo, la ley federal especifica que los derechos de un residente de un </a:t>
            </a:r>
            <a:r>
              <a:rPr lang="es-US" sz="1100" b="1" strike="noStrike" spc="-1" dirty="0" err="1">
                <a:solidFill>
                  <a:srgbClr val="000000"/>
                </a:solidFill>
                <a:latin typeface="Calibri "/>
              </a:rPr>
              <a:t>SNF</a:t>
            </a:r>
            <a:r>
              <a:rPr lang="es-US" sz="1100" b="1" strike="noStrike" spc="-1" dirty="0">
                <a:solidFill>
                  <a:srgbClr val="000000"/>
                </a:solidFill>
                <a:latin typeface="Calibri "/>
              </a:rPr>
              <a:t> incluyen:</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Ser libre de discriminación</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Ser tratado con dignidad y respeto</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Ser libre de abuso y negligencia</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Ser libre de limitaciones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Recibir información sobre servicios y honorarios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Manejar su propio dinero </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Tener privacidad, bienes personales y organización para la vida conyugal</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Recibir información sobre su afección médica, sus medicamentos y visitar a su propio doctor</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Pasar tiempo en privado con visitantes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Recibir servicios sociales con fines médicos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Hacer una queja al personal del </a:t>
            </a:r>
            <a:r>
              <a:rPr lang="es-US" sz="1100" b="0" strike="noStrike" spc="-1" dirty="0" err="1">
                <a:solidFill>
                  <a:srgbClr val="000000"/>
                </a:solidFill>
                <a:latin typeface="Calibri "/>
              </a:rPr>
              <a:t>SNF</a:t>
            </a:r>
            <a:r>
              <a:rPr lang="es-US" sz="1100" b="0" strike="noStrike" spc="-1" dirty="0">
                <a:solidFill>
                  <a:srgbClr val="000000"/>
                </a:solidFill>
                <a:latin typeface="Calibri "/>
              </a:rPr>
              <a:t>, o a cualquier otra persona, sobre temor a castigos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Estar protegido contra traslados o altas injustas</a:t>
            </a:r>
            <a:endParaRPr lang="en-US" sz="1100" b="0" strike="noStrike" spc="-1" dirty="0">
              <a:solidFill>
                <a:srgbClr val="000000"/>
              </a:solidFill>
              <a:latin typeface="Calibri "/>
            </a:endParaRPr>
          </a:p>
          <a:p>
            <a:pPr marL="122400" indent="-122400">
              <a:lnSpc>
                <a:spcPct val="100000"/>
              </a:lnSpc>
              <a:spcAft>
                <a:spcPts val="600"/>
              </a:spcAft>
              <a:buClr>
                <a:srgbClr val="000000"/>
              </a:buClr>
              <a:buFont typeface="Wingdings" charset="2"/>
              <a:buChar char=""/>
            </a:pPr>
            <a:r>
              <a:rPr lang="es-US" sz="1100" b="0" strike="noStrike" spc="-1" dirty="0">
                <a:solidFill>
                  <a:srgbClr val="000000"/>
                </a:solidFill>
                <a:latin typeface="Calibri "/>
              </a:rPr>
              <a:t>Hacer que los familiares y tutores legales se reúnan con otras familias u otros residentes y participen en grupos de residentes/familias</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Los residentes de </a:t>
            </a:r>
            <a:r>
              <a:rPr lang="es-US" sz="1100" b="0" strike="noStrike" spc="-1" dirty="0" err="1">
                <a:solidFill>
                  <a:srgbClr val="000000"/>
                </a:solidFill>
                <a:latin typeface="Calibri "/>
              </a:rPr>
              <a:t>SNF</a:t>
            </a:r>
            <a:r>
              <a:rPr lang="es-US" sz="1100" b="0" strike="noStrike" spc="-1" dirty="0">
                <a:solidFill>
                  <a:srgbClr val="000000"/>
                </a:solidFill>
                <a:latin typeface="Calibri "/>
              </a:rPr>
              <a:t> que necesiten ayuda para resolver quejas o información sobre sus derechos pueden contactar a la Oficina del Defensor para Cuidados a Largo Plazo del estado. Para ver información de contacto, visite </a:t>
            </a:r>
            <a:r>
              <a:rPr lang="es-US" sz="1100" b="0" u="sng" strike="noStrike" spc="-1" dirty="0">
                <a:solidFill>
                  <a:srgbClr val="000000"/>
                </a:solidFill>
                <a:uFillTx/>
                <a:latin typeface="Calibri "/>
                <a:hlinkClick r:id="rId3"/>
              </a:rPr>
              <a:t>theconsumervoice.org/</a:t>
            </a:r>
            <a:r>
              <a:rPr lang="es-US" sz="1100" b="0" u="sng" strike="noStrike" spc="-1" dirty="0" err="1">
                <a:solidFill>
                  <a:srgbClr val="000000"/>
                </a:solidFill>
                <a:uFillTx/>
                <a:latin typeface="Calibri "/>
                <a:hlinkClick r:id="rId3"/>
              </a:rPr>
              <a:t>get_help</a:t>
            </a:r>
            <a:r>
              <a:rPr lang="es-US" sz="1100" b="0" strike="noStrike" spc="-1" dirty="0">
                <a:solidFill>
                  <a:srgbClr val="000000"/>
                </a:solidFill>
                <a:latin typeface="Calibri "/>
              </a:rPr>
              <a:t>.</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Hay más información disponible en </a:t>
            </a:r>
            <a:r>
              <a:rPr lang="es-US" sz="1100" b="0" u="sng" strike="noStrike" spc="-1" dirty="0">
                <a:solidFill>
                  <a:srgbClr val="000000"/>
                </a:solidFill>
                <a:uFillTx/>
                <a:latin typeface="Calibri "/>
                <a:hlinkClick r:id="rId4"/>
              </a:rPr>
              <a:t>Medicare.gov/</a:t>
            </a:r>
            <a:r>
              <a:rPr lang="es-US" sz="1100" b="0" u="sng" strike="noStrike" spc="-1" dirty="0" err="1">
                <a:solidFill>
                  <a:srgbClr val="000000"/>
                </a:solidFill>
                <a:uFillTx/>
                <a:latin typeface="Calibri "/>
                <a:hlinkClick r:id="rId4"/>
              </a:rPr>
              <a:t>what</a:t>
            </a:r>
            <a:r>
              <a:rPr lang="es-US" sz="1100" b="0" u="sng" strike="noStrike" spc="-1" dirty="0">
                <a:solidFill>
                  <a:srgbClr val="000000"/>
                </a:solidFill>
                <a:uFillTx/>
                <a:latin typeface="Calibri "/>
                <a:hlinkClick r:id="rId4"/>
              </a:rPr>
              <a:t>-medicare-</a:t>
            </a:r>
            <a:r>
              <a:rPr lang="es-US" sz="1100" b="0" u="sng" strike="noStrike" spc="-1" dirty="0" err="1">
                <a:solidFill>
                  <a:srgbClr val="000000"/>
                </a:solidFill>
                <a:uFillTx/>
                <a:latin typeface="Calibri "/>
                <a:hlinkClick r:id="rId4"/>
              </a:rPr>
              <a:t>covers</a:t>
            </a:r>
            <a:r>
              <a:rPr lang="es-US" sz="1100" b="0" u="sng" strike="noStrike" spc="-1" dirty="0">
                <a:solidFill>
                  <a:srgbClr val="000000"/>
                </a:solidFill>
                <a:uFillTx/>
                <a:latin typeface="Calibri "/>
                <a:hlinkClick r:id="rId4"/>
              </a:rPr>
              <a:t>/</a:t>
            </a:r>
            <a:r>
              <a:rPr lang="es-US" sz="1100" b="0" u="sng" strike="noStrike" spc="-1" dirty="0" err="1">
                <a:solidFill>
                  <a:srgbClr val="000000"/>
                </a:solidFill>
                <a:uFillTx/>
                <a:latin typeface="Calibri "/>
                <a:hlinkClick r:id="rId4"/>
              </a:rPr>
              <a:t>what</a:t>
            </a:r>
            <a:r>
              <a:rPr lang="es-US" sz="1100" b="0" u="sng" strike="noStrike" spc="-1" dirty="0">
                <a:solidFill>
                  <a:srgbClr val="000000"/>
                </a:solidFill>
                <a:uFillTx/>
                <a:latin typeface="Calibri "/>
                <a:hlinkClick r:id="rId4"/>
              </a:rPr>
              <a:t>-</a:t>
            </a:r>
            <a:r>
              <a:rPr lang="es-US" sz="1100" b="0" u="sng" strike="noStrike" spc="-1" dirty="0" err="1">
                <a:solidFill>
                  <a:srgbClr val="000000"/>
                </a:solidFill>
                <a:uFillTx/>
                <a:latin typeface="Calibri "/>
                <a:hlinkClick r:id="rId4"/>
              </a:rPr>
              <a:t>part</a:t>
            </a:r>
            <a:r>
              <a:rPr lang="es-US" sz="1100" b="0" u="sng" strike="noStrike" spc="-1" dirty="0">
                <a:solidFill>
                  <a:srgbClr val="000000"/>
                </a:solidFill>
                <a:uFillTx/>
                <a:latin typeface="Calibri "/>
                <a:hlinkClick r:id="rId4"/>
              </a:rPr>
              <a:t>-a-</a:t>
            </a:r>
            <a:r>
              <a:rPr lang="es-US" sz="1100" b="0" u="sng" strike="noStrike" spc="-1" dirty="0" err="1">
                <a:solidFill>
                  <a:srgbClr val="000000"/>
                </a:solidFill>
                <a:uFillTx/>
                <a:latin typeface="Calibri "/>
                <a:hlinkClick r:id="rId4"/>
              </a:rPr>
              <a:t>covers</a:t>
            </a:r>
            <a:r>
              <a:rPr lang="es-US" sz="1100" b="0" u="sng" strike="noStrike" spc="-1" dirty="0">
                <a:solidFill>
                  <a:srgbClr val="000000"/>
                </a:solidFill>
                <a:uFillTx/>
                <a:latin typeface="Calibri "/>
                <a:hlinkClick r:id="rId4"/>
              </a:rPr>
              <a:t>/</a:t>
            </a:r>
            <a:r>
              <a:rPr lang="es-US" sz="1100" b="0" u="sng" strike="noStrike" spc="-1" dirty="0" err="1">
                <a:solidFill>
                  <a:srgbClr val="000000"/>
                </a:solidFill>
                <a:uFillTx/>
                <a:latin typeface="Calibri "/>
                <a:hlinkClick r:id="rId4"/>
              </a:rPr>
              <a:t>skilled-nursing-facility-rights</a:t>
            </a:r>
            <a:r>
              <a:rPr lang="es-US" sz="1100" b="0" strike="noStrike" spc="-1" dirty="0">
                <a:solidFill>
                  <a:srgbClr val="000000"/>
                </a:solidFill>
                <a:latin typeface="Calibri "/>
              </a:rPr>
              <a:t>.</a:t>
            </a:r>
            <a:endParaRPr lang="en-US" sz="1100" b="0" strike="noStrike" spc="-1" dirty="0">
              <a:solidFill>
                <a:srgbClr val="000000"/>
              </a:solidFill>
              <a:latin typeface="Calibri "/>
            </a:endParaRPr>
          </a:p>
        </p:txBody>
      </p:sp>
    </p:spTree>
    <p:extLst>
      <p:ext uri="{BB962C8B-B14F-4D97-AF65-F5344CB8AC3E}">
        <p14:creationId xmlns:p14="http://schemas.microsoft.com/office/powerpoint/2010/main" val="532568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0124" y="3757508"/>
            <a:ext cx="7049069" cy="5645799"/>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Todas las personas con Medicare tienen ciertos derechos y protecciones garantizados independientemente del contexto de la atención. </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En contextos de cuidado de la salud a domicilio y atención en hospicios, usted también tiene los siguientes derechos:</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Apelaciones</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Los proveedores de cuidado de la salud a domicilio y atención en hospicios deben proporcionarle una copia escrita de sus derechos y obligaciones antes de que comience la atención, incluso su derecho a:</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Elegir su agencia (para miembros de planes de atención administrada, las opciones dependerán de las agencias con las que trabaje su plan)</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Que traten su propiedad con respeto</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Participar en y recibir una copia de su plan de atención</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Hacer que su familia o tutor actúe en su nombre si usted no puede</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lvl="1" indent="-122400">
              <a:lnSpc>
                <a:spcPct val="100000"/>
              </a:lnSpc>
              <a:spcBef>
                <a:spcPts val="0"/>
              </a:spcBef>
              <a:spcAft>
                <a:spcPts val="600"/>
              </a:spcAft>
              <a:buClr>
                <a:srgbClr val="000000"/>
              </a:buClr>
              <a:buFont typeface="Arial"/>
              <a:buChar char="•"/>
            </a:pPr>
            <a:r>
              <a:rPr lang="es-US" sz="1200" b="0" strike="noStrike" spc="-1" dirty="0">
                <a:solidFill>
                  <a:srgbClr val="000000"/>
                </a:solidFill>
                <a:latin typeface="Calibri" panose="020F0502020204030204" pitchFamily="34" charset="0"/>
                <a:cs typeface="Calibri" panose="020F0502020204030204" pitchFamily="34" charset="0"/>
              </a:rPr>
              <a:t>Recibir una copia del “Conjunto de Información sobre Resultados y Evaluación de Agencias de Salud a Domicilio (OASIS), Declaración de Derechos de Privacidad del Paciente”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node</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/40191</a:t>
            </a:r>
            <a:r>
              <a:rPr lang="es-US" sz="1200" b="0" strike="noStrike" spc="-1" dirty="0">
                <a:solidFill>
                  <a:srgbClr val="000000"/>
                </a:solidFill>
                <a:latin typeface="Calibri" panose="020F0502020204030204" pitchFamily="34" charset="0"/>
                <a:cs typeface="Calibri" panose="020F0502020204030204" pitchFamily="34" charset="0"/>
              </a:rPr>
              <a:t>), una copia escrita de sus derechos como paciente de cuidados de la salud a domicilio cuando reciba cuidados de la salud en el hogar</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Para más información sobre derechos de los pacientes de cuidados de la salud a domicilio, visite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CMS.gov/Medicare/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Quality</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Initiatives</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Patient</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Assessment</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-Instruments/OASIS/</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Downloads</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/OASISStatementofPrivacyRights.zip</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Fuente: </a:t>
            </a:r>
            <a:endParaRPr lang="en-US" sz="1200" b="0" strike="noStrike" spc="-1" dirty="0">
              <a:solidFill>
                <a:srgbClr val="000000"/>
              </a:solidFill>
              <a:latin typeface="Calibri" panose="020F0502020204030204" pitchFamily="34" charset="0"/>
              <a:cs typeface="Calibri" panose="020F0502020204030204" pitchFamily="34" charset="0"/>
            </a:endParaRPr>
          </a:p>
          <a:p>
            <a:pPr marL="114480" indent="-114480">
              <a:lnSpc>
                <a:spcPct val="100000"/>
              </a:lnSpc>
              <a:spcAft>
                <a:spcPts val="600"/>
              </a:spcAft>
              <a:buClr>
                <a:srgbClr val="000000"/>
              </a:buClr>
              <a:buFont typeface="Wingdings" charset="2"/>
              <a:buChar char=""/>
            </a:pP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5"/>
              </a:rPr>
              <a:t>publications</a:t>
            </a:r>
            <a:r>
              <a:rPr lang="es-US" sz="1200" b="0" u="sng" strike="noStrike" spc="-1" dirty="0">
                <a:solidFill>
                  <a:srgbClr val="000000"/>
                </a:solidFill>
                <a:uFillTx/>
                <a:latin typeface="Calibri" panose="020F0502020204030204" pitchFamily="34" charset="0"/>
                <a:cs typeface="Calibri" panose="020F0502020204030204" pitchFamily="34" charset="0"/>
                <a:hlinkClick r:id="rId5"/>
              </a:rPr>
              <a:t>/10969-medicare-and-home-health-care.pdf</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marL="114480" indent="-114480">
              <a:lnSpc>
                <a:spcPct val="100000"/>
              </a:lnSpc>
              <a:spcAft>
                <a:spcPts val="600"/>
              </a:spcAft>
              <a:buClr>
                <a:srgbClr val="000000"/>
              </a:buClr>
              <a:buFont typeface="Wingdings" charset="2"/>
              <a:buChar char=""/>
            </a:pPr>
            <a:r>
              <a:rPr lang="es-US" sz="1200" b="0" u="sng" strike="noStrike" spc="-1" dirty="0">
                <a:solidFill>
                  <a:srgbClr val="000000"/>
                </a:solidFill>
                <a:uFillTx/>
                <a:latin typeface="Calibri" panose="020F0502020204030204" pitchFamily="34" charset="0"/>
                <a:cs typeface="Calibri" panose="020F0502020204030204" pitchFamily="34" charset="0"/>
                <a:hlinkClick r:id="rId6"/>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6"/>
              </a:rPr>
              <a:t>publications</a:t>
            </a:r>
            <a:r>
              <a:rPr lang="es-US" sz="1200" b="0" u="sng" strike="noStrike" spc="-1" dirty="0">
                <a:solidFill>
                  <a:srgbClr val="000000"/>
                </a:solidFill>
                <a:uFillTx/>
                <a:latin typeface="Calibri" panose="020F0502020204030204" pitchFamily="34" charset="0"/>
                <a:cs typeface="Calibri" panose="020F0502020204030204" pitchFamily="34" charset="0"/>
                <a:hlinkClick r:id="rId6"/>
              </a:rPr>
              <a:t>/02154-medicare-hospice-benefits.pdf</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5571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042" y="3757508"/>
            <a:ext cx="6509083" cy="5502379"/>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Una Institución para rehabilitación integral de pacientes ambulatorios (</a:t>
            </a:r>
            <a:r>
              <a:rPr lang="es-US" sz="1200" b="0" strike="noStrike" spc="-1" dirty="0" err="1">
                <a:solidFill>
                  <a:srgbClr val="000000"/>
                </a:solidFill>
                <a:latin typeface="Calibri" panose="020F0502020204030204" pitchFamily="34" charset="0"/>
                <a:cs typeface="Calibri" panose="020F0502020204030204" pitchFamily="34" charset="0"/>
              </a:rPr>
              <a:t>CORF</a:t>
            </a:r>
            <a:r>
              <a:rPr lang="es-US" sz="1200" b="0" strike="noStrike" spc="-1" dirty="0">
                <a:solidFill>
                  <a:srgbClr val="000000"/>
                </a:solidFill>
                <a:latin typeface="Calibri" panose="020F0502020204030204" pitchFamily="34" charset="0"/>
                <a:cs typeface="Calibri" panose="020F0502020204030204" pitchFamily="34" charset="0"/>
              </a:rPr>
              <a:t>) es una</a:t>
            </a:r>
            <a:r>
              <a:rPr lang="es-US" sz="1200" b="1"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a:solidFill>
                  <a:srgbClr val="000000"/>
                </a:solidFill>
                <a:latin typeface="Calibri" panose="020F0502020204030204" pitchFamily="34" charset="0"/>
                <a:cs typeface="Calibri" panose="020F0502020204030204" pitchFamily="34" charset="0"/>
              </a:rPr>
              <a:t>institución que proporciona diversos servicios ambulatorios, incluidos servicios de médicos, fisioterapia, servicios sociales o psicológicos y rehabilitación.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En el contexto de una </a:t>
            </a:r>
            <a:r>
              <a:rPr lang="es-US" sz="1200" b="1" strike="noStrike" spc="-1" dirty="0" err="1">
                <a:solidFill>
                  <a:srgbClr val="000000"/>
                </a:solidFill>
                <a:latin typeface="Calibri" panose="020F0502020204030204" pitchFamily="34" charset="0"/>
                <a:cs typeface="Calibri" panose="020F0502020204030204" pitchFamily="34" charset="0"/>
              </a:rPr>
              <a:t>CORF</a:t>
            </a:r>
            <a:r>
              <a:rPr lang="es-US" sz="1200" b="1" strike="noStrike" spc="-1" dirty="0">
                <a:solidFill>
                  <a:srgbClr val="000000"/>
                </a:solidFill>
                <a:latin typeface="Calibri" panose="020F0502020204030204" pitchFamily="34" charset="0"/>
                <a:cs typeface="Calibri" panose="020F0502020204030204" pitchFamily="34" charset="0"/>
              </a:rPr>
              <a:t>:</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096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Su proveedor debe explicarle su tratamiento de rehabilitación para fisioterapia, terapia ocupacional, patología del habla y el lenguaje y/o servicios de terapia respiratoria.</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096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Es posible que su proveedor ofrezca otros servicios de </a:t>
            </a:r>
            <a:r>
              <a:rPr lang="es-US" sz="1200" b="0" strike="noStrike" spc="-1" dirty="0" err="1">
                <a:solidFill>
                  <a:srgbClr val="000000"/>
                </a:solidFill>
                <a:latin typeface="Calibri" panose="020F0502020204030204" pitchFamily="34" charset="0"/>
                <a:cs typeface="Calibri" panose="020F0502020204030204" pitchFamily="34" charset="0"/>
              </a:rPr>
              <a:t>CORF</a:t>
            </a:r>
            <a:r>
              <a:rPr lang="es-US" sz="1200" b="0" strike="noStrike" spc="-1" dirty="0">
                <a:solidFill>
                  <a:srgbClr val="000000"/>
                </a:solidFill>
                <a:latin typeface="Calibri" panose="020F0502020204030204" pitchFamily="34" charset="0"/>
                <a:cs typeface="Calibri" panose="020F0502020204030204" pitchFamily="34" charset="0"/>
              </a:rPr>
              <a:t> no de terapia, por ejemplo servicios de enfermería, servicios sociales y psicológicos, que deben relacionarse con el plan de tratamiento para la rehabilitación (fisioterapia, terapia ocupacional, terapia del habla y el lenguaje y/o terapia respiratoria) y ser necesarios para alcanzar los objetivos de rehabilitación del plan de tratamiento.</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096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Aunque su proveedor debe agregar información a sus reclamos de terapia y documentar la necesidad médica en sus registros médicos si sus servicios de terapia llegan a ciertos importes anuales de umbral en un año calendario, Medicare ya no limita cuánto paga por los siguientes si son médicamente necesarios:</a:t>
            </a:r>
            <a:endParaRPr lang="en-US" sz="1200" b="0" strike="noStrike" spc="-1" dirty="0">
              <a:solidFill>
                <a:srgbClr val="000000"/>
              </a:solidFill>
              <a:latin typeface="Calibri" panose="020F0502020204030204" pitchFamily="34" charset="0"/>
              <a:cs typeface="Calibri" panose="020F0502020204030204" pitchFamily="34" charset="0"/>
            </a:endParaRPr>
          </a:p>
          <a:p>
            <a:pPr marL="341313" lvl="2" indent="-112713">
              <a:lnSpc>
                <a:spcPct val="100000"/>
              </a:lnSpc>
              <a:spcBef>
                <a:spcPts val="0"/>
              </a:spcBef>
              <a:spcAft>
                <a:spcPts val="600"/>
              </a:spcAft>
              <a:buClr>
                <a:srgbClr val="000000"/>
              </a:buClr>
              <a:buSzPct val="100000"/>
              <a:buFont typeface="Arial" panose="020B0604020202020204" pitchFamily="34" charset="0"/>
              <a:buChar char="•"/>
            </a:pPr>
            <a:r>
              <a:rPr lang="es-US" sz="1200" b="0" strike="noStrike" spc="-1" dirty="0">
                <a:solidFill>
                  <a:srgbClr val="000000"/>
                </a:solidFill>
                <a:latin typeface="Calibri" panose="020F0502020204030204" pitchFamily="34" charset="0"/>
                <a:cs typeface="Calibri" panose="020F0502020204030204" pitchFamily="34" charset="0"/>
              </a:rPr>
              <a:t>Servicios de fisioterapia y patología del habla y el lenguaje combinados</a:t>
            </a:r>
            <a:endParaRPr lang="en-US" sz="1200" b="0" strike="noStrike" spc="-1" dirty="0">
              <a:solidFill>
                <a:srgbClr val="000000"/>
              </a:solidFill>
              <a:latin typeface="Calibri" panose="020F0502020204030204" pitchFamily="34" charset="0"/>
              <a:cs typeface="Calibri" panose="020F0502020204030204" pitchFamily="34" charset="0"/>
            </a:endParaRPr>
          </a:p>
          <a:p>
            <a:pPr marL="341313" lvl="2" indent="-112713">
              <a:lnSpc>
                <a:spcPct val="100000"/>
              </a:lnSpc>
              <a:spcBef>
                <a:spcPts val="0"/>
              </a:spcBef>
              <a:spcAft>
                <a:spcPts val="600"/>
              </a:spcAft>
              <a:buClr>
                <a:srgbClr val="000000"/>
              </a:buClr>
              <a:buSzPct val="100000"/>
              <a:buFont typeface="Arial" panose="020B0604020202020204" pitchFamily="34" charset="0"/>
              <a:buChar char="•"/>
            </a:pPr>
            <a:r>
              <a:rPr lang="es-US" sz="1200" b="0" strike="noStrike" spc="-1" dirty="0">
                <a:solidFill>
                  <a:srgbClr val="000000"/>
                </a:solidFill>
                <a:latin typeface="Calibri" panose="020F0502020204030204" pitchFamily="34" charset="0"/>
                <a:cs typeface="Calibri" panose="020F0502020204030204" pitchFamily="34" charset="0"/>
              </a:rPr>
              <a:t>Servicios de terapia ocupacional</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Para más información sobre servicios de terapia, revise las publicaciones “Sus beneficios de Medicare” (Producto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err="1">
                <a:solidFill>
                  <a:srgbClr val="000000"/>
                </a:solidFill>
                <a:latin typeface="Calibri" panose="020F0502020204030204" pitchFamily="34" charset="0"/>
                <a:cs typeface="Calibri" panose="020F0502020204030204" pitchFamily="34" charset="0"/>
              </a:rPr>
              <a:t>n.°</a:t>
            </a:r>
            <a:r>
              <a:rPr lang="es-US" sz="1200" b="0" strike="noStrike" spc="-1" dirty="0">
                <a:solidFill>
                  <a:srgbClr val="000000"/>
                </a:solidFill>
                <a:latin typeface="Calibri" panose="020F0502020204030204" pitchFamily="34" charset="0"/>
                <a:cs typeface="Calibri" panose="020F0502020204030204" pitchFamily="34" charset="0"/>
              </a:rPr>
              <a:t> 10116) y “Cobertura de Medicare de servicios de terapia” (Producto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err="1">
                <a:solidFill>
                  <a:srgbClr val="000000"/>
                </a:solidFill>
                <a:latin typeface="Calibri" panose="020F0502020204030204" pitchFamily="34" charset="0"/>
                <a:cs typeface="Calibri" panose="020F0502020204030204" pitchFamily="34" charset="0"/>
              </a:rPr>
              <a:t>n.°</a:t>
            </a:r>
            <a:r>
              <a:rPr lang="es-US" sz="1200" b="0" strike="noStrike" spc="-1" dirty="0">
                <a:solidFill>
                  <a:srgbClr val="000000"/>
                </a:solidFill>
                <a:latin typeface="Calibri" panose="020F0502020204030204" pitchFamily="34" charset="0"/>
                <a:cs typeface="Calibri" panose="020F0502020204030204" pitchFamily="34" charset="0"/>
              </a:rPr>
              <a:t> 10988) en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publications</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Fuente</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CMS.gov/Medicare/</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Billing</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TherapyServices</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2776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8"/>
            <a:ext cx="5852160" cy="5648885"/>
          </a:xfrm>
        </p:spPr>
        <p:txBody>
          <a:bodyPr/>
          <a:lstStyle/>
          <a:p>
            <a:pPr>
              <a:lnSpc>
                <a:spcPct val="100000"/>
              </a:lnSpc>
              <a:spcAft>
                <a:spcPts val="600"/>
              </a:spcAft>
              <a:buNone/>
              <a:tabLst>
                <a:tab pos="0" algn="l"/>
              </a:tabLst>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0" strike="noStrike" spc="-1" dirty="0">
                <a:solidFill>
                  <a:srgbClr val="000000"/>
                </a:solidFill>
                <a:latin typeface="Calibri "/>
              </a:rPr>
              <a:t>Compruebe su conocimiento: pregunta 4</a:t>
            </a:r>
            <a:endParaRPr lang="en-US" sz="1200" b="0" strike="noStrike" spc="-1" dirty="0">
              <a:solidFill>
                <a:srgbClr val="000000"/>
              </a:solidFill>
              <a:latin typeface="Calibri "/>
            </a:endParaRPr>
          </a:p>
          <a:p>
            <a:pPr>
              <a:lnSpc>
                <a:spcPct val="100000"/>
              </a:lnSpc>
              <a:spcAft>
                <a:spcPts val="600"/>
              </a:spcAft>
              <a:buNone/>
              <a:tabLst>
                <a:tab pos="0" algn="l"/>
              </a:tabLst>
            </a:pPr>
            <a:r>
              <a:rPr lang="es-US" sz="1200" b="1" strike="noStrike" spc="-1" dirty="0">
                <a:solidFill>
                  <a:srgbClr val="000000"/>
                </a:solidFill>
                <a:latin typeface="Calibri "/>
              </a:rPr>
              <a:t>¿Qué explica el aviso “Un mensaje importante de Medicare sobre sus derechos”? </a:t>
            </a:r>
            <a:endParaRPr lang="en-US" sz="1200" b="0" strike="noStrike" spc="-1" dirty="0">
              <a:solidFill>
                <a:srgbClr val="000000"/>
              </a:solidFill>
              <a:latin typeface="Calibri "/>
            </a:endParaRPr>
          </a:p>
          <a:p>
            <a:pPr marL="228600" indent="-22860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Su derecho a obtener todos los servicios hospitalarios médicamente necesarios </a:t>
            </a:r>
            <a:endParaRPr lang="en-US" sz="1200" b="0" strike="noStrike" spc="-1" dirty="0">
              <a:solidFill>
                <a:srgbClr val="000000"/>
              </a:solidFill>
              <a:latin typeface="Calibri "/>
            </a:endParaRPr>
          </a:p>
          <a:p>
            <a:pPr marL="228600" indent="-22860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Su derecho a recibir los servicios que necesita después de salir del hospital </a:t>
            </a:r>
            <a:endParaRPr lang="en-US" sz="1200" b="0" strike="noStrike" spc="-1" dirty="0">
              <a:solidFill>
                <a:srgbClr val="000000"/>
              </a:solidFill>
              <a:latin typeface="Calibri "/>
            </a:endParaRPr>
          </a:p>
          <a:p>
            <a:pPr marL="228600" indent="-22860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Su derecho a apelar una decisión de alta y los pasos a seguir para apelar la decisión. </a:t>
            </a:r>
            <a:endParaRPr lang="en-US" sz="1200" b="0" strike="noStrike" spc="-1" dirty="0">
              <a:solidFill>
                <a:srgbClr val="000000"/>
              </a:solidFill>
              <a:latin typeface="Calibri "/>
            </a:endParaRPr>
          </a:p>
          <a:p>
            <a:pPr marL="228600" indent="-228600">
              <a:lnSpc>
                <a:spcPct val="100000"/>
              </a:lnSpc>
              <a:spcAft>
                <a:spcPts val="600"/>
              </a:spcAft>
              <a:buClr>
                <a:srgbClr val="000000"/>
              </a:buClr>
              <a:buFont typeface="+mj-lt"/>
              <a:buAutoNum type="alphaLcPeriod"/>
              <a:tabLst>
                <a:tab pos="0" algn="l"/>
              </a:tabLst>
            </a:pPr>
            <a:r>
              <a:rPr lang="es-US" sz="1200" b="0" strike="noStrike" spc="-1" dirty="0">
                <a:solidFill>
                  <a:srgbClr val="000000"/>
                </a:solidFill>
                <a:latin typeface="Calibri "/>
              </a:rPr>
              <a:t>Las circunstancias en las que tendrá que pagar o no los cargos por continuar su estadía en el hospital. </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1" strike="noStrike" spc="-1" dirty="0">
                <a:solidFill>
                  <a:srgbClr val="000000"/>
                </a:solidFill>
                <a:latin typeface="Calibri "/>
              </a:rPr>
              <a:t>Respuesta: a, b, c y d</a:t>
            </a:r>
            <a:endParaRPr lang="en-US" sz="1200" b="0" strike="noStrike" spc="-1" dirty="0">
              <a:solidFill>
                <a:srgbClr val="000000"/>
              </a:solidFill>
              <a:latin typeface="Calibri "/>
            </a:endParaRPr>
          </a:p>
          <a:p>
            <a:pPr indent="0">
              <a:lnSpc>
                <a:spcPct val="100000"/>
              </a:lnSpc>
              <a:spcAft>
                <a:spcPts val="600"/>
              </a:spcAft>
              <a:buNone/>
              <a:tabLst>
                <a:tab pos="0" algn="l"/>
              </a:tabLst>
            </a:pPr>
            <a:r>
              <a:rPr lang="es-US" sz="1200" b="0" strike="noStrike" spc="-1" dirty="0">
                <a:solidFill>
                  <a:srgbClr val="000000"/>
                </a:solidFill>
                <a:latin typeface="Calibri "/>
              </a:rPr>
              <a:t>El aviso “Un mensaje importante de Medicare sobre sus derechos” es un aviso que usted recibe después de ser admitido en el hospital. Debe firmarlo y obtener una copia. Esta notificación explica:</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obtener todos los servicios hospitalarios médicamente necesarios </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involucrarse en cualquier decisión que el hospital, su doctor, o cualquier otra persona tome sobre sus servicios hospitalarios y quién los pagará </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recibir los servicios que necesita después de salir del hospital </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Su derecho a apelar una decisión de alta y los pasos a seguir para apelar la decisión. </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Las circunstancias en las que tendrá que pagar o no los cargos por continuar su estadía en el hospital. </a:t>
            </a:r>
            <a:endParaRPr lang="en-US" sz="1200" b="0" strike="noStrike" spc="-1" dirty="0">
              <a:solidFill>
                <a:srgbClr val="000000"/>
              </a:solidFill>
              <a:latin typeface="Calibri "/>
            </a:endParaRPr>
          </a:p>
          <a:p>
            <a:pPr marL="171360" indent="-17136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
              </a:rPr>
              <a:t>Información relativa a su derecho a recibir una notificación detallada de por qué se interrumpen los servicios cubiertos.</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800868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La lección 4, “Prácticas de privacidad de Medicare”, explica las prácticas de privacidad, los avisos, las divulgaciones obligatorias y permitidas y los derechos de Medicare.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Al final de esta lección, usted podrá:</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Describir maneras en que Medicare tiene la obligación de proteger su información de salud personal</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Identificar los avisos y divulgaciones obligatorios de Medicare sobre su información médica personal</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qué hacer si cree que Medicare ha vulnerado sus derechos de privacidad</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83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Medicare tiene obligación de proteger su información médica personal. El </a:t>
            </a:r>
            <a:r>
              <a:rPr lang="es-US" sz="1200" b="1" strike="noStrike" spc="-1" dirty="0">
                <a:solidFill>
                  <a:srgbClr val="000000"/>
                </a:solidFill>
                <a:latin typeface="Calibri" panose="020F0502020204030204" pitchFamily="34" charset="0"/>
                <a:cs typeface="Calibri" panose="020F0502020204030204" pitchFamily="34" charset="0"/>
              </a:rPr>
              <a:t>“Aviso de prácticas de privacidad para Medicare Original”</a:t>
            </a:r>
            <a:r>
              <a:rPr lang="es-US" sz="1200" b="1" i="1"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a:solidFill>
                  <a:srgbClr val="000000"/>
                </a:solidFill>
                <a:latin typeface="Calibri" panose="020F0502020204030204" pitchFamily="34" charset="0"/>
                <a:cs typeface="Calibri" panose="020F0502020204030204" pitchFamily="34" charset="0"/>
              </a:rPr>
              <a:t>describe cómo Medicare usa y difunde su información médica personal y le informa sus derechos individuales. </a:t>
            </a:r>
            <a:r>
              <a:rPr lang="es-US" sz="1200" b="0" strike="noStrike" spc="-1" dirty="0">
                <a:solidFill>
                  <a:srgbClr val="231F20"/>
                </a:solidFill>
                <a:latin typeface="Calibri" panose="020F0502020204030204" pitchFamily="34" charset="0"/>
                <a:cs typeface="Calibri" panose="020F0502020204030204" pitchFamily="34" charset="0"/>
              </a:rPr>
              <a:t>Si tiene un plan Medicare </a:t>
            </a:r>
            <a:r>
              <a:rPr lang="es-US" sz="1200" b="0" strike="noStrike" spc="-1" dirty="0" err="1">
                <a:solidFill>
                  <a:srgbClr val="231F20"/>
                </a:solidFill>
                <a:latin typeface="Calibri" panose="020F0502020204030204" pitchFamily="34" charset="0"/>
                <a:cs typeface="Calibri" panose="020F0502020204030204" pitchFamily="34" charset="0"/>
              </a:rPr>
              <a:t>Advantage</a:t>
            </a:r>
            <a:r>
              <a:rPr lang="es-US" sz="1200" b="0" strike="noStrike" spc="-1" dirty="0">
                <a:solidFill>
                  <a:srgbClr val="231F20"/>
                </a:solidFill>
                <a:latin typeface="Calibri" panose="020F0502020204030204" pitchFamily="34" charset="0"/>
                <a:cs typeface="Calibri" panose="020F0502020204030204" pitchFamily="34" charset="0"/>
              </a:rPr>
              <a:t> </a:t>
            </a:r>
            <a:r>
              <a:rPr lang="es-US" sz="1200" b="0" strike="noStrike" spc="-1" dirty="0">
                <a:solidFill>
                  <a:srgbClr val="000000"/>
                </a:solidFill>
                <a:latin typeface="Calibri" panose="020F0502020204030204" pitchFamily="34" charset="0"/>
                <a:cs typeface="Calibri" panose="020F0502020204030204" pitchFamily="34" charset="0"/>
              </a:rPr>
              <a:t>(Parte C) u otro plan de salud de Medicare, </a:t>
            </a:r>
            <a:r>
              <a:rPr lang="es-US" sz="1200" b="0" strike="noStrike" spc="-1" dirty="0">
                <a:solidFill>
                  <a:srgbClr val="231F20"/>
                </a:solidFill>
                <a:latin typeface="Calibri" panose="020F0502020204030204" pitchFamily="34" charset="0"/>
                <a:cs typeface="Calibri" panose="020F0502020204030204" pitchFamily="34" charset="0"/>
              </a:rPr>
              <a:t>o un plan de medicamentos de Medicare (conocido como </a:t>
            </a:r>
            <a:r>
              <a:rPr lang="es-US" sz="1200" b="0" strike="noStrike" spc="-1" dirty="0" err="1">
                <a:solidFill>
                  <a:srgbClr val="231F20"/>
                </a:solidFill>
                <a:latin typeface="Calibri" panose="020F0502020204030204" pitchFamily="34" charset="0"/>
                <a:cs typeface="Calibri" panose="020F0502020204030204" pitchFamily="34" charset="0"/>
              </a:rPr>
              <a:t>PDP</a:t>
            </a:r>
            <a:r>
              <a:rPr lang="es-US" sz="1200" b="0" strike="noStrike" spc="-1" dirty="0">
                <a:solidFill>
                  <a:srgbClr val="231F20"/>
                </a:solidFill>
                <a:latin typeface="Calibri" panose="020F0502020204030204" pitchFamily="34" charset="0"/>
                <a:cs typeface="Calibri" panose="020F0502020204030204" pitchFamily="34" charset="0"/>
              </a:rPr>
              <a:t>), los materiales de su plan describen sus derechos de privacidad.</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lvl="1" indent="-115888">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El “Aviso de prácticas de privacidad para Medicare Original” se publica anualmente en el manual “Medicare y usted” (Producto de los </a:t>
            </a:r>
            <a:r>
              <a:rPr lang="es-US" sz="1200" b="0" strike="noStrike" spc="-1" dirty="0" err="1">
                <a:solidFill>
                  <a:srgbClr val="000000"/>
                </a:solidFill>
                <a:latin typeface="Calibri" panose="020F0502020204030204" pitchFamily="34" charset="0"/>
                <a:cs typeface="Calibri" panose="020F0502020204030204" pitchFamily="34" charset="0"/>
              </a:rPr>
              <a:t>CMS</a:t>
            </a:r>
            <a:r>
              <a:rPr lang="es-US" sz="1200" b="0" strike="noStrike" spc="-1" dirty="0">
                <a:solidFill>
                  <a:srgbClr val="000000"/>
                </a:solidFill>
                <a:latin typeface="Calibri" panose="020F0502020204030204" pitchFamily="34" charset="0"/>
                <a:cs typeface="Calibri" panose="020F0502020204030204" pitchFamily="34" charset="0"/>
              </a:rPr>
              <a:t> </a:t>
            </a:r>
            <a:r>
              <a:rPr lang="es-US" sz="1200" b="0" strike="noStrike" spc="-1" dirty="0" err="1">
                <a:solidFill>
                  <a:srgbClr val="000000"/>
                </a:solidFill>
                <a:latin typeface="Calibri" panose="020F0502020204030204" pitchFamily="34" charset="0"/>
                <a:cs typeface="Calibri" panose="020F0502020204030204" pitchFamily="34" charset="0"/>
              </a:rPr>
              <a:t>n.°</a:t>
            </a:r>
            <a:r>
              <a:rPr lang="es-US" sz="1200" b="0" strike="noStrike" spc="-1" dirty="0">
                <a:solidFill>
                  <a:srgbClr val="000000"/>
                </a:solidFill>
                <a:latin typeface="Calibri" panose="020F0502020204030204" pitchFamily="34" charset="0"/>
                <a:cs typeface="Calibri" panose="020F0502020204030204" pitchFamily="34" charset="0"/>
              </a:rPr>
              <a:t> 10050) en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publications</a:t>
            </a:r>
            <a:r>
              <a:rPr lang="es-US" sz="1200" b="0" strike="noStrike" spc="-1" dirty="0">
                <a:solidFill>
                  <a:srgbClr val="000000"/>
                </a:solidFill>
                <a:latin typeface="Calibri" panose="020F0502020204030204" pitchFamily="34" charset="0"/>
                <a:cs typeface="Calibri" panose="020F0502020204030204" pitchFamily="34" charset="0"/>
              </a:rPr>
              <a:t>. Usted recibe esa publicación cada otoño por correo o, si está registrado para el </a:t>
            </a:r>
            <a:r>
              <a:rPr lang="es-US" sz="1200" b="0" strike="noStrike" spc="-1" dirty="0" err="1">
                <a:solidFill>
                  <a:srgbClr val="000000"/>
                </a:solidFill>
                <a:latin typeface="Calibri" panose="020F0502020204030204" pitchFamily="34" charset="0"/>
                <a:cs typeface="Calibri" panose="020F0502020204030204" pitchFamily="34" charset="0"/>
              </a:rPr>
              <a:t>eHandbook</a:t>
            </a:r>
            <a:r>
              <a:rPr lang="es-US" sz="1200" b="0" strike="noStrike" spc="-1" dirty="0">
                <a:solidFill>
                  <a:srgbClr val="000000"/>
                </a:solidFill>
                <a:latin typeface="Calibri" panose="020F0502020204030204" pitchFamily="34" charset="0"/>
                <a:cs typeface="Calibri" panose="020F0502020204030204" pitchFamily="34" charset="0"/>
              </a:rPr>
              <a:t>, recibe un correo electrónico con un vínculo a la versión en línea. </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Para ver más información sobre el “Aviso de prácticas de privacidad para Medicare Original” para Medicare Original, visite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notice</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of</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privacy</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practices</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4"/>
              </a:rPr>
              <a:t>for</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-original-medicare</a:t>
            </a:r>
            <a:r>
              <a:rPr lang="es-US" sz="1200" b="0" strike="noStrike" spc="-1" dirty="0">
                <a:solidFill>
                  <a:srgbClr val="000000"/>
                </a:solidFill>
                <a:latin typeface="Calibri" panose="020F0502020204030204" pitchFamily="34" charset="0"/>
                <a:cs typeface="Calibri" panose="020F0502020204030204" pitchFamily="34" charset="0"/>
              </a:rPr>
              <a:t>.</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lvl="1" indent="-115888">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Para más información, llame al 1-800-MEDICARE (1-800-633-4227) (</a:t>
            </a:r>
            <a:r>
              <a:rPr lang="es-US" sz="1200" b="0" strike="noStrike" spc="-1" dirty="0" err="1">
                <a:solidFill>
                  <a:srgbClr val="000000"/>
                </a:solidFill>
                <a:latin typeface="Calibri" panose="020F0502020204030204" pitchFamily="34" charset="0"/>
                <a:cs typeface="Calibri" panose="020F0502020204030204" pitchFamily="34" charset="0"/>
              </a:rPr>
              <a:t>TTY</a:t>
            </a:r>
            <a:r>
              <a:rPr lang="es-US" sz="1200" b="0" strike="noStrike" spc="-1" dirty="0">
                <a:solidFill>
                  <a:srgbClr val="000000"/>
                </a:solidFill>
                <a:latin typeface="Calibri" panose="020F0502020204030204" pitchFamily="34" charset="0"/>
                <a:cs typeface="Calibri" panose="020F0502020204030204" pitchFamily="34" charset="0"/>
              </a:rPr>
              <a:t>: 1-877-486-2048).</a:t>
            </a:r>
            <a:endParaRPr lang="en-US" sz="1200" b="0" strike="noStrike" spc="-1" dirty="0">
              <a:solidFill>
                <a:srgbClr val="000000"/>
              </a:solidFill>
              <a:latin typeface="Calibri" panose="020F0502020204030204" pitchFamily="34" charset="0"/>
              <a:cs typeface="Calibri" panose="020F0502020204030204" pitchFamily="34" charset="0"/>
            </a:endParaRPr>
          </a:p>
          <a:p>
            <a:pPr>
              <a:spcAft>
                <a:spcPts val="600"/>
              </a:spcAft>
            </a:pP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651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9"/>
            <a:ext cx="7000144" cy="5038474"/>
          </a:xfrm>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Usted tiene los siguientes derechos de privacidad:</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revisar y obtener una copia de cualquier información que Medicare tenga sobre usted.</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cambiar su información si piensa que es incorrecta o incompleta y Medicare está de acuerdo. Si Medicare no está de acuerdo, puede hacer que se agregue una declaración de su desacuerdo a su información.</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obtener una lista de las personas que reciben su información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pedirle a Medicare que se comunique con usted de una manera diferente o a un lugar diferente (como enviando materiales a una casilla postal en lugar de la dirección de su hogar).</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pedirle a Medicare que limite cómo se usa y difunde su información para pagar sus reclamos y ejecutar el Programa Medicare. </a:t>
            </a:r>
            <a:r>
              <a:rPr lang="es-US" sz="1200" b="1" strike="noStrike" spc="-1" dirty="0">
                <a:solidFill>
                  <a:srgbClr val="000000"/>
                </a:solidFill>
                <a:latin typeface="Calibri" panose="020F0502020204030204" pitchFamily="34" charset="0"/>
                <a:cs typeface="Calibri" panose="020F0502020204030204" pitchFamily="34" charset="0"/>
              </a:rPr>
              <a:t>NOTA</a:t>
            </a:r>
            <a:r>
              <a:rPr lang="es-US" sz="1200" b="0" strike="noStrike" spc="-1" dirty="0">
                <a:solidFill>
                  <a:srgbClr val="000000"/>
                </a:solidFill>
                <a:latin typeface="Calibri" panose="020F0502020204030204" pitchFamily="34" charset="0"/>
                <a:cs typeface="Calibri" panose="020F0502020204030204" pitchFamily="34" charset="0"/>
              </a:rPr>
              <a:t>: Es posible que Medicare no pueda aceptar su solicitud.</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recibir una carta que le informe el riesgo probable para la privacidad de su información ("notificación de vulnerabilidad").</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recibir una copia impresa separada del “Aviso de prácticas de privacidad”.</a:t>
            </a:r>
            <a:endParaRPr lang="en-US" sz="1200" b="0" strike="noStrike" spc="-1" dirty="0">
              <a:solidFill>
                <a:srgbClr val="000000"/>
              </a:solidFill>
              <a:latin typeface="Calibri" panose="020F0502020204030204" pitchFamily="34" charset="0"/>
              <a:cs typeface="Calibri" panose="020F0502020204030204" pitchFamily="34" charset="0"/>
            </a:endParaRPr>
          </a:p>
          <a:p>
            <a:pPr marL="122400" lvl="1" indent="-122400">
              <a:lnSpc>
                <a:spcPct val="100000"/>
              </a:lnSpc>
              <a:spcBef>
                <a:spcPts val="0"/>
              </a:spcBef>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A hablar con un representante de Servicio al cliente sobre el aviso de privacidad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Si desea información sobre las reglas de privacidad, llame al 1-800-MEDICARE (1-800-633-4227) (</a:t>
            </a:r>
            <a:r>
              <a:rPr lang="es-US" sz="1200" b="0" strike="noStrike" spc="-1" dirty="0" err="1">
                <a:solidFill>
                  <a:srgbClr val="000000"/>
                </a:solidFill>
                <a:latin typeface="Calibri" panose="020F0502020204030204" pitchFamily="34" charset="0"/>
                <a:cs typeface="Calibri" panose="020F0502020204030204" pitchFamily="34" charset="0"/>
              </a:rPr>
              <a:t>TTY</a:t>
            </a:r>
            <a:r>
              <a:rPr lang="es-US" sz="1200" b="0" strike="noStrike" spc="-1" dirty="0">
                <a:solidFill>
                  <a:srgbClr val="000000"/>
                </a:solidFill>
                <a:latin typeface="Calibri" panose="020F0502020204030204" pitchFamily="34" charset="0"/>
                <a:cs typeface="Calibri" panose="020F0502020204030204" pitchFamily="34" charset="0"/>
              </a:rPr>
              <a:t>: 1-877-486-2048).</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Fuente: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Medicare.gov/</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notice</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of</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privacy</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practices</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a:t>
            </a:r>
            <a:r>
              <a:rPr lang="es-US" sz="1200" b="0" u="sng" strike="noStrike" spc="-1" dirty="0" err="1">
                <a:solidFill>
                  <a:srgbClr val="000000"/>
                </a:solidFill>
                <a:uFillTx/>
                <a:latin typeface="Calibri" panose="020F0502020204030204" pitchFamily="34" charset="0"/>
                <a:cs typeface="Calibri" panose="020F0502020204030204" pitchFamily="34" charset="0"/>
                <a:hlinkClick r:id="rId3"/>
              </a:rPr>
              <a:t>for</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-original-medicare</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5232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Notas del presentador</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Los programas del gobierno que pagan cuidados de la salud —como Medicare, Medicaid y los programas de cuidados de la salud de militares y veteranos— están cubiertos por las reglas de privacidad y seguridad de la </a:t>
            </a:r>
            <a:r>
              <a:rPr lang="es-ES" sz="1200" b="1" strike="noStrike" spc="-1" dirty="0">
                <a:solidFill>
                  <a:srgbClr val="000000"/>
                </a:solidFill>
                <a:latin typeface="Calibri" panose="020F0502020204030204" pitchFamily="34" charset="0"/>
                <a:cs typeface="Calibri" panose="020F0502020204030204" pitchFamily="34" charset="0"/>
              </a:rPr>
              <a:t>Ley de Portabilidad y Responsabilidad de Seguros de Salud (</a:t>
            </a:r>
            <a:r>
              <a:rPr lang="es-ES" sz="1200" b="1" strike="noStrike" spc="-1" dirty="0" err="1">
                <a:solidFill>
                  <a:srgbClr val="000000"/>
                </a:solidFill>
                <a:latin typeface="Calibri" panose="020F0502020204030204" pitchFamily="34" charset="0"/>
                <a:cs typeface="Calibri" panose="020F0502020204030204" pitchFamily="34" charset="0"/>
              </a:rPr>
              <a:t>HIPAA</a:t>
            </a:r>
            <a:r>
              <a:rPr lang="es-ES" sz="1200" b="0" strike="noStrike" spc="-1" dirty="0">
                <a:solidFill>
                  <a:srgbClr val="000000"/>
                </a:solidFill>
                <a:latin typeface="Calibri" panose="020F0502020204030204" pitchFamily="34" charset="0"/>
                <a:cs typeface="Calibri" panose="020F0502020204030204" pitchFamily="34" charset="0"/>
              </a:rPr>
              <a:t>).</a:t>
            </a:r>
          </a:p>
          <a:p>
            <a:pPr>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Si cree que Medicare ha violado sus derechos de privacidad, puede presentar una queja por correo, correo electrónico o electrónicamente a través del Portal de Reclamos de la Oficina de Derechos Civiles (OCR).</a:t>
            </a:r>
            <a:endParaRPr lang="es-E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ES" sz="1200" b="0" strike="noStrike" spc="-1" dirty="0" err="1">
                <a:solidFill>
                  <a:srgbClr val="000000"/>
                </a:solidFill>
                <a:latin typeface="Calibri" panose="020F0502020204030204" pitchFamily="34" charset="0"/>
                <a:cs typeface="Calibri" panose="020F0502020204030204" pitchFamily="34" charset="0"/>
              </a:rPr>
              <a:t>Centralized</a:t>
            </a:r>
            <a:r>
              <a:rPr lang="es-ES" sz="1200" b="0" strike="noStrike" spc="-1" dirty="0">
                <a:solidFill>
                  <a:srgbClr val="000000"/>
                </a:solidFill>
                <a:latin typeface="Calibri" panose="020F0502020204030204" pitchFamily="34" charset="0"/>
                <a:cs typeface="Calibri" panose="020F0502020204030204" pitchFamily="34" charset="0"/>
              </a:rPr>
              <a:t> Case Management </a:t>
            </a:r>
            <a:r>
              <a:rPr lang="es-ES" sz="1200" b="0" strike="noStrike" spc="-1" dirty="0" err="1">
                <a:solidFill>
                  <a:srgbClr val="000000"/>
                </a:solidFill>
                <a:latin typeface="Calibri" panose="020F0502020204030204" pitchFamily="34" charset="0"/>
                <a:cs typeface="Calibri" panose="020F0502020204030204" pitchFamily="34" charset="0"/>
              </a:rPr>
              <a:t>Operations</a:t>
            </a:r>
            <a:br>
              <a:rPr lang="es-ES" sz="1200" dirty="0">
                <a:latin typeface="Calibri" panose="020F0502020204030204" pitchFamily="34" charset="0"/>
                <a:cs typeface="Calibri" panose="020F0502020204030204" pitchFamily="34" charset="0"/>
              </a:rPr>
            </a:br>
            <a:r>
              <a:rPr lang="es-ES" sz="1200" b="0" strike="noStrike" spc="-1" dirty="0" err="1">
                <a:solidFill>
                  <a:srgbClr val="000000"/>
                </a:solidFill>
                <a:latin typeface="Calibri" panose="020F0502020204030204" pitchFamily="34" charset="0"/>
                <a:cs typeface="Calibri" panose="020F0502020204030204" pitchFamily="34" charset="0"/>
              </a:rPr>
              <a:t>U.S</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Department</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of</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Health</a:t>
            </a:r>
            <a:r>
              <a:rPr lang="es-ES" sz="1200" b="0" strike="noStrike" spc="-1" dirty="0">
                <a:solidFill>
                  <a:srgbClr val="000000"/>
                </a:solidFill>
                <a:latin typeface="Calibri" panose="020F0502020204030204" pitchFamily="34" charset="0"/>
                <a:cs typeface="Calibri" panose="020F0502020204030204" pitchFamily="34" charset="0"/>
              </a:rPr>
              <a:t> &amp; Human </a:t>
            </a:r>
            <a:r>
              <a:rPr lang="es-ES" sz="1200" b="0" strike="noStrike" spc="-1" dirty="0" err="1">
                <a:solidFill>
                  <a:srgbClr val="000000"/>
                </a:solidFill>
                <a:latin typeface="Calibri" panose="020F0502020204030204" pitchFamily="34" charset="0"/>
                <a:cs typeface="Calibri" panose="020F0502020204030204" pitchFamily="34" charset="0"/>
              </a:rPr>
              <a:t>Services</a:t>
            </a:r>
            <a:br>
              <a:rPr lang="es-ES" sz="1200" dirty="0">
                <a:latin typeface="Calibri" panose="020F0502020204030204" pitchFamily="34" charset="0"/>
                <a:cs typeface="Calibri" panose="020F0502020204030204" pitchFamily="34" charset="0"/>
              </a:rPr>
            </a:br>
            <a:r>
              <a:rPr lang="es-ES" sz="1200" b="0" strike="noStrike" spc="-1" dirty="0">
                <a:solidFill>
                  <a:srgbClr val="000000"/>
                </a:solidFill>
                <a:latin typeface="Calibri" panose="020F0502020204030204" pitchFamily="34" charset="0"/>
                <a:cs typeface="Calibri" panose="020F0502020204030204" pitchFamily="34" charset="0"/>
              </a:rPr>
              <a:t>200 Independence Avenue, </a:t>
            </a:r>
            <a:r>
              <a:rPr lang="es-ES" sz="1200" b="0" strike="noStrike" spc="-1" dirty="0" err="1">
                <a:solidFill>
                  <a:srgbClr val="000000"/>
                </a:solidFill>
                <a:latin typeface="Calibri" panose="020F0502020204030204" pitchFamily="34" charset="0"/>
                <a:cs typeface="Calibri" panose="020F0502020204030204" pitchFamily="34" charset="0"/>
              </a:rPr>
              <a:t>S.W</a:t>
            </a:r>
            <a:r>
              <a:rPr lang="es-ES" sz="1200" b="0" strike="noStrike" spc="-1" dirty="0">
                <a:solidFill>
                  <a:srgbClr val="000000"/>
                </a:solidFill>
                <a:latin typeface="Calibri" panose="020F0502020204030204" pitchFamily="34" charset="0"/>
                <a:cs typeface="Calibri" panose="020F0502020204030204" pitchFamily="34" charset="0"/>
              </a:rPr>
              <a:t>.</a:t>
            </a:r>
            <a:br>
              <a:rPr lang="es-ES" sz="1200" dirty="0">
                <a:latin typeface="Calibri" panose="020F0502020204030204" pitchFamily="34" charset="0"/>
                <a:cs typeface="Calibri" panose="020F0502020204030204" pitchFamily="34" charset="0"/>
              </a:rPr>
            </a:br>
            <a:r>
              <a:rPr lang="es-ES" sz="1200" b="0" strike="noStrike" spc="-1" dirty="0" err="1">
                <a:solidFill>
                  <a:srgbClr val="000000"/>
                </a:solidFill>
                <a:latin typeface="Calibri" panose="020F0502020204030204" pitchFamily="34" charset="0"/>
                <a:cs typeface="Calibri" panose="020F0502020204030204" pitchFamily="34" charset="0"/>
              </a:rPr>
              <a:t>Room</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509F</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HHH</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Bldg</a:t>
            </a:r>
            <a:r>
              <a:rPr lang="es-ES" sz="1200" b="0" strike="noStrike" spc="-1" dirty="0">
                <a:solidFill>
                  <a:srgbClr val="000000"/>
                </a:solidFill>
                <a:latin typeface="Calibri" panose="020F0502020204030204" pitchFamily="34" charset="0"/>
                <a:cs typeface="Calibri" panose="020F0502020204030204" pitchFamily="34" charset="0"/>
              </a:rPr>
              <a:t>.</a:t>
            </a:r>
            <a:br>
              <a:rPr lang="es-ES" sz="1200" dirty="0">
                <a:latin typeface="Calibri" panose="020F0502020204030204" pitchFamily="34" charset="0"/>
                <a:cs typeface="Calibri" panose="020F0502020204030204" pitchFamily="34" charset="0"/>
              </a:rPr>
            </a:br>
            <a:r>
              <a:rPr lang="es-ES" sz="1200" b="0" strike="noStrike" spc="-1" dirty="0">
                <a:solidFill>
                  <a:srgbClr val="000000"/>
                </a:solidFill>
                <a:latin typeface="Calibri" panose="020F0502020204030204" pitchFamily="34" charset="0"/>
                <a:cs typeface="Calibri" panose="020F0502020204030204" pitchFamily="34" charset="0"/>
              </a:rPr>
              <a:t>Washington, D.C. 20201</a:t>
            </a:r>
          </a:p>
          <a:p>
            <a:pPr marL="122400" indent="-122400">
              <a:lnSpc>
                <a:spcPct val="100000"/>
              </a:lnSpc>
              <a:spcAft>
                <a:spcPts val="600"/>
              </a:spcAft>
              <a:buClr>
                <a:srgbClr val="000000"/>
              </a:buClr>
              <a:buFont typeface="Wingdings" charset="2"/>
              <a:buChar char=""/>
            </a:pPr>
            <a:r>
              <a:rPr lang="es-ES" sz="1200" b="0" u="sng" strike="noStrike" spc="-1" dirty="0">
                <a:solidFill>
                  <a:srgbClr val="000000"/>
                </a:solidFill>
                <a:uFillTx/>
                <a:latin typeface="Calibri" panose="020F0502020204030204" pitchFamily="34" charset="0"/>
                <a:cs typeface="Calibri" panose="020F0502020204030204" pitchFamily="34" charset="0"/>
                <a:hlinkClick r:id="rId3"/>
              </a:rPr>
              <a:t>OCRComplaint@hhs.gov </a:t>
            </a:r>
            <a:endParaRPr lang="es-ES" sz="1200" b="0" strike="noStrike" spc="-1" dirty="0">
              <a:solidFill>
                <a:srgbClr val="000000"/>
              </a:solidFill>
              <a:latin typeface="Calibri" panose="020F0502020204030204" pitchFamily="34" charset="0"/>
              <a:cs typeface="Calibri" panose="020F0502020204030204" pitchFamily="34" charset="0"/>
            </a:endParaRPr>
          </a:p>
          <a:p>
            <a:pPr marL="122400" indent="-122400">
              <a:lnSpc>
                <a:spcPct val="100000"/>
              </a:lnSpc>
              <a:spcAft>
                <a:spcPts val="600"/>
              </a:spcAft>
              <a:buClr>
                <a:srgbClr val="000000"/>
              </a:buClr>
              <a:buFont typeface="Wingdings" charset="2"/>
              <a:buChar char=""/>
            </a:pPr>
            <a:r>
              <a:rPr lang="es-ES" sz="1200" b="0" u="sng" strike="noStrike" spc="-1" dirty="0">
                <a:solidFill>
                  <a:srgbClr val="000000"/>
                </a:solidFill>
                <a:uFillTx/>
                <a:latin typeface="Calibri" panose="020F0502020204030204" pitchFamily="34" charset="0"/>
                <a:cs typeface="Calibri" panose="020F0502020204030204" pitchFamily="34" charset="0"/>
                <a:hlinkClick r:id="rId4"/>
              </a:rPr>
              <a:t>ocrportal.HHS.gov</a:t>
            </a:r>
            <a:endParaRPr lang="es-E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La presentación de una queja no afectará sus beneficios de Medicare.</a:t>
            </a:r>
          </a:p>
        </p:txBody>
      </p:sp>
    </p:spTree>
    <p:extLst>
      <p:ext uri="{BB962C8B-B14F-4D97-AF65-F5344CB8AC3E}">
        <p14:creationId xmlns:p14="http://schemas.microsoft.com/office/powerpoint/2010/main" val="242414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tabLst>
                <a:tab pos="511175"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511175" algn="l"/>
              </a:tabLst>
            </a:pPr>
            <a:r>
              <a:rPr lang="es-US" sz="1200" b="0" strike="noStrike" spc="-1" dirty="0">
                <a:solidFill>
                  <a:srgbClr val="000000"/>
                </a:solidFill>
                <a:latin typeface="Calibri" panose="020F0502020204030204" pitchFamily="34" charset="0"/>
                <a:cs typeface="Calibri" panose="020F0502020204030204" pitchFamily="34" charset="0"/>
              </a:rPr>
              <a:t>Al final de esta lección, usted podrá:</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panose="05000000000000000000" pitchFamily="2" charset="2"/>
              <a:buChar char="§"/>
              <a:tabLst>
                <a:tab pos="511175" algn="l"/>
              </a:tabLst>
            </a:pPr>
            <a:r>
              <a:rPr lang="es-US" sz="1200" b="0" strike="noStrike" spc="-1" dirty="0">
                <a:solidFill>
                  <a:srgbClr val="000000"/>
                </a:solidFill>
                <a:latin typeface="Calibri" panose="020F0502020204030204" pitchFamily="34" charset="0"/>
                <a:cs typeface="Calibri" panose="020F0502020204030204" pitchFamily="34" charset="0"/>
              </a:rPr>
              <a:t>Identificar quién tiene derechos y protecciones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panose="05000000000000000000" pitchFamily="2" charset="2"/>
              <a:buChar char="§"/>
            </a:pPr>
            <a:r>
              <a:rPr lang="es-US" sz="1200" b="0" strike="noStrike" spc="-1" dirty="0">
                <a:solidFill>
                  <a:srgbClr val="000000"/>
                </a:solidFill>
                <a:latin typeface="Calibri" panose="020F0502020204030204" pitchFamily="34" charset="0"/>
                <a:cs typeface="Calibri" panose="020F0502020204030204" pitchFamily="34" charset="0"/>
              </a:rPr>
              <a:t>Explicar derechos de Medicare</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panose="05000000000000000000" pitchFamily="2" charset="2"/>
              <a:buChar char="§"/>
              <a:tabLst>
                <a:tab pos="511175" algn="l"/>
              </a:tabLst>
            </a:pPr>
            <a:r>
              <a:rPr lang="es-US" sz="1200" b="0" strike="noStrike" spc="-1" dirty="0">
                <a:solidFill>
                  <a:srgbClr val="000000"/>
                </a:solidFill>
                <a:latin typeface="Calibri" panose="020F0502020204030204" pitchFamily="34" charset="0"/>
                <a:cs typeface="Calibri" panose="020F0502020204030204" pitchFamily="34" charset="0"/>
              </a:rPr>
              <a:t>Explicar derechos adicionales si tiene un Plan Medicare </a:t>
            </a:r>
            <a:r>
              <a:rPr lang="es-US" sz="1200" b="0" strike="noStrike" spc="-1" dirty="0" err="1">
                <a:solidFill>
                  <a:srgbClr val="000000"/>
                </a:solidFill>
                <a:latin typeface="Calibri" panose="020F0502020204030204" pitchFamily="34" charset="0"/>
                <a:cs typeface="Calibri" panose="020F0502020204030204" pitchFamily="34" charset="0"/>
              </a:rPr>
              <a:t>Advantage</a:t>
            </a:r>
            <a:r>
              <a:rPr lang="es-US" sz="1200" b="0" strike="noStrike" spc="-1" dirty="0">
                <a:solidFill>
                  <a:srgbClr val="000000"/>
                </a:solidFill>
                <a:latin typeface="Calibri" panose="020F0502020204030204" pitchFamily="34" charset="0"/>
                <a:cs typeface="Calibri" panose="020F0502020204030204" pitchFamily="34" charset="0"/>
              </a:rPr>
              <a:t> (Parte C) u otro plan de salud de Medicare </a:t>
            </a:r>
            <a:endParaRPr lang="en-U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0"/>
              </a:spcAft>
              <a:buClr>
                <a:srgbClr val="000000"/>
              </a:buClr>
              <a:buFont typeface="Wingdings" panose="05000000000000000000" pitchFamily="2" charset="2"/>
              <a:buChar char="§"/>
              <a:tabLst>
                <a:tab pos="511175" algn="l"/>
              </a:tabLst>
            </a:pPr>
            <a:r>
              <a:rPr lang="es-US" sz="1200" b="0" strike="noStrike" spc="-1" dirty="0">
                <a:solidFill>
                  <a:srgbClr val="000000"/>
                </a:solidFill>
                <a:latin typeface="Calibri" panose="020F0502020204030204" pitchFamily="34" charset="0"/>
                <a:cs typeface="Calibri" panose="020F0502020204030204" pitchFamily="34" charset="0"/>
              </a:rPr>
              <a:t>Identificar derechos adicionales para las personas con cobertura Medicare para medicamentos</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0"/>
              </a:spcAft>
              <a:buNone/>
              <a:tabLst>
                <a:tab pos="0" algn="l"/>
              </a:tabLst>
            </a:pP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1217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1"/>
              </a:spcAft>
              <a:buNone/>
            </a:pPr>
            <a:r>
              <a:rPr lang="es-E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ES" sz="1200" b="1" strike="noStrike" spc="-1" dirty="0">
                <a:solidFill>
                  <a:srgbClr val="000000"/>
                </a:solidFill>
                <a:latin typeface="Calibri" panose="020F0502020204030204" pitchFamily="34" charset="0"/>
                <a:cs typeface="Calibri" panose="020F0502020204030204" pitchFamily="34" charset="0"/>
              </a:rPr>
              <a:t>Notas del presentador</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ES" sz="1200" b="0" strike="noStrike" spc="-1" dirty="0">
                <a:solidFill>
                  <a:srgbClr val="000000"/>
                </a:solidFill>
                <a:latin typeface="Calibri" panose="020F0502020204030204" pitchFamily="34" charset="0"/>
                <a:cs typeface="Calibri" panose="020F0502020204030204" pitchFamily="34" charset="0"/>
              </a:rPr>
              <a:t>Compruebe su conocimiento: pregunta 5</a:t>
            </a:r>
          </a:p>
          <a:p>
            <a:pPr>
              <a:lnSpc>
                <a:spcPct val="100000"/>
              </a:lnSpc>
              <a:spcAft>
                <a:spcPts val="601"/>
              </a:spcAft>
              <a:buNone/>
              <a:tabLst>
                <a:tab pos="0" algn="l"/>
              </a:tabLst>
            </a:pPr>
            <a:r>
              <a:rPr lang="es-ES" sz="1200" b="1" strike="noStrike" spc="-1" dirty="0">
                <a:solidFill>
                  <a:srgbClr val="000000"/>
                </a:solidFill>
                <a:latin typeface="Calibri" panose="020F0502020204030204" pitchFamily="34" charset="0"/>
                <a:cs typeface="Calibri" panose="020F0502020204030204" pitchFamily="34" charset="0"/>
              </a:rPr>
              <a:t>Puede presentar una queja por escrito por correo electrónico o por correo o a través del Portal de Reclamos de la Oficina de Derechos Civiles.  </a:t>
            </a:r>
            <a:endParaRPr lang="es-ES" sz="1200" b="0" strike="noStrike" spc="-1" dirty="0">
              <a:solidFill>
                <a:srgbClr val="000000"/>
              </a:solidFill>
              <a:latin typeface="Calibri" panose="020F0502020204030204" pitchFamily="34" charset="0"/>
              <a:cs typeface="Calibri" panose="020F0502020204030204" pitchFamily="34" charset="0"/>
            </a:endParaRPr>
          </a:p>
          <a:p>
            <a:pPr marL="115888" indent="-115888">
              <a:lnSpc>
                <a:spcPct val="100000"/>
              </a:lnSpc>
              <a:spcAft>
                <a:spcPts val="601"/>
              </a:spcAft>
              <a:buClr>
                <a:srgbClr val="000000"/>
              </a:buClr>
              <a:buFont typeface="Wingdings" panose="05000000000000000000" pitchFamily="2" charset="2"/>
              <a:buChar char="§"/>
              <a:tabLst>
                <a:tab pos="0" algn="l"/>
              </a:tabLst>
            </a:pPr>
            <a:r>
              <a:rPr lang="es-ES" sz="1200" b="0" strike="noStrike" spc="-1" dirty="0">
                <a:solidFill>
                  <a:srgbClr val="000000"/>
                </a:solidFill>
                <a:latin typeface="Calibri" panose="020F0502020204030204" pitchFamily="34" charset="0"/>
                <a:cs typeface="Calibri" panose="020F0502020204030204" pitchFamily="34" charset="0"/>
              </a:rPr>
              <a:t>Verdadero</a:t>
            </a:r>
          </a:p>
          <a:p>
            <a:pPr marL="115888" indent="-115888">
              <a:lnSpc>
                <a:spcPct val="100000"/>
              </a:lnSpc>
              <a:spcAft>
                <a:spcPts val="601"/>
              </a:spcAft>
              <a:buClr>
                <a:srgbClr val="000000"/>
              </a:buClr>
              <a:buFont typeface="Wingdings" panose="05000000000000000000" pitchFamily="2" charset="2"/>
              <a:buChar char="§"/>
              <a:tabLst>
                <a:tab pos="0" algn="l"/>
              </a:tabLst>
            </a:pPr>
            <a:r>
              <a:rPr lang="es-ES" sz="1200" b="0" strike="noStrike" spc="-1" dirty="0">
                <a:solidFill>
                  <a:srgbClr val="000000"/>
                </a:solidFill>
                <a:latin typeface="Calibri" panose="020F0502020204030204" pitchFamily="34" charset="0"/>
                <a:cs typeface="Calibri" panose="020F0502020204030204" pitchFamily="34" charset="0"/>
              </a:rPr>
              <a:t>Falso</a:t>
            </a:r>
          </a:p>
          <a:p>
            <a:pPr>
              <a:lnSpc>
                <a:spcPct val="100000"/>
              </a:lnSpc>
              <a:spcAft>
                <a:spcPts val="601"/>
              </a:spcAft>
              <a:buNone/>
              <a:tabLst>
                <a:tab pos="0" algn="l"/>
              </a:tabLst>
            </a:pPr>
            <a:r>
              <a:rPr lang="es-ES" sz="1200" b="1" strike="noStrike" spc="-1" dirty="0">
                <a:solidFill>
                  <a:srgbClr val="000000"/>
                </a:solidFill>
                <a:latin typeface="Calibri" panose="020F0502020204030204" pitchFamily="34" charset="0"/>
                <a:cs typeface="Calibri" panose="020F0502020204030204" pitchFamily="34" charset="0"/>
              </a:rPr>
              <a:t>Respuesta: a. Verdadero</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ES" sz="1200" b="0" strike="noStrike" spc="-1" dirty="0">
                <a:solidFill>
                  <a:srgbClr val="000000"/>
                </a:solidFill>
                <a:latin typeface="Calibri" panose="020F0502020204030204" pitchFamily="34" charset="0"/>
                <a:cs typeface="Calibri" panose="020F0502020204030204" pitchFamily="34" charset="0"/>
              </a:rPr>
              <a:t>Si cree que Medicare ha violado sus derechos de privacidad, puede presentar una queja por correo, fax, correo electrónico o electrónicamente a través del Portal de Reclamos de la Oficina de Derechos Civiles (OCR).</a:t>
            </a:r>
          </a:p>
          <a:p>
            <a:pPr marL="114480" indent="-114480">
              <a:lnSpc>
                <a:spcPct val="100000"/>
              </a:lnSpc>
              <a:spcAft>
                <a:spcPts val="601"/>
              </a:spcAft>
              <a:buClr>
                <a:srgbClr val="000000"/>
              </a:buClr>
              <a:buFont typeface="Wingdings" charset="2"/>
              <a:buChar char=""/>
              <a:tabLst>
                <a:tab pos="0" algn="l"/>
              </a:tabLst>
            </a:pPr>
            <a:r>
              <a:rPr lang="es-ES" sz="1200" b="0" strike="noStrike" spc="-1" dirty="0" err="1">
                <a:solidFill>
                  <a:srgbClr val="000000"/>
                </a:solidFill>
                <a:latin typeface="Calibri" panose="020F0502020204030204" pitchFamily="34" charset="0"/>
                <a:cs typeface="Calibri" panose="020F0502020204030204" pitchFamily="34" charset="0"/>
              </a:rPr>
              <a:t>Centralized</a:t>
            </a:r>
            <a:r>
              <a:rPr lang="es-ES" sz="1200" b="0" strike="noStrike" spc="-1" dirty="0">
                <a:solidFill>
                  <a:srgbClr val="000000"/>
                </a:solidFill>
                <a:latin typeface="Calibri" panose="020F0502020204030204" pitchFamily="34" charset="0"/>
                <a:cs typeface="Calibri" panose="020F0502020204030204" pitchFamily="34" charset="0"/>
              </a:rPr>
              <a:t> Case Management </a:t>
            </a:r>
            <a:r>
              <a:rPr lang="es-ES" sz="1200" b="0" strike="noStrike" spc="-1" dirty="0" err="1">
                <a:solidFill>
                  <a:srgbClr val="000000"/>
                </a:solidFill>
                <a:latin typeface="Calibri" panose="020F0502020204030204" pitchFamily="34" charset="0"/>
                <a:cs typeface="Calibri" panose="020F0502020204030204" pitchFamily="34" charset="0"/>
              </a:rPr>
              <a:t>Operations</a:t>
            </a:r>
            <a:br>
              <a:rPr lang="es-ES" sz="1200" dirty="0">
                <a:latin typeface="Calibri" panose="020F0502020204030204" pitchFamily="34" charset="0"/>
                <a:cs typeface="Calibri" panose="020F0502020204030204" pitchFamily="34" charset="0"/>
              </a:rPr>
            </a:br>
            <a:r>
              <a:rPr lang="es-ES" sz="1200" b="0" strike="noStrike" spc="-1" dirty="0" err="1">
                <a:solidFill>
                  <a:srgbClr val="000000"/>
                </a:solidFill>
                <a:latin typeface="Calibri" panose="020F0502020204030204" pitchFamily="34" charset="0"/>
                <a:cs typeface="Calibri" panose="020F0502020204030204" pitchFamily="34" charset="0"/>
              </a:rPr>
              <a:t>U.S</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Department</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of</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Health</a:t>
            </a:r>
            <a:r>
              <a:rPr lang="es-ES" sz="1200" b="0" strike="noStrike" spc="-1" dirty="0">
                <a:solidFill>
                  <a:srgbClr val="000000"/>
                </a:solidFill>
                <a:latin typeface="Calibri" panose="020F0502020204030204" pitchFamily="34" charset="0"/>
                <a:cs typeface="Calibri" panose="020F0502020204030204" pitchFamily="34" charset="0"/>
              </a:rPr>
              <a:t> &amp; Human </a:t>
            </a:r>
            <a:r>
              <a:rPr lang="es-ES" sz="1200" b="0" strike="noStrike" spc="-1" dirty="0" err="1">
                <a:solidFill>
                  <a:srgbClr val="000000"/>
                </a:solidFill>
                <a:latin typeface="Calibri" panose="020F0502020204030204" pitchFamily="34" charset="0"/>
                <a:cs typeface="Calibri" panose="020F0502020204030204" pitchFamily="34" charset="0"/>
              </a:rPr>
              <a:t>Services</a:t>
            </a:r>
            <a:br>
              <a:rPr lang="es-ES" sz="1200" dirty="0">
                <a:latin typeface="Calibri" panose="020F0502020204030204" pitchFamily="34" charset="0"/>
                <a:cs typeface="Calibri" panose="020F0502020204030204" pitchFamily="34" charset="0"/>
              </a:rPr>
            </a:br>
            <a:r>
              <a:rPr lang="es-ES" sz="1200" b="0" strike="noStrike" spc="-1" dirty="0">
                <a:solidFill>
                  <a:srgbClr val="000000"/>
                </a:solidFill>
                <a:latin typeface="Calibri" panose="020F0502020204030204" pitchFamily="34" charset="0"/>
                <a:cs typeface="Calibri" panose="020F0502020204030204" pitchFamily="34" charset="0"/>
              </a:rPr>
              <a:t>200 Independence Avenue, </a:t>
            </a:r>
            <a:r>
              <a:rPr lang="es-ES" sz="1200" b="0" strike="noStrike" spc="-1" dirty="0" err="1">
                <a:solidFill>
                  <a:srgbClr val="000000"/>
                </a:solidFill>
                <a:latin typeface="Calibri" panose="020F0502020204030204" pitchFamily="34" charset="0"/>
                <a:cs typeface="Calibri" panose="020F0502020204030204" pitchFamily="34" charset="0"/>
              </a:rPr>
              <a:t>S.W</a:t>
            </a:r>
            <a:r>
              <a:rPr lang="es-ES" sz="1200" b="0" strike="noStrike" spc="-1" dirty="0">
                <a:solidFill>
                  <a:srgbClr val="000000"/>
                </a:solidFill>
                <a:latin typeface="Calibri" panose="020F0502020204030204" pitchFamily="34" charset="0"/>
                <a:cs typeface="Calibri" panose="020F0502020204030204" pitchFamily="34" charset="0"/>
              </a:rPr>
              <a:t>.</a:t>
            </a:r>
            <a:br>
              <a:rPr lang="es-ES" sz="1200" dirty="0">
                <a:latin typeface="Calibri" panose="020F0502020204030204" pitchFamily="34" charset="0"/>
                <a:cs typeface="Calibri" panose="020F0502020204030204" pitchFamily="34" charset="0"/>
              </a:rPr>
            </a:br>
            <a:r>
              <a:rPr lang="es-ES" sz="1200" b="0" strike="noStrike" spc="-1" dirty="0" err="1">
                <a:solidFill>
                  <a:srgbClr val="000000"/>
                </a:solidFill>
                <a:latin typeface="Calibri" panose="020F0502020204030204" pitchFamily="34" charset="0"/>
                <a:cs typeface="Calibri" panose="020F0502020204030204" pitchFamily="34" charset="0"/>
              </a:rPr>
              <a:t>Room</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509F</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HHH</a:t>
            </a:r>
            <a:r>
              <a:rPr lang="es-ES" sz="1200" b="0" strike="noStrike" spc="-1" dirty="0">
                <a:solidFill>
                  <a:srgbClr val="000000"/>
                </a:solidFill>
                <a:latin typeface="Calibri" panose="020F0502020204030204" pitchFamily="34" charset="0"/>
                <a:cs typeface="Calibri" panose="020F0502020204030204" pitchFamily="34" charset="0"/>
              </a:rPr>
              <a:t> </a:t>
            </a:r>
            <a:r>
              <a:rPr lang="es-ES" sz="1200" b="0" strike="noStrike" spc="-1" dirty="0" err="1">
                <a:solidFill>
                  <a:srgbClr val="000000"/>
                </a:solidFill>
                <a:latin typeface="Calibri" panose="020F0502020204030204" pitchFamily="34" charset="0"/>
                <a:cs typeface="Calibri" panose="020F0502020204030204" pitchFamily="34" charset="0"/>
              </a:rPr>
              <a:t>Bldg</a:t>
            </a:r>
            <a:r>
              <a:rPr lang="es-ES" sz="1200" b="0" strike="noStrike" spc="-1" dirty="0">
                <a:solidFill>
                  <a:srgbClr val="000000"/>
                </a:solidFill>
                <a:latin typeface="Calibri" panose="020F0502020204030204" pitchFamily="34" charset="0"/>
                <a:cs typeface="Calibri" panose="020F0502020204030204" pitchFamily="34" charset="0"/>
              </a:rPr>
              <a:t>.</a:t>
            </a:r>
            <a:br>
              <a:rPr lang="es-ES" sz="1200" dirty="0">
                <a:latin typeface="Calibri" panose="020F0502020204030204" pitchFamily="34" charset="0"/>
                <a:cs typeface="Calibri" panose="020F0502020204030204" pitchFamily="34" charset="0"/>
              </a:rPr>
            </a:br>
            <a:r>
              <a:rPr lang="es-ES" sz="1200" b="0" strike="noStrike" spc="-1" dirty="0">
                <a:solidFill>
                  <a:srgbClr val="000000"/>
                </a:solidFill>
                <a:latin typeface="Calibri" panose="020F0502020204030204" pitchFamily="34" charset="0"/>
                <a:cs typeface="Calibri" panose="020F0502020204030204" pitchFamily="34" charset="0"/>
              </a:rPr>
              <a:t>Washington, D.C. 20201</a:t>
            </a:r>
          </a:p>
          <a:p>
            <a:pPr marL="114480" indent="-114480">
              <a:lnSpc>
                <a:spcPct val="107000"/>
              </a:lnSpc>
              <a:spcBef>
                <a:spcPts val="601"/>
              </a:spcBef>
              <a:buClr>
                <a:srgbClr val="000000"/>
              </a:buClr>
              <a:buFont typeface="Wingdings" charset="2"/>
              <a:buChar char=""/>
              <a:tabLst>
                <a:tab pos="0" algn="l"/>
              </a:tabLst>
            </a:pPr>
            <a:r>
              <a:rPr lang="es-ES" sz="1200" b="0" u="sng" strike="noStrike" spc="-1" dirty="0">
                <a:solidFill>
                  <a:srgbClr val="000000"/>
                </a:solidFill>
                <a:uFillTx/>
                <a:latin typeface="Calibri" panose="020F0502020204030204" pitchFamily="34" charset="0"/>
                <a:ea typeface="Calibri"/>
                <a:cs typeface="Calibri" panose="020F0502020204030204" pitchFamily="34" charset="0"/>
                <a:hlinkClick r:id="rId3"/>
              </a:rPr>
              <a:t>OCRComplaint@hhs.gov</a:t>
            </a:r>
            <a:r>
              <a:rPr lang="es-ES" sz="1200" b="0" strike="noStrike" spc="-1" dirty="0">
                <a:solidFill>
                  <a:srgbClr val="000000"/>
                </a:solidFill>
                <a:latin typeface="Calibri" panose="020F0502020204030204" pitchFamily="34" charset="0"/>
                <a:ea typeface="Calibri"/>
                <a:cs typeface="Calibri" panose="020F0502020204030204" pitchFamily="34" charset="0"/>
              </a:rPr>
              <a:t>  </a:t>
            </a:r>
            <a:endParaRPr lang="es-ES" sz="1200" b="0" strike="noStrike" spc="-1" dirty="0">
              <a:solidFill>
                <a:srgbClr val="000000"/>
              </a:solidFill>
              <a:latin typeface="Calibri" panose="020F0502020204030204" pitchFamily="34" charset="0"/>
              <a:cs typeface="Calibri" panose="020F0502020204030204" pitchFamily="34" charset="0"/>
            </a:endParaRPr>
          </a:p>
          <a:p>
            <a:pPr marL="114480" indent="-114480">
              <a:lnSpc>
                <a:spcPct val="107000"/>
              </a:lnSpc>
              <a:spcBef>
                <a:spcPts val="601"/>
              </a:spcBef>
              <a:buClr>
                <a:srgbClr val="000000"/>
              </a:buClr>
              <a:buFont typeface="Wingdings" charset="2"/>
              <a:buChar char=""/>
              <a:tabLst>
                <a:tab pos="0" algn="l"/>
              </a:tabLst>
            </a:pPr>
            <a:r>
              <a:rPr lang="es-ES" sz="1200" b="0" u="sng" strike="noStrike" spc="-1" dirty="0">
                <a:solidFill>
                  <a:srgbClr val="000000"/>
                </a:solidFill>
                <a:uFillTx/>
                <a:latin typeface="Calibri" panose="020F0502020204030204" pitchFamily="34" charset="0"/>
                <a:ea typeface="Calibri"/>
                <a:cs typeface="Calibri" panose="020F0502020204030204" pitchFamily="34" charset="0"/>
                <a:hlinkClick r:id="rId4"/>
              </a:rPr>
              <a:t>ocrportal.HHS.gov</a:t>
            </a:r>
            <a:endParaRPr lang="es-ES" sz="1200" b="0" strike="noStrike" spc="-1" dirty="0">
              <a:solidFill>
                <a:srgbClr val="000000"/>
              </a:solidFill>
              <a:latin typeface="Calibri" panose="020F0502020204030204" pitchFamily="34" charset="0"/>
              <a:cs typeface="Calibri" panose="020F0502020204030204" pitchFamily="34" charset="0"/>
            </a:endParaRPr>
          </a:p>
          <a:p>
            <a:pPr marL="114480" indent="-114480">
              <a:lnSpc>
                <a:spcPct val="107000"/>
              </a:lnSpc>
              <a:spcBef>
                <a:spcPts val="601"/>
              </a:spcBef>
              <a:buClr>
                <a:srgbClr val="000000"/>
              </a:buClr>
              <a:buFont typeface="Wingdings" charset="2"/>
              <a:buChar char=""/>
              <a:tabLst>
                <a:tab pos="0" algn="l"/>
              </a:tabLst>
            </a:pPr>
            <a:r>
              <a:rPr lang="es-ES" sz="1200" b="0" strike="noStrike" spc="-1" dirty="0">
                <a:solidFill>
                  <a:srgbClr val="000000"/>
                </a:solidFill>
                <a:latin typeface="Calibri" panose="020F0502020204030204" pitchFamily="34" charset="0"/>
                <a:ea typeface="Calibri"/>
                <a:cs typeface="Calibri" panose="020F0502020204030204" pitchFamily="34" charset="0"/>
              </a:rPr>
              <a:t>La presentación de una queja no afectará sus beneficios de Medicare.</a:t>
            </a:r>
            <a:endParaRPr lang="es-E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412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rPr>
              <a:t>La lección 5, “Protecciones adicionales”, explica:</a:t>
            </a:r>
            <a:endParaRPr lang="en-US" sz="1200" b="0" strike="noStrike" spc="-1" dirty="0">
              <a:solidFill>
                <a:srgbClr val="000000"/>
              </a:solidFill>
              <a:latin typeface="Calibri "/>
            </a:endParaRPr>
          </a:p>
          <a:p>
            <a:pPr marL="12240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Instrucciones anticipadas</a:t>
            </a:r>
            <a:endParaRPr lang="en-US" sz="1200" b="0" strike="noStrike" spc="-1" dirty="0">
              <a:solidFill>
                <a:srgbClr val="000000"/>
              </a:solidFill>
              <a:latin typeface="Calibri "/>
            </a:endParaRPr>
          </a:p>
          <a:p>
            <a:pPr marL="122400" indent="-120960">
              <a:lnSpc>
                <a:spcPct val="100000"/>
              </a:lnSpc>
              <a:spcAft>
                <a:spcPts val="600"/>
              </a:spcAft>
              <a:buClr>
                <a:srgbClr val="000000"/>
              </a:buClr>
              <a:buFont typeface="Wingdings" charset="2"/>
              <a:buChar char=""/>
            </a:pPr>
            <a:r>
              <a:rPr lang="es-US" sz="1200" b="0" strike="noStrike" spc="-1" dirty="0">
                <a:solidFill>
                  <a:srgbClr val="000000"/>
                </a:solidFill>
                <a:latin typeface="Calibri "/>
              </a:rPr>
              <a:t>El Defensor de Beneficiarios de Medicare</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1611741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Al final de esta lección, usted podrá:</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tipos comunes de instrucciones anticipadas y sus propósitos</a:t>
            </a:r>
            <a:endParaRPr lang="en-US" sz="1200" b="0" strike="noStrike" spc="-1" dirty="0">
              <a:solidFill>
                <a:srgbClr val="000000"/>
              </a:solidFill>
              <a:latin typeface="Calibri" panose="020F0502020204030204" pitchFamily="34" charset="0"/>
              <a:cs typeface="Calibri" panose="020F0502020204030204" pitchFamily="34" charset="0"/>
            </a:endParaRPr>
          </a:p>
          <a:p>
            <a:pPr marL="178920" indent="-178920">
              <a:lnSpc>
                <a:spcPct val="100000"/>
              </a:lnSpc>
              <a:spcAft>
                <a:spcPts val="600"/>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Explicar qué hace el Defensor de los beneficiarios de Medicare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5345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Las instrucciones anticipadas son documentos legales que le permiten poner por escrito qué clase de cuidados de la salud usted querría si estuviera demasiado enfermo para hablar por sí. </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Las instrucciones anticipadas la mayoría de las veces incluyen un poder para cuidados de la salud (poder legal duradero) y un testamento en vida. </a:t>
            </a:r>
            <a:r>
              <a:rPr lang="es-US" sz="1200" b="0" strike="noStrike" spc="-1" dirty="0">
                <a:solidFill>
                  <a:srgbClr val="000000"/>
                </a:solidFill>
                <a:latin typeface="Calibri" panose="020F0502020204030204" pitchFamily="34" charset="0"/>
                <a:cs typeface="Calibri" panose="020F0502020204030204" pitchFamily="34" charset="0"/>
              </a:rPr>
              <a:t>Es importante que converse con sus familiares, amigos y proveedores de cuidados de la salud sobre sus deseos, pero estos documentos legales garantizan que sus deseos se cumplan. Es mejor pensar en estas decisiones importantes antes de estar enfermo o que se presente una crisis. </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0" strike="noStrike" spc="-1" dirty="0">
                <a:solidFill>
                  <a:srgbClr val="000000"/>
                </a:solidFill>
                <a:latin typeface="Calibri" panose="020F0502020204030204" pitchFamily="34" charset="0"/>
                <a:cs typeface="Calibri" panose="020F0502020204030204" pitchFamily="34" charset="0"/>
              </a:rPr>
              <a:t>Un </a:t>
            </a:r>
            <a:r>
              <a:rPr lang="es-US" sz="1200" b="1" strike="noStrike" spc="-1" dirty="0">
                <a:solidFill>
                  <a:srgbClr val="000000"/>
                </a:solidFill>
                <a:latin typeface="Calibri" panose="020F0502020204030204" pitchFamily="34" charset="0"/>
                <a:cs typeface="Calibri" panose="020F0502020204030204" pitchFamily="34" charset="0"/>
              </a:rPr>
              <a:t>poder para cuidados de la salud </a:t>
            </a:r>
            <a:r>
              <a:rPr lang="es-US" sz="1200" b="0" strike="noStrike" spc="-1" dirty="0">
                <a:solidFill>
                  <a:srgbClr val="000000"/>
                </a:solidFill>
                <a:latin typeface="Calibri" panose="020F0502020204030204" pitchFamily="34" charset="0"/>
                <a:cs typeface="Calibri" panose="020F0502020204030204" pitchFamily="34" charset="0"/>
              </a:rPr>
              <a:t>(a veces llamado poder legal duradero para cuidados de la salud) se usa para nombrar a la persona que usted desea que tome decisiones de cuidados de la salud por usted si usted no puede tomarlas por sí. Es importante contar con un poder para cuidados de la salud porque si súbitamente usted no puede tomar sus propias decisiones sobre cuidados de la salud, alguien en quien usted confía podrá hacerlo por usted.</a:t>
            </a:r>
            <a:endParaRPr lang="en-US" sz="1200" b="0" strike="noStrike" spc="-1" dirty="0">
              <a:solidFill>
                <a:srgbClr val="000000"/>
              </a:solidFill>
              <a:latin typeface="Calibri" panose="020F0502020204030204" pitchFamily="34" charset="0"/>
              <a:cs typeface="Calibri" panose="020F0502020204030204" pitchFamily="34" charset="0"/>
            </a:endParaRPr>
          </a:p>
          <a:p>
            <a:pPr marL="176400" indent="-176400">
              <a:lnSpc>
                <a:spcPct val="100000"/>
              </a:lnSpc>
              <a:spcAft>
                <a:spcPts val="600"/>
              </a:spcAft>
              <a:buClr>
                <a:srgbClr val="000000"/>
              </a:buClr>
              <a:buFont typeface="Wingdings" charset="2"/>
              <a:buChar char=""/>
            </a:pPr>
            <a:r>
              <a:rPr lang="es-US" sz="1200" b="1" strike="noStrike" spc="-1" dirty="0">
                <a:solidFill>
                  <a:srgbClr val="000000"/>
                </a:solidFill>
                <a:latin typeface="Calibri" panose="020F0502020204030204" pitchFamily="34" charset="0"/>
                <a:cs typeface="Calibri" panose="020F0502020204030204" pitchFamily="34" charset="0"/>
              </a:rPr>
              <a:t>Un testamento en vida </a:t>
            </a:r>
            <a:r>
              <a:rPr lang="es-US" sz="1200" b="0" strike="noStrike" spc="-1" dirty="0">
                <a:solidFill>
                  <a:srgbClr val="000000"/>
                </a:solidFill>
                <a:latin typeface="Calibri" panose="020F0502020204030204" pitchFamily="34" charset="0"/>
                <a:cs typeface="Calibri" panose="020F0502020204030204" pitchFamily="34" charset="0"/>
              </a:rPr>
              <a:t>es otra manera de asegurarse que su voz sea escuchada. Indica qué tratamientos médicos usted aceptará o rechazará si su vida está en peligro. Por ejemplo, diálisis por insuficiencia renal, un respirador si no puede respirar solo, resucitación cardiopulmonar si su corazón y respiración se detienen, o alimentación por un tubo si ya no puede comer.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39939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2505" y="3757508"/>
            <a:ext cx="6990348" cy="5502379"/>
          </a:xfrm>
        </p:spPr>
        <p:txBody>
          <a:bodyPr/>
          <a:lstStyle/>
          <a:p>
            <a:pPr>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Notas del presentador</a:t>
            </a:r>
            <a:endParaRPr lang="es-E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Un defensor es una persona que revisa quejas y ayuda a resolverlas. </a:t>
            </a:r>
          </a:p>
          <a:p>
            <a:pPr marL="114480" indent="-114480">
              <a:lnSpc>
                <a:spcPct val="100000"/>
              </a:lnSpc>
              <a:spcAft>
                <a:spcPts val="600"/>
              </a:spcAft>
              <a:buClr>
                <a:srgbClr val="000000"/>
              </a:buClr>
              <a:buFont typeface="Wingdings" charset="2"/>
              <a:buChar char=""/>
            </a:pPr>
            <a:r>
              <a:rPr lang="es-ES" sz="1200" b="0" strike="noStrike" spc="-1" dirty="0">
                <a:solidFill>
                  <a:srgbClr val="000000"/>
                </a:solidFill>
                <a:latin typeface="Calibri" panose="020F0502020204030204" pitchFamily="34" charset="0"/>
                <a:cs typeface="Calibri" panose="020F0502020204030204" pitchFamily="34" charset="0"/>
              </a:rPr>
              <a:t>El </a:t>
            </a:r>
            <a:r>
              <a:rPr lang="es-ES" sz="1200" b="1" strike="noStrike" spc="-1" dirty="0">
                <a:solidFill>
                  <a:srgbClr val="000000"/>
                </a:solidFill>
                <a:latin typeface="Calibri" panose="020F0502020204030204" pitchFamily="34" charset="0"/>
                <a:cs typeface="Calibri" panose="020F0502020204030204" pitchFamily="34" charset="0"/>
              </a:rPr>
              <a:t>Defensor de Beneficiarios de Medicare </a:t>
            </a:r>
            <a:r>
              <a:rPr lang="es-ES" sz="1200" b="0" strike="noStrike" spc="-1" dirty="0">
                <a:solidFill>
                  <a:srgbClr val="000000"/>
                </a:solidFill>
                <a:latin typeface="Calibri" panose="020F0502020204030204" pitchFamily="34" charset="0"/>
                <a:cs typeface="Calibri" panose="020F0502020204030204" pitchFamily="34" charset="0"/>
              </a:rPr>
              <a:t>le ayuda con quejas, quejas formales y solicitudes de información sobre Medicare. El Defensor de Beneficiarios de Medicare les ayuda a usted y a sus representantes con preguntas y quejas y se asegura de que haya información disponible para ayudarle a:</a:t>
            </a:r>
          </a:p>
          <a:p>
            <a:pPr marL="343080" indent="-114480">
              <a:lnSpc>
                <a:spcPct val="100000"/>
              </a:lnSpc>
              <a:spcAft>
                <a:spcPts val="600"/>
              </a:spcAft>
              <a:buClr>
                <a:srgbClr val="000000"/>
              </a:buClr>
              <a:buFont typeface="Arial"/>
              <a:buChar char="•"/>
            </a:pPr>
            <a:r>
              <a:rPr lang="es-ES" sz="1200" b="0" strike="noStrike" spc="-1" dirty="0">
                <a:solidFill>
                  <a:srgbClr val="000000"/>
                </a:solidFill>
                <a:latin typeface="Calibri" panose="020F0502020204030204" pitchFamily="34" charset="0"/>
                <a:cs typeface="Calibri" panose="020F0502020204030204" pitchFamily="34" charset="0"/>
              </a:rPr>
              <a:t>Tomar decisiones sobre cuidados de la salud que sean adecuadas para usted</a:t>
            </a:r>
          </a:p>
          <a:p>
            <a:pPr marL="343080" indent="-114480">
              <a:lnSpc>
                <a:spcPct val="100000"/>
              </a:lnSpc>
              <a:spcAft>
                <a:spcPts val="600"/>
              </a:spcAft>
              <a:buClr>
                <a:srgbClr val="000000"/>
              </a:buClr>
              <a:buFont typeface="Arial"/>
              <a:buChar char="•"/>
            </a:pPr>
            <a:r>
              <a:rPr lang="es-ES" sz="1200" b="0" strike="noStrike" spc="-1" dirty="0">
                <a:solidFill>
                  <a:srgbClr val="000000"/>
                </a:solidFill>
                <a:latin typeface="Calibri" panose="020F0502020204030204" pitchFamily="34" charset="0"/>
                <a:cs typeface="Calibri" panose="020F0502020204030204" pitchFamily="34" charset="0"/>
              </a:rPr>
              <a:t>Comprender sus derechos y protecciones de Medicare</a:t>
            </a:r>
          </a:p>
          <a:p>
            <a:pPr marL="114480" indent="-114480">
              <a:lnSpc>
                <a:spcPct val="100000"/>
              </a:lnSpc>
              <a:spcAft>
                <a:spcPts val="600"/>
              </a:spcAft>
              <a:buClr>
                <a:srgbClr val="000000"/>
              </a:buClr>
              <a:buFont typeface="Wingdings" charset="2"/>
              <a:buChar char=""/>
            </a:pPr>
            <a:r>
              <a:rPr lang="es-ES" sz="1200" b="0" strike="noStrike" spc="-1" dirty="0">
                <a:solidFill>
                  <a:srgbClr val="000000"/>
                </a:solidFill>
                <a:latin typeface="Calibri" panose="020F0502020204030204" pitchFamily="34" charset="0"/>
                <a:cs typeface="Calibri" panose="020F0502020204030204" pitchFamily="34" charset="0"/>
              </a:rPr>
              <a:t>El </a:t>
            </a:r>
            <a:r>
              <a:rPr lang="es-ES" sz="1200" b="1" strike="noStrike" spc="-1" dirty="0">
                <a:solidFill>
                  <a:srgbClr val="000000"/>
                </a:solidFill>
                <a:latin typeface="Calibri" panose="020F0502020204030204" pitchFamily="34" charset="0"/>
                <a:cs typeface="Calibri" panose="020F0502020204030204" pitchFamily="34" charset="0"/>
              </a:rPr>
              <a:t>Defensor de Adquisición Competitiva </a:t>
            </a:r>
            <a:r>
              <a:rPr lang="es-ES" sz="1200" b="0" strike="noStrike" spc="-1" dirty="0">
                <a:solidFill>
                  <a:srgbClr val="000000"/>
                </a:solidFill>
                <a:latin typeface="Calibri" panose="020F0502020204030204" pitchFamily="34" charset="0"/>
                <a:cs typeface="Calibri" panose="020F0502020204030204" pitchFamily="34" charset="0"/>
              </a:rPr>
              <a:t>responde preguntas, cuestiones y quejas de individuos y proveedores y ayuda a resolver sus quejas sobre ciertos equipos médicos duraderos (</a:t>
            </a:r>
            <a:r>
              <a:rPr lang="es-ES" sz="1200" b="0" strike="noStrike" spc="-1" dirty="0" err="1">
                <a:solidFill>
                  <a:srgbClr val="000000"/>
                </a:solidFill>
                <a:latin typeface="Calibri" panose="020F0502020204030204" pitchFamily="34" charset="0"/>
                <a:cs typeface="Calibri" panose="020F0502020204030204" pitchFamily="34" charset="0"/>
              </a:rPr>
              <a:t>DME</a:t>
            </a:r>
            <a:r>
              <a:rPr lang="es-ES" sz="1200" b="0" strike="noStrike" spc="-1" dirty="0">
                <a:solidFill>
                  <a:srgbClr val="000000"/>
                </a:solidFill>
                <a:latin typeface="Calibri" panose="020F0502020204030204" pitchFamily="34" charset="0"/>
                <a:cs typeface="Calibri" panose="020F0502020204030204" pitchFamily="34" charset="0"/>
              </a:rPr>
              <a:t>), prótesis, aparatos ortopédicos y suministros (</a:t>
            </a:r>
            <a:r>
              <a:rPr lang="es-ES" sz="1200" b="0" strike="noStrike" spc="-1" dirty="0" err="1">
                <a:solidFill>
                  <a:srgbClr val="000000"/>
                </a:solidFill>
                <a:latin typeface="Calibri" panose="020F0502020204030204" pitchFamily="34" charset="0"/>
                <a:cs typeface="Calibri" panose="020F0502020204030204" pitchFamily="34" charset="0"/>
              </a:rPr>
              <a:t>DMEPOS</a:t>
            </a:r>
            <a:r>
              <a:rPr lang="es-ES" sz="1200" b="0" strike="noStrike" spc="-1" dirty="0">
                <a:solidFill>
                  <a:srgbClr val="000000"/>
                </a:solidFill>
                <a:latin typeface="Calibri" panose="020F0502020204030204" pitchFamily="34" charset="0"/>
                <a:cs typeface="Calibri" panose="020F0502020204030204" pitchFamily="34" charset="0"/>
              </a:rPr>
              <a:t>). Cuando usted tenga una queja sobre equipos o suministros cubiertos por el </a:t>
            </a:r>
            <a:r>
              <a:rPr lang="es-ES" sz="1200" b="0" strike="noStrike" spc="-1" dirty="0" err="1">
                <a:solidFill>
                  <a:srgbClr val="000000"/>
                </a:solidFill>
                <a:latin typeface="Calibri" panose="020F0502020204030204" pitchFamily="34" charset="0"/>
                <a:cs typeface="Calibri" panose="020F0502020204030204" pitchFamily="34" charset="0"/>
              </a:rPr>
              <a:t>CBP</a:t>
            </a:r>
            <a:r>
              <a:rPr lang="es-ES" sz="1200" b="0" strike="noStrike" spc="-1" dirty="0">
                <a:solidFill>
                  <a:srgbClr val="000000"/>
                </a:solidFill>
                <a:latin typeface="Calibri" panose="020F0502020204030204" pitchFamily="34" charset="0"/>
                <a:cs typeface="Calibri" panose="020F0502020204030204" pitchFamily="34" charset="0"/>
              </a:rPr>
              <a:t>, primero debe contactar a su proveedor para que él pueda abordar la cuestión. </a:t>
            </a:r>
          </a:p>
          <a:p>
            <a:pPr marL="114480" indent="0">
              <a:lnSpc>
                <a:spcPct val="100000"/>
              </a:lnSpc>
              <a:spcAft>
                <a:spcPts val="600"/>
              </a:spcAft>
              <a:buNone/>
            </a:pPr>
            <a:r>
              <a:rPr lang="es-ES" sz="1200" b="1" strike="noStrike" spc="-1" dirty="0">
                <a:solidFill>
                  <a:srgbClr val="000000"/>
                </a:solidFill>
                <a:latin typeface="Calibri" panose="020F0502020204030204" pitchFamily="34" charset="0"/>
                <a:cs typeface="Calibri" panose="020F0502020204030204" pitchFamily="34" charset="0"/>
              </a:rPr>
              <a:t>IMPORTANTE:</a:t>
            </a:r>
            <a:r>
              <a:rPr lang="es-ES" sz="1200" b="0" strike="noStrike" spc="-1" dirty="0">
                <a:solidFill>
                  <a:srgbClr val="000000"/>
                </a:solidFill>
                <a:latin typeface="Calibri" panose="020F0502020204030204" pitchFamily="34" charset="0"/>
                <a:cs typeface="Calibri" panose="020F0502020204030204" pitchFamily="34" charset="0"/>
              </a:rPr>
              <a:t> Todos los contratos de </a:t>
            </a:r>
            <a:r>
              <a:rPr lang="es-ES" sz="1200" b="0" strike="noStrike" spc="-1" dirty="0" err="1">
                <a:solidFill>
                  <a:srgbClr val="000000"/>
                </a:solidFill>
                <a:latin typeface="Calibri" panose="020F0502020204030204" pitchFamily="34" charset="0"/>
                <a:cs typeface="Calibri" panose="020F0502020204030204" pitchFamily="34" charset="0"/>
              </a:rPr>
              <a:t>DMEPOS</a:t>
            </a:r>
            <a:r>
              <a:rPr lang="es-ES" sz="1200" b="0" strike="noStrike" spc="-1" dirty="0">
                <a:solidFill>
                  <a:srgbClr val="000000"/>
                </a:solidFill>
                <a:latin typeface="Calibri" panose="020F0502020204030204" pitchFamily="34" charset="0"/>
                <a:cs typeface="Calibri" panose="020F0502020204030204" pitchFamily="34" charset="0"/>
              </a:rPr>
              <a:t> de la ronda 2021 del Programa de Ofertas Competitivas (</a:t>
            </a:r>
            <a:r>
              <a:rPr lang="es-ES" sz="1200" b="0" strike="noStrike" spc="-1" dirty="0" err="1">
                <a:solidFill>
                  <a:srgbClr val="000000"/>
                </a:solidFill>
                <a:latin typeface="Calibri" panose="020F0502020204030204" pitchFamily="34" charset="0"/>
                <a:cs typeface="Calibri" panose="020F0502020204030204" pitchFamily="34" charset="0"/>
              </a:rPr>
              <a:t>CBP</a:t>
            </a:r>
            <a:r>
              <a:rPr lang="es-ES" sz="1200" b="0" strike="noStrike" spc="-1" dirty="0">
                <a:solidFill>
                  <a:srgbClr val="000000"/>
                </a:solidFill>
                <a:latin typeface="Calibri" panose="020F0502020204030204" pitchFamily="34" charset="0"/>
                <a:cs typeface="Calibri" panose="020F0502020204030204" pitchFamily="34" charset="0"/>
              </a:rPr>
              <a:t>) para rodilleras y corsés listos para usar (</a:t>
            </a:r>
            <a:r>
              <a:rPr lang="es-ES" sz="1200" b="0" strike="noStrike" spc="-1" dirty="0" err="1">
                <a:solidFill>
                  <a:srgbClr val="000000"/>
                </a:solidFill>
                <a:latin typeface="Calibri" panose="020F0502020204030204" pitchFamily="34" charset="0"/>
                <a:cs typeface="Calibri" panose="020F0502020204030204" pitchFamily="34" charset="0"/>
              </a:rPr>
              <a:t>OTS</a:t>
            </a:r>
            <a:r>
              <a:rPr lang="es-ES" sz="1200" b="0" strike="noStrike" spc="-1" dirty="0">
                <a:solidFill>
                  <a:srgbClr val="000000"/>
                </a:solidFill>
                <a:latin typeface="Calibri" panose="020F0502020204030204" pitchFamily="34" charset="0"/>
                <a:cs typeface="Calibri" panose="020F0502020204030204" pitchFamily="34" charset="0"/>
              </a:rPr>
              <a:t>) vencieron el 31 de diciembre de 2023. </a:t>
            </a:r>
            <a:r>
              <a:rPr lang="es-ES" sz="1200" b="1" strike="noStrike" spc="-1" dirty="0">
                <a:solidFill>
                  <a:srgbClr val="000000"/>
                </a:solidFill>
                <a:latin typeface="Calibri" panose="020F0502020204030204" pitchFamily="34" charset="0"/>
                <a:cs typeface="Calibri" panose="020F0502020204030204" pitchFamily="34" charset="0"/>
              </a:rPr>
              <a:t>Desde el 1 de enero de 2024</a:t>
            </a:r>
            <a:r>
              <a:rPr lang="es-ES" sz="1200" b="0" strike="noStrike" spc="-1" dirty="0">
                <a:solidFill>
                  <a:srgbClr val="000000"/>
                </a:solidFill>
                <a:latin typeface="Calibri" panose="020F0502020204030204" pitchFamily="34" charset="0"/>
                <a:cs typeface="Calibri" panose="020F0502020204030204" pitchFamily="34" charset="0"/>
              </a:rPr>
              <a:t>, hay un período de brecha temporal para </a:t>
            </a:r>
            <a:r>
              <a:rPr lang="es-ES" sz="1200" b="0" strike="noStrike" spc="-1" dirty="0" err="1">
                <a:solidFill>
                  <a:srgbClr val="000000"/>
                </a:solidFill>
                <a:latin typeface="Calibri" panose="020F0502020204030204" pitchFamily="34" charset="0"/>
                <a:cs typeface="Calibri" panose="020F0502020204030204" pitchFamily="34" charset="0"/>
              </a:rPr>
              <a:t>DMEPOS</a:t>
            </a:r>
            <a:r>
              <a:rPr lang="es-ES" sz="1200" b="0" strike="noStrike" spc="-1" dirty="0">
                <a:solidFill>
                  <a:srgbClr val="000000"/>
                </a:solidFill>
                <a:latin typeface="Calibri" panose="020F0502020204030204" pitchFamily="34" charset="0"/>
                <a:cs typeface="Calibri" panose="020F0502020204030204" pitchFamily="34" charset="0"/>
              </a:rPr>
              <a:t> del </a:t>
            </a:r>
            <a:r>
              <a:rPr lang="es-ES" sz="1200" b="0" strike="noStrike" spc="-1" dirty="0" err="1">
                <a:solidFill>
                  <a:srgbClr val="000000"/>
                </a:solidFill>
                <a:latin typeface="Calibri" panose="020F0502020204030204" pitchFamily="34" charset="0"/>
                <a:cs typeface="Calibri" panose="020F0502020204030204" pitchFamily="34" charset="0"/>
              </a:rPr>
              <a:t>CPB</a:t>
            </a:r>
            <a:r>
              <a:rPr lang="es-ES" sz="1200" b="0" strike="noStrike" spc="-1" dirty="0">
                <a:solidFill>
                  <a:srgbClr val="000000"/>
                </a:solidFill>
                <a:latin typeface="Calibri" panose="020F0502020204030204" pitchFamily="34" charset="0"/>
                <a:cs typeface="Calibri" panose="020F0502020204030204" pitchFamily="34" charset="0"/>
              </a:rPr>
              <a:t>. Los CMS tienen planes de hacer licitación para la próxima ronda de DMEPOS del CBP después de revisar legislación sobre avisos y comentarios para fortalecer más los DMEPOS del CBP.</a:t>
            </a:r>
            <a:endParaRPr lang="es-ES" b="0" strike="noStrike" spc="-1" dirty="0">
              <a:solidFill>
                <a:srgbClr val="000000"/>
              </a:solidFill>
            </a:endParaRPr>
          </a:p>
          <a:p>
            <a:pPr marL="114480" indent="0">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El Defensor revisa las preocupaciones planteadas por las personas con Medicare a través del teléfono </a:t>
            </a:r>
            <a:br>
              <a:rPr lang="es-ES" sz="1200" dirty="0">
                <a:latin typeface="Calibri" panose="020F0502020204030204" pitchFamily="34" charset="0"/>
                <a:cs typeface="Calibri" panose="020F0502020204030204" pitchFamily="34" charset="0"/>
              </a:rPr>
            </a:br>
            <a:r>
              <a:rPr lang="es-ES" sz="1200" b="0" strike="noStrike" spc="-1" dirty="0">
                <a:solidFill>
                  <a:srgbClr val="000000"/>
                </a:solidFill>
                <a:latin typeface="Calibri" panose="020F0502020204030204" pitchFamily="34" charset="0"/>
                <a:cs typeface="Calibri" panose="020F0502020204030204" pitchFamily="34" charset="0"/>
              </a:rPr>
              <a:t>1-800-MEDICARE (1-800-633-4227) (TTY: 1-877-486-2048) y a través de Programas de Asistencia sobre Seguros de Salud (SHIP). Para encontrar el número de su </a:t>
            </a:r>
            <a:r>
              <a:rPr lang="es-ES" sz="1200" b="0" strike="noStrike" spc="-1" dirty="0" err="1">
                <a:solidFill>
                  <a:srgbClr val="000000"/>
                </a:solidFill>
                <a:latin typeface="Calibri" panose="020F0502020204030204" pitchFamily="34" charset="0"/>
                <a:cs typeface="Calibri" panose="020F0502020204030204" pitchFamily="34" charset="0"/>
              </a:rPr>
              <a:t>SHIP</a:t>
            </a:r>
            <a:r>
              <a:rPr lang="es-ES" sz="1200" b="0" strike="noStrike" spc="-1" dirty="0">
                <a:solidFill>
                  <a:srgbClr val="000000"/>
                </a:solidFill>
                <a:latin typeface="Calibri" panose="020F0502020204030204" pitchFamily="34" charset="0"/>
                <a:cs typeface="Calibri" panose="020F0502020204030204" pitchFamily="34" charset="0"/>
              </a:rPr>
              <a:t> local, visite </a:t>
            </a:r>
            <a:r>
              <a:rPr lang="es-ES" sz="1200" b="0" u="sng" strike="noStrike" spc="-1" dirty="0">
                <a:solidFill>
                  <a:srgbClr val="000000"/>
                </a:solidFill>
                <a:uFillTx/>
                <a:latin typeface="Calibri" panose="020F0502020204030204" pitchFamily="34" charset="0"/>
                <a:cs typeface="Calibri" panose="020F0502020204030204" pitchFamily="34" charset="0"/>
                <a:hlinkClick r:id="rId3"/>
              </a:rPr>
              <a:t>shiphelp.org</a:t>
            </a:r>
            <a:r>
              <a:rPr lang="es-ES" sz="1200" b="0" strike="noStrike" spc="-1" dirty="0">
                <a:solidFill>
                  <a:srgbClr val="000000"/>
                </a:solidFill>
                <a:latin typeface="Calibri" panose="020F0502020204030204" pitchFamily="34" charset="0"/>
                <a:cs typeface="Calibri" panose="020F0502020204030204" pitchFamily="34" charset="0"/>
              </a:rPr>
              <a:t>.</a:t>
            </a:r>
          </a:p>
          <a:p>
            <a:pPr marL="114480" indent="0">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Visite </a:t>
            </a:r>
            <a:r>
              <a:rPr lang="es-ES" sz="1200" b="0" u="sng" strike="noStrike" spc="-1" dirty="0">
                <a:solidFill>
                  <a:srgbClr val="000000"/>
                </a:solidFill>
                <a:uFillTx/>
                <a:latin typeface="Calibri" panose="020F0502020204030204" pitchFamily="34" charset="0"/>
                <a:cs typeface="Calibri" panose="020F0502020204030204" pitchFamily="34" charset="0"/>
                <a:hlinkClick r:id="rId4"/>
              </a:rPr>
              <a:t>Medicare.gov/</a:t>
            </a:r>
            <a:r>
              <a:rPr lang="es-ES" sz="1200" b="0" u="sng" strike="noStrike" spc="-1" dirty="0" err="1">
                <a:solidFill>
                  <a:srgbClr val="000000"/>
                </a:solidFill>
                <a:uFillTx/>
                <a:latin typeface="Calibri" panose="020F0502020204030204" pitchFamily="34" charset="0"/>
                <a:cs typeface="Calibri" panose="020F0502020204030204" pitchFamily="34" charset="0"/>
                <a:hlinkClick r:id="rId4"/>
              </a:rPr>
              <a:t>basics</a:t>
            </a:r>
            <a:r>
              <a:rPr lang="es-E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ES" sz="1200" b="0" u="sng" strike="noStrike" spc="-1" dirty="0" err="1">
                <a:solidFill>
                  <a:srgbClr val="000000"/>
                </a:solidFill>
                <a:uFillTx/>
                <a:latin typeface="Calibri" panose="020F0502020204030204" pitchFamily="34" charset="0"/>
                <a:cs typeface="Calibri" panose="020F0502020204030204" pitchFamily="34" charset="0"/>
                <a:hlinkClick r:id="rId4"/>
              </a:rPr>
              <a:t>your</a:t>
            </a:r>
            <a:r>
              <a:rPr lang="es-ES" sz="1200" b="0" u="sng" strike="noStrike" spc="-1" dirty="0">
                <a:solidFill>
                  <a:srgbClr val="000000"/>
                </a:solidFill>
                <a:uFillTx/>
                <a:latin typeface="Calibri" panose="020F0502020204030204" pitchFamily="34" charset="0"/>
                <a:cs typeface="Calibri" panose="020F0502020204030204" pitchFamily="34" charset="0"/>
                <a:hlinkClick r:id="rId4"/>
              </a:rPr>
              <a:t>-medicare-</a:t>
            </a:r>
            <a:r>
              <a:rPr lang="es-ES" sz="1200" b="0" u="sng" strike="noStrike" spc="-1" dirty="0" err="1">
                <a:solidFill>
                  <a:srgbClr val="000000"/>
                </a:solidFill>
                <a:uFillTx/>
                <a:latin typeface="Calibri" panose="020F0502020204030204" pitchFamily="34" charset="0"/>
                <a:cs typeface="Calibri" panose="020F0502020204030204" pitchFamily="34" charset="0"/>
                <a:hlinkClick r:id="rId4"/>
              </a:rPr>
              <a:t>rights</a:t>
            </a:r>
            <a:r>
              <a:rPr lang="es-ES" sz="1200" b="0" u="sng" strike="noStrike" spc="-1" dirty="0">
                <a:solidFill>
                  <a:srgbClr val="000000"/>
                </a:solidFill>
                <a:uFillTx/>
                <a:latin typeface="Calibri" panose="020F0502020204030204" pitchFamily="34" charset="0"/>
                <a:cs typeface="Calibri" panose="020F0502020204030204" pitchFamily="34" charset="0"/>
                <a:hlinkClick r:id="rId4"/>
              </a:rPr>
              <a:t>/</a:t>
            </a:r>
            <a:r>
              <a:rPr lang="es-ES" sz="1200" b="0" u="sng" strike="noStrike" spc="-1" dirty="0" err="1">
                <a:solidFill>
                  <a:srgbClr val="000000"/>
                </a:solidFill>
                <a:uFillTx/>
                <a:latin typeface="Calibri" panose="020F0502020204030204" pitchFamily="34" charset="0"/>
                <a:cs typeface="Calibri" panose="020F0502020204030204" pitchFamily="34" charset="0"/>
                <a:hlinkClick r:id="rId4"/>
              </a:rPr>
              <a:t>get-help-with-your-rights-protections</a:t>
            </a:r>
            <a:r>
              <a:rPr lang="es-ES" sz="1200" b="0" strike="noStrike" spc="-1" dirty="0">
                <a:solidFill>
                  <a:srgbClr val="000000"/>
                </a:solidFill>
                <a:latin typeface="Calibri" panose="020F0502020204030204" pitchFamily="34" charset="0"/>
                <a:cs typeface="Calibri" panose="020F0502020204030204" pitchFamily="34" charset="0"/>
              </a:rPr>
              <a:t> para ver información sobre consultas y quejas, actividades del Defensor y lo que deben saber las personas con Medicare.</a:t>
            </a:r>
          </a:p>
          <a:p>
            <a:pPr marL="114480" indent="0">
              <a:lnSpc>
                <a:spcPct val="100000"/>
              </a:lnSpc>
              <a:spcAft>
                <a:spcPts val="600"/>
              </a:spcAft>
              <a:buNone/>
            </a:pPr>
            <a:r>
              <a:rPr lang="es-ES" sz="1200" b="0" strike="noStrike" spc="-1" dirty="0">
                <a:solidFill>
                  <a:srgbClr val="000000"/>
                </a:solidFill>
                <a:latin typeface="Calibri" panose="020F0502020204030204" pitchFamily="34" charset="0"/>
                <a:cs typeface="Calibri" panose="020F0502020204030204" pitchFamily="34" charset="0"/>
              </a:rPr>
              <a:t>El Defensor rinde cuentas anualmente al Congreso.</a:t>
            </a:r>
          </a:p>
          <a:p>
            <a:pPr marL="114480" indent="0">
              <a:lnSpc>
                <a:spcPct val="100000"/>
              </a:lnSpc>
              <a:spcAft>
                <a:spcPts val="600"/>
              </a:spcAft>
              <a:buNone/>
            </a:pPr>
            <a:endParaRPr lang="es-E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01262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836" y="3757508"/>
            <a:ext cx="6762465" cy="5144347"/>
          </a:xfrm>
        </p:spPr>
        <p:txBody>
          <a:bodyPr/>
          <a:lstStyle/>
          <a:p>
            <a:pPr>
              <a:lnSpc>
                <a:spcPct val="100000"/>
              </a:lnSpc>
              <a:spcAft>
                <a:spcPts val="601"/>
              </a:spcAft>
              <a:buNone/>
            </a:pPr>
            <a:r>
              <a:rPr lang="es-US" sz="1200" b="1" strike="noStrike" spc="-1" dirty="0">
                <a:solidFill>
                  <a:srgbClr val="000000"/>
                </a:solidFill>
                <a:latin typeface="Calibri" panose="020F0502020204030204" pitchFamily="34" charset="0"/>
                <a:cs typeface="Calibri" panose="020F0502020204030204" pitchFamily="34" charset="0"/>
              </a:rPr>
              <a:t>Esta diapositiva tiene animación.</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Compruebe su conocimiento: pregunta 6</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Las instrucciones anticipadas son documentos legales que le permiten plasmar por escrito qué tipo de atención médica desea si estuviese demasiado enfermo para hablar por usted mismo. </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indent="-238320">
              <a:lnSpc>
                <a:spcPct val="100000"/>
              </a:lnSpc>
              <a:spcAft>
                <a:spcPts val="601"/>
              </a:spcAft>
              <a:buClr>
                <a:srgbClr val="000000"/>
              </a:buClr>
              <a:buFont typeface="+mj-lt"/>
              <a:buAutoNum type="alphaLcPeriod"/>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Verdadero</a:t>
            </a:r>
            <a:endParaRPr lang="en-US" sz="1200" b="0" strike="noStrike" spc="-1" dirty="0">
              <a:solidFill>
                <a:srgbClr val="000000"/>
              </a:solidFill>
              <a:latin typeface="Calibri" panose="020F0502020204030204" pitchFamily="34" charset="0"/>
              <a:cs typeface="Calibri" panose="020F0502020204030204" pitchFamily="34" charset="0"/>
            </a:endParaRPr>
          </a:p>
          <a:p>
            <a:pPr marL="245160" indent="-238320">
              <a:lnSpc>
                <a:spcPct val="100000"/>
              </a:lnSpc>
              <a:spcAft>
                <a:spcPts val="601"/>
              </a:spcAft>
              <a:buClr>
                <a:srgbClr val="000000"/>
              </a:buClr>
              <a:buFont typeface="+mj-lt"/>
              <a:buAutoNum type="alphaLcPeriod"/>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Falso</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1"/>
              </a:spcAft>
              <a:buNone/>
              <a:tabLst>
                <a:tab pos="0" algn="l"/>
              </a:tabLst>
            </a:pPr>
            <a:r>
              <a:rPr lang="es-US" sz="1200" b="1" strike="noStrike" spc="-1" dirty="0">
                <a:solidFill>
                  <a:srgbClr val="000000"/>
                </a:solidFill>
                <a:latin typeface="Calibri" panose="020F0502020204030204" pitchFamily="34" charset="0"/>
                <a:cs typeface="Calibri" panose="020F0502020204030204" pitchFamily="34" charset="0"/>
              </a:rPr>
              <a:t>Respuesta: a. Verdadero </a:t>
            </a:r>
            <a:endParaRPr lang="en-US" sz="1200" b="0" strike="noStrike" spc="-1" dirty="0">
              <a:solidFill>
                <a:srgbClr val="000000"/>
              </a:solidFill>
              <a:latin typeface="Calibri" panose="020F0502020204030204" pitchFamily="34" charset="0"/>
              <a:cs typeface="Calibri" panose="020F0502020204030204" pitchFamily="34" charset="0"/>
            </a:endParaRPr>
          </a:p>
          <a:p>
            <a:pPr indent="0">
              <a:lnSpc>
                <a:spcPct val="100000"/>
              </a:lnSpc>
              <a:spcAft>
                <a:spcPts val="601"/>
              </a:spcAft>
              <a:buNone/>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Las instrucciones anticipadas la mayoría de las veces incluyen un poder para cuidados de la salud (poder legal duradero) y un testamento en vida. Es importante que converse con sus familiares, amigos y proveedores de cuidados de la salud sobre sus deseos, pero estos documentos legales garantizan que sus deseos se cumplan. Es mejor pensar en estas decisiones importantes antes de estar enfermo o que se presente una crisis. </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1"/>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Un poder legal para cuidados de la salud (a veces llamado poder legal duradero para cuidados de la salud) se usa para nombrar a la persona que usted desea que tome decisiones de cuidados de la salud si usted no puede tomarlas por sí. Es importante contar con un poder para cuidados de la salud porque si súbitamente usted no puede tomar sus propias decisiones sobre cuidados de la salud, alguien en quien usted confía podrá hacerlo por usted.</a:t>
            </a:r>
            <a:endParaRPr lang="en-US" sz="1200" b="0" strike="noStrike" spc="-1" dirty="0">
              <a:solidFill>
                <a:srgbClr val="000000"/>
              </a:solidFill>
              <a:latin typeface="Calibri" panose="020F0502020204030204" pitchFamily="34" charset="0"/>
              <a:cs typeface="Calibri" panose="020F0502020204030204" pitchFamily="34" charset="0"/>
            </a:endParaRPr>
          </a:p>
          <a:p>
            <a:pPr marL="171360" indent="-171360">
              <a:lnSpc>
                <a:spcPct val="100000"/>
              </a:lnSpc>
              <a:spcAft>
                <a:spcPts val="601"/>
              </a:spcAft>
              <a:buClr>
                <a:srgbClr val="000000"/>
              </a:buClr>
              <a:buFont typeface="Wingdings" charset="2"/>
              <a:buChar char=""/>
              <a:tabLst>
                <a:tab pos="0" algn="l"/>
              </a:tabLst>
            </a:pPr>
            <a:r>
              <a:rPr lang="es-US" sz="1200" b="0" strike="noStrike" spc="-1" dirty="0">
                <a:solidFill>
                  <a:srgbClr val="000000"/>
                </a:solidFill>
                <a:latin typeface="Calibri" panose="020F0502020204030204" pitchFamily="34" charset="0"/>
                <a:cs typeface="Calibri" panose="020F0502020204030204" pitchFamily="34" charset="0"/>
              </a:rPr>
              <a:t>Un testamento en vida es otra manera de asegurarse de que su voz se escuche. Indica qué tratamientos médicos usted aceptará o rechazará si su vida está en peligro. Por ejemplo, diálisis por insuficiencia renal, un respirador si no puede respirar solo, resucitación cardiopulmonar si su corazón y respiración se detienen, o alimentación por un tubo si ya no puede comer.</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1203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0"/>
              </a:spcAft>
              <a:buNone/>
            </a:pPr>
            <a:r>
              <a:rPr lang="es-US" sz="1200" b="0" strike="noStrike" spc="-1" dirty="0">
                <a:solidFill>
                  <a:srgbClr val="000000"/>
                </a:solidFill>
                <a:latin typeface="Calibri "/>
                <a:ea typeface="Calibri"/>
              </a:rPr>
              <a:t>Esta diapositiva (y las dos que siguen) proporciona información sobre recursos y productos adicionales. Es posible que desee resaltar las que sean más relevantes para su audiencia.</a:t>
            </a:r>
            <a:endParaRPr lang="en-US" sz="1200" b="0" strike="noStrike" spc="-1" dirty="0">
              <a:solidFill>
                <a:srgbClr val="000000"/>
              </a:solidFill>
              <a:latin typeface="Calibri "/>
            </a:endParaRPr>
          </a:p>
          <a:p>
            <a:pPr>
              <a:lnSpc>
                <a:spcPct val="100000"/>
              </a:lnSpc>
              <a:spcAft>
                <a:spcPts val="600"/>
              </a:spcAft>
              <a:buNone/>
            </a:pPr>
            <a:r>
              <a:rPr lang="es-US" sz="1200" b="0" i="1" strike="noStrike" spc="-1" dirty="0">
                <a:solidFill>
                  <a:srgbClr val="000000"/>
                </a:solidFill>
                <a:latin typeface="Calibri "/>
                <a:ea typeface="Calibri"/>
              </a:rPr>
              <a:t>Continúa en la diapositiva siguiente.</a:t>
            </a: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2860725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1"/>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 </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1"/>
              </a:spcAft>
              <a:buNone/>
            </a:pPr>
            <a:r>
              <a:rPr lang="es-US" sz="1200" b="0" i="1" strike="noStrike" spc="-1" dirty="0">
                <a:solidFill>
                  <a:srgbClr val="000000"/>
                </a:solidFill>
                <a:latin typeface="Calibri" panose="020F0502020204030204" pitchFamily="34" charset="0"/>
                <a:ea typeface="Calibri"/>
                <a:cs typeface="Calibri" panose="020F0502020204030204" pitchFamily="34" charset="0"/>
              </a:rPr>
              <a:t>Vaya a la diapositiva siguiente para ver productos selectos de Medicare.</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686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5631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nSpc>
                <a:spcPct val="100000"/>
              </a:lnSpc>
              <a:spcAft>
                <a:spcPts val="601"/>
              </a:spcAft>
              <a:buNone/>
            </a:pPr>
            <a:r>
              <a:rPr lang="es-US" sz="1200" b="1" strike="noStrike" spc="-1" dirty="0">
                <a:solidFill>
                  <a:srgbClr val="000000"/>
                </a:solidFill>
                <a:latin typeface="Calibri "/>
              </a:rPr>
              <a:t>Esta diapositiva tiene animación.</a:t>
            </a:r>
            <a:endParaRPr lang="en-US" sz="1200" b="0" strike="noStrike" spc="-1" dirty="0">
              <a:solidFill>
                <a:srgbClr val="000000"/>
              </a:solidFill>
              <a:latin typeface="Calibri "/>
            </a:endParaRPr>
          </a:p>
          <a:p>
            <a:pPr>
              <a:lnSpc>
                <a:spcPct val="100000"/>
              </a:lnSpc>
              <a:spcAft>
                <a:spcPts val="601"/>
              </a:spcAft>
              <a:buNone/>
            </a:pPr>
            <a:r>
              <a:rPr lang="es-US" sz="1200" b="1" strike="noStrike" spc="-1" dirty="0">
                <a:solidFill>
                  <a:srgbClr val="000000"/>
                </a:solidFill>
                <a:latin typeface="Calibri "/>
              </a:rPr>
              <a:t>Notas del presentador</a:t>
            </a:r>
            <a:endParaRPr lang="en-US" sz="1200" b="0" strike="noStrike" spc="-1" dirty="0">
              <a:solidFill>
                <a:srgbClr val="000000"/>
              </a:solidFill>
              <a:latin typeface="Calibri "/>
            </a:endParaRPr>
          </a:p>
          <a:p>
            <a:pPr>
              <a:lnSpc>
                <a:spcPct val="100000"/>
              </a:lnSpc>
              <a:spcAft>
                <a:spcPts val="601"/>
              </a:spcAft>
              <a:buNone/>
            </a:pPr>
            <a:r>
              <a:rPr lang="es-US" sz="1200" b="0" strike="noStrike" spc="-1" dirty="0">
                <a:solidFill>
                  <a:srgbClr val="000000"/>
                </a:solidFill>
                <a:latin typeface="Calibri "/>
              </a:rPr>
              <a:t>Independientemente de cómo obtenga Medicare, usted tiene derechos y protecciones que: </a:t>
            </a:r>
            <a:endParaRPr lang="en-US" sz="1200" b="0" strike="noStrike" spc="-1" dirty="0">
              <a:solidFill>
                <a:srgbClr val="000000"/>
              </a:solidFill>
              <a:latin typeface="Calibri "/>
            </a:endParaRPr>
          </a:p>
          <a:p>
            <a:pPr marL="114480" indent="-114480">
              <a:lnSpc>
                <a:spcPct val="100000"/>
              </a:lnSpc>
              <a:spcAft>
                <a:spcPts val="601"/>
              </a:spcAft>
              <a:buClr>
                <a:srgbClr val="000000"/>
              </a:buClr>
              <a:buFont typeface="Wingdings" charset="2"/>
              <a:buChar char=""/>
            </a:pPr>
            <a:r>
              <a:rPr lang="es-US" sz="1200" b="0" strike="noStrike" spc="-1" dirty="0">
                <a:solidFill>
                  <a:srgbClr val="000000"/>
                </a:solidFill>
                <a:latin typeface="Calibri "/>
              </a:rPr>
              <a:t>Mantienen su seguridad cuando usted recibe cuidados de la salud.</a:t>
            </a:r>
            <a:endParaRPr lang="en-US" sz="1200" b="0" strike="noStrike" spc="-1" dirty="0">
              <a:solidFill>
                <a:srgbClr val="000000"/>
              </a:solidFill>
              <a:latin typeface="Calibri "/>
            </a:endParaRPr>
          </a:p>
          <a:p>
            <a:pPr marL="114480" indent="-114480">
              <a:lnSpc>
                <a:spcPct val="100000"/>
              </a:lnSpc>
              <a:spcAft>
                <a:spcPts val="601"/>
              </a:spcAft>
              <a:buClr>
                <a:srgbClr val="000000"/>
              </a:buClr>
              <a:buFont typeface="Wingdings" charset="2"/>
              <a:buChar char=""/>
            </a:pPr>
            <a:r>
              <a:rPr lang="es-US" sz="1200" b="0" strike="noStrike" spc="-1" dirty="0">
                <a:solidFill>
                  <a:srgbClr val="000000"/>
                </a:solidFill>
                <a:latin typeface="Calibri "/>
              </a:rPr>
              <a:t>Garantizan que reciba los servicios de cuidados de la salud que la ley indica que puede recibir.</a:t>
            </a:r>
            <a:endParaRPr lang="en-US" sz="1200" b="0" strike="noStrike" spc="-1" dirty="0">
              <a:solidFill>
                <a:srgbClr val="000000"/>
              </a:solidFill>
              <a:latin typeface="Calibri "/>
            </a:endParaRPr>
          </a:p>
          <a:p>
            <a:pPr marL="114480" indent="-114480">
              <a:lnSpc>
                <a:spcPct val="100000"/>
              </a:lnSpc>
              <a:spcAft>
                <a:spcPts val="601"/>
              </a:spcAft>
              <a:buClr>
                <a:srgbClr val="000000"/>
              </a:buClr>
              <a:buFont typeface="Wingdings" charset="2"/>
              <a:buChar char=""/>
            </a:pPr>
            <a:r>
              <a:rPr lang="es-US" sz="1200" b="0" strike="noStrike" spc="-1" dirty="0">
                <a:solidFill>
                  <a:srgbClr val="000000"/>
                </a:solidFill>
                <a:latin typeface="Calibri "/>
              </a:rPr>
              <a:t>Le protegen contra prácticas no éticas.</a:t>
            </a:r>
            <a:endParaRPr lang="en-US" sz="1200" b="0" strike="noStrike" spc="-1" dirty="0">
              <a:solidFill>
                <a:srgbClr val="000000"/>
              </a:solidFill>
              <a:latin typeface="Calibri "/>
            </a:endParaRPr>
          </a:p>
          <a:p>
            <a:pPr marL="114480" indent="-114480">
              <a:lnSpc>
                <a:spcPct val="100000"/>
              </a:lnSpc>
              <a:spcAft>
                <a:spcPts val="601"/>
              </a:spcAft>
              <a:buClr>
                <a:srgbClr val="000000"/>
              </a:buClr>
              <a:buFont typeface="Wingdings" charset="2"/>
              <a:buChar char=""/>
            </a:pPr>
            <a:r>
              <a:rPr lang="es-US" sz="1200" b="0" strike="noStrike" spc="-1" dirty="0">
                <a:solidFill>
                  <a:srgbClr val="000000"/>
                </a:solidFill>
                <a:latin typeface="Calibri "/>
              </a:rPr>
              <a:t>Salvaguardan su privacidad.</a:t>
            </a:r>
            <a:endParaRPr lang="en-US" sz="1200" b="0" strike="noStrike" spc="-1" dirty="0">
              <a:solidFill>
                <a:srgbClr val="000000"/>
              </a:solidFill>
              <a:latin typeface="Calibri "/>
            </a:endParaRPr>
          </a:p>
          <a:p>
            <a:pPr indent="0">
              <a:lnSpc>
                <a:spcPct val="100000"/>
              </a:lnSpc>
              <a:spcAft>
                <a:spcPts val="601"/>
              </a:spcAft>
              <a:buNone/>
            </a:pPr>
            <a:endParaRPr lang="en-US" sz="1200" b="0" strike="noStrike" spc="-1" dirty="0">
              <a:solidFill>
                <a:srgbClr val="000000"/>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243306" lvl="1" indent="0" defTabSz="966511">
              <a:spcBef>
                <a:spcPts val="634"/>
              </a:spcBef>
              <a:buFont typeface="Wingdings" pitchFamily="2" charset="2"/>
              <a:buNone/>
              <a:defRPr/>
            </a:pPr>
            <a:r>
              <a:rPr lang="en-US" b="0" dirty="0"/>
              <a:t> </a:t>
            </a:r>
          </a:p>
        </p:txBody>
      </p:sp>
    </p:spTree>
    <p:extLst>
      <p:ext uri="{BB962C8B-B14F-4D97-AF65-F5344CB8AC3E}">
        <p14:creationId xmlns:p14="http://schemas.microsoft.com/office/powerpoint/2010/main" val="593125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buNone/>
            </a:pPr>
            <a:r>
              <a:rPr lang="es-US" sz="1200" b="1" strike="noStrike" spc="-1" dirty="0">
                <a:solidFill>
                  <a:srgbClr val="000000"/>
                </a:solidFill>
                <a:latin typeface="Calibri" panose="020F0502020204030204" pitchFamily="34" charset="0"/>
                <a:cs typeface="Calibri" panose="020F0502020204030204" pitchFamily="34" charset="0"/>
              </a:rPr>
              <a:t>Notas del presentador</a:t>
            </a:r>
            <a:endParaRPr lang="en-US" sz="1200" b="0" strike="noStrike" spc="-1" dirty="0">
              <a:solidFill>
                <a:srgbClr val="000000"/>
              </a:solidFill>
              <a:latin typeface="Calibri" panose="020F0502020204030204" pitchFamily="34" charset="0"/>
              <a:cs typeface="Calibri" panose="020F0502020204030204" pitchFamily="34" charset="0"/>
            </a:endParaRPr>
          </a:p>
          <a:p>
            <a:pPr>
              <a:lnSpc>
                <a:spcPct val="100000"/>
              </a:lnSpc>
              <a:spcAft>
                <a:spcPts val="600"/>
              </a:spcAft>
              <a:buNone/>
            </a:pPr>
            <a:r>
              <a:rPr lang="es-US" sz="1200" b="0" strike="noStrike" spc="-1" dirty="0">
                <a:solidFill>
                  <a:srgbClr val="000000"/>
                </a:solidFill>
                <a:latin typeface="Calibri" panose="020F0502020204030204" pitchFamily="34" charset="0"/>
                <a:cs typeface="Calibri" panose="020F0502020204030204" pitchFamily="34" charset="0"/>
              </a:rPr>
              <a:t>Manténgase conectado. Visite </a:t>
            </a:r>
            <a:r>
              <a:rPr lang="es-US" sz="1200" b="0" u="sng" strike="noStrike" spc="-1" dirty="0">
                <a:solidFill>
                  <a:srgbClr val="000000"/>
                </a:solidFill>
                <a:uFillTx/>
                <a:latin typeface="Calibri" panose="020F0502020204030204" pitchFamily="34" charset="0"/>
                <a:cs typeface="Calibri" panose="020F0502020204030204" pitchFamily="34" charset="0"/>
                <a:hlinkClick r:id="rId3"/>
              </a:rPr>
              <a:t>CMSnationaltrainingprogram.cms.gov</a:t>
            </a:r>
            <a:r>
              <a:rPr lang="es-US" sz="1200" b="0" strike="noStrike" spc="-1" dirty="0">
                <a:solidFill>
                  <a:srgbClr val="000000"/>
                </a:solidFill>
                <a:latin typeface="Calibri" panose="020F0502020204030204" pitchFamily="34" charset="0"/>
                <a:cs typeface="Calibri" panose="020F0502020204030204" pitchFamily="34" charset="0"/>
              </a:rPr>
              <a:t> ara encontrar materiales de capacitación de NTP y para suscribirse a nuestra lista de correo electrónico. Comuníquese con nosotros en </a:t>
            </a:r>
            <a:r>
              <a:rPr lang="es-US" sz="1200" b="0" u="sng" strike="noStrike" spc="-1" dirty="0">
                <a:solidFill>
                  <a:srgbClr val="000000"/>
                </a:solidFill>
                <a:uFillTx/>
                <a:latin typeface="Calibri" panose="020F0502020204030204" pitchFamily="34" charset="0"/>
                <a:cs typeface="Calibri" panose="020F0502020204030204" pitchFamily="34" charset="0"/>
                <a:hlinkClick r:id="rId4"/>
              </a:rPr>
              <a:t>training@cms.hhs.gov</a:t>
            </a:r>
            <a:r>
              <a:rPr lang="es-US" sz="1200" b="0" strike="noStrike" spc="-1" dirty="0">
                <a:solidFill>
                  <a:srgbClr val="000000"/>
                </a:solidFill>
                <a:latin typeface="Calibri" panose="020F0502020204030204" pitchFamily="34" charset="0"/>
                <a:cs typeface="Calibri" panose="020F0502020204030204" pitchFamily="34" charset="0"/>
              </a:rPr>
              <a:t>. </a:t>
            </a:r>
            <a:endParaRPr lang="en-US" sz="1200" b="0" strike="noStrike"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290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7892" y="3757508"/>
            <a:ext cx="6994477" cy="5144347"/>
          </a:xfrm>
        </p:spPr>
        <p:txBody>
          <a:bodyPr/>
          <a:lstStyle/>
          <a:p>
            <a:pPr>
              <a:lnSpc>
                <a:spcPct val="100000"/>
              </a:lnSpc>
              <a:spcAft>
                <a:spcPts val="600"/>
              </a:spcAft>
              <a:buNone/>
            </a:pPr>
            <a:r>
              <a:rPr lang="es-US" sz="1100" b="1" strike="noStrike" spc="-1" dirty="0">
                <a:solidFill>
                  <a:srgbClr val="000000"/>
                </a:solidFill>
                <a:latin typeface="Calibri "/>
              </a:rPr>
              <a:t>Esta diapositiva tiene animación.</a:t>
            </a:r>
            <a:endParaRPr lang="en-US" sz="1100" b="0" strike="noStrike" spc="-1" dirty="0">
              <a:solidFill>
                <a:srgbClr val="000000"/>
              </a:solidFill>
              <a:latin typeface="Calibri "/>
            </a:endParaRPr>
          </a:p>
          <a:p>
            <a:pPr>
              <a:lnSpc>
                <a:spcPct val="100000"/>
              </a:lnSpc>
              <a:spcAft>
                <a:spcPts val="600"/>
              </a:spcAft>
              <a:buNone/>
            </a:pPr>
            <a:r>
              <a:rPr lang="es-US" sz="1100" b="1" strike="noStrike" spc="-1" dirty="0">
                <a:solidFill>
                  <a:srgbClr val="000000"/>
                </a:solidFill>
                <a:latin typeface="Calibri "/>
              </a:rPr>
              <a:t>Notas del presentador</a:t>
            </a:r>
            <a:endParaRPr lang="en-US" sz="1100" b="0" strike="noStrike" spc="-1" dirty="0">
              <a:solidFill>
                <a:srgbClr val="000000"/>
              </a:solidFill>
              <a:latin typeface="Calibri "/>
            </a:endParaRPr>
          </a:p>
          <a:p>
            <a:pPr>
              <a:lnSpc>
                <a:spcPct val="100000"/>
              </a:lnSpc>
              <a:spcAft>
                <a:spcPts val="600"/>
              </a:spcAft>
              <a:buNone/>
            </a:pPr>
            <a:r>
              <a:rPr lang="es-US" sz="1100" b="0" strike="noStrike" spc="-1" dirty="0">
                <a:solidFill>
                  <a:srgbClr val="000000"/>
                </a:solidFill>
                <a:latin typeface="Calibri "/>
              </a:rPr>
              <a:t>Todas las personas con Medicare tienen derecho a:</a:t>
            </a:r>
            <a:endParaRPr lang="en-US" sz="1100" b="0" strike="noStrike" spc="-1" dirty="0">
              <a:solidFill>
                <a:srgbClr val="000000"/>
              </a:solidFill>
              <a:latin typeface="Calibri "/>
            </a:endParaRPr>
          </a:p>
          <a:p>
            <a:pPr marL="120960" lvl="1" indent="-120960">
              <a:lnSpc>
                <a:spcPct val="100000"/>
              </a:lnSpc>
              <a:spcBef>
                <a:spcPts val="0"/>
              </a:spcBef>
              <a:spcAft>
                <a:spcPts val="600"/>
              </a:spcAft>
              <a:buClr>
                <a:srgbClr val="000000"/>
              </a:buClr>
              <a:buFont typeface="Wingdings" charset="2"/>
              <a:buChar char=""/>
            </a:pPr>
            <a:r>
              <a:rPr lang="es-US" sz="1100" b="0" strike="noStrike" spc="-1" dirty="0">
                <a:solidFill>
                  <a:srgbClr val="000000"/>
                </a:solidFill>
                <a:latin typeface="Calibri "/>
              </a:rPr>
              <a:t>Ser tratadas con cortesía,</a:t>
            </a:r>
            <a:r>
              <a:rPr lang="es-US" sz="1100" b="0" strike="noStrike" spc="-1" dirty="0">
                <a:solidFill>
                  <a:srgbClr val="FF0000"/>
                </a:solidFill>
                <a:latin typeface="Calibri "/>
              </a:rPr>
              <a:t> </a:t>
            </a:r>
            <a:r>
              <a:rPr lang="es-US" sz="1100" b="0" strike="noStrike" spc="-1" dirty="0">
                <a:solidFill>
                  <a:srgbClr val="000000"/>
                </a:solidFill>
                <a:latin typeface="Calibri "/>
              </a:rPr>
              <a:t>dignidad y respeto en todo momento</a:t>
            </a:r>
            <a:endParaRPr lang="en-US" sz="1100" b="0" strike="noStrike" spc="-1" dirty="0">
              <a:solidFill>
                <a:srgbClr val="000000"/>
              </a:solidFill>
              <a:latin typeface="Calibri "/>
            </a:endParaRPr>
          </a:p>
          <a:p>
            <a:pPr marL="120960" lvl="1" indent="-120960">
              <a:lnSpc>
                <a:spcPct val="100000"/>
              </a:lnSpc>
              <a:spcBef>
                <a:spcPts val="0"/>
              </a:spcBef>
              <a:spcAft>
                <a:spcPts val="600"/>
              </a:spcAft>
              <a:buClr>
                <a:srgbClr val="000000"/>
              </a:buClr>
              <a:buFont typeface="Wingdings" charset="2"/>
              <a:buChar char=""/>
            </a:pPr>
            <a:r>
              <a:rPr lang="es-US" sz="1100" b="0" strike="noStrike" spc="-1" dirty="0">
                <a:solidFill>
                  <a:srgbClr val="000000"/>
                </a:solidFill>
                <a:latin typeface="Calibri "/>
              </a:rPr>
              <a:t>Ser protegidas contra la discriminación</a:t>
            </a:r>
            <a:endParaRPr lang="en-US" sz="1100" b="0" strike="noStrike" spc="-1" dirty="0">
              <a:solidFill>
                <a:srgbClr val="000000"/>
              </a:solidFill>
              <a:latin typeface="Calibri "/>
            </a:endParaRPr>
          </a:p>
          <a:p>
            <a:pPr marL="120960" lvl="1" indent="-120960">
              <a:lnSpc>
                <a:spcPct val="100000"/>
              </a:lnSpc>
              <a:spcBef>
                <a:spcPts val="0"/>
              </a:spcBef>
              <a:spcAft>
                <a:spcPts val="600"/>
              </a:spcAft>
              <a:buClr>
                <a:srgbClr val="000000"/>
              </a:buClr>
              <a:buFont typeface="Wingdings" charset="2"/>
              <a:buChar char=""/>
            </a:pPr>
            <a:r>
              <a:rPr lang="es-US" sz="1100" b="0" strike="noStrike" spc="-1" dirty="0">
                <a:solidFill>
                  <a:srgbClr val="000000"/>
                </a:solidFill>
                <a:latin typeface="Calibri "/>
              </a:rPr>
              <a:t>Recibir información sobre Medicare en un formato accesible</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Si piensa que no ha recibido tratamiento justo por cualquiera de estos motivos, llame al Departamento de Salud y Servicios Humanos (</a:t>
            </a:r>
            <a:r>
              <a:rPr lang="es-US" sz="1100" b="0" strike="noStrike" spc="-1" dirty="0" err="1">
                <a:solidFill>
                  <a:srgbClr val="000000"/>
                </a:solidFill>
                <a:latin typeface="Calibri "/>
              </a:rPr>
              <a:t>HHS</a:t>
            </a:r>
            <a:r>
              <a:rPr lang="es-US" sz="1100" b="0" strike="noStrike" spc="-1" dirty="0">
                <a:solidFill>
                  <a:srgbClr val="000000"/>
                </a:solidFill>
                <a:latin typeface="Calibri "/>
              </a:rPr>
              <a:t>), Oficina de Derechos Civiles (OCR), al 1-800-368-1019 (</a:t>
            </a:r>
            <a:r>
              <a:rPr lang="es-US" sz="1100" b="0" strike="noStrike" spc="-1" dirty="0" err="1">
                <a:solidFill>
                  <a:srgbClr val="000000"/>
                </a:solidFill>
                <a:latin typeface="Calibri "/>
              </a:rPr>
              <a:t>TTY</a:t>
            </a:r>
            <a:r>
              <a:rPr lang="es-US" sz="1100" b="0" strike="noStrike" spc="-1" dirty="0">
                <a:solidFill>
                  <a:srgbClr val="000000"/>
                </a:solidFill>
                <a:latin typeface="Calibri "/>
              </a:rPr>
              <a:t>: 1-800-537-7697). Para ver más información, visite </a:t>
            </a:r>
            <a:r>
              <a:rPr lang="es-US" sz="1100" b="0" u="sng" strike="noStrike" spc="-1" dirty="0">
                <a:solidFill>
                  <a:srgbClr val="000000"/>
                </a:solidFill>
                <a:uFillTx/>
                <a:latin typeface="Calibri "/>
                <a:hlinkClick r:id="rId3"/>
              </a:rPr>
              <a:t>HHS.gov/</a:t>
            </a:r>
            <a:r>
              <a:rPr lang="es-US" sz="1100" b="0" u="sng" strike="noStrike" spc="-1" dirty="0" err="1">
                <a:solidFill>
                  <a:srgbClr val="000000"/>
                </a:solidFill>
                <a:uFillTx/>
                <a:latin typeface="Calibri "/>
                <a:hlinkClick r:id="rId3"/>
              </a:rPr>
              <a:t>ocr</a:t>
            </a:r>
            <a:r>
              <a:rPr lang="es-US" sz="1100" b="0" strike="noStrike" spc="-1" dirty="0">
                <a:solidFill>
                  <a:srgbClr val="000000"/>
                </a:solidFill>
                <a:latin typeface="Calibri "/>
              </a:rPr>
              <a:t>. </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También puede llamar al 1-800-MEDICARE (1-800-633-4227) (</a:t>
            </a:r>
            <a:r>
              <a:rPr lang="es-US" sz="1100" b="0" strike="noStrike" spc="-1" dirty="0" err="1">
                <a:solidFill>
                  <a:srgbClr val="000000"/>
                </a:solidFill>
                <a:latin typeface="Calibri "/>
              </a:rPr>
              <a:t>TTY</a:t>
            </a:r>
            <a:r>
              <a:rPr lang="es-US" sz="1100" b="0" strike="noStrike" spc="-1" dirty="0">
                <a:solidFill>
                  <a:srgbClr val="000000"/>
                </a:solidFill>
                <a:latin typeface="Calibri "/>
              </a:rPr>
              <a:t>: 1-877-486-2048) con una pregunta o una queja. Si ya llamó pero todavía necesita ayuda, solicite al representante del 1-800-MEDICARE que envíe su pregunta o queja al Defensor de Beneficiarios de Medicare. El Defensor de Beneficiarios de Medicare los ayuda a usted y a sus representantes con preguntas y quejas y se asegura de que la información de Medicare esté disponible para usted. También puede proporcionarle comentarios al Defensor para ayudar a mejorar sus experiencias con Medicare. Visite </a:t>
            </a:r>
            <a:r>
              <a:rPr lang="es-US" sz="1100" b="0" u="sng" strike="noStrike" spc="-1" dirty="0">
                <a:solidFill>
                  <a:srgbClr val="000000"/>
                </a:solidFill>
                <a:uFillTx/>
                <a:latin typeface="Calibri "/>
                <a:hlinkClick r:id="rId4"/>
              </a:rPr>
              <a:t>Medicare.gov/</a:t>
            </a:r>
            <a:r>
              <a:rPr lang="es-US" sz="1100" b="0" u="sng" strike="noStrike" spc="-1" dirty="0" err="1">
                <a:solidFill>
                  <a:srgbClr val="000000"/>
                </a:solidFill>
                <a:uFillTx/>
                <a:latin typeface="Calibri "/>
                <a:hlinkClick r:id="rId4"/>
              </a:rPr>
              <a:t>basics</a:t>
            </a:r>
            <a:r>
              <a:rPr lang="es-US" sz="1100" b="0" u="sng" strike="noStrike" spc="-1" dirty="0">
                <a:solidFill>
                  <a:srgbClr val="000000"/>
                </a:solidFill>
                <a:uFillTx/>
                <a:latin typeface="Calibri "/>
                <a:hlinkClick r:id="rId4"/>
              </a:rPr>
              <a:t>/</a:t>
            </a:r>
            <a:r>
              <a:rPr lang="es-US" sz="1100" b="0" u="sng" strike="noStrike" spc="-1" dirty="0" err="1">
                <a:solidFill>
                  <a:srgbClr val="000000"/>
                </a:solidFill>
                <a:uFillTx/>
                <a:latin typeface="Calibri "/>
                <a:hlinkClick r:id="rId4"/>
              </a:rPr>
              <a:t>your</a:t>
            </a:r>
            <a:r>
              <a:rPr lang="es-US" sz="1100" b="0" u="sng" strike="noStrike" spc="-1" dirty="0">
                <a:solidFill>
                  <a:srgbClr val="000000"/>
                </a:solidFill>
                <a:uFillTx/>
                <a:latin typeface="Calibri "/>
                <a:hlinkClick r:id="rId4"/>
              </a:rPr>
              <a:t>-medicare-</a:t>
            </a:r>
            <a:r>
              <a:rPr lang="es-US" sz="1100" b="0" u="sng" strike="noStrike" spc="-1" dirty="0" err="1">
                <a:solidFill>
                  <a:srgbClr val="000000"/>
                </a:solidFill>
                <a:uFillTx/>
                <a:latin typeface="Calibri "/>
                <a:hlinkClick r:id="rId4"/>
              </a:rPr>
              <a:t>rights</a:t>
            </a:r>
            <a:r>
              <a:rPr lang="es-US" sz="1100" b="0" u="sng" strike="noStrike" spc="-1" dirty="0">
                <a:solidFill>
                  <a:srgbClr val="000000"/>
                </a:solidFill>
                <a:uFillTx/>
                <a:latin typeface="Calibri "/>
                <a:hlinkClick r:id="rId4"/>
              </a:rPr>
              <a:t>/</a:t>
            </a:r>
            <a:r>
              <a:rPr lang="es-US" sz="1100" b="0" u="sng" strike="noStrike" spc="-1" dirty="0" err="1">
                <a:solidFill>
                  <a:srgbClr val="000000"/>
                </a:solidFill>
                <a:uFillTx/>
                <a:latin typeface="Calibri "/>
                <a:hlinkClick r:id="rId4"/>
              </a:rPr>
              <a:t>get-help-with-your-rights-protections</a:t>
            </a:r>
            <a:r>
              <a:rPr lang="es-US" sz="1100" b="0" strike="noStrike" spc="-1" dirty="0">
                <a:solidFill>
                  <a:srgbClr val="000000"/>
                </a:solidFill>
                <a:latin typeface="Calibri "/>
              </a:rPr>
              <a:t> para obtener más información. </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Medicare proporciona ayudas auxiliares y servicios sin cargo, incluida información en formatos accesibles como braille, letras grandes, datos y archivos en audio, servicios de retransmisión y comunicaciones </a:t>
            </a:r>
            <a:r>
              <a:rPr lang="es-US" sz="1100" b="0" strike="noStrike" spc="-1" dirty="0" err="1">
                <a:solidFill>
                  <a:srgbClr val="000000"/>
                </a:solidFill>
                <a:latin typeface="Calibri "/>
              </a:rPr>
              <a:t>TTY</a:t>
            </a:r>
            <a:r>
              <a:rPr lang="es-US" sz="1100" b="0" strike="noStrike" spc="-1" dirty="0">
                <a:solidFill>
                  <a:srgbClr val="000000"/>
                </a:solidFill>
                <a:latin typeface="Calibri "/>
              </a:rPr>
              <a:t>. Visite </a:t>
            </a:r>
            <a:r>
              <a:rPr lang="es-US" sz="1100" b="0" u="sng" strike="noStrike" spc="-1" dirty="0">
                <a:solidFill>
                  <a:srgbClr val="000000"/>
                </a:solidFill>
                <a:uFillTx/>
                <a:latin typeface="Calibri "/>
                <a:hlinkClick r:id="rId5"/>
              </a:rPr>
              <a:t>Medicare.gov/</a:t>
            </a:r>
            <a:r>
              <a:rPr lang="es-US" sz="1100" b="0" u="sng" strike="noStrike" spc="-1" dirty="0" err="1">
                <a:solidFill>
                  <a:srgbClr val="000000"/>
                </a:solidFill>
                <a:uFillTx/>
                <a:latin typeface="Calibri "/>
                <a:hlinkClick r:id="rId5"/>
              </a:rPr>
              <a:t>about-us</a:t>
            </a:r>
            <a:r>
              <a:rPr lang="es-US" sz="1100" b="0" u="sng" strike="noStrike" spc="-1" dirty="0">
                <a:solidFill>
                  <a:srgbClr val="000000"/>
                </a:solidFill>
                <a:uFillTx/>
                <a:latin typeface="Calibri "/>
                <a:hlinkClick r:id="rId5"/>
              </a:rPr>
              <a:t>/</a:t>
            </a:r>
            <a:r>
              <a:rPr lang="es-US" sz="1100" b="0" u="sng" strike="noStrike" spc="-1" dirty="0" err="1">
                <a:solidFill>
                  <a:srgbClr val="000000"/>
                </a:solidFill>
                <a:uFillTx/>
                <a:latin typeface="Calibri "/>
                <a:hlinkClick r:id="rId5"/>
              </a:rPr>
              <a:t>nondiscrimination</a:t>
            </a:r>
            <a:r>
              <a:rPr lang="es-US" sz="1100" b="0" u="sng" strike="noStrike" spc="-1" dirty="0">
                <a:solidFill>
                  <a:srgbClr val="000000"/>
                </a:solidFill>
                <a:uFillTx/>
                <a:latin typeface="Calibri "/>
                <a:hlinkClick r:id="rId5"/>
              </a:rPr>
              <a:t>/</a:t>
            </a:r>
            <a:r>
              <a:rPr lang="es-US" sz="1100" b="0" u="sng" strike="noStrike" spc="-1" dirty="0" err="1">
                <a:solidFill>
                  <a:srgbClr val="000000"/>
                </a:solidFill>
                <a:uFillTx/>
                <a:latin typeface="Calibri "/>
                <a:hlinkClick r:id="rId5"/>
              </a:rPr>
              <a:t>accessibility-nondiscrimination</a:t>
            </a:r>
            <a:r>
              <a:rPr lang="es-US" sz="1100" b="0" strike="noStrike" spc="-1" dirty="0">
                <a:solidFill>
                  <a:srgbClr val="000000"/>
                </a:solidFill>
                <a:latin typeface="Calibri "/>
              </a:rPr>
              <a:t> para ver el “Aviso sobre accesibilidad y no discriminación de Medicare”. </a:t>
            </a:r>
            <a:endParaRPr lang="en-US" sz="1100" b="0" strike="noStrike" spc="-1" dirty="0">
              <a:solidFill>
                <a:srgbClr val="000000"/>
              </a:solidFill>
              <a:latin typeface="Calibri "/>
            </a:endParaRPr>
          </a:p>
          <a:p>
            <a:pPr indent="0">
              <a:lnSpc>
                <a:spcPct val="100000"/>
              </a:lnSpc>
              <a:spcAft>
                <a:spcPts val="600"/>
              </a:spcAft>
              <a:buNone/>
            </a:pPr>
            <a:r>
              <a:rPr lang="es-US" sz="1100" b="0" strike="noStrike" spc="-1" dirty="0">
                <a:solidFill>
                  <a:srgbClr val="000000"/>
                </a:solidFill>
                <a:latin typeface="Calibri "/>
              </a:rPr>
              <a:t>Los </a:t>
            </a:r>
            <a:r>
              <a:rPr lang="es-US" sz="1100" b="0" strike="noStrike" spc="-1" dirty="0" err="1">
                <a:solidFill>
                  <a:srgbClr val="000000"/>
                </a:solidFill>
                <a:latin typeface="Calibri "/>
              </a:rPr>
              <a:t>CMS</a:t>
            </a:r>
            <a:r>
              <a:rPr lang="es-US" sz="1100" b="0" strike="noStrike" spc="-1" dirty="0">
                <a:solidFill>
                  <a:srgbClr val="000000"/>
                </a:solidFill>
                <a:latin typeface="Calibri "/>
              </a:rPr>
              <a:t> no excluyen, niegan beneficios ni discriminan de alguna otra manera a ninguna persona con base en la raza, el color, la nacionalidad de origen, la discapacidad, el sexo o la edad, para la admisión, la participación o la recepción de los servicios y beneficios en virtud de cualquiera de sus programas y actividades, ya sea que sean realizados por los </a:t>
            </a:r>
            <a:r>
              <a:rPr lang="es-US" sz="1100" b="0" strike="noStrike" spc="-1" dirty="0" err="1">
                <a:solidFill>
                  <a:srgbClr val="000000"/>
                </a:solidFill>
                <a:latin typeface="Calibri "/>
              </a:rPr>
              <a:t>CMS</a:t>
            </a:r>
            <a:r>
              <a:rPr lang="es-US" sz="1100" b="0" strike="noStrike" spc="-1" dirty="0">
                <a:solidFill>
                  <a:srgbClr val="000000"/>
                </a:solidFill>
                <a:latin typeface="Calibri "/>
              </a:rPr>
              <a:t> directamente o a través de un contratista o cualquier otra entidad con la que los </a:t>
            </a:r>
            <a:r>
              <a:rPr lang="es-US" sz="1100" b="0" strike="noStrike" spc="-1" dirty="0" err="1">
                <a:solidFill>
                  <a:srgbClr val="000000"/>
                </a:solidFill>
                <a:latin typeface="Calibri "/>
              </a:rPr>
              <a:t>CMS</a:t>
            </a:r>
            <a:r>
              <a:rPr lang="es-US" sz="1100" b="0" strike="noStrike" spc="-1" dirty="0">
                <a:solidFill>
                  <a:srgbClr val="000000"/>
                </a:solidFill>
                <a:latin typeface="Calibri "/>
              </a:rPr>
              <a:t> organicen la realización de sus programas y actividades. Estas protecciones generalmente se limitan a quejas de discriminación presentadas contra proveedores de cuidados de la salud y servicios sociales que reciben asistencia financiera federal.</a:t>
            </a:r>
            <a:endParaRPr lang="en-US" sz="1100" b="0" strike="noStrike" spc="-1" dirty="0">
              <a:solidFill>
                <a:srgbClr val="000000"/>
              </a:solidFill>
              <a:latin typeface="Calibri "/>
            </a:endParaRPr>
          </a:p>
        </p:txBody>
      </p:sp>
    </p:spTree>
    <p:extLst>
      <p:ext uri="{BB962C8B-B14F-4D97-AF65-F5344CB8AC3E}">
        <p14:creationId xmlns:p14="http://schemas.microsoft.com/office/powerpoint/2010/main" val="281982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9"/>
            <a:ext cx="7049372" cy="5161304"/>
          </a:xfrm>
        </p:spPr>
        <p:txBody>
          <a:bodyPr/>
          <a:lstStyle/>
          <a:p>
            <a:pPr>
              <a:lnSpc>
                <a:spcPct val="100000"/>
              </a:lnSpc>
              <a:spcAft>
                <a:spcPts val="600"/>
              </a:spcAft>
              <a:buNone/>
            </a:pPr>
            <a:r>
              <a:rPr lang="es-US" b="1" strike="noStrike" spc="-1" dirty="0">
                <a:solidFill>
                  <a:srgbClr val="000000"/>
                </a:solidFill>
                <a:latin typeface="Calibri "/>
              </a:rPr>
              <a:t>Esta diapositiva tiene animación.</a:t>
            </a:r>
            <a:endParaRPr lang="en-US" b="0" strike="noStrike" spc="-1" dirty="0">
              <a:solidFill>
                <a:srgbClr val="000000"/>
              </a:solidFill>
              <a:latin typeface="Calibri "/>
            </a:endParaRPr>
          </a:p>
          <a:p>
            <a:pPr>
              <a:lnSpc>
                <a:spcPct val="100000"/>
              </a:lnSpc>
              <a:spcAft>
                <a:spcPts val="600"/>
              </a:spcAft>
              <a:buNone/>
            </a:pPr>
            <a:r>
              <a:rPr lang="es-US" b="1" strike="noStrike" spc="-1" dirty="0">
                <a:solidFill>
                  <a:srgbClr val="000000"/>
                </a:solidFill>
                <a:latin typeface="Calibri "/>
              </a:rPr>
              <a:t>Notas del presentador</a:t>
            </a:r>
            <a:endParaRPr lang="en-US" b="0" strike="noStrike" spc="-1" dirty="0">
              <a:solidFill>
                <a:srgbClr val="000000"/>
              </a:solidFill>
              <a:latin typeface="Calibri "/>
            </a:endParaRPr>
          </a:p>
          <a:p>
            <a:pPr>
              <a:lnSpc>
                <a:spcPct val="100000"/>
              </a:lnSpc>
              <a:spcAft>
                <a:spcPts val="600"/>
              </a:spcAft>
              <a:buNone/>
            </a:pPr>
            <a:r>
              <a:rPr lang="es-US" b="0" strike="noStrike" spc="-1" dirty="0">
                <a:solidFill>
                  <a:srgbClr val="000000"/>
                </a:solidFill>
                <a:latin typeface="Calibri "/>
              </a:rPr>
              <a:t>Usted tiene derecho a:</a:t>
            </a:r>
            <a:endParaRPr lang="en-US" b="0" strike="noStrike" spc="-1" dirty="0">
              <a:solidFill>
                <a:srgbClr val="000000"/>
              </a:solidFill>
              <a:latin typeface="Calibri "/>
            </a:endParaRPr>
          </a:p>
          <a:p>
            <a:pPr marL="122400" lvl="1" indent="-119160">
              <a:lnSpc>
                <a:spcPct val="100000"/>
              </a:lnSpc>
              <a:spcBef>
                <a:spcPts val="0"/>
              </a:spcBef>
              <a:spcAft>
                <a:spcPts val="600"/>
              </a:spcAft>
              <a:buClr>
                <a:srgbClr val="000000"/>
              </a:buClr>
              <a:buFont typeface="Wingdings" charset="2"/>
              <a:buChar char=""/>
            </a:pPr>
            <a:r>
              <a:rPr lang="es-US" b="1" strike="noStrike" spc="-1" dirty="0">
                <a:solidFill>
                  <a:srgbClr val="000000"/>
                </a:solidFill>
                <a:latin typeface="Calibri "/>
              </a:rPr>
              <a:t>Que su información personal y de salud se mantenga confidencial</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Obtener más información sobre sus derechos a la privacidad </a:t>
            </a:r>
            <a:endParaRPr lang="en-US" b="0" strike="noStrike" spc="-1" dirty="0">
              <a:solidFill>
                <a:srgbClr val="000000"/>
              </a:solidFill>
              <a:latin typeface="Calibri "/>
            </a:endParaRPr>
          </a:p>
          <a:p>
            <a:pPr marL="360720" lvl="3" indent="-115920">
              <a:lnSpc>
                <a:spcPct val="100000"/>
              </a:lnSpc>
              <a:spcBef>
                <a:spcPts val="0"/>
              </a:spcBef>
              <a:spcAft>
                <a:spcPts val="600"/>
              </a:spcAft>
              <a:buClr>
                <a:srgbClr val="000000"/>
              </a:buClr>
              <a:buSzPct val="50000"/>
              <a:buFont typeface="Wingdings" charset="2"/>
              <a:buChar char=""/>
            </a:pPr>
            <a:r>
              <a:rPr lang="es-US" b="0" strike="noStrike" spc="-1" dirty="0">
                <a:solidFill>
                  <a:srgbClr val="000000"/>
                </a:solidFill>
                <a:latin typeface="Calibri "/>
              </a:rPr>
              <a:t>Si tiene Medicare Original, revise el “Aviso de prácticas de privacidad para Medicare Original” en </a:t>
            </a:r>
            <a:r>
              <a:rPr lang="es-US" b="0" u="sng" strike="noStrike" spc="-1" dirty="0">
                <a:solidFill>
                  <a:srgbClr val="000000"/>
                </a:solidFill>
                <a:uFillTx/>
                <a:latin typeface="Calibri "/>
                <a:hlinkClick r:id="rId3"/>
              </a:rPr>
              <a:t>Medicare.gov/</a:t>
            </a:r>
            <a:r>
              <a:rPr lang="es-US" b="0" u="sng" strike="noStrike" spc="-1" dirty="0" err="1">
                <a:solidFill>
                  <a:srgbClr val="000000"/>
                </a:solidFill>
                <a:uFillTx/>
                <a:latin typeface="Calibri "/>
                <a:hlinkClick r:id="rId3"/>
              </a:rPr>
              <a:t>notice</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of</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privacy</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practices</a:t>
            </a:r>
            <a:r>
              <a:rPr lang="es-US" b="0" u="sng" strike="noStrike" spc="-1" dirty="0">
                <a:solidFill>
                  <a:srgbClr val="000000"/>
                </a:solidFill>
                <a:uFillTx/>
                <a:latin typeface="Calibri "/>
                <a:hlinkClick r:id="rId3"/>
              </a:rPr>
              <a:t>-</a:t>
            </a:r>
            <a:r>
              <a:rPr lang="es-US" b="0" u="sng" strike="noStrike" spc="-1" dirty="0" err="1">
                <a:solidFill>
                  <a:srgbClr val="000000"/>
                </a:solidFill>
                <a:uFillTx/>
                <a:latin typeface="Calibri "/>
                <a:hlinkClick r:id="rId3"/>
              </a:rPr>
              <a:t>for</a:t>
            </a:r>
            <a:r>
              <a:rPr lang="es-US" b="0" u="sng" strike="noStrike" spc="-1" dirty="0">
                <a:solidFill>
                  <a:srgbClr val="000000"/>
                </a:solidFill>
                <a:uFillTx/>
                <a:latin typeface="Calibri "/>
                <a:hlinkClick r:id="rId3"/>
              </a:rPr>
              <a:t>-original-medicare</a:t>
            </a:r>
            <a:endParaRPr lang="en-US" b="0" strike="noStrike" spc="-1" dirty="0">
              <a:solidFill>
                <a:srgbClr val="000000"/>
              </a:solidFill>
              <a:latin typeface="Calibri "/>
            </a:endParaRPr>
          </a:p>
          <a:p>
            <a:pPr marL="360720" lvl="3" indent="-115920">
              <a:lnSpc>
                <a:spcPct val="100000"/>
              </a:lnSpc>
              <a:spcBef>
                <a:spcPts val="0"/>
              </a:spcBef>
              <a:spcAft>
                <a:spcPts val="600"/>
              </a:spcAft>
              <a:buClr>
                <a:srgbClr val="000000"/>
              </a:buClr>
              <a:buSzPct val="50000"/>
              <a:buFont typeface="Wingdings" charset="2"/>
              <a:buChar char=""/>
            </a:pPr>
            <a:r>
              <a:rPr lang="es-US" b="0" strike="noStrike" spc="-1" dirty="0">
                <a:solidFill>
                  <a:srgbClr val="000000"/>
                </a:solidFill>
                <a:latin typeface="Calibri "/>
              </a:rPr>
              <a:t>Si tiene un plan Medicare </a:t>
            </a:r>
            <a:r>
              <a:rPr lang="es-US" b="0" strike="noStrike" spc="-1" dirty="0" err="1">
                <a:solidFill>
                  <a:srgbClr val="000000"/>
                </a:solidFill>
                <a:latin typeface="Calibri "/>
              </a:rPr>
              <a:t>Advantage</a:t>
            </a:r>
            <a:r>
              <a:rPr lang="es-US" b="0" strike="noStrike" spc="-1" dirty="0">
                <a:solidFill>
                  <a:srgbClr val="000000"/>
                </a:solidFill>
                <a:latin typeface="Calibri "/>
              </a:rPr>
              <a:t>, lea los materiales de su plan o contacte a su plan</a:t>
            </a:r>
            <a:endParaRPr lang="en-US" b="0" strike="noStrike" spc="-1" dirty="0">
              <a:solidFill>
                <a:srgbClr val="000000"/>
              </a:solidFill>
              <a:latin typeface="Calibri "/>
            </a:endParaRPr>
          </a:p>
          <a:p>
            <a:pPr marL="122400" lvl="1" indent="-119160">
              <a:lnSpc>
                <a:spcPct val="100000"/>
              </a:lnSpc>
              <a:spcBef>
                <a:spcPts val="0"/>
              </a:spcBef>
              <a:spcAft>
                <a:spcPts val="600"/>
              </a:spcAft>
              <a:buClr>
                <a:srgbClr val="000000"/>
              </a:buClr>
              <a:buFont typeface="Wingdings" charset="2"/>
              <a:buChar char=""/>
            </a:pPr>
            <a:r>
              <a:rPr lang="es-US" b="1" strike="noStrike" spc="-1" dirty="0">
                <a:solidFill>
                  <a:srgbClr val="000000"/>
                </a:solidFill>
                <a:latin typeface="Calibri "/>
              </a:rPr>
              <a:t>Recibir información de una forma que usted entienda de:</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Medicare</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Proveedores de cuidado de la salud</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Contratistas de Medicare</a:t>
            </a:r>
            <a:endParaRPr lang="en-US" b="0" strike="noStrike" spc="-1" dirty="0">
              <a:solidFill>
                <a:srgbClr val="000000"/>
              </a:solidFill>
              <a:latin typeface="Calibri "/>
            </a:endParaRPr>
          </a:p>
          <a:p>
            <a:pPr marL="122400" lvl="1" indent="-119160">
              <a:lnSpc>
                <a:spcPct val="100000"/>
              </a:lnSpc>
              <a:spcBef>
                <a:spcPts val="0"/>
              </a:spcBef>
              <a:spcAft>
                <a:spcPts val="600"/>
              </a:spcAft>
              <a:buClr>
                <a:srgbClr val="000000"/>
              </a:buClr>
              <a:buFont typeface="Wingdings" charset="2"/>
              <a:buChar char=""/>
            </a:pPr>
            <a:r>
              <a:rPr lang="es-US" b="1" strike="noStrike" spc="-1" dirty="0">
                <a:solidFill>
                  <a:srgbClr val="000000"/>
                </a:solidFill>
                <a:latin typeface="Calibri "/>
              </a:rPr>
              <a:t>Recibir información clara y sencilla sobre: </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Qué cubre Medicare</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Qué paga Medicare</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Cuánto debe pagar usted</a:t>
            </a:r>
            <a:endParaRPr lang="en-US" b="0" strike="noStrike" spc="-1" dirty="0">
              <a:solidFill>
                <a:srgbClr val="000000"/>
              </a:solidFill>
              <a:latin typeface="Calibri "/>
            </a:endParaRPr>
          </a:p>
          <a:p>
            <a:pPr marL="245160" lvl="2" indent="-122400">
              <a:lnSpc>
                <a:spcPct val="100000"/>
              </a:lnSpc>
              <a:spcBef>
                <a:spcPts val="0"/>
              </a:spcBef>
              <a:spcAft>
                <a:spcPts val="600"/>
              </a:spcAft>
              <a:buClr>
                <a:srgbClr val="000000"/>
              </a:buClr>
              <a:buSzPct val="100000"/>
              <a:buFont typeface="Arial"/>
              <a:buChar char="•"/>
            </a:pPr>
            <a:r>
              <a:rPr lang="es-US" b="0" strike="noStrike" spc="-1" dirty="0">
                <a:solidFill>
                  <a:srgbClr val="000000"/>
                </a:solidFill>
                <a:latin typeface="Calibri "/>
              </a:rPr>
              <a:t>Que debe hacer si quiere presentar una queja o apelación</a:t>
            </a:r>
            <a:endParaRPr lang="en-US" b="0" strike="noStrike" spc="-1" dirty="0">
              <a:solidFill>
                <a:srgbClr val="000000"/>
              </a:solidFill>
              <a:latin typeface="Calibri "/>
            </a:endParaRP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673284"/>
            <a:ext cx="7039526" cy="5687281"/>
          </a:xfrm>
        </p:spPr>
        <p:txBody>
          <a:bodyPr/>
          <a:lstStyle/>
          <a:p>
            <a:pPr marL="216000" indent="0">
              <a:lnSpc>
                <a:spcPct val="100000"/>
              </a:lnSpc>
              <a:spcBef>
                <a:spcPts val="618"/>
              </a:spcBef>
              <a:spcAft>
                <a:spcPts val="601"/>
              </a:spcAft>
              <a:buNone/>
            </a:pPr>
            <a:r>
              <a:rPr lang="es-ES" sz="1050" b="1" strike="noStrike" spc="-1" dirty="0">
                <a:solidFill>
                  <a:srgbClr val="000000"/>
                </a:solidFill>
                <a:latin typeface="Arial"/>
              </a:rPr>
              <a:t>Esta diapositiva tiene animación.</a:t>
            </a:r>
            <a:endParaRPr lang="es-ES" sz="1050" b="0" strike="noStrike" spc="-1" dirty="0">
              <a:solidFill>
                <a:srgbClr val="000000"/>
              </a:solidFill>
              <a:latin typeface="Arial"/>
            </a:endParaRPr>
          </a:p>
          <a:p>
            <a:pPr marL="216000" indent="0">
              <a:lnSpc>
                <a:spcPct val="100000"/>
              </a:lnSpc>
              <a:spcBef>
                <a:spcPts val="618"/>
              </a:spcBef>
              <a:spcAft>
                <a:spcPts val="601"/>
              </a:spcAft>
              <a:buNone/>
            </a:pPr>
            <a:r>
              <a:rPr lang="es-ES" sz="1050" b="1" strike="noStrike" spc="-1" dirty="0">
                <a:solidFill>
                  <a:srgbClr val="000000"/>
                </a:solidFill>
                <a:latin typeface="Arial"/>
              </a:rPr>
              <a:t>Notas del presentador</a:t>
            </a:r>
            <a:endParaRPr lang="es-ES" sz="1050" b="0" strike="noStrike" spc="-1" dirty="0">
              <a:solidFill>
                <a:srgbClr val="000000"/>
              </a:solidFill>
              <a:latin typeface="Arial"/>
            </a:endParaRPr>
          </a:p>
          <a:p>
            <a:pPr marL="216000" indent="0">
              <a:lnSpc>
                <a:spcPct val="100000"/>
              </a:lnSpc>
              <a:spcBef>
                <a:spcPts val="618"/>
              </a:spcBef>
              <a:spcAft>
                <a:spcPts val="601"/>
              </a:spcAft>
              <a:buNone/>
            </a:pPr>
            <a:r>
              <a:rPr lang="es-ES" sz="1050" b="0" strike="noStrike" spc="-1" dirty="0">
                <a:solidFill>
                  <a:srgbClr val="000000"/>
                </a:solidFill>
                <a:latin typeface="Arial"/>
              </a:rPr>
              <a:t>Usted tiene derecho a:</a:t>
            </a:r>
          </a:p>
          <a:p>
            <a:pPr marL="122400" lvl="1" indent="-122400">
              <a:lnSpc>
                <a:spcPct val="100000"/>
              </a:lnSpc>
              <a:spcAft>
                <a:spcPts val="601"/>
              </a:spcAft>
              <a:buClr>
                <a:srgbClr val="000000"/>
              </a:buClr>
              <a:buFont typeface="Wingdings" charset="2"/>
              <a:buChar char=""/>
            </a:pPr>
            <a:r>
              <a:rPr lang="es-ES" sz="1050" b="1" strike="noStrike" spc="-1" dirty="0">
                <a:solidFill>
                  <a:srgbClr val="000000"/>
                </a:solidFill>
                <a:latin typeface="Calibri"/>
              </a:rPr>
              <a:t>Tener acceso a doctores, especialistas y hospitales para servicios médicamente necesarios.</a:t>
            </a:r>
            <a:endParaRPr lang="es-ES" sz="1050" b="0" strike="noStrike" spc="-1" dirty="0">
              <a:solidFill>
                <a:srgbClr val="000000"/>
              </a:solidFill>
              <a:latin typeface="Arial"/>
            </a:endParaRPr>
          </a:p>
          <a:p>
            <a:pPr marL="122400" lvl="1" indent="-122400">
              <a:lnSpc>
                <a:spcPct val="100000"/>
              </a:lnSpc>
              <a:spcAft>
                <a:spcPts val="601"/>
              </a:spcAft>
              <a:buClr>
                <a:srgbClr val="000000"/>
              </a:buClr>
              <a:buFont typeface="Wingdings" charset="2"/>
              <a:buChar char=""/>
            </a:pPr>
            <a:r>
              <a:rPr lang="es-ES" sz="1050" b="1" strike="noStrike" spc="-1" dirty="0">
                <a:solidFill>
                  <a:srgbClr val="000000"/>
                </a:solidFill>
                <a:latin typeface="Calibri"/>
              </a:rPr>
              <a:t>Recibir información sobre sus opciones de tratamiento en lenguaje claro que usted entienda y a participar en las decisiones sobre tratamiento. </a:t>
            </a:r>
            <a:r>
              <a:rPr lang="es-ES" sz="1050" b="0" strike="noStrike" spc="-1" dirty="0">
                <a:solidFill>
                  <a:srgbClr val="000000"/>
                </a:solidFill>
                <a:latin typeface="Calibri"/>
              </a:rPr>
              <a:t>Tiene derecho a participar plenamente en todas las decisiones sobre los cuidados de su salud. Si no puede participar plenamente en las decisiones sobre su tratamiento, puede pedir a un familiar, amigo o cualquier persona en quien confíe que le ayude a tomar una decisión sobre qué tratamiento es adecuado para usted.</a:t>
            </a:r>
            <a:endParaRPr lang="es-ES" sz="1050" b="0" strike="noStrike" spc="-1" dirty="0">
              <a:solidFill>
                <a:srgbClr val="000000"/>
              </a:solidFill>
              <a:latin typeface="Arial"/>
            </a:endParaRPr>
          </a:p>
          <a:p>
            <a:pPr marL="122400" indent="-122400">
              <a:lnSpc>
                <a:spcPct val="100000"/>
              </a:lnSpc>
              <a:spcBef>
                <a:spcPts val="618"/>
              </a:spcBef>
              <a:spcAft>
                <a:spcPts val="601"/>
              </a:spcAft>
              <a:buClr>
                <a:srgbClr val="000000"/>
              </a:buClr>
              <a:buFont typeface="Wingdings" charset="2"/>
              <a:buChar char=""/>
            </a:pPr>
            <a:r>
              <a:rPr lang="es-ES" sz="1050" b="1" strike="noStrike" spc="-1" dirty="0">
                <a:solidFill>
                  <a:srgbClr val="000000"/>
                </a:solidFill>
                <a:latin typeface="Calibri"/>
              </a:rPr>
              <a:t>Recibir información y servicios de atención médica de Medicare en un idioma que usted entienda. </a:t>
            </a:r>
            <a:r>
              <a:rPr lang="es-ES" sz="1050" b="0" strike="noStrike" spc="-1" dirty="0">
                <a:solidFill>
                  <a:srgbClr val="000000"/>
                </a:solidFill>
                <a:latin typeface="Calibri"/>
              </a:rPr>
              <a:t>Para más información sobre obtener servicios de cuidado de la salud en idiomas que no sean inglés, visite </a:t>
            </a:r>
            <a:r>
              <a:rPr lang="es-ES" sz="1050" b="0" u="sng" strike="noStrike" spc="-1" dirty="0">
                <a:solidFill>
                  <a:srgbClr val="000000"/>
                </a:solidFill>
                <a:uFillTx/>
                <a:latin typeface="Calibri"/>
                <a:hlinkClick r:id="rId3"/>
              </a:rPr>
              <a:t>HHS.gov/</a:t>
            </a:r>
            <a:r>
              <a:rPr lang="es-ES" sz="1050" b="0" u="sng" strike="noStrike" spc="-1" dirty="0" err="1">
                <a:solidFill>
                  <a:srgbClr val="000000"/>
                </a:solidFill>
                <a:uFillTx/>
                <a:latin typeface="Calibri"/>
                <a:hlinkClick r:id="rId3"/>
              </a:rPr>
              <a:t>ocr</a:t>
            </a:r>
            <a:r>
              <a:rPr lang="es-ES" sz="1050" b="0" strike="noStrike" spc="-1" dirty="0">
                <a:solidFill>
                  <a:srgbClr val="000000"/>
                </a:solidFill>
                <a:latin typeface="Calibri"/>
              </a:rPr>
              <a:t>. Para hablar con un intérprete, llame al 1-800-MEDICARE </a:t>
            </a:r>
            <a:br>
              <a:rPr lang="es-ES" sz="1050" dirty="0"/>
            </a:br>
            <a:r>
              <a:rPr lang="es-ES" sz="1050" b="0" strike="noStrike" spc="-1" dirty="0">
                <a:solidFill>
                  <a:srgbClr val="000000"/>
                </a:solidFill>
                <a:latin typeface="Calibri"/>
              </a:rPr>
              <a:t>(1-800-633-4227) (</a:t>
            </a:r>
            <a:r>
              <a:rPr lang="es-ES" sz="1050" b="0" strike="noStrike" spc="-1" dirty="0" err="1">
                <a:solidFill>
                  <a:srgbClr val="000000"/>
                </a:solidFill>
                <a:latin typeface="Calibri"/>
              </a:rPr>
              <a:t>TTY</a:t>
            </a:r>
            <a:r>
              <a:rPr lang="es-ES" sz="1050" b="0" strike="noStrike" spc="-1" dirty="0">
                <a:solidFill>
                  <a:srgbClr val="000000"/>
                </a:solidFill>
                <a:latin typeface="Calibri"/>
              </a:rPr>
              <a:t>: 1-877-486-2048).</a:t>
            </a:r>
            <a:endParaRPr lang="es-ES" sz="1050" b="0" strike="noStrike" spc="-1" dirty="0">
              <a:solidFill>
                <a:srgbClr val="000000"/>
              </a:solidFill>
              <a:latin typeface="Arial"/>
            </a:endParaRPr>
          </a:p>
          <a:p>
            <a:pPr marL="122400" indent="-122400">
              <a:lnSpc>
                <a:spcPct val="100000"/>
              </a:lnSpc>
              <a:spcBef>
                <a:spcPts val="618"/>
              </a:spcBef>
              <a:spcAft>
                <a:spcPts val="601"/>
              </a:spcAft>
              <a:buClr>
                <a:srgbClr val="000000"/>
              </a:buClr>
              <a:buFont typeface="Wingdings" charset="2"/>
              <a:buChar char=""/>
            </a:pPr>
            <a:r>
              <a:rPr lang="es-ES" sz="1050" b="1" strike="noStrike" spc="-1" dirty="0">
                <a:solidFill>
                  <a:srgbClr val="000000"/>
                </a:solidFill>
                <a:latin typeface="Calibri"/>
              </a:rPr>
              <a:t>Recibir servicios cubiertos por Medicare en una emergencia, donde y cuando se necesiten.</a:t>
            </a:r>
            <a:endParaRPr lang="es-ES" sz="1050" b="0" strike="noStrike" spc="-1" dirty="0">
              <a:solidFill>
                <a:srgbClr val="000000"/>
              </a:solidFill>
              <a:latin typeface="Arial"/>
            </a:endParaRPr>
          </a:p>
          <a:p>
            <a:pPr marL="245160" lvl="2" indent="-122400">
              <a:lnSpc>
                <a:spcPct val="100000"/>
              </a:lnSpc>
              <a:spcAft>
                <a:spcPts val="601"/>
              </a:spcAft>
              <a:buClr>
                <a:srgbClr val="000000"/>
              </a:buClr>
              <a:buFont typeface="Arial"/>
              <a:buChar char="•"/>
            </a:pPr>
            <a:r>
              <a:rPr lang="es-ES" sz="1050" b="0" strike="noStrike" spc="-1" dirty="0">
                <a:solidFill>
                  <a:srgbClr val="000000"/>
                </a:solidFill>
                <a:latin typeface="Calibri"/>
              </a:rPr>
              <a:t>Si su salud está en peligro porque tiene una lesión seria, una enfermedad súbita o una enfermedad que empeora rápidamente, llame al 911. Puede recibir atención de emergencia en cualquier lugar de EE. UU., el Distrito de Columbia, Puerto Rico, las Islas Vírgenes de EE. UU., Guam, Samoa Americana y las Islas Marianas del Norte. </a:t>
            </a:r>
            <a:endParaRPr lang="es-ES" sz="1050" b="0" strike="noStrike" spc="-1" dirty="0">
              <a:solidFill>
                <a:srgbClr val="000000"/>
              </a:solidFill>
              <a:latin typeface="Arial"/>
            </a:endParaRPr>
          </a:p>
          <a:p>
            <a:pPr marL="245160" lvl="2" indent="-122400">
              <a:lnSpc>
                <a:spcPct val="100000"/>
              </a:lnSpc>
              <a:spcAft>
                <a:spcPts val="601"/>
              </a:spcAft>
              <a:buClr>
                <a:srgbClr val="000000"/>
              </a:buClr>
              <a:buFont typeface="Arial"/>
              <a:buChar char="•"/>
            </a:pPr>
            <a:r>
              <a:rPr lang="es-ES" sz="1050" b="0" strike="noStrike" spc="-1" dirty="0">
                <a:solidFill>
                  <a:srgbClr val="000000"/>
                </a:solidFill>
                <a:latin typeface="Calibri"/>
              </a:rPr>
              <a:t>Es posible que los planes Medicare </a:t>
            </a:r>
            <a:r>
              <a:rPr lang="es-ES" sz="1050" b="0" strike="noStrike" spc="-1" dirty="0" err="1">
                <a:solidFill>
                  <a:srgbClr val="000000"/>
                </a:solidFill>
                <a:latin typeface="Calibri"/>
              </a:rPr>
              <a:t>Advantage</a:t>
            </a:r>
            <a:r>
              <a:rPr lang="es-ES" sz="1050" b="0" strike="noStrike" spc="-1" dirty="0">
                <a:solidFill>
                  <a:srgbClr val="000000"/>
                </a:solidFill>
                <a:latin typeface="Calibri"/>
              </a:rPr>
              <a:t>, otros planes de salud de Medicare y los planes de medicamentos de Medicare (conocidos como </a:t>
            </a:r>
            <a:r>
              <a:rPr lang="es-ES" sz="1050" b="0" strike="noStrike" spc="-1" dirty="0" err="1">
                <a:solidFill>
                  <a:srgbClr val="000000"/>
                </a:solidFill>
                <a:latin typeface="Calibri"/>
              </a:rPr>
              <a:t>PDP</a:t>
            </a:r>
            <a:r>
              <a:rPr lang="es-ES" sz="1050" b="0" strike="noStrike" spc="-1" dirty="0">
                <a:solidFill>
                  <a:srgbClr val="000000"/>
                </a:solidFill>
                <a:latin typeface="Calibri"/>
              </a:rPr>
              <a:t>) requieran autorización previa para recibir servicios. Sin embargo, eso no aplica en una situación de emergencia. Esos planes cubrirán servicios de emergencia sin autorización previa. No debe demorar en recibir atención en una situación de emergencia.</a:t>
            </a:r>
            <a:endParaRPr lang="es-ES" sz="1050" b="0" strike="noStrike" spc="-1" dirty="0">
              <a:solidFill>
                <a:srgbClr val="000000"/>
              </a:solidFill>
              <a:latin typeface="Arial"/>
            </a:endParaRPr>
          </a:p>
          <a:p>
            <a:pPr indent="0">
              <a:lnSpc>
                <a:spcPct val="100000"/>
              </a:lnSpc>
              <a:spcBef>
                <a:spcPts val="618"/>
              </a:spcBef>
              <a:spcAft>
                <a:spcPts val="601"/>
              </a:spcAft>
              <a:buNone/>
              <a:tabLst>
                <a:tab pos="0" algn="l"/>
              </a:tabLst>
            </a:pPr>
            <a:r>
              <a:rPr lang="es-ES" sz="1050" b="0" strike="noStrike" spc="-1" dirty="0">
                <a:solidFill>
                  <a:srgbClr val="000000"/>
                </a:solidFill>
                <a:latin typeface="Calibri"/>
              </a:rPr>
              <a:t>Para obtener información sobre la cobertura de Medicare de atención de emergencia en Medicare Original, visite </a:t>
            </a:r>
            <a:r>
              <a:rPr lang="es-ES" sz="1050" b="0" u="sng" strike="noStrike" spc="-1" dirty="0">
                <a:solidFill>
                  <a:srgbClr val="000000"/>
                </a:solidFill>
                <a:uFillTx/>
                <a:latin typeface="Calibri"/>
                <a:ea typeface="Calibri"/>
                <a:hlinkClick r:id="rId4"/>
              </a:rPr>
              <a:t>Medicare.gov/</a:t>
            </a:r>
            <a:r>
              <a:rPr lang="es-ES" sz="1050" b="0" u="sng" strike="noStrike" spc="-1" dirty="0" err="1">
                <a:solidFill>
                  <a:srgbClr val="000000"/>
                </a:solidFill>
                <a:uFillTx/>
                <a:latin typeface="Calibri"/>
                <a:ea typeface="Calibri"/>
                <a:hlinkClick r:id="rId4"/>
              </a:rPr>
              <a:t>coverage</a:t>
            </a:r>
            <a:r>
              <a:rPr lang="es-ES" sz="1050" b="0" u="sng" strike="noStrike" spc="-1" dirty="0">
                <a:solidFill>
                  <a:srgbClr val="000000"/>
                </a:solidFill>
                <a:uFillTx/>
                <a:latin typeface="Calibri"/>
                <a:ea typeface="Calibri"/>
                <a:hlinkClick r:id="rId4"/>
              </a:rPr>
              <a:t>/</a:t>
            </a:r>
            <a:r>
              <a:rPr lang="es-ES" sz="1050" b="0" u="sng" strike="noStrike" spc="-1" dirty="0" err="1">
                <a:solidFill>
                  <a:srgbClr val="000000"/>
                </a:solidFill>
                <a:uFillTx/>
                <a:latin typeface="Calibri"/>
                <a:ea typeface="Calibri"/>
                <a:hlinkClick r:id="rId4"/>
              </a:rPr>
              <a:t>emergency-department-services</a:t>
            </a:r>
            <a:r>
              <a:rPr lang="es-ES" sz="1050" b="0" strike="noStrike" spc="-1" dirty="0">
                <a:solidFill>
                  <a:srgbClr val="0563C1"/>
                </a:solidFill>
                <a:latin typeface="Calibri"/>
                <a:ea typeface="Calibri"/>
              </a:rPr>
              <a:t> </a:t>
            </a:r>
            <a:r>
              <a:rPr lang="es-ES" sz="1050" b="0" strike="noStrike" spc="-1" dirty="0">
                <a:solidFill>
                  <a:srgbClr val="000000"/>
                </a:solidFill>
                <a:latin typeface="Calibri"/>
                <a:ea typeface="Calibri"/>
              </a:rPr>
              <a:t>o llame al 1-800-MEDICARE (</a:t>
            </a:r>
            <a:r>
              <a:rPr lang="es-ES" sz="1050" b="0" strike="noStrike" spc="-1" dirty="0" err="1">
                <a:solidFill>
                  <a:srgbClr val="000000"/>
                </a:solidFill>
                <a:latin typeface="Calibri"/>
                <a:ea typeface="Calibri"/>
              </a:rPr>
              <a:t>TTY</a:t>
            </a:r>
            <a:r>
              <a:rPr lang="es-ES" sz="1050" b="0" strike="noStrike" spc="-1" dirty="0">
                <a:solidFill>
                  <a:srgbClr val="000000"/>
                </a:solidFill>
                <a:latin typeface="Calibri"/>
                <a:ea typeface="Calibri"/>
              </a:rPr>
              <a:t>: 1-877-486-2048). En un plan Medicare </a:t>
            </a:r>
            <a:r>
              <a:rPr lang="es-ES" sz="1050" b="0" strike="noStrike" spc="-1" dirty="0" err="1">
                <a:solidFill>
                  <a:srgbClr val="000000"/>
                </a:solidFill>
                <a:latin typeface="Calibri"/>
                <a:ea typeface="Calibri"/>
              </a:rPr>
              <a:t>Advantage</a:t>
            </a:r>
            <a:r>
              <a:rPr lang="es-ES" sz="1050" b="0" strike="noStrike" spc="-1" dirty="0">
                <a:solidFill>
                  <a:srgbClr val="000000"/>
                </a:solidFill>
                <a:latin typeface="Calibri"/>
                <a:ea typeface="Calibri"/>
              </a:rPr>
              <a:t>, otro plan de salud de Medicare o un plan de medicamentos de Medicare, revise los materiales de su plan, consulte el sitio web de su plan o contacte a su plan. </a:t>
            </a:r>
            <a:endParaRPr lang="es-ES" sz="1050" b="0" strike="noStrike" spc="-1" dirty="0">
              <a:solidFill>
                <a:srgbClr val="000000"/>
              </a:solidFill>
              <a:latin typeface="Arial"/>
            </a:endParaRPr>
          </a:p>
          <a:p>
            <a:pPr indent="0">
              <a:lnSpc>
                <a:spcPct val="100000"/>
              </a:lnSpc>
              <a:spcBef>
                <a:spcPts val="618"/>
              </a:spcBef>
              <a:spcAft>
                <a:spcPts val="601"/>
              </a:spcAft>
              <a:buNone/>
              <a:tabLst>
                <a:tab pos="0" algn="l"/>
              </a:tabLst>
            </a:pPr>
            <a:r>
              <a:rPr lang="es-ES" sz="1050" b="0" strike="noStrike" spc="-1" dirty="0">
                <a:solidFill>
                  <a:srgbClr val="000000"/>
                </a:solidFill>
                <a:latin typeface="Calibri"/>
                <a:ea typeface="Calibri"/>
              </a:rPr>
              <a:t>Visite </a:t>
            </a:r>
            <a:r>
              <a:rPr lang="es-ES" sz="1050" b="0" u="sng" strike="noStrike" spc="-1" dirty="0">
                <a:solidFill>
                  <a:srgbClr val="000000"/>
                </a:solidFill>
                <a:uFillTx/>
                <a:latin typeface="Calibri"/>
                <a:ea typeface="Calibri"/>
                <a:hlinkClick r:id="rId5"/>
              </a:rPr>
              <a:t>Medicare.gov/</a:t>
            </a:r>
            <a:r>
              <a:rPr lang="es-ES" sz="1050" b="0" u="sng" strike="noStrike" spc="-1" dirty="0" err="1">
                <a:solidFill>
                  <a:srgbClr val="000000"/>
                </a:solidFill>
                <a:uFillTx/>
                <a:latin typeface="Calibri"/>
                <a:ea typeface="Calibri"/>
                <a:hlinkClick r:id="rId5"/>
              </a:rPr>
              <a:t>publications</a:t>
            </a:r>
            <a:r>
              <a:rPr lang="es-ES" sz="1050" b="0" strike="noStrike" spc="-1" dirty="0">
                <a:solidFill>
                  <a:srgbClr val="000000"/>
                </a:solidFill>
                <a:latin typeface="Calibri"/>
                <a:ea typeface="Calibri"/>
              </a:rPr>
              <a:t> para leer la “Cobertura de Medicare fuera de Estados Unidos” (Producto de los </a:t>
            </a:r>
            <a:r>
              <a:rPr lang="es-ES" sz="1050" b="0" strike="noStrike" spc="-1" dirty="0" err="1">
                <a:solidFill>
                  <a:srgbClr val="000000"/>
                </a:solidFill>
                <a:latin typeface="Calibri"/>
                <a:ea typeface="Calibri"/>
              </a:rPr>
              <a:t>CMS</a:t>
            </a:r>
            <a:r>
              <a:rPr lang="es-ES" sz="1050" b="0" strike="noStrike" spc="-1" dirty="0">
                <a:solidFill>
                  <a:srgbClr val="000000"/>
                </a:solidFill>
                <a:latin typeface="Calibri"/>
                <a:ea typeface="Calibri"/>
              </a:rPr>
              <a:t> </a:t>
            </a:r>
            <a:r>
              <a:rPr lang="es-ES" sz="1050" b="0" strike="noStrike" spc="-1" dirty="0" err="1">
                <a:solidFill>
                  <a:srgbClr val="000000"/>
                </a:solidFill>
                <a:latin typeface="Calibri"/>
                <a:ea typeface="Calibri"/>
              </a:rPr>
              <a:t>n.°</a:t>
            </a:r>
            <a:r>
              <a:rPr lang="es-ES" sz="1050" b="0" strike="noStrike" spc="-1" dirty="0">
                <a:solidFill>
                  <a:srgbClr val="000000"/>
                </a:solidFill>
                <a:latin typeface="Calibri"/>
                <a:ea typeface="Calibri"/>
              </a:rPr>
              <a:t> 11037).</a:t>
            </a:r>
            <a:endParaRPr lang="es-ES" sz="1050" b="0" strike="noStrike" spc="-1" dirty="0">
              <a:solidFill>
                <a:srgbClr val="000000"/>
              </a:solidFill>
              <a:latin typeface="Arial"/>
            </a:endParaRPr>
          </a:p>
          <a:p>
            <a:pPr indent="0">
              <a:lnSpc>
                <a:spcPct val="100000"/>
              </a:lnSpc>
              <a:spcBef>
                <a:spcPts val="618"/>
              </a:spcBef>
              <a:spcAft>
                <a:spcPts val="601"/>
              </a:spcAft>
              <a:buNone/>
              <a:tabLst>
                <a:tab pos="0" algn="l"/>
              </a:tabLst>
            </a:pPr>
            <a:r>
              <a:rPr lang="es-ES" sz="1050" b="0" strike="noStrike" spc="-1" dirty="0">
                <a:solidFill>
                  <a:srgbClr val="000000"/>
                </a:solidFill>
                <a:latin typeface="Calibri"/>
                <a:ea typeface="Calibri"/>
              </a:rPr>
              <a:t>Para ver más información en idiomas que no sean inglés, visite </a:t>
            </a:r>
            <a:r>
              <a:rPr lang="es-ES" sz="1050" b="0" u="sng" strike="noStrike" spc="-1" dirty="0">
                <a:solidFill>
                  <a:srgbClr val="000000"/>
                </a:solidFill>
                <a:uFillTx/>
                <a:latin typeface="Calibri"/>
                <a:ea typeface="Calibri"/>
                <a:hlinkClick r:id="rId6"/>
              </a:rPr>
              <a:t>Medicare.gov/</a:t>
            </a:r>
            <a:r>
              <a:rPr lang="es-ES" sz="1050" b="0" u="sng" strike="noStrike" spc="-1" dirty="0" err="1">
                <a:solidFill>
                  <a:srgbClr val="000000"/>
                </a:solidFill>
                <a:uFillTx/>
                <a:latin typeface="Calibri"/>
                <a:ea typeface="Calibri"/>
                <a:hlinkClick r:id="rId6"/>
              </a:rPr>
              <a:t>about-us</a:t>
            </a:r>
            <a:r>
              <a:rPr lang="es-ES" sz="1050" b="0" u="sng" strike="noStrike" spc="-1" dirty="0">
                <a:solidFill>
                  <a:srgbClr val="000000"/>
                </a:solidFill>
                <a:uFillTx/>
                <a:latin typeface="Calibri"/>
                <a:ea typeface="Calibri"/>
                <a:hlinkClick r:id="rId6"/>
              </a:rPr>
              <a:t>/</a:t>
            </a:r>
            <a:r>
              <a:rPr lang="es-ES" sz="1050" b="0" u="sng" strike="noStrike" spc="-1" dirty="0" err="1">
                <a:solidFill>
                  <a:srgbClr val="000000"/>
                </a:solidFill>
                <a:uFillTx/>
                <a:latin typeface="Calibri"/>
                <a:ea typeface="Calibri"/>
                <a:hlinkClick r:id="rId6"/>
              </a:rPr>
              <a:t>information</a:t>
            </a:r>
            <a:r>
              <a:rPr lang="es-ES" sz="1050" b="0" u="sng" strike="noStrike" spc="-1" dirty="0">
                <a:solidFill>
                  <a:srgbClr val="000000"/>
                </a:solidFill>
                <a:uFillTx/>
                <a:latin typeface="Calibri"/>
                <a:ea typeface="Calibri"/>
                <a:hlinkClick r:id="rId6"/>
              </a:rPr>
              <a:t>-</a:t>
            </a:r>
            <a:r>
              <a:rPr lang="es-ES" sz="1050" b="0" u="sng" strike="noStrike" spc="-1" dirty="0" err="1">
                <a:solidFill>
                  <a:srgbClr val="000000"/>
                </a:solidFill>
                <a:uFillTx/>
                <a:latin typeface="Calibri"/>
                <a:ea typeface="Calibri"/>
                <a:hlinkClick r:id="rId6"/>
              </a:rPr>
              <a:t>in-other-languages</a:t>
            </a:r>
            <a:r>
              <a:rPr lang="es-ES" sz="1050" b="0" strike="noStrike" spc="-1" dirty="0">
                <a:solidFill>
                  <a:srgbClr val="000000"/>
                </a:solidFill>
                <a:latin typeface="Calibri"/>
                <a:ea typeface="Calibri"/>
              </a:rPr>
              <a:t> o llame al 1-800-MEDICARE (1-800-633-4227) (</a:t>
            </a:r>
            <a:r>
              <a:rPr lang="es-ES" sz="1050" b="0" strike="noStrike" spc="-1" dirty="0" err="1">
                <a:solidFill>
                  <a:srgbClr val="000000"/>
                </a:solidFill>
                <a:latin typeface="Calibri"/>
                <a:ea typeface="Calibri"/>
              </a:rPr>
              <a:t>TTY</a:t>
            </a:r>
            <a:r>
              <a:rPr lang="es-ES" sz="1050" b="0" strike="noStrike" spc="-1" dirty="0">
                <a:solidFill>
                  <a:srgbClr val="000000"/>
                </a:solidFill>
                <a:latin typeface="Calibri"/>
                <a:ea typeface="Calibri"/>
              </a:rPr>
              <a:t>: 1-877-486-2048).</a:t>
            </a:r>
            <a:endParaRPr lang="es-ES" sz="1050" b="0" strike="noStrike" spc="-1" dirty="0">
              <a:solidFill>
                <a:srgbClr val="000000"/>
              </a:solidFill>
              <a:latin typeface="Arial"/>
            </a:endParaRP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10" name="Date Placeholder 9">
            <a:extLst>
              <a:ext uri="{FF2B5EF4-FFF2-40B4-BE49-F238E27FC236}">
                <a16:creationId xmlns:a16="http://schemas.microsoft.com/office/drawing/2014/main" id="{C2C647E6-9057-6CC1-55A0-61186D7BFBBD}"/>
              </a:ext>
            </a:extLst>
          </p:cNvPr>
          <p:cNvSpPr>
            <a:spLocks noGrp="1"/>
          </p:cNvSpPr>
          <p:nvPr>
            <p:ph type="dt" sz="half" idx="14"/>
          </p:nvPr>
        </p:nvSpPr>
        <p:spPr/>
        <p:txBody>
          <a:bodyPr/>
          <a:lstStyle/>
          <a:p>
            <a:pPr>
              <a:defRPr/>
            </a:pPr>
            <a:r>
              <a:rPr lang="en-US"/>
              <a:t>March 2024</a:t>
            </a:r>
            <a:endParaRPr lang="en-US" dirty="0"/>
          </a:p>
        </p:txBody>
      </p:sp>
      <p:sp>
        <p:nvSpPr>
          <p:cNvPr id="11" name="Footer Placeholder 10">
            <a:extLst>
              <a:ext uri="{FF2B5EF4-FFF2-40B4-BE49-F238E27FC236}">
                <a16:creationId xmlns:a16="http://schemas.microsoft.com/office/drawing/2014/main" id="{A6FCA329-F52D-7DB2-210F-8DA24D7EB117}"/>
              </a:ext>
            </a:extLst>
          </p:cNvPr>
          <p:cNvSpPr>
            <a:spLocks noGrp="1"/>
          </p:cNvSpPr>
          <p:nvPr>
            <p:ph type="ftr" sz="quarter" idx="15"/>
          </p:nvPr>
        </p:nvSpPr>
        <p:spPr/>
        <p:txBody>
          <a:bodyPr/>
          <a:lstStyle/>
          <a:p>
            <a:pPr>
              <a:defRPr/>
            </a:pPr>
            <a:r>
              <a:rPr lang="en-US"/>
              <a:t>Medicare Rights &amp; Protections</a:t>
            </a:r>
          </a:p>
        </p:txBody>
      </p:sp>
      <p:sp>
        <p:nvSpPr>
          <p:cNvPr id="12" name="Slide Number Placeholder 11">
            <a:extLst>
              <a:ext uri="{FF2B5EF4-FFF2-40B4-BE49-F238E27FC236}">
                <a16:creationId xmlns:a16="http://schemas.microsoft.com/office/drawing/2014/main" id="{5D51445A-928A-6019-7774-C3AA67976858}"/>
              </a:ext>
            </a:extLst>
          </p:cNvPr>
          <p:cNvSpPr>
            <a:spLocks noGrp="1"/>
          </p:cNvSpPr>
          <p:nvPr>
            <p:ph type="sldNum" sz="quarter" idx="16"/>
          </p:nvPr>
        </p:nvSpPr>
        <p:spPr/>
        <p:txBody>
          <a:bodyPr/>
          <a:lstStyle/>
          <a:p>
            <a:pPr>
              <a:defRPr/>
            </a:pPr>
            <a:fld id="{0B2D781D-8844-5940-92D1-06EF0A7F581E}" type="slidenum">
              <a:rPr lang="en-US" smtClean="0"/>
              <a:pPr>
                <a:defRPr/>
              </a:pPr>
              <a:t>‹#›</a:t>
            </a:fld>
            <a:endParaRPr lang="en-US"/>
          </a:p>
        </p:txBody>
      </p:sp>
    </p:spTree>
    <p:extLst>
      <p:ext uri="{BB962C8B-B14F-4D97-AF65-F5344CB8AC3E}">
        <p14:creationId xmlns:p14="http://schemas.microsoft.com/office/powerpoint/2010/main" val="267711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94651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1119116" y="1180618"/>
            <a:ext cx="10050454" cy="4757195"/>
          </a:xfrm>
        </p:spPr>
        <p:txBody>
          <a:bodyPr/>
          <a:lstStyle>
            <a:lvl1pPr>
              <a:defRPr>
                <a:latin typeface="Arial" panose="020B0604020202020204" pitchFamily="34" charset="0"/>
                <a:cs typeface="Arial" panose="020B0604020202020204" pitchFamily="34" charset="0"/>
              </a:defRPr>
            </a:lvl1pPr>
            <a:lvl2pPr marL="457200" indent="-227013">
              <a:defRPr>
                <a:latin typeface="Arial" panose="020B0604020202020204" pitchFamily="34" charset="0"/>
                <a:cs typeface="Arial" panose="020B0604020202020204" pitchFamily="34" charset="0"/>
              </a:defRPr>
            </a:lvl2pPr>
            <a:lvl3pPr marL="685800" indent="-228600">
              <a:buSzPct val="50000"/>
              <a:buFont typeface="Wingdings" panose="05000000000000000000" pitchFamily="2" charset="2"/>
              <a:buChar char="q"/>
              <a:defRPr>
                <a:latin typeface="Arial" panose="020B0604020202020204" pitchFamily="34" charset="0"/>
                <a:cs typeface="Arial" panose="020B0604020202020204" pitchFamily="34" charset="0"/>
              </a:defRPr>
            </a:lvl3pPr>
            <a:lvl4pPr marL="914400" indent="-231775">
              <a:buFont typeface="Calibri" panose="020F0502020204030204" pitchFamily="34" charset="0"/>
              <a:buChar char="–"/>
              <a:defRPr>
                <a:latin typeface="Arial" panose="020B0604020202020204" pitchFamily="34" charset="0"/>
                <a:cs typeface="Arial" panose="020B0604020202020204" pitchFamily="34" charset="0"/>
              </a:defRPr>
            </a:lvl4pPr>
            <a:lvl5pPr marL="1143000" indent="-228600">
              <a:buFont typeface="Courier New" panose="02070309020205020404" pitchFamily="49" charset="0"/>
              <a:buChar char="o"/>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March 2024</a:t>
            </a:r>
          </a:p>
        </p:txBody>
      </p:sp>
    </p:spTree>
    <p:custDataLst>
      <p:tags r:id="rId1"/>
    </p:custDataLst>
    <p:extLst>
      <p:ext uri="{BB962C8B-B14F-4D97-AF65-F5344CB8AC3E}">
        <p14:creationId xmlns:p14="http://schemas.microsoft.com/office/powerpoint/2010/main" val="91528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202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7541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7265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96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893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6070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79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74306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718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3603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984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dirty="0">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4401AAF-9842-4A5E-AD8D-5D745CEE5608}"/>
              </a:ext>
            </a:extLst>
          </p:cNvPr>
          <p:cNvSpPr txBox="1"/>
          <p:nvPr userDrawn="1"/>
        </p:nvSpPr>
        <p:spPr>
          <a:xfrm>
            <a:off x="1767641" y="4781614"/>
            <a:ext cx="9647191" cy="400110"/>
          </a:xfrm>
          <a:prstGeom prst="rect">
            <a:avLst/>
          </a:prstGeom>
          <a:noFill/>
        </p:spPr>
        <p:txBody>
          <a:bodyPr wrap="square" rtlCol="0">
            <a:spAutoFit/>
          </a:bodyPr>
          <a:lstStyle/>
          <a:p>
            <a:r>
              <a:rPr lang="es-US" sz="2000" b="1" dirty="0">
                <a:solidFill>
                  <a:srgbClr val="00529B"/>
                </a:solidFill>
                <a:latin typeface="Arial"/>
              </a:rPr>
              <a:t>Cuenta regresiva </a:t>
            </a:r>
            <a:r>
              <a:rPr lang="es-US" sz="2000" b="1" dirty="0" err="1">
                <a:solidFill>
                  <a:srgbClr val="00529B"/>
                </a:solidFill>
                <a:latin typeface="Arial"/>
              </a:rPr>
              <a:t>timer</a:t>
            </a:r>
            <a:r>
              <a:rPr lang="es-US" sz="2000" b="1" dirty="0">
                <a:solidFill>
                  <a:srgbClr val="00529B"/>
                </a:solidFill>
                <a:latin typeface="Arial"/>
              </a:rPr>
              <a:t>: </a:t>
            </a:r>
            <a:r>
              <a:rPr lang="es-US" sz="2000" dirty="0">
                <a:solidFill>
                  <a:srgbClr val="00529B"/>
                </a:solidFill>
                <a:latin typeface="Arial"/>
                <a:cs typeface="Arial" panose="020B0604020202020204" pitchFamily="34" charset="0"/>
              </a:rPr>
              <a:t>Conteste la pregunta antes de que la barra desaparezca. </a:t>
            </a:r>
            <a:endParaRPr lang="en-US" sz="2000" dirty="0">
              <a:solidFill>
                <a:srgbClr val="000000"/>
              </a:solidFill>
              <a:latin typeface="Arial"/>
            </a:endParaRPr>
          </a:p>
        </p:txBody>
      </p:sp>
    </p:spTree>
    <p:custDataLst>
      <p:tags r:id="rId1"/>
    </p:custDataLst>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153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08149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50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90542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428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1891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92446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676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529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74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10377668" cy="26422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
        <p:nvSpPr>
          <p:cNvPr id="6" name="Text Placeholder 5">
            <a:extLst>
              <a:ext uri="{FF2B5EF4-FFF2-40B4-BE49-F238E27FC236}">
                <a16:creationId xmlns:a16="http://schemas.microsoft.com/office/drawing/2014/main" id="{80C9E3A7-4BB8-08D1-1141-9E9FBF961D5D}"/>
              </a:ext>
            </a:extLst>
          </p:cNvPr>
          <p:cNvSpPr>
            <a:spLocks noGrp="1"/>
          </p:cNvSpPr>
          <p:nvPr>
            <p:ph type="body" sz="quarter" idx="13"/>
          </p:nvPr>
        </p:nvSpPr>
        <p:spPr>
          <a:xfrm>
            <a:off x="8321675" y="1019175"/>
            <a:ext cx="3657600" cy="682625"/>
          </a:xfrm>
        </p:spPr>
        <p:txBody>
          <a:bodyPr>
            <a:noAutofit/>
          </a:bodyPr>
          <a:lstStyle>
            <a:lvl1pPr marL="0" indent="0">
              <a:buNone/>
              <a:defRPr sz="2000"/>
            </a:lvl1pPr>
            <a:lvl2pPr>
              <a:defRPr sz="2000"/>
            </a:lvl2pPr>
            <a:lvl3pPr>
              <a:defRPr sz="1800"/>
            </a:lvl3pPr>
            <a:lvl4pPr>
              <a:defRPr sz="1600"/>
            </a:lvl4pPr>
            <a:lvl5pPr>
              <a:defRPr sz="16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63B5F0A0-B728-B5F8-5AA5-A9EA74A425F3}"/>
              </a:ext>
            </a:extLst>
          </p:cNvPr>
          <p:cNvSpPr>
            <a:spLocks noGrp="1"/>
          </p:cNvSpPr>
          <p:nvPr>
            <p:ph type="body" sz="quarter" idx="14"/>
          </p:nvPr>
        </p:nvSpPr>
        <p:spPr>
          <a:xfrm>
            <a:off x="1076325" y="5022850"/>
            <a:ext cx="9988550" cy="815975"/>
          </a:xfrm>
        </p:spPr>
        <p:txBody>
          <a:bodyPr>
            <a:normAutofit/>
          </a:bodyPr>
          <a:lstStyle>
            <a:lvl1pPr marL="0" indent="0">
              <a:buNone/>
              <a:defRPr sz="2000"/>
            </a:lvl1pPr>
            <a:lvl2pPr marL="548640" indent="0">
              <a:buNone/>
              <a:defRPr/>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3386050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616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5155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59174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6498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6896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05259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1740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636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4294499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Content Placeholder 3">
            <a:extLst>
              <a:ext uri="{FF2B5EF4-FFF2-40B4-BE49-F238E27FC236}">
                <a16:creationId xmlns:a16="http://schemas.microsoft.com/office/drawing/2014/main" id="{0488D46A-C6AF-ED5C-399C-F44E3F6D3F13}"/>
              </a:ext>
            </a:extLst>
          </p:cNvPr>
          <p:cNvSpPr>
            <a:spLocks noGrp="1"/>
          </p:cNvSpPr>
          <p:nvPr>
            <p:ph sz="quarter" idx="13"/>
          </p:nvPr>
        </p:nvSpPr>
        <p:spPr>
          <a:xfrm>
            <a:off x="2468563" y="1127125"/>
            <a:ext cx="7407275" cy="488950"/>
          </a:xfrm>
        </p:spPr>
        <p:txBody>
          <a:bodyPr/>
          <a:lstStyle/>
          <a:p>
            <a:pPr lvl="0"/>
            <a:r>
              <a:rPr lang="en-US" dirty="0"/>
              <a:t>Click to edit Master text styles</a:t>
            </a:r>
          </a:p>
        </p:txBody>
      </p:sp>
      <p:sp>
        <p:nvSpPr>
          <p:cNvPr id="7" name="Text Placeholder 6">
            <a:extLst>
              <a:ext uri="{FF2B5EF4-FFF2-40B4-BE49-F238E27FC236}">
                <a16:creationId xmlns:a16="http://schemas.microsoft.com/office/drawing/2014/main" id="{4A1E444D-8DA7-D547-7398-190C3E17B0EF}"/>
              </a:ext>
            </a:extLst>
          </p:cNvPr>
          <p:cNvSpPr>
            <a:spLocks noGrp="1"/>
          </p:cNvSpPr>
          <p:nvPr>
            <p:ph type="body" sz="quarter" idx="14"/>
          </p:nvPr>
        </p:nvSpPr>
        <p:spPr>
          <a:xfrm>
            <a:off x="960120" y="3952875"/>
            <a:ext cx="1833563" cy="1778000"/>
          </a:xfrm>
        </p:spPr>
        <p:txBody>
          <a:bodyPr>
            <a:normAutofit/>
          </a:bodyPr>
          <a:lstStyle>
            <a:lvl1pPr>
              <a:defRPr sz="1800"/>
            </a:lvl1pPr>
          </a:lstStyle>
          <a:p>
            <a:pPr lvl="0"/>
            <a:r>
              <a:rPr lang="en-US" dirty="0"/>
              <a:t>Click to edit Master text</a:t>
            </a:r>
          </a:p>
        </p:txBody>
      </p:sp>
      <p:sp>
        <p:nvSpPr>
          <p:cNvPr id="8" name="Text Placeholder 6">
            <a:extLst>
              <a:ext uri="{FF2B5EF4-FFF2-40B4-BE49-F238E27FC236}">
                <a16:creationId xmlns:a16="http://schemas.microsoft.com/office/drawing/2014/main" id="{88DDA869-127C-0106-2F75-45E9B162E76D}"/>
              </a:ext>
            </a:extLst>
          </p:cNvPr>
          <p:cNvSpPr>
            <a:spLocks noGrp="1"/>
          </p:cNvSpPr>
          <p:nvPr>
            <p:ph type="body" sz="quarter" idx="15"/>
          </p:nvPr>
        </p:nvSpPr>
        <p:spPr>
          <a:xfrm>
            <a:off x="3225800" y="3952875"/>
            <a:ext cx="1833563" cy="1778000"/>
          </a:xfrm>
        </p:spPr>
        <p:txBody>
          <a:bodyPr>
            <a:normAutofit/>
          </a:bodyPr>
          <a:lstStyle>
            <a:lvl1pPr>
              <a:defRPr sz="1800"/>
            </a:lvl1pPr>
          </a:lstStyle>
          <a:p>
            <a:pPr lvl="0"/>
            <a:r>
              <a:rPr lang="en-US" dirty="0"/>
              <a:t>Click to edit Master text</a:t>
            </a:r>
          </a:p>
        </p:txBody>
      </p:sp>
      <p:sp>
        <p:nvSpPr>
          <p:cNvPr id="9" name="Text Placeholder 6">
            <a:extLst>
              <a:ext uri="{FF2B5EF4-FFF2-40B4-BE49-F238E27FC236}">
                <a16:creationId xmlns:a16="http://schemas.microsoft.com/office/drawing/2014/main" id="{06D87230-20BE-CB8F-0953-93AF73BA3B53}"/>
              </a:ext>
            </a:extLst>
          </p:cNvPr>
          <p:cNvSpPr>
            <a:spLocks noGrp="1"/>
          </p:cNvSpPr>
          <p:nvPr>
            <p:ph type="body" sz="quarter" idx="16"/>
          </p:nvPr>
        </p:nvSpPr>
        <p:spPr>
          <a:xfrm>
            <a:off x="5491480" y="3952875"/>
            <a:ext cx="1833563" cy="1778000"/>
          </a:xfrm>
        </p:spPr>
        <p:txBody>
          <a:bodyPr>
            <a:normAutofit/>
          </a:bodyPr>
          <a:lstStyle>
            <a:lvl1pPr>
              <a:defRPr sz="1800"/>
            </a:lvl1pPr>
          </a:lstStyle>
          <a:p>
            <a:pPr lvl="0"/>
            <a:r>
              <a:rPr lang="en-US" dirty="0"/>
              <a:t>Click to edit Master text</a:t>
            </a:r>
          </a:p>
        </p:txBody>
      </p:sp>
      <p:sp>
        <p:nvSpPr>
          <p:cNvPr id="12" name="Text Placeholder 6">
            <a:extLst>
              <a:ext uri="{FF2B5EF4-FFF2-40B4-BE49-F238E27FC236}">
                <a16:creationId xmlns:a16="http://schemas.microsoft.com/office/drawing/2014/main" id="{99B5B1BD-A04B-2919-D3B1-281797B20B36}"/>
              </a:ext>
            </a:extLst>
          </p:cNvPr>
          <p:cNvSpPr>
            <a:spLocks noGrp="1"/>
          </p:cNvSpPr>
          <p:nvPr>
            <p:ph type="body" sz="quarter" idx="17"/>
          </p:nvPr>
        </p:nvSpPr>
        <p:spPr>
          <a:xfrm>
            <a:off x="7889240" y="3952875"/>
            <a:ext cx="1833563" cy="1778000"/>
          </a:xfrm>
        </p:spPr>
        <p:txBody>
          <a:bodyPr>
            <a:normAutofit/>
          </a:bodyPr>
          <a:lstStyle>
            <a:lvl1pPr>
              <a:defRPr sz="1800"/>
            </a:lvl1pPr>
          </a:lstStyle>
          <a:p>
            <a:pPr lvl="0"/>
            <a:r>
              <a:rPr lang="en-US" dirty="0"/>
              <a:t>Click to edit Master text</a:t>
            </a:r>
          </a:p>
        </p:txBody>
      </p:sp>
    </p:spTree>
    <p:custDataLst>
      <p:tags r:id="rId1"/>
    </p:custDataLst>
    <p:extLst>
      <p:ext uri="{BB962C8B-B14F-4D97-AF65-F5344CB8AC3E}">
        <p14:creationId xmlns:p14="http://schemas.microsoft.com/office/powerpoint/2010/main" val="4104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custDataLst>
      <p:tags r:id="rId1"/>
    </p:custDataLst>
    <p:extLst>
      <p:ext uri="{BB962C8B-B14F-4D97-AF65-F5344CB8AC3E}">
        <p14:creationId xmlns:p14="http://schemas.microsoft.com/office/powerpoint/2010/main" val="365829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March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
        <p:nvSpPr>
          <p:cNvPr id="4" name="Text Placeholder 3">
            <a:extLst>
              <a:ext uri="{FF2B5EF4-FFF2-40B4-BE49-F238E27FC236}">
                <a16:creationId xmlns:a16="http://schemas.microsoft.com/office/drawing/2014/main" id="{6BA59771-7BC4-3CF0-205B-52D2F3732B4E}"/>
              </a:ext>
            </a:extLst>
          </p:cNvPr>
          <p:cNvSpPr>
            <a:spLocks noGrp="1"/>
          </p:cNvSpPr>
          <p:nvPr>
            <p:ph type="body" sz="quarter" idx="13"/>
          </p:nvPr>
        </p:nvSpPr>
        <p:spPr>
          <a:xfrm>
            <a:off x="1727518" y="1443354"/>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77F0D4B6-33B3-E28C-6DA7-07944F2660F9}"/>
              </a:ext>
            </a:extLst>
          </p:cNvPr>
          <p:cNvSpPr>
            <a:spLocks noGrp="1"/>
          </p:cNvSpPr>
          <p:nvPr>
            <p:ph type="body" sz="quarter" idx="14"/>
          </p:nvPr>
        </p:nvSpPr>
        <p:spPr>
          <a:xfrm>
            <a:off x="172751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3">
            <a:extLst>
              <a:ext uri="{FF2B5EF4-FFF2-40B4-BE49-F238E27FC236}">
                <a16:creationId xmlns:a16="http://schemas.microsoft.com/office/drawing/2014/main" id="{A4BA618E-7454-B13E-1DD7-519B715F1FBB}"/>
              </a:ext>
            </a:extLst>
          </p:cNvPr>
          <p:cNvSpPr>
            <a:spLocks noGrp="1"/>
          </p:cNvSpPr>
          <p:nvPr>
            <p:ph type="body" sz="quarter" idx="15"/>
          </p:nvPr>
        </p:nvSpPr>
        <p:spPr>
          <a:xfrm>
            <a:off x="7335838" y="1443353"/>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566841DF-684B-85FF-15C2-D07AE9C1929D}"/>
              </a:ext>
            </a:extLst>
          </p:cNvPr>
          <p:cNvSpPr>
            <a:spLocks noGrp="1"/>
          </p:cNvSpPr>
          <p:nvPr>
            <p:ph type="body" sz="quarter" idx="16"/>
          </p:nvPr>
        </p:nvSpPr>
        <p:spPr>
          <a:xfrm>
            <a:off x="7335838" y="3769361"/>
            <a:ext cx="2743200" cy="1609725"/>
          </a:xfrm>
        </p:spPr>
        <p:txBody>
          <a:bodyPr>
            <a:no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83479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4.jpe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1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custDataLst>
      <p:tags r:id="rId20"/>
    </p:custDataLst>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2" r:id="rId1"/>
    <p:sldLayoutId id="2147483708" r:id="rId2"/>
    <p:sldLayoutId id="2147483721" r:id="rId3"/>
    <p:sldLayoutId id="2147483709" r:id="rId4"/>
    <p:sldLayoutId id="2147483710" r:id="rId5"/>
    <p:sldLayoutId id="2147483711" r:id="rId6"/>
    <p:sldLayoutId id="2147483723" r:id="rId7"/>
    <p:sldLayoutId id="2147483720" r:id="rId8"/>
    <p:sldLayoutId id="2147483724" r:id="rId9"/>
    <p:sldLayoutId id="2147483722" r:id="rId10"/>
    <p:sldLayoutId id="2147483712" r:id="rId11"/>
    <p:sldLayoutId id="2147483713" r:id="rId12"/>
    <p:sldLayoutId id="2147483714" r:id="rId13"/>
    <p:sldLayoutId id="2147483715" r:id="rId14"/>
    <p:sldLayoutId id="2147483716" r:id="rId15"/>
    <p:sldLayoutId id="2147483718" r:id="rId16"/>
    <p:sldLayoutId id="2147483670" r:id="rId17"/>
    <p:sldLayoutId id="2147483686" r:id="rId18"/>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Rights &amp; Protections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7714170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4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52.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5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5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5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5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60.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6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6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64.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7.svg"/><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66.xml"/><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68.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70.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7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7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tags" Target="../tags/tag7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7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7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44.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0.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79.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www.cms.gov/Medicare/Quality-Initiatives-Patient-Assessment-Instruments/OASIS/Downloads/OASISStatementofPrivacyRights.zip"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8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3.xml"/><Relationship Id="rId1" Type="http://schemas.openxmlformats.org/officeDocument/2006/relationships/tags" Target="../tags/tag8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ags" Target="../tags/tag83.xml"/></Relationships>
</file>

<file path=ppt/slides/_rels/slide47.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84.xml"/></Relationships>
</file>

<file path=ppt/slides/_rels/slide49.xml.rels><?xml version="1.0" encoding="UTF-8" standalone="yes"?>
<Relationships xmlns="http://schemas.openxmlformats.org/package/2006/relationships"><Relationship Id="rId8" Type="http://schemas.openxmlformats.org/officeDocument/2006/relationships/hyperlink" Target="https://ocrportal.hhs.gov/" TargetMode="External"/><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hyperlink" Target="mailto:OCRComplaint@hhs.gov"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3.xml"/><Relationship Id="rId1" Type="http://schemas.openxmlformats.org/officeDocument/2006/relationships/tags" Target="../tags/tag8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8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ags" Target="../tags/tag88.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ags" Target="../tags/tag8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56.xml.rels><?xml version="1.0" encoding="UTF-8" standalone="yes"?>
<Relationships xmlns="http://schemas.openxmlformats.org/package/2006/relationships"><Relationship Id="rId8" Type="http://schemas.openxmlformats.org/officeDocument/2006/relationships/hyperlink" Target="https://www.esrdncc.org/en/ESRD-network-map/" TargetMode="External"/><Relationship Id="rId3" Type="http://schemas.openxmlformats.org/officeDocument/2006/relationships/hyperlink" Target="http://www.cms.gov/" TargetMode="External"/><Relationship Id="rId7" Type="http://schemas.openxmlformats.org/officeDocument/2006/relationships/hyperlink" Target="http://www.hhs.gov/ocr/index.html"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www.ssa.gov/" TargetMode="External"/><Relationship Id="rId5" Type="http://schemas.openxmlformats.org/officeDocument/2006/relationships/hyperlink" Target="https://www.medicare.gov/claims-appeals" TargetMode="External"/><Relationship Id="rId4" Type="http://schemas.openxmlformats.org/officeDocument/2006/relationships/hyperlink" Target="http://www.medicare.gov/"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medicare.gov/claims-appeals/file-an-appeal/medicare-health-plan-appeals-level-2-independent-review-entity-ire" TargetMode="External"/><Relationship Id="rId3" Type="http://schemas.openxmlformats.org/officeDocument/2006/relationships/hyperlink" Target="https://www.medicare.gov/basics/your-medicare-rights/get-help-with-your-rights-protections" TargetMode="External"/><Relationship Id="rId7" Type="http://schemas.openxmlformats.org/officeDocument/2006/relationships/hyperlink" Target="https://www.keproqio.com/"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livantaqio.com/en" TargetMode="External"/><Relationship Id="rId5" Type="http://schemas.openxmlformats.org/officeDocument/2006/relationships/hyperlink" Target="https://www.shiphelp.org/" TargetMode="External"/><Relationship Id="rId10" Type="http://schemas.openxmlformats.org/officeDocument/2006/relationships/image" Target="../media/image76.png"/><Relationship Id="rId4" Type="http://schemas.openxmlformats.org/officeDocument/2006/relationships/hyperlink" Target="https://www.medicare.gov/what-medicare-covers/what-part-a-covers/skilled-nursing-facility-rights" TargetMode="External"/><Relationship Id="rId9" Type="http://schemas.openxmlformats.org/officeDocument/2006/relationships/hyperlink" Target="https://www.cms.gov/medicare/appeals-grievances/prescription-drug/reconsideration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gcc02.safelinks.protection.outlook.com/?url=https://www.medicare.gov/publications&amp;data=04|01|Leslie.Long@cms.hhs.gov|64ae560a40c84bb76ebc08da0c026d1b|d58addea50534a808499ba4d944910df|0|0|637835501802174918|Unknown|TWFpbGZsb3d8eyJWIjoiMC4wLjAwMDAiLCJQIjoiV2luMzIiLCJBTiI6Ik1haWwiLCJXVCI6Mn0=|3000&amp;sdata=bHBpufzWj3aKDk4VYSkSJ9W9K2GTydvTaciVXHtJv1I=&amp;reserved=0"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6.xml"/><Relationship Id="rId1" Type="http://schemas.openxmlformats.org/officeDocument/2006/relationships/tags" Target="../tags/tag9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46.xml"/><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xml"/><Relationship Id="rId1" Type="http://schemas.openxmlformats.org/officeDocument/2006/relationships/tags" Target="../tags/tag92.xml"/></Relationships>
</file>

<file path=ppt/slides/_rels/slide6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7" Type="http://schemas.openxmlformats.org/officeDocument/2006/relationships/hyperlink" Target="mailto:training@cms.hhs.gov"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hyperlink" Target="https://www.hhs.gov/civil-rights/filing-a-complaint/complaint-process/index.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633100"/>
            <a:ext cx="11124858" cy="929286"/>
          </a:xfrm>
        </p:spPr>
        <p:txBody>
          <a:bodyPr>
            <a:noAutofit/>
          </a:bodyPr>
          <a:lstStyle/>
          <a:p>
            <a:r>
              <a:rPr lang="es-US" dirty="0"/>
              <a:t>Derechos y protecciones de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273EC-AFFE-A918-4813-D9868F7FA97B}"/>
              </a:ext>
            </a:extLst>
          </p:cNvPr>
          <p:cNvSpPr>
            <a:spLocks noGrp="1"/>
          </p:cNvSpPr>
          <p:nvPr>
            <p:ph type="title"/>
          </p:nvPr>
        </p:nvSpPr>
        <p:spPr/>
        <p:txBody>
          <a:bodyPr>
            <a:normAutofit fontScale="90000"/>
          </a:bodyPr>
          <a:lstStyle/>
          <a:p>
            <a:r>
              <a:rPr lang="es-US" dirty="0"/>
              <a:t>Derechos para todas las personas con Medicare: </a:t>
            </a:r>
            <a:br>
              <a:rPr lang="es-US" dirty="0"/>
            </a:br>
            <a:r>
              <a:rPr lang="es-US" dirty="0"/>
              <a:t>Quejas formales: </a:t>
            </a:r>
          </a:p>
        </p:txBody>
      </p:sp>
      <p:sp>
        <p:nvSpPr>
          <p:cNvPr id="2" name="Content Placeholder 1">
            <a:extLst>
              <a:ext uri="{FF2B5EF4-FFF2-40B4-BE49-F238E27FC236}">
                <a16:creationId xmlns:a16="http://schemas.microsoft.com/office/drawing/2014/main" id="{7E7850D3-E52D-403B-323B-263117E6E4E5}"/>
              </a:ext>
            </a:extLst>
          </p:cNvPr>
          <p:cNvSpPr>
            <a:spLocks noGrp="1"/>
          </p:cNvSpPr>
          <p:nvPr>
            <p:ph sz="half" idx="1"/>
          </p:nvPr>
        </p:nvSpPr>
        <p:spPr>
          <a:xfrm>
            <a:off x="1119116" y="1569493"/>
            <a:ext cx="10440538" cy="4368320"/>
          </a:xfrm>
        </p:spPr>
        <p:txBody>
          <a:bodyPr/>
          <a:lstStyle/>
          <a:p>
            <a:pPr marL="0" indent="0" defTabSz="685800">
              <a:buNone/>
            </a:pPr>
            <a:r>
              <a:rPr lang="es-US" sz="2800" b="1">
                <a:solidFill>
                  <a:srgbClr val="00529B"/>
                </a:solidFill>
              </a:rPr>
              <a:t>Tiene derecho a presentar quejas (también llamadas quejas formales) sobre:</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Un médico, hospital o proveedor</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Buscar planes de salud y de medicamentos</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La calidad de su atención médica</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Su atención de diálisis o trasplante de riñón</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Equipo médico duradero (DME, en inglés)</a:t>
            </a:r>
          </a:p>
        </p:txBody>
      </p:sp>
      <p:sp>
        <p:nvSpPr>
          <p:cNvPr id="4" name="Slide Number Placeholder 3">
            <a:extLst>
              <a:ext uri="{FF2B5EF4-FFF2-40B4-BE49-F238E27FC236}">
                <a16:creationId xmlns:a16="http://schemas.microsoft.com/office/drawing/2014/main" id="{34A5CC26-5156-40A9-1CB4-15B15E3D93C4}"/>
              </a:ext>
            </a:extLst>
          </p:cNvPr>
          <p:cNvSpPr>
            <a:spLocks noGrp="1"/>
          </p:cNvSpPr>
          <p:nvPr>
            <p:ph type="sldNum" sz="quarter" idx="12"/>
          </p:nvPr>
        </p:nvSpPr>
        <p:spPr>
          <a:xfrm>
            <a:off x="8610600" y="6473226"/>
            <a:ext cx="2743200" cy="365125"/>
          </a:xfrm>
        </p:spPr>
        <p:txBody>
          <a:bodyPr/>
          <a:lstStyle/>
          <a:p>
            <a:pPr>
              <a:defRPr/>
            </a:pPr>
            <a:fld id="{11E79EF6-0C0E-43E6-8FB3-918BC522CC5A}" type="slidenum">
              <a:rPr lang="en-US" smtClean="0"/>
              <a:pPr>
                <a:defRPr/>
              </a:pPr>
              <a:t>10</a:t>
            </a:fld>
            <a:endParaRPr lang="en-US"/>
          </a:p>
        </p:txBody>
      </p:sp>
      <p:sp>
        <p:nvSpPr>
          <p:cNvPr id="6" name="Footer Placeholder 5">
            <a:extLst>
              <a:ext uri="{FF2B5EF4-FFF2-40B4-BE49-F238E27FC236}">
                <a16:creationId xmlns:a16="http://schemas.microsoft.com/office/drawing/2014/main" id="{586103DA-BD1E-B9E1-0DA9-FFDD03F863E8}"/>
              </a:ext>
            </a:extLst>
          </p:cNvPr>
          <p:cNvSpPr>
            <a:spLocks noGrp="1"/>
          </p:cNvSpPr>
          <p:nvPr>
            <p:ph type="ftr" sz="quarter" idx="11"/>
          </p:nvPr>
        </p:nvSpPr>
        <p:spPr>
          <a:xfrm>
            <a:off x="4038600" y="6473226"/>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7A13BFEB-B6F5-F3F6-650E-2B564BFDD99B}"/>
              </a:ext>
            </a:extLst>
          </p:cNvPr>
          <p:cNvSpPr>
            <a:spLocks noGrp="1"/>
          </p:cNvSpPr>
          <p:nvPr>
            <p:ph type="dt" sz="half" idx="10"/>
          </p:nvPr>
        </p:nvSpPr>
        <p:spPr>
          <a:xfrm>
            <a:off x="838200" y="6473226"/>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293957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600" dirty="0"/>
              <a:t>Derechos para todas las personas con Medicare: </a:t>
            </a:r>
            <a:br>
              <a:rPr lang="es-US" sz="2600" dirty="0"/>
            </a:br>
            <a:r>
              <a:rPr lang="es-US" sz="2600" dirty="0"/>
              <a:t>Quejas formales (continuación) </a:t>
            </a:r>
          </a:p>
        </p:txBody>
      </p:sp>
      <p:sp>
        <p:nvSpPr>
          <p:cNvPr id="2" name="Content Placeholder 1">
            <a:extLst>
              <a:ext uri="{FF2B5EF4-FFF2-40B4-BE49-F238E27FC236}">
                <a16:creationId xmlns:a16="http://schemas.microsoft.com/office/drawing/2014/main" id="{DBC95CF3-6707-211D-3DFE-2EB3DD998321}"/>
              </a:ext>
            </a:extLst>
          </p:cNvPr>
          <p:cNvSpPr>
            <a:spLocks noGrp="1"/>
          </p:cNvSpPr>
          <p:nvPr>
            <p:ph sz="half" idx="1"/>
          </p:nvPr>
        </p:nvSpPr>
        <p:spPr>
          <a:xfrm>
            <a:off x="5232906" y="1272017"/>
            <a:ext cx="6755387" cy="4757195"/>
          </a:xfrm>
        </p:spPr>
        <p:txBody>
          <a:bodyPr>
            <a:normAutofit fontScale="92500"/>
          </a:bodyPr>
          <a:lstStyle/>
          <a:p>
            <a:pPr marL="0" defTabSz="685800">
              <a:buNone/>
            </a:pPr>
            <a:r>
              <a:rPr lang="es-US" sz="2800" b="1">
                <a:solidFill>
                  <a:srgbClr val="00529B"/>
                </a:solidFill>
              </a:rPr>
              <a:t>Si está preocupado acerca de la calidad de la atención que recibe:</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rPr>
              <a:t>En Medicare Original, llame a la Organización para el Mejoramiento de la - Calidad de la Atención Centrada en el Beneficiario y la Familia (BFCC-QIO) de su región.</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rPr>
              <a:t>En un plan Medicare otro plan de salud de Medicare, o un plan de medicamentos de Medicare, llame a la BFCC-QIO, a su plan o a los dos</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rPr>
              <a:t>Si padece enfermedad renal en etapa final (ESRD), llame a la red de ESRD de su estado.</a:t>
            </a:r>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66B6BB14-6CA9-4554-AD7F-F0A59FA06271}"/>
              </a:ext>
            </a:extLst>
          </p:cNvPr>
          <p:cNvSpPr>
            <a:spLocks noGrp="1"/>
          </p:cNvSpPr>
          <p:nvPr>
            <p:ph type="sldNum" sz="quarter" idx="12"/>
          </p:nvPr>
        </p:nvSpPr>
        <p:spPr>
          <a:xfrm>
            <a:off x="8610600" y="647322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10" name="Footer Placeholder 2">
            <a:extLst>
              <a:ext uri="{FF2B5EF4-FFF2-40B4-BE49-F238E27FC236}">
                <a16:creationId xmlns:a16="http://schemas.microsoft.com/office/drawing/2014/main" id="{6E074374-3969-4E87-A13D-608E1BD87EBD}"/>
              </a:ext>
            </a:extLst>
          </p:cNvPr>
          <p:cNvSpPr>
            <a:spLocks noGrp="1"/>
          </p:cNvSpPr>
          <p:nvPr>
            <p:ph type="ftr" sz="quarter" idx="11"/>
          </p:nvPr>
        </p:nvSpPr>
        <p:spPr>
          <a:xfrm>
            <a:off x="4038600" y="6473228"/>
            <a:ext cx="4114800" cy="365125"/>
          </a:xfrm>
        </p:spPr>
        <p:txBody>
          <a:bodyPr/>
          <a:lstStyle/>
          <a:p>
            <a:r>
              <a:rPr lang="es-US"/>
              <a:t>Derechos y protecciones de Medicare</a:t>
            </a:r>
          </a:p>
        </p:txBody>
      </p:sp>
      <p:sp>
        <p:nvSpPr>
          <p:cNvPr id="9" name="Date Placeholder 1">
            <a:extLst>
              <a:ext uri="{FF2B5EF4-FFF2-40B4-BE49-F238E27FC236}">
                <a16:creationId xmlns:a16="http://schemas.microsoft.com/office/drawing/2014/main" id="{92D6DB99-821A-4651-A86C-329939838A5E}"/>
              </a:ext>
            </a:extLst>
          </p:cNvPr>
          <p:cNvSpPr>
            <a:spLocks noGrp="1"/>
          </p:cNvSpPr>
          <p:nvPr>
            <p:ph type="dt" sz="half" idx="10"/>
          </p:nvPr>
        </p:nvSpPr>
        <p:spPr>
          <a:xfrm>
            <a:off x="838200" y="6473228"/>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195543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16938"/>
            <a:ext cx="12192000" cy="965721"/>
          </a:xfrm>
        </p:spPr>
        <p:txBody>
          <a:bodyPr>
            <a:noAutofit/>
          </a:bodyPr>
          <a:lstStyle/>
          <a:p>
            <a:pPr>
              <a:lnSpc>
                <a:spcPct val="100000"/>
              </a:lnSpc>
            </a:pPr>
            <a:r>
              <a:rPr lang="es-US" sz="2300" dirty="0"/>
              <a:t>Áreas de Servicio de las Organizaciones para el Mejoramiento de la Calidad de la Atención Centrada en el Beneficiario y la Familia (</a:t>
            </a:r>
            <a:r>
              <a:rPr lang="es-US" sz="2300" dirty="0" err="1"/>
              <a:t>BFCC-QIO</a:t>
            </a:r>
            <a:r>
              <a:rPr lang="es-US" sz="2300" dirty="0"/>
              <a:t>)</a:t>
            </a:r>
          </a:p>
        </p:txBody>
      </p:sp>
      <p:graphicFrame>
        <p:nvGraphicFramePr>
          <p:cNvPr id="6" name="Table 5" descr="Chart displaying the 10 BFCC-QIO (KEPRO and Livanta) regions." title="QIO Regions"/>
          <p:cNvGraphicFramePr>
            <a:graphicFrameLocks noGrp="1"/>
          </p:cNvGraphicFramePr>
          <p:nvPr>
            <p:extLst>
              <p:ext uri="{D42A27DB-BD31-4B8C-83A1-F6EECF244321}">
                <p14:modId xmlns:p14="http://schemas.microsoft.com/office/powerpoint/2010/main" val="286395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a:solidFill>
                            <a:srgbClr val="00529B"/>
                          </a:solidFill>
                          <a:latin typeface="Arial" panose="020B0604020202020204" pitchFamily="34" charset="0"/>
                          <a:cs typeface="Arial" panose="020B0604020202020204" pitchFamily="34" charset="0"/>
                        </a:rPr>
                        <a:t>Región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1</a:t>
                      </a:r>
                      <a:r>
                        <a:rPr lang="es-US" sz="2400" b="0" u="none" strike="noStrike" baseline="0">
                          <a:solidFill>
                            <a:srgbClr val="00529B"/>
                          </a:solidFill>
                          <a:latin typeface="Arial" panose="020B0604020202020204" pitchFamily="34" charset="0"/>
                          <a:cs typeface="Arial" panose="020B0604020202020204" pitchFamily="34" charset="0"/>
                        </a:rPr>
                        <a:t>: 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u="none" strike="noStrike" baseline="0">
                          <a:solidFill>
                            <a:srgbClr val="00529B"/>
                          </a:solidFill>
                          <a:latin typeface="Arial" panose="020B0604020202020204" pitchFamily="34" charset="0"/>
                          <a:cs typeface="Arial" panose="020B0604020202020204" pitchFamily="34" charset="0"/>
                        </a:rPr>
                        <a:t>CT, ME, MA, NH, RI, VT </a:t>
                      </a: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2</a:t>
                      </a:r>
                      <a:r>
                        <a:rPr lang="es-US" sz="2400" b="0" u="none" strike="noStrike" baseline="0">
                          <a:solidFill>
                            <a:srgbClr val="00529B"/>
                          </a:solidFill>
                          <a:latin typeface="Arial" panose="020B0604020202020204" pitchFamily="34" charset="0"/>
                          <a:cs typeface="Arial" panose="020B0604020202020204" pitchFamily="34" charset="0"/>
                        </a:rPr>
                        <a:t>: 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2400" b="0" u="none" strike="noStrike" baseline="0">
                          <a:solidFill>
                            <a:srgbClr val="00529B"/>
                          </a:solidFill>
                          <a:latin typeface="Arial" panose="020B0604020202020204" pitchFamily="34" charset="0"/>
                          <a:cs typeface="Arial" panose="020B0604020202020204" pitchFamily="34" charset="0"/>
                        </a:rPr>
                        <a:t>NJ, NY, PR, VI </a:t>
                      </a: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3</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DE, DC, MD, PA, VA, WV</a:t>
                      </a: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4</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AL, FL, GA, KY, MS, NC, SC, TN</a:t>
                      </a: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5</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IL, IN, MI, MN, OH, WI</a:t>
                      </a: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6</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AR, LA, NM, OK, TX</a:t>
                      </a: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7</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IA, KS, MO, NE</a:t>
                      </a: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8</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CO, MT, ND, SD, UT, WY</a:t>
                      </a: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9</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AZ, CA, HI, NV, Islas del Pacífico</a:t>
                      </a: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10</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dirty="0">
                          <a:solidFill>
                            <a:srgbClr val="00529B"/>
                          </a:solidFill>
                          <a:latin typeface="Arial" panose="020B0604020202020204" pitchFamily="34" charset="0"/>
                          <a:cs typeface="Arial" panose="020B0604020202020204" pitchFamily="34" charset="0"/>
                        </a:rPr>
                        <a:t>AK, ID, OR, WA</a:t>
                      </a: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latin typeface="Arial"/>
                <a:cs typeface="Arial"/>
              </a:rPr>
              <a:t>Derechos y protecciones de Medicare</a:t>
            </a:r>
          </a:p>
        </p:txBody>
      </p:sp>
      <p:sp>
        <p:nvSpPr>
          <p:cNvPr id="2" name="Date Placeholder 1"/>
          <p:cNvSpPr>
            <a:spLocks noGrp="1"/>
          </p:cNvSpPr>
          <p:nvPr>
            <p:ph type="dt" sz="half" idx="10"/>
          </p:nvPr>
        </p:nvSpPr>
        <p:spPr>
          <a:xfrm>
            <a:off x="838200" y="649224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t>Sus Derechos en un Plan Medicare </a:t>
            </a:r>
            <a:r>
              <a:rPr lang="es-US" sz="2800" dirty="0" err="1"/>
              <a:t>Advantage</a:t>
            </a:r>
            <a:r>
              <a:rPr lang="es-US" sz="2800" dirty="0"/>
              <a:t> u </a:t>
            </a:r>
            <a:br>
              <a:rPr lang="es-US" sz="2800" dirty="0"/>
            </a:br>
            <a:r>
              <a:rPr lang="es-US" sz="2800" dirty="0"/>
              <a:t>Otro Plan de Salud de Medicare</a:t>
            </a:r>
          </a:p>
        </p:txBody>
      </p:sp>
      <p:sp>
        <p:nvSpPr>
          <p:cNvPr id="2" name="Content Placeholder 1">
            <a:extLst>
              <a:ext uri="{FF2B5EF4-FFF2-40B4-BE49-F238E27FC236}">
                <a16:creationId xmlns:a16="http://schemas.microsoft.com/office/drawing/2014/main" id="{156BBE67-1514-BBEF-8566-D67168186838}"/>
              </a:ext>
            </a:extLst>
          </p:cNvPr>
          <p:cNvSpPr>
            <a:spLocks noGrp="1"/>
          </p:cNvSpPr>
          <p:nvPr>
            <p:ph sz="half" idx="1"/>
          </p:nvPr>
        </p:nvSpPr>
        <p:spPr>
          <a:xfrm>
            <a:off x="4314398" y="1312485"/>
            <a:ext cx="7678003" cy="4964543"/>
          </a:xfrm>
        </p:spPr>
        <p:txBody>
          <a:bodyPr/>
          <a:lstStyle/>
          <a:p>
            <a:pPr marL="0" indent="0">
              <a:buNone/>
            </a:pPr>
            <a:r>
              <a:rPr lang="es-US" sz="2800" b="1">
                <a:solidFill>
                  <a:srgbClr val="00529B"/>
                </a:solidFill>
              </a:rPr>
              <a:t>Tiene derecho a:</a:t>
            </a:r>
          </a:p>
          <a:p>
            <a:pPr marL="548640" defTabSz="685800"/>
            <a:r>
              <a:rPr lang="es-US" sz="2400">
                <a:solidFill>
                  <a:srgbClr val="00529B"/>
                </a:solidFill>
              </a:rPr>
              <a:t>Elegir proveedores de cuidado de la salud dentro de la red del plan</a:t>
            </a:r>
          </a:p>
          <a:p>
            <a:pPr marL="548640" defTabSz="685800"/>
            <a:r>
              <a:rPr lang="es-US" sz="2400">
                <a:solidFill>
                  <a:srgbClr val="00529B"/>
                </a:solidFill>
              </a:rPr>
              <a:t>Obtener un plan de tratamiento de su médico</a:t>
            </a:r>
          </a:p>
          <a:p>
            <a:pPr marL="548640" defTabSz="685800"/>
            <a:r>
              <a:rPr lang="es-US" sz="2400">
                <a:solidFill>
                  <a:srgbClr val="00529B"/>
                </a:solidFill>
              </a:rPr>
              <a:t>Conocer cómo se paga a sus médicos</a:t>
            </a:r>
          </a:p>
          <a:p>
            <a:pPr marL="548640" defTabSz="685800"/>
            <a:r>
              <a:rPr lang="es-US" sz="2400">
                <a:solidFill>
                  <a:srgbClr val="00529B"/>
                </a:solidFill>
              </a:rPr>
              <a:t>Obtener una decisión sobre cobertura/información de su plan </a:t>
            </a:r>
          </a:p>
          <a:p>
            <a:pPr marL="548640" defTabSz="685800"/>
            <a:r>
              <a:rPr lang="es-US" sz="2400">
                <a:solidFill>
                  <a:srgbClr val="00529B"/>
                </a:solidFill>
              </a:rPr>
              <a:t>Solicitar una apelación</a:t>
            </a:r>
          </a:p>
          <a:p>
            <a:pPr marL="548640" defTabSz="685800"/>
            <a:r>
              <a:rPr lang="es-US" sz="2400">
                <a:solidFill>
                  <a:srgbClr val="00529B"/>
                </a:solidFill>
              </a:rPr>
              <a:t>Presentar una queja</a:t>
            </a:r>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7135" y="1299102"/>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756312" y="3533258"/>
            <a:ext cx="3438144" cy="2167128"/>
          </a:xfrm>
          <a:prstGeom prst="rect">
            <a:avLst/>
          </a:prstGeom>
          <a:ln>
            <a:noFill/>
          </a:ln>
          <a:effectLst>
            <a:softEdge rad="127000"/>
          </a:effectLst>
        </p:spPr>
      </p:pic>
      <p:sp>
        <p:nvSpPr>
          <p:cNvPr id="11" name="Slide Number Placeholder 5">
            <a:extLst>
              <a:ext uri="{FF2B5EF4-FFF2-40B4-BE49-F238E27FC236}">
                <a16:creationId xmlns:a16="http://schemas.microsoft.com/office/drawing/2014/main" id="{2A688F7B-D0EF-4CF3-BD43-2556750DAAB3}"/>
              </a:ext>
            </a:extLst>
          </p:cNvPr>
          <p:cNvSpPr>
            <a:spLocks noGrp="1"/>
          </p:cNvSpPr>
          <p:nvPr>
            <p:ph type="sldNum" sz="quarter" idx="12"/>
          </p:nvPr>
        </p:nvSpPr>
        <p:spPr>
          <a:xfrm>
            <a:off x="8610600" y="6473225"/>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Lst>
          </p:cNvPr>
          <p:cNvSpPr>
            <a:spLocks noGrp="1"/>
          </p:cNvSpPr>
          <p:nvPr>
            <p:ph type="ftr" sz="quarter" idx="11"/>
          </p:nvPr>
        </p:nvSpPr>
        <p:spPr>
          <a:xfrm>
            <a:off x="4038600" y="6473225"/>
            <a:ext cx="4114800" cy="365125"/>
          </a:xfrm>
        </p:spPr>
        <p:txBody>
          <a:bodyPr/>
          <a:lstStyle/>
          <a:p>
            <a:r>
              <a:rPr lang="es-US"/>
              <a:t>Derechos y protecciones de Medicare</a:t>
            </a:r>
          </a:p>
        </p:txBody>
      </p:sp>
      <p:sp>
        <p:nvSpPr>
          <p:cNvPr id="13" name="Date Placeholder 1">
            <a:extLst>
              <a:ext uri="{FF2B5EF4-FFF2-40B4-BE49-F238E27FC236}">
                <a16:creationId xmlns:a16="http://schemas.microsoft.com/office/drawing/2014/main" id="{14C6812E-8242-44CB-8DA5-1845FBD366C5}"/>
              </a:ext>
            </a:extLst>
          </p:cNvPr>
          <p:cNvSpPr>
            <a:spLocks noGrp="1"/>
          </p:cNvSpPr>
          <p:nvPr>
            <p:ph type="dt" sz="half" idx="10"/>
          </p:nvPr>
        </p:nvSpPr>
        <p:spPr>
          <a:xfrm>
            <a:off x="838200" y="6473225"/>
            <a:ext cx="2743200" cy="365125"/>
          </a:xfrm>
        </p:spPr>
        <p:txBody>
          <a:bodyPr/>
          <a:lstStyle/>
          <a:p>
            <a:r>
              <a:rPr lang="es-US" sz="120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3831055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Sus Derechos con Cobertura de Medicamentos Recetados de Medicare</a:t>
            </a:r>
          </a:p>
        </p:txBody>
      </p:sp>
      <p:sp>
        <p:nvSpPr>
          <p:cNvPr id="5" name="Content Placeholder 4"/>
          <p:cNvSpPr>
            <a:spLocks noGrp="1"/>
          </p:cNvSpPr>
          <p:nvPr>
            <p:ph sz="quarter" idx="13"/>
          </p:nvPr>
        </p:nvSpPr>
        <p:spPr/>
        <p:txBody>
          <a:bodyPr>
            <a:normAutofit lnSpcReduction="10000"/>
          </a:bodyPr>
          <a:lstStyle/>
          <a:p>
            <a:pPr marL="0" lvl="0" indent="0" algn="ctr" defTabSz="685800">
              <a:lnSpc>
                <a:spcPct val="100000"/>
              </a:lnSpc>
              <a:spcBef>
                <a:spcPts val="600"/>
              </a:spcBef>
              <a:buNone/>
            </a:pPr>
            <a:r>
              <a:rPr lang="es-US" sz="2800" b="1">
                <a:solidFill>
                  <a:srgbClr val="00529B"/>
                </a:solidFill>
              </a:rPr>
              <a:t>Tiene derecho a:</a:t>
            </a:r>
          </a:p>
        </p:txBody>
      </p:sp>
      <p:sp>
        <p:nvSpPr>
          <p:cNvPr id="2" name="Text Placeholder 1">
            <a:extLst>
              <a:ext uri="{FF2B5EF4-FFF2-40B4-BE49-F238E27FC236}">
                <a16:creationId xmlns:a16="http://schemas.microsoft.com/office/drawing/2014/main" id="{6903FAC9-BF3E-C409-58DC-E5683806975B}"/>
              </a:ext>
            </a:extLst>
          </p:cNvPr>
          <p:cNvSpPr>
            <a:spLocks noGrp="1"/>
          </p:cNvSpPr>
          <p:nvPr>
            <p:ph type="body" sz="quarter" idx="14"/>
          </p:nvPr>
        </p:nvSpPr>
        <p:spPr>
          <a:xfrm>
            <a:off x="634498" y="4342011"/>
            <a:ext cx="3461159" cy="1305525"/>
          </a:xfrm>
        </p:spPr>
        <p:txBody>
          <a:bodyPr>
            <a:noAutofit/>
          </a:bodyPr>
          <a:lstStyle/>
          <a:p>
            <a:pPr marL="0" indent="0" algn="ctr">
              <a:buNone/>
            </a:pPr>
            <a:r>
              <a:rPr lang="es-US" sz="2000" dirty="0">
                <a:solidFill>
                  <a:srgbClr val="00529B"/>
                </a:solidFill>
              </a:rPr>
              <a:t>Solicitar una determinación de cobertura o apelar para resolver diferencias con su plan</a:t>
            </a:r>
          </a:p>
          <a:p>
            <a:pPr marL="0" indent="0" algn="ctr">
              <a:buNone/>
            </a:pPr>
            <a:endParaRPr lang="en-US" sz="2000" dirty="0"/>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EB082BF5-5F7A-C508-F582-1B486973B731}"/>
              </a:ext>
            </a:extLst>
          </p:cNvPr>
          <p:cNvSpPr>
            <a:spLocks noGrp="1"/>
          </p:cNvSpPr>
          <p:nvPr>
            <p:ph type="body" sz="quarter" idx="16"/>
          </p:nvPr>
        </p:nvSpPr>
        <p:spPr>
          <a:xfrm>
            <a:off x="4322442" y="4342011"/>
            <a:ext cx="3429389" cy="1532621"/>
          </a:xfrm>
        </p:spPr>
        <p:txBody>
          <a:bodyPr>
            <a:normAutofit/>
          </a:bodyPr>
          <a:lstStyle/>
          <a:p>
            <a:pPr marL="0" indent="0" algn="ctr">
              <a:buNone/>
            </a:pPr>
            <a:r>
              <a:rPr lang="es-US" sz="2400" dirty="0">
                <a:solidFill>
                  <a:srgbClr val="00529B"/>
                </a:solidFill>
              </a:rPr>
              <a:t>Presentar una queja (llamada "queja formal") con el plan</a:t>
            </a:r>
          </a:p>
        </p:txBody>
      </p:sp>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10" name="Text Placeholder 9">
            <a:extLst>
              <a:ext uri="{FF2B5EF4-FFF2-40B4-BE49-F238E27FC236}">
                <a16:creationId xmlns:a16="http://schemas.microsoft.com/office/drawing/2014/main" id="{58D5F535-F69C-B9C0-1D73-F345B592995C}"/>
              </a:ext>
            </a:extLst>
          </p:cNvPr>
          <p:cNvSpPr>
            <a:spLocks noGrp="1"/>
          </p:cNvSpPr>
          <p:nvPr>
            <p:ph type="body" sz="quarter" idx="17"/>
          </p:nvPr>
        </p:nvSpPr>
        <p:spPr>
          <a:xfrm>
            <a:off x="8014101" y="4342011"/>
            <a:ext cx="3429389" cy="1421792"/>
          </a:xfrm>
        </p:spPr>
        <p:txBody>
          <a:bodyPr>
            <a:normAutofit fontScale="92500" lnSpcReduction="10000"/>
          </a:bodyPr>
          <a:lstStyle/>
          <a:p>
            <a:pPr marL="0" indent="0" algn="ctr">
              <a:buNone/>
            </a:pPr>
            <a:r>
              <a:rPr lang="es-US" sz="2400">
                <a:solidFill>
                  <a:srgbClr val="00529B"/>
                </a:solidFill>
              </a:rPr>
              <a:t>Exigir que se proteja la privacidad de su salud y la información de sus medicamentos recetados</a:t>
            </a:r>
          </a:p>
        </p:txBody>
      </p:sp>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43" name="Slide Number Placeholder 5">
            <a:extLst>
              <a:ext uri="{FF2B5EF4-FFF2-40B4-BE49-F238E27FC236}">
                <a16:creationId xmlns:a16="http://schemas.microsoft.com/office/drawing/2014/main" id="{EDADE0D5-DC35-4889-A546-33D163271A1E}"/>
              </a:ext>
            </a:extLst>
          </p:cNvPr>
          <p:cNvSpPr>
            <a:spLocks noGrp="1"/>
          </p:cNvSpPr>
          <p:nvPr>
            <p:ph type="sldNum" sz="quarter" idx="12"/>
          </p:nvPr>
        </p:nvSpPr>
        <p:spPr>
          <a:xfrm>
            <a:off x="8610600" y="647169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Lst>
          </p:cNvPr>
          <p:cNvSpPr>
            <a:spLocks noGrp="1"/>
          </p:cNvSpPr>
          <p:nvPr>
            <p:ph type="ftr" sz="quarter" idx="11"/>
          </p:nvPr>
        </p:nvSpPr>
        <p:spPr>
          <a:xfrm>
            <a:off x="4038600" y="6471698"/>
            <a:ext cx="4114800" cy="365125"/>
          </a:xfrm>
        </p:spPr>
        <p:txBody>
          <a:bodyPr/>
          <a:lstStyle/>
          <a:p>
            <a:r>
              <a:rPr lang="es-US"/>
              <a:t>Derechos y protecciones de Medicare</a:t>
            </a:r>
          </a:p>
        </p:txBody>
      </p:sp>
      <p:sp>
        <p:nvSpPr>
          <p:cNvPr id="16" name="Date Placeholder 1">
            <a:extLst>
              <a:ext uri="{FF2B5EF4-FFF2-40B4-BE49-F238E27FC236}">
                <a16:creationId xmlns:a16="http://schemas.microsoft.com/office/drawing/2014/main" id="{E9D23461-BCCE-4228-9AD2-9546038FF360}"/>
              </a:ext>
            </a:extLst>
          </p:cNvPr>
          <p:cNvSpPr>
            <a:spLocks noGrp="1"/>
          </p:cNvSpPr>
          <p:nvPr>
            <p:ph type="dt" sz="half" idx="10"/>
          </p:nvPr>
        </p:nvSpPr>
        <p:spPr>
          <a:xfrm>
            <a:off x="838200" y="6471698"/>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536003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sus conocimientos: Pregunta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s-US" sz="2400" b="1">
                <a:solidFill>
                  <a:srgbClr val="00529B"/>
                </a:solidFill>
              </a:rPr>
              <a:t>Los derechos de Medicare están destinados a proteger únicamente a las personas con Medicare Original.</a:t>
            </a:r>
          </a:p>
          <a:p>
            <a:pPr marL="457200" lvl="0" indent="-457200" defTabSz="685800">
              <a:lnSpc>
                <a:spcPct val="100000"/>
              </a:lnSpc>
              <a:spcBef>
                <a:spcPts val="0"/>
              </a:spcBef>
              <a:spcAft>
                <a:spcPts val="1200"/>
              </a:spcAft>
              <a:buFont typeface="+mj-lt"/>
              <a:buAutoNum type="alphaLcPeriod"/>
            </a:pPr>
            <a:r>
              <a:rPr lang="es-US" sz="240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a:solidFill>
                  <a:srgbClr val="00529B"/>
                </a:solidFill>
              </a:rPr>
              <a:t>Falso</a:t>
            </a:r>
          </a:p>
        </p:txBody>
      </p:sp>
      <p:sp>
        <p:nvSpPr>
          <p:cNvPr id="6" name="Rounded Rectangle 5" descr="Cuadro verde que resalta la respuesta correcta como:&#10;Falso"/>
          <p:cNvSpPr/>
          <p:nvPr/>
        </p:nvSpPr>
        <p:spPr>
          <a:xfrm>
            <a:off x="1166687" y="3139898"/>
            <a:ext cx="1576513"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4978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6BFB-ABE6-308F-F3C1-B948B1838BF2}"/>
              </a:ext>
            </a:extLst>
          </p:cNvPr>
          <p:cNvSpPr>
            <a:spLocks noGrp="1"/>
          </p:cNvSpPr>
          <p:nvPr>
            <p:ph type="title"/>
          </p:nvPr>
        </p:nvSpPr>
        <p:spPr>
          <a:xfrm>
            <a:off x="4273479" y="2412482"/>
            <a:ext cx="7918521" cy="1807982"/>
          </a:xfrm>
        </p:spPr>
        <p:txBody>
          <a:bodyPr/>
          <a:lstStyle/>
          <a:p>
            <a:pPr>
              <a:lnSpc>
                <a:spcPct val="100000"/>
              </a:lnSpc>
              <a:spcAft>
                <a:spcPts val="1200"/>
              </a:spcAft>
            </a:pPr>
            <a:r>
              <a:rPr lang="es-US"/>
              <a:t>Lección 2</a:t>
            </a:r>
            <a:br>
              <a:rPr lang="es-US"/>
            </a:br>
            <a:r>
              <a:rPr lang="es-US"/>
              <a:t>Derechos a apelar</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4F160D-16A2-409C-8495-8924FA820090}"/>
              </a:ext>
            </a:extLst>
          </p:cNvPr>
          <p:cNvSpPr>
            <a:spLocks noGrp="1"/>
          </p:cNvSpPr>
          <p:nvPr>
            <p:ph type="title"/>
          </p:nvPr>
        </p:nvSpPr>
        <p:spPr/>
        <p:txBody>
          <a:bodyPr/>
          <a:lstStyle/>
          <a:p>
            <a:r>
              <a:rPr lang="es-US"/>
              <a:t>Lección 2 Objetivos </a:t>
            </a:r>
          </a:p>
        </p:txBody>
      </p:sp>
      <p:sp>
        <p:nvSpPr>
          <p:cNvPr id="2" name="Content Placeholder 1">
            <a:extLst>
              <a:ext uri="{FF2B5EF4-FFF2-40B4-BE49-F238E27FC236}">
                <a16:creationId xmlns:a16="http://schemas.microsoft.com/office/drawing/2014/main" id="{A9FA18B9-DAFD-B716-9929-EA0B9B814BEA}"/>
              </a:ext>
            </a:extLst>
          </p:cNvPr>
          <p:cNvSpPr>
            <a:spLocks noGrp="1"/>
          </p:cNvSpPr>
          <p:nvPr>
            <p:ph sz="half" idx="1"/>
          </p:nvPr>
        </p:nvSpPr>
        <p:spPr>
          <a:xfrm>
            <a:off x="1119116" y="1303450"/>
            <a:ext cx="10050454" cy="4757195"/>
          </a:xfrm>
        </p:spPr>
        <p:txBody>
          <a:bodyPr>
            <a:normAutofit fontScale="92500" lnSpcReduction="20000"/>
          </a:bodyPr>
          <a:lstStyle/>
          <a:p>
            <a:pPr marL="0" indent="0">
              <a:lnSpc>
                <a:spcPct val="110000"/>
              </a:lnSpc>
              <a:buNone/>
            </a:pPr>
            <a:r>
              <a:rPr lang="es-US" sz="3000" b="1">
                <a:solidFill>
                  <a:srgbClr val="00529B"/>
                </a:solidFill>
                <a:latin typeface="Arial"/>
                <a:cs typeface="Arial"/>
              </a:rPr>
              <a:t>Al final de esta lección, usted podrá: </a:t>
            </a:r>
          </a:p>
          <a:p>
            <a:pPr marL="547688" indent="-273050">
              <a:lnSpc>
                <a:spcPct val="110000"/>
              </a:lnSpc>
            </a:pPr>
            <a:r>
              <a:rPr lang="es-US">
                <a:solidFill>
                  <a:srgbClr val="00529B"/>
                </a:solidFill>
                <a:latin typeface="Arial"/>
                <a:cs typeface="Arial"/>
              </a:rPr>
              <a:t>Describir las decisiones tiene derecho a apelar, independientemente de la manera en que recibe su Medicare</a:t>
            </a:r>
          </a:p>
          <a:p>
            <a:pPr marL="548640">
              <a:lnSpc>
                <a:spcPct val="110000"/>
              </a:lnSpc>
            </a:pPr>
            <a:r>
              <a:rPr lang="es-US">
                <a:solidFill>
                  <a:srgbClr val="00529B"/>
                </a:solidFill>
                <a:latin typeface="Arial"/>
                <a:cs typeface="Arial"/>
              </a:rPr>
              <a:t>Describir cómo apelar decisiones sobre la cobertura o pagos y dónde conseguir ayuda para presentar una apelación</a:t>
            </a:r>
          </a:p>
          <a:p>
            <a:pPr marL="548640">
              <a:lnSpc>
                <a:spcPct val="110000"/>
              </a:lnSpc>
            </a:pPr>
            <a:r>
              <a:rPr lang="es-US">
                <a:solidFill>
                  <a:srgbClr val="00529B"/>
                </a:solidFill>
                <a:latin typeface="Arial"/>
                <a:cs typeface="Arial"/>
              </a:rPr>
              <a:t>Explicar los pasos y la cronología del proceso de apelaciones </a:t>
            </a:r>
            <a:r>
              <a:rPr lang="es-US" b="1">
                <a:solidFill>
                  <a:srgbClr val="00529B"/>
                </a:solidFill>
                <a:latin typeface="Arial"/>
                <a:cs typeface="Arial"/>
              </a:rPr>
              <a:t>estándar </a:t>
            </a:r>
            <a:r>
              <a:rPr lang="es-US">
                <a:solidFill>
                  <a:srgbClr val="00529B"/>
                </a:solidFill>
                <a:latin typeface="Arial"/>
                <a:cs typeface="Arial"/>
              </a:rPr>
              <a:t>para Medicare Original, planes Medicare Advantage y cobertura de medicamentos de Medicare</a:t>
            </a:r>
          </a:p>
          <a:p>
            <a:pPr marL="548640">
              <a:lnSpc>
                <a:spcPct val="110000"/>
              </a:lnSpc>
            </a:pPr>
            <a:r>
              <a:rPr lang="es-US">
                <a:solidFill>
                  <a:srgbClr val="00529B"/>
                </a:solidFill>
                <a:latin typeface="Arial"/>
                <a:cs typeface="Arial"/>
              </a:rPr>
              <a:t>Explicar los pasos y la cronología del proceso de apelaciones </a:t>
            </a:r>
            <a:r>
              <a:rPr lang="es-US" b="1">
                <a:solidFill>
                  <a:srgbClr val="00529B"/>
                </a:solidFill>
                <a:latin typeface="Arial"/>
                <a:cs typeface="Arial"/>
              </a:rPr>
              <a:t>acelerado</a:t>
            </a:r>
            <a:r>
              <a:rPr lang="es-US">
                <a:solidFill>
                  <a:srgbClr val="00529B"/>
                </a:solidFill>
                <a:latin typeface="Arial"/>
                <a:cs typeface="Arial"/>
              </a:rPr>
              <a:t> para Medicare Original, planes Medicare Advantage y cobertura de medicamentos de </a:t>
            </a:r>
            <a:r>
              <a:rPr lang="es-US">
                <a:solidFill>
                  <a:srgbClr val="2F5597"/>
                </a:solidFill>
                <a:latin typeface="Arial"/>
                <a:cs typeface="Arial"/>
              </a:rPr>
              <a:t>Medicare</a:t>
            </a:r>
          </a:p>
        </p:txBody>
      </p:sp>
      <p:sp>
        <p:nvSpPr>
          <p:cNvPr id="4" name="Slide Number Placeholder 3">
            <a:extLst>
              <a:ext uri="{FF2B5EF4-FFF2-40B4-BE49-F238E27FC236}">
                <a16:creationId xmlns:a16="http://schemas.microsoft.com/office/drawing/2014/main" id="{2FABBABC-A7D3-45C6-3A5C-29F78813B45F}"/>
              </a:ext>
            </a:extLst>
          </p:cNvPr>
          <p:cNvSpPr>
            <a:spLocks noGrp="1"/>
          </p:cNvSpPr>
          <p:nvPr>
            <p:ph type="sldNum" sz="quarter" idx="12"/>
          </p:nvPr>
        </p:nvSpPr>
        <p:spPr>
          <a:xfrm>
            <a:off x="8610600" y="6473225"/>
            <a:ext cx="2743200" cy="365125"/>
          </a:xfrm>
        </p:spPr>
        <p:txBody>
          <a:bodyPr/>
          <a:lstStyle/>
          <a:p>
            <a:pPr>
              <a:defRPr/>
            </a:pPr>
            <a:fld id="{11E79EF6-0C0E-43E6-8FB3-918BC522CC5A}" type="slidenum">
              <a:rPr lang="en-US" smtClean="0"/>
              <a:pPr>
                <a:defRPr/>
              </a:pPr>
              <a:t>17</a:t>
            </a:fld>
            <a:endParaRPr lang="en-US"/>
          </a:p>
        </p:txBody>
      </p:sp>
      <p:sp>
        <p:nvSpPr>
          <p:cNvPr id="6" name="Footer Placeholder 5">
            <a:extLst>
              <a:ext uri="{FF2B5EF4-FFF2-40B4-BE49-F238E27FC236}">
                <a16:creationId xmlns:a16="http://schemas.microsoft.com/office/drawing/2014/main" id="{9B9067A5-ACCC-E9B3-E03C-FFC1BCB4BA70}"/>
              </a:ext>
            </a:extLst>
          </p:cNvPr>
          <p:cNvSpPr>
            <a:spLocks noGrp="1"/>
          </p:cNvSpPr>
          <p:nvPr>
            <p:ph type="ftr" sz="quarter" idx="11"/>
          </p:nvPr>
        </p:nvSpPr>
        <p:spPr>
          <a:xfrm>
            <a:off x="4038600" y="6473225"/>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2C486A54-41A5-4B59-2868-16188A741823}"/>
              </a:ext>
            </a:extLst>
          </p:cNvPr>
          <p:cNvSpPr>
            <a:spLocks noGrp="1"/>
          </p:cNvSpPr>
          <p:nvPr>
            <p:ph type="dt" sz="half" idx="10"/>
          </p:nvPr>
        </p:nvSpPr>
        <p:spPr>
          <a:xfrm>
            <a:off x="838200" y="6473225"/>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0619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s-US" sz="2800"/>
              <a:t>Notificación de Resumen de Medicare (MSN)</a:t>
            </a:r>
          </a:p>
        </p:txBody>
      </p:sp>
      <p:pic>
        <p:nvPicPr>
          <p:cNvPr id="19" name="Content Placeholder 18" descr="Dos imágenes: una es el formulario de reclamos de pacientes hospitalizados para el seguro hospitalario de la Parte A; y el otro es un formulario que detalla cómo entregar reclamos denegados o presentar una apelación.">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94463" y="988272"/>
            <a:ext cx="9024938" cy="5495925"/>
          </a:xfrm>
          <a:prstGeom prst="rect">
            <a:avLst/>
          </a:prstGeom>
        </p:spPr>
      </p:pic>
      <p:sp>
        <p:nvSpPr>
          <p:cNvPr id="20" name="Rectangle 19" descr="Cuadro verde que resalta la sección Monto pagado por Medicare de la página 3 de 4 de un reclamo de muestra">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43400" y="3366770"/>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Cuadro verde que resalta la sección Máximo que se le puede facturar en la página 3 de 4 de un reclamo de muestra">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54215" y="3370085"/>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Cuadro verde que resalta la sección de reclamo aprobado de la página 3 de 4 de un reclamo de muestra">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Cuadro verde que resalta la sección Presentar y apelar por escrito de la página 4 de 4 de un reclamo de muestra">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El cuadro verde que resalta la fecha de la sección por deseo debe completarse una apelación en la página 4 de 4 de un reclamo de muestra">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13" name="Date Placeholder 1">
            <a:extLst>
              <a:ext uri="{FF2B5EF4-FFF2-40B4-BE49-F238E27FC236}">
                <a16:creationId xmlns:a16="http://schemas.microsoft.com/office/drawing/2014/main" id="{8719968E-23E8-4E8A-9F44-02F524790F53}"/>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s-US"/>
              <a:t>Derechos de Apelación en Medicare Original</a:t>
            </a:r>
          </a:p>
        </p:txBody>
      </p:sp>
      <p:sp>
        <p:nvSpPr>
          <p:cNvPr id="3" name="Content Placeholder 2">
            <a:extLst>
              <a:ext uri="{FF2B5EF4-FFF2-40B4-BE49-F238E27FC236}">
                <a16:creationId xmlns:a16="http://schemas.microsoft.com/office/drawing/2014/main" id="{9544D2B0-7718-3D74-6468-4C523855CB45}"/>
              </a:ext>
            </a:extLst>
          </p:cNvPr>
          <p:cNvSpPr>
            <a:spLocks noGrp="1"/>
          </p:cNvSpPr>
          <p:nvPr>
            <p:ph sz="half" idx="1"/>
          </p:nvPr>
        </p:nvSpPr>
        <p:spPr>
          <a:xfrm>
            <a:off x="847841" y="1272017"/>
            <a:ext cx="6857207" cy="4757195"/>
          </a:xfrm>
        </p:spPr>
        <p:txBody>
          <a:bodyPr>
            <a:normAutofit lnSpcReduction="10000"/>
          </a:bodyPr>
          <a:lstStyle/>
          <a:p>
            <a:r>
              <a:rPr lang="es-US">
                <a:solidFill>
                  <a:srgbClr val="00529B"/>
                </a:solidFill>
                <a:latin typeface="Arial"/>
                <a:cs typeface="Arial"/>
              </a:rPr>
              <a:t>Una apelación es la medida que usted puede tomar si está en desacuerdo con una decisión de cobertura o pago tomada por Medicare o su plan de Medicare </a:t>
            </a:r>
          </a:p>
          <a:p>
            <a:r>
              <a:rPr lang="es-US">
                <a:solidFill>
                  <a:srgbClr val="00529B"/>
                </a:solidFill>
              </a:rPr>
              <a:t>Puede presentar una apelación si:</a:t>
            </a:r>
          </a:p>
          <a:p>
            <a:pPr marL="617220" lvl="1" indent="-342900" defTabSz="685800">
              <a:spcAft>
                <a:spcPts val="1200"/>
              </a:spcAft>
              <a:buClr>
                <a:srgbClr val="3965B5"/>
              </a:buClr>
            </a:pPr>
            <a:r>
              <a:rPr lang="es-US">
                <a:solidFill>
                  <a:srgbClr val="00529B"/>
                </a:solidFill>
              </a:rPr>
              <a:t>No se cubre un servicio o artículo que usted recibió y cree que debería haber sido cubierto.</a:t>
            </a:r>
          </a:p>
          <a:p>
            <a:pPr marL="617220" lvl="1" indent="-342900" defTabSz="685800">
              <a:spcAft>
                <a:spcPts val="1200"/>
              </a:spcAft>
              <a:buClr>
                <a:srgbClr val="3965B5"/>
              </a:buClr>
            </a:pPr>
            <a:r>
              <a:rPr lang="es-US">
                <a:solidFill>
                  <a:srgbClr val="00529B"/>
                </a:solidFill>
              </a:rPr>
              <a:t>Se niega el pago de un servicio o artículo y usted piensa que Medicare debería haberlo pagado.</a:t>
            </a:r>
          </a:p>
          <a:p>
            <a:pPr marL="617220" lvl="1" indent="-342900" defTabSz="685800">
              <a:spcAft>
                <a:spcPts val="1200"/>
              </a:spcAft>
              <a:buClr>
                <a:srgbClr val="3965B5"/>
              </a:buClr>
            </a:pPr>
            <a:r>
              <a:rPr lang="es-US">
                <a:solidFill>
                  <a:srgbClr val="00529B"/>
                </a:solidFill>
              </a:rPr>
              <a:t>No está de acuerdo con una decisión de pago o cobertura de Medicare</a:t>
            </a:r>
          </a:p>
          <a:p>
            <a:pPr marL="0" indent="0">
              <a:buNone/>
            </a:pPr>
            <a:endParaRPr lang="en-US" dirty="0"/>
          </a:p>
        </p:txBody>
      </p:sp>
      <p:pic>
        <p:nvPicPr>
          <p:cNvPr id="4" name="Picture 3" descr="portapapeles con la Solicitud de Redeterminación de Medicare de - 1er nivel de apelación.">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Lst>
          </p:cNvPr>
          <p:cNvSpPr>
            <a:spLocks noGrp="1"/>
          </p:cNvSpPr>
          <p:nvPr>
            <p:ph type="sldNum" sz="quarter" idx="12"/>
          </p:nvPr>
        </p:nvSpPr>
        <p:spPr>
          <a:xfrm>
            <a:off x="8610600" y="6480102"/>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4" name="Footer Placeholder 2">
            <a:extLst>
              <a:ext uri="{FF2B5EF4-FFF2-40B4-BE49-F238E27FC236}">
                <a16:creationId xmlns:a16="http://schemas.microsoft.com/office/drawing/2014/main" id="{77F000FF-1D66-4366-9DB5-A096B021E542}"/>
              </a:ext>
            </a:extLst>
          </p:cNvPr>
          <p:cNvSpPr>
            <a:spLocks noGrp="1"/>
          </p:cNvSpPr>
          <p:nvPr>
            <p:ph type="ftr" sz="quarter" idx="11"/>
          </p:nvPr>
        </p:nvSpPr>
        <p:spPr>
          <a:xfrm>
            <a:off x="4038600" y="6480102"/>
            <a:ext cx="4114800" cy="365125"/>
          </a:xfrm>
        </p:spPr>
        <p:txBody>
          <a:bodyPr/>
          <a:lstStyle/>
          <a:p>
            <a:r>
              <a:rPr lang="es-US"/>
              <a:t>Derechos y protecciones de Medicare</a:t>
            </a:r>
          </a:p>
        </p:txBody>
      </p:sp>
      <p:sp>
        <p:nvSpPr>
          <p:cNvPr id="13" name="Date Placeholder 1">
            <a:extLst>
              <a:ext uri="{FF2B5EF4-FFF2-40B4-BE49-F238E27FC236}">
                <a16:creationId xmlns:a16="http://schemas.microsoft.com/office/drawing/2014/main" id="{207B0D0C-AF51-423B-B60C-B18C2F562113}"/>
              </a:ext>
            </a:extLst>
          </p:cNvPr>
          <p:cNvSpPr>
            <a:spLocks noGrp="1"/>
          </p:cNvSpPr>
          <p:nvPr>
            <p:ph type="dt" sz="half" idx="10"/>
          </p:nvPr>
        </p:nvSpPr>
        <p:spPr>
          <a:xfrm>
            <a:off x="838200" y="6480102"/>
            <a:ext cx="2743200" cy="365125"/>
          </a:xfrm>
        </p:spPr>
        <p:txBody>
          <a:bodyPr/>
          <a:lstStyle/>
          <a:p>
            <a:r>
              <a:rPr lang="es-US" sz="120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b="0" strike="noStrike" spc="-1" dirty="0">
                <a:solidFill>
                  <a:srgbClr val="00539A"/>
                </a:solidFill>
                <a:latin typeface="Arial Black"/>
              </a:rPr>
              <a:t>Contenido</a:t>
            </a:r>
            <a:endParaRPr lang="es-US" dirty="0"/>
          </a:p>
        </p:txBody>
      </p:sp>
      <p:sp>
        <p:nvSpPr>
          <p:cNvPr id="9" name="Slide Number Placeholder 5">
            <a:extLst>
              <a:ext uri="{FF2B5EF4-FFF2-40B4-BE49-F238E27FC236}">
                <a16:creationId xmlns:a16="http://schemas.microsoft.com/office/drawing/2014/main" id="{741330D2-212F-43AD-9527-271EB5F2B08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s-US">
                <a:latin typeface="Arial"/>
                <a:cs typeface="Arial"/>
              </a:rPr>
              <a:t>Derechos y protecciones de Medicare</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a:t>Marzo de 2024</a:t>
            </a:r>
          </a:p>
        </p:txBody>
      </p:sp>
      <p:sp>
        <p:nvSpPr>
          <p:cNvPr id="10" name="Content Placeholder 2">
            <a:extLst>
              <a:ext uri="{FF2B5EF4-FFF2-40B4-BE49-F238E27FC236}">
                <a16:creationId xmlns:a16="http://schemas.microsoft.com/office/drawing/2014/main" id="{2F01C51E-95B0-4727-ACE5-D85D61A6F6FB}"/>
              </a:ext>
            </a:extLst>
          </p:cNvPr>
          <p:cNvSpPr/>
          <p:nvPr/>
        </p:nvSpPr>
        <p:spPr>
          <a:xfrm>
            <a:off x="1170371" y="1709409"/>
            <a:ext cx="10166568" cy="460584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1199"/>
              </a:spcAft>
              <a:tabLst>
                <a:tab pos="0" algn="l"/>
                <a:tab pos="8572500" algn="l"/>
              </a:tabLst>
            </a:pPr>
            <a:r>
              <a:rPr lang="es-US" sz="2200" b="1" strike="noStrike" spc="-1" dirty="0">
                <a:solidFill>
                  <a:srgbClr val="00529B"/>
                </a:solidFill>
                <a:latin typeface="Arial"/>
              </a:rPr>
              <a:t>Lección 1: </a:t>
            </a:r>
            <a:r>
              <a:rPr lang="es-US" sz="2200" b="0" strike="noStrike" spc="-1" dirty="0">
                <a:solidFill>
                  <a:srgbClr val="00529B"/>
                </a:solidFill>
                <a:latin typeface="Arial"/>
              </a:rPr>
              <a:t>Derechos de Medicare</a:t>
            </a:r>
            <a:r>
              <a:rPr lang="es-US" sz="2200" spc="-1" dirty="0">
                <a:solidFill>
                  <a:srgbClr val="00529B"/>
                </a:solidFill>
                <a:latin typeface="Arial"/>
              </a:rPr>
              <a:t>……………………………………….</a:t>
            </a:r>
            <a:r>
              <a:rPr lang="es-US" sz="2200" b="0" strike="noStrike" spc="-1" dirty="0">
                <a:solidFill>
                  <a:srgbClr val="00529B"/>
                </a:solidFill>
                <a:latin typeface="Arial"/>
              </a:rPr>
              <a:t>4–15</a:t>
            </a:r>
            <a:endParaRPr lang="en-US" sz="2200" b="0" strike="noStrike" spc="-1" dirty="0">
              <a:solidFill>
                <a:srgbClr val="000000"/>
              </a:solidFill>
              <a:latin typeface="Arial"/>
            </a:endParaRPr>
          </a:p>
          <a:p>
            <a:pPr>
              <a:lnSpc>
                <a:spcPct val="100000"/>
              </a:lnSpc>
              <a:spcAft>
                <a:spcPts val="1199"/>
              </a:spcAft>
              <a:tabLst>
                <a:tab pos="0" algn="l"/>
                <a:tab pos="8572500" algn="l"/>
              </a:tabLst>
            </a:pPr>
            <a:r>
              <a:rPr lang="es-US" sz="2200" b="1" strike="noStrike" spc="-1" dirty="0">
                <a:solidFill>
                  <a:srgbClr val="00529B"/>
                </a:solidFill>
                <a:latin typeface="Arial"/>
              </a:rPr>
              <a:t>Lección 2: </a:t>
            </a:r>
            <a:r>
              <a:rPr lang="es-US" sz="2200" b="0" strike="noStrike" spc="-1" dirty="0">
                <a:solidFill>
                  <a:srgbClr val="00529B"/>
                </a:solidFill>
                <a:latin typeface="Arial"/>
              </a:rPr>
              <a:t>Derechos a apelar……………………………………………16–36</a:t>
            </a:r>
            <a:endParaRPr lang="en-US" sz="2200" b="0" strike="noStrike" spc="-1" dirty="0">
              <a:solidFill>
                <a:srgbClr val="000000"/>
              </a:solidFill>
              <a:latin typeface="Arial"/>
            </a:endParaRPr>
          </a:p>
          <a:p>
            <a:pPr>
              <a:lnSpc>
                <a:spcPct val="100000"/>
              </a:lnSpc>
              <a:spcAft>
                <a:spcPts val="1199"/>
              </a:spcAft>
              <a:tabLst>
                <a:tab pos="0" algn="l"/>
                <a:tab pos="8572500" algn="l"/>
              </a:tabLst>
            </a:pPr>
            <a:r>
              <a:rPr lang="es-US" sz="2200" b="1" strike="noStrike" spc="-1" dirty="0">
                <a:solidFill>
                  <a:srgbClr val="00529B"/>
                </a:solidFill>
                <a:latin typeface="Arial"/>
              </a:rPr>
              <a:t>Lección 3: </a:t>
            </a:r>
            <a:r>
              <a:rPr lang="es-US" sz="2200" b="0" strike="noStrike" spc="-1" dirty="0">
                <a:solidFill>
                  <a:srgbClr val="00529B"/>
                </a:solidFill>
                <a:latin typeface="Arial"/>
              </a:rPr>
              <a:t>Sus derechos en ciertos contextos ………………………...37–44</a:t>
            </a:r>
            <a:endParaRPr lang="en-US" sz="2200" b="0" strike="noStrike" spc="-1" dirty="0">
              <a:solidFill>
                <a:srgbClr val="000000"/>
              </a:solidFill>
              <a:latin typeface="Arial"/>
            </a:endParaRPr>
          </a:p>
          <a:p>
            <a:pPr>
              <a:lnSpc>
                <a:spcPct val="100000"/>
              </a:lnSpc>
              <a:spcAft>
                <a:spcPts val="1199"/>
              </a:spcAft>
              <a:tabLst>
                <a:tab pos="0" algn="l"/>
                <a:tab pos="8572500" algn="l"/>
              </a:tabLst>
            </a:pPr>
            <a:r>
              <a:rPr lang="es-US" sz="2200" b="1" strike="noStrike" spc="-1" dirty="0">
                <a:solidFill>
                  <a:srgbClr val="00529B"/>
                </a:solidFill>
                <a:latin typeface="Arial"/>
              </a:rPr>
              <a:t>Lección 4: </a:t>
            </a:r>
            <a:r>
              <a:rPr lang="es-US" sz="2200" b="0" strike="noStrike" spc="-1" dirty="0">
                <a:solidFill>
                  <a:srgbClr val="00529B"/>
                </a:solidFill>
                <a:latin typeface="Arial"/>
              </a:rPr>
              <a:t>Prácticas de privacidad de Medicare ………………………45–50</a:t>
            </a:r>
            <a:endParaRPr lang="en-US" sz="2200" b="0" strike="noStrike" spc="-1" dirty="0">
              <a:solidFill>
                <a:srgbClr val="000000"/>
              </a:solidFill>
              <a:latin typeface="Arial"/>
            </a:endParaRPr>
          </a:p>
          <a:p>
            <a:pPr>
              <a:lnSpc>
                <a:spcPct val="100000"/>
              </a:lnSpc>
              <a:spcAft>
                <a:spcPts val="1199"/>
              </a:spcAft>
              <a:tabLst>
                <a:tab pos="0" algn="l"/>
                <a:tab pos="8572500" algn="l"/>
              </a:tabLst>
            </a:pPr>
            <a:r>
              <a:rPr lang="es-US" sz="2200" b="1" strike="noStrike" spc="-1" dirty="0">
                <a:solidFill>
                  <a:srgbClr val="00529B"/>
                </a:solidFill>
                <a:latin typeface="Arial"/>
              </a:rPr>
              <a:t>Lección 5: </a:t>
            </a:r>
            <a:r>
              <a:rPr lang="es-US" sz="2200" b="0" strike="noStrike" spc="-1" dirty="0">
                <a:solidFill>
                  <a:srgbClr val="00529B"/>
                </a:solidFill>
                <a:latin typeface="Arial"/>
              </a:rPr>
              <a:t>Protecciones adicionales ………………………..................51–55</a:t>
            </a:r>
            <a:endParaRPr lang="en-US" sz="2200" b="0" strike="noStrike" spc="-1" dirty="0">
              <a:solidFill>
                <a:srgbClr val="000000"/>
              </a:solidFill>
              <a:latin typeface="Arial"/>
            </a:endParaRPr>
          </a:p>
          <a:p>
            <a:pPr>
              <a:lnSpc>
                <a:spcPct val="100000"/>
              </a:lnSpc>
              <a:spcAft>
                <a:spcPts val="1199"/>
              </a:spcAft>
              <a:tabLst>
                <a:tab pos="0" algn="l"/>
                <a:tab pos="8572500" algn="l"/>
              </a:tabLst>
            </a:pPr>
            <a:r>
              <a:rPr lang="es-US" sz="2200" b="1" strike="noStrike" spc="-1" dirty="0">
                <a:solidFill>
                  <a:srgbClr val="00529B"/>
                </a:solidFill>
                <a:latin typeface="Arial"/>
              </a:rPr>
              <a:t>Apéndices:</a:t>
            </a:r>
            <a:endParaRPr lang="en-US" sz="2200" b="0" strike="noStrike" spc="-1" dirty="0">
              <a:solidFill>
                <a:srgbClr val="000000"/>
              </a:solidFill>
              <a:latin typeface="Arial"/>
            </a:endParaRPr>
          </a:p>
          <a:p>
            <a:pPr marL="548640">
              <a:lnSpc>
                <a:spcPct val="100000"/>
              </a:lnSpc>
              <a:spcAft>
                <a:spcPts val="1199"/>
              </a:spcAft>
              <a:tabLst>
                <a:tab pos="0" algn="l"/>
                <a:tab pos="8572500" algn="l"/>
              </a:tabLst>
            </a:pPr>
            <a:r>
              <a:rPr lang="es-US" sz="2200" b="0" strike="noStrike" spc="-1" dirty="0">
                <a:solidFill>
                  <a:srgbClr val="00529B"/>
                </a:solidFill>
                <a:latin typeface="Arial"/>
              </a:rPr>
              <a:t>Recursos de Medicare ……………………….................................56–57</a:t>
            </a:r>
            <a:endParaRPr lang="en-US" sz="2200" b="0" strike="noStrike" spc="-1" dirty="0">
              <a:solidFill>
                <a:srgbClr val="000000"/>
              </a:solidFill>
              <a:latin typeface="Arial"/>
            </a:endParaRPr>
          </a:p>
          <a:p>
            <a:pPr marL="548640">
              <a:lnSpc>
                <a:spcPct val="100000"/>
              </a:lnSpc>
              <a:spcAft>
                <a:spcPts val="1199"/>
              </a:spcAft>
              <a:tabLst>
                <a:tab pos="0" algn="l"/>
                <a:tab pos="8572500" algn="l"/>
              </a:tabLst>
            </a:pPr>
            <a:r>
              <a:rPr lang="es-US" sz="2200" b="0" strike="noStrike" spc="-1" dirty="0">
                <a:solidFill>
                  <a:srgbClr val="00529B"/>
                </a:solidFill>
                <a:latin typeface="Arial"/>
              </a:rPr>
              <a:t>Productos de Medicare ………………………................................58</a:t>
            </a:r>
            <a:endParaRPr lang="en-US" sz="2200" b="0" strike="noStrike" spc="-1" dirty="0">
              <a:solidFill>
                <a:srgbClr val="000000"/>
              </a:solidFill>
              <a:latin typeface="Arial"/>
            </a:endParaRPr>
          </a:p>
          <a:p>
            <a:pPr marL="548640">
              <a:lnSpc>
                <a:spcPct val="100000"/>
              </a:lnSpc>
              <a:spcAft>
                <a:spcPts val="1199"/>
              </a:spcAft>
              <a:tabLst>
                <a:tab pos="0" algn="l"/>
                <a:tab pos="8572500" algn="l"/>
              </a:tabLst>
            </a:pPr>
            <a:r>
              <a:rPr lang="es-US" sz="2200" b="0" strike="noStrike" spc="-1" dirty="0">
                <a:solidFill>
                  <a:srgbClr val="00529B"/>
                </a:solidFill>
                <a:latin typeface="Arial"/>
              </a:rPr>
              <a:t>Acrónimos ………………………....................................................59–60</a:t>
            </a:r>
            <a:endParaRPr lang="en-US" sz="2200" b="0" strike="noStrike" spc="-1" dirty="0">
              <a:solidFill>
                <a:srgbClr val="000000"/>
              </a:solidFill>
              <a:latin typeface="Arial"/>
            </a:endParaRP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181E1-B8E4-3CDF-96DA-BFA700D71C15}"/>
              </a:ext>
            </a:extLst>
          </p:cNvPr>
          <p:cNvSpPr>
            <a:spLocks noGrp="1"/>
          </p:cNvSpPr>
          <p:nvPr>
            <p:ph type="title"/>
          </p:nvPr>
        </p:nvSpPr>
        <p:spPr/>
        <p:txBody>
          <a:bodyPr/>
          <a:lstStyle/>
          <a:p>
            <a:r>
              <a:rPr lang="es-US"/>
              <a:t>Apelaciones Aceleradas (rápidas) en Medicare Original</a:t>
            </a:r>
          </a:p>
        </p:txBody>
      </p:sp>
      <p:sp>
        <p:nvSpPr>
          <p:cNvPr id="7" name="Content Placeholder 6">
            <a:extLst>
              <a:ext uri="{FF2B5EF4-FFF2-40B4-BE49-F238E27FC236}">
                <a16:creationId xmlns:a16="http://schemas.microsoft.com/office/drawing/2014/main" id="{3842A927-0E2F-D88F-6ABB-0B549F766C6B}"/>
              </a:ext>
            </a:extLst>
          </p:cNvPr>
          <p:cNvSpPr>
            <a:spLocks noGrp="1"/>
          </p:cNvSpPr>
          <p:nvPr>
            <p:ph sz="half" idx="2"/>
          </p:nvPr>
        </p:nvSpPr>
        <p:spPr>
          <a:xfrm>
            <a:off x="838201" y="1455792"/>
            <a:ext cx="6846530" cy="4712995"/>
          </a:xfrm>
        </p:spPr>
        <p:txBody>
          <a:bodyPr>
            <a:normAutofit fontScale="92500"/>
          </a:bodyPr>
          <a:lstStyle/>
          <a:p>
            <a:pPr marL="0" indent="0" defTabSz="685800">
              <a:buNone/>
            </a:pPr>
            <a:r>
              <a:rPr lang="es-US" sz="2800" b="1" dirty="0">
                <a:solidFill>
                  <a:srgbClr val="00529B"/>
                </a:solidFill>
              </a:rPr>
              <a:t>Tiene derecho a una apelación acelerada si cree que:</a:t>
            </a:r>
          </a:p>
          <a:p>
            <a:pPr marL="548640" lvl="1" defTabSz="685800">
              <a:spcAft>
                <a:spcPts val="1200"/>
              </a:spcAft>
              <a:buClr>
                <a:srgbClr val="3965B5"/>
              </a:buClr>
              <a:buFont typeface="Wingdings" panose="05000000000000000000" pitchFamily="2" charset="2"/>
              <a:buChar char="§"/>
            </a:pPr>
            <a:r>
              <a:rPr lang="es-US" sz="2400" dirty="0">
                <a:solidFill>
                  <a:srgbClr val="00529B"/>
                </a:solidFill>
              </a:rPr>
              <a:t>Está siendo dado de alta demasiado pronto de su estadía en el hospital cubierta por Medicare </a:t>
            </a:r>
          </a:p>
          <a:p>
            <a:pPr marL="548640" lvl="1" defTabSz="685800">
              <a:spcAft>
                <a:spcPts val="1200"/>
              </a:spcAft>
              <a:buClr>
                <a:srgbClr val="3965B5"/>
              </a:buClr>
              <a:buFont typeface="Wingdings" panose="05000000000000000000" pitchFamily="2" charset="2"/>
              <a:buChar char="§"/>
            </a:pPr>
            <a:r>
              <a:rPr lang="es-US" sz="2400" dirty="0">
                <a:solidFill>
                  <a:srgbClr val="00529B"/>
                </a:solidFill>
              </a:rPr>
              <a:t>Sus servicios cubiertos por Medicare de los siguientes terminan demasiado pronto</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Centro de Enfermería Especializada (</a:t>
            </a:r>
            <a:r>
              <a:rPr lang="es-US" sz="2000" dirty="0" err="1">
                <a:solidFill>
                  <a:srgbClr val="00529B"/>
                </a:solidFill>
                <a:latin typeface="Arial" panose="020B0604020202020204" pitchFamily="34" charset="0"/>
                <a:cs typeface="Arial" panose="020B0604020202020204" pitchFamily="34" charset="0"/>
              </a:rPr>
              <a:t>SNF</a:t>
            </a:r>
            <a:r>
              <a:rPr lang="es-US" sz="2000" dirty="0">
                <a:solidFill>
                  <a:srgbClr val="00529B"/>
                </a:solidFill>
                <a:latin typeface="Arial" panose="020B0604020202020204" pitchFamily="34" charset="0"/>
                <a:cs typeface="Arial" panose="020B0604020202020204" pitchFamily="34" charset="0"/>
              </a:rPr>
              <a:t>)</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Agencia de salud en el hogar (</a:t>
            </a:r>
            <a:r>
              <a:rPr lang="es-US" sz="2000" dirty="0" err="1">
                <a:solidFill>
                  <a:srgbClr val="00529B"/>
                </a:solidFill>
                <a:latin typeface="Arial" panose="020B0604020202020204" pitchFamily="34" charset="0"/>
                <a:cs typeface="Arial" panose="020B0604020202020204" pitchFamily="34" charset="0"/>
              </a:rPr>
              <a:t>HHA</a:t>
            </a:r>
            <a:r>
              <a:rPr lang="es-US" sz="2000" dirty="0">
                <a:solidFill>
                  <a:srgbClr val="00529B"/>
                </a:solidFill>
                <a:latin typeface="Arial" panose="020B0604020202020204" pitchFamily="34" charset="0"/>
                <a:cs typeface="Arial" panose="020B0604020202020204" pitchFamily="34" charset="0"/>
              </a:rPr>
              <a:t>)</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Centro Integral de Rehabilitación para Pacientes Ambulatorios (</a:t>
            </a:r>
            <a:r>
              <a:rPr lang="es-US" sz="2000" dirty="0" err="1">
                <a:solidFill>
                  <a:srgbClr val="00529B"/>
                </a:solidFill>
                <a:latin typeface="Arial" panose="020B0604020202020204" pitchFamily="34" charset="0"/>
                <a:cs typeface="Arial" panose="020B0604020202020204" pitchFamily="34" charset="0"/>
              </a:rPr>
              <a:t>CORF</a:t>
            </a:r>
            <a:r>
              <a:rPr lang="es-US" sz="2000" dirty="0">
                <a:solidFill>
                  <a:srgbClr val="00529B"/>
                </a:solidFill>
                <a:latin typeface="Arial" panose="020B0604020202020204" pitchFamily="34" charset="0"/>
                <a:cs typeface="Arial" panose="020B0604020202020204" pitchFamily="34" charset="0"/>
              </a:rPr>
              <a:t>)</a:t>
            </a:r>
          </a:p>
          <a:p>
            <a:pPr marL="822960" lvl="4" indent="-274320" defTabSz="977900">
              <a:lnSpc>
                <a:spcPct val="100000"/>
              </a:lnSpc>
              <a:spcBef>
                <a:spcPts val="0"/>
              </a:spcBef>
              <a:spcAft>
                <a:spcPts val="1200"/>
              </a:spcAft>
              <a:buClr>
                <a:srgbClr val="3965B5"/>
              </a:buClr>
              <a:buSzPct val="100000"/>
            </a:pPr>
            <a:r>
              <a:rPr lang="es-US" sz="2000" dirty="0">
                <a:solidFill>
                  <a:srgbClr val="00529B"/>
                </a:solidFill>
                <a:latin typeface="Arial" panose="020B0604020202020204" pitchFamily="34" charset="0"/>
                <a:cs typeface="Arial" panose="020B0604020202020204" pitchFamily="34" charset="0"/>
              </a:rPr>
              <a:t>Hospicio</a:t>
            </a:r>
          </a:p>
        </p:txBody>
      </p:sp>
      <p:sp>
        <p:nvSpPr>
          <p:cNvPr id="12" name="Content Placeholder 11">
            <a:extLst>
              <a:ext uri="{FF2B5EF4-FFF2-40B4-BE49-F238E27FC236}">
                <a16:creationId xmlns:a16="http://schemas.microsoft.com/office/drawing/2014/main" id="{7D81660E-8027-3DCF-2FB9-CD83F986F5A1}"/>
              </a:ext>
              <a:ext uri="{C183D7F6-B498-43B3-948B-1728B52AA6E4}">
                <adec:decorative xmlns:adec="http://schemas.microsoft.com/office/drawing/2017/decorative" val="1"/>
              </a:ext>
            </a:extLst>
          </p:cNvPr>
          <p:cNvSpPr>
            <a:spLocks noGrp="1"/>
          </p:cNvSpPr>
          <p:nvPr>
            <p:ph sz="quarter" idx="4"/>
          </p:nvPr>
        </p:nvSpPr>
        <p:spPr>
          <a:xfrm>
            <a:off x="7684730" y="2138010"/>
            <a:ext cx="3968143" cy="3264198"/>
          </a:xfrm>
          <a:prstGeom prst="roundRect">
            <a:avLst/>
          </a:prstGeom>
          <a:solidFill>
            <a:srgbClr val="00529B"/>
          </a:solidFill>
        </p:spPr>
        <p:txBody>
          <a:bodyPr>
            <a:noAutofit/>
          </a:bodyPr>
          <a:lstStyle/>
          <a:p>
            <a:pPr marL="0" lvl="0" indent="0">
              <a:spcAft>
                <a:spcPts val="600"/>
              </a:spcAft>
              <a:buClrTx/>
              <a:buNone/>
              <a:defRPr/>
            </a:pPr>
            <a:r>
              <a:rPr lang="es-US" sz="2000" b="1" dirty="0">
                <a:solidFill>
                  <a:schemeClr val="bg1"/>
                </a:solidFill>
                <a:latin typeface="+mn-lt"/>
              </a:rPr>
              <a:t>Recibir avisos importantes:</a:t>
            </a:r>
          </a:p>
          <a:p>
            <a:pPr marL="347472" indent="-347472">
              <a:spcAft>
                <a:spcPts val="600"/>
              </a:spcAft>
              <a:buClr>
                <a:schemeClr val="bg1"/>
              </a:buClr>
              <a:buFont typeface="Wingdings" panose="05000000000000000000" pitchFamily="2" charset="2"/>
              <a:buChar char="Ø"/>
              <a:defRPr/>
            </a:pPr>
            <a:r>
              <a:rPr lang="es-US" sz="1800" b="1" dirty="0">
                <a:solidFill>
                  <a:schemeClr val="bg1"/>
                </a:solidFill>
                <a:latin typeface="+mn-lt"/>
              </a:rPr>
              <a:t>"Un mensaje</a:t>
            </a:r>
            <a:r>
              <a:rPr lang="es-US" sz="1800" dirty="0">
                <a:solidFill>
                  <a:schemeClr val="bg1"/>
                </a:solidFill>
                <a:latin typeface="+mn-lt"/>
              </a:rPr>
              <a:t> </a:t>
            </a:r>
            <a:r>
              <a:rPr lang="es-US" sz="1800" b="1" dirty="0">
                <a:solidFill>
                  <a:schemeClr val="bg1"/>
                </a:solidFill>
                <a:latin typeface="+mn-lt"/>
              </a:rPr>
              <a:t>importante de Medicare sobre sus derechos",</a:t>
            </a:r>
            <a:r>
              <a:rPr lang="es-US" sz="1800" dirty="0">
                <a:solidFill>
                  <a:schemeClr val="bg1"/>
                </a:solidFill>
                <a:latin typeface="+mn-lt"/>
              </a:rPr>
              <a:t> dentro de los 2 días posteriores a su admisión como paciente hospitalizado</a:t>
            </a:r>
          </a:p>
          <a:p>
            <a:pPr marL="347472" indent="-347472">
              <a:spcAft>
                <a:spcPts val="600"/>
              </a:spcAft>
              <a:buClr>
                <a:schemeClr val="bg1"/>
              </a:buClr>
              <a:buFont typeface="Wingdings" panose="05000000000000000000" pitchFamily="2" charset="2"/>
              <a:buChar char="Ø"/>
              <a:defRPr/>
            </a:pPr>
            <a:r>
              <a:rPr lang="es-US" sz="1800" b="1" dirty="0">
                <a:solidFill>
                  <a:schemeClr val="bg1"/>
                </a:solidFill>
                <a:latin typeface="+mn-lt"/>
              </a:rPr>
              <a:t>"Aviso de no</a:t>
            </a:r>
            <a:r>
              <a:rPr lang="es-US" sz="1800" dirty="0">
                <a:solidFill>
                  <a:schemeClr val="bg1"/>
                </a:solidFill>
                <a:latin typeface="+mn-lt"/>
              </a:rPr>
              <a:t> </a:t>
            </a:r>
            <a:r>
              <a:rPr lang="es-US" sz="1800" b="1" dirty="0">
                <a:solidFill>
                  <a:schemeClr val="bg1"/>
                </a:solidFill>
                <a:latin typeface="+mn-lt"/>
              </a:rPr>
              <a:t>cobertura de Medicare" (</a:t>
            </a:r>
            <a:r>
              <a:rPr lang="es-US" sz="1800" b="1" dirty="0" err="1">
                <a:solidFill>
                  <a:schemeClr val="bg1"/>
                </a:solidFill>
                <a:latin typeface="+mn-lt"/>
              </a:rPr>
              <a:t>NOMNC</a:t>
            </a:r>
            <a:r>
              <a:rPr lang="es-US" sz="1800" b="1" dirty="0">
                <a:solidFill>
                  <a:schemeClr val="bg1"/>
                </a:solidFill>
                <a:latin typeface="+mn-lt"/>
              </a:rPr>
              <a:t>)</a:t>
            </a:r>
            <a:r>
              <a:rPr lang="es-US" sz="1800" dirty="0">
                <a:solidFill>
                  <a:schemeClr val="bg1"/>
                </a:solidFill>
                <a:latin typeface="+mn-lt"/>
              </a:rPr>
              <a:t> al menos 2 días antes de que terminen sus servicios cubiertos</a:t>
            </a:r>
          </a:p>
        </p:txBody>
      </p:sp>
      <p:sp>
        <p:nvSpPr>
          <p:cNvPr id="4" name="Slide Number Placeholder 3">
            <a:extLst>
              <a:ext uri="{FF2B5EF4-FFF2-40B4-BE49-F238E27FC236}">
                <a16:creationId xmlns:a16="http://schemas.microsoft.com/office/drawing/2014/main" id="{F9510238-8AB4-B9A9-5ECF-553F4EBBFE77}"/>
              </a:ext>
            </a:extLst>
          </p:cNvPr>
          <p:cNvSpPr>
            <a:spLocks noGrp="1"/>
          </p:cNvSpPr>
          <p:nvPr>
            <p:ph type="sldNum" sz="quarter" idx="12"/>
          </p:nvPr>
        </p:nvSpPr>
        <p:spPr>
          <a:xfrm>
            <a:off x="8610600" y="6471698"/>
            <a:ext cx="2743200" cy="365125"/>
          </a:xfrm>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7972CF7B-D993-2F53-0D39-2B321042BB8F}"/>
              </a:ext>
            </a:extLst>
          </p:cNvPr>
          <p:cNvSpPr>
            <a:spLocks noGrp="1"/>
          </p:cNvSpPr>
          <p:nvPr>
            <p:ph type="ftr" sz="quarter" idx="11"/>
          </p:nvPr>
        </p:nvSpPr>
        <p:spPr>
          <a:xfrm>
            <a:off x="4038600" y="6471698"/>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2F4D604E-F4EA-324D-EBF1-2009876DE76D}"/>
              </a:ext>
            </a:extLst>
          </p:cNvPr>
          <p:cNvSpPr>
            <a:spLocks noGrp="1"/>
          </p:cNvSpPr>
          <p:nvPr>
            <p:ph type="dt" sz="half" idx="10"/>
          </p:nvPr>
        </p:nvSpPr>
        <p:spPr>
          <a:xfrm>
            <a:off x="838200" y="6471698"/>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330915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DF9768-1FEC-49B2-7D77-A6EEF3B9C13D}"/>
              </a:ext>
            </a:extLst>
          </p:cNvPr>
          <p:cNvSpPr>
            <a:spLocks noGrp="1"/>
          </p:cNvSpPr>
          <p:nvPr>
            <p:ph type="title"/>
          </p:nvPr>
        </p:nvSpPr>
        <p:spPr/>
        <p:txBody>
          <a:bodyPr>
            <a:normAutofit/>
          </a:bodyPr>
          <a:lstStyle/>
          <a:p>
            <a:r>
              <a:rPr lang="es-US" sz="2800"/>
              <a:t>Apelaciones aceleradas (rápidas) en Medicare Original </a:t>
            </a:r>
            <a:br>
              <a:rPr lang="es-US" sz="2800"/>
            </a:br>
            <a:r>
              <a:rPr lang="es-US" sz="2800"/>
              <a:t>(continuación)</a:t>
            </a:r>
          </a:p>
        </p:txBody>
      </p:sp>
      <p:sp>
        <p:nvSpPr>
          <p:cNvPr id="2" name="Content Placeholder 1">
            <a:extLst>
              <a:ext uri="{FF2B5EF4-FFF2-40B4-BE49-F238E27FC236}">
                <a16:creationId xmlns:a16="http://schemas.microsoft.com/office/drawing/2014/main" id="{750BB071-B8E7-0C07-C8C2-639161312BF1}"/>
              </a:ext>
            </a:extLst>
          </p:cNvPr>
          <p:cNvSpPr>
            <a:spLocks noGrp="1"/>
          </p:cNvSpPr>
          <p:nvPr>
            <p:ph sz="half" idx="1"/>
          </p:nvPr>
        </p:nvSpPr>
        <p:spPr>
          <a:xfrm>
            <a:off x="701566" y="1268663"/>
            <a:ext cx="11248695" cy="1345779"/>
          </a:xfrm>
        </p:spPr>
        <p:txBody>
          <a:bodyPr>
            <a:normAutofit/>
          </a:bodyPr>
          <a:lstStyle/>
          <a:p>
            <a:pPr marL="0" indent="0">
              <a:buNone/>
            </a:pPr>
            <a:r>
              <a:rPr lang="es-US" sz="2800" dirty="0">
                <a:solidFill>
                  <a:srgbClr val="00529B"/>
                </a:solidFill>
              </a:rPr>
              <a:t>Llame a la Organización para el Mejoramiento de la - Calidad Centrado en el Beneficiario y la Familia (BFCC-QIO) de su región</a:t>
            </a:r>
          </a:p>
        </p:txBody>
      </p:sp>
      <p:pic>
        <p:nvPicPr>
          <p:cNvPr id="8" name="Picture 7">
            <a:extLst>
              <a:ext uri="{FF2B5EF4-FFF2-40B4-BE49-F238E27FC236}">
                <a16:creationId xmlns:a16="http://schemas.microsoft.com/office/drawing/2014/main" id="{1E070715-B77D-7B4F-3930-E7EE7C2AC3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9" name="Picture 8">
            <a:extLst>
              <a:ext uri="{FF2B5EF4-FFF2-40B4-BE49-F238E27FC236}">
                <a16:creationId xmlns:a16="http://schemas.microsoft.com/office/drawing/2014/main" id="{4F4897B1-D7EA-E143-8FFE-2FAE973EAB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4" name="Slide Number Placeholder 3">
            <a:extLst>
              <a:ext uri="{FF2B5EF4-FFF2-40B4-BE49-F238E27FC236}">
                <a16:creationId xmlns:a16="http://schemas.microsoft.com/office/drawing/2014/main" id="{926A12C7-F17C-179F-AB1B-B9AF5FE01452}"/>
              </a:ext>
            </a:extLst>
          </p:cNvPr>
          <p:cNvSpPr>
            <a:spLocks noGrp="1"/>
          </p:cNvSpPr>
          <p:nvPr>
            <p:ph type="sldNum" sz="quarter" idx="12"/>
          </p:nvPr>
        </p:nvSpPr>
        <p:spPr>
          <a:xfrm>
            <a:off x="8610600" y="6473227"/>
            <a:ext cx="2743200" cy="365125"/>
          </a:xfrm>
        </p:spPr>
        <p:txBody>
          <a:bodyPr/>
          <a:lstStyle/>
          <a:p>
            <a:pPr>
              <a:defRPr/>
            </a:pPr>
            <a:fld id="{11E79EF6-0C0E-43E6-8FB3-918BC522CC5A}" type="slidenum">
              <a:rPr lang="en-US" smtClean="0"/>
              <a:pPr>
                <a:defRPr/>
              </a:pPr>
              <a:t>21</a:t>
            </a:fld>
            <a:endParaRPr lang="en-US"/>
          </a:p>
        </p:txBody>
      </p:sp>
      <p:sp>
        <p:nvSpPr>
          <p:cNvPr id="6" name="Footer Placeholder 5">
            <a:extLst>
              <a:ext uri="{FF2B5EF4-FFF2-40B4-BE49-F238E27FC236}">
                <a16:creationId xmlns:a16="http://schemas.microsoft.com/office/drawing/2014/main" id="{BC0546D4-5ABC-479E-E0C0-FEF6D302454D}"/>
              </a:ext>
            </a:extLst>
          </p:cNvPr>
          <p:cNvSpPr>
            <a:spLocks noGrp="1"/>
          </p:cNvSpPr>
          <p:nvPr>
            <p:ph type="ftr" sz="quarter" idx="11"/>
          </p:nvPr>
        </p:nvSpPr>
        <p:spPr>
          <a:xfrm>
            <a:off x="4038600" y="6473227"/>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8D887AAF-4FAD-8AF7-4747-863BEB6A0FFC}"/>
              </a:ext>
            </a:extLst>
          </p:cNvPr>
          <p:cNvSpPr>
            <a:spLocks noGrp="1"/>
          </p:cNvSpPr>
          <p:nvPr>
            <p:ph type="dt" sz="half" idx="10"/>
          </p:nvPr>
        </p:nvSpPr>
        <p:spPr>
          <a:xfrm>
            <a:off x="838200" y="6473227"/>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03688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Proceso de Apelaciones de Medicare Original: </a:t>
            </a:r>
            <a:br>
              <a:rPr lang="es-US" sz="2800"/>
            </a:br>
            <a:r>
              <a:rPr lang="es-US" sz="2800"/>
              <a:t>Parte A y Parte B (pago por servicio)</a:t>
            </a:r>
          </a:p>
        </p:txBody>
      </p:sp>
      <p:graphicFrame>
        <p:nvGraphicFramePr>
          <p:cNvPr id="33" name="Appeal Process Table">
            <a:extLst>
              <a:ext uri="{FF2B5EF4-FFF2-40B4-BE49-F238E27FC236}">
                <a16:creationId xmlns:a16="http://schemas.microsoft.com/office/drawing/2014/main" id="{4ADA96C1-302E-37FC-B899-345707C44089}"/>
              </a:ext>
            </a:extLst>
          </p:cNvPr>
          <p:cNvGraphicFramePr>
            <a:graphicFrameLocks noGrp="1"/>
          </p:cNvGraphicFramePr>
          <p:nvPr>
            <p:ph sz="quarter" idx="13"/>
            <p:extLst>
              <p:ext uri="{D42A27DB-BD31-4B8C-83A1-F6EECF244321}">
                <p14:modId xmlns:p14="http://schemas.microsoft.com/office/powerpoint/2010/main" val="3263180548"/>
              </p:ext>
            </p:extLst>
          </p:nvPr>
        </p:nvGraphicFramePr>
        <p:xfrm>
          <a:off x="1220765" y="1379423"/>
          <a:ext cx="10000031" cy="4759960"/>
        </p:xfrm>
        <a:graphic>
          <a:graphicData uri="http://schemas.openxmlformats.org/drawingml/2006/table">
            <a:tbl>
              <a:tblPr firstRow="1">
                <a:tableStyleId>{5C22544A-7EE6-4342-B048-85BDC9FD1C3A}</a:tableStyleId>
              </a:tblPr>
              <a:tblGrid>
                <a:gridCol w="2088250">
                  <a:extLst>
                    <a:ext uri="{9D8B030D-6E8A-4147-A177-3AD203B41FA5}">
                      <a16:colId xmlns:a16="http://schemas.microsoft.com/office/drawing/2014/main" val="1494663281"/>
                    </a:ext>
                  </a:extLst>
                </a:gridCol>
                <a:gridCol w="2472514">
                  <a:extLst>
                    <a:ext uri="{9D8B030D-6E8A-4147-A177-3AD203B41FA5}">
                      <a16:colId xmlns:a16="http://schemas.microsoft.com/office/drawing/2014/main" val="2469202158"/>
                    </a:ext>
                  </a:extLst>
                </a:gridCol>
                <a:gridCol w="2939259">
                  <a:extLst>
                    <a:ext uri="{9D8B030D-6E8A-4147-A177-3AD203B41FA5}">
                      <a16:colId xmlns:a16="http://schemas.microsoft.com/office/drawing/2014/main" val="3501509735"/>
                    </a:ext>
                  </a:extLst>
                </a:gridCol>
                <a:gridCol w="2500008">
                  <a:extLst>
                    <a:ext uri="{9D8B030D-6E8A-4147-A177-3AD203B41FA5}">
                      <a16:colId xmlns:a16="http://schemas.microsoft.com/office/drawing/2014/main" val="174706771"/>
                    </a:ext>
                  </a:extLst>
                </a:gridCol>
              </a:tblGrid>
              <a:tr h="370840">
                <a:tc>
                  <a:txBody>
                    <a:bodyPr/>
                    <a:lstStyle/>
                    <a:p>
                      <a:pPr algn="l"/>
                      <a:r>
                        <a:rPr lang="es-US" sz="1200">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bg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3801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Decisión inicial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Contratista Administrativo de Medicare (MAC)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(Solamente algunos de la Parte A) Aviso de alta o terminación de servicios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3247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1</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Norma: </a:t>
                      </a:r>
                      <a:r>
                        <a:rPr lang="es-US" sz="1200">
                          <a:solidFill>
                            <a:schemeClr val="bg1"/>
                          </a:solidFill>
                        </a:rPr>
                        <a:t>120 días para presentar</a:t>
                      </a:r>
                      <a:br>
                        <a:rPr lang="es-US" sz="1200">
                          <a:solidFill>
                            <a:schemeClr val="bg1"/>
                          </a:solidFill>
                        </a:rPr>
                      </a:br>
                      <a:r>
                        <a:rPr lang="es-US" sz="1200" b="1">
                          <a:solidFill>
                            <a:schemeClr val="bg1"/>
                          </a:solidFill>
                        </a:rPr>
                        <a:t>Acelerada: </a:t>
                      </a:r>
                      <a:r>
                        <a:rPr lang="es-US" sz="1200">
                          <a:solidFill>
                            <a:schemeClr val="bg1"/>
                          </a:solidFill>
                        </a:rPr>
                        <a:t>Mediodía de siguiente día calendario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Redeterminación del MAC</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60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Redeterminación de la Organización para el Mejoramiento de la Calidad (QIO)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61659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2</a:t>
                      </a:r>
                      <a:r>
                        <a:rPr lang="es-US" sz="1200" baseline="30000">
                          <a:solidFill>
                            <a:schemeClr val="bg1"/>
                          </a:solidFill>
                        </a:rPr>
                        <a:t>do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Norma: </a:t>
                      </a:r>
                      <a:r>
                        <a:rPr lang="es-US" sz="1200">
                          <a:solidFill>
                            <a:schemeClr val="bg1"/>
                          </a:solidFill>
                        </a:rPr>
                        <a:t>180 días para presentar</a:t>
                      </a:r>
                      <a:br>
                        <a:rPr lang="es-US" sz="1200">
                          <a:solidFill>
                            <a:schemeClr val="bg1"/>
                          </a:solidFill>
                        </a:rPr>
                      </a:br>
                      <a:r>
                        <a:rPr lang="es-US" sz="1200" b="1">
                          <a:solidFill>
                            <a:schemeClr val="bg1"/>
                          </a:solidFill>
                        </a:rPr>
                        <a:t>Acelerada: </a:t>
                      </a:r>
                      <a:r>
                        <a:rPr lang="es-US" sz="1200">
                          <a:solidFill>
                            <a:schemeClr val="bg1"/>
                          </a:solidFill>
                        </a:rPr>
                        <a:t>Mediodía de siguiente día calendario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Reconsideración de Contratista independiente calificado (QIC) Plazo de 60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Reconsideración de QIC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3690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200">
                          <a:solidFill>
                            <a:schemeClr val="bg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 Audiencia de juez de tribunal administrativo (ALJ)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Importe en controversia (AIC) ≥ $180*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 Audiencia de juez de tribunal administrativo (ALJ)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Importe en controversia (AIC) ≥ $180*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40154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4</a:t>
                      </a:r>
                      <a:r>
                        <a:rPr lang="es-US" sz="1200" baseline="30000">
                          <a:solidFill>
                            <a:schemeClr val="bg1"/>
                          </a:solidFill>
                        </a:rPr>
                        <a:t>to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90 días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7912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a:solidFill>
                            <a:schemeClr val="bg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Juzgado de Distrito Federal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Juzgado de Distrito Federal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8576829"/>
                  </a:ext>
                </a:extLst>
              </a:tr>
            </a:tbl>
          </a:graphicData>
        </a:graphic>
      </p:graphicFrame>
      <p:grpSp>
        <p:nvGrpSpPr>
          <p:cNvPr id="54" name="Group 53">
            <a:extLst>
              <a:ext uri="{FF2B5EF4-FFF2-40B4-BE49-F238E27FC236}">
                <a16:creationId xmlns:a16="http://schemas.microsoft.com/office/drawing/2014/main" id="{E6683144-BD53-397A-441A-A6A19E33964B}"/>
              </a:ext>
              <a:ext uri="{C183D7F6-B498-43B3-948B-1728B52AA6E4}">
                <adec:decorative xmlns:adec="http://schemas.microsoft.com/office/drawing/2017/decorative" val="1"/>
              </a:ext>
            </a:extLst>
          </p:cNvPr>
          <p:cNvGrpSpPr/>
          <p:nvPr/>
        </p:nvGrpSpPr>
        <p:grpSpPr>
          <a:xfrm>
            <a:off x="1203747" y="1046146"/>
            <a:ext cx="10017048" cy="4512111"/>
            <a:chOff x="1203747" y="1046146"/>
            <a:chExt cx="10017048" cy="4512111"/>
          </a:xfrm>
        </p:grpSpPr>
        <p:sp>
          <p:nvSpPr>
            <p:cNvPr id="10" name="Rectangle: Rounded Corners 9">
              <a:extLst>
                <a:ext uri="{FF2B5EF4-FFF2-40B4-BE49-F238E27FC236}">
                  <a16:creationId xmlns:a16="http://schemas.microsoft.com/office/drawing/2014/main" id="{1B881EBE-A6F4-438D-0D6D-80234382E37A}"/>
                </a:ext>
              </a:extLst>
            </p:cNvPr>
            <p:cNvSpPr/>
            <p:nvPr/>
          </p:nvSpPr>
          <p:spPr>
            <a:xfrm>
              <a:off x="1204102" y="1388242"/>
              <a:ext cx="1325246" cy="630936"/>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100">
                  <a:solidFill>
                    <a:schemeClr val="tx1"/>
                  </a:solidFill>
                </a:rPr>
                <a:t>Determinación</a:t>
              </a:r>
              <a:br>
                <a:rPr lang="es-US" sz="1100">
                  <a:solidFill>
                    <a:schemeClr val="tx1"/>
                  </a:solidFill>
                </a:rPr>
              </a:br>
              <a:r>
                <a:rPr lang="es-US" sz="1100">
                  <a:solidFill>
                    <a:schemeClr val="tx1"/>
                  </a:solidFill>
                </a:rPr>
                <a:t>inicial</a:t>
              </a:r>
            </a:p>
          </p:txBody>
        </p:sp>
        <p:sp>
          <p:nvSpPr>
            <p:cNvPr id="11" name="Rectangle 10">
              <a:extLst>
                <a:ext uri="{FF2B5EF4-FFF2-40B4-BE49-F238E27FC236}">
                  <a16:creationId xmlns:a16="http://schemas.microsoft.com/office/drawing/2014/main" id="{F607DA83-235C-CDC5-4081-B834BF4F14E1}"/>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(solo Parte A y Parte B)</a:t>
              </a:r>
            </a:p>
            <a:p>
              <a:pPr algn="ctr"/>
              <a:r>
                <a:rPr lang="es-US" sz="1200">
                  <a:solidFill>
                    <a:srgbClr val="184157"/>
                  </a:solidFill>
                  <a:latin typeface="Calibri" panose="020F0502020204030204"/>
                </a:rPr>
                <a:t>Contratista Administrativo de Medicare (MAC)</a:t>
              </a:r>
            </a:p>
          </p:txBody>
        </p:sp>
        <p:sp>
          <p:nvSpPr>
            <p:cNvPr id="12" name="Rectangle 11">
              <a:extLst>
                <a:ext uri="{FF2B5EF4-FFF2-40B4-BE49-F238E27FC236}">
                  <a16:creationId xmlns:a16="http://schemas.microsoft.com/office/drawing/2014/main" id="{193EB2DC-4A6E-2F71-98F7-C2C09C941BE8}"/>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(solo algo de Parte A) </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Aviso de alta o Terminación de servicios</a:t>
              </a:r>
            </a:p>
          </p:txBody>
        </p:sp>
        <p:sp>
          <p:nvSpPr>
            <p:cNvPr id="13" name="Rectangle: Rounded Corners 12">
              <a:extLst>
                <a:ext uri="{FF2B5EF4-FFF2-40B4-BE49-F238E27FC236}">
                  <a16:creationId xmlns:a16="http://schemas.microsoft.com/office/drawing/2014/main" id="{E9146D31-E72E-35D5-5F5B-98F6A2654EC4}"/>
                </a:ext>
              </a:extLst>
            </p:cNvPr>
            <p:cNvSpPr/>
            <p:nvPr/>
          </p:nvSpPr>
          <p:spPr>
            <a:xfrm>
              <a:off x="1204103" y="2096318"/>
              <a:ext cx="1273626" cy="630936"/>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4" name="Rectangle 13">
              <a:extLst>
                <a:ext uri="{FF2B5EF4-FFF2-40B4-BE49-F238E27FC236}">
                  <a16:creationId xmlns:a16="http://schemas.microsoft.com/office/drawing/2014/main" id="{00B868FC-56C7-79AA-A41F-E240BE526C8D}"/>
                </a:ext>
              </a:extLst>
            </p:cNvPr>
            <p:cNvSpPr/>
            <p:nvPr/>
          </p:nvSpPr>
          <p:spPr>
            <a:xfrm>
              <a:off x="4728555" y="2096317"/>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200">
                  <a:solidFill>
                    <a:srgbClr val="184157"/>
                  </a:solidFill>
                  <a:latin typeface="Calibri" panose="020F0502020204030204"/>
                </a:rPr>
                <a:t>Redeterminación del MAC</a:t>
              </a:r>
              <a:br>
                <a:rPr lang="es-US" sz="1200">
                  <a:solidFill>
                    <a:srgbClr val="184157"/>
                  </a:solidFill>
                  <a:latin typeface="Calibri" panose="020F0502020204030204"/>
                </a:rPr>
              </a:br>
              <a:r>
                <a:rPr lang="es-US" sz="1200">
                  <a:solidFill>
                    <a:srgbClr val="184157"/>
                  </a:solidFill>
                  <a:latin typeface="Calibri" panose="020F0502020204030204"/>
                </a:rPr>
                <a:t>Plazo de 60 días</a:t>
              </a:r>
            </a:p>
          </p:txBody>
        </p:sp>
        <p:sp>
          <p:nvSpPr>
            <p:cNvPr id="15" name="Rectangle 14">
              <a:extLst>
                <a:ext uri="{FF2B5EF4-FFF2-40B4-BE49-F238E27FC236}">
                  <a16:creationId xmlns:a16="http://schemas.microsoft.com/office/drawing/2014/main" id="{72FA318C-F4E5-8A2C-AC2C-0671C30E040A}"/>
                </a:ext>
              </a:extLst>
            </p:cNvPr>
            <p:cNvSpPr/>
            <p:nvPr/>
          </p:nvSpPr>
          <p:spPr>
            <a:xfrm>
              <a:off x="8020395" y="2096317"/>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Redeterminación de la Organización para el Mejoramiento de la Calidad (QIO)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6" name="Rectangle: Rounded Corners 15">
              <a:extLst>
                <a:ext uri="{FF2B5EF4-FFF2-40B4-BE49-F238E27FC236}">
                  <a16:creationId xmlns:a16="http://schemas.microsoft.com/office/drawing/2014/main" id="{96322EF5-48DD-4BAB-0DF1-52CE93AF3FDA}"/>
                </a:ext>
              </a:extLst>
            </p:cNvPr>
            <p:cNvSpPr/>
            <p:nvPr/>
          </p:nvSpPr>
          <p:spPr>
            <a:xfrm>
              <a:off x="1204103" y="2806546"/>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7" name="Rectangle 16">
              <a:extLst>
                <a:ext uri="{FF2B5EF4-FFF2-40B4-BE49-F238E27FC236}">
                  <a16:creationId xmlns:a16="http://schemas.microsoft.com/office/drawing/2014/main" id="{E94CC65F-C358-764B-7A46-2A4F6D7FD2AA}"/>
                </a:ext>
              </a:extLst>
            </p:cNvPr>
            <p:cNvSpPr/>
            <p:nvPr/>
          </p:nvSpPr>
          <p:spPr>
            <a:xfrm>
              <a:off x="4728555" y="280178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a:solidFill>
                    <a:srgbClr val="184157"/>
                  </a:solidFill>
                  <a:latin typeface="Calibri" panose="020F0502020204030204"/>
                </a:rPr>
                <a:t>Reconsideración de Contratista independiente calificado (QIC) Plazo de 60 días</a:t>
              </a:r>
            </a:p>
          </p:txBody>
        </p:sp>
        <p:sp>
          <p:nvSpPr>
            <p:cNvPr id="18" name="Rectangle 17">
              <a:extLst>
                <a:ext uri="{FF2B5EF4-FFF2-40B4-BE49-F238E27FC236}">
                  <a16:creationId xmlns:a16="http://schemas.microsoft.com/office/drawing/2014/main" id="{3F84EB92-D3C5-6719-59D0-248632EF8F75}"/>
                </a:ext>
              </a:extLst>
            </p:cNvPr>
            <p:cNvSpPr/>
            <p:nvPr/>
          </p:nvSpPr>
          <p:spPr>
            <a:xfrm>
              <a:off x="8020395" y="2801782"/>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Reconsideración de QIC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9" name="Rectangle: Rounded Corners 18">
              <a:extLst>
                <a:ext uri="{FF2B5EF4-FFF2-40B4-BE49-F238E27FC236}">
                  <a16:creationId xmlns:a16="http://schemas.microsoft.com/office/drawing/2014/main" id="{A45AA2C8-E159-2360-E584-A683BC572658}"/>
                </a:ext>
              </a:extLst>
            </p:cNvPr>
            <p:cNvSpPr/>
            <p:nvPr/>
          </p:nvSpPr>
          <p:spPr>
            <a:xfrm>
              <a:off x="1204102" y="3516774"/>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0" name="Rectangle 19">
              <a:extLst>
                <a:ext uri="{FF2B5EF4-FFF2-40B4-BE49-F238E27FC236}">
                  <a16:creationId xmlns:a16="http://schemas.microsoft.com/office/drawing/2014/main" id="{8A18F7B1-222D-8789-7921-3A5631AFD10A}"/>
                </a:ext>
              </a:extLst>
            </p:cNvPr>
            <p:cNvSpPr/>
            <p:nvPr/>
          </p:nvSpPr>
          <p:spPr>
            <a:xfrm>
              <a:off x="4728555" y="3507630"/>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Oficina de Audiencias y Apelaciones de Medicare (OMHA) 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Importe en controversia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plazo de 90 días</a:t>
              </a:r>
            </a:p>
          </p:txBody>
        </p:sp>
        <p:sp>
          <p:nvSpPr>
            <p:cNvPr id="21" name="Rectangle: Rounded Corners 20">
              <a:extLst>
                <a:ext uri="{FF2B5EF4-FFF2-40B4-BE49-F238E27FC236}">
                  <a16:creationId xmlns:a16="http://schemas.microsoft.com/office/drawing/2014/main" id="{02B31870-FEF9-736C-1FEB-3583D2D0CBE5}"/>
                </a:ext>
              </a:extLst>
            </p:cNvPr>
            <p:cNvSpPr/>
            <p:nvPr/>
          </p:nvSpPr>
          <p:spPr>
            <a:xfrm>
              <a:off x="1204102" y="4212713"/>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a:t>
              </a:r>
              <a:r>
                <a:rPr lang="es-US" sz="1200" baseline="30000">
                  <a:solidFill>
                    <a:schemeClr val="tx1"/>
                  </a:solidFill>
                </a:rPr>
                <a:t>to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2" name="Rectangle 21">
              <a:extLst>
                <a:ext uri="{FF2B5EF4-FFF2-40B4-BE49-F238E27FC236}">
                  <a16:creationId xmlns:a16="http://schemas.microsoft.com/office/drawing/2014/main" id="{100F8C7C-E948-8BFF-0C31-DB710BC55F18}"/>
                </a:ext>
              </a:extLst>
            </p:cNvPr>
            <p:cNvSpPr/>
            <p:nvPr/>
          </p:nvSpPr>
          <p:spPr>
            <a:xfrm>
              <a:off x="4728555" y="421271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90 días</a:t>
              </a:r>
            </a:p>
          </p:txBody>
        </p:sp>
        <p:sp>
          <p:nvSpPr>
            <p:cNvPr id="23" name="Rectangle: Rounded Corners 22">
              <a:extLst>
                <a:ext uri="{FF2B5EF4-FFF2-40B4-BE49-F238E27FC236}">
                  <a16:creationId xmlns:a16="http://schemas.microsoft.com/office/drawing/2014/main" id="{3264C97E-C21E-DCD1-265E-33EAE542D765}"/>
                </a:ext>
              </a:extLst>
            </p:cNvPr>
            <p:cNvSpPr/>
            <p:nvPr/>
          </p:nvSpPr>
          <p:spPr>
            <a:xfrm>
              <a:off x="1204102" y="4913415"/>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a:t>
              </a:r>
              <a:br>
                <a:rPr lang="es-US" sz="1200">
                  <a:solidFill>
                    <a:schemeClr val="tx1"/>
                  </a:solidFill>
                </a:rPr>
              </a:br>
              <a:r>
                <a:rPr lang="es-US" sz="1200">
                  <a:solidFill>
                    <a:schemeClr val="tx1"/>
                  </a:solidFill>
                </a:rPr>
                <a:t>Judicial</a:t>
              </a:r>
            </a:p>
          </p:txBody>
        </p:sp>
        <p:sp>
          <p:nvSpPr>
            <p:cNvPr id="24" name="Rectangle 23">
              <a:extLst>
                <a:ext uri="{FF2B5EF4-FFF2-40B4-BE49-F238E27FC236}">
                  <a16:creationId xmlns:a16="http://schemas.microsoft.com/office/drawing/2014/main" id="{2584301F-EF24-CDBE-EB77-A49520CFEBA9}"/>
                </a:ext>
              </a:extLst>
            </p:cNvPr>
            <p:cNvSpPr/>
            <p:nvPr/>
          </p:nvSpPr>
          <p:spPr>
            <a:xfrm>
              <a:off x="4728555" y="491817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$1,840*</a:t>
              </a:r>
            </a:p>
          </p:txBody>
        </p:sp>
        <p:sp>
          <p:nvSpPr>
            <p:cNvPr id="31" name="Rectangle 30">
              <a:extLst>
                <a:ext uri="{FF2B5EF4-FFF2-40B4-BE49-F238E27FC236}">
                  <a16:creationId xmlns:a16="http://schemas.microsoft.com/office/drawing/2014/main" id="{69582CEB-E7CD-411D-4E34-3EAE2FF3C27F}"/>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32" name="Rectangle 31">
              <a:extLst>
                <a:ext uri="{FF2B5EF4-FFF2-40B4-BE49-F238E27FC236}">
                  <a16:creationId xmlns:a16="http://schemas.microsoft.com/office/drawing/2014/main" id="{80BAEDD1-FBE6-2A52-B0AD-22569B257562}"/>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35" name="Rectangle: Rounded Corners 34">
              <a:extLst>
                <a:ext uri="{FF2B5EF4-FFF2-40B4-BE49-F238E27FC236}">
                  <a16:creationId xmlns:a16="http://schemas.microsoft.com/office/drawing/2014/main" id="{D2AD854B-0EF1-4AE2-3DE9-D4B7612F3674}"/>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36" name="Rectangle 35">
              <a:extLst>
                <a:ext uri="{FF2B5EF4-FFF2-40B4-BE49-F238E27FC236}">
                  <a16:creationId xmlns:a16="http://schemas.microsoft.com/office/drawing/2014/main" id="{484EF8F1-5292-7A9C-1264-AC0630286881}"/>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38" name="Freeform: Shape 37">
              <a:extLst>
                <a:ext uri="{FF2B5EF4-FFF2-40B4-BE49-F238E27FC236}">
                  <a16:creationId xmlns:a16="http://schemas.microsoft.com/office/drawing/2014/main" id="{8602173E-15FA-E1A3-F66C-3C70AF011F5C}"/>
                </a:ext>
              </a:extLst>
            </p:cNvPr>
            <p:cNvSpPr/>
            <p:nvPr/>
          </p:nvSpPr>
          <p:spPr>
            <a:xfrm>
              <a:off x="2079325" y="209312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s-US" sz="1200" b="1" i="0" u="none" strike="noStrike" cap="none" normalizeH="0" baseline="0" noProof="0">
                  <a:ln>
                    <a:noFill/>
                  </a:ln>
                  <a:solidFill>
                    <a:prstClr val="white"/>
                  </a:solidFill>
                  <a:effectLst/>
                  <a:uLnTx/>
                  <a:uFillTx/>
                  <a:latin typeface="Calibri" panose="020F0502020204030204"/>
                  <a:ea typeface="+mn-ea"/>
                  <a:cs typeface="+mn-cs"/>
                </a:rPr>
                <a:t>ESTÁNDAR: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120 días para presentar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  </a:t>
              </a:r>
              <a:r>
                <a:rPr kumimoji="0" lang="es-US" sz="1200" b="1" i="0" u="none" strike="noStrike" cap="none" normalizeH="0" baseline="0" noProof="0">
                  <a:ln>
                    <a:noFill/>
                  </a:ln>
                  <a:solidFill>
                    <a:prstClr val="white"/>
                  </a:solidFill>
                  <a:effectLst/>
                  <a:uLnTx/>
                  <a:uFillTx/>
                  <a:latin typeface="Calibri" panose="020F0502020204030204"/>
                  <a:ea typeface="+mn-ea"/>
                  <a:cs typeface="+mn-cs"/>
                </a:rPr>
                <a:t>ACELERADA: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Mediodía de siguiente día calendario</a:t>
              </a:r>
            </a:p>
          </p:txBody>
        </p:sp>
        <p:sp>
          <p:nvSpPr>
            <p:cNvPr id="39" name="Freeform: Shape 38">
              <a:extLst>
                <a:ext uri="{FF2B5EF4-FFF2-40B4-BE49-F238E27FC236}">
                  <a16:creationId xmlns:a16="http://schemas.microsoft.com/office/drawing/2014/main" id="{2995C983-295D-6059-6185-20152F50B5FE}"/>
                </a:ext>
              </a:extLst>
            </p:cNvPr>
            <p:cNvSpPr/>
            <p:nvPr/>
          </p:nvSpPr>
          <p:spPr>
            <a:xfrm>
              <a:off x="2079325" y="2803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s-US" sz="1200" b="1" i="0" u="none" strike="noStrike" cap="none" normalizeH="0" baseline="0" noProof="0">
                  <a:ln>
                    <a:noFill/>
                  </a:ln>
                  <a:solidFill>
                    <a:prstClr val="white"/>
                  </a:solidFill>
                  <a:effectLst/>
                  <a:uLnTx/>
                  <a:uFillTx/>
                  <a:latin typeface="Calibri" panose="020F0502020204030204"/>
                  <a:ea typeface="+mn-ea"/>
                  <a:cs typeface="+mn-cs"/>
                </a:rPr>
                <a:t>ESTÁNDAR: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180 días para presentar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  </a:t>
              </a:r>
              <a:r>
                <a:rPr kumimoji="0" lang="es-US" sz="1200" b="1" i="0" u="none" strike="noStrike" cap="none" normalizeH="0" baseline="0" noProof="0">
                  <a:ln>
                    <a:noFill/>
                  </a:ln>
                  <a:solidFill>
                    <a:prstClr val="white"/>
                  </a:solidFill>
                  <a:effectLst/>
                  <a:uLnTx/>
                  <a:uFillTx/>
                  <a:latin typeface="Calibri" panose="020F0502020204030204"/>
                  <a:ea typeface="+mn-ea"/>
                  <a:cs typeface="+mn-cs"/>
                </a:rPr>
                <a:t>ACELERADA: </a:t>
              </a:r>
              <a:r>
                <a:rPr kumimoji="0" lang="es-US" sz="1200" b="0" i="0" u="none" strike="noStrike" cap="none" normalizeH="0" baseline="0" noProof="0">
                  <a:ln>
                    <a:noFill/>
                  </a:ln>
                  <a:solidFill>
                    <a:prstClr val="white"/>
                  </a:solidFill>
                  <a:effectLst/>
                  <a:uLnTx/>
                  <a:uFillTx/>
                  <a:latin typeface="Calibri" panose="020F0502020204030204"/>
                  <a:ea typeface="+mn-ea"/>
                  <a:cs typeface="+mn-cs"/>
                </a:rPr>
                <a:t>Mediodía de siguiente día calendario</a:t>
              </a:r>
            </a:p>
          </p:txBody>
        </p:sp>
        <p:sp>
          <p:nvSpPr>
            <p:cNvPr id="40" name="Freeform: Shape 39">
              <a:extLst>
                <a:ext uri="{FF2B5EF4-FFF2-40B4-BE49-F238E27FC236}">
                  <a16:creationId xmlns:a16="http://schemas.microsoft.com/office/drawing/2014/main" id="{7C19A8AB-B74D-5B2B-6B69-99B1CAAB921D}"/>
                </a:ext>
              </a:extLst>
            </p:cNvPr>
            <p:cNvSpPr/>
            <p:nvPr/>
          </p:nvSpPr>
          <p:spPr>
            <a:xfrm>
              <a:off x="2079325" y="351530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45" name="Freeform: Shape 44">
              <a:extLst>
                <a:ext uri="{FF2B5EF4-FFF2-40B4-BE49-F238E27FC236}">
                  <a16:creationId xmlns:a16="http://schemas.microsoft.com/office/drawing/2014/main" id="{B021D41A-065B-6912-D1EA-26C4D94061F1}"/>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C9226E3F-4C6B-D4AA-6EA8-839F83F7D032}"/>
                </a:ext>
              </a:extLst>
            </p:cNvPr>
            <p:cNvSpPr/>
            <p:nvPr/>
          </p:nvSpPr>
          <p:spPr>
            <a:xfrm>
              <a:off x="2079325" y="4212599"/>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49" name="Freeform: Shape 48">
              <a:extLst>
                <a:ext uri="{FF2B5EF4-FFF2-40B4-BE49-F238E27FC236}">
                  <a16:creationId xmlns:a16="http://schemas.microsoft.com/office/drawing/2014/main" id="{49136DAA-FC7B-9F5F-C8C4-0021DB8222CF}"/>
                </a:ext>
              </a:extLst>
            </p:cNvPr>
            <p:cNvSpPr/>
            <p:nvPr/>
          </p:nvSpPr>
          <p:spPr>
            <a:xfrm>
              <a:off x="2079325" y="4913593"/>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grpSp>
      <p:sp>
        <p:nvSpPr>
          <p:cNvPr id="8" name="Content Placeholder 7">
            <a:extLst>
              <a:ext uri="{FF2B5EF4-FFF2-40B4-BE49-F238E27FC236}">
                <a16:creationId xmlns:a16="http://schemas.microsoft.com/office/drawing/2014/main" id="{A865E03E-AD99-7ED9-0AEE-5490C6F6AD16}"/>
              </a:ext>
            </a:extLst>
          </p:cNvPr>
          <p:cNvSpPr>
            <a:spLocks noGrp="1"/>
          </p:cNvSpPr>
          <p:nvPr>
            <p:ph sz="quarter" idx="15"/>
          </p:nvPr>
        </p:nvSpPr>
        <p:spPr>
          <a:xfrm>
            <a:off x="1541720" y="5644285"/>
            <a:ext cx="10387311" cy="365125"/>
          </a:xfrm>
        </p:spPr>
        <p:txBody>
          <a:bodyP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400" b="1" i="0" u="none" strike="noStrike" cap="none" normalizeH="0" baseline="0" noProof="0">
                <a:ln>
                  <a:noFill/>
                </a:ln>
                <a:solidFill>
                  <a:srgbClr val="00529B"/>
                </a:solidFill>
                <a:effectLst/>
                <a:uLnTx/>
                <a:uFillTx/>
                <a:latin typeface="Calibri" panose="020F0502020204030204"/>
                <a:ea typeface="+mn-ea"/>
                <a:cs typeface="+mn-cs"/>
              </a:rPr>
              <a:t>NOTA</a:t>
            </a:r>
            <a:r>
              <a:rPr kumimoji="0" lang="es-US" sz="1400" b="0" i="0" u="none" strike="noStrike" cap="none" normalizeH="0" baseline="0" noProof="0">
                <a:ln>
                  <a:noFill/>
                </a:ln>
                <a:solidFill>
                  <a:srgbClr val="00529B"/>
                </a:solidFill>
                <a:effectLst/>
                <a:uLnTx/>
                <a:uFillTx/>
                <a:latin typeface="Calibri" panose="020F0502020204030204"/>
                <a:ea typeface="+mn-ea"/>
                <a:cs typeface="+mn-cs"/>
              </a:rPr>
              <a:t>: El plazo de presentación empieza cuando se recibe la decisión o determinación anterior.</a:t>
            </a:r>
          </a:p>
          <a:p>
            <a:pPr marL="0" indent="0">
              <a:buNone/>
            </a:pPr>
            <a:endParaRPr lang="en-US" dirty="0"/>
          </a:p>
        </p:txBody>
      </p:sp>
      <p:sp>
        <p:nvSpPr>
          <p:cNvPr id="7" name="Content Placeholder 6">
            <a:extLst>
              <a:ext uri="{FF2B5EF4-FFF2-40B4-BE49-F238E27FC236}">
                <a16:creationId xmlns:a16="http://schemas.microsoft.com/office/drawing/2014/main" id="{2DD5A66F-73BB-4599-E82D-C6B89F4C6E92}"/>
              </a:ext>
            </a:extLst>
          </p:cNvPr>
          <p:cNvSpPr>
            <a:spLocks noGrp="1"/>
          </p:cNvSpPr>
          <p:nvPr>
            <p:ph sz="quarter" idx="14"/>
          </p:nvPr>
        </p:nvSpPr>
        <p:spPr>
          <a:xfrm>
            <a:off x="1412483" y="5995149"/>
            <a:ext cx="9808312" cy="5238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cap="none" normalizeH="0" baseline="0" noProof="0">
                <a:ln>
                  <a:noFill/>
                </a:ln>
                <a:solidFill>
                  <a:srgbClr val="00529B"/>
                </a:solidFill>
                <a:effectLst/>
                <a:uLnTx/>
                <a:uFillTx/>
                <a:latin typeface="Calibri" panose="020F0502020204030204"/>
                <a:ea typeface="+mn-ea"/>
                <a:cs typeface="+mn-cs"/>
              </a:rPr>
              <a:t>* El requisito de AIC para todas las audiencias ante ALJ y el Juzgado de Distrito Federal se ajusta anualmente según el componente de atención médica del índice de precios al consumidor. Este cuadro refleja las cantidades para el año calendario 2024.</a:t>
            </a:r>
          </a:p>
        </p:txBody>
      </p:sp>
      <p:pic>
        <p:nvPicPr>
          <p:cNvPr id="50" name="Picture 49">
            <a:extLst>
              <a:ext uri="{FF2B5EF4-FFF2-40B4-BE49-F238E27FC236}">
                <a16:creationId xmlns:a16="http://schemas.microsoft.com/office/drawing/2014/main" id="{27769056-03F8-20B5-8A5A-C215001C25DF}"/>
              </a:ext>
              <a:ext uri="{C183D7F6-B498-43B3-948B-1728B52AA6E4}">
                <adec:decorative xmlns:adec="http://schemas.microsoft.com/office/drawing/2017/decorative" val="1"/>
              </a:ext>
            </a:extLst>
          </p:cNvPr>
          <p:cNvPicPr>
            <a:picLocks/>
          </p:cNvPicPr>
          <p:nvPr/>
        </p:nvPicPr>
        <p:blipFill>
          <a:blip r:embed="rId4"/>
          <a:stretch>
            <a:fillRect/>
          </a:stretch>
        </p:blipFill>
        <p:spPr>
          <a:xfrm>
            <a:off x="1394936" y="5706946"/>
            <a:ext cx="182880" cy="182880"/>
          </a:xfrm>
          <a:prstGeom prst="rect">
            <a:avLst/>
          </a:prstGeom>
        </p:spPr>
      </p:pic>
      <p:cxnSp>
        <p:nvCxnSpPr>
          <p:cNvPr id="52" name="Straight Connector 51">
            <a:extLst>
              <a:ext uri="{FF2B5EF4-FFF2-40B4-BE49-F238E27FC236}">
                <a16:creationId xmlns:a16="http://schemas.microsoft.com/office/drawing/2014/main" id="{42BD2F54-ED09-7E0C-3537-CCA6D4EFA133}"/>
              </a:ext>
              <a:ext uri="{C183D7F6-B498-43B3-948B-1728B52AA6E4}">
                <adec:decorative xmlns:adec="http://schemas.microsoft.com/office/drawing/2017/decorative" val="1"/>
              </a:ext>
            </a:extLst>
          </p:cNvPr>
          <p:cNvCxnSpPr>
            <a:cxnSpLocks/>
          </p:cNvCxnSpPr>
          <p:nvPr/>
        </p:nvCxnSpPr>
        <p:spPr>
          <a:xfrm>
            <a:off x="1299411" y="5995149"/>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Slide Number Placeholder 5">
            <a:extLst>
              <a:ext uri="{FF2B5EF4-FFF2-40B4-BE49-F238E27FC236}">
                <a16:creationId xmlns:a16="http://schemas.microsoft.com/office/drawing/2014/main" id="{72562B55-E4DB-4797-A7B1-3F1465DE2098}"/>
              </a:ext>
            </a:extLst>
          </p:cNvPr>
          <p:cNvSpPr>
            <a:spLocks noGrp="1"/>
          </p:cNvSpPr>
          <p:nvPr>
            <p:ph type="sldNum" sz="quarter" idx="12"/>
          </p:nvPr>
        </p:nvSpPr>
        <p:spPr>
          <a:xfrm>
            <a:off x="8610600" y="6464823"/>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22</a:t>
            </a:fld>
            <a:endParaRPr lang="en-US"/>
          </a:p>
        </p:txBody>
      </p:sp>
      <p:sp>
        <p:nvSpPr>
          <p:cNvPr id="6" name="Footer Placeholder 5">
            <a:extLst>
              <a:ext uri="{FF2B5EF4-FFF2-40B4-BE49-F238E27FC236}">
                <a16:creationId xmlns:a16="http://schemas.microsoft.com/office/drawing/2014/main" id="{83BF7A30-0C14-4251-9C53-D3DE6B2CA305}"/>
              </a:ext>
            </a:extLst>
          </p:cNvPr>
          <p:cNvSpPr>
            <a:spLocks noGrp="1"/>
          </p:cNvSpPr>
          <p:nvPr>
            <p:ph type="ftr" sz="quarter" idx="11"/>
          </p:nvPr>
        </p:nvSpPr>
        <p:spPr>
          <a:xfrm>
            <a:off x="4038600" y="6464823"/>
            <a:ext cx="4114800" cy="365125"/>
          </a:xfrm>
        </p:spPr>
        <p:txBody>
          <a:bodyPr/>
          <a:lstStyle/>
          <a:p>
            <a:r>
              <a:rPr lang="es-US"/>
              <a:t>Derechos y protecciones de Medicare</a:t>
            </a:r>
          </a:p>
        </p:txBody>
      </p:sp>
      <p:sp>
        <p:nvSpPr>
          <p:cNvPr id="3" name="Date Placeholder 2">
            <a:extLst>
              <a:ext uri="{FF2B5EF4-FFF2-40B4-BE49-F238E27FC236}">
                <a16:creationId xmlns:a16="http://schemas.microsoft.com/office/drawing/2014/main" id="{88095959-DD05-40B0-9528-25D283D7A8B6}"/>
              </a:ext>
            </a:extLst>
          </p:cNvPr>
          <p:cNvSpPr>
            <a:spLocks noGrp="1"/>
          </p:cNvSpPr>
          <p:nvPr>
            <p:ph type="dt" sz="half" idx="10"/>
          </p:nvPr>
        </p:nvSpPr>
        <p:spPr>
          <a:xfrm>
            <a:off x="838200" y="6464823"/>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203029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51C10-B799-B48E-80C6-D3FD0D1F893B}"/>
              </a:ext>
            </a:extLst>
          </p:cNvPr>
          <p:cNvSpPr>
            <a:spLocks noGrp="1"/>
          </p:cNvSpPr>
          <p:nvPr>
            <p:ph type="title"/>
          </p:nvPr>
        </p:nvSpPr>
        <p:spPr/>
        <p:txBody>
          <a:bodyPr>
            <a:normAutofit/>
          </a:bodyPr>
          <a:lstStyle/>
          <a:p>
            <a:r>
              <a:rPr lang="es-US" sz="2800" dirty="0"/>
              <a:t>Derechos en un Plan Medicare </a:t>
            </a:r>
            <a:r>
              <a:rPr lang="es-US" sz="2800" dirty="0" err="1"/>
              <a:t>Advantage</a:t>
            </a:r>
            <a:r>
              <a:rPr lang="es-US" sz="2800" dirty="0"/>
              <a:t> u </a:t>
            </a:r>
            <a:br>
              <a:rPr lang="es-US" sz="2800" dirty="0"/>
            </a:br>
            <a:r>
              <a:rPr lang="es-US" sz="2800" dirty="0"/>
              <a:t>Otro Plan de Salud de Medicare</a:t>
            </a:r>
          </a:p>
        </p:txBody>
      </p:sp>
      <p:sp>
        <p:nvSpPr>
          <p:cNvPr id="2" name="Content Placeholder 1">
            <a:extLst>
              <a:ext uri="{FF2B5EF4-FFF2-40B4-BE49-F238E27FC236}">
                <a16:creationId xmlns:a16="http://schemas.microsoft.com/office/drawing/2014/main" id="{09A473B8-7446-7EA0-2112-C0F205A5CCC1}"/>
              </a:ext>
            </a:extLst>
          </p:cNvPr>
          <p:cNvSpPr>
            <a:spLocks noGrp="1"/>
          </p:cNvSpPr>
          <p:nvPr>
            <p:ph sz="half" idx="1"/>
          </p:nvPr>
        </p:nvSpPr>
        <p:spPr>
          <a:xfrm>
            <a:off x="551356" y="1864986"/>
            <a:ext cx="6312348" cy="4757195"/>
          </a:xfrm>
        </p:spPr>
        <p:txBody>
          <a:bodyPr/>
          <a:lstStyle/>
          <a:p>
            <a:pPr marL="0" indent="0" defTabSz="685800">
              <a:buNone/>
            </a:pPr>
            <a:r>
              <a:rPr lang="es-US" sz="2800" b="1">
                <a:solidFill>
                  <a:srgbClr val="00529B"/>
                </a:solidFill>
              </a:rPr>
              <a:t>Tiene derecho a:</a:t>
            </a:r>
          </a:p>
          <a:p>
            <a:pPr marL="548640" lvl="1" defTabSz="685800">
              <a:spcAft>
                <a:spcPts val="1200"/>
              </a:spcAft>
              <a:buClr>
                <a:srgbClr val="3965B5"/>
              </a:buClr>
              <a:buFont typeface="Wingdings" panose="05000000000000000000" pitchFamily="2" charset="2"/>
              <a:buChar char="§"/>
            </a:pPr>
            <a:r>
              <a:rPr lang="es-US" sz="2400">
                <a:solidFill>
                  <a:srgbClr val="00529B"/>
                </a:solidFill>
              </a:rPr>
              <a:t>Solicitar una apelación para resolver diferencias con su plan</a:t>
            </a:r>
          </a:p>
          <a:p>
            <a:pPr marL="548640" lvl="1" defTabSz="685800">
              <a:spcAft>
                <a:spcPts val="1200"/>
              </a:spcAft>
              <a:buClr>
                <a:srgbClr val="3965B5"/>
              </a:buClr>
              <a:buFont typeface="Wingdings" panose="05000000000000000000" pitchFamily="2" charset="2"/>
              <a:buChar char="§"/>
            </a:pPr>
            <a:r>
              <a:rPr lang="es-US" sz="2400">
                <a:solidFill>
                  <a:srgbClr val="00529B"/>
                </a:solidFill>
              </a:rPr>
              <a:t>Acceder a su expediente</a:t>
            </a:r>
          </a:p>
          <a:p>
            <a:pPr marL="822960" lvl="2" indent="-342900" defTabSz="685800">
              <a:spcAft>
                <a:spcPts val="1200"/>
              </a:spcAft>
              <a:buClr>
                <a:srgbClr val="3965B5"/>
              </a:buClr>
              <a:buSzPct val="100000"/>
              <a:buFont typeface="Arial" panose="020B0604020202020204" pitchFamily="34" charset="0"/>
              <a:buChar char="•"/>
            </a:pPr>
            <a:r>
              <a:rPr lang="es-US">
                <a:solidFill>
                  <a:srgbClr val="00529B"/>
                </a:solidFill>
              </a:rPr>
              <a:t>Llamar o escribir a su plan</a:t>
            </a:r>
          </a:p>
          <a:p>
            <a:pPr marL="822960" lvl="2" indent="-342900" defTabSz="685800">
              <a:spcAft>
                <a:spcPts val="1200"/>
              </a:spcAft>
              <a:buClr>
                <a:srgbClr val="3965B5"/>
              </a:buClr>
              <a:buSzPct val="100000"/>
              <a:buFont typeface="Arial" panose="020B0604020202020204" pitchFamily="34" charset="0"/>
              <a:buChar char="•"/>
            </a:pPr>
            <a:r>
              <a:rPr lang="es-US">
                <a:solidFill>
                  <a:srgbClr val="00529B"/>
                </a:solidFill>
              </a:rPr>
              <a:t>Presentar pruebas que respalden su caso</a:t>
            </a:r>
          </a:p>
          <a:p>
            <a:pPr marL="822960" lvl="2" indent="-342900" defTabSz="685800">
              <a:spcAft>
                <a:spcPts val="1200"/>
              </a:spcAft>
              <a:buClr>
                <a:srgbClr val="3965B5"/>
              </a:buClr>
              <a:buSzPct val="100000"/>
              <a:buFont typeface="Arial" panose="020B0604020202020204" pitchFamily="34" charset="0"/>
              <a:buChar char="•"/>
            </a:pPr>
            <a:r>
              <a:rPr lang="es-US">
                <a:solidFill>
                  <a:srgbClr val="00529B"/>
                </a:solidFill>
              </a:rPr>
              <a:t>Solicitar una apelación acelerada (rápida) de su plan</a:t>
            </a:r>
          </a:p>
        </p:txBody>
      </p:sp>
      <p:pic>
        <p:nvPicPr>
          <p:cNvPr id="7" name="Picture 6">
            <a:extLst>
              <a:ext uri="{FF2B5EF4-FFF2-40B4-BE49-F238E27FC236}">
                <a16:creationId xmlns:a16="http://schemas.microsoft.com/office/drawing/2014/main" id="{F6FC8316-75DA-0D76-A0B0-142BCC62F54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3A7FBBFF-7E13-4485-8510-6D2C80983442}"/>
              </a:ext>
            </a:extLst>
          </p:cNvPr>
          <p:cNvSpPr>
            <a:spLocks noGrp="1"/>
          </p:cNvSpPr>
          <p:nvPr>
            <p:ph type="sldNum" sz="quarter" idx="12"/>
          </p:nvPr>
        </p:nvSpPr>
        <p:spPr>
          <a:xfrm>
            <a:off x="8610600" y="6473225"/>
            <a:ext cx="2743200" cy="365125"/>
          </a:xfrm>
        </p:spPr>
        <p:txBody>
          <a:bodyPr/>
          <a:lstStyle/>
          <a:p>
            <a:pPr>
              <a:defRPr/>
            </a:pPr>
            <a:fld id="{11E79EF6-0C0E-43E6-8FB3-918BC522CC5A}" type="slidenum">
              <a:rPr lang="en-US" smtClean="0"/>
              <a:pPr>
                <a:defRPr/>
              </a:pPr>
              <a:t>23</a:t>
            </a:fld>
            <a:endParaRPr lang="en-US"/>
          </a:p>
        </p:txBody>
      </p:sp>
      <p:sp>
        <p:nvSpPr>
          <p:cNvPr id="6" name="Footer Placeholder 5">
            <a:extLst>
              <a:ext uri="{FF2B5EF4-FFF2-40B4-BE49-F238E27FC236}">
                <a16:creationId xmlns:a16="http://schemas.microsoft.com/office/drawing/2014/main" id="{71E3225D-595B-CA02-B363-798FB41DEB52}"/>
              </a:ext>
            </a:extLst>
          </p:cNvPr>
          <p:cNvSpPr>
            <a:spLocks noGrp="1"/>
          </p:cNvSpPr>
          <p:nvPr>
            <p:ph type="ftr" sz="quarter" idx="11"/>
          </p:nvPr>
        </p:nvSpPr>
        <p:spPr>
          <a:xfrm>
            <a:off x="4038600" y="6473225"/>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25163C3C-05C1-833F-039A-995A5608F129}"/>
              </a:ext>
            </a:extLst>
          </p:cNvPr>
          <p:cNvSpPr>
            <a:spLocks noGrp="1"/>
          </p:cNvSpPr>
          <p:nvPr>
            <p:ph type="dt" sz="half" idx="10"/>
          </p:nvPr>
        </p:nvSpPr>
        <p:spPr>
          <a:xfrm>
            <a:off x="838200" y="6473225"/>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55326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sz="2800"/>
              <a:t>Proceso de apelaciones aceleradas (rápidas) para un plan Medicare Advantage u otro plan de salud de Medicare </a:t>
            </a:r>
          </a:p>
        </p:txBody>
      </p:sp>
      <p:sp>
        <p:nvSpPr>
          <p:cNvPr id="10" name="Content Placeholder 9">
            <a:extLst>
              <a:ext uri="{FF2B5EF4-FFF2-40B4-BE49-F238E27FC236}">
                <a16:creationId xmlns:a16="http://schemas.microsoft.com/office/drawing/2014/main" id="{060B9BB8-E3BA-1201-B916-72AD8A91F4AA}"/>
              </a:ext>
            </a:extLst>
          </p:cNvPr>
          <p:cNvSpPr>
            <a:spLocks noGrp="1"/>
          </p:cNvSpPr>
          <p:nvPr>
            <p:ph sz="half" idx="2"/>
          </p:nvPr>
        </p:nvSpPr>
        <p:spPr>
          <a:xfrm>
            <a:off x="838200" y="1736760"/>
            <a:ext cx="6638365" cy="3684588"/>
          </a:xfrm>
        </p:spPr>
        <p:txBody>
          <a:bodyPr>
            <a:normAutofit fontScale="92500" lnSpcReduction="10000"/>
          </a:bodyPr>
          <a:lstStyle/>
          <a:p>
            <a:pPr marL="0" indent="0" defTabSz="685800">
              <a:buNone/>
            </a:pPr>
            <a:r>
              <a:rPr lang="es-US" sz="3200" b="1">
                <a:solidFill>
                  <a:srgbClr val="00529B"/>
                </a:solidFill>
              </a:rPr>
              <a:t>Tiene derecho a una apelación acelerada si cree que:</a:t>
            </a:r>
          </a:p>
          <a:p>
            <a:pPr marL="548640" defTabSz="685800"/>
            <a:r>
              <a:rPr lang="es-US" sz="2800">
                <a:solidFill>
                  <a:srgbClr val="00529B"/>
                </a:solidFill>
              </a:rPr>
              <a:t>Está siendo dado de alta demasiado pronto de su estadía en el hospital cubierta por Medicare</a:t>
            </a:r>
          </a:p>
          <a:p>
            <a:pPr marL="548640" defTabSz="685800"/>
            <a:r>
              <a:rPr lang="es-US" sz="2800">
                <a:solidFill>
                  <a:srgbClr val="00529B"/>
                </a:solidFill>
              </a:rPr>
              <a:t>Sus servicios de SNF, HHA, CORF, u hospicio cubiertos por Medicare finalizarán demasiado pronto</a:t>
            </a:r>
          </a:p>
        </p:txBody>
      </p:sp>
      <p:sp>
        <p:nvSpPr>
          <p:cNvPr id="12" name="Content Placeholder 11">
            <a:extLst>
              <a:ext uri="{FF2B5EF4-FFF2-40B4-BE49-F238E27FC236}">
                <a16:creationId xmlns:a16="http://schemas.microsoft.com/office/drawing/2014/main" id="{D030C4FE-F42F-5289-C878-80A3F1FFE274}"/>
              </a:ext>
            </a:extLst>
          </p:cNvPr>
          <p:cNvSpPr>
            <a:spLocks noGrp="1"/>
          </p:cNvSpPr>
          <p:nvPr>
            <p:ph sz="quarter" idx="4"/>
          </p:nvPr>
        </p:nvSpPr>
        <p:spPr>
          <a:xfrm>
            <a:off x="7566330" y="1849175"/>
            <a:ext cx="3787470" cy="3459758"/>
          </a:xfrm>
          <a:prstGeom prst="roundRect">
            <a:avLst/>
          </a:prstGeom>
          <a:solidFill>
            <a:srgbClr val="00529B"/>
          </a:solidFill>
        </p:spPr>
        <p:txBody>
          <a:bodyPr>
            <a:noAutofit/>
          </a:bodyPr>
          <a:lstStyle/>
          <a:p>
            <a:pPr marL="0" lvl="0" indent="0">
              <a:spcBef>
                <a:spcPts val="600"/>
              </a:spcBef>
              <a:buClrTx/>
              <a:buNone/>
              <a:defRPr/>
            </a:pPr>
            <a:r>
              <a:rPr lang="es-US" sz="2000" b="1" dirty="0">
                <a:solidFill>
                  <a:prstClr val="white"/>
                </a:solidFill>
                <a:latin typeface="Calibri" panose="020F0502020204030204"/>
              </a:rPr>
              <a:t>Recibir avisos importantes:</a:t>
            </a:r>
          </a:p>
          <a:p>
            <a:pPr marL="347472" lvl="0" indent="-347472">
              <a:buClr>
                <a:prstClr val="white"/>
              </a:buClr>
              <a:buFont typeface="Wingdings" panose="05000000000000000000" pitchFamily="2" charset="2"/>
              <a:buChar char="Ø"/>
              <a:defRPr/>
            </a:pPr>
            <a:r>
              <a:rPr lang="es-US" sz="1800" b="1" dirty="0">
                <a:solidFill>
                  <a:prstClr val="white"/>
                </a:solidFill>
                <a:latin typeface="Calibri" panose="020F0502020204030204"/>
              </a:rPr>
              <a:t>"Un mensaje</a:t>
            </a:r>
            <a:r>
              <a:rPr lang="es-US" sz="1800" dirty="0">
                <a:solidFill>
                  <a:prstClr val="white"/>
                </a:solidFill>
                <a:latin typeface="Calibri" panose="020F0502020204030204"/>
              </a:rPr>
              <a:t> </a:t>
            </a:r>
            <a:r>
              <a:rPr lang="es-US" sz="1800" b="1" dirty="0">
                <a:solidFill>
                  <a:prstClr val="white"/>
                </a:solidFill>
                <a:latin typeface="Calibri" panose="020F0502020204030204"/>
              </a:rPr>
              <a:t>importante de Medicare sobre sus derechos",</a:t>
            </a:r>
            <a:r>
              <a:rPr lang="es-US" sz="1800" dirty="0">
                <a:solidFill>
                  <a:prstClr val="white"/>
                </a:solidFill>
                <a:latin typeface="Calibri" panose="020F0502020204030204"/>
              </a:rPr>
              <a:t> dentro de los 2 días posteriores a su admisión como paciente hospitalizado</a:t>
            </a:r>
          </a:p>
          <a:p>
            <a:pPr marL="347472" lvl="0" indent="-347472">
              <a:buClr>
                <a:prstClr val="white"/>
              </a:buClr>
              <a:buFont typeface="Wingdings" panose="05000000000000000000" pitchFamily="2" charset="2"/>
              <a:buChar char="Ø"/>
              <a:defRPr/>
            </a:pPr>
            <a:r>
              <a:rPr lang="es-US" sz="1800" b="1" dirty="0">
                <a:solidFill>
                  <a:prstClr val="white"/>
                </a:solidFill>
                <a:latin typeface="Calibri" panose="020F0502020204030204"/>
              </a:rPr>
              <a:t>"Aviso de no</a:t>
            </a:r>
            <a:r>
              <a:rPr lang="es-US" sz="1800" dirty="0">
                <a:solidFill>
                  <a:prstClr val="white"/>
                </a:solidFill>
                <a:latin typeface="Calibri" panose="020F0502020204030204"/>
              </a:rPr>
              <a:t> </a:t>
            </a:r>
            <a:r>
              <a:rPr lang="es-US" sz="1800" b="1" dirty="0">
                <a:solidFill>
                  <a:prstClr val="white"/>
                </a:solidFill>
                <a:latin typeface="Calibri" panose="020F0502020204030204"/>
              </a:rPr>
              <a:t>cobertura de Medicare" (</a:t>
            </a:r>
            <a:r>
              <a:rPr lang="es-US" sz="1800" b="1" dirty="0" err="1">
                <a:solidFill>
                  <a:prstClr val="white"/>
                </a:solidFill>
                <a:latin typeface="Calibri" panose="020F0502020204030204"/>
              </a:rPr>
              <a:t>NOMNC</a:t>
            </a:r>
            <a:r>
              <a:rPr lang="es-US" sz="1800" b="1" dirty="0">
                <a:solidFill>
                  <a:prstClr val="white"/>
                </a:solidFill>
                <a:latin typeface="Calibri" panose="020F0502020204030204"/>
              </a:rPr>
              <a:t>)</a:t>
            </a:r>
            <a:r>
              <a:rPr lang="es-US" sz="1800" dirty="0">
                <a:solidFill>
                  <a:prstClr val="white"/>
                </a:solidFill>
                <a:latin typeface="Calibri" panose="020F0502020204030204"/>
              </a:rPr>
              <a:t> al menos 2 días antes de que terminen sus servicios cubiertos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64823"/>
            <a:ext cx="2743200" cy="365125"/>
          </a:xfrm>
        </p:spPr>
        <p:txBody>
          <a:bodyPr/>
          <a:lstStyle/>
          <a:p>
            <a:pPr>
              <a:defRPr/>
            </a:pPr>
            <a:fld id="{11E79EF6-0C0E-43E6-8FB3-918BC522CC5A}" type="slidenum">
              <a:rPr lang="en-US" smtClean="0"/>
              <a:pPr>
                <a:defRPr/>
              </a:pPr>
              <a:t>24</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64823"/>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64823"/>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25861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Proceso de apelaciones de Medicare </a:t>
            </a:r>
            <a:r>
              <a:rPr lang="es-US" dirty="0" err="1"/>
              <a:t>Advantage</a:t>
            </a:r>
            <a:r>
              <a:rPr lang="es-US" dirty="0"/>
              <a:t> </a:t>
            </a:r>
            <a:br>
              <a:rPr lang="es-US" dirty="0"/>
            </a:br>
            <a:r>
              <a:rPr lang="es-US" dirty="0"/>
              <a:t>(Parte C)</a:t>
            </a:r>
          </a:p>
        </p:txBody>
      </p:sp>
      <p:graphicFrame>
        <p:nvGraphicFramePr>
          <p:cNvPr id="9" name="Appeal Process Table">
            <a:extLst>
              <a:ext uri="{FF2B5EF4-FFF2-40B4-BE49-F238E27FC236}">
                <a16:creationId xmlns:a16="http://schemas.microsoft.com/office/drawing/2014/main" id="{610C2F76-7984-0E4F-1030-938F1E4914B4}"/>
              </a:ext>
            </a:extLst>
          </p:cNvPr>
          <p:cNvGraphicFramePr>
            <a:graphicFrameLocks noGrp="1"/>
          </p:cNvGraphicFramePr>
          <p:nvPr>
            <p:ph sz="quarter" idx="13"/>
            <p:extLst>
              <p:ext uri="{D42A27DB-BD31-4B8C-83A1-F6EECF244321}">
                <p14:modId xmlns:p14="http://schemas.microsoft.com/office/powerpoint/2010/main" val="3429619809"/>
              </p:ext>
            </p:extLst>
          </p:nvPr>
        </p:nvGraphicFramePr>
        <p:xfrm>
          <a:off x="1600200" y="1142683"/>
          <a:ext cx="9206345" cy="5470901"/>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para la determinación de cobertura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s-US" sz="1200">
                          <a:solidFill>
                            <a:schemeClr val="bg1"/>
                          </a:solidFill>
                        </a:rPr>
                        <a:t>Proceso acelerado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14 días</a:t>
                      </a:r>
                    </a:p>
                    <a:p>
                      <a:pPr algn="ctr"/>
                      <a:r>
                        <a:rPr lang="es-US" sz="1200">
                          <a:solidFill>
                            <a:schemeClr val="bg1"/>
                          </a:solidFill>
                        </a:rPr>
                        <a:t>Pago: plazo de 60 días</a:t>
                      </a:r>
                    </a:p>
                    <a:p>
                      <a:pPr algn="ctr"/>
                      <a:r>
                        <a:rPr lang="es-US" sz="1200">
                          <a:solidFill>
                            <a:schemeClr val="bg1"/>
                          </a:solidFill>
                        </a:rPr>
                        <a:t>Medicamento de la Parte B: plazo de 72 horas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72 horas </a:t>
                      </a:r>
                    </a:p>
                    <a:p>
                      <a:pPr algn="ctr"/>
                      <a:r>
                        <a:rPr lang="es-US" sz="1200">
                          <a:solidFill>
                            <a:schemeClr val="bg1"/>
                          </a:solidFill>
                        </a:rPr>
                        <a:t>Medicamento de la Parte B: plazo de 24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 </a:t>
                      </a:r>
                    </a:p>
                    <a:p>
                      <a:pPr algn="ctr"/>
                      <a:r>
                        <a:rPr lang="es-US" sz="1200">
                          <a:solidFill>
                            <a:schemeClr val="bg1"/>
                          </a:solidFill>
                        </a:rPr>
                        <a:t>Antes del servicio: plazo de 30 días</a:t>
                      </a:r>
                    </a:p>
                    <a:p>
                      <a:pPr algn="ct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a:t>
                      </a:r>
                    </a:p>
                    <a:p>
                      <a:pPr algn="ctr"/>
                      <a:r>
                        <a:rPr lang="es-US" sz="1200">
                          <a:solidFill>
                            <a:schemeClr val="bg1"/>
                          </a:solidFill>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a:t>
                      </a:r>
                      <a:r>
                        <a:rPr lang="es-US" sz="1200" baseline="30000">
                          <a:solidFill>
                            <a:schemeClr val="bg1"/>
                          </a:solidFill>
                        </a:rPr>
                        <a:t>do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Reenvío automático a una Entidad de revisión independiente (IRE) si la reconsideración del plan mantiene la negativa</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 IRE:</a:t>
                      </a:r>
                    </a:p>
                    <a:p>
                      <a:pPr algn="ctr"/>
                      <a:r>
                        <a:rPr lang="es-US" sz="1200">
                          <a:solidFill>
                            <a:schemeClr val="bg1"/>
                          </a:solidFill>
                        </a:rPr>
                        <a:t>Antes del servicio: plazo de 30 días</a:t>
                      </a:r>
                      <a:br>
                        <a:rPr lang="es-US" sz="1200">
                          <a:solidFill>
                            <a:schemeClr val="bg1"/>
                          </a:solidFill>
                        </a:rPr>
                      </a:b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Reconsideración de IRE</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ante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a:t>
                      </a:r>
                      <a:r>
                        <a:rPr lang="es-US" sz="1200" baseline="30000">
                          <a:solidFill>
                            <a:schemeClr val="bg1"/>
                          </a:solidFill>
                        </a:rPr>
                        <a:t>to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 </a:t>
                      </a:r>
                    </a:p>
                    <a:p>
                      <a:pPr algn="ctr"/>
                      <a:r>
                        <a:rPr lang="es-US" sz="1200">
                          <a:solidFill>
                            <a:schemeClr val="bg1"/>
                          </a:solidFill>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5" name="Content Placeholder 4">
            <a:extLst>
              <a:ext uri="{FF2B5EF4-FFF2-40B4-BE49-F238E27FC236}">
                <a16:creationId xmlns:a16="http://schemas.microsoft.com/office/drawing/2014/main" id="{7D522D93-6E99-2A16-5160-A92CD6AAC1D5}"/>
              </a:ext>
            </a:extLst>
          </p:cNvPr>
          <p:cNvSpPr>
            <a:spLocks noGrp="1"/>
          </p:cNvSpPr>
          <p:nvPr>
            <p:ph sz="quarter" idx="14"/>
          </p:nvPr>
        </p:nvSpPr>
        <p:spPr>
          <a:xfrm>
            <a:off x="1524826" y="5828678"/>
            <a:ext cx="10414540" cy="523875"/>
          </a:xfrm>
        </p:spPr>
        <p:txBody>
          <a:bodyPr>
            <a:noAutofit/>
          </a:bodyPr>
          <a:lstStyle/>
          <a:p>
            <a:pPr marL="0" marR="0" lvl="0" indent="0" algn="l" defTabSz="914400" rtl="0" eaLnBrk="1" fontAlgn="auto" latinLnBrk="0" hangingPunct="1">
              <a:lnSpc>
                <a:spcPct val="100000"/>
              </a:lnSpc>
              <a:spcAft>
                <a:spcPts val="600"/>
              </a:spcAft>
              <a:buClrTx/>
              <a:buSzTx/>
              <a:buFontTx/>
              <a:buNone/>
              <a:tabLst/>
              <a:defRPr/>
            </a:pPr>
            <a:r>
              <a:rPr kumimoji="0" lang="es-US" sz="1100" b="1" i="0" u="none" strike="noStrike" cap="none" normalizeH="0" baseline="0" noProof="0" dirty="0">
                <a:ln>
                  <a:noFill/>
                </a:ln>
                <a:solidFill>
                  <a:srgbClr val="00529B"/>
                </a:solidFill>
                <a:effectLst/>
                <a:uLnTx/>
                <a:uFillTx/>
                <a:latin typeface="Calibri" panose="020F0502020204030204"/>
                <a:ea typeface="+mn-ea"/>
                <a:cs typeface="+mn-cs"/>
              </a:rPr>
              <a:t>NOTA</a:t>
            </a:r>
            <a:r>
              <a:rPr kumimoji="0" lang="es-US" sz="1100" b="0" i="0" u="none" strike="noStrike" cap="none" normalizeH="0" baseline="0" noProof="0" dirty="0">
                <a:ln>
                  <a:noFill/>
                </a:ln>
                <a:solidFill>
                  <a:srgbClr val="00529B"/>
                </a:solidFill>
                <a:effectLst/>
                <a:uLnTx/>
                <a:uFillTx/>
                <a:latin typeface="Calibri" panose="020F0502020204030204"/>
                <a:ea typeface="+mn-ea"/>
                <a:cs typeface="+mn-cs"/>
              </a:rPr>
              <a:t>: El plazo de presentación empieza cuando se recibe la decisión o determinación anterior.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Los planes deben procesar el 95 % de todos los reclamos limpios de proveedores fuera de la red en el plazo de 30 días. Todas las demás reclamaciones deberán ser procesadas dentro de los 60 días.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El requisito de AIC para una audiencia ante ALJ y el Tribunal de Distrito Federal se ajusta anualmente según el componente de atención médica del índice de precios al consumidor. </a:t>
            </a:r>
            <a:b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b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Este cuadro refleja las cantidades para el año calendario 2024.</a:t>
            </a:r>
          </a:p>
          <a:p>
            <a:pPr marL="0" indent="0">
              <a:buNone/>
            </a:pPr>
            <a:endParaRPr lang="en-US" sz="2400" dirty="0"/>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grpSp>
        <p:nvGrpSpPr>
          <p:cNvPr id="35" name="Group 34">
            <a:extLst>
              <a:ext uri="{FF2B5EF4-FFF2-40B4-BE49-F238E27FC236}">
                <a16:creationId xmlns:a16="http://schemas.microsoft.com/office/drawing/2014/main" id="{DDC67312-D2A4-1387-11F3-2B24D3C428B8}"/>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3" name="Rectangle: Rounded Corners 2">
              <a:extLst>
                <a:ext uri="{FF2B5EF4-FFF2-40B4-BE49-F238E27FC236}">
                  <a16:creationId xmlns:a16="http://schemas.microsoft.com/office/drawing/2014/main" id="{C2743795-2A8E-C3AA-9AAC-B666DCAC80C0}"/>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000">
                  <a:solidFill>
                    <a:schemeClr val="tx1"/>
                  </a:solidFill>
                </a:rPr>
                <a:t>Determinación</a:t>
              </a:r>
              <a:br>
                <a:rPr lang="es-US" sz="1000">
                  <a:solidFill>
                    <a:schemeClr val="tx1"/>
                  </a:solidFill>
                </a:rPr>
              </a:br>
              <a:r>
                <a:rPr lang="es-US" sz="1000">
                  <a:solidFill>
                    <a:schemeClr val="tx1"/>
                  </a:solidFill>
                </a:rPr>
                <a:t>de la organización</a:t>
              </a:r>
            </a:p>
          </p:txBody>
        </p:sp>
        <p:sp>
          <p:nvSpPr>
            <p:cNvPr id="10" name="Rectangle 9">
              <a:extLst>
                <a:ext uri="{FF2B5EF4-FFF2-40B4-BE49-F238E27FC236}">
                  <a16:creationId xmlns:a16="http://schemas.microsoft.com/office/drawing/2014/main" id="{E30BD6B1-541C-FE06-8597-542BA220063C}"/>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Antes del servicio: plazo de 14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72 horas </a:t>
              </a:r>
            </a:p>
          </p:txBody>
        </p:sp>
        <p:sp>
          <p:nvSpPr>
            <p:cNvPr id="11" name="Rectangle 10">
              <a:extLst>
                <a:ext uri="{FF2B5EF4-FFF2-40B4-BE49-F238E27FC236}">
                  <a16:creationId xmlns:a16="http://schemas.microsoft.com/office/drawing/2014/main" id="{7AC8D4F2-EA5D-FAF5-BA7A-679708C71BDE}"/>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Antes del servicio: plazo de 72 horas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Medicamento de la Parte B: plazo de 24 horas</a:t>
              </a:r>
            </a:p>
          </p:txBody>
        </p:sp>
        <p:sp>
          <p:nvSpPr>
            <p:cNvPr id="12" name="Rectangle: Rounded Corners 11">
              <a:extLst>
                <a:ext uri="{FF2B5EF4-FFF2-40B4-BE49-F238E27FC236}">
                  <a16:creationId xmlns:a16="http://schemas.microsoft.com/office/drawing/2014/main" id="{0B9A2896-07E8-B391-50C5-2B6304104154}"/>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3" name="Rectangle 12">
              <a:extLst>
                <a:ext uri="{FF2B5EF4-FFF2-40B4-BE49-F238E27FC236}">
                  <a16:creationId xmlns:a16="http://schemas.microsoft.com/office/drawing/2014/main" id="{A5A346CA-0DEC-9F6C-EA6C-79A705403A5F}"/>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200">
                  <a:solidFill>
                    <a:srgbClr val="184157"/>
                  </a:solidFill>
                  <a:latin typeface="Calibri" panose="020F0502020204030204"/>
                </a:rPr>
                <a:t>Reconsideración del plan de salud </a:t>
              </a:r>
            </a:p>
            <a:p>
              <a:pPr algn="ctr"/>
              <a:r>
                <a:rPr lang="es-US" sz="1200">
                  <a:solidFill>
                    <a:srgbClr val="184157"/>
                  </a:solidFill>
                  <a:latin typeface="Calibri" panose="020F0502020204030204"/>
                </a:rPr>
                <a:t>Antes del servicio: plazo de 30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4" name="Rectangle 13">
              <a:extLst>
                <a:ext uri="{FF2B5EF4-FFF2-40B4-BE49-F238E27FC236}">
                  <a16:creationId xmlns:a16="http://schemas.microsoft.com/office/drawing/2014/main" id="{2E1ED2DB-3498-2B9C-29FF-CF8295A6D79C}"/>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a:solidFill>
                    <a:schemeClr val="accent1">
                      <a:lumMod val="50000"/>
                    </a:schemeClr>
                  </a:solidFill>
                </a:rPr>
                <a:t>Reconsideración del plan de salud</a:t>
              </a:r>
            </a:p>
            <a:p>
              <a:pPr algn="ctr"/>
              <a:r>
                <a:rPr lang="es-US" sz="1200">
                  <a:solidFill>
                    <a:schemeClr val="accent1">
                      <a:lumMod val="50000"/>
                    </a:schemeClr>
                  </a:solidFill>
                </a:rPr>
                <a:t>plazo de 72 horas</a:t>
              </a:r>
            </a:p>
          </p:txBody>
        </p:sp>
        <p:sp>
          <p:nvSpPr>
            <p:cNvPr id="15" name="Rectangle: Rounded Corners 14">
              <a:extLst>
                <a:ext uri="{FF2B5EF4-FFF2-40B4-BE49-F238E27FC236}">
                  <a16:creationId xmlns:a16="http://schemas.microsoft.com/office/drawing/2014/main" id="{17C65E2C-6BF6-2A28-BF15-FE1EB9E00612}"/>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6" name="Rectangle 15">
              <a:extLst>
                <a:ext uri="{FF2B5EF4-FFF2-40B4-BE49-F238E27FC236}">
                  <a16:creationId xmlns:a16="http://schemas.microsoft.com/office/drawing/2014/main" id="{D5D3FF13-7BDA-EFEA-17DB-7D00D8BAEE7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a:solidFill>
                    <a:srgbClr val="184157"/>
                  </a:solidFill>
                  <a:latin typeface="Calibri" panose="020F0502020204030204"/>
                </a:rPr>
                <a:t>Reconsideración de IRE:</a:t>
              </a:r>
            </a:p>
            <a:p>
              <a:pPr algn="ctr"/>
              <a:r>
                <a:rPr lang="es-US" sz="1200">
                  <a:solidFill>
                    <a:srgbClr val="184157"/>
                  </a:solidFill>
                  <a:latin typeface="Calibri" panose="020F0502020204030204"/>
                </a:rPr>
                <a:t>Antes del servicio: plazo de 30 días</a:t>
              </a:r>
              <a:br>
                <a:rPr lang="es-US" sz="1200">
                  <a:solidFill>
                    <a:srgbClr val="184157"/>
                  </a:solidFill>
                  <a:latin typeface="Calibri" panose="020F0502020204030204"/>
                </a:rPr>
              </a:b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7" name="Rectangle 16">
              <a:extLst>
                <a:ext uri="{FF2B5EF4-FFF2-40B4-BE49-F238E27FC236}">
                  <a16:creationId xmlns:a16="http://schemas.microsoft.com/office/drawing/2014/main" id="{59D0E1B3-D36D-5329-ACD9-C71E1E193D6E}"/>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Reconsideración de IRE</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8" name="Rectangle: Rounded Corners 17">
              <a:extLst>
                <a:ext uri="{FF2B5EF4-FFF2-40B4-BE49-F238E27FC236}">
                  <a16:creationId xmlns:a16="http://schemas.microsoft.com/office/drawing/2014/main" id="{529ABA8A-FA5A-4367-882F-B6CAF3A70F8D}"/>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9" name="Rectangle 18">
              <a:extLst>
                <a:ext uri="{FF2B5EF4-FFF2-40B4-BE49-F238E27FC236}">
                  <a16:creationId xmlns:a16="http://schemas.microsoft.com/office/drawing/2014/main" id="{C35E810A-0284-8188-45AC-9B6481C5B37F}"/>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dirty="0">
                  <a:ln>
                    <a:noFill/>
                  </a:ln>
                  <a:solidFill>
                    <a:srgbClr val="184157"/>
                  </a:solidFill>
                  <a:effectLst/>
                  <a:uLnTx/>
                  <a:uFillTx/>
                  <a:latin typeface="Calibri" panose="020F0502020204030204"/>
                  <a:ea typeface="+mn-ea"/>
                  <a:cs typeface="+mn-cs"/>
                </a:rPr>
                <a:t>AIC ≥ $180** Sin plazo legal para procesamiento</a:t>
              </a:r>
            </a:p>
          </p:txBody>
        </p:sp>
        <p:sp>
          <p:nvSpPr>
            <p:cNvPr id="20" name="Rectangle: Rounded Corners 19">
              <a:extLst>
                <a:ext uri="{FF2B5EF4-FFF2-40B4-BE49-F238E27FC236}">
                  <a16:creationId xmlns:a16="http://schemas.microsoft.com/office/drawing/2014/main" id="{9DFF8D05-0C87-EAE1-E516-EA506469E1B9}"/>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a:t>
              </a:r>
              <a:r>
                <a:rPr lang="es-US" sz="1200" baseline="30000">
                  <a:solidFill>
                    <a:schemeClr val="tx1"/>
                  </a:solidFill>
                </a:rPr>
                <a:t>to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1" name="Rectangle 20">
              <a:extLst>
                <a:ext uri="{FF2B5EF4-FFF2-40B4-BE49-F238E27FC236}">
                  <a16:creationId xmlns:a16="http://schemas.microsoft.com/office/drawing/2014/main" id="{2B1960AA-A6A5-09E8-A9A0-6965BF1F52CC}"/>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Sin límite de tiempo legal para el procesamiento</a:t>
              </a:r>
            </a:p>
          </p:txBody>
        </p:sp>
        <p:sp>
          <p:nvSpPr>
            <p:cNvPr id="22" name="Rectangle: Rounded Corners 21">
              <a:extLst>
                <a:ext uri="{FF2B5EF4-FFF2-40B4-BE49-F238E27FC236}">
                  <a16:creationId xmlns:a16="http://schemas.microsoft.com/office/drawing/2014/main" id="{8C2EE51E-F7BD-1637-BA1D-724521D74E72}"/>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a:t>
              </a:r>
              <a:br>
                <a:rPr lang="es-US" sz="1200">
                  <a:solidFill>
                    <a:schemeClr val="tx1"/>
                  </a:solidFill>
                </a:rPr>
              </a:br>
              <a:r>
                <a:rPr lang="es-US" sz="1200">
                  <a:solidFill>
                    <a:schemeClr val="tx1"/>
                  </a:solidFill>
                </a:rPr>
                <a:t>Judicial</a:t>
              </a:r>
            </a:p>
          </p:txBody>
        </p:sp>
        <p:sp>
          <p:nvSpPr>
            <p:cNvPr id="23" name="Rectangle 22">
              <a:extLst>
                <a:ext uri="{FF2B5EF4-FFF2-40B4-BE49-F238E27FC236}">
                  <a16:creationId xmlns:a16="http://schemas.microsoft.com/office/drawing/2014/main" id="{4F4C0236-F87F-1E87-EFA7-83853519A554}"/>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$1,840**</a:t>
              </a:r>
            </a:p>
          </p:txBody>
        </p:sp>
        <p:sp>
          <p:nvSpPr>
            <p:cNvPr id="24" name="Rectangle 23">
              <a:extLst>
                <a:ext uri="{FF2B5EF4-FFF2-40B4-BE49-F238E27FC236}">
                  <a16:creationId xmlns:a16="http://schemas.microsoft.com/office/drawing/2014/main" id="{F9C6086E-9DD9-8398-A5EF-C1CC9F2DF847}"/>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5" name="Rectangle 24">
              <a:extLst>
                <a:ext uri="{FF2B5EF4-FFF2-40B4-BE49-F238E27FC236}">
                  <a16:creationId xmlns:a16="http://schemas.microsoft.com/office/drawing/2014/main" id="{1ABD62F0-4D86-E101-5CEC-DAD49DC5F49C}"/>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6" name="Rectangle: Rounded Corners 25">
              <a:extLst>
                <a:ext uri="{FF2B5EF4-FFF2-40B4-BE49-F238E27FC236}">
                  <a16:creationId xmlns:a16="http://schemas.microsoft.com/office/drawing/2014/main" id="{B412BE71-683B-88F8-B62A-EE7FB5F62465}"/>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7" name="Rectangle 26">
              <a:extLst>
                <a:ext uri="{FF2B5EF4-FFF2-40B4-BE49-F238E27FC236}">
                  <a16:creationId xmlns:a16="http://schemas.microsoft.com/office/drawing/2014/main" id="{0F2B304D-A41E-B7DC-E566-AD5ECCFEDE0E}"/>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28" name="Freeform: Shape 27">
              <a:extLst>
                <a:ext uri="{FF2B5EF4-FFF2-40B4-BE49-F238E27FC236}">
                  <a16:creationId xmlns:a16="http://schemas.microsoft.com/office/drawing/2014/main" id="{CD20B7F2-4972-887B-C69B-E4E820631979}"/>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29" name="Freeform: Shape 28">
              <a:extLst>
                <a:ext uri="{FF2B5EF4-FFF2-40B4-BE49-F238E27FC236}">
                  <a16:creationId xmlns:a16="http://schemas.microsoft.com/office/drawing/2014/main" id="{E07CAE04-E659-7A71-109F-64212333C13A}"/>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Reenvío automático a una Entidad de revisión independiente (IRE) si la reconsideración del plan mantiene la negativa</a:t>
              </a:r>
            </a:p>
          </p:txBody>
        </p:sp>
        <p:sp>
          <p:nvSpPr>
            <p:cNvPr id="30" name="Freeform: Shape 29">
              <a:extLst>
                <a:ext uri="{FF2B5EF4-FFF2-40B4-BE49-F238E27FC236}">
                  <a16:creationId xmlns:a16="http://schemas.microsoft.com/office/drawing/2014/main" id="{5751AAE5-E4A1-1A9C-1435-9D1D00F1F593}"/>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1" name="Freeform: Shape 30">
              <a:extLst>
                <a:ext uri="{FF2B5EF4-FFF2-40B4-BE49-F238E27FC236}">
                  <a16:creationId xmlns:a16="http://schemas.microsoft.com/office/drawing/2014/main" id="{8E9C7F54-664A-6E90-5ADD-EB53ACBC3D29}"/>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8622CF7-A160-B93B-9FE9-18734F321FCD}"/>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3" name="Freeform: Shape 32">
              <a:extLst>
                <a:ext uri="{FF2B5EF4-FFF2-40B4-BE49-F238E27FC236}">
                  <a16:creationId xmlns:a16="http://schemas.microsoft.com/office/drawing/2014/main" id="{98ED240C-342F-0E8C-834C-A207E377249F}"/>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grpSp>
      <p:cxnSp>
        <p:nvCxnSpPr>
          <p:cNvPr id="34" name="Straight Connector 33">
            <a:extLst>
              <a:ext uri="{FF2B5EF4-FFF2-40B4-BE49-F238E27FC236}">
                <a16:creationId xmlns:a16="http://schemas.microsoft.com/office/drawing/2014/main" id="{D9C28AD7-9E78-2E24-E811-A9BB0B1AF487}"/>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B8F54FF2-F4F4-4ADA-9DA2-E3D9DFE1C9AF}"/>
              </a:ext>
            </a:extLst>
          </p:cNvPr>
          <p:cNvSpPr>
            <a:spLocks noGrp="1"/>
          </p:cNvSpPr>
          <p:nvPr>
            <p:ph type="sldNum" sz="quarter" idx="12"/>
          </p:nvPr>
        </p:nvSpPr>
        <p:spPr>
          <a:xfrm>
            <a:off x="8610600" y="647169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25</a:t>
            </a:fld>
            <a:endParaRPr lang="en-US" dirty="0"/>
          </a:p>
        </p:txBody>
      </p:sp>
      <p:sp>
        <p:nvSpPr>
          <p:cNvPr id="7" name="Footer Placeholder 6">
            <a:extLst>
              <a:ext uri="{FF2B5EF4-FFF2-40B4-BE49-F238E27FC236}">
                <a16:creationId xmlns:a16="http://schemas.microsoft.com/office/drawing/2014/main" id="{C5EAB4B7-FB58-4D60-AA00-3F0FBF7B88AA}"/>
              </a:ext>
            </a:extLst>
          </p:cNvPr>
          <p:cNvSpPr>
            <a:spLocks noGrp="1"/>
          </p:cNvSpPr>
          <p:nvPr>
            <p:ph type="ftr" sz="quarter" idx="11"/>
          </p:nvPr>
        </p:nvSpPr>
        <p:spPr>
          <a:xfrm>
            <a:off x="4038600" y="6471698"/>
            <a:ext cx="4114800" cy="365125"/>
          </a:xfrm>
        </p:spPr>
        <p:txBody>
          <a:bodyPr/>
          <a:lstStyle/>
          <a:p>
            <a:r>
              <a:rPr lang="es-US"/>
              <a:t>Derechos y protecciones de Medicare</a:t>
            </a:r>
          </a:p>
        </p:txBody>
      </p:sp>
      <p:sp>
        <p:nvSpPr>
          <p:cNvPr id="6" name="Date Placeholder 5">
            <a:extLst>
              <a:ext uri="{FF2B5EF4-FFF2-40B4-BE49-F238E27FC236}">
                <a16:creationId xmlns:a16="http://schemas.microsoft.com/office/drawing/2014/main" id="{F7385FB2-9682-43A2-BB7B-BFFBB121981D}"/>
              </a:ext>
            </a:extLst>
          </p:cNvPr>
          <p:cNvSpPr>
            <a:spLocks noGrp="1"/>
          </p:cNvSpPr>
          <p:nvPr>
            <p:ph type="dt" sz="half" idx="10"/>
          </p:nvPr>
        </p:nvSpPr>
        <p:spPr>
          <a:xfrm>
            <a:off x="838200" y="6471698"/>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147262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sz="2800" dirty="0"/>
              <a:t>Derechos de apelación con cobertura Medicare para recetas médicas: Solicitud de Determinación de Cobertura</a:t>
            </a:r>
          </a:p>
        </p:txBody>
      </p:sp>
      <p:sp>
        <p:nvSpPr>
          <p:cNvPr id="16" name="Content Placeholder 15">
            <a:extLst>
              <a:ext uri="{FF2B5EF4-FFF2-40B4-BE49-F238E27FC236}">
                <a16:creationId xmlns:a16="http://schemas.microsoft.com/office/drawing/2014/main" id="{3A7A0FD0-A3D5-E02F-AFA6-E9C758AC87A5}"/>
              </a:ext>
            </a:extLst>
          </p:cNvPr>
          <p:cNvSpPr>
            <a:spLocks noGrp="1"/>
          </p:cNvSpPr>
          <p:nvPr>
            <p:ph sz="half" idx="1"/>
          </p:nvPr>
        </p:nvSpPr>
        <p:spPr>
          <a:xfrm>
            <a:off x="479384" y="2275893"/>
            <a:ext cx="11037426" cy="2642203"/>
          </a:xfrm>
        </p:spPr>
        <p:txBody>
          <a:bodyPr>
            <a:normAutofit lnSpcReduction="10000"/>
          </a:bodyPr>
          <a:lstStyle/>
          <a:p>
            <a:pPr marL="0" indent="0">
              <a:buFont typeface="Wingdings" pitchFamily="2" charset="2"/>
              <a:buNone/>
            </a:pPr>
            <a:r>
              <a:rPr lang="es-US" b="1">
                <a:solidFill>
                  <a:srgbClr val="00529B"/>
                </a:solidFill>
              </a:rPr>
              <a:t>La decisión inicial por parte del plan en cuanto a sus beneficios de medicamentos incluye:</a:t>
            </a:r>
          </a:p>
          <a:p>
            <a:pPr marL="548640" lvl="1">
              <a:spcAft>
                <a:spcPts val="1200"/>
              </a:spcAft>
              <a:buFont typeface="Wingdings" panose="05000000000000000000" pitchFamily="2" charset="2"/>
              <a:buChar char="§"/>
            </a:pPr>
            <a:r>
              <a:rPr lang="es-US">
                <a:solidFill>
                  <a:srgbClr val="00529B"/>
                </a:solidFill>
              </a:rPr>
              <a:t>Si un </a:t>
            </a:r>
            <a:r>
              <a:rPr lang="es-US" b="1">
                <a:solidFill>
                  <a:srgbClr val="00529B"/>
                </a:solidFill>
              </a:rPr>
              <a:t>medicamento</a:t>
            </a:r>
            <a:r>
              <a:rPr lang="es-US">
                <a:solidFill>
                  <a:srgbClr val="00529B"/>
                </a:solidFill>
              </a:rPr>
              <a:t> en particular está cubierto</a:t>
            </a:r>
          </a:p>
          <a:p>
            <a:pPr marL="548640" lvl="1">
              <a:spcAft>
                <a:spcPts val="1200"/>
              </a:spcAft>
              <a:buFont typeface="Wingdings" panose="05000000000000000000" pitchFamily="2" charset="2"/>
              <a:buChar char="§"/>
            </a:pPr>
            <a:r>
              <a:rPr lang="es-US">
                <a:solidFill>
                  <a:srgbClr val="00529B"/>
                </a:solidFill>
              </a:rPr>
              <a:t>Si usted cumple con todos los </a:t>
            </a:r>
            <a:r>
              <a:rPr lang="es-US" b="1">
                <a:solidFill>
                  <a:srgbClr val="00529B"/>
                </a:solidFill>
              </a:rPr>
              <a:t>requisitos</a:t>
            </a:r>
            <a:r>
              <a:rPr lang="es-US">
                <a:solidFill>
                  <a:srgbClr val="00529B"/>
                </a:solidFill>
              </a:rPr>
              <a:t> para recibir un medicamento solicitado</a:t>
            </a:r>
          </a:p>
          <a:p>
            <a:pPr marL="548640" lvl="1">
              <a:spcAft>
                <a:spcPts val="1200"/>
              </a:spcAft>
              <a:buFont typeface="Wingdings" panose="05000000000000000000" pitchFamily="2" charset="2"/>
              <a:buChar char="§"/>
            </a:pPr>
            <a:r>
              <a:rPr lang="es-US">
                <a:solidFill>
                  <a:srgbClr val="00529B"/>
                </a:solidFill>
              </a:rPr>
              <a:t>Cuánto debe </a:t>
            </a:r>
            <a:r>
              <a:rPr lang="es-US" b="1">
                <a:solidFill>
                  <a:srgbClr val="00529B"/>
                </a:solidFill>
              </a:rPr>
              <a:t>pagar</a:t>
            </a:r>
            <a:r>
              <a:rPr lang="es-US">
                <a:solidFill>
                  <a:srgbClr val="00529B"/>
                </a:solidFill>
              </a:rPr>
              <a:t> usted por el medicamento</a:t>
            </a:r>
          </a:p>
          <a:p>
            <a:pPr marL="548640" lvl="1">
              <a:spcAft>
                <a:spcPts val="1200"/>
              </a:spcAft>
              <a:buFont typeface="Wingdings" panose="05000000000000000000" pitchFamily="2" charset="2"/>
              <a:buChar char="§"/>
            </a:pPr>
            <a:r>
              <a:rPr lang="es-US">
                <a:solidFill>
                  <a:srgbClr val="00529B"/>
                </a:solidFill>
              </a:rPr>
              <a:t>Si se hace una </a:t>
            </a:r>
            <a:r>
              <a:rPr lang="es-US" b="1">
                <a:solidFill>
                  <a:srgbClr val="00529B"/>
                </a:solidFill>
              </a:rPr>
              <a:t>excepción</a:t>
            </a:r>
            <a:r>
              <a:rPr lang="es-US">
                <a:solidFill>
                  <a:srgbClr val="00529B"/>
                </a:solidFill>
              </a:rPr>
              <a:t> a una norma del plan cuando usted lo solicita</a:t>
            </a:r>
          </a:p>
        </p:txBody>
      </p:sp>
      <p:sp>
        <p:nvSpPr>
          <p:cNvPr id="17" name="Text Placeholder 16">
            <a:extLst>
              <a:ext uri="{FF2B5EF4-FFF2-40B4-BE49-F238E27FC236}">
                <a16:creationId xmlns:a16="http://schemas.microsoft.com/office/drawing/2014/main" id="{E689FEE1-0F32-3008-DC5E-386706F689CD}"/>
              </a:ext>
            </a:extLst>
          </p:cNvPr>
          <p:cNvSpPr>
            <a:spLocks noGrp="1"/>
          </p:cNvSpPr>
          <p:nvPr>
            <p:ph type="body" sz="quarter" idx="13"/>
          </p:nvPr>
        </p:nvSpPr>
        <p:spPr>
          <a:xfrm flipH="1">
            <a:off x="5593976" y="1216421"/>
            <a:ext cx="6598024" cy="842077"/>
          </a:xfrm>
          <a:prstGeom prst="homePlate">
            <a:avLst/>
          </a:prstGeom>
          <a:solidFill>
            <a:srgbClr val="FFD966"/>
          </a:solidFill>
        </p:spPr>
        <p:txBody>
          <a:bodyPr lIns="1554480" tIns="91440"/>
          <a:lstStyle/>
          <a:p>
            <a:r>
              <a:rPr lang="es-US" sz="1800" dirty="0">
                <a:solidFill>
                  <a:srgbClr val="00529B"/>
                </a:solidFill>
                <a:latin typeface="Arial" panose="020B0604020202020204" pitchFamily="34" charset="0"/>
                <a:cs typeface="Arial" panose="020B0604020202020204" pitchFamily="34" charset="0"/>
              </a:rPr>
              <a:t>Usted, el profesional que le receta, o su representante designado pueden solicitarla. </a:t>
            </a:r>
          </a:p>
        </p:txBody>
      </p:sp>
      <p:pic>
        <p:nvPicPr>
          <p:cNvPr id="9" name="Graphic 8">
            <a:extLst>
              <a:ext uri="{FF2B5EF4-FFF2-40B4-BE49-F238E27FC236}">
                <a16:creationId xmlns:a16="http://schemas.microsoft.com/office/drawing/2014/main" id="{78535266-1F8B-1C29-5830-89BC39567D1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8" name="Text Placeholder 17">
            <a:extLst>
              <a:ext uri="{FF2B5EF4-FFF2-40B4-BE49-F238E27FC236}">
                <a16:creationId xmlns:a16="http://schemas.microsoft.com/office/drawing/2014/main" id="{CF3DD34C-4F55-C957-0089-A71C1A3D550F}"/>
              </a:ext>
            </a:extLst>
          </p:cNvPr>
          <p:cNvSpPr>
            <a:spLocks noGrp="1"/>
          </p:cNvSpPr>
          <p:nvPr>
            <p:ph type="body" sz="quarter" idx="14"/>
          </p:nvPr>
        </p:nvSpPr>
        <p:spPr>
          <a:xfrm>
            <a:off x="1235608" y="5248425"/>
            <a:ext cx="10515601" cy="548865"/>
          </a:xfrm>
          <a:solidFill>
            <a:srgbClr val="2E75B6"/>
          </a:solidFill>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Plazos para las decisiones: 72 horas (estándar) o 24 horas (acelerado)</a:t>
            </a:r>
          </a:p>
        </p:txBody>
      </p:sp>
      <p:pic>
        <p:nvPicPr>
          <p:cNvPr id="12" name="Graphic 11">
            <a:extLst>
              <a:ext uri="{FF2B5EF4-FFF2-40B4-BE49-F238E27FC236}">
                <a16:creationId xmlns:a16="http://schemas.microsoft.com/office/drawing/2014/main" id="{E2EDB2E2-C051-323B-D461-578650AB3E9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5448"/>
            <a:ext cx="2743200" cy="365125"/>
          </a:xfrm>
        </p:spPr>
        <p:txBody>
          <a:bodyPr/>
          <a:lstStyle/>
          <a:p>
            <a:pPr>
              <a:defRPr/>
            </a:pPr>
            <a:fld id="{11E79EF6-0C0E-43E6-8FB3-918BC522CC5A}" type="slidenum">
              <a:rPr lang="en-US" smtClean="0"/>
              <a:pPr>
                <a:defRPr/>
              </a:pPr>
              <a:t>26</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5448"/>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5448"/>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358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par>
                                <p:cTn id="19" presetID="2" presetClass="entr" presetSubtype="2" fill="hold" grpId="0" nodeType="with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bg/>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8">
                                            <p:bg/>
                                          </p:spTgt>
                                        </p:tgtEl>
                                        <p:attrNameLst>
                                          <p:attrName>style.visibility</p:attrName>
                                        </p:attrNameLst>
                                      </p:cBhvr>
                                      <p:to>
                                        <p:strVal val="visible"/>
                                      </p:to>
                                    </p:set>
                                    <p:animEffect transition="in" filter="wipe(left)">
                                      <p:cBhvr>
                                        <p:cTn id="38" dur="500"/>
                                        <p:tgtEl>
                                          <p:spTgt spid="18">
                                            <p:bg/>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8"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a:t>Solicitudes de Exenciones</a:t>
            </a:r>
          </a:p>
        </p:txBody>
      </p:sp>
      <p:sp>
        <p:nvSpPr>
          <p:cNvPr id="2" name="Content Placeholder 1">
            <a:extLst>
              <a:ext uri="{FF2B5EF4-FFF2-40B4-BE49-F238E27FC236}">
                <a16:creationId xmlns:a16="http://schemas.microsoft.com/office/drawing/2014/main" id="{23FBC330-FB5C-64D0-F1A9-D942E4E19FA5}"/>
              </a:ext>
            </a:extLst>
          </p:cNvPr>
          <p:cNvSpPr>
            <a:spLocks noGrp="1"/>
          </p:cNvSpPr>
          <p:nvPr>
            <p:ph sz="half" idx="1"/>
          </p:nvPr>
        </p:nvSpPr>
        <p:spPr>
          <a:xfrm>
            <a:off x="907166" y="2364085"/>
            <a:ext cx="10377668" cy="2642203"/>
          </a:xfrm>
        </p:spPr>
        <p:txBody>
          <a:bodyPr>
            <a:normAutofit fontScale="92500" lnSpcReduction="10000"/>
          </a:bodyPr>
          <a:lstStyle/>
          <a:p>
            <a:pPr marL="0" indent="0" defTabSz="685800">
              <a:buFont typeface="Wingdings" pitchFamily="2" charset="2"/>
              <a:buNone/>
            </a:pPr>
            <a:r>
              <a:rPr lang="es-US" sz="2800" b="1" dirty="0">
                <a:solidFill>
                  <a:srgbClr val="00529B"/>
                </a:solidFill>
              </a:rPr>
              <a:t>Una excepción es un tipo de determinación de cobertura, y existen dos tipos:</a:t>
            </a:r>
          </a:p>
          <a:p>
            <a:pPr marL="548640" defTabSz="685800"/>
            <a:r>
              <a:rPr lang="es-US" sz="2400" b="1" dirty="0">
                <a:solidFill>
                  <a:srgbClr val="00529B"/>
                </a:solidFill>
              </a:rPr>
              <a:t>Excepciones de nivel</a:t>
            </a:r>
            <a:r>
              <a:rPr lang="es-US" sz="2400" dirty="0">
                <a:solidFill>
                  <a:srgbClr val="00529B"/>
                </a:solidFill>
              </a:rPr>
              <a:t> (por ejemplo, recibir un medicamento de nivel 4 al costo del nivel 3)</a:t>
            </a:r>
          </a:p>
          <a:p>
            <a:pPr marL="548640" defTabSz="685800"/>
            <a:r>
              <a:rPr lang="es-US" sz="2400" b="1" dirty="0">
                <a:solidFill>
                  <a:srgbClr val="00529B"/>
                </a:solidFill>
              </a:rPr>
              <a:t>Excepciones del formulario</a:t>
            </a:r>
            <a:r>
              <a:rPr lang="es-US" sz="2400" dirty="0">
                <a:solidFill>
                  <a:srgbClr val="00529B"/>
                </a:solidFill>
              </a:rPr>
              <a:t> (sea una cobertura para un medicamento que no se encuentra en el formulario del plan, o requisitos de acceso más flexibles)</a:t>
            </a:r>
          </a:p>
        </p:txBody>
      </p:sp>
      <p:sp>
        <p:nvSpPr>
          <p:cNvPr id="12" name="Text Placeholder 11">
            <a:extLst>
              <a:ext uri="{FF2B5EF4-FFF2-40B4-BE49-F238E27FC236}">
                <a16:creationId xmlns:a16="http://schemas.microsoft.com/office/drawing/2014/main" id="{6C9E437E-F2C0-BD4D-3C24-BEE350A086FD}"/>
              </a:ext>
            </a:extLst>
          </p:cNvPr>
          <p:cNvSpPr>
            <a:spLocks noGrp="1"/>
          </p:cNvSpPr>
          <p:nvPr>
            <p:ph type="body" sz="quarter" idx="13"/>
          </p:nvPr>
        </p:nvSpPr>
        <p:spPr>
          <a:xfrm flipH="1">
            <a:off x="6339016" y="1267934"/>
            <a:ext cx="5852984" cy="822962"/>
          </a:xfrm>
          <a:prstGeom prst="homePlate">
            <a:avLst/>
          </a:prstGeom>
          <a:solidFill>
            <a:srgbClr val="FFD966"/>
          </a:solidFill>
        </p:spPr>
        <p:txBody>
          <a:bodyPr lIns="1554480" tIns="91440"/>
          <a:lstStyle/>
          <a:p>
            <a:r>
              <a:rPr lang="es-US" sz="1600" dirty="0">
                <a:solidFill>
                  <a:srgbClr val="00529B"/>
                </a:solidFill>
                <a:latin typeface="Arial" panose="020B0604020202020204" pitchFamily="34" charset="0"/>
                <a:cs typeface="Arial" panose="020B0604020202020204" pitchFamily="34" charset="0"/>
              </a:rPr>
              <a:t>Se necesita una declaración de respaldo por parte del profesional que emite las recetas. </a:t>
            </a:r>
          </a:p>
        </p:txBody>
      </p:sp>
      <p:pic>
        <p:nvPicPr>
          <p:cNvPr id="10" name="Picture 12">
            <a:extLst>
              <a:ext uri="{FF2B5EF4-FFF2-40B4-BE49-F238E27FC236}">
                <a16:creationId xmlns:a16="http://schemas.microsoft.com/office/drawing/2014/main" id="{ED91BCA2-DAEC-25EB-057C-E05F3392CEA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59190" y="1144241"/>
            <a:ext cx="1011547" cy="969238"/>
          </a:xfrm>
          <a:prstGeom prst="rect">
            <a:avLst/>
          </a:prstGeom>
        </p:spPr>
      </p:pic>
      <p:sp>
        <p:nvSpPr>
          <p:cNvPr id="13" name="Text Placeholder 12">
            <a:extLst>
              <a:ext uri="{FF2B5EF4-FFF2-40B4-BE49-F238E27FC236}">
                <a16:creationId xmlns:a16="http://schemas.microsoft.com/office/drawing/2014/main" id="{539496E7-C6DE-A790-CA70-C4FE3FAD2604}"/>
              </a:ext>
            </a:extLst>
          </p:cNvPr>
          <p:cNvSpPr>
            <a:spLocks noGrp="1"/>
          </p:cNvSpPr>
          <p:nvPr>
            <p:ph type="body" sz="quarter" idx="14"/>
          </p:nvPr>
        </p:nvSpPr>
        <p:spPr>
          <a:xfrm>
            <a:off x="1032759" y="5283472"/>
            <a:ext cx="9988550" cy="521244"/>
          </a:xfrm>
          <a:solidFill>
            <a:srgbClr val="2E75B6"/>
          </a:solidFill>
        </p:spPr>
        <p:txBody>
          <a:bodyPr>
            <a:normAutofit/>
          </a:bodyPr>
          <a:lstStyle/>
          <a:p>
            <a:pPr algn="ctr"/>
            <a:r>
              <a:rPr kumimoji="0" lang="es-US" sz="2400" b="1"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Una excepción puede tener validez para el resto del año.</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5448"/>
            <a:ext cx="2743200" cy="365125"/>
          </a:xfrm>
        </p:spPr>
        <p:txBody>
          <a:bodyPr/>
          <a:lstStyle/>
          <a:p>
            <a:pPr>
              <a:defRPr/>
            </a:pPr>
            <a:fld id="{11E79EF6-0C0E-43E6-8FB3-918BC522CC5A}" type="slidenum">
              <a:rPr lang="en-US" smtClean="0"/>
              <a:pPr>
                <a:defRPr/>
              </a:pPr>
              <a:t>27</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5448"/>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5448"/>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1260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2">
                                            <p:bg/>
                                          </p:spTgt>
                                        </p:tgtEl>
                                        <p:attrNameLst>
                                          <p:attrName>style.visibility</p:attrName>
                                        </p:attrNameLst>
                                      </p:cBhvr>
                                      <p:to>
                                        <p:strVal val="visible"/>
                                      </p:to>
                                    </p:set>
                                    <p:anim calcmode="lin" valueType="num">
                                      <p:cBhvr additive="base">
                                        <p:cTn id="17"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bg/>
                                          </p:spTgt>
                                        </p:tgtEl>
                                        <p:attrNameLst>
                                          <p:attrName>style.visibility</p:attrName>
                                        </p:attrNameLst>
                                      </p:cBhvr>
                                      <p:to>
                                        <p:strVal val="visible"/>
                                      </p:to>
                                    </p:set>
                                    <p:animEffect transition="in" filter="wipe(left)">
                                      <p:cBhvr>
                                        <p:cTn id="31" dur="500"/>
                                        <p:tgtEl>
                                          <p:spTgt spid="1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Excepciones por niveles</a:t>
            </a:r>
          </a:p>
        </p:txBody>
      </p:sp>
      <p:sp>
        <p:nvSpPr>
          <p:cNvPr id="2" name="Content Placeholder 1">
            <a:extLst>
              <a:ext uri="{FF2B5EF4-FFF2-40B4-BE49-F238E27FC236}">
                <a16:creationId xmlns:a16="http://schemas.microsoft.com/office/drawing/2014/main" id="{399D6025-CB9F-81D8-D735-031C7B42785B}"/>
              </a:ext>
            </a:extLst>
          </p:cNvPr>
          <p:cNvSpPr>
            <a:spLocks noGrp="1"/>
          </p:cNvSpPr>
          <p:nvPr>
            <p:ph sz="half" idx="1"/>
          </p:nvPr>
        </p:nvSpPr>
        <p:spPr>
          <a:xfrm>
            <a:off x="1344340" y="1529595"/>
            <a:ext cx="10217703" cy="4162867"/>
          </a:xfrm>
        </p:spPr>
        <p:txBody>
          <a:bodyPr>
            <a:normAutofit/>
          </a:bodyPr>
          <a:lstStyle/>
          <a:p>
            <a:r>
              <a:rPr lang="es-US" dirty="0">
                <a:solidFill>
                  <a:srgbClr val="00529B"/>
                </a:solidFill>
              </a:rPr>
              <a:t>Los planes que usan una estructura de costos compartidos por niveles para manejar sus beneficios de medicamentos deben establecer y mantener excepciones por niveles </a:t>
            </a:r>
          </a:p>
          <a:p>
            <a:r>
              <a:rPr lang="es-US" dirty="0">
                <a:solidFill>
                  <a:srgbClr val="00529B"/>
                </a:solidFill>
              </a:rPr>
              <a:t>Usted</a:t>
            </a:r>
            <a:r>
              <a:rPr lang="es-US" dirty="0">
                <a:solidFill>
                  <a:srgbClr val="FF0000"/>
                </a:solidFill>
              </a:rPr>
              <a:t> </a:t>
            </a:r>
            <a:r>
              <a:rPr lang="es-US" dirty="0">
                <a:solidFill>
                  <a:srgbClr val="00529B"/>
                </a:solidFill>
              </a:rPr>
              <a:t>puede obtener un medicamento no preferido en un nivel de costos compartidos más alto al costo compartido más favorable en un nivel de costos compartidos inferior</a:t>
            </a:r>
          </a:p>
          <a:p>
            <a:r>
              <a:rPr lang="es-US" dirty="0">
                <a:solidFill>
                  <a:srgbClr val="00529B"/>
                </a:solidFill>
              </a:rPr>
              <a:t>Los planes pueden limitar las excepciones por niveles a niveles de costos compartidos aplicables que contengan el mismo tipo de medicamentos alternativos para tratar su afección </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0102"/>
            <a:ext cx="2743200" cy="365125"/>
          </a:xfrm>
        </p:spPr>
        <p:txBody>
          <a:bodyPr/>
          <a:lstStyle/>
          <a:p>
            <a:pPr>
              <a:defRPr/>
            </a:pPr>
            <a:fld id="{11E79EF6-0C0E-43E6-8FB3-918BC522CC5A}" type="slidenum">
              <a:rPr lang="en-US" smtClean="0"/>
              <a:pPr>
                <a:defRPr/>
              </a:pPr>
              <a:t>28</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0102"/>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0102"/>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0650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88DFE-2DBB-21EA-71E7-79E98A847733}"/>
              </a:ext>
            </a:extLst>
          </p:cNvPr>
          <p:cNvSpPr>
            <a:spLocks noGrp="1"/>
          </p:cNvSpPr>
          <p:nvPr>
            <p:ph type="title"/>
          </p:nvPr>
        </p:nvSpPr>
        <p:spPr/>
        <p:txBody>
          <a:bodyPr/>
          <a:lstStyle/>
          <a:p>
            <a:r>
              <a:rPr lang="es-US"/>
              <a:t>Excepciones por niveles (continuación)</a:t>
            </a:r>
          </a:p>
        </p:txBody>
      </p:sp>
      <p:sp>
        <p:nvSpPr>
          <p:cNvPr id="2" name="Content Placeholder 1">
            <a:extLst>
              <a:ext uri="{FF2B5EF4-FFF2-40B4-BE49-F238E27FC236}">
                <a16:creationId xmlns:a16="http://schemas.microsoft.com/office/drawing/2014/main" id="{EFC99C08-7D35-4D23-2896-4F5F15045196}"/>
              </a:ext>
            </a:extLst>
          </p:cNvPr>
          <p:cNvSpPr>
            <a:spLocks noGrp="1"/>
          </p:cNvSpPr>
          <p:nvPr>
            <p:ph sz="half" idx="1"/>
          </p:nvPr>
        </p:nvSpPr>
        <p:spPr>
          <a:xfrm>
            <a:off x="1119351" y="1493783"/>
            <a:ext cx="10294883" cy="3620619"/>
          </a:xfrm>
        </p:spPr>
        <p:txBody>
          <a:bodyPr>
            <a:normAutofit/>
          </a:bodyPr>
          <a:lstStyle/>
          <a:p>
            <a:pPr marL="0" indent="0">
              <a:buNone/>
            </a:pPr>
            <a:r>
              <a:rPr lang="es-US" b="1" dirty="0">
                <a:solidFill>
                  <a:srgbClr val="00529B"/>
                </a:solidFill>
              </a:rPr>
              <a:t>El plan puede aplicar las limitaciones siguientes: </a:t>
            </a:r>
          </a:p>
          <a:p>
            <a:pPr marL="548640"/>
            <a:r>
              <a:rPr lang="es-US" sz="2200" dirty="0">
                <a:solidFill>
                  <a:srgbClr val="00529B"/>
                </a:solidFill>
              </a:rPr>
              <a:t>Los medicamentos de marca son elegibles para excepciones por niveles al costo compartido aplicable más bajo asociado con alternativas de marca </a:t>
            </a:r>
          </a:p>
          <a:p>
            <a:pPr marL="548640"/>
            <a:r>
              <a:rPr lang="es-US" sz="2200" dirty="0">
                <a:solidFill>
                  <a:srgbClr val="00529B"/>
                </a:solidFill>
              </a:rPr>
              <a:t>Los productos biológicos son elegibles para excepciones por niveles al costo compartido aplicable más bajo asociado con alternativas biológicas </a:t>
            </a:r>
          </a:p>
          <a:p>
            <a:pPr marL="548640"/>
            <a:r>
              <a:rPr lang="es-US" sz="2200" dirty="0">
                <a:solidFill>
                  <a:srgbClr val="00529B"/>
                </a:solidFill>
              </a:rPr>
              <a:t>Los medicamentos genéricos no preferidos son elegibles para excepciones por niveles al costo compartido aplicable más bajo asociado con alternativas que son medicamentos de marca o genéricos </a:t>
            </a:r>
          </a:p>
        </p:txBody>
      </p:sp>
      <p:sp>
        <p:nvSpPr>
          <p:cNvPr id="7" name="Rectangle 6">
            <a:extLst>
              <a:ext uri="{FF2B5EF4-FFF2-40B4-BE49-F238E27FC236}">
                <a16:creationId xmlns:a16="http://schemas.microsoft.com/office/drawing/2014/main" id="{F08CB51F-861F-AD2B-8303-38C6FC8F838C}"/>
              </a:ext>
            </a:extLst>
          </p:cNvPr>
          <p:cNvSpPr/>
          <p:nvPr/>
        </p:nvSpPr>
        <p:spPr>
          <a:xfrm>
            <a:off x="648037" y="5094952"/>
            <a:ext cx="10705763" cy="86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600" b="1" dirty="0">
                <a:solidFill>
                  <a:srgbClr val="00529B"/>
                </a:solidFill>
                <a:latin typeface="Arial" panose="020B0604020202020204" pitchFamily="34" charset="0"/>
                <a:cs typeface="Arial" panose="020B0604020202020204" pitchFamily="34" charset="0"/>
              </a:rPr>
              <a:t>NOTA</a:t>
            </a:r>
            <a:r>
              <a:rPr lang="es-US" sz="1600" dirty="0">
                <a:solidFill>
                  <a:srgbClr val="00529B"/>
                </a:solidFill>
                <a:latin typeface="Arial" panose="020B0604020202020204" pitchFamily="34" charset="0"/>
                <a:cs typeface="Arial" panose="020B0604020202020204" pitchFamily="34" charset="0"/>
              </a:rPr>
              <a:t>: Los planes no tienen obligación de ofrecer excepciones por niveles para medicamentos de marca o productos biológicos en el nivel de costos compartidos de medicamentos alternativos cuando las alternativas incluyan solo medicamentos genéricos o genéricos autorizados.  </a:t>
            </a:r>
          </a:p>
        </p:txBody>
      </p:sp>
      <p:pic>
        <p:nvPicPr>
          <p:cNvPr id="8" name="Picture 7">
            <a:extLst>
              <a:ext uri="{FF2B5EF4-FFF2-40B4-BE49-F238E27FC236}">
                <a16:creationId xmlns:a16="http://schemas.microsoft.com/office/drawing/2014/main" id="{E669BD06-AE8E-DC11-A746-504459C3E8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3693" y="5189287"/>
            <a:ext cx="182896" cy="182896"/>
          </a:xfrm>
          <a:prstGeom prst="rect">
            <a:avLst/>
          </a:prstGeom>
        </p:spPr>
      </p:pic>
      <p:sp>
        <p:nvSpPr>
          <p:cNvPr id="4" name="Slide Number Placeholder 3">
            <a:extLst>
              <a:ext uri="{FF2B5EF4-FFF2-40B4-BE49-F238E27FC236}">
                <a16:creationId xmlns:a16="http://schemas.microsoft.com/office/drawing/2014/main" id="{4068663A-D350-B077-60EE-9EB8E47469EF}"/>
              </a:ext>
            </a:extLst>
          </p:cNvPr>
          <p:cNvSpPr>
            <a:spLocks noGrp="1"/>
          </p:cNvSpPr>
          <p:nvPr>
            <p:ph type="sldNum" sz="quarter" idx="12"/>
          </p:nvPr>
        </p:nvSpPr>
        <p:spPr>
          <a:xfrm>
            <a:off x="8610600" y="6480100"/>
            <a:ext cx="2743200" cy="365125"/>
          </a:xfrm>
        </p:spPr>
        <p:txBody>
          <a:bodyPr/>
          <a:lstStyle/>
          <a:p>
            <a:pPr>
              <a:defRPr/>
            </a:pPr>
            <a:fld id="{11E79EF6-0C0E-43E6-8FB3-918BC522CC5A}" type="slidenum">
              <a:rPr lang="en-US" smtClean="0"/>
              <a:pPr>
                <a:defRPr/>
              </a:pPr>
              <a:t>29</a:t>
            </a:fld>
            <a:endParaRPr lang="en-US"/>
          </a:p>
        </p:txBody>
      </p:sp>
      <p:sp>
        <p:nvSpPr>
          <p:cNvPr id="6" name="Footer Placeholder 5">
            <a:extLst>
              <a:ext uri="{FF2B5EF4-FFF2-40B4-BE49-F238E27FC236}">
                <a16:creationId xmlns:a16="http://schemas.microsoft.com/office/drawing/2014/main" id="{C567CF98-21FC-2EB7-0C50-CA71E9772B73}"/>
              </a:ext>
            </a:extLst>
          </p:cNvPr>
          <p:cNvSpPr>
            <a:spLocks noGrp="1"/>
          </p:cNvSpPr>
          <p:nvPr>
            <p:ph type="ftr" sz="quarter" idx="11"/>
          </p:nvPr>
        </p:nvSpPr>
        <p:spPr>
          <a:xfrm>
            <a:off x="4038600" y="6480100"/>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E88B9A9E-F34B-4E09-2B3C-3F28570B1886}"/>
              </a:ext>
            </a:extLst>
          </p:cNvPr>
          <p:cNvSpPr>
            <a:spLocks noGrp="1"/>
          </p:cNvSpPr>
          <p:nvPr>
            <p:ph type="dt" sz="half" idx="10"/>
          </p:nvPr>
        </p:nvSpPr>
        <p:spPr>
          <a:xfrm>
            <a:off x="838200" y="648010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6736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a:t>Objetivos de la Sesión</a:t>
            </a:r>
          </a:p>
        </p:txBody>
      </p:sp>
      <p:sp>
        <p:nvSpPr>
          <p:cNvPr id="3" name="Content Placeholder 2">
            <a:extLst>
              <a:ext uri="{FF2B5EF4-FFF2-40B4-BE49-F238E27FC236}">
                <a16:creationId xmlns:a16="http://schemas.microsoft.com/office/drawing/2014/main" id="{EDB4988A-1982-20EA-BF64-A9B12F931C54}"/>
              </a:ext>
            </a:extLst>
          </p:cNvPr>
          <p:cNvSpPr>
            <a:spLocks noGrp="1"/>
          </p:cNvSpPr>
          <p:nvPr>
            <p:ph sz="half" idx="1"/>
          </p:nvPr>
        </p:nvSpPr>
        <p:spPr>
          <a:xfrm>
            <a:off x="1444286" y="1741007"/>
            <a:ext cx="9303428" cy="4757195"/>
          </a:xfrm>
        </p:spPr>
        <p:txBody>
          <a:bodyPr>
            <a:normAutofit/>
          </a:bodyPr>
          <a:lstStyle/>
          <a:p>
            <a:pPr marL="0" indent="0" defTabSz="685800">
              <a:buNone/>
            </a:pPr>
            <a:r>
              <a:rPr lang="es-US" sz="2800" b="1">
                <a:solidFill>
                  <a:srgbClr val="00529B"/>
                </a:solidFill>
              </a:rPr>
              <a:t>Esta sesión le ayudará a:</a:t>
            </a:r>
          </a:p>
          <a:p>
            <a:pPr marL="548640" defTabSz="685800"/>
            <a:r>
              <a:rPr lang="es-US" sz="2400">
                <a:solidFill>
                  <a:srgbClr val="00529B"/>
                </a:solidFill>
              </a:rPr>
              <a:t>Explicar los derechos y las protecciones de Medicare</a:t>
            </a:r>
          </a:p>
          <a:p>
            <a:pPr marL="548640" defTabSz="685800"/>
            <a:r>
              <a:rPr lang="es-US" sz="2400">
                <a:solidFill>
                  <a:srgbClr val="00529B"/>
                </a:solidFill>
              </a:rPr>
              <a:t>Reconocer derechos en ciertas situaciones de atención médica </a:t>
            </a:r>
          </a:p>
          <a:p>
            <a:pPr marL="548640" defTabSz="685800"/>
            <a:r>
              <a:rPr lang="es-US" sz="2400">
                <a:solidFill>
                  <a:srgbClr val="00529B"/>
                </a:solidFill>
              </a:rPr>
              <a:t>Resumir las prácticas de privacidad de Medicare</a:t>
            </a:r>
          </a:p>
          <a:p>
            <a:pPr marL="548640" defTabSz="685800"/>
            <a:r>
              <a:rPr lang="es-US" sz="2400">
                <a:solidFill>
                  <a:srgbClr val="00529B"/>
                </a:solidFill>
              </a:rPr>
              <a:t>Ubicar información y recursos adicionales</a:t>
            </a:r>
          </a:p>
        </p:txBody>
      </p:sp>
      <p:sp>
        <p:nvSpPr>
          <p:cNvPr id="8" name="Slide Number Placeholder 5">
            <a:extLst>
              <a:ext uri="{FF2B5EF4-FFF2-40B4-BE49-F238E27FC236}">
                <a16:creationId xmlns:a16="http://schemas.microsoft.com/office/drawing/2014/main" id="{AA5AC30F-67D3-44D3-9D3A-86FE3989BABA}"/>
              </a:ext>
            </a:extLst>
          </p:cNvPr>
          <p:cNvSpPr>
            <a:spLocks noGrp="1"/>
          </p:cNvSpPr>
          <p:nvPr>
            <p:ph type="sldNum" sz="quarter" idx="12"/>
          </p:nvPr>
        </p:nvSpPr>
        <p:spPr>
          <a:xfrm>
            <a:off x="8610600" y="6486975"/>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9" name="Footer Placeholder 2">
            <a:extLst>
              <a:ext uri="{FF2B5EF4-FFF2-40B4-BE49-F238E27FC236}">
                <a16:creationId xmlns:a16="http://schemas.microsoft.com/office/drawing/2014/main" id="{50BCE592-E83C-4BCC-A27B-277C5F8CDA94}"/>
              </a:ext>
            </a:extLst>
          </p:cNvPr>
          <p:cNvSpPr>
            <a:spLocks noGrp="1"/>
          </p:cNvSpPr>
          <p:nvPr>
            <p:ph type="ftr" sz="quarter" idx="11"/>
          </p:nvPr>
        </p:nvSpPr>
        <p:spPr>
          <a:xfrm>
            <a:off x="4038600" y="6486975"/>
            <a:ext cx="4114800" cy="365125"/>
          </a:xfrm>
        </p:spPr>
        <p:txBody>
          <a:bodyPr/>
          <a:lstStyle/>
          <a:p>
            <a:r>
              <a:rPr lang="es-US"/>
              <a:t>Derechos y protecciones de Medicare</a:t>
            </a:r>
          </a:p>
        </p:txBody>
      </p:sp>
      <p:sp>
        <p:nvSpPr>
          <p:cNvPr id="7" name="Date Placeholder 1">
            <a:extLst>
              <a:ext uri="{FF2B5EF4-FFF2-40B4-BE49-F238E27FC236}">
                <a16:creationId xmlns:a16="http://schemas.microsoft.com/office/drawing/2014/main" id="{6C2D2293-E488-4D16-9397-4C81C42221CF}"/>
              </a:ext>
            </a:extLst>
          </p:cNvPr>
          <p:cNvSpPr>
            <a:spLocks noGrp="1"/>
          </p:cNvSpPr>
          <p:nvPr>
            <p:ph type="dt" sz="half" idx="10"/>
          </p:nvPr>
        </p:nvSpPr>
        <p:spPr>
          <a:xfrm>
            <a:off x="838200" y="6486975"/>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Excepciones al formulario</a:t>
            </a:r>
          </a:p>
        </p:txBody>
      </p:sp>
      <p:sp>
        <p:nvSpPr>
          <p:cNvPr id="2" name="Content Placeholder 1">
            <a:extLst>
              <a:ext uri="{FF2B5EF4-FFF2-40B4-BE49-F238E27FC236}">
                <a16:creationId xmlns:a16="http://schemas.microsoft.com/office/drawing/2014/main" id="{7216679A-F746-01C7-8BD0-0BE9519056B7}"/>
              </a:ext>
            </a:extLst>
          </p:cNvPr>
          <p:cNvSpPr>
            <a:spLocks noGrp="1"/>
          </p:cNvSpPr>
          <p:nvPr>
            <p:ph sz="half" idx="1"/>
          </p:nvPr>
        </p:nvSpPr>
        <p:spPr>
          <a:xfrm>
            <a:off x="858847" y="1451421"/>
            <a:ext cx="10377668" cy="3649317"/>
          </a:xfrm>
        </p:spPr>
        <p:txBody>
          <a:bodyPr>
            <a:normAutofit fontScale="92500"/>
          </a:bodyPr>
          <a:lstStyle/>
          <a:p>
            <a:pPr defTabSz="685800"/>
            <a:r>
              <a:rPr lang="es-US" sz="2800" dirty="0">
                <a:solidFill>
                  <a:srgbClr val="00529B"/>
                </a:solidFill>
              </a:rPr>
              <a:t>El plan debe otorgar una "excepción" si:</a:t>
            </a:r>
          </a:p>
          <a:p>
            <a:pPr marL="548640" lvl="1" defTabSz="685800">
              <a:spcAft>
                <a:spcPts val="1200"/>
              </a:spcAft>
            </a:pPr>
            <a:r>
              <a:rPr lang="es-US" sz="2400" dirty="0">
                <a:solidFill>
                  <a:srgbClr val="00529B"/>
                </a:solidFill>
              </a:rPr>
              <a:t>Todas las alternativas del formulario no son tan efectivas y/o</a:t>
            </a:r>
          </a:p>
          <a:p>
            <a:pPr marL="548640" lvl="1" defTabSz="685800">
              <a:spcAft>
                <a:spcPts val="1200"/>
              </a:spcAft>
            </a:pPr>
            <a:r>
              <a:rPr lang="es-US" sz="2400" dirty="0">
                <a:solidFill>
                  <a:srgbClr val="00529B"/>
                </a:solidFill>
              </a:rPr>
              <a:t>El medicamento alternativo tendría efectos adversos</a:t>
            </a:r>
          </a:p>
          <a:p>
            <a:pPr defTabSz="685800"/>
            <a:r>
              <a:rPr lang="es-US" sz="2800" dirty="0">
                <a:solidFill>
                  <a:srgbClr val="00529B"/>
                </a:solidFill>
              </a:rPr>
              <a:t>El plan debe otorgar una excepción a una regla de cobertura si el medicamento:</a:t>
            </a:r>
          </a:p>
          <a:p>
            <a:pPr marL="548640" lvl="1" defTabSz="685800">
              <a:spcAft>
                <a:spcPts val="1200"/>
              </a:spcAft>
            </a:pPr>
            <a:r>
              <a:rPr lang="es-US" sz="2400" dirty="0">
                <a:solidFill>
                  <a:srgbClr val="00529B"/>
                </a:solidFill>
              </a:rPr>
              <a:t>Ha sido, o es probable que sea, falto de efectividad para tratar su afección o </a:t>
            </a:r>
          </a:p>
          <a:p>
            <a:pPr marL="548640" lvl="1" defTabSz="685800">
              <a:spcAft>
                <a:spcPts val="1200"/>
              </a:spcAft>
            </a:pPr>
            <a:r>
              <a:rPr lang="es-US" sz="2400" dirty="0">
                <a:solidFill>
                  <a:srgbClr val="00529B"/>
                </a:solidFill>
              </a:rPr>
              <a:t>Ha causado o es probable que cause daño</a:t>
            </a:r>
          </a:p>
          <a:p>
            <a:pPr marL="0" indent="0">
              <a:buNone/>
            </a:pPr>
            <a:endParaRPr lang="en-US" dirty="0"/>
          </a:p>
        </p:txBody>
      </p:sp>
      <p:sp>
        <p:nvSpPr>
          <p:cNvPr id="11" name="Text Placeholder 10">
            <a:extLst>
              <a:ext uri="{FF2B5EF4-FFF2-40B4-BE49-F238E27FC236}">
                <a16:creationId xmlns:a16="http://schemas.microsoft.com/office/drawing/2014/main" id="{BFC07B69-D785-F93D-39CC-47FC1F4D8A6C}"/>
              </a:ext>
            </a:extLst>
          </p:cNvPr>
          <p:cNvSpPr>
            <a:spLocks noGrp="1"/>
          </p:cNvSpPr>
          <p:nvPr>
            <p:ph type="body" sz="quarter" idx="14"/>
          </p:nvPr>
        </p:nvSpPr>
        <p:spPr>
          <a:xfrm>
            <a:off x="858846" y="5171184"/>
            <a:ext cx="10216429" cy="969485"/>
          </a:xfrm>
        </p:spPr>
        <p:txBody>
          <a:bodyPr>
            <a:normAutofit/>
          </a:bodyPr>
          <a:lstStyle/>
          <a:p>
            <a:pPr lvl="0">
              <a:spcAft>
                <a:spcPts val="0"/>
              </a:spcAft>
              <a:buClrTx/>
            </a:pPr>
            <a:r>
              <a:rPr lang="es-US" sz="1800" b="1" dirty="0">
                <a:solidFill>
                  <a:srgbClr val="00529B"/>
                </a:solidFill>
              </a:rPr>
              <a:t>NOTA</a:t>
            </a:r>
            <a:r>
              <a:rPr lang="es-US" sz="1800" dirty="0">
                <a:solidFill>
                  <a:srgbClr val="00529B"/>
                </a:solidFill>
              </a:rPr>
              <a:t>: Si solicita una excepción, su médico u otra persona autorizada para recetar tendrá que proporcionar una declaración de apoyo a su plan que explique por qué usted necesita el medicamento que pide. </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5448"/>
            <a:ext cx="2743200" cy="365125"/>
          </a:xfrm>
        </p:spPr>
        <p:txBody>
          <a:bodyPr/>
          <a:lstStyle/>
          <a:p>
            <a:pPr>
              <a:defRPr/>
            </a:pPr>
            <a:fld id="{11E79EF6-0C0E-43E6-8FB3-918BC522CC5A}" type="slidenum">
              <a:rPr lang="en-US" smtClean="0"/>
              <a:pPr>
                <a:defRPr/>
              </a:pPr>
              <a:t>30</a:t>
            </a:fld>
            <a:endParaRPr lang="en-US"/>
          </a:p>
        </p:txBody>
      </p:sp>
      <p:pic>
        <p:nvPicPr>
          <p:cNvPr id="9" name="Picture 8">
            <a:extLst>
              <a:ext uri="{FF2B5EF4-FFF2-40B4-BE49-F238E27FC236}">
                <a16:creationId xmlns:a16="http://schemas.microsoft.com/office/drawing/2014/main" id="{B1C1F0E1-09F2-5623-98BE-4000B68955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984" y="5178474"/>
            <a:ext cx="339863" cy="339863"/>
          </a:xfrm>
          <a:prstGeom prst="rect">
            <a:avLst/>
          </a:prstGeom>
        </p:spPr>
      </p:pic>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5448"/>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5448"/>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24512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Solicitud de Apelaciones de la Parte D</a:t>
            </a:r>
          </a:p>
        </p:txBody>
      </p:sp>
      <p:sp>
        <p:nvSpPr>
          <p:cNvPr id="2" name="Text Placeholder 1">
            <a:extLst>
              <a:ext uri="{FF2B5EF4-FFF2-40B4-BE49-F238E27FC236}">
                <a16:creationId xmlns:a16="http://schemas.microsoft.com/office/drawing/2014/main" id="{FABE9F79-8728-3ADB-EC59-7C403D2300FC}"/>
              </a:ext>
            </a:extLst>
          </p:cNvPr>
          <p:cNvSpPr>
            <a:spLocks noGrp="1"/>
          </p:cNvSpPr>
          <p:nvPr>
            <p:ph type="body" idx="1"/>
          </p:nvPr>
        </p:nvSpPr>
        <p:spPr>
          <a:xfrm>
            <a:off x="537519" y="1029369"/>
            <a:ext cx="11269361" cy="1132649"/>
          </a:xfrm>
        </p:spPr>
        <p:txBody>
          <a:bodyPr anchor="ctr">
            <a:normAutofit fontScale="92500"/>
          </a:bodyPr>
          <a:lstStyle/>
          <a:p>
            <a:r>
              <a:rPr lang="es-US" sz="2800">
                <a:solidFill>
                  <a:srgbClr val="00529B"/>
                </a:solidFill>
              </a:rPr>
              <a:t>Si se niega su determinación de cobertura, excepción o limitación de cobertura, usted puede solicitar una redeterminación.</a:t>
            </a:r>
          </a:p>
        </p:txBody>
      </p:sp>
      <p:sp>
        <p:nvSpPr>
          <p:cNvPr id="12" name="Content Placeholder 11">
            <a:extLst>
              <a:ext uri="{FF2B5EF4-FFF2-40B4-BE49-F238E27FC236}">
                <a16:creationId xmlns:a16="http://schemas.microsoft.com/office/drawing/2014/main" id="{7525C9D9-47B4-EB5C-D6EC-019F31CE86C4}"/>
              </a:ext>
            </a:extLst>
          </p:cNvPr>
          <p:cNvSpPr>
            <a:spLocks noGrp="1"/>
          </p:cNvSpPr>
          <p:nvPr>
            <p:ph sz="half" idx="2"/>
          </p:nvPr>
        </p:nvSpPr>
        <p:spPr>
          <a:xfrm>
            <a:off x="1530518" y="4938384"/>
            <a:ext cx="3670428" cy="1287964"/>
          </a:xfrm>
        </p:spPr>
        <p:txBody>
          <a:bodyPr>
            <a:normAutofit fontScale="92500"/>
          </a:bodyPr>
          <a:lstStyle/>
          <a:p>
            <a:pPr marL="0" indent="0" algn="ctr">
              <a:buNone/>
            </a:pPr>
            <a:r>
              <a:rPr lang="es-US" sz="2400">
                <a:solidFill>
                  <a:srgbClr val="00529B"/>
                </a:solidFill>
              </a:rPr>
              <a:t>Los planes deben aceptar solicitudes verbales aceleradas (rápidas).</a:t>
            </a:r>
          </a:p>
        </p:txBody>
      </p:sp>
      <p:pic>
        <p:nvPicPr>
          <p:cNvPr id="9" name="Picture 8">
            <a:extLst>
              <a:ext uri="{FF2B5EF4-FFF2-40B4-BE49-F238E27FC236}">
                <a16:creationId xmlns:a16="http://schemas.microsoft.com/office/drawing/2014/main" id="{EC5F4364-170A-D341-64EF-DC4225597094}"/>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8287B315-01F5-2954-98BA-A04D4D9D8612}"/>
              </a:ext>
            </a:extLst>
          </p:cNvPr>
          <p:cNvSpPr>
            <a:spLocks noGrp="1"/>
          </p:cNvSpPr>
          <p:nvPr>
            <p:ph sz="quarter" idx="4"/>
          </p:nvPr>
        </p:nvSpPr>
        <p:spPr>
          <a:xfrm>
            <a:off x="6172200" y="4901699"/>
            <a:ext cx="4545959" cy="1287964"/>
          </a:xfrm>
        </p:spPr>
        <p:txBody>
          <a:bodyPr>
            <a:normAutofit fontScale="92500"/>
          </a:bodyPr>
          <a:lstStyle/>
          <a:p>
            <a:pPr marL="0" indent="0" algn="ctr">
              <a:buNone/>
            </a:pPr>
            <a:r>
              <a:rPr lang="es-US" sz="2400">
                <a:solidFill>
                  <a:srgbClr val="00529B"/>
                </a:solidFill>
              </a:rPr>
              <a:t>Se debe hacer la solicitud dentro de los 60 días posteriores a la fecha de la decisión de cobertura.</a:t>
            </a:r>
          </a:p>
        </p:txBody>
      </p:sp>
      <p:pic>
        <p:nvPicPr>
          <p:cNvPr id="11" name="Picture 10">
            <a:extLst>
              <a:ext uri="{FF2B5EF4-FFF2-40B4-BE49-F238E27FC236}">
                <a16:creationId xmlns:a16="http://schemas.microsoft.com/office/drawing/2014/main" id="{E22379BC-4515-14A0-A4FA-5378FCAC371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78573"/>
            <a:ext cx="2743200" cy="365125"/>
          </a:xfrm>
        </p:spPr>
        <p:txBody>
          <a:bodyPr/>
          <a:lstStyle/>
          <a:p>
            <a:pPr>
              <a:defRPr/>
            </a:pPr>
            <a:fld id="{11E79EF6-0C0E-43E6-8FB3-918BC522CC5A}" type="slidenum">
              <a:rPr lang="en-US" smtClean="0"/>
              <a:pPr>
                <a:defRPr/>
              </a:pPr>
              <a:t>31</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78573"/>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78573"/>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25571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dirty="0"/>
              <a:t>Proceso de apelaciones (medicamentos) </a:t>
            </a:r>
            <a:br>
              <a:rPr lang="es-US" dirty="0"/>
            </a:br>
            <a:r>
              <a:rPr lang="es-US" dirty="0"/>
              <a:t>de la Parte D de Medicare</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extLst>
              <p:ext uri="{D42A27DB-BD31-4B8C-83A1-F6EECF244321}">
                <p14:modId xmlns:p14="http://schemas.microsoft.com/office/powerpoint/2010/main" val="1697193024"/>
              </p:ext>
            </p:extLst>
          </p:nvPr>
        </p:nvGraphicFramePr>
        <p:xfrm>
          <a:off x="1735900" y="1037551"/>
          <a:ext cx="9033334" cy="4696870"/>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para la determinación de cobertura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s-US" sz="1200">
                          <a:solidFill>
                            <a:schemeClr val="bg1"/>
                          </a:solidFill>
                        </a:rPr>
                        <a:t>Determinación de cobertura*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72 horas**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plazo de 24 horas** </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Plan de medicamentos de Medicare (PDP)/Plan Medicare Advantage con cobertura de medicamentos (MA-PD) </a:t>
                      </a:r>
                    </a:p>
                    <a:p>
                      <a:pPr algn="ctr"/>
                      <a:r>
                        <a:rPr lang="es-US" sz="1200">
                          <a:solidFill>
                            <a:schemeClr val="bg1"/>
                          </a:solidFill>
                        </a:rPr>
                        <a:t>Plazo de 7 días (beneficios)</a:t>
                      </a:r>
                    </a:p>
                    <a:p>
                      <a:pPr algn="ctr"/>
                      <a:r>
                        <a:rPr lang="es-US" sz="1200">
                          <a:solidFill>
                            <a:schemeClr val="bg1"/>
                          </a:solidFill>
                        </a:rPr>
                        <a:t>Plazo de 14 días (pago)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Redeterminación acelerada </a:t>
                      </a:r>
                    </a:p>
                    <a:p>
                      <a:pPr algn="ctr"/>
                      <a:r>
                        <a:rPr lang="es-US" sz="1200">
                          <a:solidFill>
                            <a:schemeClr val="bg1"/>
                          </a:solidFill>
                        </a:rPr>
                        <a:t>plazo de 72 horas</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a:t>
                      </a:r>
                      <a:r>
                        <a:rPr lang="es-US" sz="1200" baseline="30000">
                          <a:solidFill>
                            <a:schemeClr val="bg1"/>
                          </a:solidFill>
                        </a:rPr>
                        <a:t>do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Entidad de Revisión Independiente (IRE) de la Parte D</a:t>
                      </a:r>
                    </a:p>
                    <a:p>
                      <a:pPr algn="ctr"/>
                      <a:r>
                        <a:rPr lang="es-US" sz="1200">
                          <a:solidFill>
                            <a:schemeClr val="bg1"/>
                          </a:solidFill>
                        </a:rPr>
                        <a:t>Plazo de 7 días (beneficios)</a:t>
                      </a:r>
                    </a:p>
                    <a:p>
                      <a:pPr algn="ctr"/>
                      <a:r>
                        <a:rPr lang="es-US" sz="1200">
                          <a:solidFill>
                            <a:schemeClr val="bg1"/>
                          </a:solidFill>
                        </a:rPr>
                        <a:t>Plazo de 14 días (pagos)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IRE de la Parte 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Importe en controversia (AIC) ≥ $180**** </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ALJ de OMHA</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a:t>
                      </a:r>
                      <a:r>
                        <a:rPr lang="es-US" sz="1200" baseline="30000">
                          <a:solidFill>
                            <a:schemeClr val="bg1"/>
                          </a:solidFill>
                        </a:rPr>
                        <a:t>to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a:t>
                      </a:r>
                    </a:p>
                    <a:p>
                      <a:pPr algn="ctr"/>
                      <a:r>
                        <a:rPr lang="es-US" sz="1200">
                          <a:solidFill>
                            <a:schemeClr val="bg1"/>
                          </a:solidFill>
                        </a:rPr>
                        <a:t>plazo de 90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plazo de 10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a:solidFill>
                            <a:schemeClr val="bg1"/>
                          </a:solidFill>
                        </a:rPr>
                        <a:t>60 días para presentar</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Juzgado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Juzgado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45561"/>
            <a:ext cx="5927844" cy="113177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*Una solicitud para una determinación de cobertura incluye una solicitud para una excepción de nivel o una excepción al formulario. El afiliado, su representante nombrado o su médico u otro recetador autorizado puede presentar una solicitud de determinación de cobertura.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Arial" panose="020B0604020202020204" pitchFamily="34" charset="0"/>
              </a:rPr>
              <a:t>** Los plazos de adjudicación generalmente comienzan cuando la solicitud es recibida por el patrocinador del plan. No obstante, si la solicitud implica una solicitud de exención, el plazo de adjudicación comienza cuando el patrocinador del plan recibe la declaración de respaldo del médico.</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59209"/>
            <a:ext cx="5672103" cy="10156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Si, en la </a:t>
            </a:r>
            <a:r>
              <a:rPr kumimoji="0" lang="es-US" sz="1000" b="0" i="0" u="none" strike="noStrike" cap="none" normalizeH="0" baseline="0" noProof="0" dirty="0" err="1">
                <a:ln>
                  <a:noFill/>
                </a:ln>
                <a:solidFill>
                  <a:srgbClr val="00529B"/>
                </a:solidFill>
                <a:effectLst/>
                <a:uLnTx/>
                <a:uFillTx/>
                <a:latin typeface="Calibri" panose="020F0502020204030204"/>
                <a:ea typeface="+mn-ea"/>
                <a:cs typeface="+mn-cs"/>
              </a:rPr>
              <a:t>redeterminación</a:t>
            </a: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un patrocinador del plan mantiene una determinación de riesgo hecha según 42 CFR § 423.153 (f), el patrocinador del plan debe reenviar automáticamente el caso a la IRE de la Parte 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dirty="0">
                <a:ln>
                  <a:noFill/>
                </a:ln>
                <a:solidFill>
                  <a:srgbClr val="00529B"/>
                </a:solidFill>
                <a:effectLst/>
                <a:uLnTx/>
                <a:uFillTx/>
                <a:latin typeface="Calibri" panose="020F0502020204030204"/>
                <a:ea typeface="+mn-ea"/>
                <a:cs typeface="+mn-cs"/>
              </a:rPr>
              <a:t>**** El requisito de AIC para una audiencia ante ALJ y el Juzgado de Distrito Federal se ajusta anualmente según el componente de atención médica del índice de precios al consumidor. Este cuadro refleja las cantidades para el año calendario 2024.</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81991"/>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604560"/>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46146"/>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s-US" sz="1100">
                  <a:solidFill>
                    <a:schemeClr val="tx1"/>
                  </a:solidFill>
                </a:rPr>
                <a:t>Determinación</a:t>
              </a:r>
              <a:br>
                <a:rPr lang="es-US" sz="1100">
                  <a:solidFill>
                    <a:schemeClr val="tx1"/>
                  </a:solidFill>
                </a:rPr>
              </a:br>
              <a:r>
                <a:rPr lang="es-US" sz="1100">
                  <a:solidFill>
                    <a:schemeClr val="tx1"/>
                  </a:solidFill>
                </a:rPr>
                <a:t>de cobertura*</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plazo de 72 horas**</a:t>
              </a:r>
            </a:p>
            <a:p>
              <a:pPr algn="ctr"/>
              <a:r>
                <a:rPr lang="es-US" sz="1200">
                  <a:solidFill>
                    <a:srgbClr val="184157"/>
                  </a:solidFill>
                  <a:latin typeface="Calibri" panose="020F0502020204030204"/>
                </a:rPr>
                <a:t>Plazo de 14 días (pagos)</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24 horas**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100" dirty="0">
                  <a:solidFill>
                    <a:srgbClr val="184157"/>
                  </a:solidFill>
                  <a:latin typeface="Calibri" panose="020F0502020204030204"/>
                </a:rPr>
                <a:t>Plan de medicamentos de Medicare (PDP)/Plan Medicare </a:t>
              </a:r>
              <a:r>
                <a:rPr lang="es-US" sz="1100" dirty="0" err="1">
                  <a:solidFill>
                    <a:srgbClr val="184157"/>
                  </a:solidFill>
                  <a:latin typeface="Calibri" panose="020F0502020204030204"/>
                </a:rPr>
                <a:t>Advantage</a:t>
              </a:r>
              <a:r>
                <a:rPr lang="es-US" sz="1100" dirty="0">
                  <a:solidFill>
                    <a:srgbClr val="184157"/>
                  </a:solidFill>
                  <a:latin typeface="Calibri" panose="020F0502020204030204"/>
                </a:rPr>
                <a:t> con cobertura de medicamentos (MA-PD)</a:t>
              </a:r>
            </a:p>
            <a:p>
              <a:pPr algn="ctr"/>
              <a:r>
                <a:rPr lang="es-US" sz="1100" dirty="0">
                  <a:solidFill>
                    <a:srgbClr val="184157"/>
                  </a:solidFill>
                  <a:latin typeface="Calibri" panose="020F0502020204030204"/>
                </a:rPr>
                <a:t>Plazo de 7 días (beneficios)</a:t>
              </a:r>
            </a:p>
            <a:p>
              <a:pPr algn="ctr"/>
              <a:r>
                <a:rPr lang="es-US" sz="1100" dirty="0">
                  <a:solidFill>
                    <a:srgbClr val="184157"/>
                  </a:solidFill>
                  <a:latin typeface="Calibri" panose="020F0502020204030204"/>
                </a:rPr>
                <a:t>Plazo de 14 días (pagos)</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Redeterminación acelerada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57351"/>
              <a:ext cx="329184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100" dirty="0">
                  <a:solidFill>
                    <a:srgbClr val="184157"/>
                  </a:solidFill>
                  <a:latin typeface="Calibri" panose="020F0502020204030204"/>
                </a:rPr>
                <a:t>Entidad de Revisión Independiente (IRE) de la Parte D</a:t>
              </a:r>
            </a:p>
            <a:p>
              <a:pPr algn="ctr"/>
              <a:r>
                <a:rPr lang="es-US" sz="1100" dirty="0">
                  <a:solidFill>
                    <a:srgbClr val="184157"/>
                  </a:solidFill>
                  <a:latin typeface="Calibri" panose="020F0502020204030204"/>
                </a:rPr>
                <a:t>Plazo de 7 días (beneficios)</a:t>
              </a:r>
            </a:p>
            <a:p>
              <a:pPr algn="ctr"/>
              <a:r>
                <a:rPr lang="es-US" sz="1100" dirty="0">
                  <a:solidFill>
                    <a:srgbClr val="184157"/>
                  </a:solidFill>
                  <a:latin typeface="Calibri" panose="020F0502020204030204"/>
                </a:rPr>
                <a:t>Plazo de 14 días (pagos)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IRE de la Parte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Oficina de Audiencias y Apelaciones de Medicare (OMHA) Audiencia de juez de tribunal administrativo (ALJ)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Importe en controversia (AIC) ≥ $180**** </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s-US" sz="1100" i="0" u="none" strike="noStrike" cap="none" normalizeH="0" baseline="0" noProof="0" dirty="0">
                  <a:ln>
                    <a:noFill/>
                  </a:ln>
                  <a:solidFill>
                    <a:srgbClr val="184157"/>
                  </a:solidFill>
                  <a:effectLst/>
                  <a:uLnTx/>
                  <a:uFillTx/>
                  <a:latin typeface="Calibri" panose="020F0502020204030204"/>
                  <a:ea typeface="+mn-ea"/>
                  <a:cs typeface="+mn-cs"/>
                </a:rPr>
                <a:t>plazo de 90 días</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a:t>
              </a:r>
              <a:r>
                <a:rPr lang="es-US" sz="1200" baseline="30000">
                  <a:solidFill>
                    <a:schemeClr val="tx1"/>
                  </a:solidFill>
                </a:rPr>
                <a:t>to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90 días</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 </a:t>
              </a:r>
            </a:p>
            <a:p>
              <a:r>
                <a:rPr lang="es-US" sz="1200">
                  <a:solidFill>
                    <a:schemeClr val="tx1"/>
                  </a:solidFill>
                </a:rPr>
                <a:t>judicial</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Juzgado de Distrito 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$1840****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84522"/>
              <a:ext cx="2577900" cy="45720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 para</a:t>
              </a:r>
              <a:r>
                <a:rPr lang="es-US" sz="1200">
                  <a:solidFill>
                    <a:prstClr val="white"/>
                  </a:solidFill>
                  <a:latin typeface="Calibri" panose="020F0502020204030204"/>
                  <a:ea typeface="+mn-ea"/>
                  <a:cs typeface="+mn-cs"/>
                </a:rPr>
                <a:t> presentar</a:t>
              </a: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Audiencia de ALJ de OMHA</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10 días</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10 días</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a:xfrm>
            <a:off x="8610600" y="6471698"/>
            <a:ext cx="2743200" cy="365125"/>
          </a:xfrm>
        </p:spPr>
        <p:txBody>
          <a:bodyPr/>
          <a:lstStyle/>
          <a:p>
            <a:pPr>
              <a:defRPr/>
            </a:pPr>
            <a:fld id="{11E79EF6-0C0E-43E6-8FB3-918BC522CC5A}" type="slidenum">
              <a:rPr lang="en-US" smtClean="0"/>
              <a:pPr>
                <a:defRPr/>
              </a:pPr>
              <a:t>32</a:t>
            </a:fld>
            <a:endParaRPr lang="en-US"/>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a:xfrm>
            <a:off x="4038600" y="6471698"/>
            <a:ext cx="4114800" cy="365125"/>
          </a:xfrm>
        </p:spPr>
        <p:txBody>
          <a:bodyPr/>
          <a:lstStyle/>
          <a:p>
            <a:r>
              <a:rPr lang="es-US"/>
              <a:t>Derechos y protecciones de Medicare</a:t>
            </a:r>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a:xfrm>
            <a:off x="838200" y="6471698"/>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Notificaciones Requeridas de la Parte D</a:t>
            </a:r>
          </a:p>
        </p:txBody>
      </p:sp>
      <p:pic>
        <p:nvPicPr>
          <p:cNvPr id="8" name="Picture 7" descr="Imagen de la Notificación de Denegación de Cobertura de Medicamentos Recetados de Medicare página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n de la Notificación de Denegación de Cobertura de Medicamentos Recetados de Medicare página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n de la Notificación de Denegación de Cobertura de Medicamentos Recetados de Medicare página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21344"/>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33</a:t>
            </a:fld>
            <a:endParaRPr lang="en-US"/>
          </a:p>
        </p:txBody>
      </p:sp>
      <p:sp>
        <p:nvSpPr>
          <p:cNvPr id="11" name="Footer Placeholder 2">
            <a:extLst>
              <a:ext uri="{FF2B5EF4-FFF2-40B4-BE49-F238E27FC236}">
                <a16:creationId xmlns:a16="http://schemas.microsoft.com/office/drawing/2014/main" id="{F46F3035-B032-4DB0-A69F-581BBBDE7850}"/>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9" name="Date Placeholder 1">
            <a:extLst>
              <a:ext uri="{FF2B5EF4-FFF2-40B4-BE49-F238E27FC236}">
                <a16:creationId xmlns:a16="http://schemas.microsoft.com/office/drawing/2014/main" id="{E9503869-552F-48DE-A7DB-155D288EEA79}"/>
              </a:ext>
            </a:extLst>
          </p:cNvPr>
          <p:cNvSpPr>
            <a:spLocks noGrp="1"/>
          </p:cNvSpPr>
          <p:nvPr>
            <p:ph type="dt" sz="half" idx="10"/>
          </p:nvPr>
        </p:nvSpPr>
        <p:spPr>
          <a:xfrm>
            <a:off x="838200" y="6492240"/>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1">
            <a:extLst>
              <a:ext uri="{FF2B5EF4-FFF2-40B4-BE49-F238E27FC236}">
                <a16:creationId xmlns:a16="http://schemas.microsoft.com/office/drawing/2014/main" id="{73AA8B5D-C8CD-6254-0CA6-6DFF4060DE19}"/>
              </a:ext>
            </a:extLst>
          </p:cNvPr>
          <p:cNvSpPr>
            <a:spLocks noGrp="1"/>
          </p:cNvSpPr>
          <p:nvPr>
            <p:ph type="title"/>
          </p:nvPr>
        </p:nvSpPr>
        <p:spPr>
          <a:xfrm>
            <a:off x="0" y="34920"/>
            <a:ext cx="12191760" cy="909720"/>
          </a:xfrm>
          <a:prstGeom prst="rect">
            <a:avLst/>
          </a:prstGeom>
          <a:noFill/>
          <a:ln w="0">
            <a:noFill/>
          </a:ln>
        </p:spPr>
        <p:txBody>
          <a:bodyPr anchor="ctr">
            <a:noAutofit/>
          </a:bodyPr>
          <a:lstStyle/>
          <a:p>
            <a:pPr indent="0" algn="ctr">
              <a:lnSpc>
                <a:spcPct val="90000"/>
              </a:lnSpc>
              <a:buNone/>
            </a:pPr>
            <a:r>
              <a:rPr lang="es-US" sz="3000" b="0" strike="noStrike" spc="-1" dirty="0">
                <a:solidFill>
                  <a:srgbClr val="FFFFFF"/>
                </a:solidFill>
                <a:latin typeface="Arial Black"/>
              </a:rPr>
              <a:t>Cómo nombrar un representante</a:t>
            </a:r>
            <a:endParaRPr lang="en-US" sz="3000" b="0" strike="noStrike" spc="-1" dirty="0">
              <a:solidFill>
                <a:srgbClr val="000000"/>
              </a:solidFill>
              <a:latin typeface="Calibri"/>
            </a:endParaRPr>
          </a:p>
        </p:txBody>
      </p:sp>
      <p:sp>
        <p:nvSpPr>
          <p:cNvPr id="7" name="PlaceHolder 2">
            <a:extLst>
              <a:ext uri="{FF2B5EF4-FFF2-40B4-BE49-F238E27FC236}">
                <a16:creationId xmlns:a16="http://schemas.microsoft.com/office/drawing/2014/main" id="{99C6EF6F-42A5-0A64-5A4E-1DC59D772403}"/>
              </a:ext>
            </a:extLst>
          </p:cNvPr>
          <p:cNvSpPr txBox="1">
            <a:spLocks/>
          </p:cNvSpPr>
          <p:nvPr/>
        </p:nvSpPr>
        <p:spPr>
          <a:xfrm>
            <a:off x="438411" y="1127421"/>
            <a:ext cx="11486367" cy="5695299"/>
          </a:xfrm>
          <a:prstGeom prst="rect">
            <a:avLst/>
          </a:prstGeom>
          <a:noFill/>
          <a:ln w="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3000" b="0" i="0" kern="1200" baseline="0">
                <a:solidFill>
                  <a:schemeClr val="bg1"/>
                </a:solidFill>
                <a:latin typeface="Arial Black" panose="020B0604020202020204" pitchFamily="34" charset="0"/>
                <a:ea typeface="+mj-ea"/>
                <a:cs typeface="Arial Black" panose="020B0604020202020204" pitchFamily="34" charset="0"/>
              </a:defRPr>
            </a:lvl1pPr>
          </a:lstStyle>
          <a:p>
            <a:pPr algn="l">
              <a:lnSpc>
                <a:spcPct val="100000"/>
              </a:lnSpc>
              <a:spcAft>
                <a:spcPts val="601"/>
              </a:spcAft>
              <a:tabLst>
                <a:tab pos="0" algn="l"/>
              </a:tabLst>
            </a:pPr>
            <a:r>
              <a:rPr lang="es-US" sz="2800" b="1" spc="-1" dirty="0">
                <a:solidFill>
                  <a:srgbClr val="2F5597"/>
                </a:solidFill>
                <a:latin typeface="Arial"/>
              </a:rPr>
              <a:t>Hay 3 maneras de nombrar un representante:</a:t>
            </a:r>
            <a:endParaRPr lang="en-US" sz="2800" spc="-1" dirty="0">
              <a:solidFill>
                <a:schemeClr val="accent1">
                  <a:lumMod val="75000"/>
                </a:schemeClr>
              </a:solidFill>
              <a:latin typeface="Arial"/>
            </a:endParaRPr>
          </a:p>
          <a:p>
            <a:pPr marL="548640" indent="-274320" algn="l">
              <a:lnSpc>
                <a:spcPct val="100000"/>
              </a:lnSpc>
              <a:spcBef>
                <a:spcPts val="1000"/>
              </a:spcBef>
              <a:spcAft>
                <a:spcPts val="601"/>
              </a:spcAft>
              <a:buClr>
                <a:srgbClr val="00539A"/>
              </a:buClr>
              <a:buFont typeface="Wingdings" charset="2"/>
              <a:buChar char=""/>
              <a:tabLst>
                <a:tab pos="0" algn="l"/>
              </a:tabLst>
            </a:pPr>
            <a:r>
              <a:rPr lang="es-US" sz="2400" spc="-1" dirty="0">
                <a:solidFill>
                  <a:srgbClr val="2F5597"/>
                </a:solidFill>
                <a:latin typeface="Arial"/>
              </a:rPr>
              <a:t>Completar un formulario “Nombramiento de representante”</a:t>
            </a:r>
            <a:endParaRPr lang="en-US" sz="2400" spc="-1" dirty="0">
              <a:solidFill>
                <a:schemeClr val="accent1">
                  <a:lumMod val="75000"/>
                </a:schemeClr>
              </a:solidFill>
              <a:latin typeface="Arial"/>
            </a:endParaRPr>
          </a:p>
          <a:p>
            <a:pPr marL="548640" indent="-274320" algn="l">
              <a:lnSpc>
                <a:spcPct val="100000"/>
              </a:lnSpc>
              <a:spcBef>
                <a:spcPts val="1000"/>
              </a:spcBef>
              <a:spcAft>
                <a:spcPts val="601"/>
              </a:spcAft>
              <a:buClr>
                <a:srgbClr val="00539A"/>
              </a:buClr>
              <a:buFont typeface="Wingdings" charset="2"/>
              <a:buChar char=""/>
              <a:tabLst>
                <a:tab pos="0" algn="l"/>
              </a:tabLst>
            </a:pPr>
            <a:r>
              <a:rPr lang="es-US" sz="2400" spc="-1" dirty="0">
                <a:solidFill>
                  <a:srgbClr val="2F5597"/>
                </a:solidFill>
                <a:latin typeface="Arial"/>
              </a:rPr>
              <a:t>Presentar una solicitud escrita con la apelación que incluya:</a:t>
            </a:r>
            <a:endParaRPr lang="en-US" sz="2400" spc="-1" dirty="0">
              <a:solidFill>
                <a:schemeClr val="accent1">
                  <a:lumMod val="75000"/>
                </a:schemeClr>
              </a:solidFill>
              <a:latin typeface="Arial"/>
            </a:endParaRPr>
          </a:p>
          <a:p>
            <a:pPr marL="1097280" lvl="1" indent="-227160">
              <a:spcBef>
                <a:spcPts val="400"/>
              </a:spcBef>
              <a:spcAft>
                <a:spcPts val="601"/>
              </a:spcAft>
              <a:buClr>
                <a:srgbClr val="2F5597"/>
              </a:buClr>
              <a:buFont typeface="Arial"/>
              <a:buChar char="•"/>
              <a:tabLst>
                <a:tab pos="0" algn="l"/>
              </a:tabLst>
            </a:pPr>
            <a:r>
              <a:rPr lang="es-US" kern="0" spc="-1" dirty="0">
                <a:solidFill>
                  <a:srgbClr val="2F5597"/>
                </a:solidFill>
                <a:latin typeface="Arial"/>
              </a:rPr>
              <a:t>Su nombre, dirección, número de teléfono y número de Medicare</a:t>
            </a:r>
            <a:endParaRPr lang="en-US" kern="0" spc="-1" dirty="0">
              <a:solidFill>
                <a:schemeClr val="accent1">
                  <a:lumMod val="75000"/>
                </a:schemeClr>
              </a:solidFill>
              <a:latin typeface="Calibri"/>
            </a:endParaRPr>
          </a:p>
          <a:p>
            <a:pPr marL="1097280" lvl="1" indent="-227160">
              <a:spcBef>
                <a:spcPts val="400"/>
              </a:spcBef>
              <a:spcAft>
                <a:spcPts val="601"/>
              </a:spcAft>
              <a:buClr>
                <a:srgbClr val="2F5597"/>
              </a:buClr>
              <a:buFont typeface="Arial"/>
              <a:buChar char="•"/>
              <a:tabLst>
                <a:tab pos="0" algn="l"/>
              </a:tabLst>
            </a:pPr>
            <a:r>
              <a:rPr lang="es-US" kern="0" spc="-1" dirty="0">
                <a:solidFill>
                  <a:srgbClr val="2F5597"/>
                </a:solidFill>
                <a:latin typeface="Arial"/>
              </a:rPr>
              <a:t>Una declaración nombrando a alguien como su representante</a:t>
            </a:r>
            <a:endParaRPr lang="en-US" kern="0" spc="-1" dirty="0">
              <a:solidFill>
                <a:schemeClr val="accent1">
                  <a:lumMod val="75000"/>
                </a:schemeClr>
              </a:solidFill>
              <a:latin typeface="Calibri"/>
            </a:endParaRPr>
          </a:p>
          <a:p>
            <a:pPr marL="1097280" lvl="1" indent="-227160">
              <a:spcBef>
                <a:spcPts val="400"/>
              </a:spcBef>
              <a:spcAft>
                <a:spcPts val="601"/>
              </a:spcAft>
              <a:buClr>
                <a:srgbClr val="2F5597"/>
              </a:buClr>
              <a:buFont typeface="Arial"/>
              <a:buChar char="•"/>
              <a:tabLst>
                <a:tab pos="0" algn="l"/>
              </a:tabLst>
            </a:pPr>
            <a:r>
              <a:rPr lang="es-US" kern="0" spc="-1" dirty="0">
                <a:solidFill>
                  <a:srgbClr val="2F5597"/>
                </a:solidFill>
                <a:latin typeface="Arial"/>
              </a:rPr>
              <a:t>Nombre, dirección y número de teléfono de su representante</a:t>
            </a:r>
            <a:endParaRPr lang="en-US" kern="0" spc="-1" dirty="0">
              <a:solidFill>
                <a:schemeClr val="accent1">
                  <a:lumMod val="75000"/>
                </a:schemeClr>
              </a:solidFill>
              <a:latin typeface="Calibri"/>
            </a:endParaRPr>
          </a:p>
          <a:p>
            <a:pPr marL="1097280" lvl="1" indent="-227160">
              <a:spcAft>
                <a:spcPts val="601"/>
              </a:spcAft>
              <a:buClr>
                <a:srgbClr val="2F5597"/>
              </a:buClr>
              <a:buFont typeface="Arial"/>
              <a:buChar char="•"/>
              <a:tabLst>
                <a:tab pos="0" algn="l"/>
              </a:tabLst>
            </a:pPr>
            <a:r>
              <a:rPr lang="es-US" kern="0" spc="-1" dirty="0">
                <a:solidFill>
                  <a:srgbClr val="2F5597"/>
                </a:solidFill>
                <a:latin typeface="Arial"/>
              </a:rPr>
              <a:t>Situación profesional de su representante (como doctor) o su relación con usted</a:t>
            </a:r>
            <a:endParaRPr lang="en-US" kern="0" spc="-1" dirty="0">
              <a:solidFill>
                <a:schemeClr val="accent1">
                  <a:lumMod val="75000"/>
                </a:schemeClr>
              </a:solidFill>
              <a:latin typeface="Calibri"/>
            </a:endParaRPr>
          </a:p>
          <a:p>
            <a:pPr marL="1097280" lvl="1" indent="-227160">
              <a:spcAft>
                <a:spcPts val="601"/>
              </a:spcAft>
              <a:buClr>
                <a:srgbClr val="2F5597"/>
              </a:buClr>
              <a:buFont typeface="Arial"/>
              <a:buChar char="•"/>
              <a:tabLst>
                <a:tab pos="0" algn="l"/>
              </a:tabLst>
            </a:pPr>
            <a:r>
              <a:rPr lang="es-US" kern="0" spc="-1" dirty="0">
                <a:solidFill>
                  <a:srgbClr val="2F5597"/>
                </a:solidFill>
                <a:latin typeface="Arial"/>
              </a:rPr>
              <a:t>Una declaración autorizando la divulgación de su información personal y de salud identificable a su representante</a:t>
            </a:r>
            <a:endParaRPr lang="en-US" kern="0" spc="-1" dirty="0">
              <a:solidFill>
                <a:schemeClr val="accent1">
                  <a:lumMod val="75000"/>
                </a:schemeClr>
              </a:solidFill>
              <a:latin typeface="Calibri"/>
            </a:endParaRPr>
          </a:p>
          <a:p>
            <a:pPr marL="1097280" lvl="1" indent="-227160">
              <a:spcAft>
                <a:spcPts val="601"/>
              </a:spcAft>
              <a:buClr>
                <a:srgbClr val="2F5597"/>
              </a:buClr>
              <a:buFont typeface="Arial"/>
              <a:buChar char="•"/>
              <a:tabLst>
                <a:tab pos="0" algn="l"/>
              </a:tabLst>
            </a:pPr>
            <a:r>
              <a:rPr lang="es-US" kern="0" spc="-1" dirty="0">
                <a:solidFill>
                  <a:srgbClr val="2F5597"/>
                </a:solidFill>
                <a:latin typeface="Arial"/>
              </a:rPr>
              <a:t>Una declaración explicando por qué usted será representado y en qué medida</a:t>
            </a:r>
            <a:endParaRPr lang="en-US" kern="0" spc="-1" dirty="0">
              <a:solidFill>
                <a:schemeClr val="accent1">
                  <a:lumMod val="75000"/>
                </a:schemeClr>
              </a:solidFill>
              <a:latin typeface="Calibri"/>
            </a:endParaRPr>
          </a:p>
          <a:p>
            <a:pPr marL="274320" indent="-274320" algn="l">
              <a:lnSpc>
                <a:spcPct val="100000"/>
              </a:lnSpc>
              <a:spcBef>
                <a:spcPts val="1000"/>
              </a:spcBef>
              <a:spcAft>
                <a:spcPts val="601"/>
              </a:spcAft>
              <a:buClr>
                <a:srgbClr val="00539A"/>
              </a:buClr>
              <a:buFont typeface="Wingdings" charset="2"/>
              <a:buChar char=""/>
              <a:tabLst>
                <a:tab pos="0" algn="l"/>
              </a:tabLst>
            </a:pPr>
            <a:r>
              <a:rPr lang="es-US" sz="2400" spc="-1" dirty="0">
                <a:solidFill>
                  <a:srgbClr val="2F5597"/>
                </a:solidFill>
                <a:latin typeface="Arial"/>
              </a:rPr>
              <a:t>Presente una solicitud en su cuenta de Medicare en </a:t>
            </a:r>
            <a:r>
              <a:rPr lang="en-US" sz="2400" dirty="0">
                <a:solidFill>
                  <a:srgbClr val="2F559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Medicare.gov</a:t>
            </a:r>
            <a:r>
              <a:rPr lang="en-US" sz="2400" dirty="0">
                <a:solidFill>
                  <a:srgbClr val="2F5597"/>
                </a:solidFill>
                <a:latin typeface="Arial" panose="020B0604020202020204" pitchFamily="34" charset="0"/>
                <a:cs typeface="Arial" panose="020B0604020202020204" pitchFamily="34" charset="0"/>
              </a:rPr>
              <a:t> </a:t>
            </a:r>
            <a:endParaRPr lang="en-US" sz="2400" spc="-1" dirty="0">
              <a:solidFill>
                <a:schemeClr val="accent1">
                  <a:lumMod val="75000"/>
                </a:schemeClr>
              </a:solidFill>
              <a:latin typeface="Arial" panose="020B0604020202020204" pitchFamily="34" charset="0"/>
              <a:cs typeface="Arial" panose="020B0604020202020204" pitchFamily="34" charset="0"/>
            </a:endParaRPr>
          </a:p>
        </p:txBody>
      </p:sp>
      <p:sp>
        <p:nvSpPr>
          <p:cNvPr id="14" name="PlaceHolder 6">
            <a:extLst>
              <a:ext uri="{FF2B5EF4-FFF2-40B4-BE49-F238E27FC236}">
                <a16:creationId xmlns:a16="http://schemas.microsoft.com/office/drawing/2014/main" id="{7533B3FD-C47C-ACD7-7E6A-AF59339DBDF9}"/>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34</a:t>
            </a:fld>
            <a:endParaRPr lang="en-US">
              <a:solidFill>
                <a:srgbClr val="000000"/>
              </a:solidFill>
              <a:latin typeface="Times New Roman"/>
            </a:endParaRPr>
          </a:p>
        </p:txBody>
      </p:sp>
      <p:sp>
        <p:nvSpPr>
          <p:cNvPr id="15" name="PlaceHolder 7">
            <a:extLst>
              <a:ext uri="{FF2B5EF4-FFF2-40B4-BE49-F238E27FC236}">
                <a16:creationId xmlns:a16="http://schemas.microsoft.com/office/drawing/2014/main" id="{2EC198DD-7B7C-E68C-3B36-8025FDF568E9}"/>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16" name="PlaceHolder 8">
            <a:extLst>
              <a:ext uri="{FF2B5EF4-FFF2-40B4-BE49-F238E27FC236}">
                <a16:creationId xmlns:a16="http://schemas.microsoft.com/office/drawing/2014/main" id="{E79EEE13-E08C-CA27-9AEE-F91E616AAD74}"/>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Marzo</a:t>
            </a:r>
            <a:r>
              <a:rPr lang="en-US" dirty="0"/>
              <a:t> de 2024</a:t>
            </a:r>
            <a:endParaRPr lang="en-US" dirty="0">
              <a:solidFill>
                <a:srgbClr val="000000"/>
              </a:solidFill>
              <a:latin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sus conocimientos: Pregunta 2</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s-US" sz="2400" b="1" dirty="0">
                <a:solidFill>
                  <a:srgbClr val="00529B"/>
                </a:solidFill>
              </a:rPr>
              <a:t>Su Resumen de Medicare (MSN) incluye detalles sobre cómo presentar una apelación. </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Falso</a:t>
            </a:r>
          </a:p>
        </p:txBody>
      </p:sp>
      <p:sp>
        <p:nvSpPr>
          <p:cNvPr id="6" name="Rounded Rectangle 5" descr="Cuadro verde que resalta la respuesta correcta como:&#10;Verdadero"/>
          <p:cNvSpPr/>
          <p:nvPr/>
        </p:nvSpPr>
        <p:spPr>
          <a:xfrm>
            <a:off x="1188722" y="2708292"/>
            <a:ext cx="2092360" cy="36933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128168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s-US"/>
              <a:t>Compruebe sus conocimientos: Pregunta 3</a:t>
            </a:r>
          </a:p>
        </p:txBody>
      </p:sp>
      <p:sp>
        <p:nvSpPr>
          <p:cNvPr id="9" name="Content Placeholder 8"/>
          <p:cNvSpPr>
            <a:spLocks noGrp="1"/>
          </p:cNvSpPr>
          <p:nvPr>
            <p:ph type="body" sz="quarter" idx="13"/>
          </p:nvPr>
        </p:nvSpPr>
        <p:spPr>
          <a:xfrm>
            <a:off x="977901" y="1652530"/>
            <a:ext cx="10634979" cy="3955056"/>
          </a:xfrm>
        </p:spPr>
        <p:txBody>
          <a:bodyPr>
            <a:normAutofit/>
          </a:bodyPr>
          <a:lstStyle/>
          <a:p>
            <a:pPr marL="0" lvl="0" indent="0" defTabSz="685800">
              <a:lnSpc>
                <a:spcPct val="100000"/>
              </a:lnSpc>
              <a:spcBef>
                <a:spcPts val="0"/>
              </a:spcBef>
              <a:buNone/>
            </a:pPr>
            <a:r>
              <a:rPr lang="es-US" sz="2200" b="1">
                <a:solidFill>
                  <a:srgbClr val="00529B"/>
                </a:solidFill>
              </a:rPr>
              <a:t>Si está en desacuerdo con la decisión tomada por la Oficina de Audiencias y Apelaciones de Medicare (OMHA), ¿cuál es el paso siguiente en el proceso de apelaciones para todos los tipos de planes? </a:t>
            </a:r>
          </a:p>
          <a:p>
            <a:pPr marL="457200" lvl="0" indent="-457200" defTabSz="685800">
              <a:lnSpc>
                <a:spcPct val="100000"/>
              </a:lnSpc>
              <a:spcBef>
                <a:spcPts val="0"/>
              </a:spcBef>
              <a:buFont typeface="+mj-lt"/>
              <a:buAutoNum type="alphaLcPeriod"/>
            </a:pPr>
            <a:r>
              <a:rPr lang="es-US" sz="2200">
                <a:solidFill>
                  <a:srgbClr val="00529B"/>
                </a:solidFill>
              </a:rPr>
              <a:t>Redeterminación por parte del Contratista administrativa de Medicare (MAC). </a:t>
            </a:r>
          </a:p>
          <a:p>
            <a:pPr marL="457200" lvl="0" indent="-457200" defTabSz="685800">
              <a:lnSpc>
                <a:spcPct val="100000"/>
              </a:lnSpc>
              <a:spcBef>
                <a:spcPts val="0"/>
              </a:spcBef>
              <a:buFont typeface="+mj-lt"/>
              <a:buAutoNum type="alphaLcPeriod"/>
            </a:pPr>
            <a:r>
              <a:rPr lang="es-US" sz="2200">
                <a:solidFill>
                  <a:srgbClr val="00529B"/>
                </a:solidFill>
              </a:rPr>
              <a:t>Reconsideración por un Contratista independiente competente (QIC). </a:t>
            </a:r>
          </a:p>
          <a:p>
            <a:pPr marL="457200" lvl="0" indent="-457200" defTabSz="685800">
              <a:lnSpc>
                <a:spcPct val="100000"/>
              </a:lnSpc>
              <a:spcBef>
                <a:spcPts val="0"/>
              </a:spcBef>
              <a:buFont typeface="+mj-lt"/>
              <a:buAutoNum type="alphaLcPeriod"/>
            </a:pPr>
            <a:r>
              <a:rPr lang="es-US" sz="2200">
                <a:solidFill>
                  <a:srgbClr val="00529B"/>
                </a:solidFill>
              </a:rPr>
              <a:t>Revisión por parte del Consejo de Apelaciones de Medicare</a:t>
            </a:r>
          </a:p>
          <a:p>
            <a:pPr marL="457200" lvl="0" indent="-457200" defTabSz="685800">
              <a:lnSpc>
                <a:spcPct val="100000"/>
              </a:lnSpc>
              <a:spcBef>
                <a:spcPts val="0"/>
              </a:spcBef>
              <a:buFont typeface="+mj-lt"/>
              <a:buAutoNum type="alphaLcPeriod"/>
            </a:pPr>
            <a:r>
              <a:rPr lang="es-US" sz="2200">
                <a:solidFill>
                  <a:srgbClr val="00529B"/>
                </a:solidFill>
              </a:rPr>
              <a:t>Revisión judicial por un tribunal de distrito federal</a:t>
            </a:r>
          </a:p>
        </p:txBody>
      </p:sp>
      <p:sp>
        <p:nvSpPr>
          <p:cNvPr id="6" name="Rounded Rectangle 5" descr="Cuadro verde que resalta la respuesta correcta como:&#10;C. Revisión por el Consejo de Apelaciones de Medicare&#10;"/>
          <p:cNvSpPr/>
          <p:nvPr/>
        </p:nvSpPr>
        <p:spPr>
          <a:xfrm>
            <a:off x="977901" y="3739465"/>
            <a:ext cx="8233334" cy="547149"/>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248051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21" y="2050867"/>
            <a:ext cx="5982789" cy="688930"/>
          </a:xfrm>
        </p:spPr>
        <p:txBody>
          <a:bodyPr>
            <a:normAutofit/>
          </a:bodyPr>
          <a:lstStyle/>
          <a:p>
            <a:r>
              <a:rPr lang="es-US"/>
              <a:t>Lección 3</a:t>
            </a:r>
          </a:p>
        </p:txBody>
      </p:sp>
      <p:sp>
        <p:nvSpPr>
          <p:cNvPr id="5" name="Text Placeholder 4"/>
          <p:cNvSpPr>
            <a:spLocks noGrp="1"/>
          </p:cNvSpPr>
          <p:nvPr>
            <p:ph type="body" idx="1"/>
          </p:nvPr>
        </p:nvSpPr>
        <p:spPr>
          <a:xfrm>
            <a:off x="4287521" y="2739797"/>
            <a:ext cx="7302138" cy="2756265"/>
          </a:xfrm>
        </p:spPr>
        <p:txBody>
          <a:bodyPr>
            <a:normAutofit/>
          </a:bodyPr>
          <a:lstStyle/>
          <a:p>
            <a:pPr>
              <a:lnSpc>
                <a:spcPct val="100000"/>
              </a:lnSpc>
              <a:spcBef>
                <a:spcPts val="600"/>
              </a:spcBef>
            </a:pPr>
            <a:r>
              <a:rPr lang="es-US"/>
              <a:t>Sus derechos en Ciertas Situaciones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sz="3000"/>
              <a:t>Lección 3 Objetivos </a:t>
            </a:r>
          </a:p>
        </p:txBody>
      </p:sp>
      <p:sp>
        <p:nvSpPr>
          <p:cNvPr id="2" name="Content Placeholder 1">
            <a:extLst>
              <a:ext uri="{FF2B5EF4-FFF2-40B4-BE49-F238E27FC236}">
                <a16:creationId xmlns:a16="http://schemas.microsoft.com/office/drawing/2014/main" id="{332C5955-06ED-7827-132F-266396D52F3F}"/>
              </a:ext>
            </a:extLst>
          </p:cNvPr>
          <p:cNvSpPr>
            <a:spLocks noGrp="1"/>
          </p:cNvSpPr>
          <p:nvPr>
            <p:ph sz="half" idx="1"/>
          </p:nvPr>
        </p:nvSpPr>
        <p:spPr>
          <a:xfrm>
            <a:off x="846844" y="1328699"/>
            <a:ext cx="10506956" cy="4757195"/>
          </a:xfrm>
        </p:spPr>
        <p:txBody>
          <a:bodyPr>
            <a:normAutofit/>
          </a:bodyPr>
          <a:lstStyle/>
          <a:p>
            <a:pPr marL="0" indent="0">
              <a:buNone/>
            </a:pPr>
            <a:r>
              <a:rPr lang="es-US" b="1" dirty="0">
                <a:solidFill>
                  <a:srgbClr val="00529B"/>
                </a:solidFill>
                <a:latin typeface="Arial"/>
                <a:cs typeface="Arial"/>
              </a:rPr>
              <a:t>Al final de esta lección, usted podrá: </a:t>
            </a:r>
          </a:p>
          <a:p>
            <a:pPr marL="548640"/>
            <a:r>
              <a:rPr lang="es-US" sz="2200" dirty="0">
                <a:solidFill>
                  <a:srgbClr val="00529B"/>
                </a:solidFill>
                <a:latin typeface="Arial"/>
                <a:cs typeface="Arial"/>
              </a:rPr>
              <a:t>Describir lo que se incluye en "Un mensaje importante de Medicare sobre sus derechos"</a:t>
            </a:r>
          </a:p>
          <a:p>
            <a:pPr marL="548640"/>
            <a:r>
              <a:rPr lang="es-US" sz="2200" dirty="0">
                <a:solidFill>
                  <a:srgbClr val="00529B"/>
                </a:solidFill>
                <a:latin typeface="Arial"/>
                <a:cs typeface="Arial"/>
              </a:rPr>
              <a:t>Describir qué hay en el “Aviso de observación de paciente ambulatorio de Medicare” (MOON)</a:t>
            </a:r>
          </a:p>
          <a:p>
            <a:pPr marL="548640"/>
            <a:r>
              <a:rPr lang="es-US" sz="2200" dirty="0">
                <a:solidFill>
                  <a:srgbClr val="00529B"/>
                </a:solidFill>
                <a:latin typeface="Arial"/>
                <a:cs typeface="Arial"/>
              </a:rPr>
              <a:t>Explicar sus derechos cuando se le admite en un hospital o un centro de enfermería especializada (SNF)</a:t>
            </a:r>
          </a:p>
          <a:p>
            <a:pPr marL="548640"/>
            <a:r>
              <a:rPr lang="es-US" sz="2200" dirty="0">
                <a:solidFill>
                  <a:srgbClr val="00529B"/>
                </a:solidFill>
                <a:latin typeface="Arial"/>
                <a:cs typeface="Arial"/>
              </a:rPr>
              <a:t>Explicar sus derechos en entornos de cuidado de la salud en el hogar y de cuidado de hospicio</a:t>
            </a:r>
          </a:p>
          <a:p>
            <a:pPr marL="548640"/>
            <a:r>
              <a:rPr lang="es-US" sz="2200" dirty="0">
                <a:solidFill>
                  <a:srgbClr val="00529B"/>
                </a:solidFill>
                <a:latin typeface="Arial"/>
                <a:cs typeface="Arial"/>
              </a:rPr>
              <a:t>Explicar sus derechos en un Centro Integral de Rehabilitación para Pacientes Ambulatorios (CORF)</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73226"/>
            <a:ext cx="2743200" cy="365125"/>
          </a:xfrm>
        </p:spPr>
        <p:txBody>
          <a:bodyPr/>
          <a:lstStyle/>
          <a:p>
            <a:pPr>
              <a:defRPr/>
            </a:pPr>
            <a:fld id="{11E79EF6-0C0E-43E6-8FB3-918BC522CC5A}" type="slidenum">
              <a:rPr lang="en-US" smtClean="0"/>
              <a:pPr>
                <a:defRPr/>
              </a:pPr>
              <a:t>38</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73226"/>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73226"/>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739117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Derecho a Atención Hospitalaria</a:t>
            </a:r>
          </a:p>
        </p:txBody>
      </p:sp>
      <p:sp>
        <p:nvSpPr>
          <p:cNvPr id="2" name="Text Placeholder 1">
            <a:extLst>
              <a:ext uri="{FF2B5EF4-FFF2-40B4-BE49-F238E27FC236}">
                <a16:creationId xmlns:a16="http://schemas.microsoft.com/office/drawing/2014/main" id="{10B1E691-8146-24B4-90B8-81B59540E73D}"/>
              </a:ext>
            </a:extLst>
          </p:cNvPr>
          <p:cNvSpPr>
            <a:spLocks noGrp="1"/>
          </p:cNvSpPr>
          <p:nvPr>
            <p:ph type="body" idx="1"/>
          </p:nvPr>
        </p:nvSpPr>
        <p:spPr>
          <a:xfrm>
            <a:off x="1178952" y="1957888"/>
            <a:ext cx="5967805" cy="2662237"/>
          </a:xfrm>
        </p:spPr>
        <p:txBody>
          <a:bodyPr>
            <a:normAutofit fontScale="92500" lnSpcReduction="10000"/>
          </a:bodyPr>
          <a:lstStyle/>
          <a:p>
            <a:pPr lvl="0" defTabSz="685800">
              <a:spcAft>
                <a:spcPts val="0"/>
              </a:spcAft>
              <a:buClrTx/>
            </a:pPr>
            <a:r>
              <a:rPr lang="es-US" sz="2800">
                <a:solidFill>
                  <a:srgbClr val="00529B"/>
                </a:solidFill>
              </a:rPr>
              <a:t>El derecho a recibir atención hospitalaria médicamente necesaria cubierta por Medicare para:</a:t>
            </a:r>
          </a:p>
          <a:p>
            <a:pPr marL="548640" lvl="0" indent="-274320" defTabSz="685800">
              <a:spcBef>
                <a:spcPts val="1200"/>
              </a:spcBef>
              <a:spcAft>
                <a:spcPts val="0"/>
              </a:spcAft>
              <a:buClrTx/>
              <a:buFont typeface="Wingdings" panose="05000000000000000000" pitchFamily="2" charset="2"/>
              <a:buChar char="§"/>
            </a:pPr>
            <a:r>
              <a:rPr lang="es-US" b="0">
                <a:solidFill>
                  <a:srgbClr val="00529B"/>
                </a:solidFill>
              </a:rPr>
              <a:t>Diagnosticar una enfermedad</a:t>
            </a:r>
          </a:p>
          <a:p>
            <a:pPr marL="548640" lvl="0" indent="-274320" defTabSz="685800">
              <a:spcBef>
                <a:spcPts val="1200"/>
              </a:spcBef>
              <a:spcAft>
                <a:spcPts val="0"/>
              </a:spcAft>
              <a:buClrTx/>
              <a:buFont typeface="Wingdings" panose="05000000000000000000" pitchFamily="2" charset="2"/>
              <a:buChar char="§"/>
            </a:pPr>
            <a:r>
              <a:rPr lang="es-US" b="0">
                <a:solidFill>
                  <a:srgbClr val="00529B"/>
                </a:solidFill>
              </a:rPr>
              <a:t>Tratar una enfermedad o lesión</a:t>
            </a:r>
          </a:p>
          <a:p>
            <a:pPr marL="548640" lvl="0" indent="-274320" defTabSz="685800">
              <a:spcBef>
                <a:spcPts val="1200"/>
              </a:spcBef>
              <a:spcAft>
                <a:spcPts val="0"/>
              </a:spcAft>
              <a:buClrTx/>
              <a:buFont typeface="Wingdings" panose="05000000000000000000" pitchFamily="2" charset="2"/>
              <a:buChar char="§"/>
            </a:pPr>
            <a:r>
              <a:rPr lang="es-US" b="0">
                <a:solidFill>
                  <a:srgbClr val="00529B"/>
                </a:solidFill>
              </a:rPr>
              <a:t>Obtener atención de seguimiento</a:t>
            </a:r>
          </a:p>
        </p:txBody>
      </p:sp>
      <p:sp>
        <p:nvSpPr>
          <p:cNvPr id="11" name="Text Placeholder 10">
            <a:extLst>
              <a:ext uri="{FF2B5EF4-FFF2-40B4-BE49-F238E27FC236}">
                <a16:creationId xmlns:a16="http://schemas.microsoft.com/office/drawing/2014/main" id="{17198193-69DC-CFE6-928A-CF08F899CDA8}"/>
              </a:ext>
              <a:ext uri="{C183D7F6-B498-43B3-948B-1728B52AA6E4}">
                <adec:decorative xmlns:adec="http://schemas.microsoft.com/office/drawing/2017/decorative" val="1"/>
              </a:ext>
            </a:extLst>
          </p:cNvPr>
          <p:cNvSpPr>
            <a:spLocks noGrp="1"/>
          </p:cNvSpPr>
          <p:nvPr>
            <p:ph type="body" sz="quarter" idx="3"/>
          </p:nvPr>
        </p:nvSpPr>
        <p:spPr>
          <a:xfrm>
            <a:off x="7543800" y="1611008"/>
            <a:ext cx="3616692" cy="4258394"/>
          </a:xfrm>
          <a:prstGeom prst="roundRect">
            <a:avLst/>
          </a:prstGeom>
          <a:solidFill>
            <a:srgbClr val="00529B"/>
          </a:solidFill>
        </p:spPr>
        <p:txBody>
          <a:bodyPr rIns="0">
            <a:normAutofit fontScale="92500" lnSpcReduction="10000"/>
          </a:bodyPr>
          <a:lstStyle/>
          <a:p>
            <a:pPr lvl="0">
              <a:spcBef>
                <a:spcPts val="600"/>
              </a:spcBef>
              <a:buClrTx/>
              <a:defRPr/>
            </a:pPr>
            <a:r>
              <a:rPr lang="es-US" sz="2200">
                <a:solidFill>
                  <a:prstClr val="white"/>
                </a:solidFill>
                <a:latin typeface="Calibri" panose="020F0502020204030204" pitchFamily="34" charset="0"/>
                <a:cs typeface="Calibri" panose="020F0502020204030204" pitchFamily="34" charset="0"/>
              </a:rPr>
              <a:t>Recibir avisos importantes:</a:t>
            </a:r>
          </a:p>
          <a:p>
            <a:pPr marL="285750" lvl="0" indent="-285750">
              <a:buClrTx/>
              <a:buFont typeface="Wingdings" panose="05000000000000000000" pitchFamily="2" charset="2"/>
              <a:buChar char="Ø"/>
            </a:pPr>
            <a:r>
              <a:rPr lang="es-US" sz="1900">
                <a:solidFill>
                  <a:prstClr val="white"/>
                </a:solidFill>
                <a:latin typeface="Calibri" panose="020F0502020204030204" pitchFamily="34" charset="0"/>
                <a:cs typeface="Calibri" panose="020F0502020204030204" pitchFamily="34" charset="0"/>
              </a:rPr>
              <a:t>“Un mensaje importante de Medicare sobre sus derechos” </a:t>
            </a:r>
            <a:r>
              <a:rPr lang="es-US" sz="1900" b="0">
                <a:solidFill>
                  <a:prstClr val="white"/>
                </a:solidFill>
                <a:latin typeface="Calibri" panose="020F0502020204030204" pitchFamily="34" charset="0"/>
                <a:cs typeface="Calibri" panose="020F0502020204030204" pitchFamily="34" charset="0"/>
              </a:rPr>
              <a:t>en el plazo de 2 días de su admisión como paciente internado en el hospital y no más de 2 días antes del alta</a:t>
            </a:r>
          </a:p>
          <a:p>
            <a:pPr marL="347472" lvl="0" indent="-347472">
              <a:buClr>
                <a:prstClr val="white"/>
              </a:buClr>
              <a:buFont typeface="Wingdings" panose="05000000000000000000" pitchFamily="2" charset="2"/>
              <a:buChar char="Ø"/>
              <a:defRPr/>
            </a:pPr>
            <a:r>
              <a:rPr lang="es-US" sz="1900">
                <a:solidFill>
                  <a:prstClr val="white"/>
                </a:solidFill>
                <a:latin typeface="Calibri" panose="020F0502020204030204" pitchFamily="34" charset="0"/>
                <a:cs typeface="Calibri" panose="020F0502020204030204" pitchFamily="34" charset="0"/>
              </a:rPr>
              <a:t>“Aviso de observación de paciente ambulatorio de Medicare” (MOON) </a:t>
            </a:r>
            <a:r>
              <a:rPr lang="es-US" sz="1900" b="0">
                <a:solidFill>
                  <a:prstClr val="white"/>
                </a:solidFill>
                <a:latin typeface="Calibri" panose="020F0502020204030204" pitchFamily="34" charset="0"/>
                <a:cs typeface="Calibri" panose="020F0502020204030204" pitchFamily="34" charset="0"/>
              </a:rPr>
              <a:t>si recibe servicios de observación como paciente ambulatorio durante más de 24 horas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78573"/>
            <a:ext cx="2743200" cy="365125"/>
          </a:xfrm>
        </p:spPr>
        <p:txBody>
          <a:bodyPr/>
          <a:lstStyle/>
          <a:p>
            <a:pPr>
              <a:defRPr/>
            </a:pPr>
            <a:fld id="{11E79EF6-0C0E-43E6-8FB3-918BC522CC5A}" type="slidenum">
              <a:rPr lang="en-US" smtClean="0"/>
              <a:pPr>
                <a:defRPr/>
              </a:pPr>
              <a:t>39</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78573"/>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78573"/>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295747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4FA-8AC9-E66A-64CE-DDA65E3B6E8A}"/>
              </a:ext>
            </a:extLst>
          </p:cNvPr>
          <p:cNvSpPr>
            <a:spLocks noGrp="1"/>
          </p:cNvSpPr>
          <p:nvPr>
            <p:ph type="title"/>
          </p:nvPr>
        </p:nvSpPr>
        <p:spPr>
          <a:xfrm>
            <a:off x="4204818" y="2395469"/>
            <a:ext cx="7987182" cy="2067062"/>
          </a:xfrm>
        </p:spPr>
        <p:txBody>
          <a:bodyPr>
            <a:normAutofit/>
          </a:bodyPr>
          <a:lstStyle/>
          <a:p>
            <a:pPr>
              <a:lnSpc>
                <a:spcPct val="100000"/>
              </a:lnSpc>
              <a:spcBef>
                <a:spcPts val="1200"/>
              </a:spcBef>
              <a:spcAft>
                <a:spcPts val="600"/>
              </a:spcAft>
            </a:pPr>
            <a:r>
              <a:rPr lang="es-US"/>
              <a:t>Lección 1</a:t>
            </a:r>
            <a:br>
              <a:rPr lang="es-US"/>
            </a:br>
            <a:r>
              <a:rPr lang="es-US"/>
              <a:t>Derechos de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latin typeface="Arial Black"/>
              </a:rPr>
              <a:t>“Un mensaje importante de Medicare sobre sus derechos”</a:t>
            </a:r>
          </a:p>
        </p:txBody>
      </p:sp>
      <p:sp>
        <p:nvSpPr>
          <p:cNvPr id="11" name="Content Placeholder 10">
            <a:extLst>
              <a:ext uri="{FF2B5EF4-FFF2-40B4-BE49-F238E27FC236}">
                <a16:creationId xmlns:a16="http://schemas.microsoft.com/office/drawing/2014/main" id="{22C8EB62-DE5A-98DD-927D-0B362B6D9879}"/>
              </a:ext>
            </a:extLst>
          </p:cNvPr>
          <p:cNvSpPr>
            <a:spLocks noGrp="1"/>
          </p:cNvSpPr>
          <p:nvPr>
            <p:ph sz="quarter" idx="13"/>
          </p:nvPr>
        </p:nvSpPr>
        <p:spPr>
          <a:xfrm>
            <a:off x="0" y="1038580"/>
            <a:ext cx="12192000" cy="587652"/>
          </a:xfrm>
        </p:spPr>
        <p:txBody>
          <a:bodyPr>
            <a:normAutofit/>
          </a:bodyPr>
          <a:lstStyle/>
          <a:p>
            <a:pPr marL="0" marR="0" lvl="0" indent="0" algn="ctr" defTabSz="685800" rtl="0" eaLnBrk="1" fontAlgn="auto" latinLnBrk="0" hangingPunct="1">
              <a:lnSpc>
                <a:spcPct val="120000"/>
              </a:lnSpc>
              <a:spcBef>
                <a:spcPts val="600"/>
              </a:spcBef>
              <a:spcAft>
                <a:spcPts val="0"/>
              </a:spcAft>
              <a:buClrTx/>
              <a:buSzTx/>
              <a:buFont typeface="Wingdings" pitchFamily="2" charset="2"/>
              <a:buNone/>
              <a:tabLst/>
              <a:defRPr/>
            </a:pPr>
            <a:r>
              <a:rPr kumimoji="0" lang="es-US" sz="2800" b="1" i="0" u="none" strike="noStrike" cap="none" normalizeH="0" baseline="0" noProof="0">
                <a:ln>
                  <a:noFill/>
                </a:ln>
                <a:solidFill>
                  <a:srgbClr val="00529B"/>
                </a:solidFill>
                <a:effectLst/>
                <a:uLnTx/>
                <a:uFillTx/>
              </a:rPr>
              <a:t>Esta notificación explica:</a:t>
            </a:r>
          </a:p>
        </p:txBody>
      </p:sp>
      <p:sp>
        <p:nvSpPr>
          <p:cNvPr id="5" name="Content Placeholder 4"/>
          <p:cNvSpPr>
            <a:spLocks noGrp="1"/>
          </p:cNvSpPr>
          <p:nvPr>
            <p:ph type="body" sz="quarter" idx="14"/>
          </p:nvPr>
        </p:nvSpPr>
        <p:spPr>
          <a:xfrm>
            <a:off x="356837" y="3550238"/>
            <a:ext cx="2970518" cy="1778000"/>
          </a:xfrm>
        </p:spPr>
        <p:txBody>
          <a:bodyPr>
            <a:noAutofit/>
          </a:bodyPr>
          <a:lstStyle/>
          <a:p>
            <a:pPr marL="228600" lvl="1" defTabSz="977900">
              <a:lnSpc>
                <a:spcPct val="100000"/>
              </a:lnSpc>
              <a:spcBef>
                <a:spcPts val="0"/>
              </a:spcBef>
              <a:spcAft>
                <a:spcPts val="1200"/>
              </a:spcAft>
              <a:buSzPct val="100000"/>
              <a:buFont typeface="Wingdings" panose="05000000000000000000" pitchFamily="2" charset="2"/>
              <a:buChar char="§"/>
            </a:pPr>
            <a:r>
              <a:rPr lang="es-US" sz="1800" dirty="0">
                <a:solidFill>
                  <a:srgbClr val="00529B"/>
                </a:solidFill>
              </a:rPr>
              <a:t>Su derecho a obtener todos los servicios hospitalarios médicamente necesarios</a:t>
            </a:r>
          </a:p>
          <a:p>
            <a:pPr marL="228600" lvl="1" defTabSz="977900">
              <a:lnSpc>
                <a:spcPct val="100000"/>
              </a:lnSpc>
              <a:spcBef>
                <a:spcPts val="0"/>
              </a:spcBef>
              <a:spcAft>
                <a:spcPts val="1200"/>
              </a:spcAft>
              <a:buSzPct val="100000"/>
              <a:buFont typeface="Wingdings" panose="05000000000000000000" pitchFamily="2" charset="2"/>
              <a:buChar char="§"/>
            </a:pPr>
            <a:r>
              <a:rPr lang="es-US" sz="1800" dirty="0">
                <a:solidFill>
                  <a:srgbClr val="00529B"/>
                </a:solidFill>
              </a:rPr>
              <a:t>Su derecho a participar en cualquier decisión.</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428961"/>
            <a:ext cx="2284022" cy="1828800"/>
          </a:xfrm>
          <a:prstGeom prst="rect">
            <a:avLst/>
          </a:prstGeom>
        </p:spPr>
      </p:pic>
      <p:sp>
        <p:nvSpPr>
          <p:cNvPr id="12" name="Text Placeholder 11">
            <a:extLst>
              <a:ext uri="{FF2B5EF4-FFF2-40B4-BE49-F238E27FC236}">
                <a16:creationId xmlns:a16="http://schemas.microsoft.com/office/drawing/2014/main" id="{3DBF2A52-BADC-B688-4FCD-0ED8BD0A498B}"/>
              </a:ext>
            </a:extLst>
          </p:cNvPr>
          <p:cNvSpPr>
            <a:spLocks noGrp="1"/>
          </p:cNvSpPr>
          <p:nvPr>
            <p:ph type="body" sz="quarter" idx="15"/>
          </p:nvPr>
        </p:nvSpPr>
        <p:spPr>
          <a:xfrm>
            <a:off x="3604989" y="3550238"/>
            <a:ext cx="2890403" cy="2730621"/>
          </a:xfrm>
        </p:spPr>
        <p:txBody>
          <a:bodyPr/>
          <a:lstStyle/>
          <a:p>
            <a:pPr marL="228600" lvl="1" indent="-228600" defTabSz="977900">
              <a:spcAft>
                <a:spcPts val="1200"/>
              </a:spcAft>
              <a:buSzPct val="100000"/>
              <a:buFont typeface="Wingdings" panose="05000000000000000000" pitchFamily="2" charset="2"/>
              <a:buChar char="§"/>
            </a:pPr>
            <a:r>
              <a:rPr lang="es-US" sz="1800" dirty="0">
                <a:solidFill>
                  <a:srgbClr val="00529B"/>
                </a:solidFill>
                <a:latin typeface="Arial" panose="020B0604020202020204" pitchFamily="34" charset="0"/>
                <a:cs typeface="Arial" panose="020B0604020202020204" pitchFamily="34" charset="0"/>
              </a:rPr>
              <a:t>Su derecho a recibir los servicios que necesita después de salir del hospital </a:t>
            </a:r>
          </a:p>
          <a:p>
            <a:pPr marL="228600" lvl="1" indent="-228600" defTabSz="977900">
              <a:spcAft>
                <a:spcPts val="1200"/>
              </a:spcAft>
              <a:buSzPct val="100000"/>
              <a:buFont typeface="Wingdings" panose="05000000000000000000" pitchFamily="2" charset="2"/>
              <a:buChar char="§"/>
            </a:pPr>
            <a:r>
              <a:rPr lang="es-US" sz="1800" dirty="0">
                <a:solidFill>
                  <a:srgbClr val="00529B"/>
                </a:solidFill>
                <a:latin typeface="Arial" panose="020B0604020202020204" pitchFamily="34" charset="0"/>
                <a:cs typeface="Arial" panose="020B0604020202020204" pitchFamily="34" charset="0"/>
              </a:rPr>
              <a:t>Su derecho a apelar una decisión de alta y los pasos a seguir para apelar la decisión. </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6850" y="1795520"/>
            <a:ext cx="2287551" cy="1673438"/>
          </a:xfrm>
          <a:prstGeom prst="rect">
            <a:avLst/>
          </a:prstGeom>
        </p:spPr>
      </p:pic>
      <p:sp>
        <p:nvSpPr>
          <p:cNvPr id="13" name="Text Placeholder 12">
            <a:extLst>
              <a:ext uri="{FF2B5EF4-FFF2-40B4-BE49-F238E27FC236}">
                <a16:creationId xmlns:a16="http://schemas.microsoft.com/office/drawing/2014/main" id="{507BAC14-6CEA-0F94-4CF6-F0CE4DE28542}"/>
              </a:ext>
            </a:extLst>
          </p:cNvPr>
          <p:cNvSpPr>
            <a:spLocks noGrp="1"/>
          </p:cNvSpPr>
          <p:nvPr>
            <p:ph type="body" sz="quarter" idx="16"/>
          </p:nvPr>
        </p:nvSpPr>
        <p:spPr>
          <a:xfrm>
            <a:off x="6701128" y="3550238"/>
            <a:ext cx="2632058" cy="2252688"/>
          </a:xfrm>
        </p:spPr>
        <p:txBody>
          <a:bodyPr>
            <a:normAutofit/>
          </a:bodyPr>
          <a:lstStyle/>
          <a:p>
            <a:r>
              <a:rPr lang="es-US" dirty="0">
                <a:solidFill>
                  <a:srgbClr val="00529B"/>
                </a:solidFill>
                <a:latin typeface="Arial" panose="020B0604020202020204" pitchFamily="34" charset="0"/>
                <a:cs typeface="Arial" panose="020B0604020202020204" pitchFamily="34" charset="0"/>
              </a:rPr>
              <a:t>Las circunstancias en las que tendrá que pagar o no los cargos por continuar su estadía en el hospital.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93831" y="1694457"/>
            <a:ext cx="1539942" cy="1567941"/>
          </a:xfrm>
          <a:prstGeom prst="rect">
            <a:avLst/>
          </a:prstGeom>
        </p:spPr>
      </p:pic>
      <p:sp>
        <p:nvSpPr>
          <p:cNvPr id="14" name="Text Placeholder 13">
            <a:extLst>
              <a:ext uri="{FF2B5EF4-FFF2-40B4-BE49-F238E27FC236}">
                <a16:creationId xmlns:a16="http://schemas.microsoft.com/office/drawing/2014/main" id="{485AA7A8-4C1D-AC95-E4AB-40715ED807E4}"/>
              </a:ext>
            </a:extLst>
          </p:cNvPr>
          <p:cNvSpPr>
            <a:spLocks noGrp="1"/>
          </p:cNvSpPr>
          <p:nvPr>
            <p:ph type="body" sz="quarter" idx="17"/>
          </p:nvPr>
        </p:nvSpPr>
        <p:spPr>
          <a:xfrm>
            <a:off x="9458426" y="3550238"/>
            <a:ext cx="2544686" cy="2132368"/>
          </a:xfrm>
        </p:spPr>
        <p:txBody>
          <a:bodyPr>
            <a:noAutofit/>
          </a:bodyPr>
          <a:lstStyle/>
          <a:p>
            <a:r>
              <a:rPr lang="es-US" dirty="0">
                <a:solidFill>
                  <a:srgbClr val="00529B"/>
                </a:solidFill>
                <a:latin typeface="Arial" panose="020B0604020202020204" pitchFamily="34" charset="0"/>
                <a:cs typeface="Arial" panose="020B0604020202020204" pitchFamily="34" charset="0"/>
              </a:rPr>
              <a:t>Información relativa a su derecho a recibir una notificación detallada de por qué se interrumpen los servicios cubiertos.</a:t>
            </a:r>
          </a:p>
        </p:txBody>
      </p:sp>
      <p:pic>
        <p:nvPicPr>
          <p:cNvPr id="16" name="Picture 15">
            <a:extLst>
              <a:ext uri="{FF2B5EF4-FFF2-40B4-BE49-F238E27FC236}">
                <a16:creationId xmlns:a16="http://schemas.microsoft.com/office/drawing/2014/main" id="{382B4975-301C-22D5-CF41-01EA8359B84A}"/>
              </a:ext>
              <a:ext uri="{C183D7F6-B498-43B3-948B-1728B52AA6E4}">
                <adec:decorative xmlns:adec="http://schemas.microsoft.com/office/drawing/2017/decorative" val="1"/>
              </a:ext>
            </a:extLst>
          </p:cNvPr>
          <p:cNvPicPr>
            <a:picLocks noChangeAspect="1"/>
          </p:cNvPicPr>
          <p:nvPr/>
        </p:nvPicPr>
        <p:blipFill rotWithShape="1">
          <a:blip r:embed="rId8"/>
          <a:srcRect l="439" t="12230" r="4253" b="23643"/>
          <a:stretch/>
        </p:blipFill>
        <p:spPr>
          <a:xfrm>
            <a:off x="9723120" y="1798320"/>
            <a:ext cx="1737360" cy="1645920"/>
          </a:xfrm>
          <a:prstGeom prst="rect">
            <a:avLst/>
          </a:prstGeom>
        </p:spPr>
      </p:pic>
      <p:sp>
        <p:nvSpPr>
          <p:cNvPr id="6" name="Slide Number Placeholder 5">
            <a:extLst>
              <a:ext uri="{FF2B5EF4-FFF2-40B4-BE49-F238E27FC236}">
                <a16:creationId xmlns:a16="http://schemas.microsoft.com/office/drawing/2014/main" id="{B90B9EC6-34E7-42E8-B0D3-ADFF6741BB0A}"/>
              </a:ext>
            </a:extLst>
          </p:cNvPr>
          <p:cNvSpPr>
            <a:spLocks noGrp="1"/>
          </p:cNvSpPr>
          <p:nvPr>
            <p:ph type="sldNum" sz="quarter" idx="12"/>
          </p:nvPr>
        </p:nvSpPr>
        <p:spPr>
          <a:xfrm>
            <a:off x="8610600" y="6471698"/>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40</a:t>
            </a:fld>
            <a:endParaRPr lang="en-US"/>
          </a:p>
        </p:txBody>
      </p:sp>
      <p:sp>
        <p:nvSpPr>
          <p:cNvPr id="3" name="Footer Placeholder 2"/>
          <p:cNvSpPr>
            <a:spLocks noGrp="1"/>
          </p:cNvSpPr>
          <p:nvPr>
            <p:ph type="ftr" sz="quarter" idx="11"/>
          </p:nvPr>
        </p:nvSpPr>
        <p:spPr>
          <a:xfrm>
            <a:off x="4038600" y="6471698"/>
            <a:ext cx="4114800" cy="365125"/>
          </a:xfrm>
        </p:spPr>
        <p:txBody>
          <a:bodyPr/>
          <a:lstStyle/>
          <a:p>
            <a:r>
              <a:rPr lang="es-US">
                <a:latin typeface="Arial"/>
                <a:cs typeface="Arial"/>
              </a:rPr>
              <a:t>Derechos y protecciones de Medicare</a:t>
            </a:r>
          </a:p>
        </p:txBody>
      </p:sp>
      <p:sp>
        <p:nvSpPr>
          <p:cNvPr id="2" name="Date Placeholder 1"/>
          <p:cNvSpPr>
            <a:spLocks noGrp="1"/>
          </p:cNvSpPr>
          <p:nvPr>
            <p:ph type="dt" sz="half" idx="10"/>
          </p:nvPr>
        </p:nvSpPr>
        <p:spPr>
          <a:xfrm>
            <a:off x="838200" y="6471698"/>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69791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build="p"/>
      <p:bldP spid="13" grpId="0" build="p"/>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Derechos en un Centro de Enfermería Especializada (SNF)</a:t>
            </a:r>
          </a:p>
        </p:txBody>
      </p:sp>
      <p:sp>
        <p:nvSpPr>
          <p:cNvPr id="5" name="Text Placeholder 4">
            <a:extLst>
              <a:ext uri="{FF2B5EF4-FFF2-40B4-BE49-F238E27FC236}">
                <a16:creationId xmlns:a16="http://schemas.microsoft.com/office/drawing/2014/main" id="{550CA7B1-A1A7-CAB0-FA3A-45FBC0E08016}"/>
              </a:ext>
            </a:extLst>
          </p:cNvPr>
          <p:cNvSpPr>
            <a:spLocks noGrp="1"/>
          </p:cNvSpPr>
          <p:nvPr>
            <p:ph type="body" sz="quarter" idx="13"/>
          </p:nvPr>
        </p:nvSpPr>
        <p:spPr>
          <a:xfrm>
            <a:off x="1569493" y="1214653"/>
            <a:ext cx="4406740" cy="1762328"/>
          </a:xfrm>
        </p:spPr>
        <p:txBody>
          <a:bodyPr/>
          <a:lstStyle/>
          <a:p>
            <a:pPr marL="0" marR="0" lvl="1" indent="0" algn="l" defTabSz="914400" rtl="0" eaLnBrk="1" fontAlgn="auto" latinLnBrk="0" hangingPunct="1">
              <a:lnSpc>
                <a:spcPct val="100000"/>
              </a:lnSpc>
              <a:spcAft>
                <a:spcPts val="0"/>
              </a:spcAft>
              <a:buClrTx/>
              <a:buSzTx/>
              <a:buNone/>
              <a:tabLst/>
              <a:defRPr/>
            </a:pPr>
            <a:r>
              <a:rPr lang="es-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Ser libre de: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Discriminación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Abuso y negligencia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Restricciones</a:t>
            </a:r>
          </a:p>
        </p:txBody>
      </p:sp>
      <p:sp>
        <p:nvSpPr>
          <p:cNvPr id="6" name="Text Placeholder 5">
            <a:extLst>
              <a:ext uri="{FF2B5EF4-FFF2-40B4-BE49-F238E27FC236}">
                <a16:creationId xmlns:a16="http://schemas.microsoft.com/office/drawing/2014/main" id="{D5395016-CF60-DEB2-6A4E-FB3E23EC5065}"/>
              </a:ext>
            </a:extLst>
          </p:cNvPr>
          <p:cNvSpPr>
            <a:spLocks noGrp="1"/>
          </p:cNvSpPr>
          <p:nvPr>
            <p:ph type="body" sz="quarter" idx="14"/>
          </p:nvPr>
        </p:nvSpPr>
        <p:spPr>
          <a:xfrm>
            <a:off x="1569493" y="3003726"/>
            <a:ext cx="4406753" cy="3352621"/>
          </a:xfrm>
        </p:spPr>
        <p:txBody>
          <a:bodyPr/>
          <a:lstStyle/>
          <a:p>
            <a:pPr marL="0" lvl="1" indent="0">
              <a:spcAft>
                <a:spcPts val="1200"/>
              </a:spcAft>
              <a:buNone/>
              <a:defRPr/>
            </a:pPr>
            <a:r>
              <a:rPr lang="es-US" b="1" dirty="0">
                <a:solidFill>
                  <a:srgbClr val="00529B"/>
                </a:solidFill>
                <a:latin typeface="Arial" panose="020B0604020202020204" pitchFamily="34" charset="0"/>
                <a:cs typeface="Arial" panose="020B0604020202020204" pitchFamily="34" charset="0"/>
              </a:rPr>
              <a:t>Obtener:</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Información sobre servicios y tarifas</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Información sobre su condición médica y medicamentos</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Servicios sociales con fines médicos</a:t>
            </a:r>
          </a:p>
          <a:p>
            <a:pPr marL="548640" lvl="2" indent="-274320">
              <a:spcAft>
                <a:spcPts val="1200"/>
              </a:spcAft>
              <a:buSzPct val="100000"/>
              <a:buFont typeface="Wingdings" panose="05000000000000000000" pitchFamily="2" charset="2"/>
              <a:buChar char="§"/>
              <a:defRPr/>
            </a:pPr>
            <a:r>
              <a:rPr lang="es-US" sz="1800" dirty="0">
                <a:solidFill>
                  <a:srgbClr val="00529B"/>
                </a:solidFill>
                <a:latin typeface="Arial" panose="020B0604020202020204" pitchFamily="34" charset="0"/>
                <a:cs typeface="Arial" panose="020B0604020202020204" pitchFamily="34" charset="0"/>
              </a:rPr>
              <a:t>Privacidad, propiedad personal y arreglos de vivienda conyugal</a:t>
            </a:r>
          </a:p>
        </p:txBody>
      </p:sp>
      <p:sp>
        <p:nvSpPr>
          <p:cNvPr id="7" name="Text Placeholder 6">
            <a:extLst>
              <a:ext uri="{FF2B5EF4-FFF2-40B4-BE49-F238E27FC236}">
                <a16:creationId xmlns:a16="http://schemas.microsoft.com/office/drawing/2014/main" id="{A15C33E4-9259-2D41-9723-782AB879A636}"/>
              </a:ext>
            </a:extLst>
          </p:cNvPr>
          <p:cNvSpPr>
            <a:spLocks noGrp="1"/>
          </p:cNvSpPr>
          <p:nvPr>
            <p:ph type="body" sz="quarter" idx="15"/>
          </p:nvPr>
        </p:nvSpPr>
        <p:spPr>
          <a:xfrm>
            <a:off x="6215735" y="1214653"/>
            <a:ext cx="4992896" cy="1762328"/>
          </a:xfrm>
        </p:spPr>
        <p:txBody>
          <a:bodyPr/>
          <a:lstStyle/>
          <a:p>
            <a:pPr marL="0" marR="0" lvl="1" indent="0" algn="l" defTabSz="914400" rtl="0" eaLnBrk="1" fontAlgn="auto" latinLnBrk="0" hangingPunct="1">
              <a:lnSpc>
                <a:spcPct val="100000"/>
              </a:lnSpc>
              <a:spcAft>
                <a:spcPts val="0"/>
              </a:spcAft>
              <a:buClrTx/>
              <a:buSzTx/>
              <a:buNone/>
              <a:tabLst/>
              <a:defRPr/>
            </a:pPr>
            <a:r>
              <a:rPr lang="es-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Ser: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Tratado con dignidad y respeto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Protegido contra traslados o altas injustas</a:t>
            </a:r>
          </a:p>
        </p:txBody>
      </p:sp>
      <p:sp>
        <p:nvSpPr>
          <p:cNvPr id="8" name="Text Placeholder 7">
            <a:extLst>
              <a:ext uri="{FF2B5EF4-FFF2-40B4-BE49-F238E27FC236}">
                <a16:creationId xmlns:a16="http://schemas.microsoft.com/office/drawing/2014/main" id="{B483976E-2285-4CF3-8A49-859395FE5C3B}"/>
              </a:ext>
            </a:extLst>
          </p:cNvPr>
          <p:cNvSpPr>
            <a:spLocks noGrp="1"/>
          </p:cNvSpPr>
          <p:nvPr>
            <p:ph type="body" sz="quarter" idx="16"/>
          </p:nvPr>
        </p:nvSpPr>
        <p:spPr>
          <a:xfrm>
            <a:off x="6215738" y="2990353"/>
            <a:ext cx="4851190" cy="3434551"/>
          </a:xfrm>
        </p:spPr>
        <p:txBody>
          <a:bodyPr/>
          <a:lstStyle/>
          <a:p>
            <a:pPr marL="0" marR="0" lvl="1" indent="0" algn="l" defTabSz="914400" rtl="0" eaLnBrk="1" fontAlgn="auto" latinLnBrk="0" hangingPunct="1">
              <a:lnSpc>
                <a:spcPct val="100000"/>
              </a:lnSpc>
              <a:spcAft>
                <a:spcPts val="1200"/>
              </a:spcAft>
              <a:buClrTx/>
              <a:buSzTx/>
              <a:buNone/>
              <a:tabLst/>
              <a:defRPr/>
            </a:pPr>
            <a:r>
              <a:rPr lang="es-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Tener derecho 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Visitar a su propio doctor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Manejar su propio dinero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Presentar una queja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Pasar tiempo en privado con visitantes en cualquier horario razonable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18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Que sus familiares y tutores legales participen</a:t>
            </a:r>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1219204" y="1028678"/>
            <a:ext cx="9989457" cy="5327672"/>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a:off x="5976263" y="1028678"/>
            <a:ext cx="0" cy="5327672"/>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1219204" y="2990353"/>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1A628D3F-1AE5-400D-9BE6-169D232DEC2F}"/>
              </a:ext>
            </a:extLst>
          </p:cNvPr>
          <p:cNvSpPr>
            <a:spLocks noGrp="1"/>
          </p:cNvSpPr>
          <p:nvPr>
            <p:ph type="sldNum" sz="quarter" idx="12"/>
          </p:nvPr>
        </p:nvSpPr>
        <p:spPr>
          <a:xfrm>
            <a:off x="8610600" y="6478573"/>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41</a:t>
            </a:fld>
            <a:endParaRPr lang="en-US"/>
          </a:p>
        </p:txBody>
      </p:sp>
      <p:sp>
        <p:nvSpPr>
          <p:cNvPr id="3" name="Footer Placeholder 2"/>
          <p:cNvSpPr>
            <a:spLocks noGrp="1"/>
          </p:cNvSpPr>
          <p:nvPr>
            <p:ph type="ftr" sz="quarter" idx="11"/>
          </p:nvPr>
        </p:nvSpPr>
        <p:spPr>
          <a:xfrm>
            <a:off x="4038600" y="6478573"/>
            <a:ext cx="4114800" cy="365125"/>
          </a:xfrm>
        </p:spPr>
        <p:txBody>
          <a:bodyPr/>
          <a:lstStyle/>
          <a:p>
            <a:r>
              <a:rPr lang="es-US">
                <a:latin typeface="Arial"/>
                <a:cs typeface="Arial"/>
              </a:rPr>
              <a:t>Derechos y protecciones de Medicare</a:t>
            </a:r>
          </a:p>
        </p:txBody>
      </p:sp>
      <p:sp>
        <p:nvSpPr>
          <p:cNvPr id="2" name="Date Placeholder 1"/>
          <p:cNvSpPr>
            <a:spLocks noGrp="1"/>
          </p:cNvSpPr>
          <p:nvPr>
            <p:ph type="dt" sz="half" idx="10"/>
          </p:nvPr>
        </p:nvSpPr>
        <p:spPr>
          <a:xfrm>
            <a:off x="838200" y="6478573"/>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48349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
                                            <p:txEl>
                                              <p:pRg st="4" end="4"/>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1">
            <a:extLst>
              <a:ext uri="{FF2B5EF4-FFF2-40B4-BE49-F238E27FC236}">
                <a16:creationId xmlns:a16="http://schemas.microsoft.com/office/drawing/2014/main" id="{16571F6E-C1DD-E233-6732-0415DE4525B6}"/>
              </a:ext>
            </a:extLst>
          </p:cNvPr>
          <p:cNvSpPr>
            <a:spLocks noGrp="1"/>
          </p:cNvSpPr>
          <p:nvPr>
            <p:ph type="title"/>
          </p:nvPr>
        </p:nvSpPr>
        <p:spPr>
          <a:xfrm>
            <a:off x="0" y="9360"/>
            <a:ext cx="12191760" cy="965880"/>
          </a:xfrm>
          <a:prstGeom prst="rect">
            <a:avLst/>
          </a:prstGeom>
          <a:noFill/>
          <a:ln w="0">
            <a:noFill/>
          </a:ln>
        </p:spPr>
        <p:txBody>
          <a:bodyPr anchor="ctr">
            <a:noAutofit/>
          </a:bodyPr>
          <a:lstStyle/>
          <a:p>
            <a:pPr indent="0" algn="ctr">
              <a:lnSpc>
                <a:spcPct val="90000"/>
              </a:lnSpc>
              <a:buNone/>
            </a:pPr>
            <a:r>
              <a:rPr lang="es-US" sz="3000" b="0" strike="noStrike" spc="-1" dirty="0">
                <a:solidFill>
                  <a:srgbClr val="FFFFFF"/>
                </a:solidFill>
                <a:latin typeface="Arial Black"/>
              </a:rPr>
              <a:t>Derechos en el cuidado de la salud en el hogar y </a:t>
            </a:r>
            <a:br>
              <a:rPr lang="es-US" sz="3000" b="0" strike="noStrike" spc="-1" dirty="0">
                <a:solidFill>
                  <a:srgbClr val="FFFFFF"/>
                </a:solidFill>
                <a:latin typeface="Arial Black"/>
              </a:rPr>
            </a:br>
            <a:r>
              <a:rPr lang="es-US" sz="3000" b="0" strike="noStrike" spc="-1" dirty="0">
                <a:solidFill>
                  <a:srgbClr val="FFFFFF"/>
                </a:solidFill>
                <a:latin typeface="Arial Black"/>
              </a:rPr>
              <a:t>el cuidado de hospicio</a:t>
            </a:r>
            <a:endParaRPr lang="en-US" sz="3000" b="0" strike="noStrike" spc="-1" dirty="0">
              <a:solidFill>
                <a:srgbClr val="000000"/>
              </a:solidFill>
              <a:latin typeface="Calibri"/>
            </a:endParaRPr>
          </a:p>
        </p:txBody>
      </p:sp>
      <p:sp>
        <p:nvSpPr>
          <p:cNvPr id="5" name="PlaceHolder 2">
            <a:extLst>
              <a:ext uri="{FF2B5EF4-FFF2-40B4-BE49-F238E27FC236}">
                <a16:creationId xmlns:a16="http://schemas.microsoft.com/office/drawing/2014/main" id="{C5490B1C-676A-5C57-5AFF-8EE2B830B7CC}"/>
              </a:ext>
            </a:extLst>
          </p:cNvPr>
          <p:cNvSpPr txBox="1">
            <a:spLocks/>
          </p:cNvSpPr>
          <p:nvPr/>
        </p:nvSpPr>
        <p:spPr>
          <a:xfrm>
            <a:off x="742680" y="1208879"/>
            <a:ext cx="10504626" cy="3765141"/>
          </a:xfrm>
          <a:prstGeom prst="rect">
            <a:avLst/>
          </a:prstGeom>
          <a:noFill/>
          <a:ln w="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3000" b="0" i="0" kern="1200" baseline="0">
                <a:solidFill>
                  <a:schemeClr val="bg1"/>
                </a:solidFill>
                <a:latin typeface="Arial Black" panose="020B0604020202020204" pitchFamily="34" charset="0"/>
                <a:ea typeface="+mj-ea"/>
                <a:cs typeface="Arial Black" panose="020B0604020202020204" pitchFamily="34" charset="0"/>
              </a:defRPr>
            </a:lvl1pPr>
          </a:lstStyle>
          <a:p>
            <a:pPr algn="just">
              <a:lnSpc>
                <a:spcPct val="100000"/>
              </a:lnSpc>
              <a:spcAft>
                <a:spcPts val="1199"/>
              </a:spcAft>
              <a:tabLst>
                <a:tab pos="0" algn="l"/>
              </a:tabLst>
            </a:pPr>
            <a:r>
              <a:rPr lang="es-US" sz="2400" b="1" spc="-1" dirty="0">
                <a:solidFill>
                  <a:srgbClr val="00529B"/>
                </a:solidFill>
                <a:latin typeface="Arial"/>
              </a:rPr>
              <a:t>Usted recibirá una copia escrita de sus derechos y obligaciones antes del comienzo de los cuidados, incluido su derecho a:</a:t>
            </a:r>
            <a:endParaRPr lang="en-US" sz="2400" spc="-1" dirty="0">
              <a:solidFill>
                <a:schemeClr val="accent1">
                  <a:lumMod val="75000"/>
                </a:schemeClr>
              </a:solidFill>
              <a:latin typeface="Arial"/>
            </a:endParaRPr>
          </a:p>
          <a:p>
            <a:pPr marL="548640" indent="-274320" algn="just">
              <a:lnSpc>
                <a:spcPct val="100000"/>
              </a:lnSpc>
              <a:spcAft>
                <a:spcPts val="1199"/>
              </a:spcAft>
              <a:buClr>
                <a:srgbClr val="00539A"/>
              </a:buClr>
              <a:buFont typeface="Wingdings" charset="2"/>
              <a:buChar char=""/>
              <a:tabLst>
                <a:tab pos="0" algn="l"/>
              </a:tabLst>
            </a:pPr>
            <a:r>
              <a:rPr lang="es-US" sz="2200" spc="-1" dirty="0">
                <a:solidFill>
                  <a:srgbClr val="00529B"/>
                </a:solidFill>
                <a:latin typeface="Arial"/>
              </a:rPr>
              <a:t>Apelaciones</a:t>
            </a:r>
            <a:endParaRPr lang="en-US" sz="2200" spc="-1" dirty="0">
              <a:solidFill>
                <a:schemeClr val="accent1">
                  <a:lumMod val="75000"/>
                </a:schemeClr>
              </a:solidFill>
              <a:latin typeface="Arial"/>
            </a:endParaRPr>
          </a:p>
          <a:p>
            <a:pPr marL="548640" indent="-274320" algn="just">
              <a:lnSpc>
                <a:spcPct val="100000"/>
              </a:lnSpc>
              <a:spcAft>
                <a:spcPts val="1199"/>
              </a:spcAft>
              <a:buClr>
                <a:srgbClr val="00539A"/>
              </a:buClr>
              <a:buFont typeface="Wingdings" charset="2"/>
              <a:buChar char=""/>
              <a:tabLst>
                <a:tab pos="0" algn="l"/>
              </a:tabLst>
            </a:pPr>
            <a:r>
              <a:rPr lang="es-US" sz="2200" spc="-1" dirty="0">
                <a:solidFill>
                  <a:srgbClr val="00529B"/>
                </a:solidFill>
                <a:latin typeface="Arial"/>
              </a:rPr>
              <a:t>Elegir su agencia</a:t>
            </a:r>
            <a:endParaRPr lang="en-US" sz="2200" spc="-1" dirty="0">
              <a:solidFill>
                <a:schemeClr val="accent1">
                  <a:lumMod val="75000"/>
                </a:schemeClr>
              </a:solidFill>
              <a:latin typeface="Arial"/>
            </a:endParaRPr>
          </a:p>
          <a:p>
            <a:pPr marL="548640" indent="-274320" algn="just">
              <a:lnSpc>
                <a:spcPct val="100000"/>
              </a:lnSpc>
              <a:spcAft>
                <a:spcPts val="1199"/>
              </a:spcAft>
              <a:buClr>
                <a:srgbClr val="00539A"/>
              </a:buClr>
              <a:buFont typeface="Wingdings" charset="2"/>
              <a:buChar char=""/>
              <a:tabLst>
                <a:tab pos="0" algn="l"/>
              </a:tabLst>
            </a:pPr>
            <a:r>
              <a:rPr lang="es-US" sz="2200" spc="-1" dirty="0">
                <a:solidFill>
                  <a:srgbClr val="00529B"/>
                </a:solidFill>
                <a:latin typeface="Arial"/>
              </a:rPr>
              <a:t>Que traten su propiedad con respeto</a:t>
            </a:r>
            <a:endParaRPr lang="en-US" sz="2200" spc="-1" dirty="0">
              <a:solidFill>
                <a:schemeClr val="accent1">
                  <a:lumMod val="75000"/>
                </a:schemeClr>
              </a:solidFill>
              <a:latin typeface="Arial"/>
            </a:endParaRPr>
          </a:p>
          <a:p>
            <a:pPr marL="548640" indent="-274320" algn="just">
              <a:lnSpc>
                <a:spcPct val="100000"/>
              </a:lnSpc>
              <a:spcAft>
                <a:spcPts val="1199"/>
              </a:spcAft>
              <a:buClr>
                <a:srgbClr val="00539A"/>
              </a:buClr>
              <a:buFont typeface="Wingdings" charset="2"/>
              <a:buChar char=""/>
              <a:tabLst>
                <a:tab pos="0" algn="l"/>
              </a:tabLst>
            </a:pPr>
            <a:r>
              <a:rPr lang="es-US" sz="2200" spc="-1" dirty="0">
                <a:solidFill>
                  <a:srgbClr val="00529B"/>
                </a:solidFill>
                <a:latin typeface="Arial"/>
              </a:rPr>
              <a:t>Participar en y recibir una copia de su plan de atención</a:t>
            </a:r>
            <a:endParaRPr lang="en-US" sz="2200" spc="-1" dirty="0">
              <a:solidFill>
                <a:schemeClr val="accent1">
                  <a:lumMod val="75000"/>
                </a:schemeClr>
              </a:solidFill>
              <a:latin typeface="Arial"/>
            </a:endParaRPr>
          </a:p>
          <a:p>
            <a:pPr marL="548640" indent="-274320" algn="just">
              <a:lnSpc>
                <a:spcPct val="100000"/>
              </a:lnSpc>
              <a:spcAft>
                <a:spcPts val="1199"/>
              </a:spcAft>
              <a:buClr>
                <a:srgbClr val="00539A"/>
              </a:buClr>
              <a:buFont typeface="Wingdings" charset="2"/>
              <a:buChar char=""/>
              <a:tabLst>
                <a:tab pos="0" algn="l"/>
              </a:tabLst>
            </a:pPr>
            <a:r>
              <a:rPr lang="es-US" sz="2200" spc="-1" dirty="0">
                <a:solidFill>
                  <a:srgbClr val="00529B"/>
                </a:solidFill>
                <a:latin typeface="Arial"/>
              </a:rPr>
              <a:t>Haga que su familia o tutor actúen en su nombre si usted no puede</a:t>
            </a:r>
            <a:endParaRPr lang="en-US" sz="2200" spc="-1" dirty="0">
              <a:solidFill>
                <a:schemeClr val="accent1">
                  <a:lumMod val="75000"/>
                </a:schemeClr>
              </a:solidFill>
              <a:latin typeface="Arial"/>
            </a:endParaRPr>
          </a:p>
        </p:txBody>
      </p:sp>
      <p:sp>
        <p:nvSpPr>
          <p:cNvPr id="7" name="PlaceHolder 6">
            <a:extLst>
              <a:ext uri="{FF2B5EF4-FFF2-40B4-BE49-F238E27FC236}">
                <a16:creationId xmlns:a16="http://schemas.microsoft.com/office/drawing/2014/main" id="{70AB002E-BF86-EDD9-9CAC-7FA886F3866B}"/>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42</a:t>
            </a:fld>
            <a:endParaRPr lang="en-US">
              <a:solidFill>
                <a:srgbClr val="000000"/>
              </a:solidFill>
              <a:latin typeface="Times New Roman"/>
            </a:endParaRPr>
          </a:p>
        </p:txBody>
      </p:sp>
      <p:sp>
        <p:nvSpPr>
          <p:cNvPr id="8" name="PlaceHolder 7">
            <a:extLst>
              <a:ext uri="{FF2B5EF4-FFF2-40B4-BE49-F238E27FC236}">
                <a16:creationId xmlns:a16="http://schemas.microsoft.com/office/drawing/2014/main" id="{8BA228F0-A911-60B6-A0AD-667E95809394}"/>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9" name="PlaceHolder 8">
            <a:extLst>
              <a:ext uri="{FF2B5EF4-FFF2-40B4-BE49-F238E27FC236}">
                <a16:creationId xmlns:a16="http://schemas.microsoft.com/office/drawing/2014/main" id="{69A40B28-81F0-E7FD-4D61-F48E7B09F5A1}"/>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Marzo de 2024</a:t>
            </a:r>
            <a:endParaRPr lang="en-US" dirty="0">
              <a:solidFill>
                <a:srgbClr val="000000"/>
              </a:solidFill>
              <a:latin typeface="Times New Roman"/>
            </a:endParaRPr>
          </a:p>
        </p:txBody>
      </p:sp>
      <p:pic>
        <p:nvPicPr>
          <p:cNvPr id="10" name="Picture 9">
            <a:extLst>
              <a:ext uri="{FF2B5EF4-FFF2-40B4-BE49-F238E27FC236}">
                <a16:creationId xmlns:a16="http://schemas.microsoft.com/office/drawing/2014/main" id="{DD9541EE-AFE4-46C3-85F3-671CA551FF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9708" y="4813063"/>
            <a:ext cx="271051" cy="271051"/>
          </a:xfrm>
          <a:prstGeom prst="rect">
            <a:avLst/>
          </a:prstGeom>
        </p:spPr>
      </p:pic>
      <p:sp>
        <p:nvSpPr>
          <p:cNvPr id="12" name="PlaceHolder 3">
            <a:extLst>
              <a:ext uri="{FF2B5EF4-FFF2-40B4-BE49-F238E27FC236}">
                <a16:creationId xmlns:a16="http://schemas.microsoft.com/office/drawing/2014/main" id="{05B17126-A180-4640-84BC-C02698DFA070}"/>
              </a:ext>
            </a:extLst>
          </p:cNvPr>
          <p:cNvSpPr txBox="1">
            <a:spLocks/>
          </p:cNvSpPr>
          <p:nvPr/>
        </p:nvSpPr>
        <p:spPr>
          <a:xfrm>
            <a:off x="780759" y="4779545"/>
            <a:ext cx="10504626" cy="1287720"/>
          </a:xfrm>
          <a:prstGeom prst="rect">
            <a:avLst/>
          </a:prstGeom>
          <a:noFill/>
          <a:ln w="0">
            <a:noFill/>
          </a:ln>
        </p:spPr>
        <p:txBody>
          <a:bodyPr anchor="t">
            <a:normAutofit lnSpcReduction="1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199"/>
              </a:spcAft>
              <a:buClr>
                <a:srgbClr val="00539A"/>
              </a:buClr>
              <a:buSzTx/>
              <a:buFont typeface="Wingdings" pitchFamily="2" charset="2"/>
              <a:buNone/>
              <a:tabLst>
                <a:tab pos="0" algn="l"/>
              </a:tabLst>
              <a:defRPr/>
            </a:pPr>
            <a:r>
              <a:rPr kumimoji="0" lang="es-US" sz="1600" b="1" i="0" u="none" strike="noStrike" kern="1200" cap="none" spc="-1" normalizeH="0" baseline="0" noProof="0" dirty="0">
                <a:ln>
                  <a:noFill/>
                </a:ln>
                <a:solidFill>
                  <a:srgbClr val="00529B"/>
                </a:solidFill>
                <a:effectLst/>
                <a:uLnTx/>
                <a:uFillTx/>
                <a:latin typeface="Arial"/>
                <a:cs typeface="Arial" panose="020B0604020202020204" pitchFamily="34" charset="0"/>
              </a:rPr>
              <a:t>NOTA</a:t>
            </a:r>
            <a:r>
              <a:rPr kumimoji="0" lang="es-US" sz="1600" b="0" i="0" u="none" strike="noStrike" kern="1200" cap="none" spc="-1" normalizeH="0" baseline="0" noProof="0" dirty="0">
                <a:ln>
                  <a:noFill/>
                </a:ln>
                <a:solidFill>
                  <a:srgbClr val="00529B"/>
                </a:solidFill>
                <a:effectLst/>
                <a:uLnTx/>
                <a:uFillTx/>
                <a:latin typeface="Arial"/>
                <a:cs typeface="Arial" panose="020B0604020202020204" pitchFamily="34" charset="0"/>
              </a:rPr>
              <a:t>: La agencia de cuidado de la salud en el hogar debe entregarle una copia escrita de sus derechos. Para más información sobre sus derechos a la privacidad como paciente de cuidados a domicilio, lea el Conjunto de Información sobre Resultados y Evaluación de Agencias de Salud a Domicilio (OASIS), Declaración de Derechos de Privacidad del Paciente </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CMS.gov/Medicare/Quality-Initiatives-Patient-Assessment-Instruments/OASIS/Downloads/OASISStatementofPrivacyRights.zip</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endParaRPr kumimoji="0" lang="en-US" sz="1600" b="0" i="0" u="none" strike="noStrike" kern="1200" cap="none" spc="-1" normalizeH="0" baseline="0" noProof="0" dirty="0">
              <a:ln>
                <a:noFill/>
              </a:ln>
              <a:solidFill>
                <a:srgbClr val="4472C4">
                  <a:lumMod val="75000"/>
                </a:srgbClr>
              </a:solidFill>
              <a:effectLst/>
              <a:uLnTx/>
              <a:uFillTx/>
              <a:latin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normAutofit/>
          </a:bodyPr>
          <a:lstStyle/>
          <a:p>
            <a:r>
              <a:rPr lang="es-US" sz="2800" dirty="0"/>
              <a:t>Derechos en otros entornos: Centro Integral de </a:t>
            </a:r>
            <a:br>
              <a:rPr lang="es-US" sz="2800" dirty="0"/>
            </a:br>
            <a:r>
              <a:rPr lang="es-US" sz="2800" dirty="0"/>
              <a:t>Rehabilitación para Pacientes Ambulatorios (CORF)</a:t>
            </a:r>
          </a:p>
        </p:txBody>
      </p:sp>
      <p:sp>
        <p:nvSpPr>
          <p:cNvPr id="2" name="Content Placeholder 1">
            <a:extLst>
              <a:ext uri="{FF2B5EF4-FFF2-40B4-BE49-F238E27FC236}">
                <a16:creationId xmlns:a16="http://schemas.microsoft.com/office/drawing/2014/main" id="{854FF942-7CEA-F84B-2886-D5D61E34698A}"/>
              </a:ext>
            </a:extLst>
          </p:cNvPr>
          <p:cNvSpPr>
            <a:spLocks noGrp="1"/>
          </p:cNvSpPr>
          <p:nvPr>
            <p:ph sz="half" idx="1"/>
          </p:nvPr>
        </p:nvSpPr>
        <p:spPr>
          <a:xfrm>
            <a:off x="1060924" y="1599155"/>
            <a:ext cx="10498730" cy="4757195"/>
          </a:xfrm>
        </p:spPr>
        <p:txBody>
          <a:bodyPr/>
          <a:lstStyle/>
          <a:p>
            <a:pPr marL="0" indent="0" defTabSz="685800">
              <a:buNone/>
            </a:pPr>
            <a:r>
              <a:rPr lang="es-US" sz="2800" b="1">
                <a:solidFill>
                  <a:srgbClr val="00529B"/>
                </a:solidFill>
              </a:rPr>
              <a:t>En el contexto de una CORF:</a:t>
            </a:r>
          </a:p>
          <a:p>
            <a:pPr marL="548640" defTabSz="685800"/>
            <a:r>
              <a:rPr lang="es-US" sz="2400">
                <a:solidFill>
                  <a:srgbClr val="00529B"/>
                </a:solidFill>
              </a:rPr>
              <a:t>Su proveedor debe explicarle el plan de tratamiento para su rehabilitación</a:t>
            </a:r>
          </a:p>
          <a:p>
            <a:pPr marL="548640" defTabSz="685800"/>
            <a:r>
              <a:rPr lang="es-US" sz="2400">
                <a:solidFill>
                  <a:srgbClr val="00529B"/>
                </a:solidFill>
              </a:rPr>
              <a:t>Si su proveedor ofrece servicios de CORF no de terapia, los servicios deben relacionarse con el plan de tratamiento para la rehabilitación</a:t>
            </a:r>
          </a:p>
          <a:p>
            <a:pPr marL="548640" defTabSz="685800"/>
            <a:r>
              <a:rPr lang="es-US" sz="2400">
                <a:solidFill>
                  <a:srgbClr val="00529B"/>
                </a:solidFill>
              </a:rPr>
              <a:t>Medicare ya no limita el monto que paga en un año calendario por los siguientes, si son médicamente necesarios:</a:t>
            </a:r>
          </a:p>
          <a:p>
            <a:pPr marL="1097280" lvl="1" defTabSz="685800">
              <a:spcAft>
                <a:spcPts val="1200"/>
              </a:spcAft>
            </a:pPr>
            <a:r>
              <a:rPr lang="es-US" sz="2000">
                <a:solidFill>
                  <a:srgbClr val="00529B"/>
                </a:solidFill>
              </a:rPr>
              <a:t>Servicios de fisioterapia y patología del habla y el lenguaje combinados</a:t>
            </a:r>
          </a:p>
          <a:p>
            <a:pPr marL="1097280" lvl="1" defTabSz="685800">
              <a:spcAft>
                <a:spcPts val="1200"/>
              </a:spcAft>
            </a:pPr>
            <a:r>
              <a:rPr lang="es-US" sz="2000">
                <a:solidFill>
                  <a:srgbClr val="00529B"/>
                </a:solidFill>
              </a:rPr>
              <a:t>Servicios de terapia ocupacional</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0100"/>
            <a:ext cx="2743200" cy="365125"/>
          </a:xfrm>
        </p:spPr>
        <p:txBody>
          <a:bodyPr/>
          <a:lstStyle/>
          <a:p>
            <a:pPr>
              <a:defRPr/>
            </a:pPr>
            <a:fld id="{11E79EF6-0C0E-43E6-8FB3-918BC522CC5A}" type="slidenum">
              <a:rPr lang="en-US" smtClean="0"/>
              <a:pPr>
                <a:defRPr/>
              </a:pPr>
              <a:t>43</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0100"/>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010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289775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s-US"/>
              <a:t>Compruebe sus conocimientos: Pregunta 4</a:t>
            </a:r>
          </a:p>
        </p:txBody>
      </p:sp>
      <p:sp>
        <p:nvSpPr>
          <p:cNvPr id="9" name="Content Placeholder 8"/>
          <p:cNvSpPr>
            <a:spLocks noGrp="1"/>
          </p:cNvSpPr>
          <p:nvPr>
            <p:ph type="body" sz="quarter" idx="13"/>
          </p:nvPr>
        </p:nvSpPr>
        <p:spPr>
          <a:xfrm>
            <a:off x="718704" y="1658179"/>
            <a:ext cx="10754591" cy="3100858"/>
          </a:xfrm>
        </p:spPr>
        <p:txBody>
          <a:bodyPr>
            <a:normAutofit fontScale="92500"/>
          </a:bodyPr>
          <a:lstStyle/>
          <a:p>
            <a:pPr marL="0" lvl="0" indent="0" defTabSz="685800">
              <a:lnSpc>
                <a:spcPct val="100000"/>
              </a:lnSpc>
              <a:spcBef>
                <a:spcPts val="0"/>
              </a:spcBef>
              <a:buNone/>
            </a:pPr>
            <a:r>
              <a:rPr lang="es-US" sz="2200" b="1" dirty="0">
                <a:solidFill>
                  <a:srgbClr val="00529B"/>
                </a:solidFill>
              </a:rPr>
              <a:t>¿Qué explica el aviso “Un mensaje importante de Medicare sobre sus derechos”? (Seleccione todas las opciones que corresponda.)</a:t>
            </a:r>
          </a:p>
          <a:p>
            <a:pPr marL="457200" lvl="0" indent="-457200" defTabSz="685800">
              <a:lnSpc>
                <a:spcPct val="100000"/>
              </a:lnSpc>
              <a:spcBef>
                <a:spcPts val="0"/>
              </a:spcBef>
              <a:buFont typeface="+mj-lt"/>
              <a:buAutoNum type="alphaLcPeriod"/>
            </a:pPr>
            <a:r>
              <a:rPr lang="es-US" sz="2200" dirty="0">
                <a:solidFill>
                  <a:srgbClr val="00529B"/>
                </a:solidFill>
              </a:rPr>
              <a:t>Su derecho a obtener todos los servicios hospitalarios médicamente necesarios </a:t>
            </a:r>
          </a:p>
          <a:p>
            <a:pPr marL="457200" lvl="0" indent="-457200" defTabSz="685800">
              <a:lnSpc>
                <a:spcPct val="100000"/>
              </a:lnSpc>
              <a:spcBef>
                <a:spcPts val="0"/>
              </a:spcBef>
              <a:buFont typeface="+mj-lt"/>
              <a:buAutoNum type="alphaLcPeriod"/>
            </a:pPr>
            <a:r>
              <a:rPr lang="es-US" sz="2200" dirty="0">
                <a:solidFill>
                  <a:srgbClr val="00529B"/>
                </a:solidFill>
              </a:rPr>
              <a:t>Su derecho a recibir los servicios que necesita después de salir del hospital </a:t>
            </a:r>
          </a:p>
          <a:p>
            <a:pPr marL="457200" lvl="0" indent="-457200" defTabSz="685800">
              <a:lnSpc>
                <a:spcPct val="100000"/>
              </a:lnSpc>
              <a:spcBef>
                <a:spcPts val="0"/>
              </a:spcBef>
              <a:buFont typeface="+mj-lt"/>
              <a:buAutoNum type="alphaLcPeriod"/>
            </a:pPr>
            <a:r>
              <a:rPr lang="es-US" sz="2200" dirty="0">
                <a:solidFill>
                  <a:srgbClr val="00529B"/>
                </a:solidFill>
              </a:rPr>
              <a:t>Su derecho a apelar una decisión de alta y los pasos a seguir para apelar la decisión. </a:t>
            </a:r>
          </a:p>
          <a:p>
            <a:pPr marL="457200" lvl="0" indent="-457200" defTabSz="685800">
              <a:lnSpc>
                <a:spcPct val="100000"/>
              </a:lnSpc>
              <a:spcBef>
                <a:spcPts val="0"/>
              </a:spcBef>
              <a:buFont typeface="+mj-lt"/>
              <a:buAutoNum type="alphaLcPeriod"/>
            </a:pPr>
            <a:r>
              <a:rPr lang="es-US" sz="2200" dirty="0">
                <a:solidFill>
                  <a:srgbClr val="00529B"/>
                </a:solidFill>
              </a:rPr>
              <a:t>Las circunstancias en las que tendrá que pagar o no los cargos por continuar su estadía en el hospital.</a:t>
            </a:r>
          </a:p>
        </p:txBody>
      </p:sp>
      <p:sp>
        <p:nvSpPr>
          <p:cNvPr id="5" name="Rounded Rectangle 5" descr="Cuadro verde que resalta la respuesta correcta como: A,B,C y D">
            <a:extLst>
              <a:ext uri="{FF2B5EF4-FFF2-40B4-BE49-F238E27FC236}">
                <a16:creationId xmlns:a16="http://schemas.microsoft.com/office/drawing/2014/main" id="{BA0D4C80-7B04-01DB-A7BA-E2BF5C41E500}"/>
              </a:ext>
            </a:extLst>
          </p:cNvPr>
          <p:cNvSpPr/>
          <p:nvPr/>
        </p:nvSpPr>
        <p:spPr>
          <a:xfrm>
            <a:off x="608273" y="2464314"/>
            <a:ext cx="9692173" cy="34730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Rounded Rectangle 5" descr="Cuadro verde que resalta la respuesta correcta como: A,B,C y D">
            <a:extLst>
              <a:ext uri="{FF2B5EF4-FFF2-40B4-BE49-F238E27FC236}">
                <a16:creationId xmlns:a16="http://schemas.microsoft.com/office/drawing/2014/main" id="{7FB80BA3-FC80-39B5-1B64-1E06938229E8}"/>
              </a:ext>
              <a:ext uri="{C183D7F6-B498-43B3-948B-1728B52AA6E4}">
                <adec:decorative xmlns:adec="http://schemas.microsoft.com/office/drawing/2017/decorative" val="0"/>
              </a:ext>
            </a:extLst>
          </p:cNvPr>
          <p:cNvSpPr/>
          <p:nvPr/>
        </p:nvSpPr>
        <p:spPr>
          <a:xfrm>
            <a:off x="608273" y="2917267"/>
            <a:ext cx="9329811" cy="34730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ounded Rectangle 5" descr="Cuadro verde que resalta la respuesta correcta como: A,B,C y D">
            <a:extLst>
              <a:ext uri="{FF2B5EF4-FFF2-40B4-BE49-F238E27FC236}">
                <a16:creationId xmlns:a16="http://schemas.microsoft.com/office/drawing/2014/main" id="{434EAE03-62C5-9B0C-582E-6AF371373160}"/>
              </a:ext>
              <a:ext uri="{C183D7F6-B498-43B3-948B-1728B52AA6E4}">
                <adec:decorative xmlns:adec="http://schemas.microsoft.com/office/drawing/2017/decorative" val="0"/>
              </a:ext>
            </a:extLst>
          </p:cNvPr>
          <p:cNvSpPr/>
          <p:nvPr/>
        </p:nvSpPr>
        <p:spPr>
          <a:xfrm>
            <a:off x="608273" y="3376319"/>
            <a:ext cx="10428695" cy="34730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Rounded Rectangle 5" descr="Cuadro verde que resalta la respuesta correcta como: A,B,C y D">
            <a:extLst>
              <a:ext uri="{FF2B5EF4-FFF2-40B4-BE49-F238E27FC236}">
                <a16:creationId xmlns:a16="http://schemas.microsoft.com/office/drawing/2014/main" id="{86027482-F82B-3045-78F8-F6AFA74D8E81}"/>
              </a:ext>
              <a:ext uri="{C183D7F6-B498-43B3-948B-1728B52AA6E4}">
                <adec:decorative xmlns:adec="http://schemas.microsoft.com/office/drawing/2017/decorative" val="0"/>
              </a:ext>
            </a:extLst>
          </p:cNvPr>
          <p:cNvSpPr/>
          <p:nvPr/>
        </p:nvSpPr>
        <p:spPr>
          <a:xfrm>
            <a:off x="595223" y="3856141"/>
            <a:ext cx="10754591" cy="67361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F076-50E4-65C0-8271-92EBA581A860}"/>
              </a:ext>
            </a:extLst>
          </p:cNvPr>
          <p:cNvSpPr>
            <a:spLocks noGrp="1"/>
          </p:cNvSpPr>
          <p:nvPr>
            <p:ph type="title"/>
          </p:nvPr>
        </p:nvSpPr>
        <p:spPr>
          <a:xfrm>
            <a:off x="4257041" y="2364480"/>
            <a:ext cx="7934959" cy="3089407"/>
          </a:xfrm>
        </p:spPr>
        <p:txBody>
          <a:bodyPr>
            <a:normAutofit/>
          </a:bodyPr>
          <a:lstStyle/>
          <a:p>
            <a:pPr>
              <a:lnSpc>
                <a:spcPct val="100000"/>
              </a:lnSpc>
              <a:spcBef>
                <a:spcPts val="600"/>
              </a:spcBef>
              <a:spcAft>
                <a:spcPts val="1800"/>
              </a:spcAft>
            </a:pPr>
            <a:r>
              <a:rPr lang="es-US" dirty="0"/>
              <a:t>Lección 4</a:t>
            </a:r>
            <a:br>
              <a:rPr lang="es-US" dirty="0"/>
            </a:br>
            <a:r>
              <a:rPr lang="es-US" dirty="0"/>
              <a:t>Prácticas de privacidad </a:t>
            </a:r>
            <a:br>
              <a:rPr lang="es-US" dirty="0"/>
            </a:br>
            <a:r>
              <a:rPr lang="es-US" dirty="0"/>
              <a:t>de Medicare</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Lección 4 Objetivos </a:t>
            </a:r>
          </a:p>
        </p:txBody>
      </p:sp>
      <p:sp>
        <p:nvSpPr>
          <p:cNvPr id="2" name="Content Placeholder 1">
            <a:extLst>
              <a:ext uri="{FF2B5EF4-FFF2-40B4-BE49-F238E27FC236}">
                <a16:creationId xmlns:a16="http://schemas.microsoft.com/office/drawing/2014/main" id="{7FDF74E9-B76B-73C8-2A47-314D9485EBB9}"/>
              </a:ext>
            </a:extLst>
          </p:cNvPr>
          <p:cNvSpPr>
            <a:spLocks noGrp="1"/>
          </p:cNvSpPr>
          <p:nvPr>
            <p:ph sz="half" idx="1"/>
          </p:nvPr>
        </p:nvSpPr>
        <p:spPr>
          <a:xfrm>
            <a:off x="838200" y="1599155"/>
            <a:ext cx="10446239" cy="4757195"/>
          </a:xfrm>
        </p:spPr>
        <p:txBody>
          <a:bodyPr>
            <a:normAutofit/>
          </a:bodyPr>
          <a:lstStyle/>
          <a:p>
            <a:pPr marL="0" indent="0">
              <a:buNone/>
            </a:pPr>
            <a:r>
              <a:rPr lang="es-US" sz="2800" b="1">
                <a:solidFill>
                  <a:srgbClr val="00529B"/>
                </a:solidFill>
                <a:latin typeface="Arial"/>
                <a:cs typeface="Arial"/>
              </a:rPr>
              <a:t>Al final de esta lección, usted podrá: </a:t>
            </a:r>
          </a:p>
          <a:p>
            <a:pPr marL="548640"/>
            <a:r>
              <a:rPr lang="es-US" sz="2400">
                <a:solidFill>
                  <a:srgbClr val="00529B"/>
                </a:solidFill>
                <a:latin typeface="Arial"/>
                <a:cs typeface="Arial"/>
              </a:rPr>
              <a:t>Describir maneras en que Medicare tiene la obligación de proteger su información de salud personal</a:t>
            </a:r>
          </a:p>
          <a:p>
            <a:pPr marL="548640"/>
            <a:r>
              <a:rPr lang="es-US" sz="2400">
                <a:solidFill>
                  <a:srgbClr val="00529B"/>
                </a:solidFill>
                <a:latin typeface="Arial"/>
                <a:cs typeface="Arial"/>
              </a:rPr>
              <a:t>Identificar los avisos y divulgaciones obligatorios de Medicare sobre su información médica personal</a:t>
            </a:r>
          </a:p>
          <a:p>
            <a:pPr marL="548640"/>
            <a:r>
              <a:rPr lang="es-US" sz="2400">
                <a:solidFill>
                  <a:srgbClr val="00529B"/>
                </a:solidFill>
                <a:latin typeface="Arial"/>
                <a:cs typeface="Arial"/>
              </a:rPr>
              <a:t>Explicar qué hacer si cree que Medicare ha vulnerado sus derechos de privacidad</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0100"/>
            <a:ext cx="2743200" cy="365125"/>
          </a:xfrm>
        </p:spPr>
        <p:txBody>
          <a:bodyPr/>
          <a:lstStyle/>
          <a:p>
            <a:pPr>
              <a:defRPr/>
            </a:pPr>
            <a:fld id="{11E79EF6-0C0E-43E6-8FB3-918BC522CC5A}" type="slidenum">
              <a:rPr lang="en-US" smtClean="0"/>
              <a:pPr>
                <a:defRPr/>
              </a:pPr>
              <a:t>46</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0100"/>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0100"/>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268620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ceHolder 1">
            <a:extLst>
              <a:ext uri="{FF2B5EF4-FFF2-40B4-BE49-F238E27FC236}">
                <a16:creationId xmlns:a16="http://schemas.microsoft.com/office/drawing/2014/main" id="{28CD279B-E0F0-4A00-9D80-E4ED97EACE01}"/>
              </a:ext>
            </a:extLst>
          </p:cNvPr>
          <p:cNvSpPr>
            <a:spLocks noGrp="1"/>
          </p:cNvSpPr>
          <p:nvPr>
            <p:ph type="title"/>
          </p:nvPr>
        </p:nvSpPr>
        <p:spPr>
          <a:prstGeom prst="rect">
            <a:avLst/>
          </a:prstGeom>
          <a:noFill/>
          <a:ln w="0">
            <a:noFill/>
          </a:ln>
        </p:spPr>
        <p:txBody>
          <a:bodyPr anchor="ctr">
            <a:normAutofit/>
          </a:bodyPr>
          <a:lstStyle/>
          <a:p>
            <a:pPr indent="0" algn="ctr">
              <a:lnSpc>
                <a:spcPct val="90000"/>
              </a:lnSpc>
              <a:buNone/>
            </a:pPr>
            <a:r>
              <a:rPr lang="es-US" sz="3000" b="0" strike="noStrike" spc="-1">
                <a:solidFill>
                  <a:srgbClr val="FFFFFF"/>
                </a:solidFill>
                <a:latin typeface="Arial Black"/>
              </a:rPr>
              <a:t>"Aviso sobre prácticas de privacidad"</a:t>
            </a:r>
            <a:endParaRPr lang="en-US" sz="3000" b="0" strike="noStrike" spc="-1">
              <a:solidFill>
                <a:srgbClr val="000000"/>
              </a:solidFill>
              <a:latin typeface="Calibri"/>
            </a:endParaRPr>
          </a:p>
        </p:txBody>
      </p:sp>
      <p:sp>
        <p:nvSpPr>
          <p:cNvPr id="8" name="PlaceHolder 2">
            <a:extLst>
              <a:ext uri="{FF2B5EF4-FFF2-40B4-BE49-F238E27FC236}">
                <a16:creationId xmlns:a16="http://schemas.microsoft.com/office/drawing/2014/main" id="{DEF1C1B8-AA18-2B46-BF13-25FE373B3A76}"/>
              </a:ext>
            </a:extLst>
          </p:cNvPr>
          <p:cNvSpPr txBox="1">
            <a:spLocks/>
          </p:cNvSpPr>
          <p:nvPr/>
        </p:nvSpPr>
        <p:spPr>
          <a:xfrm>
            <a:off x="300960" y="1367280"/>
            <a:ext cx="6316920" cy="4755960"/>
          </a:xfrm>
          <a:prstGeom prst="rect">
            <a:avLst/>
          </a:prstGeom>
          <a:noFill/>
          <a:ln w="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3000" b="0" i="0" kern="1200" baseline="0">
                <a:solidFill>
                  <a:schemeClr val="bg1"/>
                </a:solidFill>
                <a:latin typeface="Arial Black" panose="020B0604020202020204" pitchFamily="34" charset="0"/>
                <a:ea typeface="+mj-ea"/>
                <a:cs typeface="Arial Black" panose="020B0604020202020204" pitchFamily="34" charset="0"/>
              </a:defRPr>
            </a:lvl1pPr>
          </a:lstStyle>
          <a:p>
            <a:pPr marL="274320" indent="-274320" algn="l">
              <a:lnSpc>
                <a:spcPct val="100000"/>
              </a:lnSpc>
              <a:spcAft>
                <a:spcPts val="1199"/>
              </a:spcAft>
              <a:buClr>
                <a:srgbClr val="00539A"/>
              </a:buClr>
              <a:buFont typeface="Wingdings" charset="2"/>
              <a:buChar char=""/>
            </a:pPr>
            <a:r>
              <a:rPr lang="es-US" sz="2600" spc="-1" dirty="0">
                <a:solidFill>
                  <a:srgbClr val="00529B"/>
                </a:solidFill>
                <a:latin typeface="Arial"/>
              </a:rPr>
              <a:t>Describe cómo Medicare usa y proporciona su información médica personal</a:t>
            </a:r>
            <a:endParaRPr lang="en-US" sz="2600" spc="-1" dirty="0">
              <a:solidFill>
                <a:schemeClr val="accent1">
                  <a:lumMod val="75000"/>
                </a:schemeClr>
              </a:solidFill>
              <a:latin typeface="Arial"/>
            </a:endParaRPr>
          </a:p>
          <a:p>
            <a:pPr marL="274320" indent="-274320" algn="l">
              <a:lnSpc>
                <a:spcPct val="100000"/>
              </a:lnSpc>
              <a:spcAft>
                <a:spcPts val="1199"/>
              </a:spcAft>
              <a:buClr>
                <a:srgbClr val="00539A"/>
              </a:buClr>
              <a:buFont typeface="Wingdings" charset="2"/>
              <a:buChar char=""/>
            </a:pPr>
            <a:r>
              <a:rPr lang="es-US" sz="2600" spc="-1" dirty="0">
                <a:solidFill>
                  <a:srgbClr val="00529B"/>
                </a:solidFill>
                <a:latin typeface="Arial"/>
              </a:rPr>
              <a:t>Describe sus derechos y cómo puede ejercerlos</a:t>
            </a:r>
            <a:endParaRPr lang="en-US" sz="2600" spc="-1" dirty="0">
              <a:solidFill>
                <a:schemeClr val="accent1">
                  <a:lumMod val="75000"/>
                </a:schemeClr>
              </a:solidFill>
              <a:latin typeface="Arial"/>
            </a:endParaRPr>
          </a:p>
          <a:p>
            <a:pPr marL="274320" marR="0" lvl="0" indent="-274320" algn="l" defTabSz="914400" rtl="0" eaLnBrk="1" fontAlgn="auto" latinLnBrk="0" hangingPunct="1">
              <a:lnSpc>
                <a:spcPct val="100000"/>
              </a:lnSpc>
              <a:spcBef>
                <a:spcPct val="0"/>
              </a:spcBef>
              <a:spcAft>
                <a:spcPts val="1199"/>
              </a:spcAft>
              <a:buClr>
                <a:srgbClr val="00539A"/>
              </a:buClr>
              <a:buSzTx/>
              <a:buFont typeface="Wingdings" charset="2"/>
              <a:buChar char=""/>
              <a:tabLst/>
              <a:defRPr/>
            </a:pPr>
            <a:r>
              <a:rPr lang="es-US" sz="2600" spc="-1" dirty="0">
                <a:solidFill>
                  <a:srgbClr val="00529B"/>
                </a:solidFill>
                <a:latin typeface="Arial"/>
              </a:rPr>
              <a:t>Se publica anualmente en el manual “Medicare y usted” y en </a:t>
            </a:r>
            <a:r>
              <a:rPr kumimoji="0" lang="es-US" sz="24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Medicare.gov</a:t>
            </a:r>
            <a:endParaRPr kumimoji="0" lang="es-US" sz="24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274320" marR="0" lvl="0" indent="-274320"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s-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Para mayor información, llame </a:t>
            </a:r>
            <a:br>
              <a:rPr kumimoji="0" lang="es-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1-800-MEDICARE (1-800-633-4227); </a:t>
            </a:r>
            <a:br>
              <a:rPr kumimoji="0" lang="es-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TTY: 1-877-486-2048</a:t>
            </a:r>
          </a:p>
          <a:p>
            <a:pPr marL="274320" indent="-274320" algn="l">
              <a:lnSpc>
                <a:spcPct val="100000"/>
              </a:lnSpc>
              <a:spcAft>
                <a:spcPts val="1199"/>
              </a:spcAft>
              <a:buClr>
                <a:srgbClr val="00539A"/>
              </a:buClr>
              <a:buFont typeface="Wingdings" charset="2"/>
              <a:buChar char=""/>
            </a:pPr>
            <a:endParaRPr lang="en-US" sz="2600" spc="-1" dirty="0">
              <a:solidFill>
                <a:schemeClr val="accent1">
                  <a:lumMod val="75000"/>
                </a:schemeClr>
              </a:solidFill>
              <a:latin typeface="Arial"/>
            </a:endParaRPr>
          </a:p>
        </p:txBody>
      </p:sp>
      <p:pic>
        <p:nvPicPr>
          <p:cNvPr id="9" name="Picture 8" descr="Captura de pantalla del Aviso de Denegación de Cobertura de Medicamentos Recetados de la Parte D de Medicare">
            <a:extLst>
              <a:ext uri="{FF2B5EF4-FFF2-40B4-BE49-F238E27FC236}">
                <a16:creationId xmlns:a16="http://schemas.microsoft.com/office/drawing/2014/main" id="{8FBE54E0-7855-8EAA-6370-E0BC31AC6637}"/>
              </a:ext>
            </a:extLst>
          </p:cNvPr>
          <p:cNvPicPr>
            <a:picLocks noChangeAspect="1"/>
          </p:cNvPicPr>
          <p:nvPr/>
        </p:nvPicPr>
        <p:blipFill>
          <a:blip r:embed="rId4"/>
          <a:stretch>
            <a:fillRect/>
          </a:stretch>
        </p:blipFill>
        <p:spPr>
          <a:xfrm>
            <a:off x="8153401" y="1768967"/>
            <a:ext cx="3737468" cy="4714033"/>
          </a:xfrm>
          <a:prstGeom prst="rect">
            <a:avLst/>
          </a:prstGeom>
          <a:ln w="28575">
            <a:solidFill>
              <a:srgbClr val="FEC736"/>
            </a:solidFill>
          </a:ln>
        </p:spPr>
      </p:pic>
      <p:pic>
        <p:nvPicPr>
          <p:cNvPr id="10" name="Picture 9" descr="Captura de pantalla del sitio web Medicare.gov del Aviso de Prácticas de Privacidad para Medicare Original">
            <a:extLst>
              <a:ext uri="{FF2B5EF4-FFF2-40B4-BE49-F238E27FC236}">
                <a16:creationId xmlns:a16="http://schemas.microsoft.com/office/drawing/2014/main" id="{B23ED484-2C43-2D64-2D49-094756AF4D4F}"/>
              </a:ext>
            </a:extLst>
          </p:cNvPr>
          <p:cNvPicPr>
            <a:picLocks noChangeAspect="1"/>
          </p:cNvPicPr>
          <p:nvPr/>
        </p:nvPicPr>
        <p:blipFill>
          <a:blip r:embed="rId5"/>
          <a:stretch>
            <a:fillRect/>
          </a:stretch>
        </p:blipFill>
        <p:spPr>
          <a:xfrm>
            <a:off x="6618515" y="1228725"/>
            <a:ext cx="3922270" cy="4714033"/>
          </a:xfrm>
          <a:prstGeom prst="rect">
            <a:avLst/>
          </a:prstGeom>
          <a:ln w="28575">
            <a:solidFill>
              <a:srgbClr val="FEC736"/>
            </a:solidFill>
          </a:ln>
        </p:spPr>
      </p:pic>
      <p:sp>
        <p:nvSpPr>
          <p:cNvPr id="5" name="PlaceHolder 7">
            <a:extLst>
              <a:ext uri="{FF2B5EF4-FFF2-40B4-BE49-F238E27FC236}">
                <a16:creationId xmlns:a16="http://schemas.microsoft.com/office/drawing/2014/main" id="{08FC69CF-4156-523B-7D9C-D05B2A3E1D45}"/>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6" name="PlaceHolder 8">
            <a:extLst>
              <a:ext uri="{FF2B5EF4-FFF2-40B4-BE49-F238E27FC236}">
                <a16:creationId xmlns:a16="http://schemas.microsoft.com/office/drawing/2014/main" id="{36DD6BCD-B1EB-C166-3B18-0AEE063F5F20}"/>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Marzo de 2024</a:t>
            </a:r>
            <a:endParaRPr lang="en-US" dirty="0">
              <a:solidFill>
                <a:srgbClr val="000000"/>
              </a:solidFill>
              <a:latin typeface="Times New Roman"/>
            </a:endParaRPr>
          </a:p>
        </p:txBody>
      </p:sp>
      <p:sp>
        <p:nvSpPr>
          <p:cNvPr id="4" name="PlaceHolder 6">
            <a:extLst>
              <a:ext uri="{FF2B5EF4-FFF2-40B4-BE49-F238E27FC236}">
                <a16:creationId xmlns:a16="http://schemas.microsoft.com/office/drawing/2014/main" id="{317D3820-D57F-34F8-FC6D-A478BBCE3DFF}"/>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47</a:t>
            </a:fld>
            <a:endParaRPr lang="en-US">
              <a:solidFill>
                <a:srgbClr val="000000"/>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Derechos de Privacidad de Información Médica Personal</a:t>
            </a:r>
          </a:p>
        </p:txBody>
      </p:sp>
      <p:sp>
        <p:nvSpPr>
          <p:cNvPr id="5" name="Content Placeholder 4"/>
          <p:cNvSpPr>
            <a:spLocks noGrp="1"/>
          </p:cNvSpPr>
          <p:nvPr>
            <p:ph type="body" sz="quarter" idx="13"/>
          </p:nvPr>
        </p:nvSpPr>
        <p:spPr>
          <a:xfrm>
            <a:off x="1675549" y="1504867"/>
            <a:ext cx="4726102" cy="4123471"/>
          </a:xfrm>
        </p:spPr>
        <p:txBody>
          <a:bodyPr>
            <a:noAutofit/>
          </a:bodyPr>
          <a:lstStyle/>
          <a:p>
            <a:pPr marL="0" indent="0" defTabSz="685800">
              <a:spcAft>
                <a:spcPts val="600"/>
              </a:spcAft>
              <a:buClr>
                <a:srgbClr val="00529B"/>
              </a:buClr>
              <a:buNone/>
            </a:pPr>
            <a:r>
              <a:rPr lang="es-US" sz="2400" b="1" dirty="0">
                <a:solidFill>
                  <a:srgbClr val="00529B"/>
                </a:solidFill>
              </a:rPr>
              <a:t>Obtener:</a:t>
            </a:r>
          </a:p>
          <a:p>
            <a:pPr marL="548640" lvl="1" defTabSz="685800">
              <a:buFont typeface="Wingdings" panose="05000000000000000000" pitchFamily="2" charset="2"/>
              <a:buChar char="§"/>
            </a:pPr>
            <a:r>
              <a:rPr lang="es-US" dirty="0">
                <a:solidFill>
                  <a:srgbClr val="00529B"/>
                </a:solidFill>
              </a:rPr>
              <a:t>Una copia de la información que Medicare tiene sobre usted</a:t>
            </a:r>
          </a:p>
          <a:p>
            <a:pPr marL="548640" lvl="1" defTabSz="685800">
              <a:buFont typeface="Wingdings" panose="020B0604020202020204" pitchFamily="34" charset="0"/>
              <a:buChar char="§"/>
            </a:pPr>
            <a:r>
              <a:rPr lang="es-US" dirty="0">
                <a:solidFill>
                  <a:srgbClr val="00529B"/>
                </a:solidFill>
              </a:rPr>
              <a:t>Una lista de las personas que reciben su información de Medicare</a:t>
            </a:r>
          </a:p>
          <a:p>
            <a:pPr marL="548640" lvl="1" defTabSz="685800">
              <a:buFont typeface="Wingdings" panose="020B0604020202020204" pitchFamily="34" charset="0"/>
              <a:buChar char="§"/>
            </a:pPr>
            <a:r>
              <a:rPr lang="es-US" dirty="0">
                <a:solidFill>
                  <a:srgbClr val="00529B"/>
                </a:solidFill>
              </a:rPr>
              <a:t>Una carta (“aviso de incumplimiento”) que le informe acerca del riesgo a la privacidad de su información</a:t>
            </a:r>
          </a:p>
          <a:p>
            <a:pPr marL="548640" lvl="1" defTabSz="685800">
              <a:buFont typeface="Wingdings" panose="020B0604020202020204" pitchFamily="34" charset="0"/>
              <a:buChar char="§"/>
            </a:pPr>
            <a:r>
              <a:rPr lang="es-US" dirty="0">
                <a:solidFill>
                  <a:srgbClr val="00529B"/>
                </a:solidFill>
              </a:rPr>
              <a:t>Una copia impresa por separado del "Aviso de prácticas de privacidad"</a:t>
            </a:r>
          </a:p>
        </p:txBody>
      </p:sp>
      <p:sp>
        <p:nvSpPr>
          <p:cNvPr id="12" name="Text Placeholder 11">
            <a:extLst>
              <a:ext uri="{FF2B5EF4-FFF2-40B4-BE49-F238E27FC236}">
                <a16:creationId xmlns:a16="http://schemas.microsoft.com/office/drawing/2014/main" id="{0055AF16-3629-5C7C-4070-5A0D2B182A9F}"/>
              </a:ext>
            </a:extLst>
          </p:cNvPr>
          <p:cNvSpPr>
            <a:spLocks noGrp="1"/>
          </p:cNvSpPr>
          <p:nvPr>
            <p:ph type="body" sz="quarter" idx="15"/>
          </p:nvPr>
        </p:nvSpPr>
        <p:spPr>
          <a:xfrm>
            <a:off x="6121402" y="1579474"/>
            <a:ext cx="5543603" cy="1987129"/>
          </a:xfrm>
        </p:spPr>
        <p:txBody>
          <a:bodyPr/>
          <a:lstStyle/>
          <a:p>
            <a:pPr marL="0" indent="0" defTabSz="685800">
              <a:lnSpc>
                <a:spcPct val="100000"/>
              </a:lnSpc>
              <a:spcAft>
                <a:spcPts val="600"/>
              </a:spcAft>
              <a:buNone/>
            </a:pPr>
            <a:r>
              <a:rPr lang="es-US" sz="2400" b="1" dirty="0">
                <a:solidFill>
                  <a:srgbClr val="00529B"/>
                </a:solidFill>
              </a:rPr>
              <a:t>Pedir a Medicare que:</a:t>
            </a:r>
          </a:p>
          <a:p>
            <a:pPr marL="548640" lvl="1" indent="-274320" defTabSz="685800">
              <a:lnSpc>
                <a:spcPct val="100000"/>
              </a:lnSpc>
              <a:buFont typeface="Wingdings" panose="05000000000000000000" pitchFamily="2" charset="2"/>
              <a:buChar char="§"/>
            </a:pPr>
            <a:r>
              <a:rPr lang="es-US" dirty="0">
                <a:solidFill>
                  <a:srgbClr val="00529B"/>
                </a:solidFill>
              </a:rPr>
              <a:t>Se comunique con usted de manera diferente o en un lugar distinto</a:t>
            </a:r>
          </a:p>
          <a:p>
            <a:pPr marL="548640" lvl="1" indent="-274320" defTabSz="685800">
              <a:lnSpc>
                <a:spcPct val="100000"/>
              </a:lnSpc>
              <a:buFont typeface="Wingdings" panose="05000000000000000000" pitchFamily="2" charset="2"/>
              <a:buChar char="§"/>
            </a:pPr>
            <a:r>
              <a:rPr lang="es-US" dirty="0">
                <a:solidFill>
                  <a:srgbClr val="00529B"/>
                </a:solidFill>
              </a:rPr>
              <a:t>Limitar cómo usa su información y cómo se divulga para pagar sus reclamaciones </a:t>
            </a:r>
          </a:p>
          <a:p>
            <a:endParaRPr lang="en-US" sz="1800" dirty="0"/>
          </a:p>
        </p:txBody>
      </p:sp>
      <p:sp>
        <p:nvSpPr>
          <p:cNvPr id="14" name="Text Placeholder 13">
            <a:extLst>
              <a:ext uri="{FF2B5EF4-FFF2-40B4-BE49-F238E27FC236}">
                <a16:creationId xmlns:a16="http://schemas.microsoft.com/office/drawing/2014/main" id="{9790B8A9-0F35-1703-55CB-F6BBD8D5D4B4}"/>
              </a:ext>
            </a:extLst>
          </p:cNvPr>
          <p:cNvSpPr>
            <a:spLocks noGrp="1"/>
          </p:cNvSpPr>
          <p:nvPr>
            <p:ph type="body" sz="quarter" idx="16"/>
          </p:nvPr>
        </p:nvSpPr>
        <p:spPr>
          <a:xfrm>
            <a:off x="6128660" y="3769361"/>
            <a:ext cx="5232398" cy="2298357"/>
          </a:xfrm>
        </p:spPr>
        <p:txBody>
          <a:bodyPr/>
          <a:lstStyle/>
          <a:p>
            <a:pPr marL="0" indent="0" defTabSz="685800">
              <a:lnSpc>
                <a:spcPct val="100000"/>
              </a:lnSpc>
              <a:spcBef>
                <a:spcPts val="0"/>
              </a:spcBef>
              <a:spcAft>
                <a:spcPts val="600"/>
              </a:spcAft>
              <a:buNone/>
            </a:pPr>
            <a:r>
              <a:rPr lang="es-US" sz="2400" b="1" dirty="0">
                <a:solidFill>
                  <a:srgbClr val="00529B"/>
                </a:solidFill>
              </a:rPr>
              <a:t>Y:</a:t>
            </a:r>
          </a:p>
          <a:p>
            <a:pPr marL="548640" lvl="1" indent="-274320" defTabSz="685800">
              <a:lnSpc>
                <a:spcPct val="100000"/>
              </a:lnSpc>
              <a:spcBef>
                <a:spcPts val="0"/>
              </a:spcBef>
              <a:spcAft>
                <a:spcPts val="600"/>
              </a:spcAft>
              <a:buFont typeface="Wingdings" panose="05000000000000000000" pitchFamily="2" charset="2"/>
              <a:buChar char="§"/>
            </a:pPr>
            <a:r>
              <a:rPr lang="es-US" dirty="0">
                <a:solidFill>
                  <a:srgbClr val="00529B"/>
                </a:solidFill>
              </a:rPr>
              <a:t>Cambiar su información si cree que es incorrecta o está incompleta</a:t>
            </a:r>
          </a:p>
          <a:p>
            <a:pPr marL="548640" lvl="1" indent="-274320" defTabSz="685800">
              <a:lnSpc>
                <a:spcPct val="100000"/>
              </a:lnSpc>
              <a:spcBef>
                <a:spcPts val="0"/>
              </a:spcBef>
              <a:spcAft>
                <a:spcPts val="600"/>
              </a:spcAft>
              <a:buFont typeface="Wingdings" panose="05000000000000000000" pitchFamily="2" charset="2"/>
              <a:buChar char="§"/>
            </a:pPr>
            <a:r>
              <a:rPr lang="es-US" dirty="0">
                <a:solidFill>
                  <a:srgbClr val="00529B"/>
                </a:solidFill>
              </a:rPr>
              <a:t>Hablar con un representante de servicios al cliente sobre el aviso de privacidad de Medicare.</a:t>
            </a:r>
          </a:p>
          <a:p>
            <a:pPr marL="0" indent="0">
              <a:buNone/>
            </a:pPr>
            <a:endParaRPr lang="en-US" sz="1800" dirty="0"/>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10184523"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566603"/>
            <a:ext cx="5420206" cy="4291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CC0A2E-86E7-4494-89CB-E5CB89DBDE0F}"/>
              </a:ext>
            </a:extLst>
          </p:cNvPr>
          <p:cNvSpPr>
            <a:spLocks noGrp="1"/>
          </p:cNvSpPr>
          <p:nvPr>
            <p:ph type="sldNum" sz="quarter" idx="12"/>
          </p:nvPr>
        </p:nvSpPr>
        <p:spPr>
          <a:xfrm>
            <a:off x="8610600" y="6478573"/>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a:xfrm>
            <a:off x="4038600" y="6478573"/>
            <a:ext cx="4114800" cy="365125"/>
          </a:xfrm>
        </p:spPr>
        <p:txBody>
          <a:bodyPr/>
          <a:lstStyle/>
          <a:p>
            <a:r>
              <a:rPr lang="es-US">
                <a:latin typeface="Arial"/>
                <a:cs typeface="Arial"/>
              </a:rPr>
              <a:t>Derechos y protecciones de Medicare</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478573"/>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42271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14" grpId="0" build="p"/>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ceHolder 1">
            <a:extLst>
              <a:ext uri="{FF2B5EF4-FFF2-40B4-BE49-F238E27FC236}">
                <a16:creationId xmlns:a16="http://schemas.microsoft.com/office/drawing/2014/main" id="{E2F16F4D-40C7-5EDB-20FE-B3CC6D6CFF85}"/>
              </a:ext>
            </a:extLst>
          </p:cNvPr>
          <p:cNvSpPr>
            <a:spLocks noGrp="1"/>
          </p:cNvSpPr>
          <p:nvPr>
            <p:ph type="title"/>
          </p:nvPr>
        </p:nvSpPr>
        <p:spPr>
          <a:xfrm>
            <a:off x="0" y="9360"/>
            <a:ext cx="12191760" cy="965880"/>
          </a:xfrm>
          <a:prstGeom prst="rect">
            <a:avLst/>
          </a:prstGeom>
          <a:noFill/>
          <a:ln w="0">
            <a:noFill/>
          </a:ln>
        </p:spPr>
        <p:txBody>
          <a:bodyPr anchor="ctr">
            <a:noAutofit/>
          </a:bodyPr>
          <a:lstStyle/>
          <a:p>
            <a:pPr indent="0" algn="ctr">
              <a:lnSpc>
                <a:spcPct val="90000"/>
              </a:lnSpc>
              <a:buNone/>
            </a:pPr>
            <a:r>
              <a:rPr lang="es-US" sz="3000" b="0" strike="noStrike" spc="-1" dirty="0">
                <a:solidFill>
                  <a:srgbClr val="FFFFFF"/>
                </a:solidFill>
                <a:latin typeface="Arial Black"/>
              </a:rPr>
              <a:t>Si se incumplen los derechos de privacidad</a:t>
            </a:r>
            <a:endParaRPr lang="en-US" sz="3000" b="0" strike="noStrike" spc="-1" dirty="0">
              <a:solidFill>
                <a:srgbClr val="000000"/>
              </a:solidFill>
              <a:latin typeface="Calibri"/>
            </a:endParaRPr>
          </a:p>
        </p:txBody>
      </p:sp>
      <p:sp>
        <p:nvSpPr>
          <p:cNvPr id="14" name="PlaceHolder 2">
            <a:extLst>
              <a:ext uri="{FF2B5EF4-FFF2-40B4-BE49-F238E27FC236}">
                <a16:creationId xmlns:a16="http://schemas.microsoft.com/office/drawing/2014/main" id="{97AB36A4-B38B-46FF-9703-4838078B6EF9}"/>
              </a:ext>
            </a:extLst>
          </p:cNvPr>
          <p:cNvSpPr txBox="1">
            <a:spLocks/>
          </p:cNvSpPr>
          <p:nvPr/>
        </p:nvSpPr>
        <p:spPr>
          <a:xfrm>
            <a:off x="339990" y="1275362"/>
            <a:ext cx="11511419" cy="220392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a:buFont typeface="Wingdings" charset="2"/>
              <a:buChar char=""/>
            </a:pPr>
            <a:r>
              <a:rPr lang="es-US" sz="2100" spc="-1">
                <a:solidFill>
                  <a:srgbClr val="00529B"/>
                </a:solidFill>
                <a:latin typeface="Arial"/>
              </a:rPr>
              <a:t>Medicare, Medicaid y los programas de atención médica para veteranos y fuerzas armadas están cubiertos por la Ley de Portabilidad y Responsabilidad del Seguro Médico (HIPAA) </a:t>
            </a:r>
            <a:endParaRPr lang="en-US" sz="2100" spc="-1">
              <a:latin typeface="Arial"/>
            </a:endParaRPr>
          </a:p>
          <a:p>
            <a:pPr marL="548640">
              <a:buFont typeface="Wingdings" charset="2"/>
              <a:buChar char=""/>
            </a:pPr>
            <a:r>
              <a:rPr lang="es-US" sz="2100" spc="-1">
                <a:solidFill>
                  <a:srgbClr val="00529B"/>
                </a:solidFill>
                <a:latin typeface="Arial"/>
              </a:rPr>
              <a:t>Puede presentar una queja por escrito por correo postal o electrónico o a través del Portal </a:t>
            </a:r>
            <a:br>
              <a:rPr lang="es-US" sz="2100" spc="-1">
                <a:solidFill>
                  <a:srgbClr val="00529B"/>
                </a:solidFill>
                <a:latin typeface="Arial"/>
              </a:rPr>
            </a:br>
            <a:r>
              <a:rPr lang="es-US" sz="2100" spc="-1">
                <a:solidFill>
                  <a:srgbClr val="00529B"/>
                </a:solidFill>
                <a:latin typeface="Arial"/>
              </a:rPr>
              <a:t>de Quejas de la Oficina de Derechos Civiles (OCR)</a:t>
            </a:r>
            <a:endParaRPr lang="en-US" sz="2100" spc="-1">
              <a:latin typeface="Arial"/>
            </a:endParaRPr>
          </a:p>
          <a:p>
            <a:pPr marL="548640">
              <a:buFont typeface="Wingdings" charset="2"/>
              <a:buChar char=""/>
            </a:pPr>
            <a:r>
              <a:rPr lang="es-US" sz="2100" spc="-1">
                <a:solidFill>
                  <a:srgbClr val="00529B"/>
                </a:solidFill>
                <a:latin typeface="Arial"/>
              </a:rPr>
              <a:t>Presentar una queja no afectará sus beneficios de Medicare.</a:t>
            </a:r>
            <a:endParaRPr lang="en-US" sz="2100" spc="-1" dirty="0">
              <a:latin typeface="Arial"/>
            </a:endParaRPr>
          </a:p>
        </p:txBody>
      </p:sp>
      <p:pic>
        <p:nvPicPr>
          <p:cNvPr id="20" name="Picture 19">
            <a:extLst>
              <a:ext uri="{FF2B5EF4-FFF2-40B4-BE49-F238E27FC236}">
                <a16:creationId xmlns:a16="http://schemas.microsoft.com/office/drawing/2014/main" id="{CFF603F8-387F-F9E9-E5D0-23E261C70153}"/>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a:xfrm>
            <a:off x="1528548" y="3663707"/>
            <a:ext cx="1981217" cy="1814399"/>
          </a:xfrm>
          <a:prstGeom prst="rect">
            <a:avLst/>
          </a:prstGeom>
        </p:spPr>
      </p:pic>
      <p:sp>
        <p:nvSpPr>
          <p:cNvPr id="23" name="Text Placeholder 13">
            <a:extLst>
              <a:ext uri="{FF2B5EF4-FFF2-40B4-BE49-F238E27FC236}">
                <a16:creationId xmlns:a16="http://schemas.microsoft.com/office/drawing/2014/main" id="{BE65B644-889F-4B88-3F5B-6FCF7B909367}"/>
              </a:ext>
            </a:extLst>
          </p:cNvPr>
          <p:cNvSpPr txBox="1">
            <a:spLocks/>
          </p:cNvSpPr>
          <p:nvPr/>
        </p:nvSpPr>
        <p:spPr>
          <a:xfrm>
            <a:off x="1219889" y="5468458"/>
            <a:ext cx="2871929" cy="524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dirty="0">
                <a:solidFill>
                  <a:srgbClr val="00529B"/>
                </a:solidFill>
                <a:hlinkClick r:id="rId5">
                  <a:extLst>
                    <a:ext uri="{A12FA001-AC4F-418D-AE19-62706E023703}">
                      <ahyp:hlinkClr xmlns:ahyp="http://schemas.microsoft.com/office/drawing/2018/hyperlinkcolor" val="tx"/>
                    </a:ext>
                  </a:extLst>
                </a:hlinkClick>
              </a:rPr>
              <a:t>OCRComplaint@hhs.gov</a:t>
            </a:r>
            <a:endParaRPr lang="en-US" sz="1800" dirty="0"/>
          </a:p>
        </p:txBody>
      </p:sp>
      <p:pic>
        <p:nvPicPr>
          <p:cNvPr id="21" name="Picture 20">
            <a:extLst>
              <a:ext uri="{FF2B5EF4-FFF2-40B4-BE49-F238E27FC236}">
                <a16:creationId xmlns:a16="http://schemas.microsoft.com/office/drawing/2014/main" id="{1607CDA7-CE80-B4DE-E2A3-815AB96BFFB0}"/>
              </a:ext>
              <a:ext uri="{C183D7F6-B498-43B3-948B-1728B52AA6E4}">
                <adec:decorative xmlns:adec="http://schemas.microsoft.com/office/drawing/2017/decorative" val="1"/>
              </a:ext>
            </a:extLst>
          </p:cNvPr>
          <p:cNvPicPr>
            <a:picLocks noChangeAspect="1"/>
          </p:cNvPicPr>
          <p:nvPr/>
        </p:nvPicPr>
        <p:blipFill rotWithShape="1">
          <a:blip r:embed="rId6"/>
          <a:srcRect l="6894" t="52530" r="51499" b="8273"/>
          <a:stretch/>
        </p:blipFill>
        <p:spPr>
          <a:xfrm>
            <a:off x="5404017" y="3377177"/>
            <a:ext cx="1698290" cy="1599933"/>
          </a:xfrm>
          <a:prstGeom prst="rect">
            <a:avLst/>
          </a:prstGeom>
        </p:spPr>
      </p:pic>
      <p:sp>
        <p:nvSpPr>
          <p:cNvPr id="24" name="Text Placeholder 14">
            <a:extLst>
              <a:ext uri="{FF2B5EF4-FFF2-40B4-BE49-F238E27FC236}">
                <a16:creationId xmlns:a16="http://schemas.microsoft.com/office/drawing/2014/main" id="{27C5CD05-A211-D10D-D242-3BA672259B46}"/>
              </a:ext>
            </a:extLst>
          </p:cNvPr>
          <p:cNvSpPr txBox="1">
            <a:spLocks/>
          </p:cNvSpPr>
          <p:nvPr/>
        </p:nvSpPr>
        <p:spPr>
          <a:xfrm>
            <a:off x="4413645" y="4960212"/>
            <a:ext cx="3817340" cy="177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1400" dirty="0">
                <a:solidFill>
                  <a:srgbClr val="00529B"/>
                </a:solidFill>
                <a:latin typeface="Arial" panose="020B0604020202020204" pitchFamily="34" charset="0"/>
                <a:cs typeface="Arial" panose="020B0604020202020204" pitchFamily="34" charset="0"/>
              </a:rPr>
              <a:t>Centralized Case Management Operations</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U.S. Department of Health &amp; Human Services</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200 Independence Avenue, S.W.</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Room </a:t>
            </a:r>
            <a:r>
              <a:rPr lang="en-US" sz="1400" dirty="0" err="1">
                <a:solidFill>
                  <a:srgbClr val="00529B"/>
                </a:solidFill>
                <a:latin typeface="Arial" panose="020B0604020202020204" pitchFamily="34" charset="0"/>
                <a:cs typeface="Arial" panose="020B0604020202020204" pitchFamily="34" charset="0"/>
              </a:rPr>
              <a:t>509F</a:t>
            </a:r>
            <a:r>
              <a:rPr lang="en-US" sz="1400" dirty="0">
                <a:solidFill>
                  <a:srgbClr val="00529B"/>
                </a:solidFill>
                <a:latin typeface="Arial" panose="020B0604020202020204" pitchFamily="34" charset="0"/>
                <a:cs typeface="Arial" panose="020B0604020202020204" pitchFamily="34" charset="0"/>
              </a:rPr>
              <a:t> </a:t>
            </a:r>
            <a:r>
              <a:rPr lang="en-US" sz="1400" dirty="0" err="1">
                <a:solidFill>
                  <a:srgbClr val="00529B"/>
                </a:solidFill>
                <a:latin typeface="Arial" panose="020B0604020202020204" pitchFamily="34" charset="0"/>
                <a:cs typeface="Arial" panose="020B0604020202020204" pitchFamily="34" charset="0"/>
              </a:rPr>
              <a:t>HHH</a:t>
            </a:r>
            <a:r>
              <a:rPr lang="en-US" sz="1400" dirty="0">
                <a:solidFill>
                  <a:srgbClr val="00529B"/>
                </a:solidFill>
                <a:latin typeface="Arial" panose="020B0604020202020204" pitchFamily="34" charset="0"/>
                <a:cs typeface="Arial" panose="020B0604020202020204" pitchFamily="34" charset="0"/>
              </a:rPr>
              <a:t> Bldg.</a:t>
            </a:r>
            <a:br>
              <a:rPr lang="en-US" sz="1400" dirty="0">
                <a:solidFill>
                  <a:srgbClr val="00529B"/>
                </a:solidFill>
                <a:latin typeface="Arial" panose="020B0604020202020204" pitchFamily="34" charset="0"/>
                <a:cs typeface="Arial" panose="020B0604020202020204" pitchFamily="34" charset="0"/>
              </a:rPr>
            </a:br>
            <a:r>
              <a:rPr lang="en-US" sz="1400" dirty="0">
                <a:solidFill>
                  <a:srgbClr val="00529B"/>
                </a:solidFill>
                <a:latin typeface="Arial" panose="020B0604020202020204" pitchFamily="34" charset="0"/>
                <a:cs typeface="Arial" panose="020B0604020202020204" pitchFamily="34" charset="0"/>
              </a:rPr>
              <a:t>Washington, D.C. 20201</a:t>
            </a:r>
            <a:endParaRPr lang="en-US" dirty="0"/>
          </a:p>
        </p:txBody>
      </p:sp>
      <p:pic>
        <p:nvPicPr>
          <p:cNvPr id="22" name="Picture 21">
            <a:extLst>
              <a:ext uri="{FF2B5EF4-FFF2-40B4-BE49-F238E27FC236}">
                <a16:creationId xmlns:a16="http://schemas.microsoft.com/office/drawing/2014/main" id="{7EC26410-4C11-BFB6-590D-F74B74476DC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996558" y="3896185"/>
            <a:ext cx="1937390" cy="1446550"/>
          </a:xfrm>
          <a:prstGeom prst="rect">
            <a:avLst/>
          </a:prstGeom>
        </p:spPr>
      </p:pic>
      <p:sp>
        <p:nvSpPr>
          <p:cNvPr id="25" name="Text Placeholder 15">
            <a:extLst>
              <a:ext uri="{FF2B5EF4-FFF2-40B4-BE49-F238E27FC236}">
                <a16:creationId xmlns:a16="http://schemas.microsoft.com/office/drawing/2014/main" id="{42E13106-37DE-040E-5186-DFEDEDE57B3B}"/>
              </a:ext>
            </a:extLst>
          </p:cNvPr>
          <p:cNvSpPr txBox="1">
            <a:spLocks/>
          </p:cNvSpPr>
          <p:nvPr/>
        </p:nvSpPr>
        <p:spPr>
          <a:xfrm>
            <a:off x="8874638" y="5478106"/>
            <a:ext cx="2357242" cy="5131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solidFill>
                  <a:srgbClr val="00529B"/>
                </a:solidFill>
                <a:hlinkClick r:id="rId8">
                  <a:extLst>
                    <a:ext uri="{A12FA001-AC4F-418D-AE19-62706E023703}">
                      <ahyp:hlinkClr xmlns:ahyp="http://schemas.microsoft.com/office/drawing/2018/hyperlinkcolor" val="tx"/>
                    </a:ext>
                  </a:extLst>
                </a:hlinkClick>
              </a:rPr>
              <a:t>ocrportal.HHS.gov</a:t>
            </a:r>
            <a:endParaRPr lang="en-US" sz="1800" u="sng" dirty="0">
              <a:solidFill>
                <a:srgbClr val="00529B"/>
              </a:solidFill>
            </a:endParaRPr>
          </a:p>
        </p:txBody>
      </p:sp>
      <p:sp>
        <p:nvSpPr>
          <p:cNvPr id="6" name="PlaceHolder 8">
            <a:extLst>
              <a:ext uri="{FF2B5EF4-FFF2-40B4-BE49-F238E27FC236}">
                <a16:creationId xmlns:a16="http://schemas.microsoft.com/office/drawing/2014/main" id="{61A0AFCF-F1B4-1A10-2F6B-0E875E6020E4}"/>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Marzo</a:t>
            </a:r>
            <a:r>
              <a:rPr lang="en-US" dirty="0"/>
              <a:t> de 2024</a:t>
            </a:r>
            <a:endParaRPr lang="en-US" dirty="0">
              <a:solidFill>
                <a:srgbClr val="000000"/>
              </a:solidFill>
              <a:latin typeface="Times New Roman"/>
            </a:endParaRPr>
          </a:p>
        </p:txBody>
      </p:sp>
      <p:sp>
        <p:nvSpPr>
          <p:cNvPr id="5" name="PlaceHolder 7">
            <a:extLst>
              <a:ext uri="{FF2B5EF4-FFF2-40B4-BE49-F238E27FC236}">
                <a16:creationId xmlns:a16="http://schemas.microsoft.com/office/drawing/2014/main" id="{C21AA71A-E451-ECE7-73EE-6059BB9F6740}"/>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4" name="PlaceHolder 6">
            <a:extLst>
              <a:ext uri="{FF2B5EF4-FFF2-40B4-BE49-F238E27FC236}">
                <a16:creationId xmlns:a16="http://schemas.microsoft.com/office/drawing/2014/main" id="{B3FCB35E-51CC-A5B8-D609-15BD9F060E62}"/>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49</a:t>
            </a:fld>
            <a:endParaRPr lang="en-US">
              <a:solidFill>
                <a:srgbClr val="000000"/>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P spid="2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833B2-F80C-635C-6BEC-63D888C7F9F7}"/>
              </a:ext>
            </a:extLst>
          </p:cNvPr>
          <p:cNvSpPr>
            <a:spLocks noGrp="1"/>
          </p:cNvSpPr>
          <p:nvPr>
            <p:ph type="title"/>
          </p:nvPr>
        </p:nvSpPr>
        <p:spPr/>
        <p:txBody>
          <a:bodyPr/>
          <a:lstStyle/>
          <a:p>
            <a:r>
              <a:rPr lang="es-US"/>
              <a:t>Lección 1 Objetivos</a:t>
            </a:r>
          </a:p>
        </p:txBody>
      </p:sp>
      <p:sp>
        <p:nvSpPr>
          <p:cNvPr id="2" name="Content Placeholder 1">
            <a:extLst>
              <a:ext uri="{FF2B5EF4-FFF2-40B4-BE49-F238E27FC236}">
                <a16:creationId xmlns:a16="http://schemas.microsoft.com/office/drawing/2014/main" id="{4C9B1BC0-86E9-0897-908A-C95A2C294B44}"/>
              </a:ext>
            </a:extLst>
          </p:cNvPr>
          <p:cNvSpPr>
            <a:spLocks noGrp="1"/>
          </p:cNvSpPr>
          <p:nvPr>
            <p:ph sz="half" idx="1"/>
          </p:nvPr>
        </p:nvSpPr>
        <p:spPr>
          <a:xfrm>
            <a:off x="1119116" y="1542197"/>
            <a:ext cx="10050454" cy="4395616"/>
          </a:xfrm>
        </p:spPr>
        <p:txBody>
          <a:bodyPr>
            <a:normAutofit/>
          </a:bodyPr>
          <a:lstStyle/>
          <a:p>
            <a:pPr marL="0" indent="0">
              <a:buNone/>
            </a:pPr>
            <a:r>
              <a:rPr lang="es-US" sz="2800" b="1">
                <a:solidFill>
                  <a:srgbClr val="00529B"/>
                </a:solidFill>
                <a:latin typeface="Arial"/>
                <a:cs typeface="Arial"/>
              </a:rPr>
              <a:t>Al final de esta lección, usted podrá: </a:t>
            </a:r>
          </a:p>
          <a:p>
            <a:pPr marL="548640"/>
            <a:r>
              <a:rPr lang="es-US" sz="2400">
                <a:solidFill>
                  <a:srgbClr val="00529B"/>
                </a:solidFill>
                <a:latin typeface="Arial"/>
                <a:cs typeface="Arial"/>
              </a:rPr>
              <a:t>Identificar quién tiene derechos y protecciones de Medicare</a:t>
            </a:r>
          </a:p>
          <a:p>
            <a:pPr marL="548640"/>
            <a:r>
              <a:rPr lang="es-US" sz="2400">
                <a:solidFill>
                  <a:srgbClr val="00529B"/>
                </a:solidFill>
                <a:latin typeface="Arial"/>
                <a:cs typeface="Arial"/>
              </a:rPr>
              <a:t>Explicar derechos de Medicare </a:t>
            </a:r>
          </a:p>
          <a:p>
            <a:pPr marL="548640"/>
            <a:r>
              <a:rPr lang="es-US" sz="2400">
                <a:solidFill>
                  <a:srgbClr val="00529B"/>
                </a:solidFill>
                <a:latin typeface="Arial"/>
                <a:cs typeface="Arial"/>
              </a:rPr>
              <a:t>Explicar derechos adicionales si tiene un Plan Medicare Advantage (Parte C) u otro plan de salud de Medicare </a:t>
            </a:r>
          </a:p>
          <a:p>
            <a:pPr marL="548640"/>
            <a:r>
              <a:rPr lang="es-US" sz="2400">
                <a:solidFill>
                  <a:srgbClr val="00529B"/>
                </a:solidFill>
                <a:latin typeface="Arial"/>
                <a:cs typeface="Arial"/>
              </a:rPr>
              <a:t>Identificar derechos adicionales para las personas con cobertura Medicare para medicamentos</a:t>
            </a:r>
          </a:p>
          <a:p>
            <a:pPr marL="0" indent="0">
              <a:buNone/>
            </a:pPr>
            <a:endParaRPr lang="en-US" sz="2400" dirty="0"/>
          </a:p>
        </p:txBody>
      </p:sp>
      <p:sp>
        <p:nvSpPr>
          <p:cNvPr id="4" name="Slide Number Placeholder 3">
            <a:extLst>
              <a:ext uri="{FF2B5EF4-FFF2-40B4-BE49-F238E27FC236}">
                <a16:creationId xmlns:a16="http://schemas.microsoft.com/office/drawing/2014/main" id="{066DCD90-B55B-2CC2-F655-EF05A5297365}"/>
              </a:ext>
            </a:extLst>
          </p:cNvPr>
          <p:cNvSpPr>
            <a:spLocks noGrp="1"/>
          </p:cNvSpPr>
          <p:nvPr>
            <p:ph type="sldNum" sz="quarter" idx="12"/>
          </p:nvPr>
        </p:nvSpPr>
        <p:spPr>
          <a:xfrm>
            <a:off x="8610600" y="6480100"/>
            <a:ext cx="2743200" cy="365125"/>
          </a:xfrm>
        </p:spPr>
        <p:txBody>
          <a:bodyPr/>
          <a:lstStyle/>
          <a:p>
            <a:pPr>
              <a:defRPr/>
            </a:pPr>
            <a:fld id="{11E79EF6-0C0E-43E6-8FB3-918BC522CC5A}" type="slidenum">
              <a:rPr lang="en-US" smtClean="0"/>
              <a:pPr>
                <a:defRPr/>
              </a:pPr>
              <a:t>5</a:t>
            </a:fld>
            <a:endParaRPr lang="en-US"/>
          </a:p>
        </p:txBody>
      </p:sp>
      <p:sp>
        <p:nvSpPr>
          <p:cNvPr id="6" name="Footer Placeholder 5">
            <a:extLst>
              <a:ext uri="{FF2B5EF4-FFF2-40B4-BE49-F238E27FC236}">
                <a16:creationId xmlns:a16="http://schemas.microsoft.com/office/drawing/2014/main" id="{7EFDC86A-7F3F-0425-7289-A86ED2377AF3}"/>
              </a:ext>
            </a:extLst>
          </p:cNvPr>
          <p:cNvSpPr>
            <a:spLocks noGrp="1"/>
          </p:cNvSpPr>
          <p:nvPr>
            <p:ph type="ftr" sz="quarter" idx="11"/>
          </p:nvPr>
        </p:nvSpPr>
        <p:spPr>
          <a:xfrm>
            <a:off x="4038600" y="6480100"/>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C64AA063-9ADE-E518-690E-4C2A2AC53077}"/>
              </a:ext>
            </a:extLst>
          </p:cNvPr>
          <p:cNvSpPr>
            <a:spLocks noGrp="1"/>
          </p:cNvSpPr>
          <p:nvPr>
            <p:ph type="dt" sz="half" idx="10"/>
          </p:nvPr>
        </p:nvSpPr>
        <p:spPr>
          <a:xfrm>
            <a:off x="838200" y="648010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996894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sus conocimientos: Pregunta 5</a:t>
            </a:r>
          </a:p>
        </p:txBody>
      </p:sp>
      <p:sp>
        <p:nvSpPr>
          <p:cNvPr id="9" name="Content Placeholder 8"/>
          <p:cNvSpPr>
            <a:spLocks noGrp="1"/>
          </p:cNvSpPr>
          <p:nvPr>
            <p:ph type="body" sz="quarter" idx="13"/>
          </p:nvPr>
        </p:nvSpPr>
        <p:spPr>
          <a:xfrm>
            <a:off x="1188720" y="1771912"/>
            <a:ext cx="10424160" cy="3810569"/>
          </a:xfrm>
        </p:spPr>
        <p:txBody>
          <a:bodyPr/>
          <a:lstStyle/>
          <a:p>
            <a:pPr lvl="0" defTabSz="685800">
              <a:lnSpc>
                <a:spcPct val="100000"/>
              </a:lnSpc>
              <a:spcBef>
                <a:spcPts val="0"/>
              </a:spcBef>
              <a:spcAft>
                <a:spcPts val="1200"/>
              </a:spcAft>
            </a:pPr>
            <a:r>
              <a:rPr lang="es-US" sz="2400" b="1" dirty="0">
                <a:solidFill>
                  <a:srgbClr val="00529B"/>
                </a:solidFill>
              </a:rPr>
              <a:t>Puede presentar una queja por escrito por correo electrónico o por correo o a través del Portal de Reclamos de la Oficina de Derechos Civiles. </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Falso</a:t>
            </a:r>
          </a:p>
        </p:txBody>
      </p:sp>
      <p:sp>
        <p:nvSpPr>
          <p:cNvPr id="6" name="Rounded Rectangle 5" descr="Cuadro verde que resalta la respuesta correcta como:&#10;Verdadero"/>
          <p:cNvSpPr/>
          <p:nvPr/>
        </p:nvSpPr>
        <p:spPr>
          <a:xfrm>
            <a:off x="1188719" y="3053911"/>
            <a:ext cx="2091891" cy="45931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258045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8D9C-2E68-DA7E-3986-DF89B4B92529}"/>
              </a:ext>
            </a:extLst>
          </p:cNvPr>
          <p:cNvSpPr>
            <a:spLocks noGrp="1"/>
          </p:cNvSpPr>
          <p:nvPr>
            <p:ph type="title"/>
          </p:nvPr>
        </p:nvSpPr>
        <p:spPr>
          <a:xfrm>
            <a:off x="4444166" y="2317745"/>
            <a:ext cx="6809049" cy="2222510"/>
          </a:xfrm>
        </p:spPr>
        <p:txBody>
          <a:bodyPr>
            <a:normAutofit/>
          </a:bodyPr>
          <a:lstStyle/>
          <a:p>
            <a:pPr>
              <a:lnSpc>
                <a:spcPct val="100000"/>
              </a:lnSpc>
              <a:spcBef>
                <a:spcPts val="600"/>
              </a:spcBef>
              <a:spcAft>
                <a:spcPts val="1200"/>
              </a:spcAft>
            </a:pPr>
            <a:r>
              <a:rPr lang="es-US"/>
              <a:t>Lección 5</a:t>
            </a:r>
            <a:br>
              <a:rPr lang="es-US"/>
            </a:br>
            <a:r>
              <a:rPr lang="es-US"/>
              <a:t>Protecciones adicionales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Lección 5 Objetivos </a:t>
            </a:r>
          </a:p>
        </p:txBody>
      </p:sp>
      <p:sp>
        <p:nvSpPr>
          <p:cNvPr id="2" name="Content Placeholder 1">
            <a:extLst>
              <a:ext uri="{FF2B5EF4-FFF2-40B4-BE49-F238E27FC236}">
                <a16:creationId xmlns:a16="http://schemas.microsoft.com/office/drawing/2014/main" id="{9FEBE669-658C-3009-7778-1A57C88EC29C}"/>
              </a:ext>
            </a:extLst>
          </p:cNvPr>
          <p:cNvSpPr>
            <a:spLocks noGrp="1"/>
          </p:cNvSpPr>
          <p:nvPr>
            <p:ph sz="half" idx="1"/>
          </p:nvPr>
        </p:nvSpPr>
        <p:spPr>
          <a:xfrm>
            <a:off x="1444286" y="1599155"/>
            <a:ext cx="9303428" cy="2618003"/>
          </a:xfrm>
        </p:spPr>
        <p:txBody>
          <a:bodyPr>
            <a:normAutofit/>
          </a:bodyPr>
          <a:lstStyle/>
          <a:p>
            <a:pPr marL="0" indent="0">
              <a:buNone/>
            </a:pPr>
            <a:r>
              <a:rPr lang="es-US" sz="2800" b="1">
                <a:solidFill>
                  <a:srgbClr val="00529B"/>
                </a:solidFill>
                <a:latin typeface="Arial"/>
                <a:cs typeface="Arial"/>
              </a:rPr>
              <a:t>Al final de esta lección, usted podrá: </a:t>
            </a:r>
          </a:p>
          <a:p>
            <a:pPr marL="548640"/>
            <a:r>
              <a:rPr lang="es-US" sz="2400">
                <a:solidFill>
                  <a:srgbClr val="00529B"/>
                </a:solidFill>
                <a:latin typeface="Arial"/>
                <a:cs typeface="Arial"/>
              </a:rPr>
              <a:t>Explicar tipos comunes de directivas por adelantado y sus propósitos</a:t>
            </a:r>
          </a:p>
          <a:p>
            <a:pPr marL="548640"/>
            <a:r>
              <a:rPr lang="es-US" sz="2400">
                <a:solidFill>
                  <a:srgbClr val="00529B"/>
                </a:solidFill>
                <a:latin typeface="Arial"/>
                <a:cs typeface="Arial"/>
              </a:rPr>
              <a:t>Explicar qué hace el Defensor de los beneficiarios de Medicare</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73225"/>
            <a:ext cx="2743200" cy="365125"/>
          </a:xfrm>
        </p:spPr>
        <p:txBody>
          <a:bodyPr/>
          <a:lstStyle/>
          <a:p>
            <a:pPr>
              <a:defRPr/>
            </a:pPr>
            <a:fld id="{11E79EF6-0C0E-43E6-8FB3-918BC522CC5A}" type="slidenum">
              <a:rPr lang="en-US" smtClean="0"/>
              <a:pPr>
                <a:defRPr/>
              </a:pPr>
              <a:t>52</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73225"/>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73225"/>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2217602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Instrucciones Anticipadas</a:t>
            </a:r>
          </a:p>
        </p:txBody>
      </p:sp>
      <p:sp>
        <p:nvSpPr>
          <p:cNvPr id="2" name="Content Placeholder 1">
            <a:extLst>
              <a:ext uri="{FF2B5EF4-FFF2-40B4-BE49-F238E27FC236}">
                <a16:creationId xmlns:a16="http://schemas.microsoft.com/office/drawing/2014/main" id="{6F715E00-9590-00FA-0BE8-2C482BABBFAA}"/>
              </a:ext>
            </a:extLst>
          </p:cNvPr>
          <p:cNvSpPr>
            <a:spLocks noGrp="1"/>
          </p:cNvSpPr>
          <p:nvPr>
            <p:ph sz="half" idx="1"/>
          </p:nvPr>
        </p:nvSpPr>
        <p:spPr>
          <a:xfrm>
            <a:off x="983124" y="1599155"/>
            <a:ext cx="5574039" cy="4757195"/>
          </a:xfrm>
        </p:spPr>
        <p:txBody>
          <a:bodyPr>
            <a:normAutofit/>
          </a:bodyPr>
          <a:lstStyle/>
          <a:p>
            <a:pPr marL="0" indent="0" defTabSz="685800">
              <a:spcBef>
                <a:spcPts val="600"/>
              </a:spcBef>
              <a:spcAft>
                <a:spcPts val="600"/>
              </a:spcAft>
              <a:buNone/>
            </a:pPr>
            <a:r>
              <a:rPr lang="es-US" sz="2800" b="1">
                <a:solidFill>
                  <a:srgbClr val="00529B"/>
                </a:solidFill>
              </a:rPr>
              <a:t>Definición</a:t>
            </a:r>
          </a:p>
          <a:p>
            <a:pPr marL="0" indent="0" defTabSz="685800">
              <a:spcAft>
                <a:spcPts val="600"/>
              </a:spcAft>
              <a:buNone/>
            </a:pPr>
            <a:r>
              <a:rPr lang="es-US" sz="2400">
                <a:solidFill>
                  <a:srgbClr val="00529B"/>
                </a:solidFill>
              </a:rPr>
              <a:t>Un documento legal que indica cómo usted desea que se tomen sus decisiones médicas si no puede tomarlas usted</a:t>
            </a:r>
          </a:p>
          <a:p>
            <a:pPr marL="0" indent="0" defTabSz="685800">
              <a:spcBef>
                <a:spcPts val="600"/>
              </a:spcBef>
              <a:buNone/>
            </a:pPr>
            <a:r>
              <a:rPr lang="es-US" sz="2800" b="1">
                <a:solidFill>
                  <a:srgbClr val="00529B"/>
                </a:solidFill>
              </a:rPr>
              <a:t>Tipos</a:t>
            </a:r>
          </a:p>
          <a:p>
            <a:pPr marL="548640"/>
            <a:r>
              <a:rPr lang="es-US" sz="2400">
                <a:solidFill>
                  <a:srgbClr val="00529B"/>
                </a:solidFill>
              </a:rPr>
              <a:t>Poder de atención médica (poder duradero)</a:t>
            </a:r>
          </a:p>
          <a:p>
            <a:pPr marL="548640"/>
            <a:r>
              <a:rPr lang="es-US" sz="2400">
                <a:solidFill>
                  <a:srgbClr val="00529B"/>
                </a:solidFill>
              </a:rPr>
              <a:t>Testamento en vida</a:t>
            </a:r>
          </a:p>
        </p:txBody>
      </p:sp>
      <p:pic>
        <p:nvPicPr>
          <p:cNvPr id="7" name="Picture 6">
            <a:extLst>
              <a:ext uri="{FF2B5EF4-FFF2-40B4-BE49-F238E27FC236}">
                <a16:creationId xmlns:a16="http://schemas.microsoft.com/office/drawing/2014/main" id="{E9020C92-F2BE-D75D-6A16-B5F2C6DB390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80100"/>
            <a:ext cx="2743200" cy="365125"/>
          </a:xfrm>
        </p:spPr>
        <p:txBody>
          <a:bodyPr/>
          <a:lstStyle/>
          <a:p>
            <a:pPr>
              <a:defRPr/>
            </a:pPr>
            <a:fld id="{11E79EF6-0C0E-43E6-8FB3-918BC522CC5A}" type="slidenum">
              <a:rPr lang="en-US" smtClean="0"/>
              <a:pPr>
                <a:defRPr/>
              </a:pPr>
              <a:t>53</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80100"/>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8010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9361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EB04B-BA43-59DC-C67E-319CB358D5E3}"/>
              </a:ext>
            </a:extLst>
          </p:cNvPr>
          <p:cNvSpPr>
            <a:spLocks noGrp="1"/>
          </p:cNvSpPr>
          <p:nvPr>
            <p:ph type="title"/>
          </p:nvPr>
        </p:nvSpPr>
        <p:spPr/>
        <p:txBody>
          <a:bodyPr/>
          <a:lstStyle/>
          <a:p>
            <a:r>
              <a:rPr lang="es-US"/>
              <a:t>¿Quién ayuda a revisar y resolver quejas?</a:t>
            </a:r>
          </a:p>
        </p:txBody>
      </p:sp>
      <p:sp>
        <p:nvSpPr>
          <p:cNvPr id="2" name="Content Placeholder 1">
            <a:extLst>
              <a:ext uri="{FF2B5EF4-FFF2-40B4-BE49-F238E27FC236}">
                <a16:creationId xmlns:a16="http://schemas.microsoft.com/office/drawing/2014/main" id="{0C103CB0-2B76-DD3F-1A79-F7BE4914FCA0}"/>
              </a:ext>
            </a:extLst>
          </p:cNvPr>
          <p:cNvSpPr>
            <a:spLocks noGrp="1"/>
          </p:cNvSpPr>
          <p:nvPr>
            <p:ph sz="half" idx="1"/>
          </p:nvPr>
        </p:nvSpPr>
        <p:spPr>
          <a:xfrm>
            <a:off x="838199" y="1407623"/>
            <a:ext cx="10189191" cy="4757195"/>
          </a:xfrm>
        </p:spPr>
        <p:txBody>
          <a:bodyPr>
            <a:normAutofit fontScale="92500" lnSpcReduction="20000"/>
          </a:bodyPr>
          <a:lstStyle/>
          <a:p>
            <a:pPr>
              <a:lnSpc>
                <a:spcPct val="110000"/>
              </a:lnSpc>
            </a:pPr>
            <a:r>
              <a:rPr lang="es-US" sz="2800"/>
              <a:t>El Defensor de Beneficiarios de Medicare se asegura de que haya información disponible para ayudarle a usted a:</a:t>
            </a:r>
          </a:p>
          <a:p>
            <a:pPr lvl="1">
              <a:lnSpc>
                <a:spcPct val="110000"/>
              </a:lnSpc>
              <a:spcAft>
                <a:spcPts val="1200"/>
              </a:spcAft>
            </a:pPr>
            <a:r>
              <a:rPr lang="es-US" sz="2400"/>
              <a:t>Tomar decisiones sobre cuidados de la salud que sean adecuadas para usted</a:t>
            </a:r>
          </a:p>
          <a:p>
            <a:pPr lvl="1">
              <a:lnSpc>
                <a:spcPct val="110000"/>
              </a:lnSpc>
              <a:spcAft>
                <a:spcPts val="1200"/>
              </a:spcAft>
            </a:pPr>
            <a:r>
              <a:rPr lang="es-US" sz="2400"/>
              <a:t>Comprender sus derechos y protecciones de Medicare</a:t>
            </a:r>
          </a:p>
          <a:p>
            <a:pPr>
              <a:lnSpc>
                <a:spcPct val="110000"/>
              </a:lnSpc>
            </a:pPr>
            <a:r>
              <a:rPr lang="es-US" sz="2800"/>
              <a:t>El Defensor de Adquisición Competitiva ayuda a resolver sus quejas de Medicare sobre ciertos:</a:t>
            </a:r>
          </a:p>
          <a:p>
            <a:pPr lvl="1">
              <a:lnSpc>
                <a:spcPct val="110000"/>
              </a:lnSpc>
              <a:spcAft>
                <a:spcPts val="1200"/>
              </a:spcAft>
            </a:pPr>
            <a:r>
              <a:rPr lang="es-US" sz="2400"/>
              <a:t>Equipo médico duradero (DME, en inglés)</a:t>
            </a:r>
          </a:p>
          <a:p>
            <a:pPr lvl="1">
              <a:lnSpc>
                <a:spcPct val="110000"/>
              </a:lnSpc>
              <a:spcAft>
                <a:spcPts val="1200"/>
              </a:spcAft>
            </a:pPr>
            <a:r>
              <a:rPr lang="es-US" sz="2400"/>
              <a:t>Prótesis</a:t>
            </a:r>
          </a:p>
          <a:p>
            <a:pPr lvl="1">
              <a:lnSpc>
                <a:spcPct val="110000"/>
              </a:lnSpc>
              <a:spcAft>
                <a:spcPts val="1200"/>
              </a:spcAft>
            </a:pPr>
            <a:r>
              <a:rPr lang="es-US" sz="2400"/>
              <a:t>Equipos ortopédicos</a:t>
            </a:r>
          </a:p>
          <a:p>
            <a:pPr lvl="1">
              <a:lnSpc>
                <a:spcPct val="110000"/>
              </a:lnSpc>
              <a:spcAft>
                <a:spcPts val="1200"/>
              </a:spcAft>
            </a:pPr>
            <a:r>
              <a:rPr lang="es-US" sz="2400"/>
              <a:t>Suministros</a:t>
            </a:r>
          </a:p>
        </p:txBody>
      </p:sp>
      <p:sp>
        <p:nvSpPr>
          <p:cNvPr id="4" name="Slide Number Placeholder 3">
            <a:extLst>
              <a:ext uri="{FF2B5EF4-FFF2-40B4-BE49-F238E27FC236}">
                <a16:creationId xmlns:a16="http://schemas.microsoft.com/office/drawing/2014/main" id="{5FB185CF-BA8D-775D-8D13-051605C15A64}"/>
              </a:ext>
            </a:extLst>
          </p:cNvPr>
          <p:cNvSpPr>
            <a:spLocks noGrp="1"/>
          </p:cNvSpPr>
          <p:nvPr>
            <p:ph type="sldNum" sz="quarter" idx="12"/>
          </p:nvPr>
        </p:nvSpPr>
        <p:spPr>
          <a:xfrm>
            <a:off x="8610600" y="6493852"/>
            <a:ext cx="2743200" cy="365125"/>
          </a:xfrm>
        </p:spPr>
        <p:txBody>
          <a:bodyPr/>
          <a:lstStyle/>
          <a:p>
            <a:pPr>
              <a:defRPr/>
            </a:pPr>
            <a:fld id="{11E79EF6-0C0E-43E6-8FB3-918BC522CC5A}" type="slidenum">
              <a:rPr lang="en-US" smtClean="0"/>
              <a:pPr>
                <a:defRPr/>
              </a:pPr>
              <a:t>54</a:t>
            </a:fld>
            <a:endParaRPr lang="en-US"/>
          </a:p>
        </p:txBody>
      </p:sp>
      <p:sp>
        <p:nvSpPr>
          <p:cNvPr id="6" name="Footer Placeholder 5">
            <a:extLst>
              <a:ext uri="{FF2B5EF4-FFF2-40B4-BE49-F238E27FC236}">
                <a16:creationId xmlns:a16="http://schemas.microsoft.com/office/drawing/2014/main" id="{1D1D5E64-7124-59C7-3A3A-CD6BC0EF6A59}"/>
              </a:ext>
            </a:extLst>
          </p:cNvPr>
          <p:cNvSpPr>
            <a:spLocks noGrp="1"/>
          </p:cNvSpPr>
          <p:nvPr>
            <p:ph type="ftr" sz="quarter" idx="11"/>
          </p:nvPr>
        </p:nvSpPr>
        <p:spPr>
          <a:xfrm>
            <a:off x="4038600" y="6493852"/>
            <a:ext cx="4114800" cy="365125"/>
          </a:xfrm>
        </p:spPr>
        <p:txBody>
          <a:bodyPr/>
          <a:lstStyle/>
          <a:p>
            <a:r>
              <a:rPr lang="es-US"/>
              <a:t>Derechos y protecciones de Medicare</a:t>
            </a:r>
          </a:p>
        </p:txBody>
      </p:sp>
      <p:sp>
        <p:nvSpPr>
          <p:cNvPr id="5" name="Date Placeholder 4">
            <a:extLst>
              <a:ext uri="{FF2B5EF4-FFF2-40B4-BE49-F238E27FC236}">
                <a16:creationId xmlns:a16="http://schemas.microsoft.com/office/drawing/2014/main" id="{0597038F-4742-BA84-6125-B51655BEB213}"/>
              </a:ext>
            </a:extLst>
          </p:cNvPr>
          <p:cNvSpPr>
            <a:spLocks noGrp="1"/>
          </p:cNvSpPr>
          <p:nvPr>
            <p:ph type="dt" sz="half" idx="10"/>
          </p:nvPr>
        </p:nvSpPr>
        <p:spPr>
          <a:xfrm>
            <a:off x="838200" y="6493852"/>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31562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s-US"/>
              <a:t>Compruebe sus conocimientos: Pregunta 6</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0"/>
              </a:spcBef>
              <a:buNone/>
            </a:pPr>
            <a:r>
              <a:rPr lang="es-US" sz="2400" b="1" dirty="0">
                <a:solidFill>
                  <a:srgbClr val="00529B"/>
                </a:solidFill>
              </a:rPr>
              <a:t>Las instrucciones anticipadas son documentos legales que le permiten plasmar por escrito qué tipo de atención médica desea si estuviese demasiado enfermo para hablar por usted mismo. </a:t>
            </a:r>
          </a:p>
          <a:p>
            <a:pPr marL="457200" lvl="0" indent="-457200" defTabSz="685800">
              <a:lnSpc>
                <a:spcPct val="100000"/>
              </a:lnSpc>
              <a:spcBef>
                <a:spcPts val="0"/>
              </a:spcBef>
              <a:buFont typeface="+mj-lt"/>
              <a:buAutoNum type="alphaLcPeriod"/>
            </a:pPr>
            <a:r>
              <a:rPr lang="es-US" sz="2400" dirty="0">
                <a:solidFill>
                  <a:srgbClr val="00529B"/>
                </a:solidFill>
              </a:rPr>
              <a:t>Verdadero</a:t>
            </a:r>
          </a:p>
          <a:p>
            <a:pPr marL="457200" lvl="0" indent="-457200" defTabSz="685800">
              <a:lnSpc>
                <a:spcPct val="100000"/>
              </a:lnSpc>
              <a:spcBef>
                <a:spcPts val="0"/>
              </a:spcBef>
              <a:buFont typeface="+mj-lt"/>
              <a:buAutoNum type="alphaLcPeriod"/>
            </a:pPr>
            <a:r>
              <a:rPr lang="es-US" sz="2400" dirty="0">
                <a:solidFill>
                  <a:srgbClr val="00529B"/>
                </a:solidFill>
              </a:rPr>
              <a:t>Falso</a:t>
            </a:r>
          </a:p>
        </p:txBody>
      </p:sp>
      <p:sp>
        <p:nvSpPr>
          <p:cNvPr id="6" name="Rounded Rectangle 5" descr="Cuadro verde que resalta la respuesta correcta como:&#10;Verdadero"/>
          <p:cNvSpPr/>
          <p:nvPr/>
        </p:nvSpPr>
        <p:spPr>
          <a:xfrm>
            <a:off x="977901" y="3054483"/>
            <a:ext cx="2155264" cy="44546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lang="es-US">
                <a:latin typeface="Arial"/>
                <a:cs typeface="Arial"/>
              </a:rPr>
              <a:t>Derechos y protecciones de </a:t>
            </a:r>
            <a:r>
              <a:rPr kumimoji="0" lang="es-US" b="0" i="0" u="none" strike="noStrike" cap="none" normalizeH="0" baseline="0" noProof="0">
                <a:ln>
                  <a:noFill/>
                </a:ln>
                <a:effectLst/>
                <a:uLnTx/>
                <a:uFillTx/>
                <a:latin typeface="Arial"/>
                <a:cs typeface="Arial"/>
              </a:rPr>
              <a:t>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Marzo de 2024</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6">
            <a:extLst>
              <a:ext uri="{FF2B5EF4-FFF2-40B4-BE49-F238E27FC236}">
                <a16:creationId xmlns:a16="http://schemas.microsoft.com/office/drawing/2014/main" id="{DA2B3CEC-4B35-B5F8-8146-741B06DB89D6}"/>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56</a:t>
            </a:fld>
            <a:endParaRPr lang="en-US">
              <a:solidFill>
                <a:srgbClr val="000000"/>
              </a:solidFill>
              <a:latin typeface="Times New Roman"/>
            </a:endParaRPr>
          </a:p>
        </p:txBody>
      </p:sp>
      <p:sp>
        <p:nvSpPr>
          <p:cNvPr id="5" name="PlaceHolder 7">
            <a:extLst>
              <a:ext uri="{FF2B5EF4-FFF2-40B4-BE49-F238E27FC236}">
                <a16:creationId xmlns:a16="http://schemas.microsoft.com/office/drawing/2014/main" id="{20A3B4F9-4E31-D7DC-58CE-2EA514233A04}"/>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6" name="PlaceHolder 8">
            <a:extLst>
              <a:ext uri="{FF2B5EF4-FFF2-40B4-BE49-F238E27FC236}">
                <a16:creationId xmlns:a16="http://schemas.microsoft.com/office/drawing/2014/main" id="{AA597F92-B59F-B228-3EB6-92A112DC1139}"/>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Marzo</a:t>
            </a:r>
            <a:r>
              <a:rPr lang="en-US" dirty="0"/>
              <a:t> de 2024</a:t>
            </a:r>
            <a:endParaRPr lang="en-US" dirty="0">
              <a:solidFill>
                <a:srgbClr val="000000"/>
              </a:solidFill>
              <a:latin typeface="Times New Roman"/>
            </a:endParaRPr>
          </a:p>
        </p:txBody>
      </p:sp>
      <p:sp>
        <p:nvSpPr>
          <p:cNvPr id="7" name="PlaceHolder 1">
            <a:extLst>
              <a:ext uri="{FF2B5EF4-FFF2-40B4-BE49-F238E27FC236}">
                <a16:creationId xmlns:a16="http://schemas.microsoft.com/office/drawing/2014/main" id="{BD0B4B3B-23C5-20B5-6B5F-FE754ADA3C86}"/>
              </a:ext>
            </a:extLst>
          </p:cNvPr>
          <p:cNvSpPr>
            <a:spLocks noGrp="1"/>
          </p:cNvSpPr>
          <p:nvPr>
            <p:ph type="title"/>
          </p:nvPr>
        </p:nvSpPr>
        <p:spPr>
          <a:xfrm>
            <a:off x="0" y="9360"/>
            <a:ext cx="12191760" cy="965880"/>
          </a:xfrm>
          <a:prstGeom prst="rect">
            <a:avLst/>
          </a:prstGeom>
          <a:noFill/>
          <a:ln w="0">
            <a:noFill/>
          </a:ln>
        </p:spPr>
        <p:txBody>
          <a:bodyPr anchor="ctr">
            <a:normAutofit/>
          </a:bodyPr>
          <a:lstStyle/>
          <a:p>
            <a:pPr indent="0" algn="ctr">
              <a:lnSpc>
                <a:spcPct val="90000"/>
              </a:lnSpc>
              <a:buNone/>
            </a:pPr>
            <a:r>
              <a:rPr lang="es-US" sz="3000" b="0" strike="noStrike" spc="-1" dirty="0">
                <a:solidFill>
                  <a:srgbClr val="FFFFFF"/>
                </a:solidFill>
                <a:latin typeface="Arial Black"/>
              </a:rPr>
              <a:t>Recursos de Medicare</a:t>
            </a:r>
            <a:endParaRPr lang="en-US" sz="3000" b="0" strike="noStrike" spc="-1" dirty="0">
              <a:solidFill>
                <a:srgbClr val="000000"/>
              </a:solidFill>
              <a:latin typeface="Calibri"/>
            </a:endParaRPr>
          </a:p>
        </p:txBody>
      </p:sp>
      <p:graphicFrame>
        <p:nvGraphicFramePr>
          <p:cNvPr id="8" name="Table 7" descr="Recursos de Medicare&#10;&#10;Tabla que enumera los recursos de Medicare relacionados con los derechos y protecciones de Medicare.">
            <a:extLst>
              <a:ext uri="{FF2B5EF4-FFF2-40B4-BE49-F238E27FC236}">
                <a16:creationId xmlns:a16="http://schemas.microsoft.com/office/drawing/2014/main" id="{368A76C8-3D35-EA25-2753-613F46783987}"/>
              </a:ext>
            </a:extLst>
          </p:cNvPr>
          <p:cNvGraphicFramePr>
            <a:graphicFrameLocks noGrp="1"/>
          </p:cNvGraphicFramePr>
          <p:nvPr>
            <p:extLst>
              <p:ext uri="{D42A27DB-BD31-4B8C-83A1-F6EECF244321}">
                <p14:modId xmlns:p14="http://schemas.microsoft.com/office/powerpoint/2010/main" val="972782813"/>
              </p:ext>
            </p:extLst>
          </p:nvPr>
        </p:nvGraphicFramePr>
        <p:xfrm>
          <a:off x="1177383" y="1739901"/>
          <a:ext cx="9837234" cy="403860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E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Centros de Servicios de Medicare y Medicaid (</a:t>
                      </a:r>
                      <a:r>
                        <a:rPr kumimoji="0" lang="es-ES" sz="1800" b="1" u="none" strike="noStrike" kern="120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rPr>
                        <a:t>CMS</a:t>
                      </a:r>
                      <a:r>
                        <a:rPr kumimoji="0" lang="es-E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1-800-MEDICARE (1-800-633-4227) (TTY: 1-877-486-2048)</a:t>
                      </a:r>
                      <a:endParaRPr lang="en-US" sz="1800" b="0" dirty="0">
                        <a:solidFill>
                          <a:srgbClr val="00529B"/>
                        </a:solidFill>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3">
                            <a:extLst>
                              <a:ext uri="{A12FA001-AC4F-418D-AE19-62706E023703}">
                                <ahyp:hlinkClr xmlns:ahyp="http://schemas.microsoft.com/office/drawing/2018/hyperlinkcolor" val="tx"/>
                              </a:ext>
                            </a:extLst>
                          </a:hlinkClick>
                        </a:rPr>
                        <a:t>CMS.gov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Medicare.gov</a:t>
                      </a:r>
                      <a:endParaRPr kumimoji="0" lang="en-US" sz="1800" b="0" u="sng" strike="noStrike" kern="1200" cap="none" spc="0" normalizeH="0" baseline="0" noProof="0" dirty="0">
                        <a:ln>
                          <a:noFill/>
                        </a:ln>
                        <a:solidFill>
                          <a:srgbClr val="00529B"/>
                        </a:solidFill>
                        <a:effectLst/>
                        <a:uLnTx/>
                        <a:uFillTx/>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chemeClr val="tx1"/>
                          </a:solidFill>
                          <a:effectLst/>
                          <a:latin typeface="Calibri" panose="020F0502020204030204"/>
                          <a:ea typeface="+mn-ea"/>
                          <a:cs typeface="+mn-cs"/>
                          <a:hlinkClick r:id="rId5"/>
                        </a:rPr>
                        <a:t>Medicare.gov/claims-appeals</a:t>
                      </a:r>
                      <a:endParaRPr lang="en-US" sz="1800" b="0" kern="1200" dirty="0">
                        <a:solidFill>
                          <a:schemeClr val="tx1"/>
                        </a:solidFill>
                        <a:effectLst/>
                        <a:latin typeface="Calibri" panose="020F0502020204030204"/>
                        <a:ea typeface="+mn-ea"/>
                        <a:cs typeface="+mn-cs"/>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5808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Seguro social</a:t>
                      </a: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Tx/>
                        <a:buSzTx/>
                        <a:buFont typeface="Wingdings" panose="05000000000000000000" pitchFamily="2" charset="2"/>
                        <a:buChar char="§"/>
                      </a:pPr>
                      <a:r>
                        <a:rPr kumimoji="0" lang="en-US" sz="1800" u="none" strike="noStrike" kern="1200" cap="none" spc="0" normalizeH="0" baseline="0" noProof="0" dirty="0">
                          <a:ln>
                            <a:noFill/>
                          </a:ln>
                          <a:solidFill>
                            <a:srgbClr val="00529B"/>
                          </a:solidFill>
                          <a:effectLst/>
                          <a:uLnTx/>
                          <a:uFillTx/>
                        </a:rPr>
                        <a:t>1‑800‑772‑1213 (TTY: </a:t>
                      </a:r>
                      <a:r>
                        <a:rPr lang="en-US" sz="1800" u="none" strike="noStrike" kern="1200" cap="none" spc="0" normalizeH="0" baseline="0" noProof="0" dirty="0">
                          <a:ln>
                            <a:noFill/>
                          </a:ln>
                          <a:solidFill>
                            <a:srgbClr val="00529B"/>
                          </a:solidFill>
                          <a:effectLst/>
                          <a:uLnTx/>
                          <a:uFillTx/>
                        </a:rPr>
                        <a:t>1‑800‑325‑0778)</a:t>
                      </a:r>
                      <a:endParaRPr lang="en-US" sz="1800" u="sng" strike="noStrike" kern="1200" cap="none" spc="0" normalizeH="0" baseline="0" noProof="0" dirty="0">
                        <a:ln>
                          <a:noFill/>
                        </a:ln>
                        <a:solidFill>
                          <a:srgbClr val="00529B"/>
                        </a:solidFill>
                        <a:effectLst/>
                        <a:uLnTx/>
                        <a:uFillTx/>
                      </a:endParaRPr>
                    </a:p>
                    <a:p>
                      <a:pPr marL="228600" marR="0" lvl="0" indent="-228600" algn="l" defTabSz="685800">
                        <a:lnSpc>
                          <a:spcPct val="100000"/>
                        </a:lnSpc>
                        <a:spcBef>
                          <a:spcPts val="600"/>
                        </a:spcBef>
                        <a:spcAft>
                          <a:spcPts val="0"/>
                        </a:spcAft>
                        <a:buClrTx/>
                        <a:buSzTx/>
                        <a:buFont typeface="Wingdings" panose="05000000000000000000" pitchFamily="2" charset="2"/>
                        <a:buChar char="§"/>
                        <a:tabLst/>
                        <a:defRPr/>
                      </a:pPr>
                      <a:r>
                        <a:rPr lang="en-US" sz="1800" u="sng"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SSA.gov</a:t>
                      </a:r>
                      <a:r>
                        <a:rPr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mn-lt"/>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ES" sz="1800" b="1" dirty="0">
                          <a:solidFill>
                            <a:srgbClr val="00529B"/>
                          </a:solidFill>
                          <a:effectLst/>
                          <a:latin typeface="Arial" panose="020B0604020202020204" pitchFamily="34" charset="0"/>
                          <a:cs typeface="Arial" panose="020B0604020202020204" pitchFamily="34" charset="0"/>
                        </a:rPr>
                        <a:t>Oficina de Derechos Civiles del Departamento de Salud y Servicios Humanos</a:t>
                      </a: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aseline="0" dirty="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7">
                            <a:extLst>
                              <a:ext uri="{A12FA001-AC4F-418D-AE19-62706E023703}">
                                <ahyp:hlinkClr xmlns:ahyp="http://schemas.microsoft.com/office/drawing/2018/hyperlinkcolor" val="tx"/>
                              </a:ext>
                            </a:extLst>
                          </a:hlinkClick>
                        </a:rPr>
                        <a:t>HHS.gov/</a:t>
                      </a:r>
                      <a:r>
                        <a:rPr lang="en-US" sz="1800" u="sng" kern="1200" dirty="0" err="1">
                          <a:solidFill>
                            <a:srgbClr val="00529B"/>
                          </a:solidFill>
                          <a:effectLst/>
                          <a:hlinkClick r:id="rId7">
                            <a:extLst>
                              <a:ext uri="{A12FA001-AC4F-418D-AE19-62706E023703}">
                                <ahyp:hlinkClr xmlns:ahyp="http://schemas.microsoft.com/office/drawing/2018/hyperlinkcolor" val="tx"/>
                              </a:ext>
                            </a:extLst>
                          </a:hlinkClick>
                        </a:rPr>
                        <a:t>ocr</a:t>
                      </a:r>
                      <a:endParaRPr lang="en-US" sz="1800" b="0" kern="1200" dirty="0">
                        <a:solidFill>
                          <a:srgbClr val="00529B"/>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ES" sz="1800" b="1" dirty="0">
                          <a:solidFill>
                            <a:srgbClr val="00529B"/>
                          </a:solidFill>
                          <a:latin typeface="Arial" panose="020B0604020202020204" pitchFamily="34" charset="0"/>
                          <a:cs typeface="Arial" panose="020B0604020202020204" pitchFamily="34" charset="0"/>
                        </a:rPr>
                        <a:t>Redes de la enfermedad renal en etapa final (</a:t>
                      </a:r>
                      <a:r>
                        <a:rPr lang="es-ES" sz="1800" b="1" dirty="0" err="1">
                          <a:solidFill>
                            <a:srgbClr val="00529B"/>
                          </a:solidFill>
                          <a:latin typeface="Arial" panose="020B0604020202020204" pitchFamily="34" charset="0"/>
                          <a:cs typeface="Arial" panose="020B0604020202020204" pitchFamily="34" charset="0"/>
                        </a:rPr>
                        <a:t>ESRD</a:t>
                      </a:r>
                      <a:r>
                        <a:rPr lang="es-ES" sz="1800" b="1" dirty="0">
                          <a:solidFill>
                            <a:srgbClr val="00529B"/>
                          </a:solidFill>
                          <a:latin typeface="Arial" panose="020B0604020202020204" pitchFamily="34" charset="0"/>
                          <a:cs typeface="Arial" panose="020B0604020202020204" pitchFamily="34" charset="0"/>
                        </a:rPr>
                        <a:t>)</a:t>
                      </a:r>
                      <a:endParaRPr lang="en-US" sz="1800" b="1" dirty="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chemeClr val="tx1"/>
                          </a:solidFill>
                          <a:effectLst/>
                          <a:latin typeface="+mn-lt"/>
                          <a:ea typeface="+mn-ea"/>
                          <a:cs typeface="+mn-cs"/>
                          <a:hlinkClick r:id="rId8"/>
                        </a:rPr>
                        <a:t>esrdncc.org/</a:t>
                      </a:r>
                      <a:r>
                        <a:rPr lang="en-US" sz="1800" u="sng" kern="1200" dirty="0" err="1">
                          <a:solidFill>
                            <a:schemeClr val="tx1"/>
                          </a:solidFill>
                          <a:effectLst/>
                          <a:latin typeface="+mn-lt"/>
                          <a:ea typeface="+mn-ea"/>
                          <a:cs typeface="+mn-cs"/>
                          <a:hlinkClick r:id="rId8"/>
                        </a:rPr>
                        <a:t>en</a:t>
                      </a:r>
                      <a:r>
                        <a:rPr lang="en-US" sz="1800" u="sng" kern="1200" dirty="0">
                          <a:solidFill>
                            <a:schemeClr val="tx1"/>
                          </a:solidFill>
                          <a:effectLst/>
                          <a:latin typeface="+mn-lt"/>
                          <a:ea typeface="+mn-ea"/>
                          <a:cs typeface="+mn-cs"/>
                          <a:hlinkClick r:id="rId8"/>
                        </a:rPr>
                        <a:t>/ESRD-network-map</a:t>
                      </a:r>
                      <a:endParaRPr lang="en-US" sz="18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6">
            <a:extLst>
              <a:ext uri="{FF2B5EF4-FFF2-40B4-BE49-F238E27FC236}">
                <a16:creationId xmlns:a16="http://schemas.microsoft.com/office/drawing/2014/main" id="{64284B8C-1020-E182-52D9-E776624078FB}"/>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57</a:t>
            </a:fld>
            <a:endParaRPr lang="en-US">
              <a:solidFill>
                <a:srgbClr val="000000"/>
              </a:solidFill>
              <a:latin typeface="Times New Roman"/>
            </a:endParaRPr>
          </a:p>
        </p:txBody>
      </p:sp>
      <p:sp>
        <p:nvSpPr>
          <p:cNvPr id="5" name="PlaceHolder 7">
            <a:extLst>
              <a:ext uri="{FF2B5EF4-FFF2-40B4-BE49-F238E27FC236}">
                <a16:creationId xmlns:a16="http://schemas.microsoft.com/office/drawing/2014/main" id="{9D903766-AEA9-64F7-9F1D-F0D2DFB3B78A}"/>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6" name="PlaceHolder 8">
            <a:extLst>
              <a:ext uri="{FF2B5EF4-FFF2-40B4-BE49-F238E27FC236}">
                <a16:creationId xmlns:a16="http://schemas.microsoft.com/office/drawing/2014/main" id="{236C59FE-0836-C744-1299-3FB15AB891BD}"/>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Marzo</a:t>
            </a:r>
            <a:r>
              <a:rPr lang="en-US" dirty="0"/>
              <a:t> de 2024</a:t>
            </a:r>
            <a:endParaRPr lang="en-US" dirty="0">
              <a:solidFill>
                <a:srgbClr val="000000"/>
              </a:solidFill>
              <a:latin typeface="Times New Roman"/>
            </a:endParaRPr>
          </a:p>
        </p:txBody>
      </p:sp>
      <p:sp>
        <p:nvSpPr>
          <p:cNvPr id="7" name="PlaceHolder 1">
            <a:extLst>
              <a:ext uri="{FF2B5EF4-FFF2-40B4-BE49-F238E27FC236}">
                <a16:creationId xmlns:a16="http://schemas.microsoft.com/office/drawing/2014/main" id="{0324BA78-9A30-D1B3-6165-218866337045}"/>
              </a:ext>
            </a:extLst>
          </p:cNvPr>
          <p:cNvSpPr>
            <a:spLocks noGrp="1"/>
          </p:cNvSpPr>
          <p:nvPr>
            <p:ph type="title"/>
          </p:nvPr>
        </p:nvSpPr>
        <p:spPr>
          <a:xfrm>
            <a:off x="0" y="9360"/>
            <a:ext cx="12191760" cy="965880"/>
          </a:xfrm>
          <a:prstGeom prst="rect">
            <a:avLst/>
          </a:prstGeom>
          <a:noFill/>
          <a:ln w="0">
            <a:noFill/>
          </a:ln>
        </p:spPr>
        <p:txBody>
          <a:bodyPr anchor="ctr">
            <a:normAutofit/>
          </a:bodyPr>
          <a:lstStyle/>
          <a:p>
            <a:pPr indent="0" algn="ctr">
              <a:lnSpc>
                <a:spcPct val="90000"/>
              </a:lnSpc>
              <a:buNone/>
            </a:pPr>
            <a:r>
              <a:rPr lang="es-US" sz="3000" b="0" strike="noStrike" spc="-1" dirty="0">
                <a:solidFill>
                  <a:srgbClr val="FFFFFF"/>
                </a:solidFill>
                <a:latin typeface="Arial Black"/>
              </a:rPr>
              <a:t>Recursos de Medicare (continuación)</a:t>
            </a:r>
            <a:endParaRPr lang="en-US" sz="3000" b="0" strike="noStrike" spc="-1" dirty="0">
              <a:solidFill>
                <a:srgbClr val="000000"/>
              </a:solidFill>
              <a:latin typeface="Calibri"/>
            </a:endParaRPr>
          </a:p>
        </p:txBody>
      </p:sp>
      <p:graphicFrame>
        <p:nvGraphicFramePr>
          <p:cNvPr id="8" name="Table 7" descr="Recursos de Medicare (continuación)&#10;&#10;Una continuación de la tabla que enumera los recursos de Medicare relacionados con los derechos y protecciones de Medicare.&#10;">
            <a:extLst>
              <a:ext uri="{FF2B5EF4-FFF2-40B4-BE49-F238E27FC236}">
                <a16:creationId xmlns:a16="http://schemas.microsoft.com/office/drawing/2014/main" id="{7D784A42-A327-8998-3B0E-6B36F0A63465}"/>
              </a:ext>
            </a:extLst>
          </p:cNvPr>
          <p:cNvGraphicFramePr>
            <a:graphicFrameLocks noGrp="1"/>
          </p:cNvGraphicFramePr>
          <p:nvPr>
            <p:extLst>
              <p:ext uri="{D42A27DB-BD31-4B8C-83A1-F6EECF244321}">
                <p14:modId xmlns:p14="http://schemas.microsoft.com/office/powerpoint/2010/main" val="4155090866"/>
              </p:ext>
            </p:extLst>
          </p:nvPr>
        </p:nvGraphicFramePr>
        <p:xfrm>
          <a:off x="838200" y="1401059"/>
          <a:ext cx="10298373" cy="4516091"/>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67985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ES" sz="1800" b="0" u="none" kern="12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Defensor de los beneficiarios de Medicare</a:t>
                      </a:r>
                      <a:endParaRPr lang="en-US" sz="1800" b="0" dirty="0">
                        <a:solidFill>
                          <a:srgbClr val="2F5597"/>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2F5597"/>
                          </a:solidFill>
                          <a:hlinkClick r:id="rId3">
                            <a:extLst>
                              <a:ext uri="{A12FA001-AC4F-418D-AE19-62706E023703}">
                                <ahyp:hlinkClr xmlns:ahyp="http://schemas.microsoft.com/office/drawing/2018/hyperlinkcolor" val="tx"/>
                              </a:ext>
                            </a:extLst>
                          </a:hlinkClick>
                        </a:rPr>
                        <a:t>Medicare.gov/basics/your-medicare-rights/get-help-with-your-rights-protections</a:t>
                      </a:r>
                      <a:r>
                        <a:rPr lang="en-US" sz="1800" b="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tcPr>
                </a:tc>
                <a:extLst>
                  <a:ext uri="{0D108BD9-81ED-4DB2-BD59-A6C34878D82A}">
                    <a16:rowId xmlns:a16="http://schemas.microsoft.com/office/drawing/2014/main" val="10000"/>
                  </a:ext>
                </a:extLst>
              </a:tr>
              <a:tr h="679851">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ES" sz="1800" dirty="0">
                          <a:solidFill>
                            <a:srgbClr val="2F5597"/>
                          </a:solidFill>
                          <a:latin typeface="Calibri" panose="020F0502020204030204" pitchFamily="34" charset="0"/>
                          <a:ea typeface="Calibri" panose="020F0502020204030204" pitchFamily="34" charset="0"/>
                          <a:cs typeface="Calibri" panose="020F0502020204030204" pitchFamily="34" charset="0"/>
                        </a:rPr>
                        <a:t>Derechos en una Instalación de atención médica especializada</a:t>
                      </a:r>
                      <a:endParaRPr lang="en-US" sz="1800" b="1" dirty="0">
                        <a:solidFill>
                          <a:srgbClr val="2F5597"/>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2F5597"/>
                          </a:solidFill>
                          <a:hlinkClick r:id="rId4">
                            <a:extLst>
                              <a:ext uri="{A12FA001-AC4F-418D-AE19-62706E023703}">
                                <ahyp:hlinkClr xmlns:ahyp="http://schemas.microsoft.com/office/drawing/2018/hyperlinkcolor" val="tx"/>
                              </a:ext>
                            </a:extLst>
                          </a:hlinkClick>
                        </a:rPr>
                        <a:t>Medicare.gov/what-medicare-covers/what-part-a-covers/skilled-nursing-facility-rights</a:t>
                      </a:r>
                      <a:r>
                        <a:rPr lang="en-US" sz="1800" dirty="0">
                          <a:solidFill>
                            <a:srgbClr val="2F5597"/>
                          </a:solidFill>
                        </a:rPr>
                        <a:t> </a:t>
                      </a:r>
                      <a:endParaRPr lang="en-US" sz="1800" b="0" dirty="0">
                        <a:solidFill>
                          <a:srgbClr val="2F5597"/>
                        </a:solidFill>
                        <a:latin typeface="+mn-lt"/>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tcPr>
                </a:tc>
                <a:extLst>
                  <a:ext uri="{0D108BD9-81ED-4DB2-BD59-A6C34878D82A}">
                    <a16:rowId xmlns:a16="http://schemas.microsoft.com/office/drawing/2014/main" val="1862301621"/>
                  </a:ext>
                </a:extLst>
              </a:tr>
              <a:tr h="8416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Programas</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Estatales</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de </a:t>
                      </a: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Asistencia</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sobre</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Seguros</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de </a:t>
                      </a:r>
                      <a:r>
                        <a:rPr lang="en-U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Salud</a:t>
                      </a:r>
                      <a:r>
                        <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(SHIP)</a:t>
                      </a:r>
                      <a:endParaRPr lang="en-US" sz="1800" b="1" dirty="0">
                        <a:solidFill>
                          <a:srgbClr val="2F5597"/>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2F5597"/>
                          </a:solidFill>
                          <a:effectLst/>
                          <a:hlinkClick r:id="rId5">
                            <a:extLst>
                              <a:ext uri="{A12FA001-AC4F-418D-AE19-62706E023703}">
                                <ahyp:hlinkClr xmlns:ahyp="http://schemas.microsoft.com/office/drawing/2018/hyperlinkcolor" val="tx"/>
                              </a:ext>
                            </a:extLst>
                          </a:hlinkClick>
                        </a:rPr>
                        <a:t>shiphelp.org</a:t>
                      </a:r>
                      <a:r>
                        <a:rPr lang="en-US" sz="1800" kern="1200" dirty="0">
                          <a:solidFill>
                            <a:srgbClr val="2F5597"/>
                          </a:solidFill>
                          <a:effectLst/>
                        </a:rPr>
                        <a:t> </a:t>
                      </a:r>
                      <a:endParaRPr lang="en-US" sz="1800" kern="120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9712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s-ES" sz="180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Organizaciones para mejora de la calidad-Cuidado centrado en beneficiarios y familias(</a:t>
                      </a:r>
                      <a:r>
                        <a:rPr kumimoji="0" lang="es-ES" sz="1800" u="none" strike="noStrike" kern="1200" cap="none" spc="0" normalizeH="0" baseline="0" noProof="0" dirty="0" err="1">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BFCC-QIO</a:t>
                      </a:r>
                      <a:r>
                        <a:rPr kumimoji="0" lang="es-ES" sz="180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a:t>
                      </a:r>
                      <a:endParaRPr lang="en-US" sz="1800" b="1" dirty="0">
                        <a:solidFill>
                          <a:srgbClr val="2F5597"/>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solidFill>
                            <a:srgbClr val="2F5597"/>
                          </a:solidFill>
                          <a:hlinkClick r:id="rId6">
                            <a:extLst>
                              <a:ext uri="{A12FA001-AC4F-418D-AE19-62706E023703}">
                                <ahyp:hlinkClr xmlns:ahyp="http://schemas.microsoft.com/office/drawing/2018/hyperlinkcolor" val="tx"/>
                              </a:ext>
                            </a:extLst>
                          </a:hlinkClick>
                        </a:rPr>
                        <a:t>livantaqio.com/</a:t>
                      </a:r>
                      <a:r>
                        <a:rPr lang="en-US" dirty="0" err="1">
                          <a:solidFill>
                            <a:srgbClr val="2F5597"/>
                          </a:solidFill>
                          <a:hlinkClick r:id="rId6">
                            <a:extLst>
                              <a:ext uri="{A12FA001-AC4F-418D-AE19-62706E023703}">
                                <ahyp:hlinkClr xmlns:ahyp="http://schemas.microsoft.com/office/drawing/2018/hyperlinkcolor" val="tx"/>
                              </a:ext>
                            </a:extLst>
                          </a:hlinkClick>
                        </a:rPr>
                        <a:t>en</a:t>
                      </a:r>
                      <a:endParaRPr lang="en-US" sz="1800" u="sng" kern="1200" dirty="0">
                        <a:solidFill>
                          <a:srgbClr val="2F5597"/>
                        </a:solidFill>
                        <a:effectLst/>
                      </a:endParaRP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noProof="0" dirty="0">
                          <a:solidFill>
                            <a:srgbClr val="2F5597"/>
                          </a:solidFill>
                          <a:effectLst/>
                          <a:hlinkClick r:id="rId7">
                            <a:extLst>
                              <a:ext uri="{A12FA001-AC4F-418D-AE19-62706E023703}">
                                <ahyp:hlinkClr xmlns:ahyp="http://schemas.microsoft.com/office/drawing/2018/hyperlinkcolor" val="tx"/>
                              </a:ext>
                            </a:extLst>
                          </a:hlinkClick>
                        </a:rPr>
                        <a:t>keproqio.com</a:t>
                      </a:r>
                      <a:r>
                        <a:rPr lang="en-US" sz="1800" u="sng" kern="1200" noProof="0" dirty="0">
                          <a:solidFill>
                            <a:srgbClr val="2F5597"/>
                          </a:solidFill>
                          <a:effectLst/>
                        </a:rPr>
                        <a:t> </a:t>
                      </a:r>
                      <a:endParaRPr lang="en-US" sz="1800" b="0" u="sng" kern="1200" noProof="0" dirty="0">
                        <a:solidFill>
                          <a:srgbClr val="2F5597"/>
                        </a:solidFill>
                        <a:effectLst/>
                        <a:latin typeface="+mn-lt"/>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13435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E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Entidad de Revisión Independiente (</a:t>
                      </a:r>
                      <a:r>
                        <a:rPr lang="es-E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IRE</a:t>
                      </a:r>
                      <a:r>
                        <a:rPr lang="es-E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(solo reclamos de Medicare </a:t>
                      </a:r>
                      <a:r>
                        <a:rPr lang="es-ES" sz="1800" dirty="0" err="1">
                          <a:solidFill>
                            <a:srgbClr val="2F5597"/>
                          </a:solidFill>
                          <a:effectLst/>
                          <a:latin typeface="Calibri" panose="020F0502020204030204" pitchFamily="34" charset="0"/>
                          <a:ea typeface="Calibri" panose="020F0502020204030204" pitchFamily="34" charset="0"/>
                          <a:cs typeface="Calibri" panose="020F0502020204030204" pitchFamily="34" charset="0"/>
                        </a:rPr>
                        <a:t>Advantage</a:t>
                      </a:r>
                      <a:r>
                        <a:rPr lang="es-E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rPr>
                        <a:t> y Parte D)</a:t>
                      </a:r>
                      <a:endParaRPr lang="en-US" sz="1800" dirty="0">
                        <a:solidFill>
                          <a:srgbClr val="2F5597"/>
                        </a:solidFill>
                        <a:effectLst/>
                        <a:latin typeface="Calibri" panose="020F0502020204030204" pitchFamily="34" charset="0"/>
                        <a:ea typeface="Calibri" panose="020F0502020204030204" pitchFamily="34" charset="0"/>
                        <a:cs typeface="Calibri" panose="020F0502020204030204" pitchFamily="34" charset="0"/>
                      </a:endParaRPr>
                    </a:p>
                    <a:p>
                      <a:pPr>
                        <a:spcBef>
                          <a:spcPts val="600"/>
                        </a:spcBef>
                      </a:pPr>
                      <a:endParaRPr lang="en-US" sz="1800" b="1" dirty="0">
                        <a:solidFill>
                          <a:srgbClr val="2F5597"/>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n-US" sz="1800" dirty="0">
                          <a:solidFill>
                            <a:srgbClr val="2F5597"/>
                          </a:solidFill>
                          <a:hlinkClick r:id="rId8">
                            <a:extLst>
                              <a:ext uri="{A12FA001-AC4F-418D-AE19-62706E023703}">
                                <ahyp:hlinkClr xmlns:ahyp="http://schemas.microsoft.com/office/drawing/2018/hyperlinkcolor" val="tx"/>
                              </a:ext>
                            </a:extLst>
                          </a:hlinkClick>
                        </a:rPr>
                        <a:t>Medicare.gov/claims-appeals/file-an-appeal/medicare-health-plan-appeals-level-2-independent-review-entity-ire</a:t>
                      </a:r>
                      <a:endParaRPr lang="en-US" sz="1800" u="none" kern="1200" dirty="0">
                        <a:solidFill>
                          <a:srgbClr val="2F5597"/>
                        </a:solidFill>
                        <a:effectLst/>
                        <a:latin typeface="Calibri" panose="020F0502020204030204"/>
                        <a:ea typeface="+mn-ea"/>
                        <a:cs typeface="+mn-cs"/>
                      </a:endParaRPr>
                    </a:p>
                    <a:p>
                      <a:pPr marL="228600" indent="-228600">
                        <a:spcBef>
                          <a:spcPts val="600"/>
                        </a:spcBef>
                        <a:buFont typeface="Wingdings" panose="05000000000000000000" pitchFamily="2" charset="2"/>
                        <a:buChar char="§"/>
                      </a:pPr>
                      <a:r>
                        <a:rPr lang="en-US" sz="1800" u="sng" kern="1200" dirty="0">
                          <a:solidFill>
                            <a:srgbClr val="2F5597"/>
                          </a:solidFill>
                          <a:effectLst/>
                          <a:latin typeface="Calibri" panose="020F0502020204030204"/>
                          <a:ea typeface="+mn-ea"/>
                          <a:cs typeface="+mn-cs"/>
                          <a:hlinkClick r:id="rId9">
                            <a:extLst>
                              <a:ext uri="{A12FA001-AC4F-418D-AE19-62706E023703}">
                                <ahyp:hlinkClr xmlns:ahyp="http://schemas.microsoft.com/office/drawing/2018/hyperlinkcolor" val="tx"/>
                              </a:ext>
                            </a:extLst>
                          </a:hlinkClick>
                        </a:rPr>
                        <a:t>CMS.gov/</a:t>
                      </a:r>
                      <a:r>
                        <a:rPr lang="en-US" sz="1800" u="sng" kern="1200" dirty="0" err="1">
                          <a:solidFill>
                            <a:srgbClr val="2F5597"/>
                          </a:solidFill>
                          <a:effectLst/>
                          <a:latin typeface="Calibri" panose="020F0502020204030204"/>
                          <a:ea typeface="+mn-ea"/>
                          <a:cs typeface="+mn-cs"/>
                          <a:hlinkClick r:id="rId9">
                            <a:extLst>
                              <a:ext uri="{A12FA001-AC4F-418D-AE19-62706E023703}">
                                <ahyp:hlinkClr xmlns:ahyp="http://schemas.microsoft.com/office/drawing/2018/hyperlinkcolor" val="tx"/>
                              </a:ext>
                            </a:extLst>
                          </a:hlinkClick>
                        </a:rPr>
                        <a:t>medicare</a:t>
                      </a:r>
                      <a:r>
                        <a:rPr lang="en-US" sz="1800" u="sng" kern="1200" dirty="0">
                          <a:solidFill>
                            <a:srgbClr val="2F5597"/>
                          </a:solidFill>
                          <a:effectLst/>
                          <a:latin typeface="Calibri" panose="020F0502020204030204"/>
                          <a:ea typeface="+mn-ea"/>
                          <a:cs typeface="+mn-cs"/>
                          <a:hlinkClick r:id="rId9">
                            <a:extLst>
                              <a:ext uri="{A12FA001-AC4F-418D-AE19-62706E023703}">
                                <ahyp:hlinkClr xmlns:ahyp="http://schemas.microsoft.com/office/drawing/2018/hyperlinkcolor" val="tx"/>
                              </a:ext>
                            </a:extLst>
                          </a:hlinkClick>
                        </a:rPr>
                        <a:t>/appeals-grievances/prescription-drug/reconsiderations</a:t>
                      </a:r>
                      <a:endParaRPr lang="en-US" sz="1800" kern="1200" dirty="0">
                        <a:solidFill>
                          <a:srgbClr val="2F5597"/>
                        </a:solidFill>
                        <a:effectLst/>
                        <a:latin typeface="Calibri" panose="020F0502020204030204"/>
                        <a:ea typeface="+mn-ea"/>
                        <a:cs typeface="+mn-cs"/>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DCE7DB32-2953-6F7D-E9A6-9EF1208AA0F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877755" y="2801922"/>
            <a:ext cx="1513492" cy="7315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6">
            <a:extLst>
              <a:ext uri="{FF2B5EF4-FFF2-40B4-BE49-F238E27FC236}">
                <a16:creationId xmlns:a16="http://schemas.microsoft.com/office/drawing/2014/main" id="{334F8FBF-36B8-8A08-53FC-DD2503CAD104}"/>
              </a:ext>
            </a:extLst>
          </p:cNvPr>
          <p:cNvSpPr txBox="1">
            <a:spLocks/>
          </p:cNvSpPr>
          <p:nvPr/>
        </p:nvSpPr>
        <p:spPr>
          <a:xfrm>
            <a:off x="8610480" y="6478665"/>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58</a:t>
            </a:fld>
            <a:endParaRPr lang="en-US">
              <a:solidFill>
                <a:srgbClr val="000000"/>
              </a:solidFill>
              <a:latin typeface="Times New Roman"/>
            </a:endParaRPr>
          </a:p>
        </p:txBody>
      </p:sp>
      <p:sp>
        <p:nvSpPr>
          <p:cNvPr id="5" name="PlaceHolder 7">
            <a:extLst>
              <a:ext uri="{FF2B5EF4-FFF2-40B4-BE49-F238E27FC236}">
                <a16:creationId xmlns:a16="http://schemas.microsoft.com/office/drawing/2014/main" id="{75191FD2-EDB9-FA2B-1B35-340C34BCB9D9}"/>
              </a:ext>
            </a:extLst>
          </p:cNvPr>
          <p:cNvSpPr txBox="1">
            <a:spLocks/>
          </p:cNvSpPr>
          <p:nvPr/>
        </p:nvSpPr>
        <p:spPr>
          <a:xfrm>
            <a:off x="4038480" y="6478665"/>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6" name="PlaceHolder 8">
            <a:extLst>
              <a:ext uri="{FF2B5EF4-FFF2-40B4-BE49-F238E27FC236}">
                <a16:creationId xmlns:a16="http://schemas.microsoft.com/office/drawing/2014/main" id="{335EBB2D-FC96-E7A8-2BF7-AB77718755CA}"/>
              </a:ext>
            </a:extLst>
          </p:cNvPr>
          <p:cNvSpPr txBox="1">
            <a:spLocks/>
          </p:cNvSpPr>
          <p:nvPr/>
        </p:nvSpPr>
        <p:spPr>
          <a:xfrm>
            <a:off x="838080" y="6478665"/>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Marzo de 2024</a:t>
            </a:r>
            <a:endParaRPr lang="en-US" dirty="0">
              <a:solidFill>
                <a:srgbClr val="000000"/>
              </a:solidFill>
              <a:latin typeface="Times New Roman"/>
            </a:endParaRPr>
          </a:p>
        </p:txBody>
      </p:sp>
      <p:sp>
        <p:nvSpPr>
          <p:cNvPr id="7" name="PlaceHolder 1">
            <a:extLst>
              <a:ext uri="{FF2B5EF4-FFF2-40B4-BE49-F238E27FC236}">
                <a16:creationId xmlns:a16="http://schemas.microsoft.com/office/drawing/2014/main" id="{9EB54E6C-3CEB-9565-7BED-F78F4BDFC5A6}"/>
              </a:ext>
            </a:extLst>
          </p:cNvPr>
          <p:cNvSpPr>
            <a:spLocks noGrp="1"/>
          </p:cNvSpPr>
          <p:nvPr>
            <p:ph type="title"/>
          </p:nvPr>
        </p:nvSpPr>
        <p:spPr>
          <a:xfrm>
            <a:off x="0" y="9360"/>
            <a:ext cx="12191760" cy="965880"/>
          </a:xfrm>
          <a:prstGeom prst="rect">
            <a:avLst/>
          </a:prstGeom>
          <a:noFill/>
          <a:ln w="0">
            <a:noFill/>
          </a:ln>
        </p:spPr>
        <p:txBody>
          <a:bodyPr anchor="ctr">
            <a:noAutofit/>
          </a:bodyPr>
          <a:lstStyle/>
          <a:p>
            <a:pPr indent="0" algn="ctr">
              <a:lnSpc>
                <a:spcPct val="90000"/>
              </a:lnSpc>
              <a:buNone/>
            </a:pPr>
            <a:r>
              <a:rPr lang="es-US" sz="3000" b="0" strike="noStrike" spc="-1" dirty="0">
                <a:solidFill>
                  <a:srgbClr val="FFFFFF"/>
                </a:solidFill>
                <a:latin typeface="Arial Black"/>
              </a:rPr>
              <a:t>Productos de Medicare</a:t>
            </a:r>
            <a:endParaRPr lang="en-US" sz="3000" b="0" strike="noStrike" spc="-1" dirty="0">
              <a:solidFill>
                <a:srgbClr val="000000"/>
              </a:solidFill>
              <a:latin typeface="Calibri"/>
            </a:endParaRPr>
          </a:p>
        </p:txBody>
      </p:sp>
      <p:graphicFrame>
        <p:nvGraphicFramePr>
          <p:cNvPr id="9" name="Table 8" descr="Recursos de Medicare (continuación)&#10;&#10;Una continuación de la tabla que enumera los recursos de Medicare relacionados con los derechos y protecciones de Medicare.">
            <a:extLst>
              <a:ext uri="{FF2B5EF4-FFF2-40B4-BE49-F238E27FC236}">
                <a16:creationId xmlns:a16="http://schemas.microsoft.com/office/drawing/2014/main" id="{DC7C24FA-E541-CB86-F52B-3EA06929A18C}"/>
              </a:ext>
            </a:extLst>
          </p:cNvPr>
          <p:cNvGraphicFramePr>
            <a:graphicFrameLocks noGrp="1"/>
          </p:cNvGraphicFramePr>
          <p:nvPr>
            <p:extLst>
              <p:ext uri="{D42A27DB-BD31-4B8C-83A1-F6EECF244321}">
                <p14:modId xmlns:p14="http://schemas.microsoft.com/office/powerpoint/2010/main" val="4287099630"/>
              </p:ext>
            </p:extLst>
          </p:nvPr>
        </p:nvGraphicFramePr>
        <p:xfrm>
          <a:off x="1177383" y="2074802"/>
          <a:ext cx="9837234" cy="338328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Manual “Medicare y </a:t>
                      </a:r>
                      <a:r>
                        <a:rPr kumimoji="0" lang="en-US" sz="1800" b="1" u="none" strike="noStrike" kern="1200" cap="none" spc="0" normalizeH="0" baseline="0" noProof="0" dirty="0" err="1">
                          <a:ln>
                            <a:noFill/>
                          </a:ln>
                          <a:solidFill>
                            <a:srgbClr val="00529B"/>
                          </a:solidFill>
                          <a:effectLst/>
                          <a:uLnTx/>
                          <a:uFillTx/>
                          <a:latin typeface="+mn-lt"/>
                        </a:rPr>
                        <a:t>usted</a:t>
                      </a:r>
                      <a:r>
                        <a:rPr kumimoji="0" lang="en-US" sz="1800" b="1" u="none" strike="noStrike" kern="1200" cap="none" spc="0" normalizeH="0" baseline="0" noProof="0" dirty="0">
                          <a:ln>
                            <a:noFill/>
                          </a:ln>
                          <a:solidFill>
                            <a:srgbClr val="00529B"/>
                          </a:solidFill>
                          <a:effectLst/>
                          <a:uLnTx/>
                          <a:uFillTx/>
                          <a:latin typeface="+mn-lt"/>
                        </a:rPr>
                        <a:t>”</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s-ES" sz="1800" b="0" u="none" strike="noStrike" kern="1200" cap="none" spc="0" normalizeH="0" baseline="0" noProof="0" dirty="0">
                          <a:ln>
                            <a:noFill/>
                          </a:ln>
                          <a:solidFill>
                            <a:srgbClr val="00529B"/>
                          </a:solidFill>
                          <a:effectLst/>
                          <a:uLnTx/>
                          <a:uFillTx/>
                          <a:latin typeface="+mn-lt"/>
                        </a:rPr>
                        <a:t>Producto de los </a:t>
                      </a:r>
                      <a:r>
                        <a:rPr kumimoji="0" lang="es-ES" sz="1800" b="0" u="none" strike="noStrike" kern="1200" cap="none" spc="0" normalizeH="0" baseline="0" noProof="0" dirty="0" err="1">
                          <a:ln>
                            <a:noFill/>
                          </a:ln>
                          <a:solidFill>
                            <a:srgbClr val="00529B"/>
                          </a:solidFill>
                          <a:effectLst/>
                          <a:uLnTx/>
                          <a:uFillTx/>
                          <a:latin typeface="+mn-lt"/>
                        </a:rPr>
                        <a:t>CMS</a:t>
                      </a:r>
                      <a:r>
                        <a:rPr kumimoji="0" lang="es-ES" sz="1800" b="0" u="none" strike="noStrike" kern="1200" cap="none" spc="0" normalizeH="0" baseline="0" noProof="0" dirty="0">
                          <a:ln>
                            <a:noFill/>
                          </a:ln>
                          <a:solidFill>
                            <a:srgbClr val="00529B"/>
                          </a:solidFill>
                          <a:effectLst/>
                          <a:uLnTx/>
                          <a:uFillTx/>
                          <a:latin typeface="+mn-lt"/>
                        </a:rPr>
                        <a:t> </a:t>
                      </a:r>
                      <a:r>
                        <a:rPr kumimoji="0" lang="es-ES" sz="1800" b="0" u="none" strike="noStrike" kern="1200" cap="none" spc="0" normalizeH="0" baseline="0" noProof="0" dirty="0" err="1">
                          <a:ln>
                            <a:noFill/>
                          </a:ln>
                          <a:solidFill>
                            <a:srgbClr val="00529B"/>
                          </a:solidFill>
                          <a:effectLst/>
                          <a:uLnTx/>
                          <a:uFillTx/>
                          <a:latin typeface="+mn-lt"/>
                        </a:rPr>
                        <a:t>n.°</a:t>
                      </a:r>
                      <a:r>
                        <a:rPr kumimoji="0" lang="es-ES" sz="1800" b="0" u="none" strike="noStrike" kern="1200" cap="none" spc="0" normalizeH="0" baseline="0" noProof="0" dirty="0">
                          <a:ln>
                            <a:noFill/>
                          </a:ln>
                          <a:solidFill>
                            <a:srgbClr val="00529B"/>
                          </a:solidFill>
                          <a:effectLst/>
                          <a:uLnTx/>
                          <a:uFillTx/>
                          <a:latin typeface="+mn-lt"/>
                        </a:rPr>
                        <a:t> 10050</a:t>
                      </a:r>
                      <a:endParaRPr lang="en-US" sz="1800" b="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ES" sz="1800" b="1" u="none" strike="noStrike" kern="1200" cap="none" spc="0" normalizeH="0" baseline="0" noProof="0" dirty="0">
                          <a:ln>
                            <a:noFill/>
                          </a:ln>
                          <a:solidFill>
                            <a:srgbClr val="00529B"/>
                          </a:solidFill>
                          <a:effectLst/>
                          <a:uLnTx/>
                          <a:uFillTx/>
                          <a:latin typeface="+mn-lt"/>
                        </a:rPr>
                        <a:t>"Derechos y protecciones de Medicare"</a:t>
                      </a:r>
                      <a:endParaRPr kumimoji="0" lang="en-US" sz="1800" b="1" u="none" strike="noStrike" kern="1200" cap="none" spc="0" normalizeH="0" baseline="0" noProof="0" dirty="0">
                        <a:ln>
                          <a:noFill/>
                        </a:ln>
                        <a:solidFill>
                          <a:srgbClr val="00529B"/>
                        </a:solidFill>
                        <a:effectLst/>
                        <a:uLnTx/>
                        <a:uFillTx/>
                        <a:latin typeface="+mn-lt"/>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ES" sz="1800" u="none" strike="noStrike" kern="1200" cap="none" spc="0" normalizeH="0" baseline="0" noProof="0" dirty="0">
                          <a:ln>
                            <a:noFill/>
                          </a:ln>
                          <a:solidFill>
                            <a:srgbClr val="00529B"/>
                          </a:solidFill>
                          <a:effectLst/>
                          <a:uLnTx/>
                          <a:uFillTx/>
                          <a:latin typeface="+mn-lt"/>
                        </a:rPr>
                        <a:t>Producto de los </a:t>
                      </a:r>
                      <a:r>
                        <a:rPr kumimoji="0" lang="es-ES" sz="1800" u="none" strike="noStrike" kern="1200" cap="none" spc="0" normalizeH="0" baseline="0" noProof="0" dirty="0" err="1">
                          <a:ln>
                            <a:noFill/>
                          </a:ln>
                          <a:solidFill>
                            <a:srgbClr val="00529B"/>
                          </a:solidFill>
                          <a:effectLst/>
                          <a:uLnTx/>
                          <a:uFillTx/>
                          <a:latin typeface="+mn-lt"/>
                        </a:rPr>
                        <a:t>CMS</a:t>
                      </a:r>
                      <a:r>
                        <a:rPr kumimoji="0" lang="es-ES" sz="1800" u="none" strike="noStrike" kern="1200" cap="none" spc="0" normalizeH="0" baseline="0" noProof="0" dirty="0">
                          <a:ln>
                            <a:noFill/>
                          </a:ln>
                          <a:solidFill>
                            <a:srgbClr val="00529B"/>
                          </a:solidFill>
                          <a:effectLst/>
                          <a:uLnTx/>
                          <a:uFillTx/>
                          <a:latin typeface="+mn-lt"/>
                        </a:rPr>
                        <a:t> </a:t>
                      </a:r>
                      <a:r>
                        <a:rPr kumimoji="0" lang="es-ES" sz="1800" u="none" strike="noStrike" kern="1200" cap="none" spc="0" normalizeH="0" baseline="0" noProof="0" dirty="0" err="1">
                          <a:ln>
                            <a:noFill/>
                          </a:ln>
                          <a:solidFill>
                            <a:srgbClr val="00529B"/>
                          </a:solidFill>
                          <a:effectLst/>
                          <a:uLnTx/>
                          <a:uFillTx/>
                          <a:latin typeface="+mn-lt"/>
                        </a:rPr>
                        <a:t>n.°</a:t>
                      </a:r>
                      <a:r>
                        <a:rPr kumimoji="0" lang="es-ES" sz="1800" u="none" strike="noStrike" kern="1200" cap="none" spc="0" normalizeH="0" baseline="0" noProof="0" dirty="0">
                          <a:ln>
                            <a:noFill/>
                          </a:ln>
                          <a:solidFill>
                            <a:srgbClr val="00529B"/>
                          </a:solidFill>
                          <a:effectLst/>
                          <a:uLnTx/>
                          <a:uFillTx/>
                          <a:latin typeface="+mn-lt"/>
                        </a:rPr>
                        <a:t> 11534</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n-US" sz="1800" b="1" u="none" strike="noStrike" kern="1200" cap="none" spc="0" normalizeH="0" baseline="0" noProof="0" dirty="0">
                          <a:ln>
                            <a:noFill/>
                          </a:ln>
                          <a:solidFill>
                            <a:srgbClr val="00529B"/>
                          </a:solidFill>
                          <a:effectLst/>
                          <a:uLnTx/>
                          <a:uFillTx/>
                          <a:latin typeface="+mn-lt"/>
                        </a:rPr>
                        <a:t>"</a:t>
                      </a:r>
                      <a:r>
                        <a:rPr kumimoji="0" lang="en-US" sz="1800" b="1" u="none" strike="noStrike" kern="1200" cap="none" spc="0" normalizeH="0" baseline="0" noProof="0" dirty="0" err="1">
                          <a:ln>
                            <a:noFill/>
                          </a:ln>
                          <a:solidFill>
                            <a:srgbClr val="00529B"/>
                          </a:solidFill>
                          <a:effectLst/>
                          <a:uLnTx/>
                          <a:uFillTx/>
                          <a:latin typeface="+mn-lt"/>
                        </a:rPr>
                        <a:t>Apelaciones</a:t>
                      </a:r>
                      <a:r>
                        <a:rPr kumimoji="0" lang="en-US" sz="1800" b="1" u="none" strike="noStrike" kern="1200" cap="none" spc="0" normalizeH="0" baseline="0" noProof="0" dirty="0">
                          <a:ln>
                            <a:noFill/>
                          </a:ln>
                          <a:solidFill>
                            <a:srgbClr val="00529B"/>
                          </a:solidFill>
                          <a:effectLst/>
                          <a:uLnTx/>
                          <a:uFillTx/>
                          <a:latin typeface="+mn-lt"/>
                        </a:rPr>
                        <a:t> a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ES" sz="1800" u="none" strike="noStrike" kern="1200" cap="none" spc="0" normalizeH="0" baseline="0" noProof="0" dirty="0">
                          <a:ln>
                            <a:noFill/>
                          </a:ln>
                          <a:solidFill>
                            <a:srgbClr val="00529B"/>
                          </a:solidFill>
                          <a:effectLst/>
                          <a:uLnTx/>
                          <a:uFillTx/>
                          <a:latin typeface="+mn-lt"/>
                        </a:rPr>
                        <a:t>Producto de los </a:t>
                      </a:r>
                      <a:r>
                        <a:rPr kumimoji="0" lang="es-ES" sz="1800" u="none" strike="noStrike" kern="1200" cap="none" spc="0" normalizeH="0" baseline="0" noProof="0" dirty="0" err="1">
                          <a:ln>
                            <a:noFill/>
                          </a:ln>
                          <a:solidFill>
                            <a:srgbClr val="00529B"/>
                          </a:solidFill>
                          <a:effectLst/>
                          <a:uLnTx/>
                          <a:uFillTx/>
                          <a:latin typeface="+mn-lt"/>
                        </a:rPr>
                        <a:t>CMS</a:t>
                      </a:r>
                      <a:r>
                        <a:rPr kumimoji="0" lang="es-ES" sz="1800" u="none" strike="noStrike" kern="1200" cap="none" spc="0" normalizeH="0" baseline="0" noProof="0" dirty="0">
                          <a:ln>
                            <a:noFill/>
                          </a:ln>
                          <a:solidFill>
                            <a:srgbClr val="00529B"/>
                          </a:solidFill>
                          <a:effectLst/>
                          <a:uLnTx/>
                          <a:uFillTx/>
                          <a:latin typeface="+mn-lt"/>
                        </a:rPr>
                        <a:t> </a:t>
                      </a:r>
                      <a:r>
                        <a:rPr kumimoji="0" lang="es-ES" sz="1800" u="none" strike="noStrike" kern="1200" cap="none" spc="0" normalizeH="0" baseline="0" noProof="0" dirty="0" err="1">
                          <a:ln>
                            <a:noFill/>
                          </a:ln>
                          <a:solidFill>
                            <a:srgbClr val="00529B"/>
                          </a:solidFill>
                          <a:effectLst/>
                          <a:uLnTx/>
                          <a:uFillTx/>
                          <a:latin typeface="+mn-lt"/>
                        </a:rPr>
                        <a:t>n.°</a:t>
                      </a:r>
                      <a:r>
                        <a:rPr kumimoji="0" lang="es-ES" sz="1800" u="none" strike="noStrike" kern="1200" cap="none" spc="0" normalizeH="0" baseline="0" noProof="0" dirty="0">
                          <a:ln>
                            <a:noFill/>
                          </a:ln>
                          <a:solidFill>
                            <a:srgbClr val="00529B"/>
                          </a:solidFill>
                          <a:effectLst/>
                          <a:uLnTx/>
                          <a:uFillTx/>
                          <a:latin typeface="+mn-lt"/>
                        </a:rPr>
                        <a:t> 11525</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s-ES" sz="1800" b="1" kern="1200" dirty="0">
                          <a:solidFill>
                            <a:srgbClr val="00529B"/>
                          </a:solidFill>
                          <a:effectLst/>
                          <a:latin typeface="+mn-lt"/>
                        </a:rPr>
                        <a:t>"Cobertura Medicare fuera de los Estados Unidos”</a:t>
                      </a:r>
                      <a:endParaRPr lang="en-US" sz="1800" b="1" dirty="0">
                        <a:solidFill>
                          <a:srgbClr val="00529B"/>
                        </a:solidFill>
                        <a:latin typeface="+mn-lt"/>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ES" sz="1800" kern="1200" dirty="0">
                          <a:solidFill>
                            <a:srgbClr val="00529B"/>
                          </a:solidFill>
                          <a:effectLst/>
                          <a:latin typeface="+mn-lt"/>
                        </a:rPr>
                        <a:t>Producto de los </a:t>
                      </a:r>
                      <a:r>
                        <a:rPr lang="es-ES" sz="1800" kern="1200" dirty="0" err="1">
                          <a:solidFill>
                            <a:srgbClr val="00529B"/>
                          </a:solidFill>
                          <a:effectLst/>
                          <a:latin typeface="+mn-lt"/>
                        </a:rPr>
                        <a:t>CMS</a:t>
                      </a:r>
                      <a:r>
                        <a:rPr lang="es-ES" sz="1800" kern="1200" dirty="0">
                          <a:solidFill>
                            <a:srgbClr val="00529B"/>
                          </a:solidFill>
                          <a:effectLst/>
                          <a:latin typeface="+mn-lt"/>
                        </a:rPr>
                        <a:t> </a:t>
                      </a:r>
                      <a:r>
                        <a:rPr lang="es-ES" sz="1800" kern="1200" dirty="0" err="1">
                          <a:solidFill>
                            <a:srgbClr val="00529B"/>
                          </a:solidFill>
                          <a:effectLst/>
                          <a:latin typeface="+mn-lt"/>
                        </a:rPr>
                        <a:t>n.°</a:t>
                      </a:r>
                      <a:r>
                        <a:rPr lang="es-ES" sz="1800" kern="1200" dirty="0">
                          <a:solidFill>
                            <a:srgbClr val="00529B"/>
                          </a:solidFill>
                          <a:effectLst/>
                          <a:latin typeface="+mn-lt"/>
                        </a:rPr>
                        <a:t> 11037</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a:t>
                      </a:r>
                      <a:r>
                        <a:rPr lang="en-US" sz="1800" b="1" dirty="0" err="1">
                          <a:solidFill>
                            <a:srgbClr val="00529B"/>
                          </a:solidFill>
                          <a:latin typeface="+mn-lt"/>
                          <a:cs typeface="Arial" panose="020B0604020202020204" pitchFamily="34" charset="0"/>
                        </a:rPr>
                        <a:t>Cobertura</a:t>
                      </a:r>
                      <a:r>
                        <a:rPr lang="en-US" sz="1800" b="1" dirty="0">
                          <a:solidFill>
                            <a:srgbClr val="00529B"/>
                          </a:solidFill>
                          <a:latin typeface="+mn-lt"/>
                          <a:cs typeface="Arial" panose="020B0604020202020204" pitchFamily="34" charset="0"/>
                        </a:rPr>
                        <a:t> de Medicare de </a:t>
                      </a:r>
                      <a:r>
                        <a:rPr lang="en-US" sz="1800" b="1" dirty="0" err="1">
                          <a:solidFill>
                            <a:srgbClr val="00529B"/>
                          </a:solidFill>
                          <a:latin typeface="+mn-lt"/>
                          <a:cs typeface="Arial" panose="020B0604020202020204" pitchFamily="34" charset="0"/>
                        </a:rPr>
                        <a:t>servicios</a:t>
                      </a:r>
                      <a:r>
                        <a:rPr lang="en-US" sz="1800" b="1" dirty="0">
                          <a:solidFill>
                            <a:srgbClr val="00529B"/>
                          </a:solidFill>
                          <a:latin typeface="+mn-lt"/>
                          <a:cs typeface="Arial" panose="020B0604020202020204" pitchFamily="34" charset="0"/>
                        </a:rPr>
                        <a:t> de </a:t>
                      </a:r>
                      <a:r>
                        <a:rPr lang="en-US" sz="1800" b="1" dirty="0" err="1">
                          <a:solidFill>
                            <a:srgbClr val="00529B"/>
                          </a:solidFill>
                          <a:latin typeface="+mn-lt"/>
                          <a:cs typeface="Arial" panose="020B0604020202020204" pitchFamily="34" charset="0"/>
                        </a:rPr>
                        <a:t>terapia</a:t>
                      </a:r>
                      <a:r>
                        <a:rPr lang="en-US" sz="1800" b="1" dirty="0">
                          <a:solidFill>
                            <a:srgbClr val="00529B"/>
                          </a:solidFill>
                          <a:latin typeface="+mn-lt"/>
                          <a:cs typeface="Arial" panose="020B0604020202020204" pitchFamily="34" charset="0"/>
                        </a:rPr>
                        <a:t>”</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ES" sz="1800" dirty="0">
                          <a:solidFill>
                            <a:srgbClr val="00529B"/>
                          </a:solidFill>
                          <a:latin typeface="+mn-lt"/>
                          <a:cs typeface="Arial" panose="020B0604020202020204" pitchFamily="34" charset="0"/>
                        </a:rPr>
                        <a:t>Producto de los </a:t>
                      </a:r>
                      <a:r>
                        <a:rPr lang="es-ES" sz="1800" dirty="0" err="1">
                          <a:solidFill>
                            <a:srgbClr val="00529B"/>
                          </a:solidFill>
                          <a:latin typeface="+mn-lt"/>
                          <a:cs typeface="Arial" panose="020B0604020202020204" pitchFamily="34" charset="0"/>
                        </a:rPr>
                        <a:t>CMS</a:t>
                      </a:r>
                      <a:r>
                        <a:rPr lang="es-ES" sz="1800" dirty="0">
                          <a:solidFill>
                            <a:srgbClr val="00529B"/>
                          </a:solidFill>
                          <a:latin typeface="+mn-lt"/>
                          <a:cs typeface="Arial" panose="020B0604020202020204" pitchFamily="34" charset="0"/>
                        </a:rPr>
                        <a:t> </a:t>
                      </a:r>
                      <a:r>
                        <a:rPr lang="es-ES" sz="1800" dirty="0" err="1">
                          <a:solidFill>
                            <a:srgbClr val="00529B"/>
                          </a:solidFill>
                          <a:latin typeface="+mn-lt"/>
                          <a:cs typeface="Arial" panose="020B0604020202020204" pitchFamily="34" charset="0"/>
                        </a:rPr>
                        <a:t>n.°</a:t>
                      </a:r>
                      <a:r>
                        <a:rPr lang="es-ES" sz="1800" dirty="0">
                          <a:solidFill>
                            <a:srgbClr val="00529B"/>
                          </a:solidFill>
                          <a:latin typeface="+mn-lt"/>
                          <a:cs typeface="Arial" panose="020B0604020202020204" pitchFamily="34" charset="0"/>
                        </a:rPr>
                        <a:t> 10988</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3580419918"/>
                  </a:ext>
                </a:extLst>
              </a:tr>
              <a:tr h="548640">
                <a:tc>
                  <a:txBody>
                    <a:bodyPr/>
                    <a:lstStyle/>
                    <a:p>
                      <a:pPr marL="0" indent="0">
                        <a:buFont typeface="+mj-lt"/>
                        <a:buNone/>
                      </a:pPr>
                      <a:r>
                        <a:rPr lang="en-US" sz="1800" b="1" dirty="0">
                          <a:solidFill>
                            <a:srgbClr val="00529B"/>
                          </a:solidFill>
                          <a:latin typeface="+mn-lt"/>
                          <a:cs typeface="Arial" panose="020B0604020202020204" pitchFamily="34" charset="0"/>
                        </a:rPr>
                        <a:t>“Sus </a:t>
                      </a:r>
                      <a:r>
                        <a:rPr lang="en-US" sz="1800" b="1" dirty="0" err="1">
                          <a:solidFill>
                            <a:srgbClr val="00529B"/>
                          </a:solidFill>
                          <a:latin typeface="+mn-lt"/>
                          <a:cs typeface="Arial" panose="020B0604020202020204" pitchFamily="34" charset="0"/>
                        </a:rPr>
                        <a:t>beneficios</a:t>
                      </a:r>
                      <a:r>
                        <a:rPr lang="en-US" sz="1800" b="1" dirty="0">
                          <a:solidFill>
                            <a:srgbClr val="00529B"/>
                          </a:solidFill>
                          <a:latin typeface="+mn-lt"/>
                          <a:cs typeface="Arial" panose="020B0604020202020204" pitchFamily="34" charset="0"/>
                        </a:rPr>
                        <a:t> de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ES" sz="1800" dirty="0">
                          <a:solidFill>
                            <a:srgbClr val="00529B"/>
                          </a:solidFill>
                          <a:latin typeface="+mn-lt"/>
                          <a:cs typeface="Arial" panose="020B0604020202020204" pitchFamily="34" charset="0"/>
                        </a:rPr>
                        <a:t>Producto de los </a:t>
                      </a:r>
                      <a:r>
                        <a:rPr lang="es-ES" sz="1800" dirty="0" err="1">
                          <a:solidFill>
                            <a:srgbClr val="00529B"/>
                          </a:solidFill>
                          <a:latin typeface="+mn-lt"/>
                          <a:cs typeface="Arial" panose="020B0604020202020204" pitchFamily="34" charset="0"/>
                        </a:rPr>
                        <a:t>CMS</a:t>
                      </a:r>
                      <a:r>
                        <a:rPr lang="es-ES" sz="1800" dirty="0">
                          <a:solidFill>
                            <a:srgbClr val="00529B"/>
                          </a:solidFill>
                          <a:latin typeface="+mn-lt"/>
                          <a:cs typeface="Arial" panose="020B0604020202020204" pitchFamily="34" charset="0"/>
                        </a:rPr>
                        <a:t> </a:t>
                      </a:r>
                      <a:r>
                        <a:rPr lang="es-ES" sz="1800" dirty="0" err="1">
                          <a:solidFill>
                            <a:srgbClr val="00529B"/>
                          </a:solidFill>
                          <a:latin typeface="+mn-lt"/>
                          <a:cs typeface="Arial" panose="020B0604020202020204" pitchFamily="34" charset="0"/>
                        </a:rPr>
                        <a:t>n.°</a:t>
                      </a:r>
                      <a:r>
                        <a:rPr lang="es-ES" sz="1800" dirty="0">
                          <a:solidFill>
                            <a:srgbClr val="00529B"/>
                          </a:solidFill>
                          <a:latin typeface="+mn-lt"/>
                          <a:cs typeface="Arial" panose="020B0604020202020204" pitchFamily="34" charset="0"/>
                        </a:rPr>
                        <a:t> 10116</a:t>
                      </a:r>
                      <a:endParaRPr lang="en-US" sz="1800" dirty="0">
                        <a:solidFill>
                          <a:srgbClr val="00529B"/>
                        </a:solidFill>
                        <a:latin typeface="+mn-lt"/>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237528053"/>
                  </a:ext>
                </a:extLst>
              </a:tr>
            </a:tbl>
          </a:graphicData>
        </a:graphic>
      </p:graphicFrame>
      <p:sp>
        <p:nvSpPr>
          <p:cNvPr id="10" name="Content Placeholder 9">
            <a:extLst>
              <a:ext uri="{FF2B5EF4-FFF2-40B4-BE49-F238E27FC236}">
                <a16:creationId xmlns:a16="http://schemas.microsoft.com/office/drawing/2014/main" id="{78B7BDE6-9A9A-FD17-AF61-7FA5DC7A1662}"/>
              </a:ext>
            </a:extLst>
          </p:cNvPr>
          <p:cNvSpPr txBox="1">
            <a:spLocks/>
          </p:cNvSpPr>
          <p:nvPr/>
        </p:nvSpPr>
        <p:spPr>
          <a:xfrm>
            <a:off x="1089247" y="5467864"/>
            <a:ext cx="9925370" cy="76668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Para </a:t>
            </a:r>
            <a:r>
              <a:rPr kumimoji="0" lang="en-US" sz="1800" b="0" i="0" u="none" strike="noStrike" kern="1200" cap="none" spc="0" normalizeH="0" baseline="0" noProof="0" dirty="0" err="1">
                <a:ln>
                  <a:noFill/>
                </a:ln>
                <a:solidFill>
                  <a:srgbClr val="00529B"/>
                </a:solidFill>
                <a:effectLst/>
                <a:uLnTx/>
                <a:uFillTx/>
                <a:latin typeface="Arial" panose="020B0604020202020204" pitchFamily="34" charset="0"/>
                <a:ea typeface="Calibri"/>
                <a:cs typeface="Arial" panose="020B0604020202020204" pitchFamily="34" charset="0"/>
              </a:rPr>
              <a:t>pedir</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err="1">
                <a:ln>
                  <a:noFill/>
                </a:ln>
                <a:solidFill>
                  <a:srgbClr val="00529B"/>
                </a:solidFill>
                <a:effectLst/>
                <a:uLnTx/>
                <a:uFillTx/>
                <a:latin typeface="Arial" panose="020B0604020202020204" pitchFamily="34" charset="0"/>
                <a:ea typeface="Calibri"/>
                <a:cs typeface="Arial" panose="020B0604020202020204" pitchFamily="34" charset="0"/>
              </a:rPr>
              <a:t>varias</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err="1">
                <a:ln>
                  <a:noFill/>
                </a:ln>
                <a:solidFill>
                  <a:srgbClr val="00529B"/>
                </a:solidFill>
                <a:effectLst/>
                <a:uLnTx/>
                <a:uFillTx/>
                <a:latin typeface="Arial" panose="020B0604020202020204" pitchFamily="34" charset="0"/>
                <a:ea typeface="Calibri"/>
                <a:cs typeface="Arial" panose="020B0604020202020204" pitchFamily="34" charset="0"/>
              </a:rPr>
              <a:t>copias</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(solo </a:t>
            </a:r>
            <a:r>
              <a:rPr kumimoji="0" lang="en-US" sz="1800" b="0" i="0" u="none" strike="noStrike" kern="1200" cap="none" spc="0" normalizeH="0" baseline="0" noProof="0" dirty="0" err="1">
                <a:ln>
                  <a:noFill/>
                </a:ln>
                <a:solidFill>
                  <a:srgbClr val="00529B"/>
                </a:solidFill>
                <a:effectLst/>
                <a:uLnTx/>
                <a:uFillTx/>
                <a:latin typeface="Arial" panose="020B0604020202020204" pitchFamily="34" charset="0"/>
                <a:ea typeface="Calibri"/>
                <a:cs typeface="Arial" panose="020B0604020202020204" pitchFamily="34" charset="0"/>
              </a:rPr>
              <a:t>socios</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err="1">
                <a:ln>
                  <a:noFill/>
                </a:ln>
                <a:solidFill>
                  <a:srgbClr val="00529B"/>
                </a:solidFill>
                <a:effectLst/>
                <a:uLnTx/>
                <a:uFillTx/>
                <a:latin typeface="Arial" panose="020B0604020202020204" pitchFamily="34" charset="0"/>
                <a:ea typeface="Calibri"/>
                <a:cs typeface="Arial" panose="020B0604020202020204" pitchFamily="34" charset="0"/>
              </a:rPr>
              <a:t>visite</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t>
            </a:r>
            <a:r>
              <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a:t>
            </a:r>
            <a:r>
              <a:rPr kumimoji="0" lang="es-E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Debe inscribir a su organización.</a:t>
            </a:r>
            <a:endParaRPr kumimoji="0" lang="en-US" sz="1800" b="0" i="0" u="none" strike="noStrike" kern="1200" cap="none" spc="0" normalizeH="0" baseline="0" noProof="0" dirty="0">
              <a:ln>
                <a:noFill/>
              </a:ln>
              <a:solidFill>
                <a:sysClr val="windowText" lastClr="000000">
                  <a:tint val="75000"/>
                </a:sysClr>
              </a:solidFill>
              <a:effectLst/>
              <a:uLnTx/>
              <a:uFillTx/>
              <a:latin typeface="Arial" panose="020B0604020202020204" pitchFamily="34" charset="0"/>
              <a:cs typeface="Arial" panose="020B0604020202020204" pitchFamily="34" charset="0"/>
            </a:endParaRPr>
          </a:p>
        </p:txBody>
      </p:sp>
      <p:sp>
        <p:nvSpPr>
          <p:cNvPr id="11" name="TextBox 2">
            <a:extLst>
              <a:ext uri="{FF2B5EF4-FFF2-40B4-BE49-F238E27FC236}">
                <a16:creationId xmlns:a16="http://schemas.microsoft.com/office/drawing/2014/main" id="{161C5660-3396-4A94-88A7-8DBB40712B52}"/>
              </a:ext>
            </a:extLst>
          </p:cNvPr>
          <p:cNvSpPr/>
          <p:nvPr/>
        </p:nvSpPr>
        <p:spPr>
          <a:xfrm>
            <a:off x="1113009" y="1275377"/>
            <a:ext cx="10378800" cy="1075764"/>
          </a:xfrm>
          <a:prstGeom prst="rect">
            <a:avLst/>
          </a:prstGeom>
          <a:noFill/>
          <a:ln w="0">
            <a:noFill/>
          </a:ln>
          <a:effectLst/>
        </p:spPr>
        <p:txBody>
          <a:bodyPr lIns="90000" tIns="45000" rIns="90000" bIns="45000" anchor="t">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s-US" sz="1800" b="1" i="0" u="none" strike="noStrike" kern="0" cap="none" spc="-1" normalizeH="0" baseline="0" noProof="0" dirty="0">
                <a:ln>
                  <a:noFill/>
                </a:ln>
                <a:solidFill>
                  <a:srgbClr val="00529B"/>
                </a:solidFill>
                <a:effectLst/>
                <a:uLnTx/>
                <a:uFillTx/>
                <a:latin typeface="Arial"/>
              </a:rPr>
              <a:t>Para revisar los productos de Medicare enumerados en esta tabla y otros productos </a:t>
            </a:r>
            <a:br>
              <a:rPr kumimoji="0" lang="es-US" sz="1800" b="1" i="0" u="none" strike="noStrike" kern="0" cap="none" spc="-1" normalizeH="0" baseline="0" noProof="0" dirty="0">
                <a:ln>
                  <a:noFill/>
                </a:ln>
                <a:solidFill>
                  <a:srgbClr val="00529B"/>
                </a:solidFill>
                <a:effectLst/>
                <a:uLnTx/>
                <a:uFillTx/>
                <a:latin typeface="Arial"/>
              </a:rPr>
            </a:br>
            <a:r>
              <a:rPr kumimoji="0" lang="es-US" sz="1800" b="1" i="0" u="none" strike="noStrike" kern="0" cap="none" spc="-1" normalizeH="0" baseline="0" noProof="0" dirty="0">
                <a:ln>
                  <a:noFill/>
                </a:ln>
                <a:solidFill>
                  <a:srgbClr val="00529B"/>
                </a:solidFill>
                <a:effectLst/>
                <a:uLnTx/>
                <a:uFillTx/>
                <a:latin typeface="Arial"/>
              </a:rPr>
              <a:t>útiles, visite </a:t>
            </a:r>
            <a:r>
              <a:rPr kumimoji="0" lang="es-US" sz="1800" b="1" i="0" u="sng"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Medicare.gov/</a:t>
            </a:r>
            <a:r>
              <a:rPr kumimoji="0" lang="es-US" sz="1800" b="1" i="0" u="sng" strike="noStrike" kern="0" cap="none" spc="0" normalizeH="0" baseline="0" noProof="0" dirty="0" err="1">
                <a:ln>
                  <a:noFill/>
                </a:ln>
                <a:solidFill>
                  <a:srgbClr val="00529B"/>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publications</a:t>
            </a:r>
            <a:r>
              <a:rPr kumimoji="0" lang="es-US" sz="18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y busque por palabra clave o número de producto.</a:t>
            </a:r>
          </a:p>
          <a:p>
            <a:pPr marL="0" marR="0" lvl="0" indent="0" defTabSz="914400" eaLnBrk="1" fontAlgn="auto" latinLnBrk="0" hangingPunct="1">
              <a:lnSpc>
                <a:spcPct val="100000"/>
              </a:lnSpc>
              <a:spcBef>
                <a:spcPts val="0"/>
              </a:spcBef>
              <a:spcAft>
                <a:spcPts val="1199"/>
              </a:spcAft>
              <a:buClrTx/>
              <a:buSzTx/>
              <a:buFontTx/>
              <a:buNone/>
              <a:tabLst/>
              <a:defRPr/>
            </a:pPr>
            <a:endParaRPr kumimoji="0" lang="en-US" sz="1800" b="0" i="0" u="none" strike="noStrike" kern="0" cap="none" spc="-1" normalizeH="0" baseline="0" noProof="0" dirty="0">
              <a:ln>
                <a:noFill/>
              </a:ln>
              <a:solidFill>
                <a:srgbClr val="000000"/>
              </a:solidFill>
              <a:effectLst/>
              <a:uLnTx/>
              <a:uFillTx/>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s-US" sz="3000" b="0" strike="noStrike" spc="-1" dirty="0">
                <a:solidFill>
                  <a:srgbClr val="FFFFFF"/>
                </a:solidFill>
                <a:latin typeface="Arial Black"/>
              </a:rPr>
              <a:t>Acrónimos</a:t>
            </a:r>
            <a:endParaRPr lang="es-US" sz="3000" dirty="0"/>
          </a:p>
        </p:txBody>
      </p:sp>
      <p:sp>
        <p:nvSpPr>
          <p:cNvPr id="8" name="Content Placeholder 7"/>
          <p:cNvSpPr>
            <a:spLocks noGrp="1"/>
          </p:cNvSpPr>
          <p:nvPr>
            <p:ph idx="1"/>
          </p:nvPr>
        </p:nvSpPr>
        <p:spPr>
          <a:xfrm>
            <a:off x="838200" y="1198179"/>
            <a:ext cx="10708037" cy="5349240"/>
          </a:xfrm>
        </p:spPr>
        <p:txBody>
          <a:bodyPr vert="horz" lIns="91440" tIns="45720" rIns="91440" bIns="45720" numCol="2" rtlCol="0" anchor="t">
            <a:normAutofit/>
          </a:bodyPr>
          <a:lstStyle/>
          <a:p>
            <a:pPr marL="0" indent="0" defTabSz="685800">
              <a:buNone/>
            </a:pPr>
            <a:r>
              <a:rPr lang="es-US" sz="1900" b="1" dirty="0">
                <a:solidFill>
                  <a:srgbClr val="00529B"/>
                </a:solidFill>
                <a:latin typeface="Arial"/>
                <a:cs typeface="Arial"/>
              </a:rPr>
              <a:t>ALJ</a:t>
            </a:r>
            <a:r>
              <a:rPr lang="es-US" sz="1900" dirty="0">
                <a:solidFill>
                  <a:srgbClr val="00529B"/>
                </a:solidFill>
                <a:latin typeface="Arial"/>
                <a:cs typeface="Arial"/>
              </a:rPr>
              <a:t> Juez de Derecho Administrativo </a:t>
            </a:r>
          </a:p>
          <a:p>
            <a:pPr marL="0" indent="0" defTabSz="685800">
              <a:buNone/>
            </a:pPr>
            <a:r>
              <a:rPr lang="es-US" sz="1900" b="1" dirty="0">
                <a:solidFill>
                  <a:srgbClr val="00529B"/>
                </a:solidFill>
                <a:latin typeface="Arial"/>
                <a:cs typeface="Arial"/>
              </a:rPr>
              <a:t>BFCC-QIO</a:t>
            </a:r>
            <a:r>
              <a:rPr lang="es-US" sz="1900" dirty="0">
                <a:solidFill>
                  <a:srgbClr val="00529B"/>
                </a:solidFill>
                <a:latin typeface="Arial"/>
                <a:cs typeface="Arial"/>
              </a:rPr>
              <a:t> Organización para el Mejoramiento </a:t>
            </a:r>
            <a:br>
              <a:rPr lang="es-US" sz="1900" dirty="0">
                <a:solidFill>
                  <a:srgbClr val="00529B"/>
                </a:solidFill>
                <a:latin typeface="Arial"/>
                <a:cs typeface="Arial"/>
              </a:rPr>
            </a:br>
            <a:r>
              <a:rPr lang="es-US" sz="1900" dirty="0">
                <a:solidFill>
                  <a:srgbClr val="00529B"/>
                </a:solidFill>
                <a:latin typeface="Arial"/>
                <a:cs typeface="Arial"/>
              </a:rPr>
              <a:t>del Cuidado de la Salud Centrado en el Beneficiario y la Familia </a:t>
            </a:r>
          </a:p>
          <a:p>
            <a:pPr marL="0" indent="0" defTabSz="685800">
              <a:buNone/>
            </a:pPr>
            <a:r>
              <a:rPr lang="es-US" sz="1900" b="1" dirty="0">
                <a:solidFill>
                  <a:srgbClr val="00529B"/>
                </a:solidFill>
                <a:latin typeface="Arial"/>
                <a:cs typeface="Arial"/>
              </a:rPr>
              <a:t>CHIP</a:t>
            </a:r>
            <a:r>
              <a:rPr lang="es-US" sz="1900" dirty="0">
                <a:solidFill>
                  <a:srgbClr val="00529B"/>
                </a:solidFill>
                <a:latin typeface="Arial"/>
                <a:cs typeface="Arial"/>
              </a:rPr>
              <a:t> Programa de Seguro Médico para Niños </a:t>
            </a:r>
          </a:p>
          <a:p>
            <a:pPr marL="0" lvl="0" indent="0" defTabSz="685800">
              <a:buNone/>
            </a:pPr>
            <a:r>
              <a:rPr lang="es-US" sz="1900" b="1" dirty="0">
                <a:solidFill>
                  <a:srgbClr val="00529B"/>
                </a:solidFill>
                <a:latin typeface="Arial"/>
                <a:cs typeface="Arial"/>
              </a:rPr>
              <a:t>CMS</a:t>
            </a:r>
            <a:r>
              <a:rPr lang="es-US" sz="1900" dirty="0">
                <a:solidFill>
                  <a:srgbClr val="00529B"/>
                </a:solidFill>
                <a:latin typeface="Arial"/>
                <a:cs typeface="Arial"/>
              </a:rPr>
              <a:t> Centros de Servicios de Medicare y Medicaid</a:t>
            </a:r>
          </a:p>
          <a:p>
            <a:pPr marL="0" indent="0" defTabSz="685800">
              <a:buNone/>
            </a:pPr>
            <a:r>
              <a:rPr lang="es-US" sz="1900" b="1" dirty="0">
                <a:solidFill>
                  <a:srgbClr val="00529B"/>
                </a:solidFill>
                <a:latin typeface="Arial"/>
                <a:cs typeface="Arial"/>
              </a:rPr>
              <a:t>CORF</a:t>
            </a:r>
            <a:r>
              <a:rPr lang="es-US" sz="1900" dirty="0">
                <a:solidFill>
                  <a:srgbClr val="00529B"/>
                </a:solidFill>
                <a:latin typeface="Arial"/>
                <a:cs typeface="Arial"/>
              </a:rPr>
              <a:t> Centro Integral de Rehabilitación para Pacientes Ambulatorios </a:t>
            </a:r>
          </a:p>
          <a:p>
            <a:pPr marL="0" indent="0" defTabSz="685800">
              <a:buNone/>
            </a:pPr>
            <a:r>
              <a:rPr lang="es-US" sz="1900" b="1" dirty="0">
                <a:solidFill>
                  <a:srgbClr val="00529B"/>
                </a:solidFill>
                <a:latin typeface="Arial"/>
                <a:cs typeface="Arial"/>
              </a:rPr>
              <a:t>DME</a:t>
            </a:r>
            <a:r>
              <a:rPr lang="es-US" sz="1900" dirty="0">
                <a:solidFill>
                  <a:srgbClr val="00529B"/>
                </a:solidFill>
                <a:latin typeface="Arial"/>
                <a:cs typeface="Arial"/>
              </a:rPr>
              <a:t> Equipo médico duradero</a:t>
            </a:r>
          </a:p>
          <a:p>
            <a:pPr marL="0" lvl="0" indent="0" defTabSz="685800">
              <a:buNone/>
            </a:pPr>
            <a:r>
              <a:rPr lang="es-US" sz="1900" b="1" dirty="0">
                <a:solidFill>
                  <a:srgbClr val="00529B"/>
                </a:solidFill>
                <a:latin typeface="Arial"/>
                <a:cs typeface="Arial"/>
              </a:rPr>
              <a:t>ESRD</a:t>
            </a:r>
            <a:r>
              <a:rPr lang="es-US" sz="1900" dirty="0">
                <a:solidFill>
                  <a:srgbClr val="00529B"/>
                </a:solidFill>
                <a:latin typeface="Arial"/>
                <a:cs typeface="Arial"/>
              </a:rPr>
              <a:t> Enfermedad renal en etapa final</a:t>
            </a:r>
          </a:p>
          <a:p>
            <a:pPr marL="0" lvl="0" indent="0" defTabSz="685800">
              <a:buNone/>
            </a:pPr>
            <a:r>
              <a:rPr lang="es-US" sz="1900" b="1" dirty="0">
                <a:solidFill>
                  <a:srgbClr val="00529B"/>
                </a:solidFill>
                <a:latin typeface="Arial"/>
                <a:cs typeface="Arial"/>
              </a:rPr>
              <a:t>HHA</a:t>
            </a:r>
            <a:r>
              <a:rPr lang="es-US" sz="1900" dirty="0">
                <a:solidFill>
                  <a:srgbClr val="00529B"/>
                </a:solidFill>
                <a:latin typeface="Arial"/>
                <a:cs typeface="Arial"/>
              </a:rPr>
              <a:t> Agencia de Cuidado de la Salud en el Hogar</a:t>
            </a:r>
          </a:p>
          <a:p>
            <a:pPr marL="0" indent="0" defTabSz="685800">
              <a:buNone/>
            </a:pPr>
            <a:r>
              <a:rPr lang="es-US" sz="1900" b="1" dirty="0">
                <a:solidFill>
                  <a:srgbClr val="00529B"/>
                </a:solidFill>
                <a:latin typeface="Arial"/>
                <a:cs typeface="Arial"/>
              </a:rPr>
              <a:t>HHS</a:t>
            </a:r>
            <a:r>
              <a:rPr lang="es-US" sz="1900" dirty="0">
                <a:solidFill>
                  <a:srgbClr val="00529B"/>
                </a:solidFill>
                <a:latin typeface="Arial"/>
                <a:cs typeface="Arial"/>
              </a:rPr>
              <a:t> Servicios Humanos y de Salud</a:t>
            </a:r>
          </a:p>
          <a:p>
            <a:pPr marL="0" lvl="0" indent="0" defTabSz="685800">
              <a:buNone/>
            </a:pPr>
            <a:r>
              <a:rPr lang="es-US" sz="1900" b="1" dirty="0">
                <a:solidFill>
                  <a:srgbClr val="00529B"/>
                </a:solidFill>
                <a:latin typeface="Arial"/>
                <a:cs typeface="Arial"/>
              </a:rPr>
              <a:t>HIPAA</a:t>
            </a:r>
            <a:r>
              <a:rPr lang="es-US" sz="1900" dirty="0">
                <a:solidFill>
                  <a:srgbClr val="00529B"/>
                </a:solidFill>
                <a:latin typeface="Arial"/>
                <a:cs typeface="Arial"/>
              </a:rPr>
              <a:t> Ley de Portabilidad y Responsabilidad del Seguro Médico</a:t>
            </a:r>
          </a:p>
          <a:p>
            <a:pPr marL="0" indent="0" defTabSz="685800">
              <a:buNone/>
            </a:pPr>
            <a:r>
              <a:rPr lang="es-US" sz="1900" b="1" dirty="0">
                <a:solidFill>
                  <a:srgbClr val="00529B"/>
                </a:solidFill>
                <a:latin typeface="Arial"/>
                <a:cs typeface="Arial"/>
              </a:rPr>
              <a:t>IRE</a:t>
            </a:r>
            <a:r>
              <a:rPr lang="es-US" sz="1900" dirty="0">
                <a:solidFill>
                  <a:srgbClr val="00529B"/>
                </a:solidFill>
                <a:latin typeface="Arial"/>
                <a:cs typeface="Arial"/>
              </a:rPr>
              <a:t> Entidad de Revisión Independiente </a:t>
            </a:r>
          </a:p>
          <a:p>
            <a:pPr marL="0" lvl="0" indent="0" defTabSz="685800">
              <a:buNone/>
            </a:pPr>
            <a:r>
              <a:rPr lang="es-US" sz="1900" b="1" dirty="0">
                <a:solidFill>
                  <a:srgbClr val="00529B"/>
                </a:solidFill>
                <a:latin typeface="Arial"/>
                <a:cs typeface="Arial"/>
              </a:rPr>
              <a:t>MA-PD</a:t>
            </a:r>
            <a:r>
              <a:rPr lang="es-US" sz="1900" dirty="0">
                <a:solidFill>
                  <a:srgbClr val="00529B"/>
                </a:solidFill>
                <a:latin typeface="Arial"/>
                <a:cs typeface="Arial"/>
              </a:rPr>
              <a:t> Plan Medicare </a:t>
            </a:r>
            <a:r>
              <a:rPr lang="es-US" sz="1900" dirty="0" err="1">
                <a:solidFill>
                  <a:srgbClr val="00529B"/>
                </a:solidFill>
                <a:latin typeface="Arial"/>
                <a:cs typeface="Arial"/>
              </a:rPr>
              <a:t>Advantage</a:t>
            </a:r>
            <a:r>
              <a:rPr lang="es-US" sz="1900" dirty="0">
                <a:solidFill>
                  <a:srgbClr val="00529B"/>
                </a:solidFill>
                <a:latin typeface="Arial"/>
                <a:cs typeface="Arial"/>
              </a:rPr>
              <a:t> con cobertura de medicamentos recetados</a:t>
            </a:r>
          </a:p>
          <a:p>
            <a:pPr marL="0" lvl="0" indent="0" defTabSz="685800">
              <a:buNone/>
            </a:pPr>
            <a:r>
              <a:rPr lang="es-US" sz="1900" b="1" dirty="0">
                <a:solidFill>
                  <a:srgbClr val="00529B"/>
                </a:solidFill>
                <a:latin typeface="Arial"/>
                <a:cs typeface="Arial"/>
              </a:rPr>
              <a:t>MAC</a:t>
            </a:r>
            <a:r>
              <a:rPr lang="es-US" sz="1900" dirty="0">
                <a:solidFill>
                  <a:srgbClr val="00529B"/>
                </a:solidFill>
                <a:latin typeface="Arial"/>
                <a:cs typeface="Arial"/>
              </a:rPr>
              <a:t> Contratista Administrativo de Medicare</a:t>
            </a:r>
          </a:p>
          <a:p>
            <a:pPr marL="0" lvl="0" indent="0" defTabSz="685800">
              <a:buNone/>
            </a:pPr>
            <a:r>
              <a:rPr lang="es-US" sz="1900" b="1" dirty="0">
                <a:solidFill>
                  <a:srgbClr val="00529B"/>
                </a:solidFill>
                <a:latin typeface="Arial"/>
                <a:cs typeface="Arial"/>
              </a:rPr>
              <a:t>MOON</a:t>
            </a:r>
            <a:r>
              <a:rPr lang="es-US" sz="1900" dirty="0">
                <a:solidFill>
                  <a:srgbClr val="00529B"/>
                </a:solidFill>
                <a:latin typeface="Arial"/>
                <a:cs typeface="Arial"/>
              </a:rPr>
              <a:t> Aviso de Observación de Pacientes </a:t>
            </a:r>
            <a:br>
              <a:rPr lang="es-US" sz="1900" dirty="0">
                <a:solidFill>
                  <a:srgbClr val="00529B"/>
                </a:solidFill>
                <a:latin typeface="Arial"/>
                <a:cs typeface="Arial"/>
              </a:rPr>
            </a:br>
            <a:r>
              <a:rPr lang="es-US" sz="1900" dirty="0">
                <a:solidFill>
                  <a:srgbClr val="00529B"/>
                </a:solidFill>
                <a:latin typeface="Arial"/>
                <a:cs typeface="Arial"/>
              </a:rPr>
              <a:t>Ambulatorios de Medicare</a:t>
            </a:r>
          </a:p>
          <a:p>
            <a:pPr marL="0" indent="0" defTabSz="685800">
              <a:buNone/>
            </a:pPr>
            <a:r>
              <a:rPr lang="es-US" sz="1900" b="1" dirty="0">
                <a:solidFill>
                  <a:srgbClr val="00529B"/>
                </a:solidFill>
                <a:latin typeface="Arial"/>
                <a:cs typeface="Arial"/>
              </a:rPr>
              <a:t>MRN </a:t>
            </a:r>
            <a:r>
              <a:rPr lang="es-US" sz="1900" dirty="0">
                <a:solidFill>
                  <a:srgbClr val="00529B"/>
                </a:solidFill>
                <a:latin typeface="Arial"/>
                <a:cs typeface="Arial"/>
              </a:rPr>
              <a:t>Aviso de </a:t>
            </a:r>
            <a:r>
              <a:rPr lang="es-US" sz="1900" dirty="0" err="1">
                <a:solidFill>
                  <a:srgbClr val="00529B"/>
                </a:solidFill>
                <a:latin typeface="Arial"/>
                <a:cs typeface="Arial"/>
              </a:rPr>
              <a:t>redeterminación</a:t>
            </a:r>
            <a:r>
              <a:rPr lang="es-US" sz="1900" dirty="0">
                <a:solidFill>
                  <a:srgbClr val="00529B"/>
                </a:solidFill>
                <a:latin typeface="Arial"/>
                <a:cs typeface="Arial"/>
              </a:rPr>
              <a:t> </a:t>
            </a:r>
            <a:br>
              <a:rPr lang="es-US" sz="1900" dirty="0">
                <a:solidFill>
                  <a:srgbClr val="00529B"/>
                </a:solidFill>
                <a:latin typeface="Arial"/>
                <a:cs typeface="Arial"/>
              </a:rPr>
            </a:br>
            <a:r>
              <a:rPr lang="es-US" sz="1900" dirty="0">
                <a:solidFill>
                  <a:srgbClr val="00529B"/>
                </a:solidFill>
                <a:latin typeface="Arial"/>
                <a:cs typeface="Arial"/>
              </a:rPr>
              <a:t>de Medicare</a:t>
            </a:r>
          </a:p>
          <a:p>
            <a:pPr marL="0" indent="0" defTabSz="685800">
              <a:lnSpc>
                <a:spcPct val="100000"/>
              </a:lnSpc>
              <a:buNone/>
            </a:pPr>
            <a:r>
              <a:rPr lang="es-US" sz="1900" b="1" dirty="0">
                <a:solidFill>
                  <a:srgbClr val="00529B"/>
                </a:solidFill>
                <a:latin typeface="Arial"/>
                <a:cs typeface="Arial"/>
              </a:rPr>
              <a:t>MSN:</a:t>
            </a:r>
            <a:r>
              <a:rPr lang="es-US" sz="1900" dirty="0">
                <a:solidFill>
                  <a:srgbClr val="00529B"/>
                </a:solidFill>
                <a:latin typeface="Arial"/>
                <a:cs typeface="Arial"/>
              </a:rPr>
              <a:t> Aviso de resumen de Medicare </a:t>
            </a:r>
          </a:p>
        </p:txBody>
      </p:sp>
      <p:sp>
        <p:nvSpPr>
          <p:cNvPr id="6" name="Slide Number Placeholder 5">
            <a:extLst>
              <a:ext uri="{FF2B5EF4-FFF2-40B4-BE49-F238E27FC236}">
                <a16:creationId xmlns:a16="http://schemas.microsoft.com/office/drawing/2014/main" id="{CE487D76-65C8-4F5A-AC11-07ABEB0FAE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4038600" y="6492240"/>
            <a:ext cx="4114800" cy="365125"/>
          </a:xfrm>
        </p:spPr>
        <p:txBody>
          <a:bodyPr/>
          <a:lstStyle/>
          <a:p>
            <a:r>
              <a:rPr lang="es-US">
                <a:latin typeface="Arial"/>
                <a:cs typeface="Arial"/>
              </a:rPr>
              <a:t>Derechos y protecciones de Medicare</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s-US" dirty="0"/>
              <a:t>Marzo de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a:t>Sus Derechos en Medicare</a:t>
            </a:r>
          </a:p>
        </p:txBody>
      </p:sp>
      <p:sp>
        <p:nvSpPr>
          <p:cNvPr id="2" name="Content Placeholder 1">
            <a:extLst>
              <a:ext uri="{FF2B5EF4-FFF2-40B4-BE49-F238E27FC236}">
                <a16:creationId xmlns:a16="http://schemas.microsoft.com/office/drawing/2014/main" id="{6621D3FF-1E2B-DC89-AF04-DEE28FCB507E}"/>
              </a:ext>
            </a:extLst>
          </p:cNvPr>
          <p:cNvSpPr>
            <a:spLocks noGrp="1"/>
          </p:cNvSpPr>
          <p:nvPr>
            <p:ph sz="half" idx="1"/>
          </p:nvPr>
        </p:nvSpPr>
        <p:spPr>
          <a:xfrm>
            <a:off x="1050876" y="1272017"/>
            <a:ext cx="6197089" cy="3901867"/>
          </a:xfrm>
        </p:spPr>
        <p:txBody>
          <a:bodyPr>
            <a:normAutofit fontScale="92500" lnSpcReduction="10000"/>
          </a:bodyPr>
          <a:lstStyle/>
          <a:p>
            <a:pPr defTabSz="685800"/>
            <a:r>
              <a:rPr lang="es-US" sz="2800" b="1" dirty="0">
                <a:solidFill>
                  <a:srgbClr val="00529B"/>
                </a:solidFill>
              </a:rPr>
              <a:t>Usted tiene derechos y protecciones que:</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Mantienen su seguridad cuando usted recibe cuidados de la salud.</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Garantizan que reciba los servicios de cuidados de la salud que la ley indica que puede recibir.</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Le protegen contra prácticas no éticas.</a:t>
            </a:r>
          </a:p>
          <a:p>
            <a:pPr marL="548640" lvl="1" indent="-274320" defTabSz="685800">
              <a:spcAft>
                <a:spcPts val="1200"/>
              </a:spcAft>
              <a:buClr>
                <a:srgbClr val="3965B5"/>
              </a:buClr>
              <a:buFont typeface="Wingdings" panose="05000000000000000000" pitchFamily="2" charset="2"/>
              <a:buChar char="§"/>
            </a:pPr>
            <a:r>
              <a:rPr lang="es-US" sz="2400" dirty="0">
                <a:solidFill>
                  <a:srgbClr val="00529B"/>
                </a:solidFill>
              </a:rPr>
              <a:t>Salvaguardan su privacidad.</a:t>
            </a:r>
          </a:p>
          <a:p>
            <a:pPr marL="0" indent="0">
              <a:buNone/>
            </a:pPr>
            <a:endParaRPr lang="en-US" dirty="0"/>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90808" y="1887946"/>
            <a:ext cx="4824069" cy="3285938"/>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Lst>
          </p:cNvPr>
          <p:cNvSpPr>
            <a:spLocks noGrp="1"/>
          </p:cNvSpPr>
          <p:nvPr>
            <p:ph type="sldNum" sz="quarter" idx="12"/>
          </p:nvPr>
        </p:nvSpPr>
        <p:spPr>
          <a:xfrm>
            <a:off x="8610600" y="64732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Lst>
          </p:cNvPr>
          <p:cNvSpPr>
            <a:spLocks noGrp="1"/>
          </p:cNvSpPr>
          <p:nvPr>
            <p:ph type="ftr" sz="quarter" idx="11"/>
          </p:nvPr>
        </p:nvSpPr>
        <p:spPr>
          <a:xfrm>
            <a:off x="4038600" y="6473226"/>
            <a:ext cx="4114800" cy="365125"/>
          </a:xfrm>
        </p:spPr>
        <p:txBody>
          <a:bodyPr/>
          <a:lstStyle/>
          <a:p>
            <a:r>
              <a:rPr lang="es-US" dirty="0"/>
              <a:t>Derechos y protecciones de Medicare</a:t>
            </a:r>
          </a:p>
        </p:txBody>
      </p:sp>
      <p:sp>
        <p:nvSpPr>
          <p:cNvPr id="13" name="Date Placeholder 1">
            <a:extLst>
              <a:ext uri="{FF2B5EF4-FFF2-40B4-BE49-F238E27FC236}">
                <a16:creationId xmlns:a16="http://schemas.microsoft.com/office/drawing/2014/main" id="{BE2DD075-B0DE-409E-955F-3F1F8F5C7E3D}"/>
              </a:ext>
            </a:extLst>
          </p:cNvPr>
          <p:cNvSpPr>
            <a:spLocks noGrp="1"/>
          </p:cNvSpPr>
          <p:nvPr>
            <p:ph type="dt" sz="half" idx="10"/>
          </p:nvPr>
        </p:nvSpPr>
        <p:spPr>
          <a:xfrm>
            <a:off x="838200" y="6473226"/>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676027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429"/>
            <a:ext cx="12192000" cy="910470"/>
          </a:xfrm>
        </p:spPr>
        <p:txBody>
          <a:bodyPr>
            <a:normAutofit/>
          </a:bodyPr>
          <a:lstStyle/>
          <a:p>
            <a:r>
              <a:rPr lang="es-US" sz="3000" b="0" strike="noStrike" spc="-1" dirty="0">
                <a:solidFill>
                  <a:srgbClr val="FFFFFF"/>
                </a:solidFill>
                <a:latin typeface="Arial Black"/>
              </a:rPr>
              <a:t>Acrónimos</a:t>
            </a:r>
            <a:r>
              <a:rPr lang="es-US" sz="3000" dirty="0"/>
              <a:t> (continuación)</a:t>
            </a:r>
          </a:p>
        </p:txBody>
      </p:sp>
      <p:sp>
        <p:nvSpPr>
          <p:cNvPr id="5" name="Content Placeholder 4"/>
          <p:cNvSpPr>
            <a:spLocks noGrp="1"/>
          </p:cNvSpPr>
          <p:nvPr>
            <p:ph idx="1"/>
          </p:nvPr>
        </p:nvSpPr>
        <p:spPr>
          <a:xfrm>
            <a:off x="838200" y="1371600"/>
            <a:ext cx="10515599" cy="4651829"/>
          </a:xfrm>
        </p:spPr>
        <p:txBody>
          <a:bodyPr vert="horz" lIns="91440" tIns="45720" rIns="91440" bIns="45720" numCol="2" rtlCol="0" anchor="t">
            <a:normAutofit/>
          </a:bodyPr>
          <a:lstStyle/>
          <a:p>
            <a:pPr marL="0" indent="0" defTabSz="685800">
              <a:lnSpc>
                <a:spcPct val="100000"/>
              </a:lnSpc>
              <a:buNone/>
            </a:pPr>
            <a:r>
              <a:rPr lang="es-US" sz="1900" b="1" dirty="0">
                <a:solidFill>
                  <a:srgbClr val="00529B"/>
                </a:solidFill>
                <a:latin typeface="Arial"/>
                <a:cs typeface="Arial"/>
              </a:rPr>
              <a:t>NTP</a:t>
            </a:r>
            <a:r>
              <a:rPr lang="es-US" sz="1900" dirty="0">
                <a:solidFill>
                  <a:srgbClr val="00529B"/>
                </a:solidFill>
                <a:latin typeface="Arial"/>
                <a:cs typeface="Arial"/>
              </a:rPr>
              <a:t>: Programa de Capacitación Nacional </a:t>
            </a:r>
          </a:p>
          <a:p>
            <a:pPr marL="0" indent="0" defTabSz="685800">
              <a:lnSpc>
                <a:spcPct val="100000"/>
              </a:lnSpc>
              <a:buNone/>
            </a:pPr>
            <a:r>
              <a:rPr lang="es-US" sz="1900" b="1" dirty="0">
                <a:solidFill>
                  <a:srgbClr val="00529B"/>
                </a:solidFill>
                <a:latin typeface="Arial"/>
                <a:cs typeface="Arial"/>
              </a:rPr>
              <a:t>OASIS</a:t>
            </a:r>
            <a:r>
              <a:rPr lang="es-US" sz="1900" dirty="0">
                <a:solidFill>
                  <a:srgbClr val="00529B"/>
                </a:solidFill>
                <a:latin typeface="Arial"/>
                <a:cs typeface="Arial"/>
              </a:rPr>
              <a:t>  Conjunto de Información sobre Resultados y Evaluación </a:t>
            </a:r>
          </a:p>
          <a:p>
            <a:pPr marL="0" indent="0" defTabSz="685800">
              <a:lnSpc>
                <a:spcPct val="100000"/>
              </a:lnSpc>
              <a:buNone/>
            </a:pPr>
            <a:r>
              <a:rPr lang="es-US" sz="1900" b="1" dirty="0">
                <a:solidFill>
                  <a:srgbClr val="00529B"/>
                </a:solidFill>
                <a:latin typeface="Arial"/>
                <a:cs typeface="Arial"/>
              </a:rPr>
              <a:t>OCR</a:t>
            </a:r>
            <a:r>
              <a:rPr lang="es-US" sz="1900" dirty="0">
                <a:solidFill>
                  <a:srgbClr val="00529B"/>
                </a:solidFill>
                <a:latin typeface="Arial"/>
                <a:cs typeface="Arial"/>
              </a:rPr>
              <a:t> Oficina de Derechos Civiles </a:t>
            </a:r>
          </a:p>
          <a:p>
            <a:pPr marL="0" indent="0" defTabSz="685800">
              <a:lnSpc>
                <a:spcPct val="100000"/>
              </a:lnSpc>
              <a:buNone/>
            </a:pPr>
            <a:r>
              <a:rPr lang="es-US" sz="1900" b="1" dirty="0">
                <a:solidFill>
                  <a:srgbClr val="00529B"/>
                </a:solidFill>
                <a:latin typeface="Arial"/>
                <a:cs typeface="Arial"/>
              </a:rPr>
              <a:t>OMHA</a:t>
            </a:r>
            <a:r>
              <a:rPr lang="es-US" sz="1900" dirty="0">
                <a:solidFill>
                  <a:srgbClr val="00529B"/>
                </a:solidFill>
                <a:latin typeface="Arial"/>
                <a:cs typeface="Arial"/>
              </a:rPr>
              <a:t> Oficina de Audiencias y Apelaciones de Medicare </a:t>
            </a:r>
          </a:p>
          <a:p>
            <a:pPr marL="0" lvl="0" indent="0" defTabSz="685800">
              <a:lnSpc>
                <a:spcPct val="100000"/>
              </a:lnSpc>
              <a:buNone/>
            </a:pPr>
            <a:r>
              <a:rPr lang="es-US" sz="1900" b="1" dirty="0">
                <a:solidFill>
                  <a:srgbClr val="00529B"/>
                </a:solidFill>
                <a:latin typeface="Arial"/>
                <a:cs typeface="Arial"/>
              </a:rPr>
              <a:t>PDP</a:t>
            </a:r>
            <a:r>
              <a:rPr lang="es-US" sz="1900" dirty="0">
                <a:solidFill>
                  <a:srgbClr val="00529B"/>
                </a:solidFill>
                <a:latin typeface="Arial"/>
                <a:cs typeface="Arial"/>
              </a:rPr>
              <a:t> Plan para Medicamentos Recetados</a:t>
            </a:r>
          </a:p>
          <a:p>
            <a:pPr marL="0" indent="0" defTabSz="685800">
              <a:lnSpc>
                <a:spcPct val="100000"/>
              </a:lnSpc>
              <a:buNone/>
            </a:pPr>
            <a:r>
              <a:rPr lang="es-US" sz="1900" b="1" dirty="0">
                <a:solidFill>
                  <a:srgbClr val="00529B"/>
                </a:solidFill>
                <a:latin typeface="Arial"/>
                <a:cs typeface="Arial"/>
              </a:rPr>
              <a:t>PHI</a:t>
            </a:r>
            <a:r>
              <a:rPr lang="es-US" sz="1900" dirty="0">
                <a:solidFill>
                  <a:srgbClr val="00529B"/>
                </a:solidFill>
                <a:latin typeface="Arial"/>
                <a:cs typeface="Arial"/>
              </a:rPr>
              <a:t> Información Médica Personal </a:t>
            </a:r>
          </a:p>
          <a:p>
            <a:pPr marL="0" lvl="0" indent="0" defTabSz="685800">
              <a:lnSpc>
                <a:spcPct val="100000"/>
              </a:lnSpc>
              <a:buNone/>
            </a:pPr>
            <a:r>
              <a:rPr lang="es-US" sz="1900" b="1" dirty="0">
                <a:solidFill>
                  <a:srgbClr val="00529B"/>
                </a:solidFill>
                <a:latin typeface="Arial"/>
                <a:cs typeface="Arial"/>
              </a:rPr>
              <a:t>QIC</a:t>
            </a:r>
            <a:r>
              <a:rPr lang="es-US" sz="1900" dirty="0">
                <a:solidFill>
                  <a:srgbClr val="00529B"/>
                </a:solidFill>
                <a:latin typeface="Arial"/>
                <a:cs typeface="Arial"/>
              </a:rPr>
              <a:t> Contratista Independiente Calificado</a:t>
            </a:r>
          </a:p>
          <a:p>
            <a:pPr marL="0" lvl="0" indent="0" defTabSz="685800">
              <a:lnSpc>
                <a:spcPct val="100000"/>
              </a:lnSpc>
              <a:buNone/>
            </a:pPr>
            <a:r>
              <a:rPr lang="es-US" sz="1900" b="1" dirty="0">
                <a:solidFill>
                  <a:srgbClr val="00529B"/>
                </a:solidFill>
                <a:latin typeface="Arial"/>
                <a:cs typeface="Arial"/>
              </a:rPr>
              <a:t>SHIP</a:t>
            </a:r>
            <a:r>
              <a:rPr lang="es-US" sz="1900" dirty="0">
                <a:solidFill>
                  <a:srgbClr val="00529B"/>
                </a:solidFill>
                <a:latin typeface="Arial"/>
                <a:cs typeface="Arial"/>
              </a:rPr>
              <a:t> Programa Estatal de Asistencia sobre Seguros Médicos</a:t>
            </a:r>
          </a:p>
          <a:p>
            <a:pPr marL="0" indent="0" defTabSz="685800">
              <a:lnSpc>
                <a:spcPct val="100000"/>
              </a:lnSpc>
              <a:buNone/>
            </a:pPr>
            <a:r>
              <a:rPr lang="es-US" sz="1900" b="1" dirty="0">
                <a:solidFill>
                  <a:srgbClr val="00529B"/>
                </a:solidFill>
                <a:latin typeface="Arial"/>
                <a:cs typeface="Arial"/>
              </a:rPr>
              <a:t>SNF</a:t>
            </a:r>
            <a:r>
              <a:rPr lang="es-US" sz="1900" dirty="0">
                <a:solidFill>
                  <a:srgbClr val="00529B"/>
                </a:solidFill>
                <a:latin typeface="Arial"/>
                <a:cs typeface="Arial"/>
              </a:rPr>
              <a:t> Centro de Enfermería Especializada </a:t>
            </a:r>
          </a:p>
          <a:p>
            <a:pPr marL="0" indent="0" defTabSz="685800">
              <a:lnSpc>
                <a:spcPct val="100000"/>
              </a:lnSpc>
              <a:buNone/>
            </a:pPr>
            <a:r>
              <a:rPr lang="es-US" sz="1900" b="1" dirty="0">
                <a:solidFill>
                  <a:srgbClr val="00529B"/>
                </a:solidFill>
                <a:latin typeface="Arial"/>
                <a:cs typeface="Arial"/>
              </a:rPr>
              <a:t>TTY</a:t>
            </a:r>
            <a:r>
              <a:rPr lang="es-US" sz="1900" dirty="0">
                <a:solidFill>
                  <a:srgbClr val="00529B"/>
                </a:solidFill>
                <a:latin typeface="Arial"/>
                <a:cs typeface="Arial"/>
              </a:rPr>
              <a:t> Teletipo </a:t>
            </a:r>
          </a:p>
        </p:txBody>
      </p:sp>
      <p:sp>
        <p:nvSpPr>
          <p:cNvPr id="6" name="Slide Number Placeholder 5">
            <a:extLst>
              <a:ext uri="{FF2B5EF4-FFF2-40B4-BE49-F238E27FC236}">
                <a16:creationId xmlns:a16="http://schemas.microsoft.com/office/drawing/2014/main" id="{E12B2A40-5286-4D30-BA82-EA7C87AE6CA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a:p>
        </p:txBody>
      </p:sp>
      <p:sp>
        <p:nvSpPr>
          <p:cNvPr id="8" name="Footer Placeholder 2">
            <a:extLst>
              <a:ext uri="{FF2B5EF4-FFF2-40B4-BE49-F238E27FC236}">
                <a16:creationId xmlns:a16="http://schemas.microsoft.com/office/drawing/2014/main" id="{8B119552-1609-456A-ABF8-FED1F910D7BC}"/>
              </a:ext>
            </a:extLst>
          </p:cNvPr>
          <p:cNvSpPr>
            <a:spLocks noGrp="1"/>
          </p:cNvSpPr>
          <p:nvPr>
            <p:ph type="ftr" sz="quarter" idx="11"/>
          </p:nvPr>
        </p:nvSpPr>
        <p:spPr>
          <a:xfrm>
            <a:off x="4038600" y="6492240"/>
            <a:ext cx="4114800" cy="365125"/>
          </a:xfrm>
        </p:spPr>
        <p:txBody>
          <a:bodyPr/>
          <a:lstStyle/>
          <a:p>
            <a:r>
              <a:rPr lang="es-US"/>
              <a:t>Derechos y protecciones de Medicare</a:t>
            </a:r>
          </a:p>
        </p:txBody>
      </p:sp>
      <p:sp>
        <p:nvSpPr>
          <p:cNvPr id="7" name="Date Placeholder 1">
            <a:extLst>
              <a:ext uri="{FF2B5EF4-FFF2-40B4-BE49-F238E27FC236}">
                <a16:creationId xmlns:a16="http://schemas.microsoft.com/office/drawing/2014/main" id="{18340E57-A88B-4918-9DD1-0E001832D940}"/>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1515518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6">
            <a:extLst>
              <a:ext uri="{FF2B5EF4-FFF2-40B4-BE49-F238E27FC236}">
                <a16:creationId xmlns:a16="http://schemas.microsoft.com/office/drawing/2014/main" id="{07009E17-7E72-D901-3DE2-62214722A25C}"/>
              </a:ext>
            </a:extLst>
          </p:cNvPr>
          <p:cNvSpPr txBox="1">
            <a:spLocks/>
          </p:cNvSpPr>
          <p:nvPr/>
        </p:nvSpPr>
        <p:spPr>
          <a:xfrm>
            <a:off x="8610480" y="6471790"/>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61</a:t>
            </a:fld>
            <a:endParaRPr lang="en-US">
              <a:solidFill>
                <a:srgbClr val="000000"/>
              </a:solidFill>
              <a:latin typeface="Times New Roman"/>
            </a:endParaRPr>
          </a:p>
        </p:txBody>
      </p:sp>
      <p:sp>
        <p:nvSpPr>
          <p:cNvPr id="5" name="PlaceHolder 7">
            <a:extLst>
              <a:ext uri="{FF2B5EF4-FFF2-40B4-BE49-F238E27FC236}">
                <a16:creationId xmlns:a16="http://schemas.microsoft.com/office/drawing/2014/main" id="{F257AFF1-D758-BB7A-DAE4-E1373290CFDA}"/>
              </a:ext>
            </a:extLst>
          </p:cNvPr>
          <p:cNvSpPr txBox="1">
            <a:spLocks/>
          </p:cNvSpPr>
          <p:nvPr/>
        </p:nvSpPr>
        <p:spPr>
          <a:xfrm>
            <a:off x="4038480" y="6471790"/>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6" name="PlaceHolder 8">
            <a:extLst>
              <a:ext uri="{FF2B5EF4-FFF2-40B4-BE49-F238E27FC236}">
                <a16:creationId xmlns:a16="http://schemas.microsoft.com/office/drawing/2014/main" id="{2CB95C5B-539E-817E-FA4C-478C9197B28F}"/>
              </a:ext>
            </a:extLst>
          </p:cNvPr>
          <p:cNvSpPr txBox="1">
            <a:spLocks/>
          </p:cNvSpPr>
          <p:nvPr/>
        </p:nvSpPr>
        <p:spPr>
          <a:xfrm>
            <a:off x="838080" y="6471790"/>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Marzo de 2024</a:t>
            </a:r>
            <a:endParaRPr lang="en-US" dirty="0">
              <a:solidFill>
                <a:srgbClr val="000000"/>
              </a:solidFill>
              <a:latin typeface="Times New Roman"/>
            </a:endParaRPr>
          </a:p>
        </p:txBody>
      </p:sp>
      <p:sp>
        <p:nvSpPr>
          <p:cNvPr id="10" name="Title 9">
            <a:extLst>
              <a:ext uri="{FF2B5EF4-FFF2-40B4-BE49-F238E27FC236}">
                <a16:creationId xmlns:a16="http://schemas.microsoft.com/office/drawing/2014/main" id="{5895126E-5DE6-6136-C1E1-0FD548B347EB}"/>
              </a:ext>
            </a:extLst>
          </p:cNvPr>
          <p:cNvSpPr>
            <a:spLocks noGrp="1"/>
          </p:cNvSpPr>
          <p:nvPr>
            <p:ph type="title"/>
          </p:nvPr>
        </p:nvSpPr>
        <p:spPr/>
        <p:txBody>
          <a:bodyPr/>
          <a:lstStyle/>
          <a:p>
            <a:r>
              <a:rPr lang="es-US" sz="3000" b="0" strike="noStrike" spc="-1" dirty="0">
                <a:solidFill>
                  <a:srgbClr val="FFFFFF"/>
                </a:solidFill>
                <a:latin typeface="Arial Black"/>
              </a:rPr>
              <a:t>Manténgase conectado</a:t>
            </a:r>
            <a:endParaRPr lang="en-US" dirty="0"/>
          </a:p>
        </p:txBody>
      </p:sp>
      <p:sp>
        <p:nvSpPr>
          <p:cNvPr id="21" name="Content Placeholder 4">
            <a:extLst>
              <a:ext uri="{FF2B5EF4-FFF2-40B4-BE49-F238E27FC236}">
                <a16:creationId xmlns:a16="http://schemas.microsoft.com/office/drawing/2014/main" id="{DE8C5652-BD86-5B14-0D71-0254FE6836D3}"/>
              </a:ext>
            </a:extLst>
          </p:cNvPr>
          <p:cNvSpPr/>
          <p:nvPr/>
        </p:nvSpPr>
        <p:spPr>
          <a:xfrm>
            <a:off x="1009440" y="3781440"/>
            <a:ext cx="5384880" cy="1993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a:bodyPr>
          <a:lstStyle/>
          <a:p>
            <a:pPr algn="ctr">
              <a:lnSpc>
                <a:spcPct val="90000"/>
              </a:lnSpc>
              <a:spcBef>
                <a:spcPts val="1001"/>
              </a:spcBef>
              <a:tabLst>
                <a:tab pos="0" algn="l"/>
              </a:tabLst>
            </a:pPr>
            <a:r>
              <a:rPr lang="es-US" sz="2400" b="0" strike="noStrike" spc="-1" dirty="0">
                <a:solidFill>
                  <a:srgbClr val="2F5597"/>
                </a:solidFill>
                <a:latin typeface="Arial"/>
              </a:rPr>
              <a:t>Para encontrar materiales de capacitación disponibles o suscribirse a nuestra lista de correo electrónico, visite</a:t>
            </a:r>
          </a:p>
          <a:p>
            <a:pPr algn="ctr">
              <a:lnSpc>
                <a:spcPct val="90000"/>
              </a:lnSpc>
              <a:spcBef>
                <a:spcPts val="1001"/>
              </a:spcBef>
              <a:tabLst>
                <a:tab pos="0" algn="l"/>
              </a:tabLst>
            </a:pPr>
            <a:endParaRPr lang="es-US" sz="2400" spc="-1" dirty="0">
              <a:solidFill>
                <a:srgbClr val="2F5597"/>
              </a:solidFill>
              <a:latin typeface="Arial"/>
            </a:endParaRPr>
          </a:p>
          <a:p>
            <a:pPr algn="ctr">
              <a:lnSpc>
                <a:spcPct val="90000"/>
              </a:lnSpc>
              <a:spcBef>
                <a:spcPts val="1001"/>
              </a:spcBef>
              <a:tabLst>
                <a:tab pos="0" algn="l"/>
              </a:tabLst>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a:p>
            <a:pPr algn="ctr">
              <a:lnSpc>
                <a:spcPct val="90000"/>
              </a:lnSpc>
              <a:spcBef>
                <a:spcPts val="1001"/>
              </a:spcBef>
              <a:tabLst>
                <a:tab pos="0" algn="l"/>
              </a:tabLst>
            </a:pPr>
            <a:endParaRPr lang="en-US" sz="2400" b="0" strike="noStrike" spc="-1" dirty="0">
              <a:solidFill>
                <a:srgbClr val="000000"/>
              </a:solidFill>
              <a:latin typeface="Arial"/>
            </a:endParaRPr>
          </a:p>
          <a:p>
            <a:pPr algn="ctr">
              <a:lnSpc>
                <a:spcPct val="90000"/>
              </a:lnSpc>
              <a:spcBef>
                <a:spcPts val="1001"/>
              </a:spcBef>
              <a:tabLst>
                <a:tab pos="0" algn="l"/>
              </a:tabLst>
            </a:pPr>
            <a:endParaRPr lang="en-US" sz="2400" b="0" strike="noStrike" spc="-1" dirty="0">
              <a:solidFill>
                <a:srgbClr val="000000"/>
              </a:solidFill>
              <a:latin typeface="Arial"/>
            </a:endParaRPr>
          </a:p>
        </p:txBody>
      </p:sp>
      <p:pic>
        <p:nvPicPr>
          <p:cNvPr id="22" name="Picture 21">
            <a:extLst>
              <a:ext uri="{FF2B5EF4-FFF2-40B4-BE49-F238E27FC236}">
                <a16:creationId xmlns:a16="http://schemas.microsoft.com/office/drawing/2014/main" id="{9A74B5F3-5DE4-8384-71C3-DA632789CC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16393" y="1833369"/>
            <a:ext cx="2371550" cy="1774090"/>
          </a:xfrm>
          <a:prstGeom prst="rect">
            <a:avLst/>
          </a:prstGeom>
        </p:spPr>
      </p:pic>
      <p:pic>
        <p:nvPicPr>
          <p:cNvPr id="23" name="Picture 22">
            <a:extLst>
              <a:ext uri="{FF2B5EF4-FFF2-40B4-BE49-F238E27FC236}">
                <a16:creationId xmlns:a16="http://schemas.microsoft.com/office/drawing/2014/main" id="{2EB860E2-A111-6954-99D3-4626AFB62ABF}"/>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12214"/>
            <a:ext cx="2863263" cy="2110605"/>
          </a:xfrm>
          <a:prstGeom prst="rect">
            <a:avLst/>
          </a:prstGeom>
        </p:spPr>
      </p:pic>
      <p:sp>
        <p:nvSpPr>
          <p:cNvPr id="24" name="TextBox 23">
            <a:extLst>
              <a:ext uri="{FF2B5EF4-FFF2-40B4-BE49-F238E27FC236}">
                <a16:creationId xmlns:a16="http://schemas.microsoft.com/office/drawing/2014/main" id="{C9593707-8282-1103-A603-8A8326CEA41F}"/>
              </a:ext>
            </a:extLst>
          </p:cNvPr>
          <p:cNvSpPr txBox="1"/>
          <p:nvPr/>
        </p:nvSpPr>
        <p:spPr>
          <a:xfrm>
            <a:off x="7135805" y="3722819"/>
            <a:ext cx="32981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Comuníquese con nosotros en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2F58-96B1-A38B-18B2-050DDC602A3D}"/>
              </a:ext>
            </a:extLst>
          </p:cNvPr>
          <p:cNvSpPr>
            <a:spLocks noGrp="1"/>
          </p:cNvSpPr>
          <p:nvPr>
            <p:ph type="title"/>
          </p:nvPr>
        </p:nvSpPr>
        <p:spPr/>
        <p:txBody>
          <a:bodyPr>
            <a:normAutofit fontScale="90000"/>
          </a:bodyPr>
          <a:lstStyle/>
          <a:p>
            <a:r>
              <a:rPr lang="es-ES" sz="3200" b="0" strike="noStrike" spc="-1" dirty="0">
                <a:solidFill>
                  <a:srgbClr val="FFFFFF"/>
                </a:solidFill>
                <a:latin typeface="Arial Black"/>
              </a:rPr>
              <a:t>Derechos para todas las personas con Medicare:</a:t>
            </a:r>
            <a:br>
              <a:rPr lang="es-ES" sz="3200" dirty="0"/>
            </a:br>
            <a:r>
              <a:rPr lang="es-ES" sz="3200" b="0" strike="noStrike" spc="-1" dirty="0">
                <a:solidFill>
                  <a:srgbClr val="FFFFFF"/>
                </a:solidFill>
                <a:latin typeface="Arial Black"/>
              </a:rPr>
              <a:t>Protección contra el trato injusto y la discriminación</a:t>
            </a:r>
            <a:endParaRPr lang="en-US" dirty="0"/>
          </a:p>
        </p:txBody>
      </p:sp>
      <p:sp>
        <p:nvSpPr>
          <p:cNvPr id="4" name="PlaceHolder 2">
            <a:extLst>
              <a:ext uri="{FF2B5EF4-FFF2-40B4-BE49-F238E27FC236}">
                <a16:creationId xmlns:a16="http://schemas.microsoft.com/office/drawing/2014/main" id="{CF81E22A-119D-630C-5E2F-BFCE094FC366}"/>
              </a:ext>
            </a:extLst>
          </p:cNvPr>
          <p:cNvSpPr txBox="1">
            <a:spLocks/>
          </p:cNvSpPr>
          <p:nvPr/>
        </p:nvSpPr>
        <p:spPr>
          <a:xfrm>
            <a:off x="838080" y="2024280"/>
            <a:ext cx="5397182" cy="3162600"/>
          </a:xfrm>
          <a:prstGeom prst="rect">
            <a:avLst/>
          </a:prstGeom>
          <a:noFill/>
          <a:ln w="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3000" b="0" i="0" kern="1200" baseline="0">
                <a:solidFill>
                  <a:schemeClr val="bg1"/>
                </a:solidFill>
                <a:latin typeface="Arial Black" panose="020B0604020202020204" pitchFamily="34" charset="0"/>
                <a:ea typeface="+mj-ea"/>
                <a:cs typeface="Arial Black" panose="020B0604020202020204" pitchFamily="34" charset="0"/>
              </a:defRPr>
            </a:lvl1pPr>
          </a:lstStyle>
          <a:p>
            <a:pPr algn="l">
              <a:lnSpc>
                <a:spcPct val="100000"/>
              </a:lnSpc>
              <a:spcAft>
                <a:spcPts val="1199"/>
              </a:spcAft>
              <a:tabLst>
                <a:tab pos="0" algn="l"/>
              </a:tabLst>
            </a:pPr>
            <a:r>
              <a:rPr lang="es-US" sz="2800" b="1" spc="-1" dirty="0">
                <a:solidFill>
                  <a:srgbClr val="00529B"/>
                </a:solidFill>
                <a:latin typeface="Arial"/>
              </a:rPr>
              <a:t>Usted tiene derecho a:</a:t>
            </a:r>
            <a:endParaRPr lang="en-US" sz="2800" spc="-1" dirty="0">
              <a:solidFill>
                <a:schemeClr val="accent1">
                  <a:lumMod val="75000"/>
                </a:schemeClr>
              </a:solidFill>
              <a:latin typeface="Arial"/>
            </a:endParaRPr>
          </a:p>
          <a:p>
            <a:pPr marL="548640" lvl="2" indent="-274320">
              <a:spcAft>
                <a:spcPts val="1199"/>
              </a:spcAft>
              <a:buClr>
                <a:srgbClr val="3965B5"/>
              </a:buClr>
              <a:buFont typeface="Wingdings" charset="2"/>
              <a:buChar char=""/>
              <a:tabLst>
                <a:tab pos="0" algn="l"/>
              </a:tabLst>
            </a:pPr>
            <a:r>
              <a:rPr lang="es-US" sz="2400" kern="0" spc="-1" dirty="0">
                <a:solidFill>
                  <a:srgbClr val="00529B"/>
                </a:solidFill>
                <a:latin typeface="Arial"/>
              </a:rPr>
              <a:t>Ser tratado con dignidad y respeto </a:t>
            </a:r>
            <a:endParaRPr lang="en-US" sz="2400" kern="0" spc="-1" dirty="0">
              <a:solidFill>
                <a:schemeClr val="accent1">
                  <a:lumMod val="75000"/>
                </a:schemeClr>
              </a:solidFill>
              <a:latin typeface="Calibri"/>
            </a:endParaRPr>
          </a:p>
          <a:p>
            <a:pPr marL="548640" lvl="2" indent="-274320">
              <a:spcAft>
                <a:spcPts val="1199"/>
              </a:spcAft>
              <a:buClr>
                <a:srgbClr val="3965B5"/>
              </a:buClr>
              <a:buFont typeface="Wingdings" charset="2"/>
              <a:buChar char=""/>
              <a:tabLst>
                <a:tab pos="0" algn="l"/>
              </a:tabLst>
            </a:pPr>
            <a:r>
              <a:rPr lang="es-US" sz="2400" kern="0" spc="-1" dirty="0">
                <a:solidFill>
                  <a:srgbClr val="00529B"/>
                </a:solidFill>
                <a:latin typeface="Arial"/>
              </a:rPr>
              <a:t>Ser protegido contra la discriminación </a:t>
            </a:r>
            <a:endParaRPr lang="en-US" sz="2400" kern="0" spc="-1" dirty="0">
              <a:solidFill>
                <a:schemeClr val="accent1">
                  <a:lumMod val="75000"/>
                </a:schemeClr>
              </a:solidFill>
              <a:latin typeface="Calibri"/>
            </a:endParaRPr>
          </a:p>
          <a:p>
            <a:pPr marL="548640" lvl="2" indent="-274320">
              <a:spcAft>
                <a:spcPts val="1199"/>
              </a:spcAft>
              <a:buClr>
                <a:srgbClr val="3965B5"/>
              </a:buClr>
              <a:buFont typeface="Wingdings" charset="2"/>
              <a:buChar char=""/>
              <a:tabLst>
                <a:tab pos="0" algn="l"/>
              </a:tabLst>
            </a:pPr>
            <a:r>
              <a:rPr lang="es-US" sz="2400" kern="0" spc="-1" dirty="0">
                <a:solidFill>
                  <a:srgbClr val="00529B"/>
                </a:solidFill>
                <a:latin typeface="Arial"/>
              </a:rPr>
              <a:t>Recibir información sobre Medicare en un formato accesible</a:t>
            </a:r>
            <a:endParaRPr lang="en-US" sz="2400" kern="0" spc="-1" dirty="0">
              <a:solidFill>
                <a:schemeClr val="accent1">
                  <a:lumMod val="75000"/>
                </a:schemeClr>
              </a:solidFill>
              <a:latin typeface="Calibri"/>
            </a:endParaRPr>
          </a:p>
        </p:txBody>
      </p:sp>
      <p:sp>
        <p:nvSpPr>
          <p:cNvPr id="12" name="PlaceHolder 6">
            <a:extLst>
              <a:ext uri="{FF2B5EF4-FFF2-40B4-BE49-F238E27FC236}">
                <a16:creationId xmlns:a16="http://schemas.microsoft.com/office/drawing/2014/main" id="{0A6A0C8D-86D8-3658-86A9-65FDDDAE63A0}"/>
              </a:ext>
            </a:extLst>
          </p:cNvPr>
          <p:cNvSpPr txBox="1">
            <a:spLocks/>
          </p:cNvSpPr>
          <p:nvPr/>
        </p:nvSpPr>
        <p:spPr>
          <a:xfrm>
            <a:off x="8610480" y="6471790"/>
            <a:ext cx="2742840" cy="364680"/>
          </a:xfrm>
          <a:prstGeom prst="rect">
            <a:avLst/>
          </a:prstGeom>
          <a:noFill/>
          <a:ln w="0">
            <a:noFill/>
          </a:ln>
        </p:spPr>
        <p:txBody>
          <a:bodyPr anchor="ctr">
            <a:noAutofit/>
          </a:bodyPr>
          <a:lstStyle>
            <a:defPPr>
              <a:defRPr lang="en-US"/>
            </a:defPPr>
            <a:lvl1pPr marL="0" indent="0" algn="r" defTabSz="914400" rtl="0" eaLnBrk="1" latinLnBrk="0" hangingPunct="1">
              <a:lnSpc>
                <a:spcPct val="100000"/>
              </a:lnSpc>
              <a:buNone/>
              <a:defRPr lang="en-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2EC772-A223-47D0-BA61-93FDF2F0E03D}" type="slidenum">
              <a:rPr lang="en-US" smtClean="0"/>
              <a:pPr/>
              <a:t>7</a:t>
            </a:fld>
            <a:endParaRPr lang="en-US">
              <a:solidFill>
                <a:srgbClr val="000000"/>
              </a:solidFill>
              <a:latin typeface="Times New Roman"/>
            </a:endParaRPr>
          </a:p>
        </p:txBody>
      </p:sp>
      <p:sp>
        <p:nvSpPr>
          <p:cNvPr id="13" name="PlaceHolder 7">
            <a:extLst>
              <a:ext uri="{FF2B5EF4-FFF2-40B4-BE49-F238E27FC236}">
                <a16:creationId xmlns:a16="http://schemas.microsoft.com/office/drawing/2014/main" id="{45AD537F-5ECE-B452-C8B4-8ABC2A320EAD}"/>
              </a:ext>
            </a:extLst>
          </p:cNvPr>
          <p:cNvSpPr txBox="1">
            <a:spLocks/>
          </p:cNvSpPr>
          <p:nvPr/>
        </p:nvSpPr>
        <p:spPr>
          <a:xfrm>
            <a:off x="4038480" y="6471790"/>
            <a:ext cx="4114440" cy="364680"/>
          </a:xfrm>
          <a:prstGeom prst="rect">
            <a:avLst/>
          </a:prstGeom>
          <a:noFill/>
          <a:ln w="0">
            <a:noFill/>
          </a:ln>
        </p:spPr>
        <p:txBody>
          <a:bodyPr anchor="ctr">
            <a:noAutofit/>
          </a:bodyPr>
          <a:lstStyle>
            <a:defPPr>
              <a:defRPr lang="en-US"/>
            </a:defPPr>
            <a:lvl1pPr marL="0" indent="0" algn="ctr"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t>Derechos y protecciones de Medicare</a:t>
            </a:r>
            <a:endParaRPr lang="es-ES">
              <a:solidFill>
                <a:srgbClr val="000000"/>
              </a:solidFill>
              <a:latin typeface="Times New Roman"/>
            </a:endParaRPr>
          </a:p>
        </p:txBody>
      </p:sp>
      <p:sp>
        <p:nvSpPr>
          <p:cNvPr id="14" name="PlaceHolder 8">
            <a:extLst>
              <a:ext uri="{FF2B5EF4-FFF2-40B4-BE49-F238E27FC236}">
                <a16:creationId xmlns:a16="http://schemas.microsoft.com/office/drawing/2014/main" id="{79418DAE-6536-A9AE-062E-BDA16EEFC00C}"/>
              </a:ext>
            </a:extLst>
          </p:cNvPr>
          <p:cNvSpPr txBox="1">
            <a:spLocks/>
          </p:cNvSpPr>
          <p:nvPr/>
        </p:nvSpPr>
        <p:spPr>
          <a:xfrm>
            <a:off x="838080" y="6471790"/>
            <a:ext cx="2742840" cy="364680"/>
          </a:xfrm>
          <a:prstGeom prst="rect">
            <a:avLst/>
          </a:prstGeom>
          <a:noFill/>
          <a:ln w="0">
            <a:noFill/>
          </a:ln>
        </p:spPr>
        <p:txBody>
          <a:bodyPr anchor="ctr">
            <a:noAutofit/>
          </a:bodyPr>
          <a:lstStyle>
            <a:defPPr>
              <a:defRPr lang="en-US"/>
            </a:defPPr>
            <a:lvl1pPr marL="0" indent="0" algn="l" defTabSz="914400" rtl="0" eaLnBrk="1" latinLnBrk="0" hangingPunct="1">
              <a:lnSpc>
                <a:spcPct val="100000"/>
              </a:lnSpc>
              <a:buNone/>
              <a:defRPr lang="es-US" sz="1200" b="0" strike="noStrike" kern="1200" spc="-1">
                <a:solidFill>
                  <a:srgbClr val="8FAADC"/>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Marzo de 2024</a:t>
            </a:r>
            <a:endParaRPr lang="en-US" dirty="0">
              <a:solidFill>
                <a:srgbClr val="000000"/>
              </a:solidFill>
              <a:latin typeface="Times New Roman"/>
            </a:endParaRPr>
          </a:p>
        </p:txBody>
      </p:sp>
      <p:sp>
        <p:nvSpPr>
          <p:cNvPr id="10" name="Content Placeholder 5">
            <a:extLst>
              <a:ext uri="{FF2B5EF4-FFF2-40B4-BE49-F238E27FC236}">
                <a16:creationId xmlns:a16="http://schemas.microsoft.com/office/drawing/2014/main" id="{C814C9CC-8839-4EB8-88A6-26C3819D4683}"/>
              </a:ext>
            </a:extLst>
          </p:cNvPr>
          <p:cNvSpPr txBox="1">
            <a:spLocks/>
          </p:cNvSpPr>
          <p:nvPr/>
        </p:nvSpPr>
        <p:spPr>
          <a:xfrm>
            <a:off x="6780466" y="2024280"/>
            <a:ext cx="4705066" cy="3509417"/>
          </a:xfrm>
          <a:prstGeom prst="roundRect">
            <a:avLst/>
          </a:prstGeom>
          <a:solidFill>
            <a:srgbClr val="00529B"/>
          </a:solidFill>
        </p:spPr>
        <p:txBody>
          <a:bodyPr tIns="2743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Font typeface="Arial" panose="020B0604020202020204" pitchFamily="34" charset="0"/>
              <a:buNone/>
              <a:defRPr/>
            </a:pPr>
            <a:r>
              <a:rPr lang="es-US" sz="2200" b="1" strike="noStrike" spc="-1" dirty="0">
                <a:solidFill>
                  <a:srgbClr val="FFFFFF"/>
                </a:solidFill>
                <a:latin typeface="Calibri"/>
              </a:rPr>
              <a:t>A quién contactar si cree que no ha sido tratado de manera justa </a:t>
            </a:r>
            <a:r>
              <a:rPr lang="en-US" sz="2200" b="1" kern="0" dirty="0">
                <a:solidFill>
                  <a:schemeClr val="bg1"/>
                </a:solidFill>
                <a:latin typeface="Calibri" panose="020F0502020204030204" pitchFamily="34" charset="0"/>
                <a:cs typeface="Calibri" panose="020F0502020204030204" pitchFamily="34" charset="0"/>
              </a:rPr>
              <a:t>:</a:t>
            </a:r>
          </a:p>
          <a:p>
            <a:pPr>
              <a:spcBef>
                <a:spcPts val="600"/>
              </a:spcBef>
              <a:spcAft>
                <a:spcPts val="1200"/>
              </a:spcAft>
              <a:buFont typeface="Wingdings" panose="05000000000000000000" pitchFamily="2" charset="2"/>
              <a:buChar char="Ø"/>
              <a:defRPr/>
            </a:pPr>
            <a:r>
              <a:rPr lang="es-US" sz="1850" b="1" strike="noStrike" spc="-1" dirty="0">
                <a:solidFill>
                  <a:srgbClr val="FFFFFF"/>
                </a:solidFill>
                <a:latin typeface="Calibri"/>
              </a:rPr>
              <a:t>Oficina de Derechos Civiles (OCR)</a:t>
            </a:r>
            <a:br>
              <a:rPr lang="en-US" sz="1850" b="1" kern="0" dirty="0">
                <a:solidFill>
                  <a:schemeClr val="bg1"/>
                </a:solidFill>
                <a:latin typeface="Calibri" panose="020F0502020204030204" pitchFamily="34" charset="0"/>
                <a:cs typeface="Calibri" panose="020F0502020204030204" pitchFamily="34" charset="0"/>
              </a:rPr>
            </a:br>
            <a:r>
              <a:rPr lang="en-US" sz="1850" kern="0" dirty="0">
                <a:solidFill>
                  <a:schemeClr val="bg1"/>
                </a:solidFill>
                <a:latin typeface="Calibri" panose="020F0502020204030204" pitchFamily="34" charset="0"/>
                <a:cs typeface="Calibri" panose="020F0502020204030204" pitchFamily="34" charset="0"/>
              </a:rPr>
              <a:t>1-800-368-1019 (TTY: 1-800-537-7697) </a:t>
            </a:r>
            <a:r>
              <a:rPr lang="en-US" sz="185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HHS.gov/</a:t>
            </a:r>
            <a:r>
              <a:rPr lang="en-US" sz="1850" dirty="0" err="1">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ocr</a:t>
            </a:r>
            <a:r>
              <a:rPr lang="en-US" sz="185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r>
              <a:rPr lang="en-US" sz="1850" dirty="0" err="1">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civilrights</a:t>
            </a:r>
            <a:r>
              <a:rPr lang="en-US" sz="185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/complaints</a:t>
            </a:r>
            <a:endParaRPr lang="en-US" sz="1850" dirty="0">
              <a:solidFill>
                <a:schemeClr val="bg1"/>
              </a:solidFill>
              <a:latin typeface="Calibri" panose="020F0502020204030204" pitchFamily="34" charset="0"/>
              <a:cs typeface="Calibri" panose="020F0502020204030204" pitchFamily="34" charset="0"/>
            </a:endParaRPr>
          </a:p>
          <a:p>
            <a:pPr>
              <a:spcBef>
                <a:spcPts val="600"/>
              </a:spcBef>
              <a:buFont typeface="Wingdings" panose="05000000000000000000" pitchFamily="2" charset="2"/>
              <a:buChar char="Ø"/>
              <a:defRPr/>
            </a:pPr>
            <a:r>
              <a:rPr kumimoji="0" lang="es-US" sz="1850" b="1" i="0" u="none" strike="noStrike" cap="none" normalizeH="0" baseline="0" noProof="0" dirty="0">
                <a:ln>
                  <a:noFill/>
                </a:ln>
                <a:solidFill>
                  <a:schemeClr val="bg1"/>
                </a:solidFill>
                <a:effectLst/>
                <a:uLnTx/>
                <a:uFillTx/>
                <a:latin typeface="Calibri" panose="020F0502020204030204" pitchFamily="34" charset="0"/>
                <a:cs typeface="Calibri" panose="020F0502020204030204" pitchFamily="34" charset="0"/>
              </a:rPr>
              <a:t>Defensor del beneficiario de Medicare</a:t>
            </a:r>
            <a:br>
              <a:rPr lang="en-US" sz="1850" b="1" kern="0" dirty="0">
                <a:latin typeface="Calibri" panose="020F0502020204030204" pitchFamily="34" charset="0"/>
                <a:cs typeface="Calibri" panose="020F0502020204030204" pitchFamily="34" charset="0"/>
              </a:rPr>
            </a:br>
            <a:r>
              <a:rPr lang="en-US" sz="1850" kern="0" dirty="0">
                <a:solidFill>
                  <a:schemeClr val="bg1"/>
                </a:solidFill>
                <a:latin typeface="Calibri" panose="020F0502020204030204" pitchFamily="34" charset="0"/>
                <a:cs typeface="Calibri" panose="020F0502020204030204" pitchFamily="34" charset="0"/>
              </a:rPr>
              <a:t>1-800-MEDICARE </a:t>
            </a:r>
            <a:r>
              <a:rPr lang="en-US" sz="1850" dirty="0">
                <a:solidFill>
                  <a:schemeClr val="bg1"/>
                </a:solidFill>
                <a:latin typeface="Calibri" panose="020F0502020204030204" pitchFamily="34" charset="0"/>
                <a:cs typeface="Calibri" panose="020F0502020204030204" pitchFamily="34" charset="0"/>
              </a:rPr>
              <a:t>(1-800-633-4227) </a:t>
            </a:r>
            <a:br>
              <a:rPr lang="en-US" sz="1850" dirty="0">
                <a:solidFill>
                  <a:schemeClr val="bg1"/>
                </a:solidFill>
                <a:latin typeface="Calibri" panose="020F0502020204030204" pitchFamily="34" charset="0"/>
                <a:cs typeface="Calibri" panose="020F0502020204030204" pitchFamily="34" charset="0"/>
              </a:rPr>
            </a:br>
            <a:r>
              <a:rPr lang="en-US" sz="1850" dirty="0">
                <a:solidFill>
                  <a:schemeClr val="bg1"/>
                </a:solidFill>
                <a:latin typeface="Calibri" panose="020F0502020204030204" pitchFamily="34" charset="0"/>
                <a:cs typeface="Calibri" panose="020F0502020204030204" pitchFamily="34" charset="0"/>
              </a:rPr>
              <a:t>(TTY: 1-877-486-2048)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t>Derechos para todas las personas con Medicare:</a:t>
            </a:r>
            <a:br>
              <a:rPr lang="es-US" sz="2800"/>
            </a:br>
            <a:r>
              <a:rPr lang="es-US" sz="2800"/>
              <a:t>Información</a:t>
            </a:r>
          </a:p>
        </p:txBody>
      </p:sp>
      <p:sp>
        <p:nvSpPr>
          <p:cNvPr id="5" name="Content Placeholder 4"/>
          <p:cNvSpPr>
            <a:spLocks noGrp="1"/>
          </p:cNvSpPr>
          <p:nvPr>
            <p:ph sz="quarter" idx="13"/>
          </p:nvPr>
        </p:nvSpPr>
        <p:spPr/>
        <p:txBody>
          <a:bodyPr>
            <a:normAutofit fontScale="92500" lnSpcReduction="20000"/>
          </a:bodyPr>
          <a:lstStyle/>
          <a:p>
            <a:pPr marL="0" lvl="0" indent="0" algn="ctr" defTabSz="685800">
              <a:lnSpc>
                <a:spcPct val="120000"/>
              </a:lnSpc>
              <a:spcBef>
                <a:spcPts val="600"/>
              </a:spcBef>
              <a:buNone/>
            </a:pPr>
            <a:r>
              <a:rPr lang="es-US" sz="2800" b="1">
                <a:solidFill>
                  <a:srgbClr val="00529B"/>
                </a:solidFill>
              </a:rPr>
              <a:t>Tiene derecho a:</a:t>
            </a:r>
          </a:p>
        </p:txBody>
      </p:sp>
      <p:sp>
        <p:nvSpPr>
          <p:cNvPr id="2" name="Text Placeholder 1">
            <a:extLst>
              <a:ext uri="{FF2B5EF4-FFF2-40B4-BE49-F238E27FC236}">
                <a16:creationId xmlns:a16="http://schemas.microsoft.com/office/drawing/2014/main" id="{FE5D8644-9E1B-92C3-BA96-C5DAB8A4143C}"/>
              </a:ext>
            </a:extLst>
          </p:cNvPr>
          <p:cNvSpPr>
            <a:spLocks noGrp="1"/>
          </p:cNvSpPr>
          <p:nvPr>
            <p:ph type="body" sz="quarter" idx="14"/>
          </p:nvPr>
        </p:nvSpPr>
        <p:spPr>
          <a:xfrm>
            <a:off x="1386252" y="4302479"/>
            <a:ext cx="2883396" cy="1291111"/>
          </a:xfrm>
        </p:spPr>
        <p:txBody>
          <a:bodyPr>
            <a:normAutofit/>
          </a:bodyPr>
          <a:lstStyle/>
          <a:p>
            <a:pPr marL="0" indent="0" algn="ctr">
              <a:buNone/>
            </a:pPr>
            <a:r>
              <a:rPr lang="es-US" sz="2000">
                <a:solidFill>
                  <a:srgbClr val="00529B"/>
                </a:solidFill>
              </a:rPr>
              <a:t>Que su información personal y de salud se mantenga confidencial</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178808"/>
            <a:ext cx="2944593" cy="2103120"/>
          </a:xfrm>
          <a:prstGeom prst="rect">
            <a:avLst/>
          </a:prstGeom>
          <a:ln>
            <a:noFill/>
          </a:ln>
          <a:effectLst>
            <a:softEdge rad="127000"/>
          </a:effectLst>
        </p:spPr>
      </p:pic>
      <p:sp>
        <p:nvSpPr>
          <p:cNvPr id="8" name="Text Placeholder 7">
            <a:extLst>
              <a:ext uri="{FF2B5EF4-FFF2-40B4-BE49-F238E27FC236}">
                <a16:creationId xmlns:a16="http://schemas.microsoft.com/office/drawing/2014/main" id="{0F3090DE-DBC9-E18A-3218-0B16300CE441}"/>
              </a:ext>
            </a:extLst>
          </p:cNvPr>
          <p:cNvSpPr>
            <a:spLocks noGrp="1"/>
          </p:cNvSpPr>
          <p:nvPr>
            <p:ph type="body" sz="quarter" idx="16"/>
          </p:nvPr>
        </p:nvSpPr>
        <p:spPr>
          <a:xfrm>
            <a:off x="4711047" y="4302479"/>
            <a:ext cx="2847171" cy="799579"/>
          </a:xfrm>
        </p:spPr>
        <p:txBody>
          <a:bodyPr>
            <a:normAutofit fontScale="92500" lnSpcReduction="20000"/>
          </a:bodyPr>
          <a:lstStyle/>
          <a:p>
            <a:pPr marL="0" lvl="0" indent="0" algn="ctr" defTabSz="685800">
              <a:spcAft>
                <a:spcPts val="600"/>
              </a:spcAft>
              <a:buClrTx/>
              <a:buNone/>
            </a:pPr>
            <a:r>
              <a:rPr lang="es-US" sz="2000">
                <a:solidFill>
                  <a:srgbClr val="00529B"/>
                </a:solidFill>
              </a:rPr>
              <a:t>Recibir información en una forma que usted entienda</a:t>
            </a:r>
          </a:p>
        </p:txBody>
      </p:sp>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98791" y="2183765"/>
            <a:ext cx="2944368" cy="2103120"/>
          </a:xfrm>
          <a:prstGeom prst="rect">
            <a:avLst/>
          </a:prstGeom>
          <a:ln>
            <a:noFill/>
          </a:ln>
          <a:effectLst>
            <a:softEdge rad="127000"/>
          </a:effectLst>
        </p:spPr>
      </p:pic>
      <p:sp>
        <p:nvSpPr>
          <p:cNvPr id="9" name="Text Placeholder 8">
            <a:extLst>
              <a:ext uri="{FF2B5EF4-FFF2-40B4-BE49-F238E27FC236}">
                <a16:creationId xmlns:a16="http://schemas.microsoft.com/office/drawing/2014/main" id="{25955BD4-AC3A-5153-9FC5-ED59F15A2185}"/>
              </a:ext>
            </a:extLst>
          </p:cNvPr>
          <p:cNvSpPr>
            <a:spLocks noGrp="1"/>
          </p:cNvSpPr>
          <p:nvPr>
            <p:ph type="body" sz="quarter" idx="17"/>
          </p:nvPr>
        </p:nvSpPr>
        <p:spPr>
          <a:xfrm>
            <a:off x="8149496" y="4302479"/>
            <a:ext cx="2874899" cy="1453060"/>
          </a:xfrm>
        </p:spPr>
        <p:txBody>
          <a:bodyPr>
            <a:noAutofit/>
          </a:bodyPr>
          <a:lstStyle/>
          <a:p>
            <a:pPr marL="0" indent="0" algn="ctr">
              <a:buNone/>
            </a:pPr>
            <a:r>
              <a:rPr lang="es-US" dirty="0">
                <a:solidFill>
                  <a:srgbClr val="00529B"/>
                </a:solidFill>
              </a:rPr>
              <a:t>Recibir información clara y sencilla sobre Medicare para ayudarle a tomar decisiones sobre su atención médica</a:t>
            </a:r>
          </a:p>
        </p:txBody>
      </p:sp>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183765"/>
            <a:ext cx="2944368" cy="2103120"/>
          </a:xfrm>
          <a:prstGeom prst="rect">
            <a:avLst/>
          </a:prstGeom>
          <a:ln>
            <a:noFill/>
          </a:ln>
          <a:effectLst>
            <a:softEdge rad="127000"/>
          </a:effectLst>
        </p:spPr>
      </p:pic>
      <p:sp>
        <p:nvSpPr>
          <p:cNvPr id="16" name="Slide Number Placeholder 5">
            <a:extLst>
              <a:ext uri="{FF2B5EF4-FFF2-40B4-BE49-F238E27FC236}">
                <a16:creationId xmlns:a16="http://schemas.microsoft.com/office/drawing/2014/main" id="{B2A7B396-CAC8-4A40-9BDA-8CEB84069E3E}"/>
              </a:ext>
            </a:extLst>
          </p:cNvPr>
          <p:cNvSpPr>
            <a:spLocks noGrp="1"/>
          </p:cNvSpPr>
          <p:nvPr>
            <p:ph type="sldNum" sz="quarter" idx="12"/>
          </p:nvPr>
        </p:nvSpPr>
        <p:spPr>
          <a:xfrm>
            <a:off x="8610600" y="6478573"/>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Lst>
          </p:cNvPr>
          <p:cNvSpPr>
            <a:spLocks noGrp="1"/>
          </p:cNvSpPr>
          <p:nvPr>
            <p:ph type="ftr" sz="quarter" idx="11"/>
          </p:nvPr>
        </p:nvSpPr>
        <p:spPr>
          <a:xfrm>
            <a:off x="4038600" y="6478573"/>
            <a:ext cx="4114800" cy="365125"/>
          </a:xfrm>
        </p:spPr>
        <p:txBody>
          <a:bodyPr/>
          <a:lstStyle/>
          <a:p>
            <a:r>
              <a:rPr lang="es-US"/>
              <a:t>Derechos y protecciones de Medicare</a:t>
            </a:r>
          </a:p>
        </p:txBody>
      </p:sp>
      <p:sp>
        <p:nvSpPr>
          <p:cNvPr id="17" name="Date Placeholder 1">
            <a:extLst>
              <a:ext uri="{FF2B5EF4-FFF2-40B4-BE49-F238E27FC236}">
                <a16:creationId xmlns:a16="http://schemas.microsoft.com/office/drawing/2014/main" id="{F0181AC7-682B-4598-B322-096900DCD688}"/>
              </a:ext>
            </a:extLst>
          </p:cNvPr>
          <p:cNvSpPr>
            <a:spLocks noGrp="1"/>
          </p:cNvSpPr>
          <p:nvPr>
            <p:ph type="dt" sz="half" idx="10"/>
          </p:nvPr>
        </p:nvSpPr>
        <p:spPr>
          <a:xfrm>
            <a:off x="838200" y="6478573"/>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1248672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s-US" sz="2800"/>
              <a:t>Derechos para todas las personas con Medicare:</a:t>
            </a:r>
            <a:br>
              <a:rPr lang="es-US" sz="2800"/>
            </a:br>
            <a:r>
              <a:rPr lang="es-US" sz="2800"/>
              <a:t>Acceso a la atención</a:t>
            </a:r>
          </a:p>
        </p:txBody>
      </p:sp>
      <p:sp>
        <p:nvSpPr>
          <p:cNvPr id="5" name="Content Placeholder 4"/>
          <p:cNvSpPr>
            <a:spLocks noGrp="1"/>
          </p:cNvSpPr>
          <p:nvPr>
            <p:ph sz="quarter" idx="13"/>
          </p:nvPr>
        </p:nvSpPr>
        <p:spPr/>
        <p:txBody>
          <a:bodyPr>
            <a:normAutofit fontScale="92500" lnSpcReduction="10000"/>
          </a:bodyPr>
          <a:lstStyle/>
          <a:p>
            <a:pPr marL="0" lvl="0" indent="0" algn="ctr" defTabSz="685800">
              <a:lnSpc>
                <a:spcPct val="110000"/>
              </a:lnSpc>
              <a:spcBef>
                <a:spcPts val="600"/>
              </a:spcBef>
              <a:buNone/>
            </a:pPr>
            <a:r>
              <a:rPr lang="es-US" sz="2800" b="1">
                <a:solidFill>
                  <a:srgbClr val="00529B"/>
                </a:solidFill>
              </a:rPr>
              <a:t>Tiene derecho a:</a:t>
            </a:r>
          </a:p>
        </p:txBody>
      </p:sp>
      <p:sp>
        <p:nvSpPr>
          <p:cNvPr id="2" name="Text Placeholder 1">
            <a:extLst>
              <a:ext uri="{FF2B5EF4-FFF2-40B4-BE49-F238E27FC236}">
                <a16:creationId xmlns:a16="http://schemas.microsoft.com/office/drawing/2014/main" id="{4ED1AED4-8A49-E08C-0027-0B5F40665B14}"/>
              </a:ext>
            </a:extLst>
          </p:cNvPr>
          <p:cNvSpPr>
            <a:spLocks noGrp="1"/>
          </p:cNvSpPr>
          <p:nvPr>
            <p:ph type="body" sz="quarter" idx="14"/>
          </p:nvPr>
        </p:nvSpPr>
        <p:spPr>
          <a:xfrm>
            <a:off x="199204" y="4310341"/>
            <a:ext cx="2857791" cy="1391927"/>
          </a:xfrm>
        </p:spPr>
        <p:txBody>
          <a:bodyPr>
            <a:normAutofit lnSpcReduction="10000"/>
          </a:bodyPr>
          <a:lstStyle/>
          <a:p>
            <a:pPr marL="0" indent="0" algn="ctr">
              <a:buNone/>
            </a:pPr>
            <a:r>
              <a:rPr lang="es-US">
                <a:solidFill>
                  <a:srgbClr val="00529B"/>
                </a:solidFill>
              </a:rPr>
              <a:t>Tener acceso a médicos, especialistas y hospitales para obtener servicios necesarios por razones médicas</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6" name="Text Placeholder 5">
            <a:extLst>
              <a:ext uri="{FF2B5EF4-FFF2-40B4-BE49-F238E27FC236}">
                <a16:creationId xmlns:a16="http://schemas.microsoft.com/office/drawing/2014/main" id="{8C9EC74D-252E-8272-CD29-7690A29F8D52}"/>
              </a:ext>
            </a:extLst>
          </p:cNvPr>
          <p:cNvSpPr>
            <a:spLocks noGrp="1"/>
          </p:cNvSpPr>
          <p:nvPr>
            <p:ph type="body" sz="quarter" idx="15"/>
          </p:nvPr>
        </p:nvSpPr>
        <p:spPr>
          <a:xfrm>
            <a:off x="3225800" y="4310341"/>
            <a:ext cx="2818190" cy="1391928"/>
          </a:xfrm>
        </p:spPr>
        <p:txBody>
          <a:bodyPr>
            <a:normAutofit lnSpcReduction="10000"/>
          </a:bodyPr>
          <a:lstStyle/>
          <a:p>
            <a:pPr marL="0" indent="0" algn="ctr">
              <a:buNone/>
            </a:pPr>
            <a:r>
              <a:rPr lang="es-US">
                <a:solidFill>
                  <a:srgbClr val="00529B"/>
                </a:solidFill>
              </a:rPr>
              <a:t>Informarse sobre sus opciones de tratamiento en un lenguaje claro y participar en las decisiones de tratamiento</a:t>
            </a:r>
          </a:p>
        </p:txBody>
      </p:sp>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8" name="Text Placeholder 7">
            <a:extLst>
              <a:ext uri="{FF2B5EF4-FFF2-40B4-BE49-F238E27FC236}">
                <a16:creationId xmlns:a16="http://schemas.microsoft.com/office/drawing/2014/main" id="{2A22927D-0043-C172-023F-38A525CFBC7B}"/>
              </a:ext>
            </a:extLst>
          </p:cNvPr>
          <p:cNvSpPr>
            <a:spLocks noGrp="1"/>
          </p:cNvSpPr>
          <p:nvPr>
            <p:ph type="body" sz="quarter" idx="16"/>
          </p:nvPr>
        </p:nvSpPr>
        <p:spPr>
          <a:xfrm>
            <a:off x="6184416" y="4310341"/>
            <a:ext cx="2894708" cy="1492652"/>
          </a:xfrm>
        </p:spPr>
        <p:txBody>
          <a:bodyPr/>
          <a:lstStyle/>
          <a:p>
            <a:pPr marL="0" indent="0" algn="ctr">
              <a:buNone/>
            </a:pPr>
            <a:r>
              <a:rPr lang="es-US">
                <a:solidFill>
                  <a:srgbClr val="00529B"/>
                </a:solidFill>
              </a:rPr>
              <a:t>Recibir información y servicios de atención médica de Medicare en un idioma que usted entienda</a:t>
            </a:r>
          </a:p>
        </p:txBody>
      </p:sp>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210813" y="2218320"/>
            <a:ext cx="2944368" cy="1965960"/>
          </a:xfrm>
          <a:prstGeom prst="rect">
            <a:avLst/>
          </a:prstGeom>
          <a:ln>
            <a:noFill/>
          </a:ln>
          <a:effectLst>
            <a:softEdge rad="127000"/>
          </a:effectLst>
        </p:spPr>
      </p:pic>
      <p:sp>
        <p:nvSpPr>
          <p:cNvPr id="10" name="Text Placeholder 9">
            <a:extLst>
              <a:ext uri="{FF2B5EF4-FFF2-40B4-BE49-F238E27FC236}">
                <a16:creationId xmlns:a16="http://schemas.microsoft.com/office/drawing/2014/main" id="{74476819-E5BB-FC52-6E28-03A7782C2D8A}"/>
              </a:ext>
            </a:extLst>
          </p:cNvPr>
          <p:cNvSpPr>
            <a:spLocks noGrp="1"/>
          </p:cNvSpPr>
          <p:nvPr>
            <p:ph type="body" sz="quarter" idx="17"/>
          </p:nvPr>
        </p:nvSpPr>
        <p:spPr>
          <a:xfrm>
            <a:off x="9209740" y="4310341"/>
            <a:ext cx="2849543" cy="1492652"/>
          </a:xfrm>
        </p:spPr>
        <p:txBody>
          <a:bodyPr/>
          <a:lstStyle/>
          <a:p>
            <a:pPr marL="0" indent="0" algn="ctr">
              <a:buNone/>
            </a:pPr>
            <a:r>
              <a:rPr lang="es-US">
                <a:solidFill>
                  <a:srgbClr val="00529B"/>
                </a:solidFill>
              </a:rPr>
              <a:t>Recibir servicios cubiertos por Medicare en una emergencia, dónde y cuándo se necesiten</a:t>
            </a:r>
          </a:p>
        </p:txBody>
      </p:sp>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19" name="Slide Number Placeholder 5">
            <a:extLst>
              <a:ext uri="{FF2B5EF4-FFF2-40B4-BE49-F238E27FC236}">
                <a16:creationId xmlns:a16="http://schemas.microsoft.com/office/drawing/2014/main" id="{C60B22E0-EA77-4127-87AF-18F9A7DC4633}"/>
              </a:ext>
            </a:extLst>
          </p:cNvPr>
          <p:cNvSpPr>
            <a:spLocks noGrp="1"/>
          </p:cNvSpPr>
          <p:nvPr>
            <p:ph type="sldNum" sz="quarter" idx="12"/>
          </p:nvPr>
        </p:nvSpPr>
        <p:spPr>
          <a:xfrm>
            <a:off x="8610600" y="6478573"/>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Lst>
          </p:cNvPr>
          <p:cNvSpPr>
            <a:spLocks noGrp="1"/>
          </p:cNvSpPr>
          <p:nvPr>
            <p:ph type="ftr" sz="quarter" idx="11"/>
          </p:nvPr>
        </p:nvSpPr>
        <p:spPr>
          <a:xfrm>
            <a:off x="4038600" y="6478573"/>
            <a:ext cx="4114800" cy="365125"/>
          </a:xfrm>
        </p:spPr>
        <p:txBody>
          <a:bodyPr/>
          <a:lstStyle/>
          <a:p>
            <a:r>
              <a:rPr lang="es-US"/>
              <a:t>Derechos y protecciones de Medicare</a:t>
            </a:r>
          </a:p>
        </p:txBody>
      </p:sp>
      <p:sp>
        <p:nvSpPr>
          <p:cNvPr id="23" name="Date Placeholder 1">
            <a:extLst>
              <a:ext uri="{FF2B5EF4-FFF2-40B4-BE49-F238E27FC236}">
                <a16:creationId xmlns:a16="http://schemas.microsoft.com/office/drawing/2014/main" id="{E80E7303-8C90-4E47-A3D6-C817AE8A206A}"/>
              </a:ext>
            </a:extLst>
          </p:cNvPr>
          <p:cNvSpPr>
            <a:spLocks noGrp="1"/>
          </p:cNvSpPr>
          <p:nvPr>
            <p:ph type="dt" sz="half" idx="10"/>
          </p:nvPr>
        </p:nvSpPr>
        <p:spPr>
          <a:xfrm>
            <a:off x="838200" y="6478573"/>
            <a:ext cx="2743200" cy="365125"/>
          </a:xfrm>
        </p:spPr>
        <p:txBody>
          <a:bodyPr/>
          <a:lstStyle/>
          <a:p>
            <a:r>
              <a:rPr lang="es-US" sz="1200" dirty="0">
                <a:latin typeface="Arial" panose="020B0604020202020204" pitchFamily="34" charset="0"/>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20372446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5GH4p41e"/>
  <p:tag name="ARTICULATE_DESIGN_ID_OFFICE THEME" val="9mAb75pB"/>
  <p:tag name="ARTICULATE_PROJECT_OPEN" val="0"/>
  <p:tag name="ARTICULATE_SLIDE_COUNT" val="6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C53698ADDD4C428AFC974E50B338B3" ma:contentTypeVersion="18" ma:contentTypeDescription="Create a new document." ma:contentTypeScope="" ma:versionID="4c7d16a7d674f2e1c07a73f32f25937f">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c70700e079eabc2fc97d5af8cfbb4ba1"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8C1E3F-DE61-4661-AE61-45638DFED0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D34493-DCDF-4823-A916-17488D6E17CC}">
  <ds:schemaRefs>
    <ds:schemaRef ds:uri="http://schemas.microsoft.com/sharepoint/v3/contenttype/forms"/>
  </ds:schemaRefs>
</ds:datastoreItem>
</file>

<file path=customXml/itemProps3.xml><?xml version="1.0" encoding="utf-8"?>
<ds:datastoreItem xmlns:ds="http://schemas.openxmlformats.org/officeDocument/2006/customXml" ds:itemID="{6E985279-383C-4EE7-9189-85565AB76521}">
  <ds:schemaRefs>
    <ds:schemaRef ds:uri="http://schemas.microsoft.com/office/2006/documentManagement/types"/>
    <ds:schemaRef ds:uri="f10d27d4-cb4b-47d3-9f3b-886ddac8491f"/>
    <ds:schemaRef ds:uri="http://purl.org/dc/dcmitype/"/>
    <ds:schemaRef ds:uri="http://purl.org/dc/elements/1.1/"/>
    <ds:schemaRef ds:uri="http://schemas.microsoft.com/office/infopath/2007/PartnerControls"/>
    <ds:schemaRef ds:uri="http://www.w3.org/XML/1998/namespace"/>
    <ds:schemaRef ds:uri="http://schemas.openxmlformats.org/package/2006/metadata/core-properties"/>
    <ds:schemaRef ds:uri="2f988a62-6330-4bf6-856a-0a838bb88c35"/>
    <ds:schemaRef ds:uri="http://schemas.microsoft.com/office/2006/metadata/properties"/>
    <ds:schemaRef ds:uri="http://purl.org/dc/terms/"/>
    <ds:schemaRef ds:uri="40e04bfe-6b34-4376-8bfc-4700f4180e94"/>
    <ds:schemaRef ds:uri="51c21aa2-1546-4dbb-af8b-f959068fab05"/>
  </ds:schemaRefs>
</ds:datastoreItem>
</file>

<file path=docProps/app.xml><?xml version="1.0" encoding="utf-8"?>
<Properties xmlns="http://schemas.openxmlformats.org/officeDocument/2006/extended-properties" xmlns:vt="http://schemas.openxmlformats.org/officeDocument/2006/docPropsVTypes">
  <Template/>
  <TotalTime>56328</TotalTime>
  <Words>20149</Words>
  <Application>Microsoft Office PowerPoint</Application>
  <PresentationFormat>Widescreen</PresentationFormat>
  <Paragraphs>1346</Paragraphs>
  <Slides>61</Slides>
  <Notes>61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61</vt:i4>
      </vt:variant>
    </vt:vector>
  </HeadingPairs>
  <TitlesOfParts>
    <vt:vector size="70" baseType="lpstr">
      <vt:lpstr>Arial</vt:lpstr>
      <vt:lpstr>Arial Black</vt:lpstr>
      <vt:lpstr>Calibri</vt:lpstr>
      <vt:lpstr>Calibri </vt:lpstr>
      <vt:lpstr>Courier New</vt:lpstr>
      <vt:lpstr>Times New Roman</vt:lpstr>
      <vt:lpstr>Wingdings</vt:lpstr>
      <vt:lpstr>1_Office Theme</vt:lpstr>
      <vt:lpstr>Office Theme</vt:lpstr>
      <vt:lpstr>Derechos y protecciones de Medicare</vt:lpstr>
      <vt:lpstr>Contenido</vt:lpstr>
      <vt:lpstr>Objetivos de la Sesión</vt:lpstr>
      <vt:lpstr>Lección 1 Derechos de Medicare</vt:lpstr>
      <vt:lpstr>Lección 1 Objetivos</vt:lpstr>
      <vt:lpstr>Sus Derechos en Medicare</vt:lpstr>
      <vt:lpstr>Derechos para todas las personas con Medicare: Protección contra el trato injusto y la discriminación</vt:lpstr>
      <vt:lpstr>Derechos para todas las personas con Medicare: Información</vt:lpstr>
      <vt:lpstr>Derechos para todas las personas con Medicare: Acceso a la atención</vt:lpstr>
      <vt:lpstr>Derechos para todas las personas con Medicare:  Quejas formales: </vt:lpstr>
      <vt:lpstr>Derechos para todas las personas con Medicare:  Quejas formales (continuación) </vt:lpstr>
      <vt:lpstr>Áreas de Servicio de las Organizaciones para el Mejoramiento de la Calidad de la Atención Centrada en el Beneficiario y la Familia (BFCC-QIO)</vt:lpstr>
      <vt:lpstr>Sus Derechos en un Plan Medicare Advantage u  Otro Plan de Salud de Medicare</vt:lpstr>
      <vt:lpstr>Sus Derechos con Cobertura de Medicamentos Recetados de Medicare</vt:lpstr>
      <vt:lpstr>Compruebe sus conocimientos: Pregunta 1</vt:lpstr>
      <vt:lpstr>Lección 2 Derechos a apelar</vt:lpstr>
      <vt:lpstr>Lección 2 Objetivos </vt:lpstr>
      <vt:lpstr>Notificación de Resumen de Medicare (MSN)</vt:lpstr>
      <vt:lpstr>Derechos de Apelación en Medicare Original</vt:lpstr>
      <vt:lpstr>Apelaciones Aceleradas (rápidas) en Medicare Original</vt:lpstr>
      <vt:lpstr>Apelaciones aceleradas (rápidas) en Medicare Original  (continuación)</vt:lpstr>
      <vt:lpstr>Proceso de Apelaciones de Medicare Original:  Parte A y Parte B (pago por servicio)</vt:lpstr>
      <vt:lpstr>Derechos en un Plan Medicare Advantage u  Otro Plan de Salud de Medicare</vt:lpstr>
      <vt:lpstr>Proceso de apelaciones aceleradas (rápidas) para un plan Medicare Advantage u otro plan de salud de Medicare </vt:lpstr>
      <vt:lpstr>Proceso de apelaciones de Medicare Advantage  (Parte C)</vt:lpstr>
      <vt:lpstr>Derechos de apelación con cobertura Medicare para recetas médicas: Solicitud de Determinación de Cobertura</vt:lpstr>
      <vt:lpstr>Solicitudes de Exenciones</vt:lpstr>
      <vt:lpstr>Excepciones por niveles</vt:lpstr>
      <vt:lpstr>Excepciones por niveles (continuación)</vt:lpstr>
      <vt:lpstr>Excepciones al formulario</vt:lpstr>
      <vt:lpstr>Solicitud de Apelaciones de la Parte D</vt:lpstr>
      <vt:lpstr>Proceso de apelaciones (medicamentos)  de la Parte D de Medicare</vt:lpstr>
      <vt:lpstr>Notificaciones Requeridas de la Parte D</vt:lpstr>
      <vt:lpstr>Cómo nombrar un representante</vt:lpstr>
      <vt:lpstr>Compruebe sus conocimientos: Pregunta 2</vt:lpstr>
      <vt:lpstr>Compruebe sus conocimientos: Pregunta 3</vt:lpstr>
      <vt:lpstr>Lección 3</vt:lpstr>
      <vt:lpstr>Lección 3 Objetivos </vt:lpstr>
      <vt:lpstr>Derecho a Atención Hospitalaria</vt:lpstr>
      <vt:lpstr>“Un mensaje importante de Medicare sobre sus derechos”</vt:lpstr>
      <vt:lpstr>Derechos en un Centro de Enfermería Especializada (SNF)</vt:lpstr>
      <vt:lpstr>Derechos en el cuidado de la salud en el hogar y  el cuidado de hospicio</vt:lpstr>
      <vt:lpstr>Derechos en otros entornos: Centro Integral de  Rehabilitación para Pacientes Ambulatorios (CORF)</vt:lpstr>
      <vt:lpstr>Compruebe sus conocimientos: Pregunta 4</vt:lpstr>
      <vt:lpstr>Lección 4 Prácticas de privacidad  de Medicare</vt:lpstr>
      <vt:lpstr>Lección 4 Objetivos </vt:lpstr>
      <vt:lpstr>"Aviso sobre prácticas de privacidad"</vt:lpstr>
      <vt:lpstr>Derechos de Privacidad de Información Médica Personal</vt:lpstr>
      <vt:lpstr>Si se incumplen los derechos de privacidad</vt:lpstr>
      <vt:lpstr>Compruebe sus conocimientos: Pregunta 5</vt:lpstr>
      <vt:lpstr>Lección 5 Protecciones adicionales</vt:lpstr>
      <vt:lpstr>Lección 5 Objetivos </vt:lpstr>
      <vt:lpstr>Instrucciones Anticipadas</vt:lpstr>
      <vt:lpstr>¿Quién ayuda a revisar y resolver quejas?</vt:lpstr>
      <vt:lpstr>Compruebe sus conocimientos: Pregunta 6</vt:lpstr>
      <vt:lpstr>Recursos de Medicare</vt:lpstr>
      <vt:lpstr>Recursos de Medicare (continuación)</vt:lpstr>
      <vt:lpstr>Productos de Medicare</vt:lpstr>
      <vt:lpstr>Acrónimos</vt:lpstr>
      <vt:lpstr>Acrónimos (continuación)</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818</cp:revision>
  <cp:lastPrinted>2024-04-15T13:59:58Z</cp:lastPrinted>
  <dcterms:created xsi:type="dcterms:W3CDTF">2019-11-14T20:32:59Z</dcterms:created>
  <dcterms:modified xsi:type="dcterms:W3CDTF">2024-04-16T14:15:22Z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1235ED30-1DF5-42DA-B4EF-1C261C553900</vt:lpwstr>
  </property>
  <property fmtid="{D5CDD505-2E9C-101B-9397-08002B2CF9AE}" pid="3" name="ArticulatePath">
    <vt:lpwstr>2021_Medicare Rights and Protections_Refresh_FinalDraft_LL Comments</vt:lpwstr>
  </property>
  <property fmtid="{D5CDD505-2E9C-101B-9397-08002B2CF9AE}" pid="4" name="ContentTypeId">
    <vt:lpwstr>0x010100C0C53698ADDD4C428AFC974E50B338B3</vt:lpwstr>
  </property>
  <property fmtid="{D5CDD505-2E9C-101B-9397-08002B2CF9AE}" pid="5" name="MediaServiceImageTags">
    <vt:lpwstr/>
  </property>
</Properties>
</file>