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57" r:id="rId1"/>
    <p:sldMasterId id="2147484364" r:id="rId2"/>
    <p:sldMasterId id="2147484383" r:id="rId3"/>
  </p:sldMasterIdLst>
  <p:notesMasterIdLst>
    <p:notesMasterId r:id="rId54"/>
  </p:notesMasterIdLst>
  <p:handoutMasterIdLst>
    <p:handoutMasterId r:id="rId55"/>
  </p:handoutMasterIdLst>
  <p:sldIdLst>
    <p:sldId id="600" r:id="rId4"/>
    <p:sldId id="563" r:id="rId5"/>
    <p:sldId id="584" r:id="rId6"/>
    <p:sldId id="618" r:id="rId7"/>
    <p:sldId id="607" r:id="rId8"/>
    <p:sldId id="621" r:id="rId9"/>
    <p:sldId id="608" r:id="rId10"/>
    <p:sldId id="622" r:id="rId11"/>
    <p:sldId id="623" r:id="rId12"/>
    <p:sldId id="620" r:id="rId13"/>
    <p:sldId id="616" r:id="rId14"/>
    <p:sldId id="496" r:id="rId15"/>
    <p:sldId id="593" r:id="rId16"/>
    <p:sldId id="453" r:id="rId17"/>
    <p:sldId id="457" r:id="rId18"/>
    <p:sldId id="521" r:id="rId19"/>
    <p:sldId id="500" r:id="rId20"/>
    <p:sldId id="546" r:id="rId21"/>
    <p:sldId id="556" r:id="rId22"/>
    <p:sldId id="532" r:id="rId23"/>
    <p:sldId id="524" r:id="rId24"/>
    <p:sldId id="525" r:id="rId25"/>
    <p:sldId id="567" r:id="rId26"/>
    <p:sldId id="503" r:id="rId27"/>
    <p:sldId id="527" r:id="rId28"/>
    <p:sldId id="528" r:id="rId29"/>
    <p:sldId id="487" r:id="rId30"/>
    <p:sldId id="444" r:id="rId31"/>
    <p:sldId id="518" r:id="rId32"/>
    <p:sldId id="548" r:id="rId33"/>
    <p:sldId id="504" r:id="rId34"/>
    <p:sldId id="557" r:id="rId35"/>
    <p:sldId id="595" r:id="rId36"/>
    <p:sldId id="507" r:id="rId37"/>
    <p:sldId id="508" r:id="rId38"/>
    <p:sldId id="597" r:id="rId39"/>
    <p:sldId id="512" r:id="rId40"/>
    <p:sldId id="513" r:id="rId41"/>
    <p:sldId id="572" r:id="rId42"/>
    <p:sldId id="573" r:id="rId43"/>
    <p:sldId id="520" r:id="rId44"/>
    <p:sldId id="566" r:id="rId45"/>
    <p:sldId id="458" r:id="rId46"/>
    <p:sldId id="610" r:id="rId47"/>
    <p:sldId id="611" r:id="rId48"/>
    <p:sldId id="612" r:id="rId49"/>
    <p:sldId id="613" r:id="rId50"/>
    <p:sldId id="614" r:id="rId51"/>
    <p:sldId id="619" r:id="rId52"/>
    <p:sldId id="617" r:id="rId53"/>
  </p:sldIdLst>
  <p:sldSz cx="9144000" cy="6858000" type="screen4x3"/>
  <p:notesSz cx="7002463" cy="9236075"/>
  <p:custDataLst>
    <p:tags r:id="rId5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guide id="3" orient="horz" pos="2910" userDrawn="1">
          <p15:clr>
            <a:srgbClr val="A4A3A4"/>
          </p15:clr>
        </p15:guide>
        <p15:guide id="4" pos="22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titia English" initials="LE" lastIdx="9" clrIdx="0"/>
  <p:cmAuthor id="1" name="Erin Gordon" initials="EG" lastIdx="17" clrIdx="1">
    <p:extLst>
      <p:ext uri="{19B8F6BF-5375-455C-9EA6-DF929625EA0E}">
        <p15:presenceInfo xmlns:p15="http://schemas.microsoft.com/office/powerpoint/2012/main" userId="S-1-5-21-4095628063-3556742122-3606576086-10842" providerId="AD"/>
      </p:ext>
    </p:extLst>
  </p:cmAuthor>
  <p:cmAuthor id="2" name="Susan Razik" initials="SR" lastIdx="4" clrIdx="2">
    <p:extLst>
      <p:ext uri="{19B8F6BF-5375-455C-9EA6-DF929625EA0E}">
        <p15:presenceInfo xmlns:p15="http://schemas.microsoft.com/office/powerpoint/2012/main" userId="S-1-5-21-4095628063-3556742122-3606576086-10170" providerId="AD"/>
      </p:ext>
    </p:extLst>
  </p:cmAuthor>
  <p:cmAuthor id="3" name="Melissa Moreno" initials="MM" lastIdx="1" clrIdx="3">
    <p:extLst>
      <p:ext uri="{19B8F6BF-5375-455C-9EA6-DF929625EA0E}">
        <p15:presenceInfo xmlns:p15="http://schemas.microsoft.com/office/powerpoint/2012/main" userId="S-1-5-21-4095628063-3556742122-3606576086-74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5A0"/>
    <a:srgbClr val="4F81BD"/>
    <a:srgbClr val="E9EDF4"/>
    <a:srgbClr val="D0D8E8"/>
    <a:srgbClr val="D8E3F0"/>
    <a:srgbClr val="CFD2F1"/>
    <a:srgbClr val="CFE9F1"/>
    <a:srgbClr val="3B68C3"/>
    <a:srgbClr val="ECEE8A"/>
    <a:srgbClr val="517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48" autoAdjust="0"/>
    <p:restoredTop sz="87304" autoAdjust="0"/>
  </p:normalViewPr>
  <p:slideViewPr>
    <p:cSldViewPr>
      <p:cViewPr varScale="1">
        <p:scale>
          <a:sx n="98" d="100"/>
          <a:sy n="98" d="100"/>
        </p:scale>
        <p:origin x="1932" y="84"/>
      </p:cViewPr>
      <p:guideLst>
        <p:guide orient="horz" pos="2160"/>
        <p:guide pos="2880"/>
      </p:guideLst>
    </p:cSldViewPr>
  </p:slideViewPr>
  <p:outlineViewPr>
    <p:cViewPr>
      <p:scale>
        <a:sx n="33" d="100"/>
        <a:sy n="33" d="100"/>
      </p:scale>
      <p:origin x="36" y="4326"/>
    </p:cViewPr>
  </p:outlineViewPr>
  <p:notesTextViewPr>
    <p:cViewPr>
      <p:scale>
        <a:sx n="3" d="2"/>
        <a:sy n="3" d="2"/>
      </p:scale>
      <p:origin x="0" y="0"/>
    </p:cViewPr>
  </p:notesTextViewPr>
  <p:sorterViewPr>
    <p:cViewPr varScale="1">
      <p:scale>
        <a:sx n="1" d="1"/>
        <a:sy n="1" d="1"/>
      </p:scale>
      <p:origin x="0" y="-6990"/>
    </p:cViewPr>
  </p:sorterViewPr>
  <p:notesViewPr>
    <p:cSldViewPr>
      <p:cViewPr varScale="1">
        <p:scale>
          <a:sx n="56" d="100"/>
          <a:sy n="56" d="100"/>
        </p:scale>
        <p:origin x="2832" y="84"/>
      </p:cViewPr>
      <p:guideLst>
        <p:guide orient="horz" pos="2881"/>
        <p:guide pos="2160"/>
        <p:guide orient="horz" pos="2910"/>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4705" cy="462721"/>
          </a:xfrm>
          <a:prstGeom prst="rect">
            <a:avLst/>
          </a:prstGeom>
        </p:spPr>
        <p:txBody>
          <a:bodyPr vert="horz" lIns="93153" tIns="46577" rIns="93153" bIns="46577"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66241" y="1"/>
            <a:ext cx="3034705" cy="462721"/>
          </a:xfrm>
          <a:prstGeom prst="rect">
            <a:avLst/>
          </a:prstGeom>
        </p:spPr>
        <p:txBody>
          <a:bodyPr vert="horz" lIns="93153" tIns="46577" rIns="93153" bIns="46577" rtlCol="0"/>
          <a:lstStyle>
            <a:lvl1pPr algn="r">
              <a:defRPr sz="1200">
                <a:latin typeface="Arial" charset="0"/>
              </a:defRPr>
            </a:lvl1pPr>
          </a:lstStyle>
          <a:p>
            <a:pPr>
              <a:defRPr/>
            </a:pPr>
            <a:endParaRPr lang="en-US" dirty="0"/>
          </a:p>
        </p:txBody>
      </p:sp>
      <p:sp>
        <p:nvSpPr>
          <p:cNvPr id="4" name="Footer Placeholder 3"/>
          <p:cNvSpPr>
            <a:spLocks noGrp="1"/>
          </p:cNvSpPr>
          <p:nvPr>
            <p:ph type="ftr" sz="quarter" idx="2"/>
          </p:nvPr>
        </p:nvSpPr>
        <p:spPr>
          <a:xfrm>
            <a:off x="1" y="8771829"/>
            <a:ext cx="3034705" cy="462721"/>
          </a:xfrm>
          <a:prstGeom prst="rect">
            <a:avLst/>
          </a:prstGeom>
        </p:spPr>
        <p:txBody>
          <a:bodyPr vert="horz" lIns="93153" tIns="46577" rIns="93153" bIns="46577"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66241" y="8771829"/>
            <a:ext cx="3034705" cy="462721"/>
          </a:xfrm>
          <a:prstGeom prst="rect">
            <a:avLst/>
          </a:prstGeom>
        </p:spPr>
        <p:txBody>
          <a:bodyPr vert="horz" lIns="93153" tIns="46577" rIns="93153" bIns="46577" rtlCol="0" anchor="b"/>
          <a:lstStyle>
            <a:lvl1pPr algn="r">
              <a:defRPr sz="1200">
                <a:latin typeface="Arial" charset="0"/>
              </a:defRPr>
            </a:lvl1pPr>
          </a:lstStyle>
          <a:p>
            <a:pPr>
              <a:defRPr/>
            </a:pPr>
            <a:fld id="{AD83AD20-5736-438E-80F7-4EB6DA0B1896}" type="slidenum">
              <a:rPr lang="en-US"/>
              <a:pPr>
                <a:defRPr/>
              </a:pPr>
              <a:t>‹#›</a:t>
            </a:fld>
            <a:endParaRPr lang="en-US" dirty="0"/>
          </a:p>
        </p:txBody>
      </p:sp>
    </p:spTree>
    <p:extLst>
      <p:ext uri="{BB962C8B-B14F-4D97-AF65-F5344CB8AC3E}">
        <p14:creationId xmlns:p14="http://schemas.microsoft.com/office/powerpoint/2010/main" val="3353607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4705" cy="462721"/>
          </a:xfrm>
          <a:prstGeom prst="rect">
            <a:avLst/>
          </a:prstGeom>
        </p:spPr>
        <p:txBody>
          <a:bodyPr vert="horz" lIns="93153" tIns="46577" rIns="93153" bIns="46577"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66241" y="1"/>
            <a:ext cx="3034705" cy="462721"/>
          </a:xfrm>
          <a:prstGeom prst="rect">
            <a:avLst/>
          </a:prstGeom>
        </p:spPr>
        <p:txBody>
          <a:bodyPr vert="horz" lIns="93153" tIns="46577" rIns="93153" bIns="46577" rtlCol="0"/>
          <a:lstStyle>
            <a:lvl1pPr algn="r">
              <a:defRPr sz="1200">
                <a:latin typeface="Arial" charset="0"/>
              </a:defRPr>
            </a:lvl1pPr>
          </a:lstStyle>
          <a:p>
            <a:pPr>
              <a:defRPr/>
            </a:pPr>
            <a:endParaRPr lang="en-US" dirty="0"/>
          </a:p>
        </p:txBody>
      </p:sp>
      <p:sp>
        <p:nvSpPr>
          <p:cNvPr id="4" name="Slide Image Placeholder 3"/>
          <p:cNvSpPr>
            <a:spLocks noGrp="1" noRot="1" noChangeAspect="1"/>
          </p:cNvSpPr>
          <p:nvPr>
            <p:ph type="sldImg" idx="2"/>
          </p:nvPr>
        </p:nvSpPr>
        <p:spPr>
          <a:xfrm>
            <a:off x="1192213" y="692150"/>
            <a:ext cx="4618037" cy="3463925"/>
          </a:xfrm>
          <a:prstGeom prst="rect">
            <a:avLst/>
          </a:prstGeom>
          <a:noFill/>
          <a:ln w="12700">
            <a:solidFill>
              <a:prstClr val="black"/>
            </a:solidFill>
          </a:ln>
        </p:spPr>
        <p:txBody>
          <a:bodyPr vert="horz" lIns="93153" tIns="46577" rIns="93153" bIns="46577" rtlCol="0" anchor="ctr"/>
          <a:lstStyle/>
          <a:p>
            <a:pPr lvl="0"/>
            <a:endParaRPr lang="en-US" noProof="0" dirty="0" smtClean="0"/>
          </a:p>
        </p:txBody>
      </p:sp>
      <p:sp>
        <p:nvSpPr>
          <p:cNvPr id="5" name="Notes Placeholder 4"/>
          <p:cNvSpPr>
            <a:spLocks noGrp="1"/>
          </p:cNvSpPr>
          <p:nvPr>
            <p:ph type="body" sz="quarter" idx="3"/>
          </p:nvPr>
        </p:nvSpPr>
        <p:spPr>
          <a:xfrm>
            <a:off x="700552" y="4387443"/>
            <a:ext cx="5601362" cy="4155317"/>
          </a:xfrm>
          <a:prstGeom prst="rect">
            <a:avLst/>
          </a:prstGeom>
        </p:spPr>
        <p:txBody>
          <a:bodyPr vert="horz" lIns="93153" tIns="46577" rIns="93153" bIns="4657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771829"/>
            <a:ext cx="3034705" cy="462721"/>
          </a:xfrm>
          <a:prstGeom prst="rect">
            <a:avLst/>
          </a:prstGeom>
        </p:spPr>
        <p:txBody>
          <a:bodyPr vert="horz" lIns="93153" tIns="46577" rIns="93153" bIns="46577" rtlCol="0" anchor="b"/>
          <a:lstStyle>
            <a:lvl1pPr algn="l">
              <a:defRPr sz="1200">
                <a:latin typeface="Arial" charset="0"/>
              </a:defRPr>
            </a:lvl1pPr>
          </a:lstStyle>
          <a:p>
            <a:pPr>
              <a:defRPr/>
            </a:pPr>
            <a:endParaRPr lang="en-US" dirty="0"/>
          </a:p>
        </p:txBody>
      </p:sp>
      <p:sp>
        <p:nvSpPr>
          <p:cNvPr id="8" name="Slide Number Placeholder 7"/>
          <p:cNvSpPr>
            <a:spLocks noGrp="1"/>
          </p:cNvSpPr>
          <p:nvPr>
            <p:ph type="sldNum" sz="quarter" idx="5"/>
          </p:nvPr>
        </p:nvSpPr>
        <p:spPr>
          <a:xfrm>
            <a:off x="3966241" y="8771829"/>
            <a:ext cx="3034705" cy="462721"/>
          </a:xfrm>
          <a:prstGeom prst="rect">
            <a:avLst/>
          </a:prstGeom>
        </p:spPr>
        <p:txBody>
          <a:bodyPr vert="horz" lIns="93153" tIns="46577" rIns="93153" bIns="46577" rtlCol="0" anchor="b"/>
          <a:lstStyle>
            <a:lvl1pPr algn="r">
              <a:defRPr sz="1200">
                <a:latin typeface="Arial" charset="0"/>
              </a:defRPr>
            </a:lvl1pPr>
          </a:lstStyle>
          <a:p>
            <a:pPr>
              <a:defRPr/>
            </a:pPr>
            <a:fld id="{35778E1C-7E28-4C7B-AAE6-D510A65A65BE}" type="slidenum">
              <a:rPr lang="en-US"/>
              <a:pPr>
                <a:defRPr/>
              </a:pPr>
              <a:t>‹#›</a:t>
            </a:fld>
            <a:endParaRPr lang="en-US" dirty="0"/>
          </a:p>
        </p:txBody>
      </p:sp>
    </p:spTree>
    <p:extLst>
      <p:ext uri="{BB962C8B-B14F-4D97-AF65-F5344CB8AC3E}">
        <p14:creationId xmlns:p14="http://schemas.microsoft.com/office/powerpoint/2010/main" val="2876173014"/>
      </p:ext>
    </p:extLst>
  </p:cSld>
  <p:clrMap bg1="lt1" tx1="dk1" bg2="lt2" tx2="dk2" accent1="accent1" accent2="accent2" accent3="accent3" accent4="accent4" accent5="accent5" accent6="accent6" hlink="hlink" folHlink="folHlink"/>
  <p:hf hdr="0" dt="0"/>
  <p:notesStyle>
    <a:lvl1pPr marL="112713" indent="-112713" algn="l" rtl="0" eaLnBrk="0" fontAlgn="base" hangingPunct="0">
      <a:spcBef>
        <a:spcPts val="600"/>
      </a:spcBef>
      <a:spcAft>
        <a:spcPct val="0"/>
      </a:spcAft>
      <a:buFont typeface="Wingdings" pitchFamily="2" charset="2"/>
      <a:buChar char="§"/>
      <a:defRPr sz="1200" kern="1200">
        <a:solidFill>
          <a:schemeClr val="tx1"/>
        </a:solidFill>
        <a:latin typeface="+mn-lt"/>
        <a:ea typeface="+mn-ea"/>
        <a:cs typeface="+mn-cs"/>
      </a:defRPr>
    </a:lvl1pPr>
    <a:lvl2pPr marL="230188" indent="-117475" algn="l" rtl="0" eaLnBrk="0" fontAlgn="base" hangingPunct="0">
      <a:spcBef>
        <a:spcPts val="600"/>
      </a:spcBef>
      <a:spcAft>
        <a:spcPct val="0"/>
      </a:spcAft>
      <a:buFont typeface="Arial" pitchFamily="34" charset="0"/>
      <a:buChar char="•"/>
      <a:defRPr sz="1200" kern="1200">
        <a:solidFill>
          <a:schemeClr val="tx1"/>
        </a:solidFill>
        <a:latin typeface="+mn-lt"/>
        <a:ea typeface="+mn-ea"/>
        <a:cs typeface="+mn-cs"/>
      </a:defRPr>
    </a:lvl2pPr>
    <a:lvl3pPr marL="338138" indent="-112713" algn="l" rtl="0" eaLnBrk="0" fontAlgn="base" hangingPunct="0">
      <a:spcBef>
        <a:spcPts val="600"/>
      </a:spcBef>
      <a:spcAft>
        <a:spcPct val="0"/>
      </a:spcAft>
      <a:buFont typeface="Courier New" pitchFamily="49" charset="0"/>
      <a:buChar char="o"/>
      <a:defRPr sz="1200" kern="1200">
        <a:solidFill>
          <a:schemeClr val="tx1"/>
        </a:solidFill>
        <a:latin typeface="+mn-lt"/>
        <a:ea typeface="+mn-ea"/>
        <a:cs typeface="+mn-cs"/>
      </a:defRPr>
    </a:lvl3pPr>
    <a:lvl4pPr marL="519113" indent="-180975" algn="l" rtl="0" eaLnBrk="0" fontAlgn="base" hangingPunct="0">
      <a:spcBef>
        <a:spcPts val="600"/>
      </a:spcBef>
      <a:spcAft>
        <a:spcPct val="0"/>
      </a:spcAft>
      <a:buFont typeface="Calibri" pitchFamily="34" charset="0"/>
      <a:buChar char="–"/>
      <a:defRPr sz="1200" kern="1200">
        <a:solidFill>
          <a:schemeClr val="tx1"/>
        </a:solidFill>
        <a:latin typeface="+mn-lt"/>
        <a:ea typeface="+mn-ea"/>
        <a:cs typeface="+mn-cs"/>
      </a:defRPr>
    </a:lvl4pPr>
    <a:lvl5pPr marL="688975" indent="-174625" algn="l" rtl="0" eaLnBrk="0" fontAlgn="base" hangingPunct="0">
      <a:spcBef>
        <a:spcPts val="600"/>
      </a:spcBef>
      <a:spcAft>
        <a:spcPct val="0"/>
      </a:spcAft>
      <a:buFont typeface="Calibri"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hiptacenter.or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icare.gov/medicare-and-you/different-formats/m-and-y-different-format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edicare.gov/Pubs/pdf/02110.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healthcare.gov/fees-exemptions/exemptions-from-the-fe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dicare.gov/your-medicare-cost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ms.gov/Outreach-and-Education/Training/CMSNationalTrainingProgram/National-Training-Program-Resources.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healthcare.gov/if-i-have-medicare-do-i-need-to-do-anything/"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marketplace.cms.gov/outreach-and-education/medicare-and-the-health-insurance-marketplace.pdf"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ms.gov/Newsroom/MediaReleaseDatabase/Press-releases/2017-Press-releases-items/2017-09-29.html" TargetMode="External"/><Relationship Id="rId7" Type="http://schemas.openxmlformats.org/officeDocument/2006/relationships/hyperlink" Target="https://www.medicare.gov/your-medicare-costs/costs-at-a-glance/costs-at-glance.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shiptacenter.org/" TargetMode="External"/><Relationship Id="rId5" Type="http://schemas.openxmlformats.org/officeDocument/2006/relationships/hyperlink" Target="https://www.medicare.gov/medicare-and-you/different-formats/m-and-y-different-formats.html" TargetMode="External"/><Relationship Id="rId4" Type="http://schemas.openxmlformats.org/officeDocument/2006/relationships/hyperlink" Target="https://www.medicare.gov/find-a-plan/questions/home.aspx"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ms.gov/" TargetMode="External"/><Relationship Id="rId7" Type="http://schemas.openxmlformats.org/officeDocument/2006/relationships/hyperlink" Target="http://productordering.cms.hhs.gov/"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cms.gov/Outreach-and-Education/Training/CMSNationalTrainingProgram/National-Training-Program-Resources.html" TargetMode="External"/><Relationship Id="rId5" Type="http://schemas.openxmlformats.org/officeDocument/2006/relationships/hyperlink" Target="https://www.cms.gov/Outreach-and-Education/Reach-Out/Find-tools-to-help-you-help-others/2018-MA-Part-D-Landscape-State-by-State.pdf" TargetMode="External"/><Relationship Id="rId4" Type="http://schemas.openxmlformats.org/officeDocument/2006/relationships/hyperlink" Target="http://www.cms.gov/Center/Special-Topic/Open-Enrollment-Center.html"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edicare.gov/Publication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National Training Program Coordination of Benefits Training Module" title="Cover Page"/>
          <p:cNvSpPr>
            <a:spLocks noGrp="1" noRot="1" noChangeAspect="1"/>
          </p:cNvSpPr>
          <p:nvPr>
            <p:ph type="sldImg"/>
          </p:nvPr>
        </p:nvSpPr>
        <p:spPr/>
      </p:sp>
      <p:sp>
        <p:nvSpPr>
          <p:cNvPr id="3" name="Notes Placeholder 2"/>
          <p:cNvSpPr>
            <a:spLocks noGrp="1"/>
          </p:cNvSpPr>
          <p:nvPr>
            <p:ph type="body" idx="1"/>
          </p:nvPr>
        </p:nvSpPr>
        <p:spPr>
          <a:xfrm>
            <a:off x="591185" y="4389438"/>
            <a:ext cx="5820094" cy="4154341"/>
          </a:xfrm>
        </p:spPr>
        <p:txBody>
          <a:bodyPr>
            <a:normAutofit/>
          </a:bodyPr>
          <a:lstStyle/>
          <a:p>
            <a:pPr marL="0" indent="0">
              <a:spcBef>
                <a:spcPts val="609"/>
              </a:spcBef>
              <a:buNone/>
            </a:pPr>
            <a:r>
              <a:rPr lang="en-US" dirty="0"/>
              <a:t>Medicare Open Enrollment is from October 15 to December 7, </a:t>
            </a:r>
            <a:r>
              <a:rPr lang="en-US" dirty="0" smtClean="0"/>
              <a:t>2017. </a:t>
            </a:r>
            <a:r>
              <a:rPr lang="en-US" dirty="0"/>
              <a:t>Coverage begins January 1, </a:t>
            </a:r>
            <a:r>
              <a:rPr lang="en-US" dirty="0" smtClean="0"/>
              <a:t>2018, </a:t>
            </a:r>
            <a:r>
              <a:rPr lang="en-US" dirty="0"/>
              <a:t>if you enroll or change </a:t>
            </a:r>
            <a:r>
              <a:rPr lang="en-US" dirty="0" smtClean="0"/>
              <a:t>plans.</a:t>
            </a:r>
            <a:endParaRPr lang="en-US" dirty="0"/>
          </a:p>
          <a:p>
            <a:pPr marL="0" indent="0">
              <a:spcBef>
                <a:spcPts val="609"/>
              </a:spcBef>
              <a:buNone/>
            </a:pPr>
            <a:r>
              <a:rPr lang="en-US" dirty="0"/>
              <a:t>This training module was developed and approved by the Centers for Medicare &amp; Medicaid Services (CMS), the federal agency that administers Medicare, Medicaid, the Children’s Health Insurance Program (CHIP), and the Federally-facilitated Health Insurance Marketplace.</a:t>
            </a:r>
          </a:p>
          <a:p>
            <a:pPr marL="0" indent="0">
              <a:spcBef>
                <a:spcPts val="609"/>
              </a:spcBef>
              <a:buNone/>
            </a:pPr>
            <a:r>
              <a:rPr lang="en-US" dirty="0"/>
              <a:t>The information in this module was correct as of </a:t>
            </a:r>
            <a:r>
              <a:rPr lang="en-US" dirty="0" smtClean="0"/>
              <a:t>December 2017</a:t>
            </a:r>
            <a:r>
              <a:rPr lang="en-US" b="0" dirty="0" smtClean="0"/>
              <a:t>.</a:t>
            </a:r>
            <a:r>
              <a:rPr lang="en-US" dirty="0" smtClean="0"/>
              <a:t> </a:t>
            </a:r>
            <a:r>
              <a:rPr lang="en-US" dirty="0"/>
              <a:t>To check for an updated version, visit </a:t>
            </a:r>
            <a:r>
              <a:rPr lang="en-US" u="sng" dirty="0">
                <a:hlinkClick r:id="rId3"/>
              </a:rPr>
              <a:t>CMS.gov/Outreach-and-Education/Training/CMSNationalTrainingProgram</a:t>
            </a:r>
            <a:r>
              <a:rPr lang="en-US" u="none" dirty="0" smtClean="0"/>
              <a:t>. </a:t>
            </a:r>
            <a:endParaRPr lang="en-US" u="none" dirty="0"/>
          </a:p>
          <a:p>
            <a:pPr marL="0" indent="0">
              <a:spcBef>
                <a:spcPts val="609"/>
              </a:spcBef>
              <a:buNone/>
            </a:pPr>
            <a:r>
              <a:rPr lang="en-US" dirty="0"/>
              <a:t>The CMS National Training Program provides this as an informational resource for our partners. It’s not a legal document or intended for press purposes. The press can contact the CMS Press Office at </a:t>
            </a:r>
            <a:r>
              <a:rPr lang="en-US" u="sng" dirty="0">
                <a:hlinkClick r:id="rId4"/>
              </a:rPr>
              <a:t>press@cms.hhs.gov</a:t>
            </a:r>
            <a:r>
              <a:rPr lang="en-US" dirty="0"/>
              <a:t>. Official Medicare program legal guidance is contained in the relevant statutes, regulations, and rulings.</a:t>
            </a:r>
          </a:p>
          <a:p>
            <a:pPr marL="0" indent="0">
              <a:spcBef>
                <a:spcPts val="609"/>
              </a:spcBef>
              <a:buNone/>
            </a:pPr>
            <a:endParaRPr lang="en-US" dirty="0"/>
          </a:p>
        </p:txBody>
      </p:sp>
    </p:spTree>
    <p:extLst>
      <p:ext uri="{BB962C8B-B14F-4D97-AF65-F5344CB8AC3E}">
        <p14:creationId xmlns:p14="http://schemas.microsoft.com/office/powerpoint/2010/main" val="246110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270000" y="692150"/>
            <a:ext cx="4618038" cy="3463925"/>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effectLst/>
              </a:rPr>
              <a:t>The average monthly Medicare Advantage (MA) premium for 2018 will be $30.00. This represents a decrease of $1.91 (down from $31.91 in 2017). The vast majority of MA enrollees, 77%, will have the same or lower premium for 2018.</a:t>
            </a:r>
          </a:p>
          <a:p>
            <a:r>
              <a:rPr lang="en-US" dirty="0">
                <a:solidFill>
                  <a:prstClr val="black"/>
                </a:solidFill>
              </a:rPr>
              <a:t>Access to </a:t>
            </a:r>
            <a:r>
              <a:rPr lang="en-US" dirty="0" smtClean="0">
                <a:solidFill>
                  <a:prstClr val="black"/>
                </a:solidFill>
              </a:rPr>
              <a:t>the </a:t>
            </a:r>
            <a:r>
              <a:rPr lang="en-US" dirty="0">
                <a:solidFill>
                  <a:prstClr val="black"/>
                </a:solidFill>
              </a:rPr>
              <a:t>MA program remains strong, with </a:t>
            </a:r>
            <a:r>
              <a:rPr lang="en-US" dirty="0"/>
              <a:t>99%</a:t>
            </a:r>
            <a:r>
              <a:rPr lang="en-US" dirty="0">
                <a:solidFill>
                  <a:prstClr val="black"/>
                </a:solidFill>
              </a:rPr>
              <a:t> of beneficiaries having access to a plan. </a:t>
            </a:r>
            <a:r>
              <a:rPr lang="en-US" dirty="0" smtClean="0">
                <a:effectLst/>
              </a:rPr>
              <a:t>More MA plans will offer supplemental benefits that people with Medicare value, such as dental, vision, and hearing benefits. </a:t>
            </a:r>
          </a:p>
          <a:p>
            <a:r>
              <a:rPr lang="en-US" dirty="0">
                <a:solidFill>
                  <a:prstClr val="black"/>
                </a:solidFill>
              </a:rPr>
              <a:t>The number of </a:t>
            </a:r>
            <a:r>
              <a:rPr lang="en-US" dirty="0" smtClean="0">
                <a:solidFill>
                  <a:prstClr val="black"/>
                </a:solidFill>
              </a:rPr>
              <a:t>MA </a:t>
            </a:r>
            <a:r>
              <a:rPr lang="en-US" dirty="0">
                <a:solidFill>
                  <a:prstClr val="black"/>
                </a:solidFill>
              </a:rPr>
              <a:t>plans available to individuals to choose from across the country is increasing from about 2,700 to more than 3,100– and more than </a:t>
            </a:r>
            <a:r>
              <a:rPr lang="en-US" dirty="0" smtClean="0">
                <a:solidFill>
                  <a:prstClr val="black"/>
                </a:solidFill>
              </a:rPr>
              <a:t>85% of people </a:t>
            </a:r>
            <a:r>
              <a:rPr lang="en-US" dirty="0">
                <a:solidFill>
                  <a:prstClr val="black"/>
                </a:solidFill>
              </a:rPr>
              <a:t>with Medicare will have access to 10 or more </a:t>
            </a:r>
            <a:r>
              <a:rPr lang="en-US" dirty="0" smtClean="0">
                <a:solidFill>
                  <a:prstClr val="black"/>
                </a:solidFill>
              </a:rPr>
              <a:t>MA </a:t>
            </a:r>
            <a:r>
              <a:rPr lang="en-US" dirty="0">
                <a:solidFill>
                  <a:prstClr val="black"/>
                </a:solidFill>
              </a:rPr>
              <a:t>plans.</a:t>
            </a:r>
          </a:p>
          <a:p>
            <a:r>
              <a:rPr lang="en-US" dirty="0" smtClean="0"/>
              <a:t>Bases on their bids, MA Plan enrollments will grow to 20.4 million in 2018 up from 18.5 million in 2017, an increase of 9%. This represents about 34% of the Medicare population.</a:t>
            </a:r>
          </a:p>
        </p:txBody>
      </p:sp>
    </p:spTree>
    <p:extLst>
      <p:ext uri="{BB962C8B-B14F-4D97-AF65-F5344CB8AC3E}">
        <p14:creationId xmlns:p14="http://schemas.microsoft.com/office/powerpoint/2010/main" val="349763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lvl="1" indent="0">
              <a:buNone/>
              <a:defRPr/>
            </a:pPr>
            <a:r>
              <a:rPr lang="en-US" dirty="0" smtClean="0"/>
              <a:t>For plan </a:t>
            </a:r>
            <a:r>
              <a:rPr lang="en-US" dirty="0"/>
              <a:t>years </a:t>
            </a:r>
            <a:r>
              <a:rPr lang="en-US" dirty="0" smtClean="0"/>
              <a:t>2011-2017, the </a:t>
            </a:r>
            <a:r>
              <a:rPr lang="en-US" dirty="0"/>
              <a:t>average Medicare Part D monthly premium for a basic plan has been between $30 and $</a:t>
            </a:r>
            <a:r>
              <a:rPr lang="en-US" dirty="0" smtClean="0"/>
              <a:t>34.70. </a:t>
            </a:r>
            <a:r>
              <a:rPr lang="en-US" dirty="0"/>
              <a:t>Today’s projection for the average premium for </a:t>
            </a:r>
            <a:r>
              <a:rPr lang="en-US" dirty="0" smtClean="0"/>
              <a:t>2018 </a:t>
            </a:r>
            <a:r>
              <a:rPr lang="en-US" dirty="0"/>
              <a:t>is based on bids submitted by drug and health plans for basic drug coverage for the </a:t>
            </a:r>
            <a:r>
              <a:rPr lang="en-US" dirty="0" smtClean="0"/>
              <a:t>2018 </a:t>
            </a:r>
            <a:r>
              <a:rPr lang="en-US" dirty="0"/>
              <a:t>benefit year and calculated by the independent CMS Office of the Actuary. </a:t>
            </a:r>
            <a:endParaRPr lang="en-US" dirty="0" smtClean="0"/>
          </a:p>
          <a:p>
            <a:pPr marL="221079" lvl="1" indent="-221079">
              <a:buFont typeface="Wingdings" pitchFamily="2" charset="2"/>
              <a:buChar char="§"/>
              <a:defRPr/>
            </a:pPr>
            <a:r>
              <a:rPr lang="en-US" dirty="0" smtClean="0"/>
              <a:t>The Part </a:t>
            </a:r>
            <a:r>
              <a:rPr lang="en-US" dirty="0"/>
              <a:t>D estimated average basic premium and estimated total premium </a:t>
            </a:r>
            <a:r>
              <a:rPr lang="en-US" dirty="0" smtClean="0"/>
              <a:t>was $34.70 in 2017, and is estimated to be $33.50 per month in 2018 (approximately a $1.20 decrease).   </a:t>
            </a:r>
          </a:p>
          <a:p>
            <a:pPr marL="228596" indent="-228596" fontAlgn="t"/>
            <a:r>
              <a:rPr lang="en-US" dirty="0" smtClean="0"/>
              <a:t>People who reach the “donut hole” in 2018 pay</a:t>
            </a:r>
          </a:p>
          <a:p>
            <a:pPr marL="401631" lvl="1" indent="-173035" fontAlgn="t"/>
            <a:r>
              <a:rPr lang="en-US" dirty="0" smtClean="0"/>
              <a:t>35% on covered brand name drugs</a:t>
            </a:r>
          </a:p>
          <a:p>
            <a:pPr marL="401631" lvl="1" indent="-173035" fontAlgn="t"/>
            <a:r>
              <a:rPr lang="en-US" dirty="0" smtClean="0"/>
              <a:t>44% on covered generic drugs</a:t>
            </a:r>
          </a:p>
          <a:p>
            <a:pPr marL="228596" lvl="1" indent="-228596" fontAlgn="t">
              <a:buFont typeface="Wingdings" panose="05000000000000000000" pitchFamily="2" charset="2"/>
              <a:buChar char="§"/>
            </a:pPr>
            <a:r>
              <a:rPr lang="en-US" dirty="0" smtClean="0"/>
              <a:t>Since </a:t>
            </a:r>
            <a:r>
              <a:rPr lang="en-US" dirty="0"/>
              <a:t>the passage of the Affordable Care Act, which closes the prescription </a:t>
            </a:r>
            <a:r>
              <a:rPr lang="en-US" dirty="0" smtClean="0"/>
              <a:t>drug coverage gap or “donut </a:t>
            </a:r>
            <a:r>
              <a:rPr lang="en-US" dirty="0"/>
              <a:t>hole” over time, more than </a:t>
            </a:r>
            <a:r>
              <a:rPr lang="en-US" dirty="0" smtClean="0"/>
              <a:t>11 million </a:t>
            </a:r>
            <a:r>
              <a:rPr lang="en-US" dirty="0"/>
              <a:t>people with Medicare have saved over </a:t>
            </a:r>
            <a:r>
              <a:rPr lang="en-US" dirty="0" smtClean="0"/>
              <a:t>$23.5 </a:t>
            </a:r>
            <a:r>
              <a:rPr lang="en-US" dirty="0"/>
              <a:t>billion on prescription </a:t>
            </a:r>
            <a:r>
              <a:rPr lang="en-US" dirty="0" smtClean="0"/>
              <a:t>drugs, </a:t>
            </a:r>
            <a:r>
              <a:rPr lang="en-US" dirty="0"/>
              <a:t>an average of </a:t>
            </a:r>
            <a:r>
              <a:rPr lang="en-US" dirty="0" smtClean="0"/>
              <a:t>$2,127 </a:t>
            </a:r>
            <a:r>
              <a:rPr lang="en-US" dirty="0"/>
              <a:t>per beneficiary</a:t>
            </a:r>
            <a:r>
              <a:rPr lang="en-US" dirty="0" smtClean="0"/>
              <a:t>.</a:t>
            </a:r>
          </a:p>
          <a:p>
            <a:pPr marL="234950" indent="0">
              <a:spcAft>
                <a:spcPts val="0"/>
              </a:spcAft>
              <a:buNone/>
              <a:tabLst>
                <a:tab pos="171447" algn="l"/>
              </a:tabLst>
            </a:pPr>
            <a:r>
              <a:rPr lang="en-US" b="1" dirty="0" smtClean="0"/>
              <a:t>NOTE: </a:t>
            </a:r>
            <a:r>
              <a:rPr lang="en-US" dirty="0" smtClean="0"/>
              <a:t>For </a:t>
            </a:r>
            <a:r>
              <a:rPr lang="en-US" dirty="0"/>
              <a:t>American Indians and Alaska </a:t>
            </a:r>
            <a:r>
              <a:rPr lang="en-US" dirty="0" smtClean="0"/>
              <a:t>Natives </a:t>
            </a:r>
            <a:r>
              <a:rPr lang="en-US" dirty="0"/>
              <a:t>who are enrolled in Medicare Part D and receive </a:t>
            </a:r>
            <a:r>
              <a:rPr lang="en-US" dirty="0" smtClean="0"/>
              <a:t>their prescription </a:t>
            </a:r>
            <a:r>
              <a:rPr lang="en-US" dirty="0"/>
              <a:t>drugs from an Indian Health Service or tribal pharmacy, the incurred costs of those drugs will count toward meeting the </a:t>
            </a:r>
            <a:r>
              <a:rPr lang="en-US" dirty="0" smtClean="0"/>
              <a:t>“donut hole” </a:t>
            </a:r>
            <a:r>
              <a:rPr lang="en-US" dirty="0"/>
              <a:t>expenses</a:t>
            </a:r>
            <a:r>
              <a:rPr lang="en-US" dirty="0" smtClean="0"/>
              <a:t>.</a:t>
            </a:r>
          </a:p>
          <a:p>
            <a:pPr marL="228596" lvl="1" indent="-228596" fontAlgn="t">
              <a:buFont typeface="Wingdings" pitchFamily="2" charset="2"/>
              <a:buChar char="§"/>
              <a:tabLst>
                <a:tab pos="171447" algn="l"/>
              </a:tabLst>
            </a:pPr>
            <a:r>
              <a:rPr lang="en-US" dirty="0" smtClean="0"/>
              <a:t>The </a:t>
            </a:r>
            <a:r>
              <a:rPr lang="en-US" dirty="0"/>
              <a:t>Part D Base Beneficiary Premium for 2018 is $35.02</a:t>
            </a:r>
          </a:p>
          <a:p>
            <a:pPr marL="0" indent="0">
              <a:spcAft>
                <a:spcPts val="0"/>
              </a:spcAft>
              <a:buNone/>
              <a:tabLst>
                <a:tab pos="171447" algn="l"/>
              </a:tabLst>
            </a:pPr>
            <a:endParaRPr lang="en-US" dirty="0"/>
          </a:p>
          <a:p>
            <a:pPr marL="0" indent="0">
              <a:spcBef>
                <a:spcPts val="0"/>
              </a:spcBef>
              <a:spcAft>
                <a:spcPts val="0"/>
              </a:spcAft>
              <a:tabLst>
                <a:tab pos="171447" algn="l"/>
              </a:tabLst>
            </a:pPr>
            <a:endParaRPr lang="en-US" dirty="0">
              <a:latin typeface="Calibri" panose="020F0502020204030204" pitchFamily="34" charset="0"/>
            </a:endParaRPr>
          </a:p>
          <a:p>
            <a:pPr marL="228735" lvl="3" indent="-228735" fontAlgn="t">
              <a:buNone/>
            </a:pPr>
            <a:endParaRPr lang="en-US" b="1" dirty="0" smtClean="0"/>
          </a:p>
          <a:p>
            <a:pPr marL="0" indent="0">
              <a:buNone/>
              <a:defRPr/>
            </a:pPr>
            <a:endParaRPr lang="en-US" sz="1100" kern="1000" spc="-77" dirty="0"/>
          </a:p>
        </p:txBody>
      </p:sp>
    </p:spTree>
    <p:extLst>
      <p:ext uri="{BB962C8B-B14F-4D97-AF65-F5344CB8AC3E}">
        <p14:creationId xmlns:p14="http://schemas.microsoft.com/office/powerpoint/2010/main" val="70699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19543" indent="-221079">
              <a:defRPr/>
            </a:pPr>
            <a:r>
              <a:rPr lang="en-US" dirty="0" smtClean="0"/>
              <a:t>Every year you have the opportunity to review and compare your plan choices and pick the Medicare health and drug plan that works best for you. </a:t>
            </a:r>
          </a:p>
          <a:p>
            <a:pPr marL="219543" indent="-221079">
              <a:defRPr/>
            </a:pPr>
            <a:r>
              <a:rPr lang="en-US" dirty="0" smtClean="0"/>
              <a:t>Open Enrollment starts on October 15 and ends December 7.</a:t>
            </a:r>
          </a:p>
          <a:p>
            <a:pPr marL="219543" indent="-221079">
              <a:defRPr/>
            </a:pPr>
            <a:r>
              <a:rPr lang="en-US" dirty="0" smtClean="0"/>
              <a:t>This gives you a full 7 weeks to compare and make decisions, and helps ensure that you’ll have essential plan materials and membership cards in hand on January 1, 2018, when your new coverage starts.</a:t>
            </a:r>
          </a:p>
          <a:p>
            <a:pPr>
              <a:defRPr/>
            </a:pPr>
            <a:endParaRPr lang="en-US" sz="1000" dirty="0"/>
          </a:p>
          <a:p>
            <a:pPr>
              <a:buFont typeface="Wingdings" pitchFamily="2" charset="2"/>
              <a:buNone/>
              <a:defRPr/>
            </a:pPr>
            <a:endParaRPr lang="en-US" dirty="0"/>
          </a:p>
        </p:txBody>
      </p:sp>
    </p:spTree>
    <p:extLst>
      <p:ext uri="{BB962C8B-B14F-4D97-AF65-F5344CB8AC3E}">
        <p14:creationId xmlns:p14="http://schemas.microsoft.com/office/powerpoint/2010/main" val="107676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lnSpc>
                <a:spcPct val="120000"/>
              </a:lnSpc>
              <a:buNone/>
            </a:pPr>
            <a:r>
              <a:rPr lang="en-US" dirty="0">
                <a:solidFill>
                  <a:prstClr val="black"/>
                </a:solidFill>
                <a:cs typeface="Times New Roman" pitchFamily="18" charset="0"/>
              </a:rPr>
              <a:t>Calendar highlights for Part C and Part D plans include</a:t>
            </a:r>
            <a:r>
              <a:rPr lang="en-US" dirty="0" smtClean="0">
                <a:solidFill>
                  <a:prstClr val="black"/>
                </a:solidFill>
                <a:cs typeface="Times New Roman" pitchFamily="18" charset="0"/>
              </a:rPr>
              <a:t>:</a:t>
            </a:r>
          </a:p>
          <a:p>
            <a:pPr>
              <a:lnSpc>
                <a:spcPct val="120000"/>
              </a:lnSpc>
            </a:pPr>
            <a:r>
              <a:rPr lang="en-US" dirty="0" smtClean="0">
                <a:solidFill>
                  <a:prstClr val="black"/>
                </a:solidFill>
                <a:cs typeface="Times New Roman" pitchFamily="18" charset="0"/>
              </a:rPr>
              <a:t>September 11-30 </a:t>
            </a:r>
            <a:r>
              <a:rPr lang="en-US" dirty="0" smtClean="0"/>
              <a:t>–</a:t>
            </a:r>
            <a:r>
              <a:rPr lang="en-US" dirty="0" smtClean="0">
                <a:solidFill>
                  <a:prstClr val="black"/>
                </a:solidFill>
                <a:cs typeface="Times New Roman" pitchFamily="18" charset="0"/>
              </a:rPr>
              <a:t> “Medicare &amp; You” handbook starts being mailed to beneficiary households</a:t>
            </a:r>
            <a:endParaRPr lang="en-US" dirty="0">
              <a:solidFill>
                <a:prstClr val="black"/>
              </a:solidFill>
              <a:cs typeface="Times New Roman" pitchFamily="18" charset="0"/>
            </a:endParaRPr>
          </a:p>
          <a:p>
            <a:pPr>
              <a:lnSpc>
                <a:spcPct val="120000"/>
              </a:lnSpc>
            </a:pPr>
            <a:r>
              <a:rPr lang="en-US" dirty="0" smtClean="0"/>
              <a:t>Mid to Late September </a:t>
            </a:r>
            <a:r>
              <a:rPr lang="en-US" dirty="0"/>
              <a:t>– </a:t>
            </a:r>
            <a:r>
              <a:rPr lang="en-US" dirty="0" smtClean="0"/>
              <a:t>Announce </a:t>
            </a:r>
            <a:r>
              <a:rPr lang="en-US" dirty="0"/>
              <a:t>health/drug plan offerings and Medicare Advantage Plan Premiums (Landscape of Plans)</a:t>
            </a:r>
          </a:p>
          <a:p>
            <a:pPr>
              <a:lnSpc>
                <a:spcPct val="120000"/>
              </a:lnSpc>
            </a:pPr>
            <a:r>
              <a:rPr lang="en-US" dirty="0" smtClean="0"/>
              <a:t>Late September (</a:t>
            </a:r>
            <a:r>
              <a:rPr lang="en-US" dirty="0"/>
              <a:t>Est) – </a:t>
            </a:r>
            <a:r>
              <a:rPr lang="en-US" dirty="0" smtClean="0"/>
              <a:t>Part </a:t>
            </a:r>
            <a:r>
              <a:rPr lang="en-US" dirty="0"/>
              <a:t>A </a:t>
            </a:r>
            <a:r>
              <a:rPr lang="en-US" dirty="0" smtClean="0"/>
              <a:t>and Part B 2018 </a:t>
            </a:r>
            <a:r>
              <a:rPr lang="en-US" dirty="0"/>
              <a:t>amounts announced</a:t>
            </a:r>
          </a:p>
          <a:p>
            <a:pPr>
              <a:lnSpc>
                <a:spcPct val="120000"/>
              </a:lnSpc>
            </a:pPr>
            <a:r>
              <a:rPr lang="en-US" dirty="0"/>
              <a:t>September 30 – </a:t>
            </a:r>
            <a:r>
              <a:rPr lang="en-US" dirty="0" smtClean="0"/>
              <a:t>Plan </a:t>
            </a:r>
            <a:r>
              <a:rPr lang="en-US" dirty="0"/>
              <a:t>members must receive </a:t>
            </a:r>
          </a:p>
          <a:p>
            <a:pPr marL="287332" indent="-171447">
              <a:lnSpc>
                <a:spcPct val="120000"/>
              </a:lnSpc>
              <a:buFont typeface="Arial" panose="020B0604020202020204" pitchFamily="34" charset="0"/>
              <a:buChar char="•"/>
            </a:pPr>
            <a:r>
              <a:rPr lang="en-US" dirty="0"/>
              <a:t>Standardized Annual Notice of Change/Evidence of Coverage (ANOC/EOC) for all MA, MA-PD, PDP, and </a:t>
            </a:r>
            <a:r>
              <a:rPr lang="en-US" dirty="0" smtClean="0"/>
              <a:t>Cost-based </a:t>
            </a:r>
            <a:r>
              <a:rPr lang="en-US" dirty="0"/>
              <a:t>plans (including those not offering Part D and those that do offer Part D</a:t>
            </a:r>
            <a:r>
              <a:rPr lang="en-US" dirty="0" smtClean="0"/>
              <a:t>)</a:t>
            </a:r>
            <a:endParaRPr lang="en-US" dirty="0"/>
          </a:p>
          <a:p>
            <a:pPr marL="287332" indent="-171447">
              <a:lnSpc>
                <a:spcPct val="120000"/>
              </a:lnSpc>
              <a:buFont typeface="Arial" panose="020B0604020202020204" pitchFamily="34" charset="0"/>
              <a:buChar char="•"/>
            </a:pPr>
            <a:r>
              <a:rPr lang="en-US" dirty="0" smtClean="0"/>
              <a:t>Standardized </a:t>
            </a:r>
            <a:r>
              <a:rPr lang="en-US" dirty="0"/>
              <a:t>ANOC with the Summary of Benefits for D-SNPs and MMPs that choose to separate the ANOC from the </a:t>
            </a:r>
            <a:r>
              <a:rPr lang="en-US" dirty="0" smtClean="0"/>
              <a:t>EOC</a:t>
            </a:r>
            <a:endParaRPr lang="en-US" dirty="0"/>
          </a:p>
          <a:p>
            <a:pPr marL="287332" indent="-171447">
              <a:lnSpc>
                <a:spcPct val="120000"/>
              </a:lnSpc>
              <a:buFont typeface="Arial" panose="020B0604020202020204" pitchFamily="34" charset="0"/>
              <a:buChar char="•"/>
            </a:pPr>
            <a:r>
              <a:rPr lang="en-US" dirty="0" smtClean="0"/>
              <a:t>Abridged </a:t>
            </a:r>
            <a:r>
              <a:rPr lang="en-US" dirty="0"/>
              <a:t>or comprehensive formularies </a:t>
            </a:r>
          </a:p>
          <a:p>
            <a:pPr marL="287332" indent="-171447">
              <a:lnSpc>
                <a:spcPct val="120000"/>
              </a:lnSpc>
              <a:buFont typeface="Arial" panose="020B0604020202020204" pitchFamily="34" charset="0"/>
              <a:buChar char="•"/>
            </a:pPr>
            <a:r>
              <a:rPr lang="en-US" dirty="0" smtClean="0"/>
              <a:t>Low Income Subsidy (LIS) </a:t>
            </a:r>
            <a:r>
              <a:rPr lang="en-US" dirty="0"/>
              <a:t>rider </a:t>
            </a:r>
          </a:p>
          <a:p>
            <a:pPr marL="287332" indent="-171447">
              <a:lnSpc>
                <a:spcPct val="120000"/>
              </a:lnSpc>
              <a:buFont typeface="Arial" panose="020B0604020202020204" pitchFamily="34" charset="0"/>
              <a:buChar char="•"/>
            </a:pPr>
            <a:r>
              <a:rPr lang="en-US" dirty="0" smtClean="0"/>
              <a:t>Pharmacy/Provider </a:t>
            </a:r>
            <a:r>
              <a:rPr lang="en-US" dirty="0"/>
              <a:t>directories </a:t>
            </a:r>
          </a:p>
          <a:p>
            <a:pPr marL="287332" indent="-171447">
              <a:lnSpc>
                <a:spcPct val="120000"/>
              </a:lnSpc>
              <a:buFont typeface="Arial" panose="020B0604020202020204" pitchFamily="34" charset="0"/>
              <a:buChar char="•"/>
            </a:pPr>
            <a:r>
              <a:rPr lang="en-US" dirty="0" smtClean="0"/>
              <a:t>The </a:t>
            </a:r>
            <a:r>
              <a:rPr lang="en-US" dirty="0"/>
              <a:t>documents identified above are the only CY </a:t>
            </a:r>
            <a:r>
              <a:rPr lang="en-US" dirty="0" smtClean="0"/>
              <a:t>2018 </a:t>
            </a:r>
            <a:r>
              <a:rPr lang="en-US" dirty="0"/>
              <a:t>documents permitted to be sent prior to October 1, </a:t>
            </a:r>
            <a:r>
              <a:rPr lang="en-US" dirty="0" smtClean="0"/>
              <a:t>2017 </a:t>
            </a:r>
            <a:endParaRPr lang="en-US" dirty="0"/>
          </a:p>
          <a:p>
            <a:pPr>
              <a:lnSpc>
                <a:spcPct val="120000"/>
              </a:lnSpc>
            </a:pPr>
            <a:r>
              <a:rPr lang="en-US" dirty="0" smtClean="0"/>
              <a:t>October </a:t>
            </a:r>
            <a:r>
              <a:rPr lang="en-US" dirty="0"/>
              <a:t>1 – </a:t>
            </a:r>
            <a:r>
              <a:rPr lang="en-US" dirty="0" smtClean="0"/>
              <a:t>Plans </a:t>
            </a:r>
            <a:r>
              <a:rPr lang="en-US" dirty="0"/>
              <a:t>may begin marketing CY </a:t>
            </a:r>
            <a:r>
              <a:rPr lang="en-US" dirty="0" smtClean="0"/>
              <a:t>2018 </a:t>
            </a:r>
            <a:r>
              <a:rPr lang="en-US" dirty="0"/>
              <a:t>plan options</a:t>
            </a:r>
          </a:p>
          <a:p>
            <a:pPr>
              <a:lnSpc>
                <a:spcPct val="120000"/>
              </a:lnSpc>
            </a:pPr>
            <a:r>
              <a:rPr lang="en-US" dirty="0"/>
              <a:t>October 1 (Est) – </a:t>
            </a:r>
            <a:r>
              <a:rPr lang="en-US" dirty="0" smtClean="0"/>
              <a:t>2018 </a:t>
            </a:r>
            <a:r>
              <a:rPr lang="en-US" dirty="0"/>
              <a:t>plan data displayed on Medicare Plan Finder</a:t>
            </a:r>
          </a:p>
          <a:p>
            <a:pPr>
              <a:lnSpc>
                <a:spcPct val="120000"/>
              </a:lnSpc>
            </a:pPr>
            <a:r>
              <a:rPr lang="en-US" dirty="0"/>
              <a:t>October 2 – </a:t>
            </a:r>
            <a:r>
              <a:rPr lang="en-US" dirty="0" smtClean="0"/>
              <a:t>Plan </a:t>
            </a:r>
            <a:r>
              <a:rPr lang="en-US" dirty="0"/>
              <a:t>members notified of plan non-renewals by CMS</a:t>
            </a:r>
          </a:p>
          <a:p>
            <a:pPr>
              <a:lnSpc>
                <a:spcPct val="120000"/>
              </a:lnSpc>
            </a:pPr>
            <a:r>
              <a:rPr lang="en-US" dirty="0"/>
              <a:t>October </a:t>
            </a:r>
            <a:r>
              <a:rPr lang="en-US" dirty="0" smtClean="0"/>
              <a:t>11 </a:t>
            </a:r>
            <a:r>
              <a:rPr lang="en-US" dirty="0"/>
              <a:t>– </a:t>
            </a:r>
            <a:r>
              <a:rPr lang="en-US" dirty="0" smtClean="0"/>
              <a:t>Updated </a:t>
            </a:r>
            <a:r>
              <a:rPr lang="en-US" dirty="0"/>
              <a:t>star ratings displayed on Medicare Plan Finder</a:t>
            </a:r>
          </a:p>
          <a:p>
            <a:pPr>
              <a:lnSpc>
                <a:spcPct val="120000"/>
              </a:lnSpc>
            </a:pPr>
            <a:r>
              <a:rPr lang="en-US" dirty="0"/>
              <a:t>October 15 – </a:t>
            </a:r>
            <a:r>
              <a:rPr lang="en-US" dirty="0" smtClean="0"/>
              <a:t>Medicare </a:t>
            </a:r>
            <a:r>
              <a:rPr lang="en-US" dirty="0"/>
              <a:t>Open Enrollment Period begins</a:t>
            </a:r>
          </a:p>
          <a:p>
            <a:pPr>
              <a:lnSpc>
                <a:spcPct val="120000"/>
              </a:lnSpc>
            </a:pPr>
            <a:r>
              <a:rPr lang="en-US" dirty="0"/>
              <a:t>December 7 – </a:t>
            </a:r>
            <a:r>
              <a:rPr lang="en-US" dirty="0" smtClean="0"/>
              <a:t>Medicare </a:t>
            </a:r>
            <a:r>
              <a:rPr lang="en-US" dirty="0"/>
              <a:t>Open </a:t>
            </a:r>
            <a:r>
              <a:rPr lang="en-US" dirty="0" smtClean="0"/>
              <a:t>Enrollment </a:t>
            </a:r>
            <a:r>
              <a:rPr lang="en-US" dirty="0"/>
              <a:t>Period ends</a:t>
            </a:r>
          </a:p>
          <a:p>
            <a:pPr>
              <a:lnSpc>
                <a:spcPct val="120000"/>
              </a:lnSpc>
            </a:pPr>
            <a:r>
              <a:rPr lang="en-US" dirty="0"/>
              <a:t>January 1, </a:t>
            </a:r>
            <a:r>
              <a:rPr lang="en-US" dirty="0" smtClean="0"/>
              <a:t>2018 – Calendar Year 2018 </a:t>
            </a:r>
            <a:r>
              <a:rPr lang="en-US" dirty="0"/>
              <a:t>plan benefit period begins</a:t>
            </a:r>
          </a:p>
          <a:p>
            <a:pPr>
              <a:lnSpc>
                <a:spcPct val="120000"/>
              </a:lnSpc>
            </a:pPr>
            <a:r>
              <a:rPr lang="en-US" dirty="0"/>
              <a:t>January </a:t>
            </a:r>
            <a:r>
              <a:rPr lang="en-US" dirty="0" smtClean="0"/>
              <a:t>1-February </a:t>
            </a:r>
            <a:r>
              <a:rPr lang="en-US" dirty="0"/>
              <a:t>14 </a:t>
            </a:r>
            <a:r>
              <a:rPr lang="en-US" dirty="0" smtClean="0"/>
              <a:t>– Medicare </a:t>
            </a:r>
            <a:r>
              <a:rPr lang="en-US" dirty="0"/>
              <a:t>Advantage </a:t>
            </a:r>
            <a:r>
              <a:rPr lang="en-US" dirty="0" smtClean="0"/>
              <a:t>disenrollment </a:t>
            </a:r>
            <a:endParaRPr lang="en-US" dirty="0"/>
          </a:p>
          <a:p>
            <a:pPr marL="0" indent="0">
              <a:buNone/>
            </a:pPr>
            <a:endParaRPr lang="en-US" dirty="0"/>
          </a:p>
        </p:txBody>
      </p:sp>
    </p:spTree>
    <p:extLst>
      <p:ext uri="{BB962C8B-B14F-4D97-AF65-F5344CB8AC3E}">
        <p14:creationId xmlns:p14="http://schemas.microsoft.com/office/powerpoint/2010/main" val="2394225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smtClean="0"/>
              <a:t>Each year, Medicare Plans can change what they cost and cover. They must inform you of the coverage and changes each year.</a:t>
            </a:r>
          </a:p>
          <a:p>
            <a:pPr marL="221079" indent="-221079"/>
            <a:r>
              <a:rPr lang="en-US" dirty="0" smtClean="0"/>
              <a:t>Plans mail Evidence of Coverage </a:t>
            </a:r>
          </a:p>
          <a:p>
            <a:pPr marL="414330" lvl="1" indent="-185735"/>
            <a:r>
              <a:rPr lang="en-US" dirty="0" smtClean="0"/>
              <a:t>The EOC gives details about plan coverage, costs, etc.</a:t>
            </a:r>
          </a:p>
          <a:p>
            <a:pPr marL="221079" indent="-221079"/>
            <a:r>
              <a:rPr lang="en-US" dirty="0" smtClean="0"/>
              <a:t>Plans mail Annual Notice of Change </a:t>
            </a:r>
          </a:p>
          <a:p>
            <a:pPr marL="414330" lvl="1" indent="-185735"/>
            <a:r>
              <a:rPr lang="en-US" dirty="0" smtClean="0"/>
              <a:t>The Annual Notice of Change includes changes in coverage, costs, or service area effective in January</a:t>
            </a:r>
          </a:p>
          <a:p>
            <a:pPr marL="221079" indent="-221079"/>
            <a:r>
              <a:rPr lang="en-US" dirty="0" smtClean="0"/>
              <a:t>Some plans may choose to leave Medicare (see slide 30)</a:t>
            </a:r>
          </a:p>
        </p:txBody>
      </p:sp>
    </p:spTree>
    <p:extLst>
      <p:ext uri="{BB962C8B-B14F-4D97-AF65-F5344CB8AC3E}">
        <p14:creationId xmlns:p14="http://schemas.microsoft.com/office/powerpoint/2010/main" val="1106316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228725" y="512763"/>
            <a:ext cx="4618038" cy="3463925"/>
          </a:xfrm>
          <a:noFill/>
          <a:ln>
            <a:solidFill>
              <a:srgbClr val="000000"/>
            </a:solidFill>
            <a:miter lim="800000"/>
            <a:headEnd/>
            <a:tailEnd/>
          </a:ln>
        </p:spPr>
      </p:sp>
      <p:sp>
        <p:nvSpPr>
          <p:cNvPr id="60419" name="Notes Placeholder 2"/>
          <p:cNvSpPr>
            <a:spLocks noGrp="1"/>
          </p:cNvSpPr>
          <p:nvPr>
            <p:ph type="body" idx="1"/>
          </p:nvPr>
        </p:nvSpPr>
        <p:spPr bwMode="auto">
          <a:xfrm>
            <a:off x="729425" y="4104922"/>
            <a:ext cx="5674305" cy="4324828"/>
          </a:xfrm>
        </p:spPr>
        <p:txBody>
          <a:bodyPr wrap="square" numCol="1" anchor="t" anchorCtr="0" compatLnSpc="1">
            <a:prstTxWarp prst="textNoShape">
              <a:avLst/>
            </a:prstTxWarp>
            <a:normAutofit fontScale="92500" lnSpcReduction="20000"/>
          </a:bodyPr>
          <a:lstStyle/>
          <a:p>
            <a:pPr>
              <a:buFontTx/>
              <a:buNone/>
              <a:defRPr/>
            </a:pPr>
            <a:r>
              <a:rPr lang="en-US" dirty="0"/>
              <a:t>Before making any changes, you should consider the </a:t>
            </a:r>
            <a:r>
              <a:rPr lang="en-US" dirty="0" smtClean="0"/>
              <a:t>following:</a:t>
            </a:r>
            <a:endParaRPr lang="en-US" dirty="0"/>
          </a:p>
          <a:p>
            <a:pPr marL="221079" indent="-221079">
              <a:spcBef>
                <a:spcPts val="290"/>
              </a:spcBef>
              <a:defRPr/>
            </a:pPr>
            <a:r>
              <a:rPr lang="en-US" dirty="0" smtClean="0"/>
              <a:t>Cost – In Original Medicare (OM) there’s no limit to how much you pay out-of-pocket per year unless you have supplemental coverage. In Medicare Advantage plans have a yearly limit on your out-of-pocket costs. If you join a MA Plan, once you reach a certain limit, you’ll pay nothing for covered services for the rest of the year.</a:t>
            </a:r>
          </a:p>
          <a:p>
            <a:pPr marL="221079" indent="-221079">
              <a:spcBef>
                <a:spcPts val="290"/>
              </a:spcBef>
              <a:defRPr/>
            </a:pPr>
            <a:r>
              <a:rPr lang="en-US" dirty="0" smtClean="0"/>
              <a:t>Coverage* – OM covers medical services and supplies in hospitals, doctor’s offices, and other health care settings. Services are either covered under Part A or Part B. MA Plans must cover all of the services that OM covers. Plans may offer benefits that Original Medicare doesn’t cover like vision, hearing, or dental.</a:t>
            </a:r>
          </a:p>
          <a:p>
            <a:pPr marL="221079" indent="-221079">
              <a:spcBef>
                <a:spcPts val="290"/>
              </a:spcBef>
              <a:defRPr/>
            </a:pPr>
            <a:r>
              <a:rPr lang="en-US" dirty="0" smtClean="0"/>
              <a:t>Supplemental coverage – With OM you can add a Medigap policy to help pay your out-of-pocket costs in OM, like your deductible and coinsurance. MA may be more cost effective because your cost sharing is lower (or included). You can’t use (and can’t be sold) a Medigap policy if you’re in an MA Plan.</a:t>
            </a:r>
          </a:p>
          <a:p>
            <a:pPr marL="221079" indent="-221079">
              <a:spcBef>
                <a:spcPts val="290"/>
              </a:spcBef>
              <a:defRPr/>
            </a:pPr>
            <a:r>
              <a:rPr lang="en-US" dirty="0" smtClean="0"/>
              <a:t>Prescription drugs* – in OM you’ll need to join a Medicare Prescription drug Plan to get drug coverage. MA usually includes drug coverage.</a:t>
            </a:r>
          </a:p>
          <a:p>
            <a:pPr marL="221079" indent="-221079">
              <a:spcBef>
                <a:spcPts val="290"/>
              </a:spcBef>
              <a:defRPr/>
            </a:pPr>
            <a:r>
              <a:rPr lang="en-US" dirty="0" smtClean="0"/>
              <a:t>Doctor and hospital choice – In OM you can go to any doctor that accepts Medicare. In an MA Plan, you may need to use providers who participate in the plan’s network. If so, find out how close the network’s doctors or pharmacies are to your home. Some plans offer out-of-network coverage.</a:t>
            </a:r>
          </a:p>
          <a:p>
            <a:pPr marL="221079" indent="-221079">
              <a:spcBef>
                <a:spcPts val="290"/>
              </a:spcBef>
              <a:defRPr/>
            </a:pPr>
            <a:r>
              <a:rPr lang="en-US" dirty="0" smtClean="0"/>
              <a:t>Qualify of care – In OM you can get a snapshot of the qualify of care health care providers (and facilities) give their patients by visiting Medicare.gov. The Medicare Plan Finder at Medicaer.gov/find-a-plan features a star rating system for Medicare plans.</a:t>
            </a:r>
          </a:p>
          <a:p>
            <a:pPr marL="221079" indent="-221079">
              <a:spcBef>
                <a:spcPts val="290"/>
              </a:spcBef>
              <a:defRPr/>
            </a:pPr>
            <a:r>
              <a:rPr lang="en-US" dirty="0" smtClean="0"/>
              <a:t>Travel – OM generally doesn’t cover care outside the U.S. You may be able to buy supplemental insurance that offers travel coverage. MA Plans usually don’t cover care you get outside of the U.S.</a:t>
            </a:r>
          </a:p>
          <a:p>
            <a:pPr marL="0" indent="0">
              <a:spcBef>
                <a:spcPts val="290"/>
              </a:spcBef>
              <a:buNone/>
              <a:defRPr/>
            </a:pPr>
            <a:r>
              <a:rPr lang="en-US" dirty="0" smtClean="0"/>
              <a:t>*If you have other types of health or prescription drug coverage, check to see how it works with the type of coverage you’re considering before you make any decisions or changes.</a:t>
            </a:r>
          </a:p>
          <a:p>
            <a:pPr marL="0" indent="0">
              <a:spcBef>
                <a:spcPts val="290"/>
              </a:spcBef>
              <a:buNone/>
              <a:defRPr/>
            </a:pPr>
            <a:r>
              <a:rPr lang="en-US" b="1" dirty="0" smtClean="0"/>
              <a:t>NOTE: </a:t>
            </a:r>
            <a:r>
              <a:rPr lang="en-US" dirty="0" smtClean="0"/>
              <a:t>This chart is available in Appendix B</a:t>
            </a:r>
          </a:p>
        </p:txBody>
      </p:sp>
    </p:spTree>
    <p:extLst>
      <p:ext uri="{BB962C8B-B14F-4D97-AF65-F5344CB8AC3E}">
        <p14:creationId xmlns:p14="http://schemas.microsoft.com/office/powerpoint/2010/main" val="372559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xfrm>
            <a:off x="700552" y="4387444"/>
            <a:ext cx="5601362" cy="4042308"/>
          </a:xfrm>
          <a:noFill/>
        </p:spPr>
        <p:txBody>
          <a:bodyPr wrap="square" numCol="1" anchor="t" anchorCtr="0" compatLnSpc="1">
            <a:prstTxWarp prst="textNoShape">
              <a:avLst/>
            </a:prstTxWarp>
            <a:normAutofit/>
          </a:bodyPr>
          <a:lstStyle/>
          <a:p>
            <a:pPr marL="221079" indent="-221079">
              <a:buNone/>
            </a:pPr>
            <a:r>
              <a:rPr lang="en-US" dirty="0" smtClean="0"/>
              <a:t>Here are </a:t>
            </a:r>
            <a:r>
              <a:rPr lang="en-US" dirty="0"/>
              <a:t>5</a:t>
            </a:r>
            <a:r>
              <a:rPr lang="en-US" dirty="0" smtClean="0"/>
              <a:t> ways to get open enrollment and plan information:</a:t>
            </a:r>
          </a:p>
          <a:p>
            <a:pPr marL="221079" indent="-221079">
              <a:buFont typeface="Wingdings" pitchFamily="2" charset="2"/>
              <a:buAutoNum type="arabicPeriod"/>
            </a:pPr>
            <a:r>
              <a:rPr lang="en-US" dirty="0" smtClean="0"/>
              <a:t>Visit </a:t>
            </a:r>
            <a:r>
              <a:rPr lang="en-US" u="sng" dirty="0" smtClean="0">
                <a:hlinkClick r:id="rId3"/>
              </a:rPr>
              <a:t>Medicare.gov/find-a-plan/</a:t>
            </a:r>
            <a:r>
              <a:rPr lang="en-US" dirty="0" smtClean="0"/>
              <a:t> to use the Medicare Plan Finder. </a:t>
            </a:r>
          </a:p>
          <a:p>
            <a:pPr marL="221079" indent="-221079">
              <a:buAutoNum type="arabicPeriod"/>
            </a:pPr>
            <a:r>
              <a:rPr lang="en-US" dirty="0" smtClean="0"/>
              <a:t>Go to the plan’s website</a:t>
            </a:r>
            <a:r>
              <a:rPr lang="en-US" dirty="0"/>
              <a:t>. You should also review any information you get from your current plan, including the Annual Notice of Change letter. </a:t>
            </a:r>
            <a:endParaRPr lang="en-US" dirty="0" smtClean="0"/>
          </a:p>
          <a:p>
            <a:pPr marL="221079" indent="-221079">
              <a:buFont typeface="+mj-lt"/>
              <a:buAutoNum type="arabicPeriod"/>
            </a:pPr>
            <a:r>
              <a:rPr lang="en-US" dirty="0" smtClean="0"/>
              <a:t>Look at your most recent </a:t>
            </a:r>
            <a:r>
              <a:rPr lang="en-US" i="1" dirty="0" smtClean="0"/>
              <a:t>Medicare &amp; You </a:t>
            </a:r>
            <a:r>
              <a:rPr lang="en-US" dirty="0" smtClean="0"/>
              <a:t>handbook to see a listing of plans in your area. This only provides some of the plan information. More detail is available on the website above.</a:t>
            </a:r>
          </a:p>
          <a:p>
            <a:pPr marL="221079" indent="-221079">
              <a:buFont typeface="+mj-lt"/>
              <a:buAutoNum type="arabicPeriod"/>
            </a:pPr>
            <a:r>
              <a:rPr lang="en-US" dirty="0" smtClean="0"/>
              <a:t>Call 1-800-MEDICARE (1-800-633-4227). TTY: 1-877-486-2048.</a:t>
            </a:r>
            <a:endParaRPr lang="en-US" baseline="0" dirty="0" smtClean="0"/>
          </a:p>
          <a:p>
            <a:pPr marL="228596" lvl="1" indent="-228596">
              <a:buFont typeface="+mj-lt"/>
              <a:buAutoNum type="arabicPeriod" startAt="5"/>
            </a:pPr>
            <a:r>
              <a:rPr lang="en-US" dirty="0" smtClean="0"/>
              <a:t>Get free personalized health insurance counseling by calling your State Health Insurance Assistance Program (SHIP). To get the phone number for the SHIP in your state call 1-800-MEDICARE. TTY: 1‑800‑325‑0778, or visit </a:t>
            </a:r>
            <a:r>
              <a:rPr lang="en-US" u="sng" dirty="0" smtClean="0">
                <a:hlinkClick r:id="rId4"/>
              </a:rPr>
              <a:t>shiptacenter.org</a:t>
            </a:r>
            <a:r>
              <a:rPr lang="en-US" dirty="0" smtClean="0"/>
              <a:t>. The number is also printed on the back the your </a:t>
            </a:r>
            <a:r>
              <a:rPr lang="en-US" i="1" dirty="0" smtClean="0"/>
              <a:t>Medicare &amp; You </a:t>
            </a:r>
            <a:r>
              <a:rPr lang="en-US" dirty="0" smtClean="0"/>
              <a:t>handbook.</a:t>
            </a:r>
          </a:p>
        </p:txBody>
      </p:sp>
    </p:spTree>
    <p:extLst>
      <p:ext uri="{BB962C8B-B14F-4D97-AF65-F5344CB8AC3E}">
        <p14:creationId xmlns:p14="http://schemas.microsoft.com/office/powerpoint/2010/main" val="122819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p:txBody>
          <a:bodyPr wrap="square" numCol="1" anchor="t" anchorCtr="0" compatLnSpc="1">
            <a:prstTxWarp prst="textNoShape">
              <a:avLst/>
            </a:prstTxWarp>
            <a:normAutofit/>
          </a:bodyPr>
          <a:lstStyle/>
          <a:p>
            <a:pPr marL="221079" indent="-221079">
              <a:defRPr/>
            </a:pPr>
            <a:r>
              <a:rPr lang="en-US" dirty="0" smtClean="0"/>
              <a:t>For a more detailed comparison use the Medicare Plan Finder: </a:t>
            </a:r>
          </a:p>
          <a:p>
            <a:pPr marL="409144" lvl="1" indent="-177189">
              <a:buSzPct val="120000"/>
              <a:defRPr/>
            </a:pPr>
            <a:r>
              <a:rPr lang="en-US" dirty="0" smtClean="0"/>
              <a:t>Visit </a:t>
            </a:r>
            <a:r>
              <a:rPr lang="en-US" u="sng" dirty="0">
                <a:hlinkClick r:id="rId3"/>
              </a:rPr>
              <a:t>Medicare.gov/find-a-plan</a:t>
            </a:r>
            <a:r>
              <a:rPr lang="en-US" u="sng" dirty="0" smtClean="0">
                <a:hlinkClick r:id="rId3"/>
              </a:rPr>
              <a:t>/</a:t>
            </a:r>
            <a:r>
              <a:rPr lang="en-US" dirty="0" smtClean="0"/>
              <a:t>, select “Health and Drug Plans.”</a:t>
            </a:r>
          </a:p>
          <a:p>
            <a:pPr marL="415626" lvl="1" indent="-185705">
              <a:buSzPct val="120000"/>
              <a:defRPr/>
            </a:pPr>
            <a:r>
              <a:rPr lang="en-US" dirty="0" smtClean="0"/>
              <a:t>Then select “Compare Health and Drug Plans.” </a:t>
            </a:r>
          </a:p>
          <a:p>
            <a:pPr marL="415626" lvl="1" indent="-185705">
              <a:buSzPct val="120000"/>
              <a:defRPr/>
            </a:pPr>
            <a:r>
              <a:rPr lang="en-US" dirty="0" smtClean="0"/>
              <a:t>Check the plan’s quality by viewing their star rating. </a:t>
            </a:r>
          </a:p>
          <a:p>
            <a:pPr marL="609589" lvl="2" indent="-209546">
              <a:buSzPct val="50000"/>
              <a:buFont typeface="Wingdings" pitchFamily="2" charset="2"/>
              <a:buChar char="q"/>
              <a:defRPr/>
            </a:pPr>
            <a:r>
              <a:rPr lang="en-US" dirty="0" smtClean="0"/>
              <a:t>CMS developed a quality rating system for Medicare Advantage Plans. Plans are rated on a 1 to 5 star scale, with 5 stars being the highest rating. The rating system is based upon well-established measures of health care delivery quality, including measurement of a plan’s quality of care, access to care, responsiveness, and beneficiary satisfaction provided by the plan. Five star plans are indicated in the Plan Finder tool with a gold star. Plans that have performed poorly for the past 3 years will also be identified with an icon in Plan Finder.</a:t>
            </a:r>
          </a:p>
          <a:p>
            <a:pPr marL="609589" lvl="2" indent="-209546">
              <a:buSzPct val="50000"/>
              <a:buFont typeface="Wingdings" pitchFamily="2" charset="2"/>
              <a:buChar char="q"/>
              <a:defRPr/>
            </a:pPr>
            <a:r>
              <a:rPr lang="en-US" dirty="0"/>
              <a:t>CMS also rates Part D plans on elements including call center hold time, members’ ability to get prescriptions easily filled when using the drug plan, and plans’ fairness in denials to members’ appeals. </a:t>
            </a:r>
          </a:p>
          <a:p>
            <a:pPr marL="415626" lvl="1" indent="-221079">
              <a:buSzPct val="120000"/>
              <a:defRPr/>
            </a:pPr>
            <a:r>
              <a:rPr lang="en-US" dirty="0" smtClean="0"/>
              <a:t>Identify which drugs may or may not be on the plan’s formulary (list of covered drugs).</a:t>
            </a:r>
          </a:p>
          <a:p>
            <a:pPr marL="415626" lvl="1" indent="-221079">
              <a:buSzPct val="120000"/>
              <a:defRPr/>
            </a:pPr>
            <a:r>
              <a:rPr lang="en-US" dirty="0" smtClean="0"/>
              <a:t>Compare the cost ranges for plans in your area.</a:t>
            </a:r>
          </a:p>
        </p:txBody>
      </p:sp>
    </p:spTree>
    <p:extLst>
      <p:ext uri="{BB962C8B-B14F-4D97-AF65-F5344CB8AC3E}">
        <p14:creationId xmlns:p14="http://schemas.microsoft.com/office/powerpoint/2010/main" val="347129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0552" y="4251530"/>
            <a:ext cx="5601362" cy="4251527"/>
          </a:xfrm>
        </p:spPr>
        <p:txBody>
          <a:bodyPr>
            <a:normAutofit fontScale="92500" lnSpcReduction="20000"/>
          </a:bodyPr>
          <a:lstStyle/>
          <a:p>
            <a:pPr marL="221079" indent="-221079">
              <a:defRPr/>
            </a:pPr>
            <a:r>
              <a:rPr lang="en-US" dirty="0"/>
              <a:t>CMS established a Special Enrollment Period (SEP) that will allow people with Medicare eligible for Medicare Advantage (MA) Plans to enroll in a 5-Star MA Plan (5-Star Overall rating) once each calendar year, at any point during the year. The general parameters of the SEP are as follows: </a:t>
            </a:r>
          </a:p>
          <a:p>
            <a:pPr marL="414330" lvl="1" indent="-185735">
              <a:buSzPct val="120000"/>
              <a:defRPr/>
            </a:pPr>
            <a:r>
              <a:rPr lang="en-US" dirty="0"/>
              <a:t>For purposes of the Special Enrollment Period, an MA, MAPD, or PDP must have a 5-Star rating as of the </a:t>
            </a:r>
            <a:r>
              <a:rPr lang="en-US" dirty="0" smtClean="0"/>
              <a:t>2017 </a:t>
            </a:r>
            <a:r>
              <a:rPr lang="en-US" dirty="0"/>
              <a:t>Open</a:t>
            </a:r>
            <a:r>
              <a:rPr lang="en-US" baseline="0" dirty="0"/>
              <a:t> Enrollment</a:t>
            </a:r>
            <a:r>
              <a:rPr lang="en-US" dirty="0"/>
              <a:t> </a:t>
            </a:r>
            <a:r>
              <a:rPr lang="en-US" dirty="0" smtClean="0"/>
              <a:t>Period </a:t>
            </a:r>
            <a:r>
              <a:rPr lang="en-US" dirty="0"/>
              <a:t>(</a:t>
            </a:r>
            <a:r>
              <a:rPr lang="en-US" dirty="0" smtClean="0"/>
              <a:t>OEP), </a:t>
            </a:r>
            <a:r>
              <a:rPr lang="en-US" dirty="0"/>
              <a:t>regardless of the rating used for purposes of </a:t>
            </a:r>
            <a:r>
              <a:rPr lang="en-US" dirty="0" smtClean="0"/>
              <a:t>2017 </a:t>
            </a:r>
            <a:r>
              <a:rPr lang="en-US" dirty="0"/>
              <a:t>quality bonus payments.</a:t>
            </a:r>
          </a:p>
          <a:p>
            <a:pPr marL="414330" lvl="1" indent="-185735">
              <a:buSzPct val="120000"/>
              <a:defRPr/>
            </a:pPr>
            <a:r>
              <a:rPr lang="en-US" dirty="0"/>
              <a:t>The new SEP will apply only for purposes of enrolling in a 5-Star MA or MAPD plan or in a 5-Star stand-alone Part D plan. People with Medicare aren't permitted to enroll in any other Medicare health plan under this SEP.</a:t>
            </a:r>
          </a:p>
          <a:p>
            <a:pPr marL="414330" lvl="1" indent="-185735">
              <a:buSzPct val="120000"/>
              <a:defRPr/>
            </a:pPr>
            <a:r>
              <a:rPr lang="en-US" dirty="0"/>
              <a:t>You’ll be eligible for this SEP if you’re either enrolled in an MA Plan, or enrolled in Original Medicare, and meet the MA eligibility requirements. Note: Eligible people with Medicare already enrolled in a 5-Star MA plan </a:t>
            </a:r>
            <a:r>
              <a:rPr lang="en-US" b="1" dirty="0"/>
              <a:t>are</a:t>
            </a:r>
            <a:r>
              <a:rPr lang="en-US" dirty="0"/>
              <a:t> eligible to change to another 5-Star plan during the SEP.</a:t>
            </a:r>
          </a:p>
          <a:p>
            <a:pPr marL="221079" indent="-221079">
              <a:defRPr/>
            </a:pPr>
            <a:r>
              <a:rPr lang="en-US" dirty="0"/>
              <a:t>Enrollment requests made using this SEP will be effective the first of the month following the month the enrollment request is received. Once an individual enrolls in a 5-Star plan, the individual’s SEP ends for that plan year, and the individual will be limited to making changes only during other applicable election periods (e.g., OE or another valid SEP). Individuals will be able to enroll in 5-Star plans directly through the plan, through 1-800-MEDICARE (1-800-633-4227</a:t>
            </a:r>
            <a:r>
              <a:rPr lang="en-US" dirty="0" smtClean="0"/>
              <a:t>). TTY: 1-877-486-2048, or </a:t>
            </a:r>
            <a:r>
              <a:rPr lang="en-US" dirty="0">
                <a:hlinkClick r:id="rId3"/>
              </a:rPr>
              <a:t>Medicare.gov</a:t>
            </a:r>
            <a:r>
              <a:rPr lang="en-US" dirty="0"/>
              <a:t>. </a:t>
            </a:r>
          </a:p>
          <a:p>
            <a:pPr marL="221079" indent="-221079">
              <a:defRPr/>
            </a:pPr>
            <a:r>
              <a:rPr lang="en-US" dirty="0"/>
              <a:t>Plans that have received an overall 5-Star rating will be required to accept these SEP requests, similar to any other SEP or initial enrollment for a newly eligible individual, unless the plan is closed per a CMS-approved capacity limit. </a:t>
            </a:r>
          </a:p>
          <a:p>
            <a:pPr marL="221079" indent="-221079">
              <a:defRPr/>
            </a:pPr>
            <a:r>
              <a:rPr lang="en-US" dirty="0"/>
              <a:t>To find rating information, visit </a:t>
            </a:r>
            <a:r>
              <a:rPr lang="en-US" dirty="0">
                <a:hlinkClick r:id="rId3"/>
              </a:rPr>
              <a:t>Medicare.gov</a:t>
            </a:r>
            <a:r>
              <a:rPr lang="en-US" dirty="0"/>
              <a:t> to compare plans. The ratings </a:t>
            </a:r>
            <a:r>
              <a:rPr lang="en-US" dirty="0" smtClean="0"/>
              <a:t>became available </a:t>
            </a:r>
            <a:r>
              <a:rPr lang="en-US" dirty="0"/>
              <a:t>on Plan</a:t>
            </a:r>
            <a:r>
              <a:rPr lang="en-US" baseline="0" dirty="0"/>
              <a:t> Finder October </a:t>
            </a:r>
            <a:r>
              <a:rPr lang="en-US" baseline="0" dirty="0" smtClean="0"/>
              <a:t>11 for </a:t>
            </a:r>
            <a:r>
              <a:rPr lang="en-US" baseline="0" dirty="0"/>
              <a:t>the following year. </a:t>
            </a:r>
            <a:endParaRPr lang="en-US" dirty="0"/>
          </a:p>
          <a:p>
            <a:pPr>
              <a:buNone/>
              <a:defRPr/>
            </a:pPr>
            <a:endParaRPr lang="en-US" dirty="0"/>
          </a:p>
        </p:txBody>
      </p:sp>
    </p:spTree>
    <p:extLst>
      <p:ext uri="{BB962C8B-B14F-4D97-AF65-F5344CB8AC3E}">
        <p14:creationId xmlns:p14="http://schemas.microsoft.com/office/powerpoint/2010/main" val="381294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47" indent="-171447"/>
            <a:r>
              <a:rPr lang="en-US" dirty="0" smtClean="0"/>
              <a:t>Plans have the most comprehensive information</a:t>
            </a:r>
          </a:p>
          <a:p>
            <a:pPr marL="400043" lvl="1" indent="-206372">
              <a:buSzPct val="120000"/>
            </a:pPr>
            <a:r>
              <a:rPr lang="en-US" dirty="0" smtClean="0"/>
              <a:t>Can’t compare other plans</a:t>
            </a:r>
          </a:p>
          <a:p>
            <a:pPr marL="171447" indent="-171447"/>
            <a:r>
              <a:rPr lang="en-US" dirty="0" smtClean="0"/>
              <a:t>Call the plan or check their website</a:t>
            </a:r>
          </a:p>
          <a:p>
            <a:pPr marL="400043" lvl="1" indent="-206372">
              <a:buSzPct val="120000"/>
            </a:pPr>
            <a:r>
              <a:rPr lang="en-US" dirty="0" smtClean="0"/>
              <a:t>Plan contact information (e.g., phone number and web address) is available </a:t>
            </a:r>
          </a:p>
          <a:p>
            <a:pPr marL="576263" lvl="2" indent="-187325">
              <a:buSzPct val="50000"/>
              <a:buFont typeface="Wingdings" pitchFamily="2" charset="2"/>
              <a:buChar char="q"/>
            </a:pPr>
            <a:r>
              <a:rPr lang="en-US" dirty="0"/>
              <a:t>On </a:t>
            </a:r>
            <a:r>
              <a:rPr lang="en-US" dirty="0" smtClean="0"/>
              <a:t>the Medicare </a:t>
            </a:r>
            <a:r>
              <a:rPr lang="en-US" dirty="0"/>
              <a:t>Plan Finder</a:t>
            </a:r>
          </a:p>
          <a:p>
            <a:pPr marL="576263" lvl="2" indent="-187325">
              <a:buSzPct val="50000"/>
              <a:buFont typeface="Wingdings" pitchFamily="2" charset="2"/>
              <a:buChar char="q"/>
            </a:pPr>
            <a:r>
              <a:rPr lang="en-US" dirty="0" smtClean="0"/>
              <a:t>In the “Medicare </a:t>
            </a:r>
            <a:r>
              <a:rPr lang="en-US" dirty="0"/>
              <a:t>&amp; You” handbook</a:t>
            </a:r>
          </a:p>
          <a:p>
            <a:pPr marL="171447" indent="-171447" defTabSz="927826">
              <a:spcBef>
                <a:spcPts val="609"/>
              </a:spcBef>
            </a:pPr>
            <a:r>
              <a:rPr lang="en-US" dirty="0" smtClean="0"/>
              <a:t>If you're in a </a:t>
            </a:r>
            <a:r>
              <a:rPr lang="en-US" dirty="0"/>
              <a:t>Medicare plan, </a:t>
            </a:r>
            <a:r>
              <a:rPr lang="en-US" dirty="0" smtClean="0"/>
              <a:t>your plan will send you a "Plan Annual Notice of Change" (ANOC) each fall. The ANOC includes any changes in coverage, costs, or service area that will be effective January 1. Plan</a:t>
            </a:r>
            <a:r>
              <a:rPr lang="en-US" baseline="0" dirty="0" smtClean="0"/>
              <a:t> members should receive it in </a:t>
            </a:r>
            <a:r>
              <a:rPr lang="en-US" dirty="0" smtClean="0"/>
              <a:t>September. Review this notice for any changes to decide whether the plan will continue to meet your needs in the next year. If you don't get this important document, contact your plan.</a:t>
            </a:r>
          </a:p>
          <a:p>
            <a:pPr marL="160362" indent="0">
              <a:buSzPct val="65000"/>
              <a:buNone/>
            </a:pPr>
            <a:endParaRPr lang="en-US" dirty="0" smtClean="0"/>
          </a:p>
          <a:p>
            <a:endParaRPr lang="en-US" dirty="0"/>
          </a:p>
        </p:txBody>
      </p:sp>
    </p:spTree>
    <p:extLst>
      <p:ext uri="{BB962C8B-B14F-4D97-AF65-F5344CB8AC3E}">
        <p14:creationId xmlns:p14="http://schemas.microsoft.com/office/powerpoint/2010/main" val="184758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eaLnBrk="1" hangingPunct="1"/>
            <a:r>
              <a:rPr lang="en-US" b="0" dirty="0" smtClean="0">
                <a:ea typeface="ＭＳ Ｐゴシック"/>
              </a:rPr>
              <a:t>This session will provide you with the following information:</a:t>
            </a:r>
          </a:p>
          <a:p>
            <a:pPr marL="415626" lvl="1" indent="-185705"/>
            <a:r>
              <a:rPr lang="en-US" b="0" dirty="0" smtClean="0">
                <a:ea typeface="ＭＳ Ｐゴシック"/>
              </a:rPr>
              <a:t>Your Medicare coverage choices</a:t>
            </a:r>
          </a:p>
          <a:p>
            <a:pPr marL="415626" lvl="1" indent="-185705"/>
            <a:r>
              <a:rPr lang="en-US" b="0" dirty="0" smtClean="0">
                <a:ea typeface="ＭＳ Ｐゴシック"/>
              </a:rPr>
              <a:t>Medicare Part A and Part B costs</a:t>
            </a:r>
          </a:p>
          <a:p>
            <a:pPr marL="415626" lvl="1" indent="-185705"/>
            <a:r>
              <a:rPr lang="en-US" dirty="0" smtClean="0">
                <a:ea typeface="ＭＳ Ｐゴシック"/>
              </a:rPr>
              <a:t>Medicare Advantage Plan snapshot (landscape data)</a:t>
            </a:r>
          </a:p>
          <a:p>
            <a:pPr marL="415626" lvl="1" indent="-185705"/>
            <a:r>
              <a:rPr lang="en-US" b="0" dirty="0" smtClean="0">
                <a:ea typeface="ＭＳ Ｐゴシック"/>
              </a:rPr>
              <a:t>Medicare Prescription</a:t>
            </a:r>
            <a:r>
              <a:rPr lang="en-US" b="0" baseline="0" dirty="0" smtClean="0">
                <a:ea typeface="ＭＳ Ｐゴシック"/>
              </a:rPr>
              <a:t> Drug Plan snapshot (landscape data)</a:t>
            </a:r>
          </a:p>
          <a:p>
            <a:pPr marL="415626" lvl="1" indent="-185705"/>
            <a:r>
              <a:rPr lang="en-US" b="0" baseline="0" dirty="0" smtClean="0">
                <a:ea typeface="ＭＳ Ｐゴシック"/>
              </a:rPr>
              <a:t>Overview of key dates</a:t>
            </a:r>
          </a:p>
          <a:p>
            <a:pPr marL="415626" lvl="1" indent="-185705"/>
            <a:r>
              <a:rPr lang="en-US" b="0" baseline="0" dirty="0" smtClean="0">
                <a:ea typeface="ＭＳ Ｐゴシック"/>
              </a:rPr>
              <a:t>How to compare Medicare plans </a:t>
            </a:r>
            <a:endParaRPr lang="en-US" b="0" dirty="0" smtClean="0">
              <a:ea typeface="ＭＳ Ｐゴシック"/>
            </a:endParaRPr>
          </a:p>
          <a:p>
            <a:pPr marL="415626" lvl="1" indent="-185705"/>
            <a:r>
              <a:rPr lang="en-US" dirty="0" smtClean="0">
                <a:ea typeface="ＭＳ Ｐゴシック"/>
              </a:rPr>
              <a:t>How to join a new plan</a:t>
            </a:r>
            <a:endParaRPr lang="en-US" b="0" dirty="0" smtClean="0">
              <a:ea typeface="ＭＳ Ｐゴシック"/>
            </a:endParaRPr>
          </a:p>
          <a:p>
            <a:pPr marL="415626" lvl="1" indent="-185705"/>
            <a:r>
              <a:rPr lang="en-US" dirty="0" smtClean="0">
                <a:ea typeface="ＭＳ Ｐゴシック"/>
              </a:rPr>
              <a:t>Helpful </a:t>
            </a:r>
            <a:r>
              <a:rPr lang="en-US" b="0" dirty="0" smtClean="0">
                <a:ea typeface="ＭＳ Ｐゴシック"/>
              </a:rPr>
              <a:t>resources</a:t>
            </a:r>
          </a:p>
          <a:p>
            <a:pPr marL="0" indent="0">
              <a:buNone/>
            </a:pPr>
            <a:endParaRPr lang="en-US" dirty="0" smtClean="0"/>
          </a:p>
        </p:txBody>
      </p:sp>
    </p:spTree>
    <p:extLst>
      <p:ext uri="{BB962C8B-B14F-4D97-AF65-F5344CB8AC3E}">
        <p14:creationId xmlns:p14="http://schemas.microsoft.com/office/powerpoint/2010/main" val="2041165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w="0">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a:t>For more basic plan information use the </a:t>
            </a:r>
            <a:r>
              <a:rPr lang="en-US" dirty="0" smtClean="0"/>
              <a:t>“Medicare </a:t>
            </a:r>
            <a:r>
              <a:rPr lang="en-US" dirty="0"/>
              <a:t>&amp; </a:t>
            </a:r>
            <a:r>
              <a:rPr lang="en-US" i="0" dirty="0" smtClean="0"/>
              <a:t>You” </a:t>
            </a:r>
            <a:r>
              <a:rPr lang="en-US" i="0" dirty="0"/>
              <a:t>handbook.</a:t>
            </a:r>
          </a:p>
          <a:p>
            <a:pPr marL="415626" lvl="1" indent="-185705">
              <a:buSzPct val="120000"/>
            </a:pPr>
            <a:r>
              <a:rPr lang="en-US" i="0" dirty="0"/>
              <a:t>Mailed each fall to beneficiary households unless they</a:t>
            </a:r>
            <a:r>
              <a:rPr lang="en-US" dirty="0"/>
              <a:t> elected to have the handbook sent electronically. CMS </a:t>
            </a:r>
            <a:r>
              <a:rPr lang="en-US" dirty="0" smtClean="0"/>
              <a:t>began </a:t>
            </a:r>
            <a:r>
              <a:rPr lang="en-US" dirty="0"/>
              <a:t>mailing the handbook to people with Medicare September </a:t>
            </a:r>
            <a:r>
              <a:rPr lang="en-US" dirty="0" smtClean="0"/>
              <a:t>11. </a:t>
            </a:r>
            <a:endParaRPr lang="en-US" dirty="0"/>
          </a:p>
          <a:p>
            <a:pPr marL="415626" lvl="1" indent="-185705">
              <a:buSzPct val="120000"/>
            </a:pPr>
            <a:r>
              <a:rPr lang="en-US" dirty="0"/>
              <a:t>Use the information provided for a quick comparison.</a:t>
            </a:r>
          </a:p>
          <a:p>
            <a:pPr marL="415626" lvl="1" indent="-185705">
              <a:buSzPct val="120000"/>
            </a:pPr>
            <a:r>
              <a:rPr lang="en-US" dirty="0"/>
              <a:t>The information in the handbook isn’t as comprehensive</a:t>
            </a:r>
            <a:r>
              <a:rPr lang="en-US" baseline="0" dirty="0"/>
              <a:t> so c</a:t>
            </a:r>
            <a:r>
              <a:rPr lang="en-US" dirty="0"/>
              <a:t>heck the plan’s website or Medicare Plan Finder for additional information</a:t>
            </a:r>
            <a:r>
              <a:rPr lang="en-US" dirty="0" smtClean="0"/>
              <a:t>.</a:t>
            </a:r>
          </a:p>
          <a:p>
            <a:pPr marL="415626" lvl="1" indent="-185705">
              <a:buSzPct val="120000"/>
            </a:pPr>
            <a:r>
              <a:rPr lang="en-US" dirty="0" smtClean="0"/>
              <a:t>To view or download the handbook, visit </a:t>
            </a:r>
            <a:r>
              <a:rPr lang="en-US" u="sng" dirty="0">
                <a:hlinkClick r:id="rId3"/>
              </a:rPr>
              <a:t>Medicare.gov/</a:t>
            </a:r>
            <a:r>
              <a:rPr lang="en-US" u="sng" dirty="0" err="1">
                <a:hlinkClick r:id="rId3"/>
              </a:rPr>
              <a:t>medicare</a:t>
            </a:r>
            <a:r>
              <a:rPr lang="en-US" u="sng" dirty="0">
                <a:hlinkClick r:id="rId3"/>
              </a:rPr>
              <a:t>-and-you/</a:t>
            </a:r>
            <a:endParaRPr lang="en-US" dirty="0"/>
          </a:p>
          <a:p>
            <a:pPr marL="0" lvl="1" indent="0">
              <a:buNone/>
            </a:pPr>
            <a:r>
              <a:rPr lang="en-US" b="1" dirty="0" smtClean="0"/>
              <a:t>NOTE: </a:t>
            </a:r>
            <a:r>
              <a:rPr lang="en-US" dirty="0" smtClean="0"/>
              <a:t>T</a:t>
            </a:r>
            <a:r>
              <a:rPr lang="en-US" baseline="0" dirty="0" smtClean="0"/>
              <a:t>he </a:t>
            </a:r>
            <a:r>
              <a:rPr lang="en-US" baseline="0" dirty="0"/>
              <a:t>star ratings listed in the </a:t>
            </a:r>
            <a:r>
              <a:rPr lang="en-US" baseline="0" dirty="0" smtClean="0"/>
              <a:t>“Medicare </a:t>
            </a:r>
            <a:r>
              <a:rPr lang="en-US" baseline="0" dirty="0"/>
              <a:t>&amp; </a:t>
            </a:r>
            <a:r>
              <a:rPr lang="en-US" baseline="0" dirty="0" smtClean="0"/>
              <a:t>You” </a:t>
            </a:r>
            <a:r>
              <a:rPr lang="en-US" baseline="0" dirty="0"/>
              <a:t>handbook are the percent of people who rated their plan as the best. It </a:t>
            </a:r>
            <a:r>
              <a:rPr lang="en-US" baseline="0" dirty="0" smtClean="0"/>
              <a:t>isn’t </a:t>
            </a:r>
            <a:r>
              <a:rPr lang="en-US" baseline="0" dirty="0"/>
              <a:t>be used for the purpose of the 5-Star Special Enrollment </a:t>
            </a:r>
            <a:r>
              <a:rPr lang="en-US" baseline="0" dirty="0" smtClean="0"/>
              <a:t>Period (SEP). The overall</a:t>
            </a:r>
            <a:r>
              <a:rPr lang="en-US" dirty="0" smtClean="0"/>
              <a:t> star rating is used for the 5-Star SEP.</a:t>
            </a:r>
            <a:endParaRPr lang="en-US" dirty="0"/>
          </a:p>
          <a:p>
            <a:pPr marL="0" lvl="1" indent="112711">
              <a:buNone/>
            </a:pPr>
            <a:endParaRPr lang="en-US" dirty="0"/>
          </a:p>
          <a:p>
            <a:pPr marL="0" indent="0">
              <a:buNone/>
            </a:pPr>
            <a:endParaRPr lang="en-US" dirty="0"/>
          </a:p>
        </p:txBody>
      </p:sp>
    </p:spTree>
    <p:extLst>
      <p:ext uri="{BB962C8B-B14F-4D97-AF65-F5344CB8AC3E}">
        <p14:creationId xmlns:p14="http://schemas.microsoft.com/office/powerpoint/2010/main" val="37699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eaLnBrk="1" hangingPunct="1">
              <a:tabLst>
                <a:tab pos="231956" algn="l"/>
              </a:tabLst>
            </a:pPr>
            <a:r>
              <a:rPr lang="en-US" dirty="0"/>
              <a:t>1-800-MEDICARE (1-800-633-4227</a:t>
            </a:r>
            <a:r>
              <a:rPr lang="en-US" dirty="0" smtClean="0"/>
              <a:t>), TTY</a:t>
            </a:r>
            <a:r>
              <a:rPr lang="en-US" dirty="0"/>
              <a:t>: </a:t>
            </a:r>
            <a:r>
              <a:rPr lang="en-US" dirty="0" smtClean="0"/>
              <a:t>1-877-486-2048</a:t>
            </a:r>
            <a:endParaRPr lang="en-US" dirty="0"/>
          </a:p>
          <a:p>
            <a:pPr marL="414330" lvl="1" indent="-185735" eaLnBrk="1" hangingPunct="1">
              <a:buSzPct val="120000"/>
            </a:pPr>
            <a:r>
              <a:rPr lang="en-US" dirty="0" smtClean="0"/>
              <a:t>When </a:t>
            </a:r>
            <a:r>
              <a:rPr lang="en-US" dirty="0"/>
              <a:t>the</a:t>
            </a:r>
            <a:r>
              <a:rPr lang="en-US" baseline="0" dirty="0"/>
              <a:t> Medicare number is available, say “Medicare Number” when prompted.</a:t>
            </a:r>
            <a:r>
              <a:rPr lang="en-US" dirty="0"/>
              <a:t> If you have the Medicare number, there are a number of self-service opportunities available in the automated system for people with Medicare. Self-service will allow you to get information quickly without speaking to a customer service representative </a:t>
            </a:r>
            <a:r>
              <a:rPr lang="en-US" dirty="0" smtClean="0"/>
              <a:t>(CSR</a:t>
            </a:r>
            <a:r>
              <a:rPr lang="en-US" dirty="0"/>
              <a:t>). Self-service is a more expedient process. Also, saying or entering the Medicare number helps reduce the wait</a:t>
            </a:r>
            <a:r>
              <a:rPr lang="en-US" baseline="0" dirty="0"/>
              <a:t> time and allows callers to hear specific messages. CSRs will have beneficiary specific information available on their desktop when the call arrives allowing for quicker services. You can </a:t>
            </a:r>
            <a:r>
              <a:rPr lang="en-US" dirty="0"/>
              <a:t>say “Agent” at any time to talk to a customer service representative. </a:t>
            </a:r>
          </a:p>
          <a:p>
            <a:pPr marL="231956" lvl="1" indent="-231956" eaLnBrk="1" hangingPunct="1">
              <a:buSzPct val="100000"/>
              <a:buFont typeface="Wingdings" panose="05000000000000000000" pitchFamily="2" charset="2"/>
              <a:buChar char="§"/>
            </a:pPr>
            <a:r>
              <a:rPr lang="en-US" dirty="0"/>
              <a:t>Help is available 24 hours a day, including weekends except for the following federal holidays: Memorial Day, Independence Day, Labor Day, Thanksgiving Day and Christmas Day.</a:t>
            </a:r>
          </a:p>
          <a:p>
            <a:pPr marL="231956" lvl="1" indent="-231956" eaLnBrk="1" hangingPunct="1">
              <a:buSzPct val="100000"/>
              <a:buFont typeface="Wingdings" panose="05000000000000000000" pitchFamily="2" charset="2"/>
              <a:buChar char="§"/>
            </a:pPr>
            <a:r>
              <a:rPr lang="en-US" dirty="0"/>
              <a:t>Support is offered in around 250 </a:t>
            </a:r>
            <a:r>
              <a:rPr lang="en-US" dirty="0" smtClean="0"/>
              <a:t>languages. If </a:t>
            </a:r>
            <a:r>
              <a:rPr lang="en-US" dirty="0"/>
              <a:t>you need help in a language other than English or Spanish, let the customer service representative know the language. </a:t>
            </a:r>
          </a:p>
          <a:p>
            <a:endParaRPr lang="en-US" dirty="0"/>
          </a:p>
        </p:txBody>
      </p:sp>
    </p:spTree>
    <p:extLst>
      <p:ext uri="{BB962C8B-B14F-4D97-AF65-F5344CB8AC3E}">
        <p14:creationId xmlns:p14="http://schemas.microsoft.com/office/powerpoint/2010/main" val="31603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a:t>You can get free personalized health insurance counseling by calling your State Health Insurance Assistance Program (SHIP).</a:t>
            </a:r>
          </a:p>
          <a:p>
            <a:pPr marL="219508" indent="-219508"/>
            <a:r>
              <a:rPr lang="en-US" dirty="0"/>
              <a:t>The </a:t>
            </a:r>
            <a:r>
              <a:rPr lang="en-US" dirty="0" smtClean="0"/>
              <a:t>SHIP </a:t>
            </a:r>
            <a:r>
              <a:rPr lang="en-US" dirty="0"/>
              <a:t>is a national program that offers one-on-one counseling and assistance to people with Medicare and their families. Through Federal </a:t>
            </a:r>
            <a:r>
              <a:rPr lang="en-US" dirty="0" smtClean="0"/>
              <a:t>grants </a:t>
            </a:r>
            <a:r>
              <a:rPr lang="en-US" dirty="0"/>
              <a:t>directed to states, SHIPs provide free counseling and assistance via telephone and face-to-face interactive sessions, public education presentations and programs, and media activities.</a:t>
            </a:r>
          </a:p>
          <a:p>
            <a:pPr marL="220681" indent="-220681"/>
            <a:r>
              <a:rPr lang="en-US" dirty="0"/>
              <a:t>To get the phone number for the SHIP in your state, look at the back of your </a:t>
            </a:r>
            <a:r>
              <a:rPr lang="en-US" dirty="0" smtClean="0"/>
              <a:t>Medicare </a:t>
            </a:r>
            <a:r>
              <a:rPr lang="en-US" baseline="0" dirty="0"/>
              <a:t>&amp; You” handbook, </a:t>
            </a:r>
            <a:r>
              <a:rPr lang="en-US" dirty="0"/>
              <a:t>visit </a:t>
            </a:r>
            <a:r>
              <a:rPr lang="en-US" u="sng" dirty="0">
                <a:hlinkClick r:id="rId3"/>
              </a:rPr>
              <a:t>shiptacenter.org</a:t>
            </a:r>
            <a:r>
              <a:rPr lang="en-US" dirty="0"/>
              <a:t>, or call 1-800-MEDICARE (1-800-633-4227</a:t>
            </a:r>
            <a:r>
              <a:rPr lang="en-US" dirty="0" smtClean="0"/>
              <a:t>). TTY: </a:t>
            </a:r>
            <a:r>
              <a:rPr lang="en-US" dirty="0"/>
              <a:t>1-877-486-2048.</a:t>
            </a:r>
          </a:p>
          <a:p>
            <a:pPr marL="0" indent="0">
              <a:buNone/>
            </a:pPr>
            <a:endParaRPr lang="en-US" dirty="0"/>
          </a:p>
        </p:txBody>
      </p:sp>
    </p:spTree>
    <p:extLst>
      <p:ext uri="{BB962C8B-B14F-4D97-AF65-F5344CB8AC3E}">
        <p14:creationId xmlns:p14="http://schemas.microsoft.com/office/powerpoint/2010/main" val="37742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a:t>There are several different ways that you may be able to enroll in a Medicare Health Plan or Medicare Prescription Drug Plan during the Annual </a:t>
            </a:r>
            <a:r>
              <a:rPr lang="en-US" baseline="0" dirty="0"/>
              <a:t>Enrollment Period, if you qualify for a Special Enrollment Period</a:t>
            </a:r>
            <a:r>
              <a:rPr lang="en-US" dirty="0"/>
              <a:t>, or during the General Enrollment Period, including:</a:t>
            </a:r>
          </a:p>
          <a:p>
            <a:pPr marL="414330" lvl="1" indent="-185735">
              <a:buSzPct val="120000"/>
            </a:pPr>
            <a:r>
              <a:rPr lang="en-US" dirty="0"/>
              <a:t>Call the plan</a:t>
            </a:r>
          </a:p>
          <a:p>
            <a:pPr marL="414330" lvl="1" indent="-185735">
              <a:buSzPct val="120000"/>
            </a:pPr>
            <a:r>
              <a:rPr lang="en-US" dirty="0"/>
              <a:t>Enroll on the plan’s website or on </a:t>
            </a:r>
            <a:r>
              <a:rPr lang="en-US" dirty="0">
                <a:hlinkClick r:id="rId3"/>
              </a:rPr>
              <a:t>Medicare.gov</a:t>
            </a:r>
            <a:endParaRPr lang="en-US" dirty="0"/>
          </a:p>
          <a:p>
            <a:pPr marL="414330" lvl="1" indent="-185735">
              <a:buSzPct val="120000"/>
            </a:pPr>
            <a:r>
              <a:rPr lang="en-US" dirty="0"/>
              <a:t>Call 1-800-MEDICARE (1-800-633-4227). </a:t>
            </a:r>
            <a:r>
              <a:rPr lang="en-US" dirty="0" smtClean="0"/>
              <a:t>TTY: </a:t>
            </a:r>
            <a:r>
              <a:rPr lang="en-US" dirty="0"/>
              <a:t>1-877-486-2048.</a:t>
            </a:r>
          </a:p>
          <a:p>
            <a:pPr marL="414330" lvl="1" indent="-185735">
              <a:buSzPct val="120000"/>
            </a:pPr>
            <a:r>
              <a:rPr lang="en-US" dirty="0">
                <a:solidFill>
                  <a:prstClr val="black"/>
                </a:solidFill>
              </a:rPr>
              <a:t>Complete and mail a paper application</a:t>
            </a:r>
          </a:p>
          <a:p>
            <a:pPr marL="221079" indent="-221079"/>
            <a:r>
              <a:rPr lang="en-US" dirty="0"/>
              <a:t>Enrolling in a new Medicare Advantage (MA) or Prescription Drug Plan will automatically disenroll you from your previous plan. This includes MA-only Health Maintenance Organization (HMO) and Preferred Provider Organization (PPO) plans. However, there are limited exceptions for members of MA-only Private </a:t>
            </a:r>
            <a:r>
              <a:rPr lang="en-US" dirty="0" smtClean="0"/>
              <a:t>Fee-For-Service</a:t>
            </a:r>
            <a:r>
              <a:rPr lang="en-US" dirty="0"/>
              <a:t>, </a:t>
            </a:r>
            <a:r>
              <a:rPr lang="en-US" dirty="0" smtClean="0"/>
              <a:t>Cost, </a:t>
            </a:r>
            <a:r>
              <a:rPr lang="en-US" dirty="0"/>
              <a:t>and Medicare Medical Savings Account Plans.</a:t>
            </a:r>
          </a:p>
          <a:p>
            <a:pPr marL="221079" indent="-221079">
              <a:buNone/>
            </a:pPr>
            <a:endParaRPr lang="en-US" dirty="0"/>
          </a:p>
        </p:txBody>
      </p:sp>
    </p:spTree>
    <p:extLst>
      <p:ext uri="{BB962C8B-B14F-4D97-AF65-F5344CB8AC3E}">
        <p14:creationId xmlns:p14="http://schemas.microsoft.com/office/powerpoint/2010/main" val="414696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indent="0">
              <a:buNone/>
              <a:defRPr/>
            </a:pPr>
            <a:r>
              <a:rPr lang="en-US" b="1" dirty="0" smtClean="0"/>
              <a:t>IMPORTANT: </a:t>
            </a:r>
            <a:r>
              <a:rPr lang="en-US" dirty="0" smtClean="0"/>
              <a:t>If you have other coverage, like employer or union coverage, check with your plan’s benefits administrator before making any changes to your coverage. Otherwise, you could lose coverage for you and your dependents.</a:t>
            </a:r>
          </a:p>
          <a:p>
            <a:pPr marL="884310" indent="-884310">
              <a:buNone/>
              <a:defRPr/>
            </a:pPr>
            <a:endParaRPr lang="en-US" dirty="0"/>
          </a:p>
        </p:txBody>
      </p:sp>
    </p:spTree>
    <p:extLst>
      <p:ext uri="{BB962C8B-B14F-4D97-AF65-F5344CB8AC3E}">
        <p14:creationId xmlns:p14="http://schemas.microsoft.com/office/powerpoint/2010/main" val="2471817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1079" indent="-221079">
              <a:defRPr/>
            </a:pPr>
            <a:r>
              <a:rPr lang="en-US" dirty="0" smtClean="0"/>
              <a:t>If you drop a Medicare Advantage (MA) Plan and return to Original Medicare during the Open Enrollment Period</a:t>
            </a:r>
          </a:p>
          <a:p>
            <a:pPr marL="415626" lvl="1" indent="-185705">
              <a:buSzPct val="120000"/>
              <a:defRPr/>
            </a:pPr>
            <a:r>
              <a:rPr lang="en-US" dirty="0" smtClean="0"/>
              <a:t>There is no guarantee that an insurance company will sell you a Medigap policy unless you are in a Trial Right period</a:t>
            </a:r>
            <a:r>
              <a:rPr lang="en-US" baseline="0" dirty="0" smtClean="0"/>
              <a:t> (see next slide).</a:t>
            </a:r>
            <a:endParaRPr lang="en-US" dirty="0" smtClean="0"/>
          </a:p>
          <a:p>
            <a:pPr marL="415626" lvl="1" indent="-185705">
              <a:buSzPct val="120000"/>
              <a:defRPr/>
            </a:pPr>
            <a:r>
              <a:rPr lang="en-US" dirty="0" smtClean="0"/>
              <a:t>You may have to meet medical underwriting requirements, which is a health insurance term referring to the use of medical or health information in the evaluation of an applicant for coverage, typically for life or health insurance. </a:t>
            </a:r>
          </a:p>
          <a:p>
            <a:pPr marL="579891" lvl="2" indent="-170746">
              <a:buSzPct val="50000"/>
              <a:buFont typeface="Wingdings" panose="05000000000000000000" pitchFamily="2" charset="2"/>
              <a:buChar char="q"/>
              <a:defRPr/>
            </a:pPr>
            <a:r>
              <a:rPr lang="en-US" dirty="0" smtClean="0"/>
              <a:t>Unless you have a guaranteed issue right (see next slide).</a:t>
            </a:r>
          </a:p>
          <a:p>
            <a:pPr marL="579428" lvl="2" indent="-177797">
              <a:buSzPct val="50000"/>
              <a:buFont typeface="Wingdings" pitchFamily="2" charset="2"/>
              <a:buChar char="q"/>
              <a:defRPr/>
            </a:pPr>
            <a:r>
              <a:rPr lang="en-US" dirty="0" smtClean="0"/>
              <a:t>Example: If your MA Plan leaves Medicare.</a:t>
            </a:r>
          </a:p>
          <a:p>
            <a:pPr marL="395281" lvl="1" indent="-165097">
              <a:buSzPct val="120000"/>
              <a:defRPr/>
            </a:pPr>
            <a:r>
              <a:rPr lang="en-US" dirty="0" smtClean="0"/>
              <a:t>Contact Medigap insurers in your area to see what Medigap policies might be available to you.</a:t>
            </a:r>
          </a:p>
          <a:p>
            <a:pPr marL="0" indent="0">
              <a:buNone/>
              <a:defRPr/>
            </a:pPr>
            <a:r>
              <a:rPr lang="en-US" b="1" dirty="0" smtClean="0"/>
              <a:t>NOTE: </a:t>
            </a:r>
            <a:r>
              <a:rPr lang="en-US" dirty="0" smtClean="0"/>
              <a:t>More information about Medigap policies is in “Choosing a Medigap Policy: Guide to Insurance for People with Medicare” available at</a:t>
            </a:r>
          </a:p>
          <a:p>
            <a:pPr marL="0" indent="0">
              <a:lnSpc>
                <a:spcPct val="115000"/>
              </a:lnSpc>
              <a:spcBef>
                <a:spcPts val="0"/>
              </a:spcBef>
              <a:spcAft>
                <a:spcPts val="967"/>
              </a:spcAft>
              <a:buNone/>
            </a:pPr>
            <a:r>
              <a:rPr lang="en-US" u="sng" dirty="0" smtClean="0">
                <a:solidFill>
                  <a:srgbClr val="0000FF"/>
                </a:solidFill>
                <a:ea typeface="Calibri"/>
                <a:cs typeface="Times New Roman"/>
                <a:hlinkClick r:id="rId3"/>
              </a:rPr>
              <a:t>Medicare.gov/Pubs/pdf/02110.pdf</a:t>
            </a:r>
            <a:r>
              <a:rPr lang="en-US" dirty="0" smtClean="0"/>
              <a:t>.</a:t>
            </a:r>
            <a:endParaRPr lang="en-US" dirty="0"/>
          </a:p>
        </p:txBody>
      </p:sp>
    </p:spTree>
    <p:extLst>
      <p:ext uri="{BB962C8B-B14F-4D97-AF65-F5344CB8AC3E}">
        <p14:creationId xmlns:p14="http://schemas.microsoft.com/office/powerpoint/2010/main" val="31393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xfrm>
            <a:off x="700551" y="4387443"/>
            <a:ext cx="5757276" cy="4155317"/>
          </a:xfrm>
          <a:noFill/>
        </p:spPr>
        <p:txBody>
          <a:bodyPr wrap="square" numCol="1" anchor="t" anchorCtr="0" compatLnSpc="1">
            <a:prstTxWarp prst="textNoShape">
              <a:avLst/>
            </a:prstTxWarp>
            <a:normAutofit/>
          </a:bodyPr>
          <a:lstStyle/>
          <a:p>
            <a:pPr marL="221079" indent="-221079"/>
            <a:r>
              <a:rPr lang="en-US" dirty="0" smtClean="0"/>
              <a:t>You have a special right to buy a Medigap policy called a guaranteed issue right if</a:t>
            </a:r>
          </a:p>
          <a:p>
            <a:pPr marL="415626" lvl="1" indent="-185705">
              <a:buSzPct val="120000"/>
            </a:pPr>
            <a:r>
              <a:rPr lang="en-US" dirty="0" smtClean="0"/>
              <a:t>Your Medicare Advantage Plan doesn't renew and,</a:t>
            </a:r>
          </a:p>
          <a:p>
            <a:pPr marL="415626" lvl="1" indent="-185705">
              <a:buSzPct val="120000"/>
            </a:pPr>
            <a:r>
              <a:rPr lang="en-US" dirty="0" smtClean="0"/>
              <a:t>You return to Original Medicare and,</a:t>
            </a:r>
          </a:p>
          <a:p>
            <a:pPr marL="415626" lvl="1" indent="-185705">
              <a:buSzPct val="120000"/>
            </a:pPr>
            <a:r>
              <a:rPr lang="en-US" dirty="0" smtClean="0"/>
              <a:t>You’re 65 or older.</a:t>
            </a:r>
          </a:p>
          <a:p>
            <a:pPr marL="220681" lvl="1" indent="-220681">
              <a:buSzPct val="120000"/>
              <a:buFont typeface="Wingdings" panose="05000000000000000000" pitchFamily="2" charset="2"/>
              <a:buChar char="§"/>
            </a:pPr>
            <a:r>
              <a:rPr lang="en-US" dirty="0" smtClean="0"/>
              <a:t>There are time restrictions and other limitations that you should be aware of such as</a:t>
            </a:r>
          </a:p>
          <a:p>
            <a:pPr marL="415626" lvl="1" indent="-185705">
              <a:buSzPct val="120000"/>
            </a:pPr>
            <a:r>
              <a:rPr lang="en-US" dirty="0" smtClean="0"/>
              <a:t>A guaranteed issue right lasts from 60 days before to 63 days after your coverage ends when you meet the conditions described above.</a:t>
            </a:r>
          </a:p>
          <a:p>
            <a:pPr marL="415626" lvl="1" indent="-185705" defTabSz="884310">
              <a:buSzPct val="120000"/>
              <a:defRPr/>
            </a:pPr>
            <a:r>
              <a:rPr lang="en-US" dirty="0" smtClean="0"/>
              <a:t>If you’re under 65, you may not be able to buy a Medigap policy until you turn 65. </a:t>
            </a:r>
          </a:p>
          <a:p>
            <a:pPr marL="610174" lvl="1" indent="-185705" defTabSz="884310">
              <a:buSzPct val="50000"/>
              <a:buFont typeface="Wingdings" pitchFamily="2" charset="2"/>
              <a:buChar char="q"/>
              <a:defRPr/>
            </a:pPr>
            <a:r>
              <a:rPr lang="en-US" dirty="0" smtClean="0"/>
              <a:t>Check with your State Health Insurance Assistance Program or State Insurance Department</a:t>
            </a:r>
          </a:p>
          <a:p>
            <a:pPr marL="231956" lvl="1" indent="-231956">
              <a:buSzPct val="120000"/>
              <a:buFont typeface="Wingdings" panose="05000000000000000000" pitchFamily="2" charset="2"/>
              <a:buChar char="§"/>
            </a:pPr>
            <a:r>
              <a:rPr lang="en-US" dirty="0">
                <a:solidFill>
                  <a:prstClr val="black"/>
                </a:solidFill>
              </a:rPr>
              <a:t>You </a:t>
            </a:r>
            <a:r>
              <a:rPr lang="en-US" dirty="0" smtClean="0">
                <a:solidFill>
                  <a:prstClr val="black"/>
                </a:solidFill>
              </a:rPr>
              <a:t>have special rights if you’re </a:t>
            </a:r>
            <a:r>
              <a:rPr lang="en-US" dirty="0">
                <a:solidFill>
                  <a:prstClr val="black"/>
                </a:solidFill>
              </a:rPr>
              <a:t>in an available Trial Right period which are limited times when </a:t>
            </a:r>
            <a:r>
              <a:rPr lang="en-US" dirty="0" smtClean="0">
                <a:solidFill>
                  <a:prstClr val="black"/>
                </a:solidFill>
              </a:rPr>
              <a:t>you’re </a:t>
            </a:r>
            <a:r>
              <a:rPr lang="en-US" dirty="0">
                <a:solidFill>
                  <a:prstClr val="black"/>
                </a:solidFill>
              </a:rPr>
              <a:t>allowed to buy a Medigap policy because you </a:t>
            </a:r>
            <a:r>
              <a:rPr lang="en-US" dirty="0" smtClean="0">
                <a:solidFill>
                  <a:prstClr val="black"/>
                </a:solidFill>
              </a:rPr>
              <a:t>have</a:t>
            </a:r>
            <a:endParaRPr lang="en-US" dirty="0">
              <a:solidFill>
                <a:prstClr val="black"/>
              </a:solidFill>
            </a:endParaRPr>
          </a:p>
          <a:p>
            <a:pPr marL="409144" lvl="2" indent="-177189">
              <a:buSzPct val="120000"/>
              <a:buFont typeface="Arial" panose="020B0604020202020204" pitchFamily="34" charset="0"/>
              <a:buChar char="•"/>
            </a:pPr>
            <a:r>
              <a:rPr lang="en-US" dirty="0">
                <a:solidFill>
                  <a:prstClr val="black"/>
                </a:solidFill>
              </a:rPr>
              <a:t>Joined a Medicare Advantage (MA) </a:t>
            </a:r>
            <a:r>
              <a:rPr lang="en-US" dirty="0" smtClean="0">
                <a:solidFill>
                  <a:prstClr val="black"/>
                </a:solidFill>
              </a:rPr>
              <a:t>Plan or </a:t>
            </a:r>
            <a:r>
              <a:rPr lang="en-US" dirty="0">
                <a:solidFill>
                  <a:prstClr val="black"/>
                </a:solidFill>
              </a:rPr>
              <a:t>Programs of All-Inclusive Care for the Elderly (PACE) </a:t>
            </a:r>
            <a:r>
              <a:rPr lang="en-US" dirty="0" smtClean="0">
                <a:solidFill>
                  <a:prstClr val="black"/>
                </a:solidFill>
              </a:rPr>
              <a:t>Plan when </a:t>
            </a:r>
            <a:r>
              <a:rPr lang="en-US" dirty="0">
                <a:solidFill>
                  <a:prstClr val="black"/>
                </a:solidFill>
              </a:rPr>
              <a:t>you were first eligible for Medicare Part A at 65, and within the first year of joining, you decide to switch to Original Medicare</a:t>
            </a:r>
          </a:p>
          <a:p>
            <a:pPr marL="409144" lvl="2" indent="-177189">
              <a:buSzPct val="120000"/>
              <a:buFont typeface="Arial" panose="020B0604020202020204" pitchFamily="34" charset="0"/>
              <a:buChar char="•"/>
            </a:pPr>
            <a:r>
              <a:rPr lang="en-US" dirty="0">
                <a:solidFill>
                  <a:prstClr val="black"/>
                </a:solidFill>
              </a:rPr>
              <a:t>You dropped a Medigap policy to join an MA </a:t>
            </a:r>
            <a:r>
              <a:rPr lang="en-US" dirty="0" smtClean="0">
                <a:solidFill>
                  <a:prstClr val="black"/>
                </a:solidFill>
              </a:rPr>
              <a:t>Plan </a:t>
            </a:r>
            <a:r>
              <a:rPr lang="en-US" dirty="0">
                <a:solidFill>
                  <a:prstClr val="black"/>
                </a:solidFill>
              </a:rPr>
              <a:t>(or to switch to a Medicare </a:t>
            </a:r>
            <a:r>
              <a:rPr lang="en-US" dirty="0" smtClean="0">
                <a:solidFill>
                  <a:prstClr val="black"/>
                </a:solidFill>
              </a:rPr>
              <a:t>SELECT policy [a Medigap policy with a network]) </a:t>
            </a:r>
            <a:r>
              <a:rPr lang="en-US" dirty="0">
                <a:solidFill>
                  <a:prstClr val="black"/>
                </a:solidFill>
              </a:rPr>
              <a:t>for the first time, </a:t>
            </a:r>
            <a:r>
              <a:rPr lang="en-US" dirty="0" smtClean="0">
                <a:solidFill>
                  <a:prstClr val="black"/>
                </a:solidFill>
              </a:rPr>
              <a:t>you’ve </a:t>
            </a:r>
            <a:r>
              <a:rPr lang="en-US" dirty="0">
                <a:solidFill>
                  <a:prstClr val="black"/>
                </a:solidFill>
              </a:rPr>
              <a:t>been in the plan for less than a year, and you want to switch back</a:t>
            </a:r>
          </a:p>
          <a:p>
            <a:pPr marL="424469" lvl="1" indent="0" defTabSz="884310">
              <a:buSzPct val="65000"/>
              <a:buNone/>
              <a:defRPr/>
            </a:pPr>
            <a:endParaRPr lang="en-US" dirty="0" smtClean="0"/>
          </a:p>
          <a:p>
            <a:pPr marL="424469" lvl="1" indent="0">
              <a:buSzPct val="65000"/>
              <a:buNone/>
            </a:pPr>
            <a:endParaRPr lang="en-US" dirty="0" smtClean="0"/>
          </a:p>
          <a:p>
            <a:pPr>
              <a:buFont typeface="Wingdings" pitchFamily="2" charset="2"/>
              <a:buNone/>
            </a:pPr>
            <a:endParaRPr lang="en-US" dirty="0" smtClean="0"/>
          </a:p>
        </p:txBody>
      </p:sp>
    </p:spTree>
    <p:extLst>
      <p:ext uri="{BB962C8B-B14F-4D97-AF65-F5344CB8AC3E}">
        <p14:creationId xmlns:p14="http://schemas.microsoft.com/office/powerpoint/2010/main" val="2895322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xfrm>
            <a:off x="729424" y="4398133"/>
            <a:ext cx="5470675" cy="4031620"/>
          </a:xfrm>
        </p:spPr>
        <p:txBody>
          <a:bodyPr wrap="square" numCol="1" anchor="t" anchorCtr="0" compatLnSpc="1">
            <a:prstTxWarp prst="textNoShape">
              <a:avLst/>
            </a:prstTxWarp>
          </a:bodyPr>
          <a:lstStyle/>
          <a:p>
            <a:pPr marL="221079" indent="-221079" eaLnBrk="1" hangingPunct="1">
              <a:defRPr/>
            </a:pPr>
            <a:r>
              <a:rPr lang="en-US" dirty="0" smtClean="0">
                <a:cs typeface="Arial" charset="0"/>
              </a:rPr>
              <a:t>If you’re in a Medicare Advantage (MA) Plan</a:t>
            </a:r>
          </a:p>
          <a:p>
            <a:pPr marL="415626" lvl="1" indent="-185705" eaLnBrk="1" hangingPunct="1">
              <a:buSzPct val="120000"/>
              <a:defRPr/>
            </a:pPr>
            <a:r>
              <a:rPr lang="en-US" dirty="0" smtClean="0">
                <a:cs typeface="Arial" charset="0"/>
              </a:rPr>
              <a:t>You can switch to another MA Plan by joining a new MA Plan</a:t>
            </a:r>
          </a:p>
          <a:p>
            <a:pPr marL="415626" lvl="1" indent="-185705" eaLnBrk="1" hangingPunct="1">
              <a:buSzPct val="120000"/>
              <a:defRPr/>
            </a:pPr>
            <a:r>
              <a:rPr lang="en-US" dirty="0" smtClean="0">
                <a:cs typeface="Arial" charset="0"/>
              </a:rPr>
              <a:t>You’ll be automatically disenrolled from your old plan</a:t>
            </a:r>
          </a:p>
          <a:p>
            <a:pPr marL="415626" lvl="1" indent="-185705" eaLnBrk="1" hangingPunct="1">
              <a:buSzPct val="120000"/>
              <a:defRPr/>
            </a:pPr>
            <a:r>
              <a:rPr lang="en-US" dirty="0" smtClean="0">
                <a:cs typeface="Arial" charset="0"/>
              </a:rPr>
              <a:t>You can switch back to Original Medicare by joining a stand-alone Medicare drug plan</a:t>
            </a:r>
          </a:p>
          <a:p>
            <a:pPr marL="610174" lvl="2" indent="-185705" eaLnBrk="1" hangingPunct="1">
              <a:buSzPct val="50000"/>
              <a:buFont typeface="Wingdings" pitchFamily="2" charset="2"/>
              <a:buChar char="q"/>
              <a:defRPr/>
            </a:pPr>
            <a:r>
              <a:rPr lang="en-US" dirty="0" smtClean="0">
                <a:cs typeface="Arial" charset="0"/>
              </a:rPr>
              <a:t>You'll need to consider/see if you can get a Medigap policy</a:t>
            </a:r>
          </a:p>
          <a:p>
            <a:pPr marL="0" lvl="1" indent="0">
              <a:buNone/>
              <a:defRPr/>
            </a:pPr>
            <a:r>
              <a:rPr lang="en-US" b="1" dirty="0" smtClean="0">
                <a:cs typeface="Arial" charset="0"/>
              </a:rPr>
              <a:t>REMEMBER</a:t>
            </a:r>
            <a:r>
              <a:rPr lang="en-US" dirty="0" smtClean="0">
                <a:cs typeface="Arial" charset="0"/>
              </a:rPr>
              <a:t>: If you have other health or drug coverage, like from an employer or union, check with your benefits administrator before you make any changes to your coverage.</a:t>
            </a:r>
          </a:p>
          <a:p>
            <a:pPr marL="0" indent="0" eaLnBrk="1" hangingPunct="1">
              <a:buNone/>
              <a:defRPr/>
            </a:pPr>
            <a:endParaRPr lang="en-US" dirty="0" smtClean="0"/>
          </a:p>
        </p:txBody>
      </p:sp>
    </p:spTree>
    <p:extLst>
      <p:ext uri="{BB962C8B-B14F-4D97-AF65-F5344CB8AC3E}">
        <p14:creationId xmlns:p14="http://schemas.microsoft.com/office/powerpoint/2010/main" val="702514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smtClean="0">
                <a:solidFill>
                  <a:srgbClr val="000000"/>
                </a:solidFill>
              </a:rPr>
              <a:t>Between January 1</a:t>
            </a:r>
            <a:r>
              <a:rPr lang="en-US" dirty="0" smtClean="0">
                <a:solidFill>
                  <a:srgbClr val="000000"/>
                </a:solidFill>
                <a:latin typeface="Engravers MT" panose="02090707080505020304" pitchFamily="18" charset="0"/>
              </a:rPr>
              <a:t>–</a:t>
            </a:r>
            <a:r>
              <a:rPr lang="en-US" dirty="0" smtClean="0">
                <a:solidFill>
                  <a:srgbClr val="000000"/>
                </a:solidFill>
              </a:rPr>
              <a:t>February 14, you can leave a Medicare Advantage (MA) Plan or Medicare Advantage with Prescription Drug (MAPD) Plan and switch to Original Medicare</a:t>
            </a:r>
          </a:p>
          <a:p>
            <a:pPr marL="415626" lvl="1" indent="-185705">
              <a:buSzPct val="120000"/>
            </a:pPr>
            <a:r>
              <a:rPr lang="en-US" dirty="0" smtClean="0">
                <a:solidFill>
                  <a:srgbClr val="000000"/>
                </a:solidFill>
              </a:rPr>
              <a:t>If you make this change, you may also join a Medicare Prescription Drug Plan to add drug coverage </a:t>
            </a:r>
          </a:p>
          <a:p>
            <a:pPr marL="571490" lvl="2" indent="-171447">
              <a:buSzPct val="50000"/>
              <a:buFont typeface="Wingdings" panose="05000000000000000000" pitchFamily="2" charset="2"/>
              <a:buChar char="q"/>
            </a:pPr>
            <a:r>
              <a:rPr lang="en-US" dirty="0" smtClean="0">
                <a:solidFill>
                  <a:srgbClr val="000000"/>
                </a:solidFill>
              </a:rPr>
              <a:t>Coverage begins the first of the month after the plan gets the enrollment form</a:t>
            </a:r>
          </a:p>
          <a:p>
            <a:pPr marL="415626" lvl="1" indent="-185705">
              <a:buSzPct val="120000"/>
            </a:pPr>
            <a:r>
              <a:rPr lang="en-US" dirty="0" smtClean="0">
                <a:solidFill>
                  <a:srgbClr val="000000"/>
                </a:solidFill>
              </a:rPr>
              <a:t>Check</a:t>
            </a:r>
            <a:r>
              <a:rPr lang="en-US" baseline="0" dirty="0" smtClean="0">
                <a:solidFill>
                  <a:srgbClr val="000000"/>
                </a:solidFill>
              </a:rPr>
              <a:t> to see if you would be able to get a Medigap (Medicare supplement insurance) policy to help pay the gaps in Original Medicare coverage. You might have limited or no options depending on the state you live in.</a:t>
            </a:r>
          </a:p>
          <a:p>
            <a:pPr marL="0" lvl="1" indent="0">
              <a:buSzPct val="120000"/>
              <a:buNone/>
            </a:pPr>
            <a:r>
              <a:rPr lang="en-US" b="1" dirty="0" smtClean="0">
                <a:solidFill>
                  <a:srgbClr val="000000"/>
                </a:solidFill>
              </a:rPr>
              <a:t>NOTE: </a:t>
            </a:r>
            <a:r>
              <a:rPr lang="en-US" dirty="0" smtClean="0">
                <a:solidFill>
                  <a:srgbClr val="000000"/>
                </a:solidFill>
              </a:rPr>
              <a:t>This time period doesn't allow changes in enrollment from one MA or MAPD Plan to another except in limited circumstances, or unless you are qualified for a Special Enrollment Period. </a:t>
            </a:r>
            <a:endParaRPr lang="en-US" b="1" dirty="0" smtClean="0"/>
          </a:p>
          <a:p>
            <a:pPr marL="0" indent="0">
              <a:buNone/>
            </a:pPr>
            <a:endParaRPr lang="en-US" dirty="0" smtClean="0"/>
          </a:p>
        </p:txBody>
      </p:sp>
    </p:spTree>
    <p:extLst>
      <p:ext uri="{BB962C8B-B14F-4D97-AF65-F5344CB8AC3E}">
        <p14:creationId xmlns:p14="http://schemas.microsoft.com/office/powerpoint/2010/main" val="2071207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729425" y="4398134"/>
            <a:ext cx="5601362" cy="3958318"/>
          </a:xfrm>
          <a:noFill/>
        </p:spPr>
        <p:txBody>
          <a:bodyPr wrap="square" numCol="1" anchor="t" anchorCtr="0" compatLnSpc="1">
            <a:prstTxWarp prst="textNoShape">
              <a:avLst/>
            </a:prstTxWarp>
            <a:normAutofit lnSpcReduction="10000"/>
          </a:bodyPr>
          <a:lstStyle/>
          <a:p>
            <a:pPr marL="221079" indent="-221079"/>
            <a:r>
              <a:rPr lang="en-US" dirty="0" smtClean="0"/>
              <a:t>With the Open Enrollment Period beginning in October, most people will have their membership materials before January 1.</a:t>
            </a:r>
          </a:p>
          <a:p>
            <a:pPr marL="221079" indent="-221079"/>
            <a:r>
              <a:rPr lang="en-US" dirty="0" smtClean="0"/>
              <a:t>However, the first time you use your new Medicare drug plan, you should come to the pharmacy with as much information as possible, especially if you need to use your new coverage before you receive a plan membership card. Here’s what you need to bring to the pharmacy:</a:t>
            </a:r>
          </a:p>
          <a:p>
            <a:pPr marL="415626" lvl="1" indent="-185705">
              <a:buSzPct val="120000"/>
            </a:pPr>
            <a:r>
              <a:rPr lang="en-US" dirty="0" smtClean="0"/>
              <a:t>Your red, white, and blue Medicare card</a:t>
            </a:r>
          </a:p>
          <a:p>
            <a:pPr marL="415626" lvl="1" indent="-185705">
              <a:buSzPct val="120000"/>
            </a:pPr>
            <a:r>
              <a:rPr lang="en-US" dirty="0" smtClean="0"/>
              <a:t>A photo ID</a:t>
            </a:r>
          </a:p>
          <a:p>
            <a:pPr marL="415626" lvl="1" indent="-185705">
              <a:buSzPct val="120000"/>
            </a:pPr>
            <a:r>
              <a:rPr lang="en-US" dirty="0" smtClean="0"/>
              <a:t>Your plan membership card, if you have one</a:t>
            </a:r>
          </a:p>
          <a:p>
            <a:pPr marL="415626" lvl="1" indent="-185705">
              <a:buSzPct val="120000"/>
            </a:pPr>
            <a:r>
              <a:rPr lang="en-US" dirty="0" smtClean="0"/>
              <a:t>If you don’t have a plan membership card, you can bring an acknowledgement or confirmation letter from the plan if you have one, or an enrollment confirmation number from the plan. (Note: Only confirmation numbers from the plan will work, not those from Medicare’s Online Enrollment Center at </a:t>
            </a:r>
            <a:r>
              <a:rPr lang="en-US" dirty="0" smtClean="0">
                <a:hlinkClick r:id="rId3"/>
              </a:rPr>
              <a:t>Medicare.gov</a:t>
            </a:r>
            <a:r>
              <a:rPr lang="en-US" dirty="0" smtClean="0"/>
              <a:t>). If you haven’t received a plan membership card or any plan enrollment materials, let the provider/pharmacist know the name of the Medicare health or drug plan you joined. </a:t>
            </a:r>
          </a:p>
          <a:p>
            <a:pPr marL="415626" indent="-185705">
              <a:buSzPct val="120000"/>
              <a:buFont typeface="Arial" pitchFamily="34" charset="0"/>
              <a:buChar char="•"/>
            </a:pPr>
            <a:r>
              <a:rPr lang="en-US" dirty="0" smtClean="0"/>
              <a:t>Bring your Medicaid card if you have one, or a letter from your state Medicaid program, or the Social Security Administration that shows you are eligible for Extra Help (a Medicare program to help people with limited income and resources pay Medicare Prescription Drug Plan costs).</a:t>
            </a:r>
          </a:p>
        </p:txBody>
      </p:sp>
    </p:spTree>
    <p:extLst>
      <p:ext uri="{BB962C8B-B14F-4D97-AF65-F5344CB8AC3E}">
        <p14:creationId xmlns:p14="http://schemas.microsoft.com/office/powerpoint/2010/main" val="368820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US" dirty="0" smtClean="0">
                <a:cs typeface="Arial" pitchFamily="34" charset="0"/>
              </a:rPr>
              <a:t>You have choices as to how you want to have your Medicare benefits covered:</a:t>
            </a:r>
          </a:p>
          <a:p>
            <a:pPr marL="169863" lvl="1" indent="-169863">
              <a:buFont typeface="Wingdings" panose="05000000000000000000" pitchFamily="2" charset="2"/>
              <a:buChar char="§"/>
            </a:pPr>
            <a:r>
              <a:rPr lang="en-US" dirty="0" smtClean="0">
                <a:cs typeface="Arial" pitchFamily="34" charset="0"/>
              </a:rPr>
              <a:t>Original Medicare</a:t>
            </a:r>
          </a:p>
          <a:p>
            <a:pPr lvl="2" indent="-168275">
              <a:buSzPct val="120000"/>
              <a:buFont typeface="Arial" pitchFamily="34" charset="0"/>
              <a:buChar char="•"/>
            </a:pPr>
            <a:r>
              <a:rPr lang="en-US" dirty="0" smtClean="0">
                <a:cs typeface="Arial" pitchFamily="34" charset="0"/>
              </a:rPr>
              <a:t>You may </a:t>
            </a:r>
            <a:r>
              <a:rPr lang="en-US" baseline="0" dirty="0" smtClean="0">
                <a:cs typeface="Arial" pitchFamily="34" charset="0"/>
              </a:rPr>
              <a:t>choose to purchase a M</a:t>
            </a:r>
            <a:r>
              <a:rPr lang="en-US" dirty="0" smtClean="0">
                <a:cs typeface="Arial" pitchFamily="34" charset="0"/>
              </a:rPr>
              <a:t>edicare Supplement Insurance (Medigap)</a:t>
            </a:r>
            <a:r>
              <a:rPr lang="en-US" baseline="0" dirty="0" smtClean="0">
                <a:cs typeface="Arial" pitchFamily="34" charset="0"/>
              </a:rPr>
              <a:t> p</a:t>
            </a:r>
            <a:r>
              <a:rPr lang="en-US" dirty="0" smtClean="0">
                <a:cs typeface="Arial" pitchFamily="34" charset="0"/>
              </a:rPr>
              <a:t>olicy. It helps cover the expenses you’re responsible for after Medicare pays</a:t>
            </a:r>
          </a:p>
          <a:p>
            <a:pPr lvl="2" indent="-168275">
              <a:buSzPct val="120000"/>
              <a:buFont typeface="Arial" pitchFamily="34" charset="0"/>
              <a:buChar char="•"/>
            </a:pPr>
            <a:r>
              <a:rPr lang="en-US" dirty="0" smtClean="0">
                <a:cs typeface="Arial" pitchFamily="34" charset="0"/>
              </a:rPr>
              <a:t>You may also choose to enroll in a Medicare Prescription Drug Plan to help cover the cost of your medications</a:t>
            </a:r>
          </a:p>
          <a:p>
            <a:pPr marL="169863" lvl="1" indent="-169863">
              <a:buFont typeface="Wingdings" panose="05000000000000000000" pitchFamily="2" charset="2"/>
              <a:buChar char="§"/>
            </a:pPr>
            <a:r>
              <a:rPr lang="en-US" dirty="0">
                <a:cs typeface="Arial" pitchFamily="34" charset="0"/>
              </a:rPr>
              <a:t>Medicare Advantage Plans</a:t>
            </a:r>
          </a:p>
          <a:p>
            <a:pPr lvl="2" indent="-168275">
              <a:buSzPct val="120000"/>
              <a:buFont typeface="Arial" pitchFamily="34" charset="0"/>
              <a:buChar char="•"/>
            </a:pPr>
            <a:r>
              <a:rPr lang="en-US" dirty="0">
                <a:cs typeface="Arial" pitchFamily="34" charset="0"/>
              </a:rPr>
              <a:t>With or without Medicare prescription drug coverage</a:t>
            </a:r>
          </a:p>
          <a:p>
            <a:pPr marL="169863" lvl="1" indent="-169863">
              <a:buFont typeface="Wingdings" panose="05000000000000000000" pitchFamily="2" charset="2"/>
              <a:buChar char="§"/>
            </a:pPr>
            <a:r>
              <a:rPr lang="en-US" dirty="0">
                <a:cs typeface="Arial" pitchFamily="34" charset="0"/>
              </a:rPr>
              <a:t>Other Medicare Health Plans</a:t>
            </a:r>
          </a:p>
          <a:p>
            <a:pPr lvl="2" indent="-168275">
              <a:buSzPct val="120000"/>
              <a:buFont typeface="Arial" pitchFamily="34" charset="0"/>
              <a:buChar char="•"/>
            </a:pPr>
            <a:r>
              <a:rPr lang="en-US" dirty="0">
                <a:cs typeface="Arial" pitchFamily="34" charset="0"/>
              </a:rPr>
              <a:t>Like Cost Plans, Medicare Medical Savings Accounts, and Programs of All-Inclusive Care for the Elderly (PACE) Plans</a:t>
            </a:r>
          </a:p>
          <a:p>
            <a:pPr marL="610174" lvl="1" indent="-185705">
              <a:buSzPct val="120000"/>
              <a:buNone/>
            </a:pPr>
            <a:endParaRPr lang="en-US" dirty="0" smtClean="0"/>
          </a:p>
        </p:txBody>
      </p:sp>
    </p:spTree>
    <p:extLst>
      <p:ext uri="{BB962C8B-B14F-4D97-AF65-F5344CB8AC3E}">
        <p14:creationId xmlns:p14="http://schemas.microsoft.com/office/powerpoint/2010/main" val="3702028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0247" y="4310170"/>
            <a:ext cx="5913191" cy="3888680"/>
          </a:xfrm>
        </p:spPr>
        <p:txBody>
          <a:bodyPr>
            <a:normAutofit lnSpcReduction="10000"/>
          </a:bodyPr>
          <a:lstStyle/>
          <a:p>
            <a:pPr marL="221079" indent="-221079">
              <a:defRPr/>
            </a:pPr>
            <a:r>
              <a:rPr lang="en-US" dirty="0" smtClean="0"/>
              <a:t>Sometimes plans don’t renew all of their plans. This is usually based on the plans’ business decisions. Sometimes Medicare takes an official action called a “sanction” because of a problem with the plan that affects you.</a:t>
            </a:r>
          </a:p>
          <a:p>
            <a:pPr marL="231956" lvl="2" indent="-231956">
              <a:buSzPct val="100000"/>
              <a:buFont typeface="Wingdings" panose="05000000000000000000" pitchFamily="2" charset="2"/>
              <a:buChar char="§"/>
              <a:defRPr/>
            </a:pPr>
            <a:r>
              <a:rPr lang="en-US" dirty="0" smtClean="0"/>
              <a:t>You can switch from your Medicare Advantage or Medicare Prescription Drug Plan to another plan. Your chance to switch is determined by Medicare on a case-by-case basis.</a:t>
            </a:r>
          </a:p>
          <a:p>
            <a:pPr marL="415626" lvl="1" indent="-185705">
              <a:buSzPct val="120000"/>
              <a:defRPr/>
            </a:pPr>
            <a:r>
              <a:rPr lang="en-US" dirty="0"/>
              <a:t>Sometimes Medicare ends (terminates) your plan’s contract. You can switch from your Medicare Advantage or Medicare Prescription Drug Plan to another plan. Your chance to switch lasts until one full month after Medicare ends the plan’s contract.</a:t>
            </a:r>
          </a:p>
          <a:p>
            <a:pPr marL="415626" lvl="1" indent="-185705">
              <a:buSzPct val="120000"/>
              <a:defRPr/>
            </a:pPr>
            <a:r>
              <a:rPr lang="en-US" dirty="0" smtClean="0"/>
              <a:t>If your Medicare Advantage Plan, Medicare Prescription Drug Plan, or Medicare Cost Plan’s contract isn’t renewed</a:t>
            </a:r>
          </a:p>
          <a:p>
            <a:pPr marL="610174" lvl="2" indent="-185705">
              <a:buSzPct val="50000"/>
              <a:buFont typeface="Wingdings" pitchFamily="2" charset="2"/>
              <a:buChar char="q"/>
              <a:defRPr/>
            </a:pPr>
            <a:r>
              <a:rPr lang="en-US" dirty="0" smtClean="0"/>
              <a:t>You may join another Medicare Advantage or Medicare Prescription Drug Plan between October 15, 2017 and the end of February 2018.</a:t>
            </a:r>
          </a:p>
          <a:p>
            <a:pPr marL="610174" lvl="2" indent="-185705">
              <a:buSzPct val="50000"/>
              <a:buFont typeface="Wingdings" pitchFamily="2" charset="2"/>
              <a:buChar char="q"/>
              <a:defRPr/>
            </a:pPr>
            <a:r>
              <a:rPr lang="en-US" dirty="0" smtClean="0"/>
              <a:t>If you join a plan between October 15 and December 31, your coverage will be effective January 1, 2018. If you enroll between</a:t>
            </a:r>
            <a:r>
              <a:rPr lang="en-US" baseline="0" dirty="0" smtClean="0"/>
              <a:t> January 1, 2018 and the end of February 2018, your coverage will be effective the first day of the following month.</a:t>
            </a:r>
            <a:endParaRPr lang="en-US" dirty="0" smtClean="0"/>
          </a:p>
          <a:p>
            <a:pPr marL="221079" indent="-221079">
              <a:spcBef>
                <a:spcPts val="290"/>
              </a:spcBef>
              <a:defRPr/>
            </a:pPr>
            <a:r>
              <a:rPr lang="en-US" dirty="0" smtClean="0"/>
              <a:t>Per regulatory requirements, plans must notify</a:t>
            </a:r>
          </a:p>
          <a:p>
            <a:pPr marL="405924" lvl="1" indent="-175578">
              <a:buSzPct val="120000"/>
              <a:defRPr/>
            </a:pPr>
            <a:r>
              <a:rPr lang="en-US" dirty="0" smtClean="0"/>
              <a:t>CMS about non-renewal decisions by the first Monday in June.</a:t>
            </a:r>
          </a:p>
          <a:p>
            <a:pPr marL="415626" lvl="1" indent="-185705">
              <a:buSzPct val="120000"/>
              <a:defRPr/>
            </a:pPr>
            <a:r>
              <a:rPr lang="en-US" dirty="0" smtClean="0"/>
              <a:t>People affected no later than the beginning of October (90 days before the end of the year).</a:t>
            </a:r>
          </a:p>
        </p:txBody>
      </p:sp>
    </p:spTree>
    <p:extLst>
      <p:ext uri="{BB962C8B-B14F-4D97-AF65-F5344CB8AC3E}">
        <p14:creationId xmlns:p14="http://schemas.microsoft.com/office/powerpoint/2010/main" val="2733363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700552" y="4387445"/>
            <a:ext cx="5601362" cy="4042309"/>
          </a:xfrm>
          <a:noFill/>
        </p:spPr>
        <p:txBody>
          <a:bodyPr wrap="square" numCol="1" anchor="t" anchorCtr="0" compatLnSpc="1">
            <a:prstTxWarp prst="textNoShape">
              <a:avLst/>
            </a:prstTxWarp>
            <a:normAutofit lnSpcReduction="10000"/>
          </a:bodyPr>
          <a:lstStyle/>
          <a:p>
            <a:pPr marL="221079" indent="-221079">
              <a:buSzPct val="120000"/>
            </a:pPr>
            <a:r>
              <a:rPr lang="en-US" dirty="0" smtClean="0"/>
              <a:t>Each Fall, CMS reassigns certain Low Income Subsidy (LIS) (Extra Help) beneficiaries with 100% premium subsidy to a new prescription drug plan (PDP). This is to ensure that LIS beneficiaries</a:t>
            </a:r>
            <a:r>
              <a:rPr lang="en-US" baseline="0" dirty="0" smtClean="0"/>
              <a:t> maximize their resources, and use the subsidy. Plan reassignments can occur if</a:t>
            </a:r>
            <a:r>
              <a:rPr lang="en-US" dirty="0" smtClean="0"/>
              <a:t> the</a:t>
            </a:r>
          </a:p>
          <a:p>
            <a:pPr marL="415626" lvl="1" indent="-185705">
              <a:buSzPct val="120000"/>
            </a:pPr>
            <a:r>
              <a:rPr lang="en-US" dirty="0" smtClean="0"/>
              <a:t>PDP is terminating</a:t>
            </a:r>
          </a:p>
          <a:p>
            <a:pPr marL="415626" lvl="1" indent="-185705">
              <a:buSzPct val="120000"/>
            </a:pPr>
            <a:r>
              <a:rPr lang="en-US" dirty="0" smtClean="0"/>
              <a:t>PDP premium increase </a:t>
            </a:r>
          </a:p>
          <a:p>
            <a:pPr marL="610174" lvl="2" indent="-185705">
              <a:buSzPct val="50000"/>
              <a:buFont typeface="Wingdings" pitchFamily="2" charset="2"/>
              <a:buChar char="q"/>
            </a:pPr>
            <a:r>
              <a:rPr lang="en-US" dirty="0" smtClean="0"/>
              <a:t>Over regional LIS premium subsidy amount</a:t>
            </a:r>
          </a:p>
          <a:p>
            <a:pPr marL="610174" lvl="2" indent="-185705">
              <a:buSzPct val="50000"/>
              <a:buFont typeface="Wingdings" pitchFamily="2" charset="2"/>
              <a:buChar char="q"/>
            </a:pPr>
            <a:r>
              <a:rPr lang="en-US" dirty="0" smtClean="0"/>
              <a:t>Converting to enhanced benefit</a:t>
            </a:r>
          </a:p>
          <a:p>
            <a:pPr marL="415626" lvl="2" indent="-185705">
              <a:buSzPct val="120000"/>
              <a:buFont typeface="Arial" pitchFamily="34" charset="0"/>
              <a:buChar char="•"/>
            </a:pPr>
            <a:r>
              <a:rPr lang="en-US" dirty="0"/>
              <a:t>Medicare Advantage plan terminating and member has LIS but no PDP enrollment</a:t>
            </a:r>
          </a:p>
          <a:p>
            <a:pPr marL="221079" lvl="2" indent="-221079">
              <a:buSzPct val="120000"/>
              <a:buFont typeface="Wingdings" pitchFamily="2" charset="2"/>
              <a:buChar char="§"/>
            </a:pPr>
            <a:r>
              <a:rPr lang="en-US" dirty="0" smtClean="0"/>
              <a:t>Reassignments are placed into new benchmarked plans randomly</a:t>
            </a:r>
          </a:p>
          <a:p>
            <a:pPr marL="415626" lvl="3" indent="-185705">
              <a:buSzPct val="120000"/>
              <a:buFont typeface="Arial" pitchFamily="34" charset="0"/>
              <a:buChar char="•"/>
            </a:pPr>
            <a:r>
              <a:rPr lang="en-US" dirty="0" smtClean="0"/>
              <a:t>The newly assigned plans are basic plans only</a:t>
            </a:r>
          </a:p>
          <a:p>
            <a:pPr marL="221079" lvl="3" indent="-221079">
              <a:buSzPct val="120000"/>
              <a:buFont typeface="Wingdings" pitchFamily="2" charset="2"/>
              <a:buChar char="§"/>
            </a:pPr>
            <a:r>
              <a:rPr lang="en-US" dirty="0"/>
              <a:t>People who chose their current plan won’t be </a:t>
            </a:r>
            <a:r>
              <a:rPr lang="en-US" dirty="0" smtClean="0"/>
              <a:t>reassigned</a:t>
            </a:r>
          </a:p>
          <a:p>
            <a:pPr marL="0" lvl="3" indent="0">
              <a:buSzPct val="120000"/>
              <a:buNone/>
            </a:pPr>
            <a:r>
              <a:rPr lang="en-US" b="1" dirty="0"/>
              <a:t>NOTE</a:t>
            </a:r>
            <a:r>
              <a:rPr lang="en-US" b="1" dirty="0" smtClean="0"/>
              <a:t>: </a:t>
            </a:r>
            <a:r>
              <a:rPr lang="en-US" dirty="0" smtClean="0"/>
              <a:t>If </a:t>
            </a:r>
            <a:r>
              <a:rPr lang="en-US" dirty="0"/>
              <a:t>a Part D plan offering basic prescription drug coverage has a monthly premium amount that exceeds the low-income subsidy benchmark amount by a de minimis </a:t>
            </a:r>
            <a:r>
              <a:rPr lang="en-US" dirty="0" smtClean="0"/>
              <a:t>amount ($2 in 2018), </a:t>
            </a:r>
            <a:r>
              <a:rPr lang="en-US" dirty="0"/>
              <a:t>and the Part D plan volunteers to waive that de minimis amount, then CMS </a:t>
            </a:r>
            <a:r>
              <a:rPr lang="en-US" dirty="0" smtClean="0"/>
              <a:t>won’t </a:t>
            </a:r>
            <a:r>
              <a:rPr lang="en-US" dirty="0"/>
              <a:t>reassign the low-income subsidy eligible beneficiaries who are currently enrolled in that plan. The de minimis amount is set by CMS each year. </a:t>
            </a:r>
            <a:r>
              <a:rPr lang="en-US" dirty="0" smtClean="0"/>
              <a:t>These plans will be listed as having a $0 premium. The plan will not receive auto-enrollees. </a:t>
            </a:r>
            <a:endParaRPr lang="en-US" dirty="0"/>
          </a:p>
        </p:txBody>
      </p:sp>
    </p:spTree>
    <p:extLst>
      <p:ext uri="{BB962C8B-B14F-4D97-AF65-F5344CB8AC3E}">
        <p14:creationId xmlns:p14="http://schemas.microsoft.com/office/powerpoint/2010/main" val="379594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551" y="4387443"/>
            <a:ext cx="5848680" cy="4155317"/>
          </a:xfrm>
        </p:spPr>
        <p:txBody>
          <a:bodyPr>
            <a:normAutofit/>
          </a:bodyPr>
          <a:lstStyle/>
          <a:p>
            <a:pPr marL="221079" indent="-221079"/>
            <a:r>
              <a:rPr lang="en-US" dirty="0">
                <a:solidFill>
                  <a:prstClr val="black"/>
                </a:solidFill>
                <a:ea typeface="ＭＳ Ｐゴシック"/>
              </a:rPr>
              <a:t>People with Medicare receive certain notices that advise them of important changes to their coverage. Among them are</a:t>
            </a:r>
          </a:p>
          <a:p>
            <a:pPr marL="400043" lvl="1" indent="-171447"/>
            <a:r>
              <a:rPr lang="en-US" dirty="0"/>
              <a:t>Reassignment Notice </a:t>
            </a:r>
            <a:r>
              <a:rPr lang="en-US" dirty="0" smtClean="0">
                <a:solidFill>
                  <a:srgbClr val="000000"/>
                </a:solidFill>
                <a:latin typeface="Engravers MT" panose="02090707080505020304" pitchFamily="18" charset="0"/>
              </a:rPr>
              <a:t>–</a:t>
            </a:r>
            <a:r>
              <a:rPr lang="en-US" dirty="0" smtClean="0"/>
              <a:t> </a:t>
            </a:r>
            <a:r>
              <a:rPr lang="en-US" dirty="0"/>
              <a:t>Plan Termination </a:t>
            </a:r>
            <a:r>
              <a:rPr lang="en-US" dirty="0" smtClean="0"/>
              <a:t>(T</a:t>
            </a:r>
            <a:r>
              <a:rPr lang="en-US" dirty="0" smtClean="0">
                <a:solidFill>
                  <a:prstClr val="black"/>
                </a:solidFill>
                <a:ea typeface="ＭＳ Ｐゴシック"/>
              </a:rPr>
              <a:t>erminating </a:t>
            </a:r>
            <a:r>
              <a:rPr lang="en-US" dirty="0">
                <a:solidFill>
                  <a:prstClr val="black"/>
                </a:solidFill>
                <a:ea typeface="ＭＳ Ｐゴシック"/>
              </a:rPr>
              <a:t>Medicare Prescription Drug Plans</a:t>
            </a:r>
            <a:r>
              <a:rPr lang="en-US" dirty="0"/>
              <a:t>)</a:t>
            </a:r>
            <a:endParaRPr lang="en-US" dirty="0">
              <a:solidFill>
                <a:prstClr val="black"/>
              </a:solidFill>
              <a:ea typeface="ＭＳ Ｐゴシック"/>
            </a:endParaRPr>
          </a:p>
          <a:p>
            <a:pPr marL="400043" lvl="1" indent="-171447"/>
            <a:r>
              <a:rPr lang="en-US" dirty="0">
                <a:ea typeface="ＭＳ Ｐゴシック"/>
              </a:rPr>
              <a:t>Prescription Drug Plan Premium Increase</a:t>
            </a:r>
          </a:p>
          <a:p>
            <a:pPr marL="400043" lvl="1" indent="-171447"/>
            <a:r>
              <a:rPr lang="en-US" dirty="0">
                <a:ea typeface="ＭＳ Ｐゴシック"/>
              </a:rPr>
              <a:t>Medicare Advantage Plan Termination</a:t>
            </a:r>
          </a:p>
          <a:p>
            <a:pPr marL="400043" lvl="1" indent="-171447" defTabSz="884310">
              <a:spcBef>
                <a:spcPts val="580"/>
              </a:spcBef>
              <a:defRPr/>
            </a:pPr>
            <a:r>
              <a:rPr lang="en-US" dirty="0">
                <a:solidFill>
                  <a:prstClr val="black"/>
                </a:solidFill>
                <a:ea typeface="ＭＳ Ｐゴシック"/>
              </a:rPr>
              <a:t>Reassignment Formulary </a:t>
            </a:r>
          </a:p>
          <a:p>
            <a:pPr marL="400043" lvl="1" indent="-171447" defTabSz="884310">
              <a:spcBef>
                <a:spcPts val="580"/>
              </a:spcBef>
              <a:defRPr/>
            </a:pPr>
            <a:r>
              <a:rPr lang="en-US" dirty="0">
                <a:ea typeface="ＭＳ Ｐゴシック"/>
              </a:rPr>
              <a:t>“Choosers”</a:t>
            </a:r>
          </a:p>
          <a:p>
            <a:pPr marL="0" lvl="1" indent="0" defTabSz="884310">
              <a:spcBef>
                <a:spcPts val="580"/>
              </a:spcBef>
              <a:buNone/>
              <a:defRPr/>
            </a:pPr>
            <a:r>
              <a:rPr lang="en-US" b="1" dirty="0">
                <a:ea typeface="ＭＳ Ｐゴシック"/>
              </a:rPr>
              <a:t>NOTE: </a:t>
            </a:r>
            <a:r>
              <a:rPr lang="en-US" dirty="0">
                <a:ea typeface="ＭＳ Ｐゴシック"/>
              </a:rPr>
              <a:t>This is not an exhaustive list. </a:t>
            </a:r>
            <a:r>
              <a:rPr lang="en-US" dirty="0"/>
              <a:t>See Appendix A for a complete list of notices that can be mailed throughout the </a:t>
            </a:r>
            <a:r>
              <a:rPr lang="en-US" dirty="0" smtClean="0"/>
              <a:t>year.</a:t>
            </a:r>
            <a:endParaRPr lang="en-US" dirty="0"/>
          </a:p>
          <a:p>
            <a:pPr marL="0" indent="0">
              <a:buNone/>
            </a:pPr>
            <a:endParaRPr lang="en-US" dirty="0"/>
          </a:p>
        </p:txBody>
      </p:sp>
    </p:spTree>
    <p:extLst>
      <p:ext uri="{BB962C8B-B14F-4D97-AF65-F5344CB8AC3E}">
        <p14:creationId xmlns:p14="http://schemas.microsoft.com/office/powerpoint/2010/main" val="1873802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a:t>CMS sends letter in late October. </a:t>
            </a:r>
          </a:p>
          <a:p>
            <a:pPr marL="415626" lvl="1" indent="-185705">
              <a:buSzPct val="120000"/>
            </a:pPr>
            <a:r>
              <a:rPr lang="en-US" b="1" dirty="0"/>
              <a:t>BLUE paper- version 1 CMS Product No. 11208</a:t>
            </a:r>
          </a:p>
          <a:p>
            <a:pPr marL="409144" indent="-177189">
              <a:buSzPct val="120000"/>
              <a:buFont typeface="Arial" panose="020B0604020202020204" pitchFamily="34" charset="0"/>
              <a:buChar char="•"/>
            </a:pPr>
            <a:r>
              <a:rPr lang="en-US" dirty="0"/>
              <a:t>Informs people that their current Medicare drug plan is leaving the Medicare program and they’ll be reassigned to a new Medicare drug plan effective January 1, 2018, unless they join a new plan on their own by December 31, 2017.</a:t>
            </a:r>
          </a:p>
          <a:p>
            <a:pPr marL="221079" indent="-221079"/>
            <a:r>
              <a:rPr lang="en-US" dirty="0"/>
              <a:t>Action </a:t>
            </a:r>
          </a:p>
          <a:p>
            <a:pPr marL="409144" indent="-177189">
              <a:buSzPct val="120000"/>
              <a:buFont typeface="Arial" panose="020B0604020202020204" pitchFamily="34" charset="0"/>
              <a:buChar char="•"/>
            </a:pPr>
            <a:r>
              <a:rPr lang="en-US" dirty="0"/>
              <a:t>Keep the notice</a:t>
            </a:r>
          </a:p>
          <a:p>
            <a:pPr marL="409144" indent="-177189">
              <a:buSzPct val="120000"/>
              <a:buFont typeface="Arial" panose="020B0604020202020204" pitchFamily="34" charset="0"/>
              <a:buChar char="•"/>
            </a:pPr>
            <a:r>
              <a:rPr lang="en-US" dirty="0"/>
              <a:t>Compare new </a:t>
            </a:r>
            <a:r>
              <a:rPr lang="en-US" dirty="0" smtClean="0"/>
              <a:t>2018 </a:t>
            </a:r>
            <a:r>
              <a:rPr lang="en-US" dirty="0"/>
              <a:t>plans with others to see which plan meets their needs</a:t>
            </a:r>
          </a:p>
          <a:p>
            <a:pPr marL="409144" indent="-177189">
              <a:buSzPct val="120000"/>
              <a:buFont typeface="Arial" panose="020B0604020202020204" pitchFamily="34" charset="0"/>
              <a:buChar char="•"/>
            </a:pPr>
            <a:r>
              <a:rPr lang="en-US" dirty="0"/>
              <a:t>Change plans, if they </a:t>
            </a:r>
            <a:r>
              <a:rPr lang="en-US" dirty="0" smtClean="0"/>
              <a:t>choose</a:t>
            </a:r>
            <a:endParaRPr lang="en-US" dirty="0"/>
          </a:p>
          <a:p>
            <a:pPr marL="409144" indent="-177189">
              <a:buSzPct val="120000"/>
              <a:buFont typeface="Arial" panose="020B0604020202020204" pitchFamily="34" charset="0"/>
              <a:buChar char="•"/>
            </a:pPr>
            <a:r>
              <a:rPr lang="en-US" dirty="0"/>
              <a:t>For more information, call 1-800-MEDICARE (1-800-633-4227</a:t>
            </a:r>
            <a:r>
              <a:rPr lang="en-US" dirty="0" smtClean="0"/>
              <a:t>). TTY: 1‑800‑325‑0778, </a:t>
            </a:r>
            <a:r>
              <a:rPr lang="en-US" dirty="0"/>
              <a:t>check “Medicare &amp; You,” visit </a:t>
            </a:r>
            <a:r>
              <a:rPr lang="en-US" dirty="0">
                <a:hlinkClick r:id="rId3"/>
              </a:rPr>
              <a:t>Medicare.gov</a:t>
            </a:r>
            <a:r>
              <a:rPr lang="en-US" dirty="0"/>
              <a:t>, or contact the State Health Insurance Assistance Program (SHIP) for free personal help</a:t>
            </a:r>
          </a:p>
          <a:p>
            <a:pPr marL="0" indent="0">
              <a:buNone/>
            </a:pPr>
            <a:endParaRPr lang="en-US" dirty="0"/>
          </a:p>
        </p:txBody>
      </p:sp>
    </p:spTree>
    <p:extLst>
      <p:ext uri="{BB962C8B-B14F-4D97-AF65-F5344CB8AC3E}">
        <p14:creationId xmlns:p14="http://schemas.microsoft.com/office/powerpoint/2010/main" val="3094058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xfrm>
            <a:off x="729425" y="4398132"/>
            <a:ext cx="5601362" cy="4155317"/>
          </a:xfrm>
          <a:noFill/>
        </p:spPr>
        <p:txBody>
          <a:bodyPr wrap="square" numCol="1" anchor="t" anchorCtr="0" compatLnSpc="1">
            <a:prstTxWarp prst="textNoShape">
              <a:avLst/>
            </a:prstTxWarp>
          </a:bodyPr>
          <a:lstStyle/>
          <a:p>
            <a:pPr marL="221079" indent="-221079"/>
            <a:r>
              <a:rPr lang="en-US" dirty="0"/>
              <a:t>CMS sends letter in late October. </a:t>
            </a:r>
          </a:p>
          <a:p>
            <a:pPr marL="415626" lvl="1" indent="-185705">
              <a:buSzPct val="120000"/>
            </a:pPr>
            <a:r>
              <a:rPr lang="en-US" b="1" dirty="0"/>
              <a:t>BLUE paper- version 2 CMS Product No. 11209</a:t>
            </a:r>
          </a:p>
          <a:p>
            <a:pPr marL="409144" indent="-177189">
              <a:buSzPct val="120000"/>
              <a:buFont typeface="Arial" panose="020B0604020202020204" pitchFamily="34" charset="0"/>
              <a:buChar char="•"/>
            </a:pPr>
            <a:r>
              <a:rPr lang="en-US" dirty="0">
                <a:solidFill>
                  <a:prstClr val="black"/>
                </a:solidFill>
              </a:rPr>
              <a:t>The letter informs auto-enrollees that because their current Medicare drug plan premium is increasing above the regional LIS premium subsidy amount, they’ll be reassigned to a new Medicare drug plan effective January 1, 2018, unless they join a new plan on their own by December 31, 2017. 	</a:t>
            </a:r>
          </a:p>
          <a:p>
            <a:pPr marL="221079" indent="-221079"/>
            <a:r>
              <a:rPr lang="en-US" dirty="0">
                <a:solidFill>
                  <a:prstClr val="black"/>
                </a:solidFill>
              </a:rPr>
              <a:t>Action </a:t>
            </a:r>
          </a:p>
          <a:p>
            <a:pPr marL="409144" indent="-177189">
              <a:buSzPct val="120000"/>
              <a:buFont typeface="Arial" panose="020B0604020202020204" pitchFamily="34" charset="0"/>
              <a:buChar char="•"/>
            </a:pPr>
            <a:r>
              <a:rPr lang="en-US" dirty="0">
                <a:solidFill>
                  <a:prstClr val="black"/>
                </a:solidFill>
              </a:rPr>
              <a:t>Keep the notice</a:t>
            </a:r>
          </a:p>
          <a:p>
            <a:pPr marL="409144" indent="-177189">
              <a:buSzPct val="120000"/>
              <a:buFont typeface="Arial" panose="020B0604020202020204" pitchFamily="34" charset="0"/>
              <a:buChar char="•"/>
            </a:pPr>
            <a:r>
              <a:rPr lang="en-US" dirty="0">
                <a:solidFill>
                  <a:prstClr val="black"/>
                </a:solidFill>
              </a:rPr>
              <a:t>Compare new </a:t>
            </a:r>
            <a:r>
              <a:rPr lang="en-US" dirty="0" smtClean="0">
                <a:solidFill>
                  <a:prstClr val="black"/>
                </a:solidFill>
              </a:rPr>
              <a:t>2018 </a:t>
            </a:r>
            <a:r>
              <a:rPr lang="en-US" dirty="0">
                <a:solidFill>
                  <a:prstClr val="black"/>
                </a:solidFill>
              </a:rPr>
              <a:t>plans with others to see which plan meets their needs</a:t>
            </a:r>
          </a:p>
          <a:p>
            <a:pPr marL="409144" indent="-177189">
              <a:buSzPct val="120000"/>
              <a:buFont typeface="Arial" panose="020B0604020202020204" pitchFamily="34" charset="0"/>
              <a:buChar char="•"/>
            </a:pPr>
            <a:r>
              <a:rPr lang="en-US" dirty="0">
                <a:solidFill>
                  <a:prstClr val="black"/>
                </a:solidFill>
              </a:rPr>
              <a:t>Change plans, if </a:t>
            </a:r>
            <a:r>
              <a:rPr lang="en-US">
                <a:solidFill>
                  <a:prstClr val="black"/>
                </a:solidFill>
              </a:rPr>
              <a:t>they </a:t>
            </a:r>
            <a:r>
              <a:rPr lang="en-US" smtClean="0">
                <a:solidFill>
                  <a:prstClr val="black"/>
                </a:solidFill>
              </a:rPr>
              <a:t>choose</a:t>
            </a:r>
            <a:endParaRPr lang="en-US" dirty="0">
              <a:solidFill>
                <a:prstClr val="black"/>
              </a:solidFill>
            </a:endParaRPr>
          </a:p>
          <a:p>
            <a:pPr marL="409144" indent="-177189">
              <a:buSzPct val="120000"/>
              <a:buFont typeface="Arial" panose="020B0604020202020204" pitchFamily="34" charset="0"/>
              <a:buChar char="•"/>
            </a:pPr>
            <a:r>
              <a:rPr lang="en-US" dirty="0">
                <a:solidFill>
                  <a:prstClr val="black"/>
                </a:solidFill>
              </a:rPr>
              <a:t>For more information, call </a:t>
            </a:r>
            <a:r>
              <a:rPr lang="en-US" dirty="0" smtClean="0">
                <a:solidFill>
                  <a:prstClr val="black"/>
                </a:solidFill>
              </a:rPr>
              <a:t>1-800-MEDICARE</a:t>
            </a:r>
            <a:r>
              <a:rPr lang="en-US" dirty="0"/>
              <a:t> (1-800-633-4227</a:t>
            </a:r>
            <a:r>
              <a:rPr lang="en-US" dirty="0" smtClean="0"/>
              <a:t>).</a:t>
            </a:r>
            <a:r>
              <a:rPr lang="en-US" dirty="0" smtClean="0">
                <a:solidFill>
                  <a:prstClr val="black"/>
                </a:solidFill>
              </a:rPr>
              <a:t> </a:t>
            </a:r>
            <a:r>
              <a:rPr lang="en-US" dirty="0" smtClean="0"/>
              <a:t>TTY: 1‑800‑325‑0778</a:t>
            </a:r>
            <a:r>
              <a:rPr lang="en-US" dirty="0" smtClean="0">
                <a:solidFill>
                  <a:prstClr val="black"/>
                </a:solidFill>
              </a:rPr>
              <a:t>, </a:t>
            </a:r>
            <a:r>
              <a:rPr lang="en-US" dirty="0">
                <a:solidFill>
                  <a:prstClr val="black"/>
                </a:solidFill>
              </a:rPr>
              <a:t>check “Medicare &amp; You,” visit </a:t>
            </a:r>
            <a:r>
              <a:rPr lang="en-US" dirty="0">
                <a:solidFill>
                  <a:prstClr val="black"/>
                </a:solidFill>
                <a:hlinkClick r:id="rId3"/>
              </a:rPr>
              <a:t>Medicare.gov</a:t>
            </a:r>
            <a:r>
              <a:rPr lang="en-US" dirty="0">
                <a:solidFill>
                  <a:prstClr val="black"/>
                </a:solidFill>
              </a:rPr>
              <a:t>, or contact the State Health Insurance Assistance Program (SHIP) for free personal help</a:t>
            </a:r>
          </a:p>
          <a:p>
            <a:pPr marL="0" indent="0">
              <a:buNone/>
            </a:pPr>
            <a:endParaRPr lang="en-US" dirty="0"/>
          </a:p>
        </p:txBody>
      </p:sp>
    </p:spTree>
    <p:extLst>
      <p:ext uri="{BB962C8B-B14F-4D97-AF65-F5344CB8AC3E}">
        <p14:creationId xmlns:p14="http://schemas.microsoft.com/office/powerpoint/2010/main" val="2223719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21079" indent="-221079"/>
            <a:r>
              <a:rPr lang="en-US" dirty="0"/>
              <a:t>CMS sends letter in late October/early November. </a:t>
            </a:r>
          </a:p>
          <a:p>
            <a:pPr marL="415626" lvl="1" indent="-185705">
              <a:buSzPct val="120000"/>
            </a:pPr>
            <a:r>
              <a:rPr lang="en-US" b="1" dirty="0"/>
              <a:t>BLUE paper- version 3 CMS Product No. 11443</a:t>
            </a:r>
          </a:p>
          <a:p>
            <a:pPr marL="409144" lvl="1" indent="-177189">
              <a:spcAft>
                <a:spcPts val="0"/>
              </a:spcAft>
              <a:buSzPct val="120000"/>
            </a:pPr>
            <a:r>
              <a:rPr lang="en-US" dirty="0">
                <a:latin typeface="Calibri" panose="020F0502020204030204" pitchFamily="34" charset="0"/>
                <a:ea typeface="Calibri" panose="020F0502020204030204" pitchFamily="34" charset="0"/>
                <a:cs typeface="Times New Roman" panose="02020603050405020304" pitchFamily="18" charset="0"/>
              </a:rPr>
              <a:t>The letter informs people who get Extra Help and whose current Medicare Advantage (MA) plan is leaving the Medicare program that they’ll be re-assigned to a Medicare drug plan effective January 1, 2018, if they don’t join a new MA or PDP plan on their own by December 31, 2017.</a:t>
            </a:r>
          </a:p>
          <a:p>
            <a:pPr marL="231956" indent="-231956">
              <a:spcAft>
                <a:spcPts val="0"/>
              </a:spcAft>
              <a:buFont typeface="Wingdings" panose="05000000000000000000" pitchFamily="2" charset="2"/>
              <a:buChar char=""/>
            </a:pPr>
            <a:r>
              <a:rPr lang="en-US" dirty="0"/>
              <a:t>Action </a:t>
            </a:r>
          </a:p>
          <a:p>
            <a:pPr marL="409144" lvl="1" indent="-177189">
              <a:spcAft>
                <a:spcPts val="0"/>
              </a:spcAft>
              <a:buSzPct val="120000"/>
            </a:pPr>
            <a:r>
              <a:rPr lang="en-US" dirty="0">
                <a:latin typeface="Calibri" panose="020F0502020204030204" pitchFamily="34" charset="0"/>
                <a:ea typeface="Calibri" panose="020F0502020204030204" pitchFamily="34" charset="0"/>
                <a:cs typeface="Times New Roman" panose="02020603050405020304" pitchFamily="18" charset="0"/>
              </a:rPr>
              <a:t>Keep the notice</a:t>
            </a:r>
          </a:p>
          <a:p>
            <a:pPr marL="409144" lvl="1" indent="-177189">
              <a:spcAft>
                <a:spcPts val="0"/>
              </a:spcAft>
              <a:buSzPct val="120000"/>
            </a:pPr>
            <a:r>
              <a:rPr lang="en-US" dirty="0">
                <a:latin typeface="Calibri" panose="020F0502020204030204" pitchFamily="34" charset="0"/>
                <a:ea typeface="Calibri" panose="020F0502020204030204" pitchFamily="34" charset="0"/>
                <a:cs typeface="Times New Roman" panose="02020603050405020304" pitchFamily="18" charset="0"/>
              </a:rPr>
              <a:t>Compare plans to see which plan meets their needs</a:t>
            </a:r>
          </a:p>
          <a:p>
            <a:pPr marL="409144" lvl="1" indent="-177189">
              <a:spcAft>
                <a:spcPts val="0"/>
              </a:spcAft>
              <a:buSzPct val="120000"/>
            </a:pPr>
            <a:r>
              <a:rPr lang="en-US" dirty="0">
                <a:latin typeface="Calibri" panose="020F0502020204030204" pitchFamily="34" charset="0"/>
                <a:ea typeface="Calibri" panose="020F0502020204030204" pitchFamily="34" charset="0"/>
                <a:cs typeface="Times New Roman" panose="02020603050405020304" pitchFamily="18" charset="0"/>
              </a:rPr>
              <a:t>Change plans, if they </a:t>
            </a:r>
            <a:r>
              <a:rPr lang="en-US" dirty="0" smtClean="0">
                <a:latin typeface="Calibri" panose="020F0502020204030204" pitchFamily="34" charset="0"/>
                <a:ea typeface="Calibri" panose="020F0502020204030204" pitchFamily="34" charset="0"/>
                <a:cs typeface="Times New Roman" panose="02020603050405020304" pitchFamily="18" charset="0"/>
              </a:rPr>
              <a:t>choose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9144" lvl="1" indent="-177189">
              <a:spcAft>
                <a:spcPts val="812"/>
              </a:spcAft>
              <a:buSzPct val="120000"/>
            </a:pPr>
            <a:r>
              <a:rPr lang="en-US" dirty="0">
                <a:latin typeface="Calibri" panose="020F0502020204030204" pitchFamily="34" charset="0"/>
                <a:ea typeface="Calibri" panose="020F0502020204030204" pitchFamily="34" charset="0"/>
                <a:cs typeface="Times New Roman" panose="02020603050405020304" pitchFamily="18" charset="0"/>
              </a:rPr>
              <a:t>For more information, call </a:t>
            </a:r>
            <a:r>
              <a:rPr lang="en-US" dirty="0" smtClean="0">
                <a:latin typeface="Calibri" panose="020F0502020204030204" pitchFamily="34" charset="0"/>
                <a:ea typeface="Calibri" panose="020F0502020204030204" pitchFamily="34" charset="0"/>
                <a:cs typeface="Times New Roman" panose="02020603050405020304" pitchFamily="18" charset="0"/>
              </a:rPr>
              <a:t>1-800-MEDICARE</a:t>
            </a:r>
            <a:r>
              <a:rPr lang="en-US" dirty="0"/>
              <a:t> (1-800-633-4227</a:t>
            </a:r>
            <a:r>
              <a:rPr lang="en-US" dirty="0" smtClean="0"/>
              <a: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t>TTY: 1‑800‑325‑0778</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check “Medicare &amp; You,” visit </a:t>
            </a:r>
            <a:r>
              <a:rPr lang="en-US" dirty="0">
                <a:latin typeface="Calibri" panose="020F0502020204030204" pitchFamily="34" charset="0"/>
                <a:ea typeface="Calibri" panose="020F0502020204030204" pitchFamily="34" charset="0"/>
                <a:cs typeface="Times New Roman" panose="02020603050405020304" pitchFamily="18" charset="0"/>
                <a:hlinkClick r:id="rId3"/>
              </a:rPr>
              <a:t>Medicare.gov</a:t>
            </a:r>
            <a:r>
              <a:rPr lang="en-US" dirty="0">
                <a:latin typeface="Calibri" panose="020F0502020204030204" pitchFamily="34" charset="0"/>
                <a:ea typeface="Calibri" panose="020F0502020204030204" pitchFamily="34" charset="0"/>
                <a:cs typeface="Times New Roman" panose="02020603050405020304" pitchFamily="18" charset="0"/>
              </a:rPr>
              <a:t>, or contact the State Health Insurance Assistance Program (SHIP) for free, personal help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39995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spcAft>
                <a:spcPts val="0"/>
              </a:spcAft>
            </a:pPr>
            <a:r>
              <a:rPr lang="en-US" dirty="0"/>
              <a:t>CMS sends letter in December. </a:t>
            </a:r>
          </a:p>
          <a:p>
            <a:pPr marL="414330" lvl="1" indent="-184146">
              <a:spcAft>
                <a:spcPts val="0"/>
              </a:spcAft>
              <a:buSzPct val="120000"/>
            </a:pPr>
            <a:r>
              <a:rPr lang="en-US" b="1" dirty="0"/>
              <a:t>BLUE paper- version 4 CMS Product No. 11475 &amp; 11496</a:t>
            </a:r>
          </a:p>
          <a:p>
            <a:pPr marL="409144" lvl="1" indent="-177189">
              <a:spcAft>
                <a:spcPts val="0"/>
              </a:spcAft>
              <a:buSzPct val="120000"/>
            </a:pPr>
            <a:r>
              <a:rPr lang="en-US" dirty="0">
                <a:ea typeface="Calibri" panose="020F0502020204030204" pitchFamily="34" charset="0"/>
                <a:cs typeface="Times New Roman" panose="02020603050405020304" pitchFamily="18" charset="0"/>
              </a:rPr>
              <a:t>The letter informs people who get Extra Help and were affected by reassignment, which of the Part D-covered drugs they took in 2017 will or won’t be covered by their new 2018 Medicare drug plan (unless they join a new plan on their own by December 31, 2017). 	</a:t>
            </a:r>
          </a:p>
          <a:p>
            <a:pPr marL="221079" indent="-221079">
              <a:spcAft>
                <a:spcPts val="0"/>
              </a:spcAft>
            </a:pPr>
            <a:r>
              <a:rPr lang="en-US" dirty="0"/>
              <a:t>Action </a:t>
            </a:r>
          </a:p>
          <a:p>
            <a:pPr marL="409144" lvl="1" indent="-177189">
              <a:spcAft>
                <a:spcPts val="0"/>
              </a:spcAft>
              <a:buSzPct val="120000"/>
            </a:pPr>
            <a:r>
              <a:rPr lang="en-US" dirty="0">
                <a:ea typeface="Calibri" panose="020F0502020204030204" pitchFamily="34" charset="0"/>
                <a:cs typeface="Times New Roman" panose="02020603050405020304" pitchFamily="18" charset="0"/>
              </a:rPr>
              <a:t>Keep the notice</a:t>
            </a:r>
          </a:p>
          <a:p>
            <a:pPr marL="409144" lvl="1" indent="-177189">
              <a:spcAft>
                <a:spcPts val="0"/>
              </a:spcAft>
              <a:buSzPct val="120000"/>
            </a:pPr>
            <a:r>
              <a:rPr lang="en-US" dirty="0">
                <a:ea typeface="Calibri" panose="020F0502020204030204" pitchFamily="34" charset="0"/>
                <a:cs typeface="Times New Roman" panose="02020603050405020304" pitchFamily="18" charset="0"/>
              </a:rPr>
              <a:t>Compare plans to see which plan </a:t>
            </a:r>
            <a:r>
              <a:rPr lang="en-US" dirty="0" smtClean="0">
                <a:ea typeface="Calibri" panose="020F0502020204030204" pitchFamily="34" charset="0"/>
                <a:cs typeface="Times New Roman" panose="02020603050405020304" pitchFamily="18" charset="0"/>
              </a:rPr>
              <a:t>best meets </a:t>
            </a:r>
            <a:r>
              <a:rPr lang="en-US" dirty="0">
                <a:ea typeface="Calibri" panose="020F0502020204030204" pitchFamily="34" charset="0"/>
                <a:cs typeface="Times New Roman" panose="02020603050405020304" pitchFamily="18" charset="0"/>
              </a:rPr>
              <a:t>their needs</a:t>
            </a:r>
          </a:p>
          <a:p>
            <a:pPr marL="409144" lvl="1" indent="-177189">
              <a:spcAft>
                <a:spcPts val="0"/>
              </a:spcAft>
              <a:buSzPct val="120000"/>
            </a:pPr>
            <a:r>
              <a:rPr lang="en-US" dirty="0">
                <a:ea typeface="Calibri" panose="020F0502020204030204" pitchFamily="34" charset="0"/>
                <a:cs typeface="Times New Roman" panose="02020603050405020304" pitchFamily="18" charset="0"/>
              </a:rPr>
              <a:t>Change plans, if they </a:t>
            </a:r>
            <a:r>
              <a:rPr lang="en-US" dirty="0" smtClean="0">
                <a:ea typeface="Calibri" panose="020F0502020204030204" pitchFamily="34" charset="0"/>
                <a:cs typeface="Times New Roman" panose="02020603050405020304" pitchFamily="18" charset="0"/>
              </a:rPr>
              <a:t>choose</a:t>
            </a:r>
            <a:endParaRPr lang="en-US" dirty="0">
              <a:ea typeface="Calibri" panose="020F0502020204030204" pitchFamily="34" charset="0"/>
              <a:cs typeface="Times New Roman" panose="02020603050405020304" pitchFamily="18" charset="0"/>
            </a:endParaRPr>
          </a:p>
          <a:p>
            <a:pPr marL="409144" lvl="1" indent="-177189">
              <a:spcAft>
                <a:spcPts val="0"/>
              </a:spcAft>
              <a:buSzPct val="120000"/>
            </a:pPr>
            <a:r>
              <a:rPr lang="en-US" dirty="0">
                <a:ea typeface="Calibri" panose="020F0502020204030204" pitchFamily="34" charset="0"/>
                <a:cs typeface="Times New Roman" panose="02020603050405020304" pitchFamily="18" charset="0"/>
              </a:rPr>
              <a:t>For more information, call </a:t>
            </a:r>
            <a:r>
              <a:rPr lang="en-US" dirty="0" smtClean="0">
                <a:ea typeface="Calibri" panose="020F0502020204030204" pitchFamily="34" charset="0"/>
                <a:cs typeface="Times New Roman" panose="02020603050405020304" pitchFamily="18" charset="0"/>
              </a:rPr>
              <a:t>1-800-MEDICARE</a:t>
            </a:r>
            <a:r>
              <a:rPr lang="en-US" dirty="0"/>
              <a:t> (1-800-633-4227</a:t>
            </a:r>
            <a:r>
              <a:rPr lang="en-US" dirty="0" smtClean="0"/>
              <a:t>).</a:t>
            </a:r>
            <a:r>
              <a:rPr lang="en-US" dirty="0" smtClean="0">
                <a:ea typeface="Calibri" panose="020F0502020204030204" pitchFamily="34" charset="0"/>
                <a:cs typeface="Times New Roman" panose="02020603050405020304" pitchFamily="18" charset="0"/>
              </a:rPr>
              <a:t> </a:t>
            </a:r>
            <a:r>
              <a:rPr lang="en-US" dirty="0" smtClean="0"/>
              <a:t>TTY: 1‑800‑325‑0778</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check “Medicare &amp; You,” visit </a:t>
            </a:r>
            <a:r>
              <a:rPr lang="en-US" dirty="0">
                <a:ea typeface="Calibri" panose="020F0502020204030204" pitchFamily="34" charset="0"/>
                <a:cs typeface="Times New Roman" panose="02020603050405020304" pitchFamily="18" charset="0"/>
                <a:hlinkClick r:id="rId3"/>
              </a:rPr>
              <a:t>Medicare.gov</a:t>
            </a:r>
            <a:r>
              <a:rPr lang="en-US" dirty="0">
                <a:ea typeface="Calibri" panose="020F0502020204030204" pitchFamily="34" charset="0"/>
                <a:cs typeface="Times New Roman" panose="02020603050405020304" pitchFamily="18" charset="0"/>
              </a:rPr>
              <a:t>, or contact the State Health Insurance Assistance Program (SHIP) for free, personal help</a:t>
            </a:r>
          </a:p>
          <a:p>
            <a:pPr marL="229921" indent="0">
              <a:buNone/>
            </a:pPr>
            <a:endParaRPr lang="en-US" dirty="0"/>
          </a:p>
        </p:txBody>
      </p:sp>
    </p:spTree>
    <p:extLst>
      <p:ext uri="{BB962C8B-B14F-4D97-AF65-F5344CB8AC3E}">
        <p14:creationId xmlns:p14="http://schemas.microsoft.com/office/powerpoint/2010/main" val="3608532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smtClean="0"/>
              <a:t>A “Chooser” is someone who chose the Medicare drug plan they are currently enrolled in, as opposed to someone who was automatically enrolled by Medicare because they get Extra Help.</a:t>
            </a:r>
          </a:p>
          <a:p>
            <a:pPr marL="221079" indent="-221079"/>
            <a:r>
              <a:rPr lang="en-US" dirty="0" smtClean="0"/>
              <a:t>They get Extra Help with 100% premium subsidy</a:t>
            </a:r>
          </a:p>
          <a:p>
            <a:pPr marL="415626" lvl="1" indent="-185705"/>
            <a:r>
              <a:rPr lang="en-US" dirty="0" smtClean="0"/>
              <a:t>They chose their current plan</a:t>
            </a:r>
          </a:p>
          <a:p>
            <a:pPr lvl="1">
              <a:buFont typeface="Calibri" pitchFamily="34" charset="0"/>
              <a:buNone/>
            </a:pPr>
            <a:r>
              <a:rPr lang="en-US" dirty="0" smtClean="0"/>
              <a:t>AND</a:t>
            </a:r>
          </a:p>
          <a:p>
            <a:pPr marL="415626" lvl="1" indent="-185705"/>
            <a:r>
              <a:rPr lang="en-US" dirty="0" smtClean="0"/>
              <a:t>Have premium liability in 2018 greater than $0</a:t>
            </a:r>
          </a:p>
          <a:p>
            <a:pPr marL="221079" indent="-221079">
              <a:defRPr/>
            </a:pPr>
            <a:r>
              <a:rPr lang="en-US" dirty="0" smtClean="0"/>
              <a:t>Doesn’t include</a:t>
            </a:r>
          </a:p>
          <a:p>
            <a:pPr marL="415626" lvl="1" indent="-185705">
              <a:defRPr/>
            </a:pPr>
            <a:r>
              <a:rPr lang="en-US" dirty="0" smtClean="0"/>
              <a:t>Choosers in benchmark plans that remain below benchmark</a:t>
            </a:r>
          </a:p>
          <a:p>
            <a:pPr marL="415626" lvl="1" indent="-185705">
              <a:defRPr/>
            </a:pPr>
            <a:r>
              <a:rPr lang="en-US" dirty="0" smtClean="0"/>
              <a:t>Those with Extra Help who have partial subsidies (75%, 50%, or 25%)</a:t>
            </a:r>
          </a:p>
          <a:p>
            <a:pPr marL="221079" indent="-221079"/>
            <a:r>
              <a:rPr lang="en-US" dirty="0" smtClean="0"/>
              <a:t>CMS conducts outreach instead of reassignment with a tan letter</a:t>
            </a:r>
          </a:p>
          <a:p>
            <a:endParaRPr lang="en-US" dirty="0" smtClean="0"/>
          </a:p>
        </p:txBody>
      </p:sp>
    </p:spTree>
    <p:extLst>
      <p:ext uri="{BB962C8B-B14F-4D97-AF65-F5344CB8AC3E}">
        <p14:creationId xmlns:p14="http://schemas.microsoft.com/office/powerpoint/2010/main" val="765922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marL="221079" indent="-221079"/>
            <a:r>
              <a:rPr lang="en-US" dirty="0"/>
              <a:t>CMS sends a letter in the fall (October)</a:t>
            </a:r>
          </a:p>
          <a:p>
            <a:pPr marL="415626" lvl="1" indent="-185705"/>
            <a:r>
              <a:rPr lang="en-US" dirty="0"/>
              <a:t>Informs of the premium liability</a:t>
            </a:r>
          </a:p>
          <a:p>
            <a:pPr marL="415626" lvl="1" indent="-185705"/>
            <a:r>
              <a:rPr lang="en-US" dirty="0"/>
              <a:t>They’ll be responsible for paying a portion of the premium unless they join a new plan</a:t>
            </a:r>
          </a:p>
          <a:p>
            <a:pPr marL="415626" lvl="1" indent="-185705"/>
            <a:r>
              <a:rPr lang="en-US" dirty="0"/>
              <a:t>Printed on </a:t>
            </a:r>
            <a:r>
              <a:rPr lang="en-US" b="1" dirty="0"/>
              <a:t>TAN </a:t>
            </a:r>
            <a:r>
              <a:rPr lang="en-US" b="1" dirty="0" smtClean="0"/>
              <a:t>paper, </a:t>
            </a:r>
            <a:r>
              <a:rPr lang="en-US" dirty="0"/>
              <a:t>CMS Product No. 11267</a:t>
            </a:r>
          </a:p>
          <a:p>
            <a:pPr marL="221079" indent="-221079"/>
            <a:r>
              <a:rPr lang="en-US" dirty="0"/>
              <a:t>Action</a:t>
            </a:r>
          </a:p>
          <a:p>
            <a:pPr marL="409144" indent="-177189">
              <a:buSzPct val="120000"/>
              <a:buFont typeface="Arial" panose="020B0604020202020204" pitchFamily="34" charset="0"/>
              <a:buChar char="•"/>
            </a:pPr>
            <a:r>
              <a:rPr lang="en-US" dirty="0"/>
              <a:t>Keep the notice</a:t>
            </a:r>
          </a:p>
          <a:p>
            <a:pPr marL="409144" indent="-177189">
              <a:buSzPct val="120000"/>
              <a:buFont typeface="Arial" panose="020B0604020202020204" pitchFamily="34" charset="0"/>
              <a:buChar char="•"/>
            </a:pPr>
            <a:r>
              <a:rPr lang="en-US" dirty="0"/>
              <a:t>Compare new </a:t>
            </a:r>
            <a:r>
              <a:rPr lang="en-US" dirty="0" smtClean="0"/>
              <a:t>2018 </a:t>
            </a:r>
            <a:r>
              <a:rPr lang="en-US" dirty="0"/>
              <a:t>plans with others to see which plan meets their needs</a:t>
            </a:r>
          </a:p>
          <a:p>
            <a:pPr marL="409144" indent="-177189">
              <a:buSzPct val="120000"/>
              <a:buFont typeface="Arial" panose="020B0604020202020204" pitchFamily="34" charset="0"/>
              <a:buChar char="•"/>
            </a:pPr>
            <a:r>
              <a:rPr lang="en-US" dirty="0"/>
              <a:t>Change plans, if they choose, in </a:t>
            </a:r>
            <a:r>
              <a:rPr lang="en-US" dirty="0" smtClean="0"/>
              <a:t>December</a:t>
            </a:r>
            <a:endParaRPr lang="en-US" dirty="0"/>
          </a:p>
          <a:p>
            <a:pPr marL="409144" indent="-177189">
              <a:buSzPct val="120000"/>
              <a:buFont typeface="Arial" panose="020B0604020202020204" pitchFamily="34" charset="0"/>
              <a:buChar char="•"/>
            </a:pPr>
            <a:r>
              <a:rPr lang="en-US" dirty="0"/>
              <a:t>For more information, call 1-800-MEDICARE (1-800-633-4227</a:t>
            </a:r>
            <a:r>
              <a:rPr lang="en-US" dirty="0" smtClean="0"/>
              <a:t>). TTY: 1‑800‑325‑0778, </a:t>
            </a:r>
            <a:r>
              <a:rPr lang="en-US" dirty="0"/>
              <a:t>check “Medicare &amp; You,” visit </a:t>
            </a:r>
            <a:r>
              <a:rPr lang="en-US" dirty="0">
                <a:hlinkClick r:id="rId3"/>
              </a:rPr>
              <a:t>Medicare.gov</a:t>
            </a:r>
            <a:r>
              <a:rPr lang="en-US" dirty="0"/>
              <a:t>, or contact the State Health Insurance Assistance Program (SHIP) for free personal help</a:t>
            </a:r>
          </a:p>
          <a:p>
            <a:pPr marL="0" indent="0">
              <a:buNone/>
            </a:pPr>
            <a:endParaRPr lang="en-US" dirty="0"/>
          </a:p>
        </p:txBody>
      </p:sp>
    </p:spTree>
    <p:extLst>
      <p:ext uri="{BB962C8B-B14F-4D97-AF65-F5344CB8AC3E}">
        <p14:creationId xmlns:p14="http://schemas.microsoft.com/office/powerpoint/2010/main" val="1029857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079" indent="-221079"/>
            <a:r>
              <a:rPr lang="en-US" dirty="0"/>
              <a:t>People with Medicare may become confused and think they need to enroll in a Marketplace plan.</a:t>
            </a:r>
          </a:p>
          <a:p>
            <a:pPr marL="221079" indent="-221079"/>
            <a:r>
              <a:rPr lang="en-US" dirty="0"/>
              <a:t>People with Medicare are covered and they don’t have </a:t>
            </a:r>
            <a:r>
              <a:rPr lang="en-US" dirty="0" smtClean="0"/>
              <a:t>to </a:t>
            </a:r>
            <a:r>
              <a:rPr lang="en-US" dirty="0"/>
              <a:t>do anything different with their </a:t>
            </a:r>
            <a:r>
              <a:rPr lang="en-US" dirty="0" smtClean="0"/>
              <a:t>Medicare with regard to the Marketplace. </a:t>
            </a:r>
            <a:endParaRPr lang="en-US" dirty="0"/>
          </a:p>
          <a:p>
            <a:pPr marL="221079" lvl="1" indent="-221079" defTabSz="914383">
              <a:buFont typeface="Wingdings" pitchFamily="2" charset="2"/>
              <a:buChar char="§"/>
              <a:defRPr/>
            </a:pPr>
            <a:r>
              <a:rPr lang="en-US" dirty="0"/>
              <a:t>Medicare Part A and Medicare Advantage Plan coverage qualifies as minimum essential coverage.</a:t>
            </a:r>
          </a:p>
          <a:p>
            <a:pPr marL="400043" lvl="2" indent="-171447">
              <a:buFont typeface="Arial" panose="020B0604020202020204" pitchFamily="34" charset="0"/>
              <a:buChar char="•"/>
              <a:defRPr/>
            </a:pPr>
            <a:r>
              <a:rPr lang="en-US" dirty="0"/>
              <a:t>Most people must have qualifying health coverage or pay a fee (also known as the “</a:t>
            </a:r>
            <a:r>
              <a:rPr lang="en-US" dirty="0" smtClean="0"/>
              <a:t>penalty” or </a:t>
            </a:r>
            <a:r>
              <a:rPr lang="en-US" dirty="0"/>
              <a:t>“individual shared responsibility payment”). However, if you qualify for a health coverage exemption you don’t have to pay the fee. </a:t>
            </a:r>
          </a:p>
          <a:p>
            <a:pPr marL="400043" lvl="2" indent="-171447">
              <a:buFont typeface="Arial" panose="020B0604020202020204" pitchFamily="34" charset="0"/>
              <a:buChar char="•"/>
              <a:defRPr/>
            </a:pPr>
            <a:r>
              <a:rPr lang="en-US" dirty="0"/>
              <a:t>To learn more about minimum essential coverage, exemptions and potential fees, visit </a:t>
            </a:r>
            <a:r>
              <a:rPr lang="en-US" u="sng" dirty="0">
                <a:hlinkClick r:id="rId3"/>
              </a:rPr>
              <a:t>HealthCare.gov/fees-exemptions/exemptions-from-the-fee/</a:t>
            </a:r>
            <a:r>
              <a:rPr lang="en-US" dirty="0"/>
              <a:t>.</a:t>
            </a:r>
          </a:p>
          <a:p>
            <a:pPr marL="107948" lvl="2" indent="0">
              <a:buNone/>
              <a:defRPr/>
            </a:pPr>
            <a:endParaRPr lang="en-US" dirty="0"/>
          </a:p>
          <a:p>
            <a:pPr marL="288919" lvl="3" indent="0">
              <a:buNone/>
              <a:defRPr/>
            </a:pPr>
            <a:endParaRPr lang="en-US" b="1" dirty="0"/>
          </a:p>
          <a:p>
            <a:pPr marL="221079" indent="-221079"/>
            <a:endParaRPr lang="en-US" dirty="0"/>
          </a:p>
          <a:p>
            <a:endParaRPr lang="en-US" dirty="0"/>
          </a:p>
        </p:txBody>
      </p:sp>
    </p:spTree>
    <p:extLst>
      <p:ext uri="{BB962C8B-B14F-4D97-AF65-F5344CB8AC3E}">
        <p14:creationId xmlns:p14="http://schemas.microsoft.com/office/powerpoint/2010/main" val="388623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82570" indent="-225421"/>
            <a:r>
              <a:rPr lang="en-US" dirty="0">
                <a:ea typeface="ＭＳ Ｐゴシック"/>
              </a:rPr>
              <a:t>Part </a:t>
            </a:r>
            <a:r>
              <a:rPr lang="en-US" dirty="0" smtClean="0">
                <a:ea typeface="ＭＳ Ｐゴシック"/>
              </a:rPr>
              <a:t>A </a:t>
            </a:r>
          </a:p>
          <a:p>
            <a:pPr marL="463542" lvl="1" indent="-180972"/>
            <a:r>
              <a:rPr lang="en-US" dirty="0">
                <a:ea typeface="ＭＳ Ｐゴシック"/>
              </a:rPr>
              <a:t>Premium</a:t>
            </a:r>
          </a:p>
          <a:p>
            <a:pPr marL="463542" lvl="1" indent="-180972"/>
            <a:r>
              <a:rPr lang="en-US" dirty="0">
                <a:ea typeface="ＭＳ Ｐゴシック"/>
              </a:rPr>
              <a:t>Skilled nursing facility—daily copay days 21-100</a:t>
            </a:r>
          </a:p>
          <a:p>
            <a:pPr marL="282570" indent="-225421"/>
            <a:r>
              <a:rPr lang="en-US" dirty="0">
                <a:ea typeface="ＭＳ Ｐゴシック"/>
              </a:rPr>
              <a:t>Part </a:t>
            </a:r>
            <a:r>
              <a:rPr lang="en-US" dirty="0" smtClean="0">
                <a:ea typeface="ＭＳ Ｐゴシック"/>
              </a:rPr>
              <a:t>B </a:t>
            </a:r>
          </a:p>
          <a:p>
            <a:pPr marL="463542" lvl="1" indent="-180972"/>
            <a:r>
              <a:rPr lang="en-US" dirty="0">
                <a:ea typeface="ＭＳ Ｐゴシック"/>
              </a:rPr>
              <a:t>Premium</a:t>
            </a:r>
          </a:p>
          <a:p>
            <a:pPr marL="463542" lvl="1" indent="-180972"/>
            <a:r>
              <a:rPr lang="en-US" dirty="0">
                <a:ea typeface="ＭＳ Ｐゴシック"/>
              </a:rPr>
              <a:t>Yearly deductible</a:t>
            </a:r>
          </a:p>
          <a:p>
            <a:pPr marL="282570" indent="-225421"/>
            <a:r>
              <a:rPr lang="en-US" dirty="0">
                <a:ea typeface="ＭＳ Ｐゴシック"/>
              </a:rPr>
              <a:t>Medicare Advantage—landscape data</a:t>
            </a:r>
          </a:p>
          <a:p>
            <a:pPr marL="463542" lvl="1" indent="-180972">
              <a:buSzPct val="110000"/>
            </a:pPr>
            <a:r>
              <a:rPr lang="en-US" dirty="0">
                <a:ea typeface="ＭＳ Ｐゴシック"/>
              </a:rPr>
              <a:t>Average monthly premium</a:t>
            </a:r>
          </a:p>
          <a:p>
            <a:pPr marL="463542" lvl="1" indent="-180972">
              <a:buSzPct val="110000"/>
            </a:pPr>
            <a:r>
              <a:rPr lang="en-US" dirty="0">
                <a:ea typeface="ＭＳ Ｐゴシック"/>
              </a:rPr>
              <a:t>Projected number of enrollees for 2018</a:t>
            </a:r>
          </a:p>
          <a:p>
            <a:pPr marL="282570" indent="-225421"/>
            <a:r>
              <a:rPr lang="en-US" dirty="0">
                <a:ea typeface="ＭＳ Ｐゴシック"/>
              </a:rPr>
              <a:t>Medicare Prescription Drug—landscape data</a:t>
            </a:r>
          </a:p>
          <a:p>
            <a:pPr marL="463542" lvl="1" indent="-180972">
              <a:buSzPct val="110000"/>
            </a:pPr>
            <a:r>
              <a:rPr lang="en-US" dirty="0">
                <a:ea typeface="ＭＳ Ｐゴシック"/>
              </a:rPr>
              <a:t>Average basic premium</a:t>
            </a:r>
          </a:p>
          <a:p>
            <a:pPr marL="282570" lvl="1" indent="-225421">
              <a:buSzPct val="110000"/>
              <a:buFont typeface="Wingdings" pitchFamily="2" charset="2"/>
              <a:buChar char="§"/>
            </a:pPr>
            <a:r>
              <a:rPr lang="en-US" dirty="0">
                <a:ea typeface="ＭＳ Ｐゴシック"/>
              </a:rPr>
              <a:t>For updates, </a:t>
            </a:r>
            <a:r>
              <a:rPr lang="en-US" dirty="0" smtClean="0">
                <a:ea typeface="ＭＳ Ｐゴシック"/>
              </a:rPr>
              <a:t>visit </a:t>
            </a:r>
            <a:r>
              <a:rPr lang="en-US" u="sng" dirty="0" smtClean="0">
                <a:hlinkClick r:id="rId3"/>
              </a:rPr>
              <a:t>Medicare.gov/your-Medicare-costs/</a:t>
            </a:r>
            <a:r>
              <a:rPr lang="en-US" dirty="0" smtClean="0">
                <a:ea typeface="ＭＳ Ｐゴシック"/>
              </a:rPr>
              <a:t> and </a:t>
            </a:r>
            <a:r>
              <a:rPr lang="en-US" u="sng" dirty="0" smtClean="0">
                <a:hlinkClick r:id="rId4"/>
              </a:rPr>
              <a:t>CMS.gov/Outreach-and-Education/Training/CMSNationalTrainingProgramResources</a:t>
            </a:r>
            <a:endParaRPr lang="en-US" dirty="0"/>
          </a:p>
          <a:p>
            <a:pPr marL="610174" lvl="1" indent="-185705">
              <a:buSzPct val="120000"/>
              <a:buNone/>
            </a:pPr>
            <a:endParaRPr lang="en-US" dirty="0" smtClean="0"/>
          </a:p>
        </p:txBody>
      </p:sp>
    </p:spTree>
    <p:extLst>
      <p:ext uri="{BB962C8B-B14F-4D97-AF65-F5344CB8AC3E}">
        <p14:creationId xmlns:p14="http://schemas.microsoft.com/office/powerpoint/2010/main" val="1535320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1079" lvl="1" indent="-221079">
              <a:buFont typeface="Wingdings" pitchFamily="2" charset="2"/>
              <a:buChar char="§"/>
            </a:pPr>
            <a:r>
              <a:rPr lang="en-US" dirty="0"/>
              <a:t>Medicare isn’t part of the Marketplace </a:t>
            </a:r>
          </a:p>
          <a:p>
            <a:pPr marL="221079" lvl="1" indent="-221079">
              <a:buFont typeface="Wingdings" pitchFamily="2" charset="2"/>
              <a:buChar char="§"/>
            </a:pPr>
            <a:r>
              <a:rPr lang="en-US" dirty="0" smtClean="0"/>
              <a:t>Visit </a:t>
            </a:r>
            <a:r>
              <a:rPr lang="en-US" u="sng" dirty="0">
                <a:hlinkClick r:id="rId3"/>
              </a:rPr>
              <a:t>HealthCare.gov/if-i-have-medicare-do-i-need-to-do-anything/</a:t>
            </a:r>
            <a:r>
              <a:rPr lang="en-US" u="sng" dirty="0"/>
              <a:t> </a:t>
            </a:r>
            <a:r>
              <a:rPr lang="en-US" dirty="0"/>
              <a:t>for frequently asked questions about Medicare and the Marketplace View the fact sheet “Medicare and the Health Insurance Marketplace,” CMS Product No. 11694 at </a:t>
            </a:r>
            <a:r>
              <a:rPr lang="en-US" dirty="0" smtClean="0">
                <a:hlinkClick r:id="rId4"/>
              </a:rPr>
              <a:t>Marketplace.cms.gov/outreach-and-education/medicare-and-the-health-insurance-marketplace.pdf</a:t>
            </a:r>
            <a:r>
              <a:rPr lang="en-US" dirty="0" smtClean="0"/>
              <a:t>.</a:t>
            </a:r>
          </a:p>
          <a:p>
            <a:pPr marL="221079" lvl="1" indent="-221079">
              <a:buFont typeface="Wingdings" pitchFamily="2" charset="2"/>
              <a:buChar char="§"/>
            </a:pPr>
            <a:r>
              <a:rPr lang="en-US" dirty="0"/>
              <a:t>The Medicare OEP and Marketplace OEP have dates that overlap but they’re </a:t>
            </a:r>
            <a:r>
              <a:rPr lang="en-US" dirty="0" smtClean="0"/>
              <a:t>different.</a:t>
            </a:r>
          </a:p>
          <a:p>
            <a:pPr marL="401631" lvl="2" indent="-166685">
              <a:buFont typeface="Arial" panose="020B0604020202020204" pitchFamily="34" charset="0"/>
              <a:buChar char="•"/>
            </a:pPr>
            <a:r>
              <a:rPr lang="en-US" dirty="0" smtClean="0"/>
              <a:t>Medicare OEP is October 15, 2017 through December 7, 2017</a:t>
            </a:r>
          </a:p>
          <a:p>
            <a:pPr marL="401631" lvl="2" indent="-166685">
              <a:buFont typeface="Arial" panose="020B0604020202020204" pitchFamily="34" charset="0"/>
              <a:buChar char="•"/>
            </a:pPr>
            <a:r>
              <a:rPr lang="en-US" dirty="0" smtClean="0"/>
              <a:t>Marketplace OEP is November 1, 2017 through December 15, 2017</a:t>
            </a:r>
            <a:endParaRPr lang="en-US" dirty="0"/>
          </a:p>
          <a:p>
            <a:pPr marL="221079" lvl="1" indent="-221079">
              <a:buFont typeface="Wingdings" pitchFamily="2" charset="2"/>
              <a:buChar char="§"/>
            </a:pPr>
            <a:endParaRPr lang="en-US" dirty="0"/>
          </a:p>
        </p:txBody>
      </p:sp>
    </p:spTree>
    <p:extLst>
      <p:ext uri="{BB962C8B-B14F-4D97-AF65-F5344CB8AC3E}">
        <p14:creationId xmlns:p14="http://schemas.microsoft.com/office/powerpoint/2010/main" val="2605370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31770" lvl="1" indent="-231770">
              <a:buFont typeface="Wingdings" pitchFamily="2" charset="2"/>
              <a:buChar char="§"/>
              <a:defRPr/>
            </a:pPr>
            <a:r>
              <a:rPr lang="en-US" dirty="0"/>
              <a:t>Landscape information for Medicare Advantage and Prescription Drug Plans </a:t>
            </a:r>
            <a:r>
              <a:rPr lang="en-US" dirty="0" smtClean="0"/>
              <a:t>–</a:t>
            </a:r>
            <a:r>
              <a:rPr lang="en-US" u="sng" dirty="0" smtClean="0">
                <a:hlinkClick r:id="rId3"/>
              </a:rPr>
              <a:t>CMS.gov/Newsroom/2017-Press-releases-items/2017-09-29.html</a:t>
            </a:r>
            <a:endParaRPr lang="en-US" dirty="0"/>
          </a:p>
          <a:p>
            <a:pPr marL="231770" lvl="1" indent="-231770" eaLnBrk="1" hangingPunct="1">
              <a:buFont typeface="Wingdings" pitchFamily="2" charset="2"/>
              <a:buChar char="§"/>
              <a:defRPr/>
            </a:pPr>
            <a:r>
              <a:rPr lang="en-US" dirty="0" smtClean="0"/>
              <a:t>Plan </a:t>
            </a:r>
            <a:r>
              <a:rPr lang="en-US" dirty="0"/>
              <a:t>Finder </a:t>
            </a:r>
            <a:r>
              <a:rPr lang="en-US" dirty="0" smtClean="0"/>
              <a:t>– </a:t>
            </a:r>
            <a:r>
              <a:rPr lang="en-US" dirty="0">
                <a:hlinkClick r:id="rId4"/>
              </a:rPr>
              <a:t>Medicare.gov/find-a-plan/questions/home.aspx</a:t>
            </a:r>
            <a:endParaRPr lang="en-US" dirty="0"/>
          </a:p>
          <a:p>
            <a:pPr marL="231770" indent="-231770" eaLnBrk="1" hangingPunct="1">
              <a:defRPr/>
            </a:pPr>
            <a:r>
              <a:rPr lang="en-US" dirty="0"/>
              <a:t>The “Medicare &amp; You” handbook </a:t>
            </a:r>
            <a:r>
              <a:rPr lang="en-US" dirty="0" smtClean="0"/>
              <a:t>– </a:t>
            </a:r>
            <a:r>
              <a:rPr lang="en-US" u="sng" dirty="0">
                <a:hlinkClick r:id="rId5"/>
              </a:rPr>
              <a:t>Medicare.gov/</a:t>
            </a:r>
            <a:r>
              <a:rPr lang="en-US" u="sng" dirty="0" err="1">
                <a:hlinkClick r:id="rId5"/>
              </a:rPr>
              <a:t>medicare</a:t>
            </a:r>
            <a:r>
              <a:rPr lang="en-US" u="sng" dirty="0">
                <a:hlinkClick r:id="rId5"/>
              </a:rPr>
              <a:t>-and-you/</a:t>
            </a:r>
            <a:endParaRPr lang="en-US" dirty="0"/>
          </a:p>
          <a:p>
            <a:pPr marL="231770" indent="-231770" eaLnBrk="1" hangingPunct="1">
              <a:defRPr/>
            </a:pPr>
            <a:r>
              <a:rPr lang="en-US" dirty="0" smtClean="0"/>
              <a:t>State </a:t>
            </a:r>
            <a:r>
              <a:rPr lang="en-US" dirty="0"/>
              <a:t>Health Insurance Assistance Program </a:t>
            </a:r>
            <a:r>
              <a:rPr lang="en-US" dirty="0" smtClean="0"/>
              <a:t>– </a:t>
            </a:r>
            <a:r>
              <a:rPr lang="en-US" u="sng" dirty="0">
                <a:hlinkClick r:id="rId6"/>
              </a:rPr>
              <a:t>shiptacenter.org</a:t>
            </a:r>
            <a:endParaRPr lang="en-US" dirty="0"/>
          </a:p>
          <a:p>
            <a:pPr marL="231770" indent="-231770" eaLnBrk="1" hangingPunct="1">
              <a:defRPr/>
            </a:pPr>
            <a:r>
              <a:rPr lang="en-US" dirty="0"/>
              <a:t>1-800-MEDICARE (1-800-633-4227). </a:t>
            </a:r>
            <a:r>
              <a:rPr lang="en-US" dirty="0" smtClean="0"/>
              <a:t>TTY: </a:t>
            </a:r>
            <a:r>
              <a:rPr lang="en-US" dirty="0"/>
              <a:t>1‑887-486-2048. </a:t>
            </a:r>
          </a:p>
          <a:p>
            <a:pPr marL="231770" indent="-231770" eaLnBrk="1" hangingPunct="1">
              <a:defRPr/>
            </a:pPr>
            <a:r>
              <a:rPr lang="en-US" dirty="0"/>
              <a:t>Your Medicare Costs – </a:t>
            </a:r>
            <a:r>
              <a:rPr lang="en-US" u="sng" dirty="0">
                <a:hlinkClick r:id="rId7"/>
              </a:rPr>
              <a:t>Medicare.gov/costs-at-glance</a:t>
            </a:r>
            <a:endParaRPr lang="en-US" dirty="0"/>
          </a:p>
          <a:p>
            <a:pPr marL="0" indent="0" eaLnBrk="1" hangingPunct="1">
              <a:buNone/>
              <a:defRPr/>
            </a:pPr>
            <a:endParaRPr lang="en-US" dirty="0"/>
          </a:p>
          <a:p>
            <a:pPr marL="231770" indent="-231770" eaLnBrk="1" hangingPunct="1">
              <a:defRPr/>
            </a:pPr>
            <a:endParaRPr lang="en-US" dirty="0"/>
          </a:p>
        </p:txBody>
      </p:sp>
    </p:spTree>
    <p:extLst>
      <p:ext uri="{BB962C8B-B14F-4D97-AF65-F5344CB8AC3E}">
        <p14:creationId xmlns:p14="http://schemas.microsoft.com/office/powerpoint/2010/main" val="1113471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47" indent="-171447"/>
            <a:r>
              <a:rPr lang="en-US" dirty="0" smtClean="0"/>
              <a:t>Open Enrollment Center on </a:t>
            </a:r>
            <a:r>
              <a:rPr lang="en-US" dirty="0" smtClean="0">
                <a:hlinkClick r:id="rId3"/>
              </a:rPr>
              <a:t>CMS.gov</a:t>
            </a:r>
            <a:r>
              <a:rPr lang="en-US" dirty="0" smtClean="0"/>
              <a:t> at</a:t>
            </a:r>
          </a:p>
          <a:p>
            <a:pPr marL="171447" indent="-171447">
              <a:buNone/>
            </a:pPr>
            <a:r>
              <a:rPr lang="en-US" dirty="0" smtClean="0"/>
              <a:t>	</a:t>
            </a:r>
            <a:r>
              <a:rPr lang="en-US" dirty="0" smtClean="0">
                <a:hlinkClick r:id="rId4"/>
              </a:rPr>
              <a:t>CMS.gov/Center/Special-Topic/Open-Enrollment-Center.html</a:t>
            </a:r>
            <a:endParaRPr lang="en-US" dirty="0" smtClean="0"/>
          </a:p>
          <a:p>
            <a:pPr marL="341307" lvl="1" indent="-169860"/>
            <a:r>
              <a:rPr lang="en-US" dirty="0" smtClean="0"/>
              <a:t>View the state-by-state fact sheets at </a:t>
            </a:r>
            <a:r>
              <a:rPr lang="en-US" u="sng" dirty="0" smtClean="0">
                <a:hlinkClick r:id="rId5"/>
              </a:rPr>
              <a:t>CMS.gov/Outreach-and-Education/Reach-Out/Find-tools-to-help-you-help-others/2018-MA-Part-D-Landscape-State-by-State.pdf</a:t>
            </a:r>
            <a:endParaRPr lang="en-US" dirty="0"/>
          </a:p>
          <a:p>
            <a:pPr marL="341307" lvl="1" indent="-169860"/>
            <a:r>
              <a:rPr lang="en-US" dirty="0" smtClean="0"/>
              <a:t>Download posters, drop-in articles, publications</a:t>
            </a:r>
          </a:p>
          <a:p>
            <a:pPr marL="341307" lvl="1" indent="-169860"/>
            <a:r>
              <a:rPr lang="en-US" dirty="0" smtClean="0"/>
              <a:t>View public service announcement scripts</a:t>
            </a:r>
          </a:p>
          <a:p>
            <a:pPr marL="171450" lvl="0" indent="-171450" eaLnBrk="1" fontAlgn="auto" hangingPunct="1">
              <a:spcAft>
                <a:spcPts val="0"/>
              </a:spcAft>
            </a:pPr>
            <a:r>
              <a:rPr lang="en-US" dirty="0">
                <a:solidFill>
                  <a:prstClr val="black"/>
                </a:solidFill>
              </a:rPr>
              <a:t>View updates to this presentation at </a:t>
            </a:r>
            <a:r>
              <a:rPr lang="en-US" u="sng" dirty="0">
                <a:solidFill>
                  <a:prstClr val="black"/>
                </a:solidFill>
                <a:hlinkClick r:id="rId6"/>
              </a:rPr>
              <a:t>CMS.gov/Outreach-and-Education/Training/</a:t>
            </a:r>
            <a:r>
              <a:rPr lang="en-US" u="sng" dirty="0" err="1">
                <a:solidFill>
                  <a:prstClr val="black"/>
                </a:solidFill>
                <a:hlinkClick r:id="rId6"/>
              </a:rPr>
              <a:t>CMSNationalTraining</a:t>
            </a:r>
            <a:r>
              <a:rPr lang="en-US" u="sng" dirty="0">
                <a:solidFill>
                  <a:prstClr val="black"/>
                </a:solidFill>
                <a:hlinkClick r:id="rId6"/>
              </a:rPr>
              <a:t> </a:t>
            </a:r>
            <a:r>
              <a:rPr lang="en-US" u="sng" dirty="0" err="1">
                <a:solidFill>
                  <a:prstClr val="black"/>
                </a:solidFill>
                <a:hlinkClick r:id="rId6"/>
              </a:rPr>
              <a:t>ProgramResources</a:t>
            </a:r>
            <a:endParaRPr lang="en-US" dirty="0">
              <a:solidFill>
                <a:prstClr val="black"/>
              </a:solidFill>
              <a:ea typeface="ＭＳ Ｐゴシック"/>
            </a:endParaRPr>
          </a:p>
          <a:p>
            <a:pPr marL="171447" indent="-171447"/>
            <a:r>
              <a:rPr lang="en-US" dirty="0" smtClean="0"/>
              <a:t>For </a:t>
            </a:r>
            <a:r>
              <a:rPr lang="en-US" dirty="0"/>
              <a:t>printed copies of some materials, visit the product ordering website and register your organization at </a:t>
            </a:r>
            <a:r>
              <a:rPr lang="en-US" dirty="0" smtClean="0">
                <a:hlinkClick r:id="rId7"/>
              </a:rPr>
              <a:t>Productordering.cms.hhs.gov</a:t>
            </a:r>
            <a:r>
              <a:rPr lang="en-US" dirty="0" smtClean="0"/>
              <a:t>. For instructions on how to use the product ordering site, see the job aid</a:t>
            </a:r>
            <a:endParaRPr lang="en-US" dirty="0"/>
          </a:p>
          <a:p>
            <a:pPr marL="341307" lvl="1" indent="-169860"/>
            <a:r>
              <a:rPr lang="en-US" dirty="0"/>
              <a:t>Posters</a:t>
            </a:r>
          </a:p>
          <a:p>
            <a:pPr marL="341307" lvl="1" indent="-169860"/>
            <a:r>
              <a:rPr lang="en-US" dirty="0" smtClean="0"/>
              <a:t>Conference </a:t>
            </a:r>
            <a:r>
              <a:rPr lang="en-US" dirty="0"/>
              <a:t>card</a:t>
            </a:r>
          </a:p>
          <a:p>
            <a:pPr marL="341307" lvl="1" indent="-169860"/>
            <a:r>
              <a:rPr lang="en-US" dirty="0"/>
              <a:t>Publications</a:t>
            </a:r>
          </a:p>
        </p:txBody>
      </p:sp>
    </p:spTree>
    <p:extLst>
      <p:ext uri="{BB962C8B-B14F-4D97-AF65-F5344CB8AC3E}">
        <p14:creationId xmlns:p14="http://schemas.microsoft.com/office/powerpoint/2010/main" val="1052132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xfrm>
            <a:off x="700552" y="4387444"/>
            <a:ext cx="5601362" cy="3895706"/>
          </a:xfrm>
        </p:spPr>
        <p:txBody>
          <a:bodyPr wrap="square" numCol="1" anchor="t" anchorCtr="0" compatLnSpc="1">
            <a:prstTxWarp prst="textNoShape">
              <a:avLst/>
            </a:prstTxWarp>
            <a:normAutofit/>
          </a:bodyPr>
          <a:lstStyle/>
          <a:p>
            <a:pPr marL="171447" indent="-171447" eaLnBrk="1" hangingPunct="1">
              <a:defRPr/>
            </a:pPr>
            <a:r>
              <a:rPr lang="en-US" dirty="0" smtClean="0"/>
              <a:t>There are publications to help ensure that your plan meets your needs for the next year.</a:t>
            </a:r>
          </a:p>
          <a:p>
            <a:pPr marL="342894" lvl="1" indent="-171447" eaLnBrk="1" hangingPunct="1">
              <a:buSzPct val="120000"/>
              <a:defRPr/>
            </a:pPr>
            <a:r>
              <a:rPr lang="en-US" dirty="0" smtClean="0"/>
              <a:t>Medicare Publications</a:t>
            </a:r>
          </a:p>
          <a:p>
            <a:pPr marL="514341" lvl="2" indent="-171447" eaLnBrk="1" hangingPunct="1">
              <a:buSzPct val="50000"/>
              <a:buFont typeface="Wingdings" pitchFamily="2" charset="2"/>
              <a:buChar char="q"/>
              <a:defRPr/>
            </a:pPr>
            <a:r>
              <a:rPr lang="en-US" dirty="0" smtClean="0"/>
              <a:t>Things to Think About When You Compare Medicare Drug Coverage – CMS Product No. 11163</a:t>
            </a:r>
          </a:p>
          <a:p>
            <a:pPr marL="514341" lvl="2" indent="-171447" eaLnBrk="1" hangingPunct="1">
              <a:buSzPct val="50000"/>
              <a:buFont typeface="Wingdings" pitchFamily="2" charset="2"/>
              <a:buChar char="q"/>
              <a:defRPr/>
            </a:pPr>
            <a:r>
              <a:rPr lang="en-US" dirty="0" smtClean="0"/>
              <a:t>Have You</a:t>
            </a:r>
            <a:r>
              <a:rPr lang="en-US" baseline="0" dirty="0" smtClean="0"/>
              <a:t> Done Your Yearly Medicare Plan Review?</a:t>
            </a:r>
            <a:r>
              <a:rPr lang="en-US" dirty="0"/>
              <a:t> – CMS Product No. </a:t>
            </a:r>
            <a:r>
              <a:rPr lang="en-US" dirty="0" smtClean="0"/>
              <a:t>11220</a:t>
            </a:r>
            <a:endParaRPr lang="en-US" baseline="0" dirty="0" smtClean="0"/>
          </a:p>
          <a:p>
            <a:pPr marL="514341" lvl="2" indent="-171447" eaLnBrk="1" hangingPunct="1">
              <a:buSzPct val="50000"/>
              <a:buFont typeface="Wingdings" pitchFamily="2" charset="2"/>
              <a:buChar char="q"/>
              <a:defRPr/>
            </a:pPr>
            <a:r>
              <a:rPr lang="en-US" baseline="0" dirty="0" smtClean="0"/>
              <a:t>Understanding Medicare Part C &amp; D Enrollment Periods </a:t>
            </a:r>
            <a:r>
              <a:rPr lang="en-US" dirty="0" smtClean="0"/>
              <a:t>– </a:t>
            </a:r>
            <a:r>
              <a:rPr lang="en-US" dirty="0"/>
              <a:t>CMS Product No. </a:t>
            </a:r>
            <a:r>
              <a:rPr lang="en-US" dirty="0" smtClean="0"/>
              <a:t>11219</a:t>
            </a:r>
            <a:endParaRPr lang="en-US" dirty="0"/>
          </a:p>
          <a:p>
            <a:pPr marL="514341" lvl="2" indent="-171447" eaLnBrk="1" hangingPunct="1">
              <a:buSzPct val="50000"/>
              <a:buFont typeface="Wingdings" pitchFamily="2" charset="2"/>
              <a:buChar char="q"/>
              <a:defRPr/>
            </a:pPr>
            <a:r>
              <a:rPr lang="en-US" baseline="0" dirty="0" smtClean="0"/>
              <a:t>Withholding Medicare Prescription Drug Premiums from your Social Security Payment </a:t>
            </a:r>
            <a:r>
              <a:rPr lang="en-US" dirty="0" smtClean="0"/>
              <a:t>– </a:t>
            </a:r>
            <a:r>
              <a:rPr lang="en-US" dirty="0"/>
              <a:t>CMS Product No. </a:t>
            </a:r>
            <a:r>
              <a:rPr lang="en-US" dirty="0" smtClean="0"/>
              <a:t>11400</a:t>
            </a:r>
          </a:p>
          <a:p>
            <a:pPr marL="514341" lvl="2" indent="-171447" eaLnBrk="1" hangingPunct="1">
              <a:buSzPct val="50000"/>
              <a:buFont typeface="Wingdings" pitchFamily="2" charset="2"/>
              <a:buChar char="q"/>
              <a:defRPr/>
            </a:pPr>
            <a:r>
              <a:rPr lang="en-US" dirty="0" smtClean="0"/>
              <a:t>4 Ways to Help Lower Your Medicare Prescription Drug </a:t>
            </a:r>
            <a:r>
              <a:rPr lang="en-US" dirty="0"/>
              <a:t>Costs </a:t>
            </a:r>
            <a:r>
              <a:rPr lang="en-US" dirty="0" smtClean="0"/>
              <a:t>– CMS Product No. 11417</a:t>
            </a:r>
            <a:endParaRPr lang="en-US" dirty="0"/>
          </a:p>
          <a:p>
            <a:pPr marL="171447" indent="-171447" eaLnBrk="1" hangingPunct="1">
              <a:defRPr/>
            </a:pPr>
            <a:r>
              <a:rPr lang="en-US" dirty="0"/>
              <a:t>These are available to read or download from </a:t>
            </a:r>
            <a:r>
              <a:rPr lang="en-US" u="sng" dirty="0" smtClean="0">
                <a:hlinkClick r:id="rId3"/>
              </a:rPr>
              <a:t>Medicare.gov/Publications</a:t>
            </a:r>
            <a:r>
              <a:rPr lang="en-US" dirty="0" smtClean="0"/>
              <a:t>.</a:t>
            </a:r>
            <a:endParaRPr lang="en-US" dirty="0"/>
          </a:p>
          <a:p>
            <a:pPr marL="171447" indent="-171447" eaLnBrk="1" hangingPunct="1">
              <a:defRPr/>
            </a:pPr>
            <a:endParaRPr lang="en-US" dirty="0"/>
          </a:p>
        </p:txBody>
      </p:sp>
    </p:spTree>
    <p:extLst>
      <p:ext uri="{BB962C8B-B14F-4D97-AF65-F5344CB8AC3E}">
        <p14:creationId xmlns:p14="http://schemas.microsoft.com/office/powerpoint/2010/main" val="2700823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09388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204025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386690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75298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858170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06898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77925" y="644525"/>
            <a:ext cx="4619625" cy="3463925"/>
          </a:xfrm>
          <a:noFill/>
          <a:ln>
            <a:solidFill>
              <a:srgbClr val="000000"/>
            </a:solidFill>
            <a:miter lim="800000"/>
            <a:headEnd/>
            <a:tailEnd/>
          </a:ln>
        </p:spPr>
      </p:sp>
      <p:sp>
        <p:nvSpPr>
          <p:cNvPr id="106499" name="Rectangle 3"/>
          <p:cNvSpPr>
            <a:spLocks noGrp="1" noChangeArrowheads="1"/>
          </p:cNvSpPr>
          <p:nvPr>
            <p:ph type="body" idx="1"/>
          </p:nvPr>
        </p:nvSpPr>
        <p:spPr bwMode="auto">
          <a:xfrm>
            <a:off x="421027" y="4204816"/>
            <a:ext cx="6280606" cy="4236341"/>
          </a:xfrm>
        </p:spPr>
        <p:txBody>
          <a:bodyPr wrap="square" numCol="1" anchor="t" anchorCtr="0" compatLnSpc="1">
            <a:prstTxWarp prst="textNoShape">
              <a:avLst/>
            </a:prstTxWarp>
            <a:normAutofit/>
          </a:bodyPr>
          <a:lstStyle/>
          <a:p>
            <a:pPr defTabSz="927468">
              <a:spcBef>
                <a:spcPts val="394"/>
              </a:spcBef>
              <a:defRPr/>
            </a:pPr>
            <a:r>
              <a:rPr lang="en-US" sz="1000" dirty="0"/>
              <a:t>You usually don’t pay a monthly premium for Part A coverage if you or your spouse paid Medicare taxes while working. This is sometimes called premium-free Part A. Federal Insurance Contributions Act (FICA) tax is a U.S. federal payroll (or employment) tax imposed on both employees and employers to fund Social Security (SS) and Medicare. </a:t>
            </a:r>
          </a:p>
          <a:p>
            <a:pPr>
              <a:spcBef>
                <a:spcPts val="394"/>
              </a:spcBef>
            </a:pPr>
            <a:r>
              <a:rPr lang="en-US" sz="1000" dirty="0"/>
              <a:t>About 99% of people with Medicare don’t pay a Part A premium since they have at least 40 quarters of Medicare-covered employment. Enrollees 65 and over and certain persons with disabilities who have fewer than 40 quarters of coverage pay a monthly premium to receive coverage under Part A. </a:t>
            </a:r>
          </a:p>
          <a:p>
            <a:pPr>
              <a:spcBef>
                <a:spcPts val="394"/>
              </a:spcBef>
            </a:pPr>
            <a:r>
              <a:rPr lang="en-US" sz="1000" dirty="0"/>
              <a:t>If you aren’t eligible for premium-free Part A, you may be able to buy Part A if you’re</a:t>
            </a:r>
          </a:p>
          <a:p>
            <a:pPr marL="283208" lvl="1" indent="-165735">
              <a:spcBef>
                <a:spcPts val="394"/>
              </a:spcBef>
            </a:pPr>
            <a:r>
              <a:rPr lang="en-US" sz="1000" dirty="0"/>
              <a:t>65 or older, and you have (or are enrolling in) Part B, and meet the citizenship and residency requirements.</a:t>
            </a:r>
          </a:p>
          <a:p>
            <a:pPr marL="283208" lvl="1" indent="-165735">
              <a:spcBef>
                <a:spcPts val="394"/>
              </a:spcBef>
            </a:pPr>
            <a:r>
              <a:rPr lang="en-US" sz="1000" dirty="0"/>
              <a:t>Under 65, disabled, and your premium-free Part A coverage ended because you returned to work. (If you’re under 65 and disabled, you may continue to get premium-free Part A for up to 8 1/2 years after you return to work.) </a:t>
            </a:r>
          </a:p>
          <a:p>
            <a:pPr>
              <a:spcBef>
                <a:spcPts val="394"/>
              </a:spcBef>
              <a:defRPr/>
            </a:pPr>
            <a:r>
              <a:rPr lang="en-US" sz="1000" dirty="0"/>
              <a:t>In most cases, if you choose to buy</a:t>
            </a:r>
            <a:r>
              <a:rPr lang="en-US" sz="1000" b="1" dirty="0"/>
              <a:t> </a:t>
            </a:r>
            <a:r>
              <a:rPr lang="en-US" sz="1000" dirty="0"/>
              <a:t>Part A, you must also have Part B and pay monthly premiums for both. The amount of the premium depends on how long you or your spouse worked in Medicare-covered employment. </a:t>
            </a:r>
          </a:p>
          <a:p>
            <a:pPr>
              <a:spcBef>
                <a:spcPts val="394"/>
              </a:spcBef>
            </a:pPr>
            <a:r>
              <a:rPr lang="en-US" sz="1000" dirty="0"/>
              <a:t>If you aren’t eligible for premium-free Part A, and you don’t buy it when you’re first eligible, your monthly premium may go up 10% for every 12 months you didn’t have the coverage. You’ll have to pay the higher premium for twice the number of years you could’ve had Part A, but didn’t sign up. </a:t>
            </a:r>
          </a:p>
          <a:p>
            <a:pPr>
              <a:spcBef>
                <a:spcPts val="394"/>
              </a:spcBef>
              <a:defRPr/>
            </a:pPr>
            <a:r>
              <a:rPr lang="en-US" sz="1000" dirty="0"/>
              <a:t>If you have limited income and resources, your state may help you pay for Part A and/or Part B. Call Social Security at 1‑800‑772–1213, TTY: 1-800-325-0778 for more information about the Part A premium.</a:t>
            </a:r>
          </a:p>
        </p:txBody>
      </p:sp>
    </p:spTree>
    <p:extLst>
      <p:ext uri="{BB962C8B-B14F-4D97-AF65-F5344CB8AC3E}">
        <p14:creationId xmlns:p14="http://schemas.microsoft.com/office/powerpoint/2010/main" val="541044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a:xfrm>
            <a:off x="1090508" y="4134817"/>
            <a:ext cx="5164191" cy="4551074"/>
          </a:xfrm>
        </p:spPr>
        <p:txBody>
          <a:bodyPr/>
          <a:lstStyle/>
          <a:p>
            <a:pPr marL="171447" indent="-171447">
              <a:spcBef>
                <a:spcPts val="630"/>
              </a:spcBef>
            </a:pPr>
            <a:r>
              <a:rPr lang="en-US" dirty="0"/>
              <a:t>This training is provided by the CMS National Training Program (NTP).</a:t>
            </a:r>
          </a:p>
          <a:p>
            <a:pPr marL="171447" indent="-171447">
              <a:spcBef>
                <a:spcPts val="630"/>
              </a:spcBef>
              <a:defRPr/>
            </a:pPr>
            <a:r>
              <a:rPr lang="en-US" dirty="0"/>
              <a:t>To view all available NTP materials, or to subscribe to our email list, visit </a:t>
            </a:r>
            <a:r>
              <a:rPr lang="en-US" u="sng" dirty="0">
                <a:hlinkClick r:id="rId3"/>
              </a:rPr>
              <a:t>CMS.gov/outreach-and-education/training/CMSNationalTrainingProgram</a:t>
            </a:r>
            <a:r>
              <a:rPr lang="en-US" dirty="0"/>
              <a:t>. </a:t>
            </a:r>
          </a:p>
          <a:p>
            <a:pPr marL="171447" indent="-171447">
              <a:spcBef>
                <a:spcPts val="630"/>
              </a:spcBef>
              <a:defRPr/>
            </a:pPr>
            <a:r>
              <a:rPr lang="en-US" dirty="0"/>
              <a:t>Contact us at </a:t>
            </a:r>
            <a:r>
              <a:rPr lang="en-US" dirty="0">
                <a:hlinkClick r:id="rId4"/>
              </a:rPr>
              <a:t>training@cms.hhs.gov</a:t>
            </a:r>
            <a:r>
              <a:rPr lang="en-US" dirty="0"/>
              <a:t>. </a:t>
            </a:r>
          </a:p>
          <a:p>
            <a:pPr marL="171447" indent="-171447">
              <a:spcBef>
                <a:spcPts val="630"/>
              </a:spcBef>
              <a:defRPr/>
            </a:pPr>
            <a:r>
              <a:rPr lang="en-US" dirty="0"/>
              <a:t>Follow us @CMSGov #CMSNTP</a:t>
            </a:r>
            <a:r>
              <a:rPr lang="en-US" dirty="0" smtClean="0"/>
              <a:t>.</a:t>
            </a:r>
            <a:endParaRPr lang="en-US" dirty="0"/>
          </a:p>
        </p:txBody>
      </p:sp>
    </p:spTree>
    <p:extLst>
      <p:ext uri="{BB962C8B-B14F-4D97-AF65-F5344CB8AC3E}">
        <p14:creationId xmlns:p14="http://schemas.microsoft.com/office/powerpoint/2010/main" val="369407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hart information included in speakers' notes." title="Who can get Social Security Disability Insurance?"/>
          <p:cNvSpPr>
            <a:spLocks noGrp="1" noRot="1" noChangeAspect="1"/>
          </p:cNvSpPr>
          <p:nvPr>
            <p:ph type="sldImg"/>
          </p:nvPr>
        </p:nvSpPr>
        <p:spPr/>
      </p:sp>
      <p:sp>
        <p:nvSpPr>
          <p:cNvPr id="3" name="Notes Placeholder 2"/>
          <p:cNvSpPr>
            <a:spLocks noGrp="1"/>
          </p:cNvSpPr>
          <p:nvPr>
            <p:ph type="body" idx="1"/>
          </p:nvPr>
        </p:nvSpPr>
        <p:spPr>
          <a:xfrm>
            <a:off x="701346" y="4416101"/>
            <a:ext cx="5607711" cy="4068711"/>
          </a:xfrm>
        </p:spPr>
        <p:txBody>
          <a:bodyPr>
            <a:normAutofit/>
          </a:bodyPr>
          <a:lstStyle/>
          <a:p>
            <a:pPr>
              <a:spcBef>
                <a:spcPts val="305"/>
              </a:spcBef>
            </a:pPr>
            <a:r>
              <a:rPr lang="en-US" dirty="0"/>
              <a:t>The </a:t>
            </a:r>
            <a:r>
              <a:rPr lang="en-US" dirty="0" smtClean="0"/>
              <a:t>Medicare Part A costs for 2018, including deductible, premium (if applicable), and coinsurance amounts are as follows:</a:t>
            </a:r>
          </a:p>
          <a:p>
            <a:pPr marL="339558" lvl="1" indent="-184923">
              <a:spcBef>
                <a:spcPts val="305"/>
              </a:spcBef>
            </a:pPr>
            <a:r>
              <a:rPr lang="en-US" dirty="0">
                <a:solidFill>
                  <a:prstClr val="black"/>
                </a:solidFill>
              </a:rPr>
              <a:t>Part A </a:t>
            </a:r>
            <a:r>
              <a:rPr lang="en-US" dirty="0" smtClean="0">
                <a:solidFill>
                  <a:prstClr val="black"/>
                </a:solidFill>
              </a:rPr>
              <a:t>deductible is $1,340 for each benefit period</a:t>
            </a:r>
            <a:endParaRPr lang="en-US" dirty="0">
              <a:solidFill>
                <a:prstClr val="black"/>
              </a:solidFill>
            </a:endParaRPr>
          </a:p>
          <a:p>
            <a:pPr marL="339558" lvl="1" indent="-184923">
              <a:spcBef>
                <a:spcPts val="305"/>
              </a:spcBef>
            </a:pPr>
            <a:r>
              <a:rPr lang="en-US" dirty="0" smtClean="0"/>
              <a:t>Part A premium amounts (if applicable):</a:t>
            </a:r>
            <a:endParaRPr lang="en-US" dirty="0"/>
          </a:p>
          <a:p>
            <a:pPr marL="511728" lvl="2" indent="-184923">
              <a:spcBef>
                <a:spcPts val="305"/>
              </a:spcBef>
              <a:buSzPct val="60000"/>
              <a:buFont typeface="Wingdings" pitchFamily="2" charset="2"/>
              <a:buChar char="q"/>
            </a:pPr>
            <a:r>
              <a:rPr lang="en-US" dirty="0" smtClean="0"/>
              <a:t>Most people don't have to pay a monthly premium for their Medicare Part A</a:t>
            </a:r>
            <a:r>
              <a:rPr lang="en-US" baseline="0" dirty="0" smtClean="0"/>
              <a:t> (t</a:t>
            </a:r>
            <a:r>
              <a:rPr lang="en-US" dirty="0" smtClean="0"/>
              <a:t>hose who have at least 40 work credits).</a:t>
            </a:r>
          </a:p>
          <a:p>
            <a:pPr marL="511728" lvl="2" indent="-184923">
              <a:spcBef>
                <a:spcPts val="305"/>
              </a:spcBef>
              <a:buSzPct val="60000"/>
              <a:buFont typeface="Wingdings" pitchFamily="2" charset="2"/>
              <a:buChar char="q"/>
            </a:pPr>
            <a:r>
              <a:rPr lang="en-US" dirty="0" smtClean="0"/>
              <a:t>You pay $232 per month if you have 30 to 39 work credits</a:t>
            </a:r>
          </a:p>
          <a:p>
            <a:pPr marL="511728" lvl="2" indent="-184923">
              <a:spcBef>
                <a:spcPts val="305"/>
              </a:spcBef>
              <a:buSzPct val="60000"/>
              <a:buFont typeface="Wingdings" pitchFamily="2" charset="2"/>
              <a:buChar char="q"/>
            </a:pPr>
            <a:r>
              <a:rPr lang="en-US" dirty="0" smtClean="0"/>
              <a:t>You pay $422 </a:t>
            </a:r>
            <a:r>
              <a:rPr lang="en-US" dirty="0"/>
              <a:t>per month </a:t>
            </a:r>
            <a:r>
              <a:rPr lang="en-US" dirty="0" smtClean="0"/>
              <a:t>if you have less </a:t>
            </a:r>
            <a:r>
              <a:rPr lang="en-US" dirty="0"/>
              <a:t>than 30 work credits</a:t>
            </a:r>
          </a:p>
          <a:p>
            <a:pPr marL="339558" lvl="1" indent="-184923">
              <a:spcBef>
                <a:spcPts val="305"/>
              </a:spcBef>
            </a:pPr>
            <a:r>
              <a:rPr lang="en-US" dirty="0" smtClean="0"/>
              <a:t>Part A hospital</a:t>
            </a:r>
            <a:r>
              <a:rPr lang="en-US" baseline="0" dirty="0" smtClean="0"/>
              <a:t> </a:t>
            </a:r>
            <a:r>
              <a:rPr lang="en-US" dirty="0" smtClean="0"/>
              <a:t>inpatient coinsurance</a:t>
            </a:r>
          </a:p>
          <a:p>
            <a:pPr marL="511728" lvl="2" indent="-184923">
              <a:spcBef>
                <a:spcPts val="305"/>
              </a:spcBef>
              <a:buSzPct val="60000"/>
              <a:buFont typeface="Wingdings" pitchFamily="2" charset="2"/>
              <a:buChar char="q"/>
            </a:pPr>
            <a:r>
              <a:rPr lang="en-US" dirty="0"/>
              <a:t>$0 for days 1 to 60</a:t>
            </a:r>
          </a:p>
          <a:p>
            <a:pPr marL="511728" lvl="2" indent="-184923">
              <a:spcBef>
                <a:spcPts val="305"/>
              </a:spcBef>
              <a:buSzPct val="60000"/>
              <a:buFont typeface="Wingdings" pitchFamily="2" charset="2"/>
              <a:buChar char="q"/>
            </a:pPr>
            <a:r>
              <a:rPr lang="en-US" dirty="0"/>
              <a:t>$335 per day for days 61 to 90 </a:t>
            </a:r>
          </a:p>
          <a:p>
            <a:pPr marL="511728" lvl="2" indent="-184923">
              <a:spcBef>
                <a:spcPts val="305"/>
              </a:spcBef>
              <a:buSzPct val="60000"/>
              <a:buFont typeface="Wingdings" pitchFamily="2" charset="2"/>
              <a:buChar char="q"/>
            </a:pPr>
            <a:r>
              <a:rPr lang="en-US" dirty="0"/>
              <a:t>$670 per day for days 91 to 150 (up to 60 lifetime reserve days)</a:t>
            </a:r>
          </a:p>
          <a:p>
            <a:pPr marL="339558" lvl="1" indent="-184923">
              <a:spcBef>
                <a:spcPts val="305"/>
              </a:spcBef>
            </a:pPr>
            <a:r>
              <a:rPr lang="en-US" dirty="0" smtClean="0"/>
              <a:t>Skilled nursing facility coinsurance</a:t>
            </a:r>
            <a:endParaRPr lang="en-US" dirty="0"/>
          </a:p>
          <a:p>
            <a:pPr marL="511728" lvl="2" indent="-184923">
              <a:spcBef>
                <a:spcPts val="305"/>
              </a:spcBef>
              <a:buSzPct val="60000"/>
              <a:buFont typeface="Wingdings" pitchFamily="2" charset="2"/>
              <a:buChar char="q"/>
            </a:pPr>
            <a:r>
              <a:rPr lang="en-US" dirty="0"/>
              <a:t>$0 for days 1 to 20</a:t>
            </a:r>
          </a:p>
          <a:p>
            <a:pPr marL="511728" lvl="2" indent="-184923">
              <a:spcBef>
                <a:spcPts val="305"/>
              </a:spcBef>
              <a:buSzPct val="60000"/>
              <a:buFont typeface="Wingdings" pitchFamily="2" charset="2"/>
              <a:buChar char="q"/>
            </a:pPr>
            <a:r>
              <a:rPr lang="en-US" dirty="0"/>
              <a:t>$167.50 per day for days 21 to 100 (and all costs after day 100)</a:t>
            </a:r>
          </a:p>
          <a:p>
            <a:pPr marL="586106">
              <a:buNone/>
            </a:pPr>
            <a:endParaRPr lang="en-US" dirty="0"/>
          </a:p>
        </p:txBody>
      </p:sp>
    </p:spTree>
    <p:extLst>
      <p:ext uri="{BB962C8B-B14F-4D97-AF65-F5344CB8AC3E}">
        <p14:creationId xmlns:p14="http://schemas.microsoft.com/office/powerpoint/2010/main" val="108221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r>
              <a:rPr lang="en-US" dirty="0"/>
              <a:t>You pay </a:t>
            </a:r>
          </a:p>
          <a:p>
            <a:pPr marL="282575" lvl="1" indent="-112713"/>
            <a:r>
              <a:rPr lang="en-US" dirty="0"/>
              <a:t>A Part B premium each month</a:t>
            </a:r>
          </a:p>
          <a:p>
            <a:pPr marL="463550" lvl="2" indent="-180975">
              <a:buSzPct val="50000"/>
              <a:buFont typeface="Wingdings" panose="05000000000000000000" pitchFamily="2" charset="2"/>
              <a:buChar char="q"/>
            </a:pPr>
            <a:r>
              <a:rPr lang="en-US" dirty="0"/>
              <a:t>Most people will pay the standard premium </a:t>
            </a:r>
            <a:r>
              <a:rPr lang="en-US" dirty="0" smtClean="0"/>
              <a:t>amount</a:t>
            </a:r>
          </a:p>
          <a:p>
            <a:pPr marL="644525" lvl="3">
              <a:buSzPct val="85000"/>
              <a:buFont typeface="Courier New" panose="02070309020205020404" pitchFamily="49" charset="0"/>
              <a:buChar char="o"/>
            </a:pPr>
            <a:r>
              <a:rPr lang="en-US" dirty="0" smtClean="0"/>
              <a:t>About 28% </a:t>
            </a:r>
            <a:r>
              <a:rPr lang="en-US" dirty="0"/>
              <a:t>of all Part B enrollees are subject to the hold harmless provision in 2018 and will pay less than the full monthly </a:t>
            </a:r>
            <a:r>
              <a:rPr lang="en-US" dirty="0" smtClean="0"/>
              <a:t>standard premium </a:t>
            </a:r>
            <a:r>
              <a:rPr lang="en-US" dirty="0"/>
              <a:t>of $134, because the increase in their Social Security benefit will not be large enough to cover the full Part B premium increase. </a:t>
            </a:r>
          </a:p>
          <a:p>
            <a:pPr marL="463550" lvl="2" indent="-180975">
              <a:buSzPct val="50000"/>
              <a:buFont typeface="Wingdings" panose="05000000000000000000" pitchFamily="2" charset="2"/>
              <a:buChar char="q"/>
            </a:pPr>
            <a:r>
              <a:rPr lang="en-US" dirty="0"/>
              <a:t>If your modified adjusted gross income as reported on your IRS tax return from 2 years ago is above a certain amount, you may pay more</a:t>
            </a:r>
          </a:p>
          <a:p>
            <a:pPr marL="282575" lvl="1" indent="-112713"/>
            <a:r>
              <a:rPr lang="en-US" dirty="0"/>
              <a:t>A Part B deductible</a:t>
            </a:r>
          </a:p>
          <a:p>
            <a:pPr marL="463550" lvl="2" indent="-180975">
              <a:buSzPct val="50000"/>
              <a:buFont typeface="Wingdings" panose="05000000000000000000" pitchFamily="2" charset="2"/>
              <a:buChar char="q"/>
            </a:pPr>
            <a:r>
              <a:rPr lang="en-US" dirty="0"/>
              <a:t>The amount you must pay each year for health care before Medicare starts to pay</a:t>
            </a:r>
          </a:p>
          <a:p>
            <a:pPr marL="177797" indent="-177797"/>
            <a:r>
              <a:rPr lang="en-US" dirty="0"/>
              <a:t>For most services, you pay 20% coinsurance</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274785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258888" y="696913"/>
            <a:ext cx="4648200" cy="3486150"/>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2170" indent="-172170"/>
            <a:r>
              <a:rPr lang="en-US" dirty="0" smtClean="0"/>
              <a:t>The Medicare Part B deductible for 2018 is $183.</a:t>
            </a:r>
          </a:p>
          <a:p>
            <a:pPr marL="172170" indent="-172170"/>
            <a:r>
              <a:rPr lang="en-US" dirty="0" smtClean="0"/>
              <a:t>Most </a:t>
            </a:r>
            <a:r>
              <a:rPr lang="en-US" dirty="0"/>
              <a:t>people with Medicare Part B will </a:t>
            </a:r>
            <a:r>
              <a:rPr lang="en-US" dirty="0" smtClean="0"/>
              <a:t>pay </a:t>
            </a:r>
            <a:r>
              <a:rPr lang="en-US" dirty="0"/>
              <a:t>the </a:t>
            </a:r>
            <a:r>
              <a:rPr lang="en-US" dirty="0" smtClean="0"/>
              <a:t>standard monthly premium of </a:t>
            </a:r>
            <a:r>
              <a:rPr lang="en-US" dirty="0"/>
              <a:t>$</a:t>
            </a:r>
            <a:r>
              <a:rPr lang="en-US" dirty="0" smtClean="0"/>
              <a:t>134.00. </a:t>
            </a:r>
          </a:p>
          <a:p>
            <a:pPr marL="289645" lvl="1" indent="-172170"/>
            <a:r>
              <a:rPr lang="en-US" dirty="0"/>
              <a:t>However, some people who get Social Security benefits pay less than this amount ($130 on average</a:t>
            </a:r>
            <a:r>
              <a:rPr lang="en-US" dirty="0" smtClean="0"/>
              <a:t>) </a:t>
            </a:r>
            <a:r>
              <a:rPr lang="en-US" dirty="0"/>
              <a:t>because the increase in their Social Security benefit </a:t>
            </a:r>
            <a:r>
              <a:rPr lang="en-US" dirty="0" smtClean="0"/>
              <a:t>won’t </a:t>
            </a:r>
            <a:r>
              <a:rPr lang="en-US" dirty="0"/>
              <a:t>be large enough to cover the full Part B premium increase. </a:t>
            </a:r>
            <a:endParaRPr lang="en-US" dirty="0" smtClean="0"/>
          </a:p>
          <a:p>
            <a:pPr marL="289645" lvl="1" indent="-172170"/>
            <a:r>
              <a:rPr lang="en-US" dirty="0"/>
              <a:t>You'll pay the standard premium amount (or higher) if:</a:t>
            </a:r>
          </a:p>
          <a:p>
            <a:pPr marL="463550" lvl="1" indent="-180975">
              <a:buSzPct val="60000"/>
              <a:buFont typeface="Wingdings" panose="05000000000000000000" pitchFamily="2" charset="2"/>
              <a:buChar char="q"/>
            </a:pPr>
            <a:r>
              <a:rPr lang="en-US" dirty="0"/>
              <a:t>You enroll in Part B for the first time in 2018.</a:t>
            </a:r>
          </a:p>
          <a:p>
            <a:pPr marL="463550" lvl="1" indent="-180975">
              <a:buSzPct val="60000"/>
              <a:buFont typeface="Wingdings" panose="05000000000000000000" pitchFamily="2" charset="2"/>
              <a:buChar char="q"/>
            </a:pPr>
            <a:r>
              <a:rPr lang="en-US" dirty="0"/>
              <a:t>You don't get Social Security benefits.</a:t>
            </a:r>
          </a:p>
          <a:p>
            <a:pPr marL="463550" lvl="1" indent="-180975">
              <a:buSzPct val="60000"/>
              <a:buFont typeface="Wingdings" panose="05000000000000000000" pitchFamily="2" charset="2"/>
              <a:buChar char="q"/>
            </a:pPr>
            <a:r>
              <a:rPr lang="en-US" dirty="0"/>
              <a:t>You're directly billed for your Part B premiums (meaning they aren't taken out of your Social Security benefits).</a:t>
            </a:r>
          </a:p>
          <a:p>
            <a:pPr marL="463550" lvl="1" indent="-180975">
              <a:buSzPct val="60000"/>
              <a:buFont typeface="Wingdings" panose="05000000000000000000" pitchFamily="2" charset="2"/>
              <a:buChar char="q"/>
            </a:pPr>
            <a:r>
              <a:rPr lang="en-US" dirty="0"/>
              <a:t>You have Medicare and Medicaid, and Medicaid pays your premiums. (Your state will pay the standard premium amount of $134.)</a:t>
            </a:r>
          </a:p>
          <a:p>
            <a:pPr marL="463550" lvl="1" indent="-180975">
              <a:buSzPct val="60000"/>
              <a:buFont typeface="Wingdings" panose="05000000000000000000" pitchFamily="2" charset="2"/>
              <a:buChar char="q"/>
            </a:pPr>
            <a:r>
              <a:rPr lang="en-US" dirty="0"/>
              <a:t>Your modified adjusted gross income as reported on your IRS tax return from 2 years ago is above a certain amount. If so, you’ll pay the standard premium amount and an Income Related Monthly Adjustment Amount (IRMAA). IRMAA is an extra charge added to your </a:t>
            </a:r>
            <a:r>
              <a:rPr lang="en-US" dirty="0" smtClean="0"/>
              <a:t>premium.</a:t>
            </a:r>
          </a:p>
          <a:p>
            <a:pPr marL="463550" lvl="1" indent="-180975">
              <a:buSzPct val="60000"/>
              <a:buFont typeface="Wingdings" panose="05000000000000000000" pitchFamily="2" charset="2"/>
              <a:buChar char="q"/>
            </a:pPr>
            <a:r>
              <a:rPr lang="en-US" dirty="0" smtClean="0"/>
              <a:t>If </a:t>
            </a:r>
            <a:r>
              <a:rPr lang="en-US" dirty="0"/>
              <a:t>you have a late enrollment </a:t>
            </a:r>
            <a:r>
              <a:rPr lang="en-US" dirty="0" smtClean="0"/>
              <a:t>penalty</a:t>
            </a:r>
          </a:p>
          <a:p>
            <a:pPr marL="171450" lvl="1" indent="0">
              <a:buNone/>
            </a:pPr>
            <a:endParaRPr lang="en-US" dirty="0" smtClean="0"/>
          </a:p>
        </p:txBody>
      </p:sp>
    </p:spTree>
    <p:extLst>
      <p:ext uri="{BB962C8B-B14F-4D97-AF65-F5344CB8AC3E}">
        <p14:creationId xmlns:p14="http://schemas.microsoft.com/office/powerpoint/2010/main" val="367283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3"/>
              </a:spcBef>
            </a:pPr>
            <a:r>
              <a:rPr lang="en-US" dirty="0" smtClean="0"/>
              <a:t>The Medicaid and CHIP Reauthorization Act (MACRA), Sec</a:t>
            </a:r>
            <a:r>
              <a:rPr lang="en-US" dirty="0"/>
              <a:t>. </a:t>
            </a:r>
            <a:r>
              <a:rPr lang="en-US" dirty="0" smtClean="0"/>
              <a:t>402 made changes to the Income-Related Monthly Adjustment Amount (IRMAA) for Medicare Part B and Part D premiums:</a:t>
            </a:r>
            <a:endParaRPr lang="en-US" dirty="0"/>
          </a:p>
          <a:p>
            <a:pPr marL="342900" indent="-171450">
              <a:spcBef>
                <a:spcPts val="603"/>
              </a:spcBef>
              <a:buFont typeface="Arial" panose="020B0604020202020204" pitchFamily="34" charset="0"/>
              <a:buChar char="•"/>
            </a:pPr>
            <a:r>
              <a:rPr lang="en-US" dirty="0"/>
              <a:t>Beginning in 2018, this provision would make adjustments to the current laws’ income-related premium policy. This provision adjusts the amounts of the income thresholds for applying the income-related premium as shown on the above table. </a:t>
            </a:r>
          </a:p>
          <a:p>
            <a:pPr marL="342900" indent="-171450">
              <a:spcBef>
                <a:spcPts val="603"/>
              </a:spcBef>
              <a:buFont typeface="Arial" panose="020B0604020202020204" pitchFamily="34" charset="0"/>
              <a:buChar char="•"/>
            </a:pPr>
            <a:r>
              <a:rPr lang="en-US" dirty="0"/>
              <a:t>Beginning in 2020, the income thresholds would be adjusted each year by increasing the previous year’s income threshold amounts by the consumer price index for urban consumers (CPI-U).</a:t>
            </a:r>
            <a:endParaRPr lang="en-US" dirty="0">
              <a:effectLst/>
            </a:endParaRPr>
          </a:p>
        </p:txBody>
      </p:sp>
    </p:spTree>
    <p:extLst>
      <p:ext uri="{BB962C8B-B14F-4D97-AF65-F5344CB8AC3E}">
        <p14:creationId xmlns:p14="http://schemas.microsoft.com/office/powerpoint/2010/main" val="240366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1"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2"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577690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4092" y="6559743"/>
            <a:ext cx="6953826" cy="162993"/>
          </a:xfrm>
          <a:prstGeom prst="rect">
            <a:avLst/>
          </a:prstGeom>
        </p:spPr>
        <p:txBody>
          <a:bodyPr lIns="0" tIns="0" rIns="0" bIns="0"/>
          <a:lstStyle>
            <a:lvl1pPr>
              <a:defRPr sz="882" b="0" i="0" u="sng">
                <a:solidFill>
                  <a:srgbClr val="0000A0"/>
                </a:solidFill>
                <a:latin typeface="Arial"/>
                <a:cs typeface="Arial"/>
              </a:defRPr>
            </a:lvl1pPr>
          </a:lstStyle>
          <a:p>
            <a:pPr marL="11206"/>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s of </a:t>
            </a:r>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ugust 7, 2015. </a:t>
            </a:r>
            <a:r>
              <a:rPr lang="en-US" sz="1059" i="1" u="none" spc="-4" dirty="0" smtClean="0">
                <a:solidFill>
                  <a:srgbClr val="000000"/>
                </a:solidFill>
                <a:latin typeface="Times New Roman"/>
                <a:cs typeface="Times New Roman"/>
              </a:rPr>
              <a:t>E</a:t>
            </a:r>
            <a:r>
              <a:rPr lang="en-US" sz="1059" i="1" u="none" dirty="0" smtClean="0">
                <a:solidFill>
                  <a:srgbClr val="000000"/>
                </a:solidFill>
                <a:latin typeface="Times New Roman"/>
                <a:cs typeface="Times New Roman"/>
              </a:rPr>
              <a:t>l</a:t>
            </a:r>
            <a:r>
              <a:rPr lang="en-US" sz="1059" i="1" u="none" spc="-4" dirty="0" smtClean="0">
                <a:solidFill>
                  <a:srgbClr val="000000"/>
                </a:solidFill>
                <a:latin typeface="Times New Roman"/>
                <a:cs typeface="Times New Roman"/>
              </a:rPr>
              <a:t>ec</a:t>
            </a:r>
            <a:r>
              <a:rPr lang="en-US" sz="1059" i="1" u="none" dirty="0" smtClean="0">
                <a:solidFill>
                  <a:srgbClr val="000000"/>
                </a:solidFill>
                <a:latin typeface="Times New Roman"/>
                <a:cs typeface="Times New Roman"/>
              </a:rPr>
              <a:t>tronic</a:t>
            </a:r>
            <a:r>
              <a:rPr lang="en-US" sz="1059" i="1" u="none" spc="-4" dirty="0" smtClean="0">
                <a:solidFill>
                  <a:srgbClr val="000000"/>
                </a:solidFill>
                <a:latin typeface="Times New Roman"/>
                <a:cs typeface="Times New Roman"/>
              </a:rPr>
              <a:t> ve</a:t>
            </a:r>
            <a:r>
              <a:rPr lang="en-US" sz="1059" i="1" u="none" dirty="0" smtClean="0">
                <a:solidFill>
                  <a:srgbClr val="000000"/>
                </a:solidFill>
                <a:latin typeface="Times New Roman"/>
                <a:cs typeface="Times New Roman"/>
              </a:rPr>
              <a:t>rsion a</a:t>
            </a:r>
            <a:r>
              <a:rPr lang="en-US" sz="1059" i="1" u="none" spc="-4" dirty="0" smtClean="0">
                <a:solidFill>
                  <a:srgbClr val="000000"/>
                </a:solidFill>
                <a:latin typeface="Times New Roman"/>
                <a:cs typeface="Times New Roman"/>
              </a:rPr>
              <a:t>v</a:t>
            </a:r>
            <a:r>
              <a:rPr lang="en-US" sz="1059" i="1" u="none" dirty="0" smtClean="0">
                <a:solidFill>
                  <a:srgbClr val="000000"/>
                </a:solidFill>
                <a:latin typeface="Times New Roman"/>
                <a:cs typeface="Times New Roman"/>
              </a:rPr>
              <a:t>ailable</a:t>
            </a:r>
            <a:r>
              <a:rPr lang="en-US" sz="1059" i="1" u="none" spc="4" dirty="0" smtClean="0">
                <a:solidFill>
                  <a:srgbClr val="000000"/>
                </a:solidFill>
                <a:latin typeface="Times New Roman"/>
                <a:cs typeface="Times New Roman"/>
              </a:rPr>
              <a:t> </a:t>
            </a:r>
            <a:r>
              <a:rPr lang="en-US" sz="1059" i="1" u="none" dirty="0" smtClean="0">
                <a:solidFill>
                  <a:srgbClr val="000000"/>
                </a:solidFill>
                <a:latin typeface="Times New Roman"/>
                <a:cs typeface="Times New Roman"/>
              </a:rPr>
              <a:t>at </a:t>
            </a:r>
            <a:r>
              <a:rPr lang="en-US" spc="-4" dirty="0" smtClean="0"/>
              <a:t>www</a:t>
            </a:r>
            <a:r>
              <a:rPr lang="en-US" spc="-9" dirty="0" smtClean="0"/>
              <a:t>.</a:t>
            </a:r>
            <a:r>
              <a:rPr lang="en-US" dirty="0" smtClean="0"/>
              <a:t>cms</a:t>
            </a:r>
            <a:r>
              <a:rPr lang="en-US" spc="-9" dirty="0" smtClean="0"/>
              <a:t>.hh</a:t>
            </a:r>
            <a:r>
              <a:rPr lang="en-US" dirty="0" smtClean="0"/>
              <a:t>s</a:t>
            </a:r>
            <a:r>
              <a:rPr lang="en-US" spc="-9" dirty="0" smtClean="0"/>
              <a:t>.go</a:t>
            </a:r>
            <a:r>
              <a:rPr lang="en-US" spc="-13" dirty="0" smtClean="0"/>
              <a:t>v</a:t>
            </a:r>
            <a:r>
              <a:rPr lang="en-US" dirty="0" smtClean="0"/>
              <a:t>/</a:t>
            </a:r>
            <a:r>
              <a:rPr lang="en-US" spc="-9" dirty="0" smtClean="0"/>
              <a:t>Li</a:t>
            </a:r>
            <a:r>
              <a:rPr lang="en-US" spc="9" dirty="0" smtClean="0"/>
              <a:t>m</a:t>
            </a:r>
            <a:r>
              <a:rPr lang="en-US" spc="-9" dirty="0" smtClean="0"/>
              <a:t>itedIn</a:t>
            </a:r>
            <a:r>
              <a:rPr lang="en-US" dirty="0" smtClean="0"/>
              <a:t>c</a:t>
            </a:r>
            <a:r>
              <a:rPr lang="en-US" spc="-9" dirty="0" smtClean="0"/>
              <a:t>o</a:t>
            </a:r>
            <a:r>
              <a:rPr lang="en-US" spc="9" dirty="0" smtClean="0"/>
              <a:t>m</a:t>
            </a:r>
            <a:r>
              <a:rPr lang="en-US" spc="-9" dirty="0" smtClean="0"/>
              <a:t>eand</a:t>
            </a:r>
            <a:r>
              <a:rPr lang="en-US" dirty="0" smtClean="0"/>
              <a:t>R</a:t>
            </a:r>
            <a:r>
              <a:rPr lang="en-US" spc="-9" dirty="0" smtClean="0"/>
              <a:t>e</a:t>
            </a:r>
            <a:r>
              <a:rPr lang="en-US" dirty="0" smtClean="0"/>
              <a:t>s</a:t>
            </a:r>
            <a:r>
              <a:rPr lang="en-US" spc="-9" dirty="0" smtClean="0"/>
              <a:t>ou</a:t>
            </a:r>
            <a:r>
              <a:rPr lang="en-US" spc="-4" dirty="0" smtClean="0"/>
              <a:t>r</a:t>
            </a:r>
            <a:r>
              <a:rPr lang="en-US" dirty="0" smtClean="0"/>
              <a:t>c</a:t>
            </a:r>
            <a:r>
              <a:rPr lang="en-US" spc="-9" dirty="0" smtClean="0"/>
              <a:t>e</a:t>
            </a:r>
            <a:r>
              <a:rPr lang="en-US" dirty="0" smtClean="0"/>
              <a:t>s</a:t>
            </a:r>
            <a:r>
              <a:rPr lang="en-US" spc="-9" dirty="0" smtClean="0"/>
              <a:t>/</a:t>
            </a:r>
            <a:r>
              <a:rPr lang="en-US" dirty="0" smtClean="0"/>
              <a:t>Do</a:t>
            </a:r>
            <a:r>
              <a:rPr lang="en-US" spc="-18" dirty="0" smtClean="0"/>
              <a:t>w</a:t>
            </a:r>
            <a:r>
              <a:rPr lang="en-US" spc="-9" dirty="0" smtClean="0"/>
              <a:t>n</a:t>
            </a:r>
            <a:r>
              <a:rPr lang="en-US" dirty="0" smtClean="0"/>
              <a:t>l</a:t>
            </a:r>
            <a:r>
              <a:rPr lang="en-US" spc="-9" dirty="0" smtClean="0"/>
              <a:t>oad</a:t>
            </a:r>
            <a:r>
              <a:rPr lang="en-US" dirty="0" smtClean="0"/>
              <a:t>s/</a:t>
            </a:r>
            <a:r>
              <a:rPr lang="en-US" spc="-9" dirty="0" smtClean="0"/>
              <a:t>20</a:t>
            </a:r>
            <a:r>
              <a:rPr lang="en-US" dirty="0" smtClean="0"/>
              <a:t>1</a:t>
            </a:r>
            <a:r>
              <a:rPr lang="en-US" spc="-9" dirty="0" smtClean="0"/>
              <a:t>5M</a:t>
            </a:r>
            <a:r>
              <a:rPr lang="en-US" dirty="0" smtClean="0"/>
              <a:t>a</a:t>
            </a:r>
            <a:r>
              <a:rPr lang="en-US" spc="-9" dirty="0" smtClean="0"/>
              <a:t>i</a:t>
            </a:r>
            <a:r>
              <a:rPr lang="en-US" dirty="0" smtClean="0"/>
              <a:t>l</a:t>
            </a:r>
            <a:r>
              <a:rPr lang="en-US" spc="-9" dirty="0" smtClean="0"/>
              <a:t>i</a:t>
            </a:r>
            <a:r>
              <a:rPr lang="en-US" dirty="0" smtClean="0"/>
              <a:t>n</a:t>
            </a:r>
            <a:r>
              <a:rPr lang="en-US" spc="-9" dirty="0" smtClean="0"/>
              <a:t>g</a:t>
            </a:r>
            <a:r>
              <a:rPr lang="en-US" dirty="0" smtClean="0"/>
              <a:t>s</a:t>
            </a:r>
            <a:r>
              <a:rPr lang="en-US" spc="-9" dirty="0" smtClean="0"/>
              <a:t>.pdf</a:t>
            </a:r>
            <a:endParaRPr lang="en-US" sz="1059" dirty="0">
              <a:latin typeface="Times New Roman"/>
              <a:cs typeface="Times New Roman"/>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smtClean="0">
                <a:solidFill>
                  <a:prstClr val="black">
                    <a:tint val="75000"/>
                  </a:prstClr>
                </a:solidFill>
              </a:rPr>
              <a:t>December 2017</a:t>
            </a:r>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0893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404092" y="6559743"/>
            <a:ext cx="6953826" cy="162993"/>
          </a:xfrm>
          <a:prstGeom prst="rect">
            <a:avLst/>
          </a:prstGeom>
        </p:spPr>
        <p:txBody>
          <a:bodyPr lIns="0" tIns="0" rIns="0" bIns="0"/>
          <a:lstStyle>
            <a:lvl1pPr>
              <a:defRPr sz="882" b="0" i="0" u="sng">
                <a:solidFill>
                  <a:srgbClr val="0000A0"/>
                </a:solidFill>
                <a:latin typeface="Arial"/>
                <a:cs typeface="Arial"/>
              </a:defRPr>
            </a:lvl1pPr>
          </a:lstStyle>
          <a:p>
            <a:pPr marL="11206"/>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s of </a:t>
            </a:r>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ugust 7, 2015. </a:t>
            </a:r>
            <a:r>
              <a:rPr lang="en-US" sz="1059" i="1" u="none" spc="-4" dirty="0" smtClean="0">
                <a:solidFill>
                  <a:srgbClr val="000000"/>
                </a:solidFill>
                <a:latin typeface="Times New Roman"/>
                <a:cs typeface="Times New Roman"/>
              </a:rPr>
              <a:t>E</a:t>
            </a:r>
            <a:r>
              <a:rPr lang="en-US" sz="1059" i="1" u="none" dirty="0" smtClean="0">
                <a:solidFill>
                  <a:srgbClr val="000000"/>
                </a:solidFill>
                <a:latin typeface="Times New Roman"/>
                <a:cs typeface="Times New Roman"/>
              </a:rPr>
              <a:t>l</a:t>
            </a:r>
            <a:r>
              <a:rPr lang="en-US" sz="1059" i="1" u="none" spc="-4" dirty="0" smtClean="0">
                <a:solidFill>
                  <a:srgbClr val="000000"/>
                </a:solidFill>
                <a:latin typeface="Times New Roman"/>
                <a:cs typeface="Times New Roman"/>
              </a:rPr>
              <a:t>ec</a:t>
            </a:r>
            <a:r>
              <a:rPr lang="en-US" sz="1059" i="1" u="none" dirty="0" smtClean="0">
                <a:solidFill>
                  <a:srgbClr val="000000"/>
                </a:solidFill>
                <a:latin typeface="Times New Roman"/>
                <a:cs typeface="Times New Roman"/>
              </a:rPr>
              <a:t>tronic</a:t>
            </a:r>
            <a:r>
              <a:rPr lang="en-US" sz="1059" i="1" u="none" spc="-4" dirty="0" smtClean="0">
                <a:solidFill>
                  <a:srgbClr val="000000"/>
                </a:solidFill>
                <a:latin typeface="Times New Roman"/>
                <a:cs typeface="Times New Roman"/>
              </a:rPr>
              <a:t> ve</a:t>
            </a:r>
            <a:r>
              <a:rPr lang="en-US" sz="1059" i="1" u="none" dirty="0" smtClean="0">
                <a:solidFill>
                  <a:srgbClr val="000000"/>
                </a:solidFill>
                <a:latin typeface="Times New Roman"/>
                <a:cs typeface="Times New Roman"/>
              </a:rPr>
              <a:t>rsion a</a:t>
            </a:r>
            <a:r>
              <a:rPr lang="en-US" sz="1059" i="1" u="none" spc="-4" dirty="0" smtClean="0">
                <a:solidFill>
                  <a:srgbClr val="000000"/>
                </a:solidFill>
                <a:latin typeface="Times New Roman"/>
                <a:cs typeface="Times New Roman"/>
              </a:rPr>
              <a:t>v</a:t>
            </a:r>
            <a:r>
              <a:rPr lang="en-US" sz="1059" i="1" u="none" dirty="0" smtClean="0">
                <a:solidFill>
                  <a:srgbClr val="000000"/>
                </a:solidFill>
                <a:latin typeface="Times New Roman"/>
                <a:cs typeface="Times New Roman"/>
              </a:rPr>
              <a:t>ailable</a:t>
            </a:r>
            <a:r>
              <a:rPr lang="en-US" sz="1059" i="1" u="none" spc="4" dirty="0" smtClean="0">
                <a:solidFill>
                  <a:srgbClr val="000000"/>
                </a:solidFill>
                <a:latin typeface="Times New Roman"/>
                <a:cs typeface="Times New Roman"/>
              </a:rPr>
              <a:t> </a:t>
            </a:r>
            <a:r>
              <a:rPr lang="en-US" sz="1059" i="1" u="none" dirty="0" smtClean="0">
                <a:solidFill>
                  <a:srgbClr val="000000"/>
                </a:solidFill>
                <a:latin typeface="Times New Roman"/>
                <a:cs typeface="Times New Roman"/>
              </a:rPr>
              <a:t>at </a:t>
            </a:r>
            <a:r>
              <a:rPr lang="en-US" spc="-4" dirty="0" smtClean="0"/>
              <a:t>www</a:t>
            </a:r>
            <a:r>
              <a:rPr lang="en-US" spc="-9" dirty="0" smtClean="0"/>
              <a:t>.</a:t>
            </a:r>
            <a:r>
              <a:rPr lang="en-US" dirty="0" smtClean="0"/>
              <a:t>cms</a:t>
            </a:r>
            <a:r>
              <a:rPr lang="en-US" spc="-9" dirty="0" smtClean="0"/>
              <a:t>.hh</a:t>
            </a:r>
            <a:r>
              <a:rPr lang="en-US" dirty="0" smtClean="0"/>
              <a:t>s</a:t>
            </a:r>
            <a:r>
              <a:rPr lang="en-US" spc="-9" dirty="0" smtClean="0"/>
              <a:t>.go</a:t>
            </a:r>
            <a:r>
              <a:rPr lang="en-US" spc="-13" dirty="0" smtClean="0"/>
              <a:t>v</a:t>
            </a:r>
            <a:r>
              <a:rPr lang="en-US" dirty="0" smtClean="0"/>
              <a:t>/</a:t>
            </a:r>
            <a:r>
              <a:rPr lang="en-US" spc="-9" dirty="0" smtClean="0"/>
              <a:t>Li</a:t>
            </a:r>
            <a:r>
              <a:rPr lang="en-US" spc="9" dirty="0" smtClean="0"/>
              <a:t>m</a:t>
            </a:r>
            <a:r>
              <a:rPr lang="en-US" spc="-9" dirty="0" smtClean="0"/>
              <a:t>itedIn</a:t>
            </a:r>
            <a:r>
              <a:rPr lang="en-US" dirty="0" smtClean="0"/>
              <a:t>c</a:t>
            </a:r>
            <a:r>
              <a:rPr lang="en-US" spc="-9" dirty="0" smtClean="0"/>
              <a:t>o</a:t>
            </a:r>
            <a:r>
              <a:rPr lang="en-US" spc="9" dirty="0" smtClean="0"/>
              <a:t>m</a:t>
            </a:r>
            <a:r>
              <a:rPr lang="en-US" spc="-9" dirty="0" smtClean="0"/>
              <a:t>eand</a:t>
            </a:r>
            <a:r>
              <a:rPr lang="en-US" dirty="0" smtClean="0"/>
              <a:t>R</a:t>
            </a:r>
            <a:r>
              <a:rPr lang="en-US" spc="-9" dirty="0" smtClean="0"/>
              <a:t>e</a:t>
            </a:r>
            <a:r>
              <a:rPr lang="en-US" dirty="0" smtClean="0"/>
              <a:t>s</a:t>
            </a:r>
            <a:r>
              <a:rPr lang="en-US" spc="-9" dirty="0" smtClean="0"/>
              <a:t>ou</a:t>
            </a:r>
            <a:r>
              <a:rPr lang="en-US" spc="-4" dirty="0" smtClean="0"/>
              <a:t>r</a:t>
            </a:r>
            <a:r>
              <a:rPr lang="en-US" dirty="0" smtClean="0"/>
              <a:t>c</a:t>
            </a:r>
            <a:r>
              <a:rPr lang="en-US" spc="-9" dirty="0" smtClean="0"/>
              <a:t>e</a:t>
            </a:r>
            <a:r>
              <a:rPr lang="en-US" dirty="0" smtClean="0"/>
              <a:t>s</a:t>
            </a:r>
            <a:r>
              <a:rPr lang="en-US" spc="-9" dirty="0" smtClean="0"/>
              <a:t>/</a:t>
            </a:r>
            <a:r>
              <a:rPr lang="en-US" dirty="0" smtClean="0"/>
              <a:t>Do</a:t>
            </a:r>
            <a:r>
              <a:rPr lang="en-US" spc="-18" dirty="0" smtClean="0"/>
              <a:t>w</a:t>
            </a:r>
            <a:r>
              <a:rPr lang="en-US" spc="-9" dirty="0" smtClean="0"/>
              <a:t>n</a:t>
            </a:r>
            <a:r>
              <a:rPr lang="en-US" dirty="0" smtClean="0"/>
              <a:t>l</a:t>
            </a:r>
            <a:r>
              <a:rPr lang="en-US" spc="-9" dirty="0" smtClean="0"/>
              <a:t>oad</a:t>
            </a:r>
            <a:r>
              <a:rPr lang="en-US" dirty="0" smtClean="0"/>
              <a:t>s/</a:t>
            </a:r>
            <a:r>
              <a:rPr lang="en-US" spc="-9" dirty="0" smtClean="0"/>
              <a:t>20</a:t>
            </a:r>
            <a:r>
              <a:rPr lang="en-US" dirty="0" smtClean="0"/>
              <a:t>1</a:t>
            </a:r>
            <a:r>
              <a:rPr lang="en-US" spc="-9" dirty="0" smtClean="0"/>
              <a:t>5M</a:t>
            </a:r>
            <a:r>
              <a:rPr lang="en-US" dirty="0" smtClean="0"/>
              <a:t>a</a:t>
            </a:r>
            <a:r>
              <a:rPr lang="en-US" spc="-9" dirty="0" smtClean="0"/>
              <a:t>i</a:t>
            </a:r>
            <a:r>
              <a:rPr lang="en-US" dirty="0" smtClean="0"/>
              <a:t>l</a:t>
            </a:r>
            <a:r>
              <a:rPr lang="en-US" spc="-9" dirty="0" smtClean="0"/>
              <a:t>i</a:t>
            </a:r>
            <a:r>
              <a:rPr lang="en-US" dirty="0" smtClean="0"/>
              <a:t>n</a:t>
            </a:r>
            <a:r>
              <a:rPr lang="en-US" spc="-9" dirty="0" smtClean="0"/>
              <a:t>g</a:t>
            </a:r>
            <a:r>
              <a:rPr lang="en-US" dirty="0" smtClean="0"/>
              <a:t>s</a:t>
            </a:r>
            <a:r>
              <a:rPr lang="en-US" spc="-9" dirty="0" smtClean="0"/>
              <a:t>.pdf</a:t>
            </a:r>
            <a:endParaRPr lang="en-US" sz="1059" dirty="0">
              <a:latin typeface="Times New Roman"/>
              <a:cs typeface="Times New Roman"/>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smtClean="0">
                <a:solidFill>
                  <a:prstClr val="black">
                    <a:tint val="75000"/>
                  </a:prstClr>
                </a:solidFill>
              </a:rPr>
              <a:t>December 2017</a:t>
            </a:r>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27012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04092" y="6559743"/>
            <a:ext cx="6953826" cy="162993"/>
          </a:xfrm>
          <a:prstGeom prst="rect">
            <a:avLst/>
          </a:prstGeom>
        </p:spPr>
        <p:txBody>
          <a:bodyPr lIns="0" tIns="0" rIns="0" bIns="0"/>
          <a:lstStyle>
            <a:lvl1pPr>
              <a:defRPr sz="882" b="0" i="0" u="sng">
                <a:solidFill>
                  <a:srgbClr val="0000A0"/>
                </a:solidFill>
                <a:latin typeface="Arial"/>
                <a:cs typeface="Arial"/>
              </a:defRPr>
            </a:lvl1pPr>
          </a:lstStyle>
          <a:p>
            <a:pPr marL="11206"/>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s of </a:t>
            </a:r>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ugust 7, 2015. </a:t>
            </a:r>
            <a:r>
              <a:rPr lang="en-US" sz="1059" i="1" u="none" spc="-4" dirty="0" smtClean="0">
                <a:solidFill>
                  <a:srgbClr val="000000"/>
                </a:solidFill>
                <a:latin typeface="Times New Roman"/>
                <a:cs typeface="Times New Roman"/>
              </a:rPr>
              <a:t>E</a:t>
            </a:r>
            <a:r>
              <a:rPr lang="en-US" sz="1059" i="1" u="none" dirty="0" smtClean="0">
                <a:solidFill>
                  <a:srgbClr val="000000"/>
                </a:solidFill>
                <a:latin typeface="Times New Roman"/>
                <a:cs typeface="Times New Roman"/>
              </a:rPr>
              <a:t>l</a:t>
            </a:r>
            <a:r>
              <a:rPr lang="en-US" sz="1059" i="1" u="none" spc="-4" dirty="0" smtClean="0">
                <a:solidFill>
                  <a:srgbClr val="000000"/>
                </a:solidFill>
                <a:latin typeface="Times New Roman"/>
                <a:cs typeface="Times New Roman"/>
              </a:rPr>
              <a:t>ec</a:t>
            </a:r>
            <a:r>
              <a:rPr lang="en-US" sz="1059" i="1" u="none" dirty="0" smtClean="0">
                <a:solidFill>
                  <a:srgbClr val="000000"/>
                </a:solidFill>
                <a:latin typeface="Times New Roman"/>
                <a:cs typeface="Times New Roman"/>
              </a:rPr>
              <a:t>tronic</a:t>
            </a:r>
            <a:r>
              <a:rPr lang="en-US" sz="1059" i="1" u="none" spc="-4" dirty="0" smtClean="0">
                <a:solidFill>
                  <a:srgbClr val="000000"/>
                </a:solidFill>
                <a:latin typeface="Times New Roman"/>
                <a:cs typeface="Times New Roman"/>
              </a:rPr>
              <a:t> ve</a:t>
            </a:r>
            <a:r>
              <a:rPr lang="en-US" sz="1059" i="1" u="none" dirty="0" smtClean="0">
                <a:solidFill>
                  <a:srgbClr val="000000"/>
                </a:solidFill>
                <a:latin typeface="Times New Roman"/>
                <a:cs typeface="Times New Roman"/>
              </a:rPr>
              <a:t>rsion a</a:t>
            </a:r>
            <a:r>
              <a:rPr lang="en-US" sz="1059" i="1" u="none" spc="-4" dirty="0" smtClean="0">
                <a:solidFill>
                  <a:srgbClr val="000000"/>
                </a:solidFill>
                <a:latin typeface="Times New Roman"/>
                <a:cs typeface="Times New Roman"/>
              </a:rPr>
              <a:t>v</a:t>
            </a:r>
            <a:r>
              <a:rPr lang="en-US" sz="1059" i="1" u="none" dirty="0" smtClean="0">
                <a:solidFill>
                  <a:srgbClr val="000000"/>
                </a:solidFill>
                <a:latin typeface="Times New Roman"/>
                <a:cs typeface="Times New Roman"/>
              </a:rPr>
              <a:t>ailable</a:t>
            </a:r>
            <a:r>
              <a:rPr lang="en-US" sz="1059" i="1" u="none" spc="4" dirty="0" smtClean="0">
                <a:solidFill>
                  <a:srgbClr val="000000"/>
                </a:solidFill>
                <a:latin typeface="Times New Roman"/>
                <a:cs typeface="Times New Roman"/>
              </a:rPr>
              <a:t> </a:t>
            </a:r>
            <a:r>
              <a:rPr lang="en-US" sz="1059" i="1" u="none" dirty="0" smtClean="0">
                <a:solidFill>
                  <a:srgbClr val="000000"/>
                </a:solidFill>
                <a:latin typeface="Times New Roman"/>
                <a:cs typeface="Times New Roman"/>
              </a:rPr>
              <a:t>at </a:t>
            </a:r>
            <a:r>
              <a:rPr lang="en-US" spc="-4" dirty="0" smtClean="0"/>
              <a:t>www</a:t>
            </a:r>
            <a:r>
              <a:rPr lang="en-US" spc="-9" dirty="0" smtClean="0"/>
              <a:t>.</a:t>
            </a:r>
            <a:r>
              <a:rPr lang="en-US" dirty="0" smtClean="0"/>
              <a:t>cms</a:t>
            </a:r>
            <a:r>
              <a:rPr lang="en-US" spc="-9" dirty="0" smtClean="0"/>
              <a:t>.hh</a:t>
            </a:r>
            <a:r>
              <a:rPr lang="en-US" dirty="0" smtClean="0"/>
              <a:t>s</a:t>
            </a:r>
            <a:r>
              <a:rPr lang="en-US" spc="-9" dirty="0" smtClean="0"/>
              <a:t>.go</a:t>
            </a:r>
            <a:r>
              <a:rPr lang="en-US" spc="-13" dirty="0" smtClean="0"/>
              <a:t>v</a:t>
            </a:r>
            <a:r>
              <a:rPr lang="en-US" dirty="0" smtClean="0"/>
              <a:t>/</a:t>
            </a:r>
            <a:r>
              <a:rPr lang="en-US" spc="-9" dirty="0" smtClean="0"/>
              <a:t>Li</a:t>
            </a:r>
            <a:r>
              <a:rPr lang="en-US" spc="9" dirty="0" smtClean="0"/>
              <a:t>m</a:t>
            </a:r>
            <a:r>
              <a:rPr lang="en-US" spc="-9" dirty="0" smtClean="0"/>
              <a:t>itedIn</a:t>
            </a:r>
            <a:r>
              <a:rPr lang="en-US" dirty="0" smtClean="0"/>
              <a:t>c</a:t>
            </a:r>
            <a:r>
              <a:rPr lang="en-US" spc="-9" dirty="0" smtClean="0"/>
              <a:t>o</a:t>
            </a:r>
            <a:r>
              <a:rPr lang="en-US" spc="9" dirty="0" smtClean="0"/>
              <a:t>m</a:t>
            </a:r>
            <a:r>
              <a:rPr lang="en-US" spc="-9" dirty="0" smtClean="0"/>
              <a:t>eand</a:t>
            </a:r>
            <a:r>
              <a:rPr lang="en-US" dirty="0" smtClean="0"/>
              <a:t>R</a:t>
            </a:r>
            <a:r>
              <a:rPr lang="en-US" spc="-9" dirty="0" smtClean="0"/>
              <a:t>e</a:t>
            </a:r>
            <a:r>
              <a:rPr lang="en-US" dirty="0" smtClean="0"/>
              <a:t>s</a:t>
            </a:r>
            <a:r>
              <a:rPr lang="en-US" spc="-9" dirty="0" smtClean="0"/>
              <a:t>ou</a:t>
            </a:r>
            <a:r>
              <a:rPr lang="en-US" spc="-4" dirty="0" smtClean="0"/>
              <a:t>r</a:t>
            </a:r>
            <a:r>
              <a:rPr lang="en-US" dirty="0" smtClean="0"/>
              <a:t>c</a:t>
            </a:r>
            <a:r>
              <a:rPr lang="en-US" spc="-9" dirty="0" smtClean="0"/>
              <a:t>e</a:t>
            </a:r>
            <a:r>
              <a:rPr lang="en-US" dirty="0" smtClean="0"/>
              <a:t>s</a:t>
            </a:r>
            <a:r>
              <a:rPr lang="en-US" spc="-9" dirty="0" smtClean="0"/>
              <a:t>/</a:t>
            </a:r>
            <a:r>
              <a:rPr lang="en-US" dirty="0" smtClean="0"/>
              <a:t>Do</a:t>
            </a:r>
            <a:r>
              <a:rPr lang="en-US" spc="-18" dirty="0" smtClean="0"/>
              <a:t>w</a:t>
            </a:r>
            <a:r>
              <a:rPr lang="en-US" spc="-9" dirty="0" smtClean="0"/>
              <a:t>n</a:t>
            </a:r>
            <a:r>
              <a:rPr lang="en-US" dirty="0" smtClean="0"/>
              <a:t>l</a:t>
            </a:r>
            <a:r>
              <a:rPr lang="en-US" spc="-9" dirty="0" smtClean="0"/>
              <a:t>oad</a:t>
            </a:r>
            <a:r>
              <a:rPr lang="en-US" dirty="0" smtClean="0"/>
              <a:t>s/</a:t>
            </a:r>
            <a:r>
              <a:rPr lang="en-US" spc="-9" dirty="0" smtClean="0"/>
              <a:t>20</a:t>
            </a:r>
            <a:r>
              <a:rPr lang="en-US" dirty="0" smtClean="0"/>
              <a:t>1</a:t>
            </a:r>
            <a:r>
              <a:rPr lang="en-US" spc="-9" dirty="0" smtClean="0"/>
              <a:t>5M</a:t>
            </a:r>
            <a:r>
              <a:rPr lang="en-US" dirty="0" smtClean="0"/>
              <a:t>a</a:t>
            </a:r>
            <a:r>
              <a:rPr lang="en-US" spc="-9" dirty="0" smtClean="0"/>
              <a:t>i</a:t>
            </a:r>
            <a:r>
              <a:rPr lang="en-US" dirty="0" smtClean="0"/>
              <a:t>l</a:t>
            </a:r>
            <a:r>
              <a:rPr lang="en-US" spc="-9" dirty="0" smtClean="0"/>
              <a:t>i</a:t>
            </a:r>
            <a:r>
              <a:rPr lang="en-US" dirty="0" smtClean="0"/>
              <a:t>n</a:t>
            </a:r>
            <a:r>
              <a:rPr lang="en-US" spc="-9" dirty="0" smtClean="0"/>
              <a:t>g</a:t>
            </a:r>
            <a:r>
              <a:rPr lang="en-US" dirty="0" smtClean="0"/>
              <a:t>s</a:t>
            </a:r>
            <a:r>
              <a:rPr lang="en-US" spc="-9" dirty="0" smtClean="0"/>
              <a:t>.pdf</a:t>
            </a:r>
            <a:endParaRPr lang="en-US" sz="1059" dirty="0">
              <a:latin typeface="Times New Roman"/>
              <a:cs typeface="Times New Roman"/>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smtClean="0">
                <a:solidFill>
                  <a:prstClr val="black">
                    <a:tint val="75000"/>
                  </a:prstClr>
                </a:solidFill>
              </a:rPr>
              <a:t>December 2017</a:t>
            </a:r>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60294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404092" y="6559743"/>
            <a:ext cx="6953826" cy="162993"/>
          </a:xfrm>
          <a:prstGeom prst="rect">
            <a:avLst/>
          </a:prstGeom>
        </p:spPr>
        <p:txBody>
          <a:bodyPr lIns="0" tIns="0" rIns="0" bIns="0"/>
          <a:lstStyle>
            <a:lvl1pPr>
              <a:defRPr sz="882" b="0" i="0" u="sng">
                <a:solidFill>
                  <a:srgbClr val="0000A0"/>
                </a:solidFill>
                <a:latin typeface="Arial"/>
                <a:cs typeface="Arial"/>
              </a:defRPr>
            </a:lvl1pPr>
          </a:lstStyle>
          <a:p>
            <a:pPr marL="11206"/>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s of </a:t>
            </a:r>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ugust 7, 2015. </a:t>
            </a:r>
            <a:r>
              <a:rPr lang="en-US" sz="1059" i="1" u="none" spc="-4" dirty="0" smtClean="0">
                <a:solidFill>
                  <a:srgbClr val="000000"/>
                </a:solidFill>
                <a:latin typeface="Times New Roman"/>
                <a:cs typeface="Times New Roman"/>
              </a:rPr>
              <a:t>E</a:t>
            </a:r>
            <a:r>
              <a:rPr lang="en-US" sz="1059" i="1" u="none" dirty="0" smtClean="0">
                <a:solidFill>
                  <a:srgbClr val="000000"/>
                </a:solidFill>
                <a:latin typeface="Times New Roman"/>
                <a:cs typeface="Times New Roman"/>
              </a:rPr>
              <a:t>l</a:t>
            </a:r>
            <a:r>
              <a:rPr lang="en-US" sz="1059" i="1" u="none" spc="-4" dirty="0" smtClean="0">
                <a:solidFill>
                  <a:srgbClr val="000000"/>
                </a:solidFill>
                <a:latin typeface="Times New Roman"/>
                <a:cs typeface="Times New Roman"/>
              </a:rPr>
              <a:t>ec</a:t>
            </a:r>
            <a:r>
              <a:rPr lang="en-US" sz="1059" i="1" u="none" dirty="0" smtClean="0">
                <a:solidFill>
                  <a:srgbClr val="000000"/>
                </a:solidFill>
                <a:latin typeface="Times New Roman"/>
                <a:cs typeface="Times New Roman"/>
              </a:rPr>
              <a:t>tronic</a:t>
            </a:r>
            <a:r>
              <a:rPr lang="en-US" sz="1059" i="1" u="none" spc="-4" dirty="0" smtClean="0">
                <a:solidFill>
                  <a:srgbClr val="000000"/>
                </a:solidFill>
                <a:latin typeface="Times New Roman"/>
                <a:cs typeface="Times New Roman"/>
              </a:rPr>
              <a:t> ve</a:t>
            </a:r>
            <a:r>
              <a:rPr lang="en-US" sz="1059" i="1" u="none" dirty="0" smtClean="0">
                <a:solidFill>
                  <a:srgbClr val="000000"/>
                </a:solidFill>
                <a:latin typeface="Times New Roman"/>
                <a:cs typeface="Times New Roman"/>
              </a:rPr>
              <a:t>rsion a</a:t>
            </a:r>
            <a:r>
              <a:rPr lang="en-US" sz="1059" i="1" u="none" spc="-4" dirty="0" smtClean="0">
                <a:solidFill>
                  <a:srgbClr val="000000"/>
                </a:solidFill>
                <a:latin typeface="Times New Roman"/>
                <a:cs typeface="Times New Roman"/>
              </a:rPr>
              <a:t>v</a:t>
            </a:r>
            <a:r>
              <a:rPr lang="en-US" sz="1059" i="1" u="none" dirty="0" smtClean="0">
                <a:solidFill>
                  <a:srgbClr val="000000"/>
                </a:solidFill>
                <a:latin typeface="Times New Roman"/>
                <a:cs typeface="Times New Roman"/>
              </a:rPr>
              <a:t>ailable</a:t>
            </a:r>
            <a:r>
              <a:rPr lang="en-US" sz="1059" i="1" u="none" spc="4" dirty="0" smtClean="0">
                <a:solidFill>
                  <a:srgbClr val="000000"/>
                </a:solidFill>
                <a:latin typeface="Times New Roman"/>
                <a:cs typeface="Times New Roman"/>
              </a:rPr>
              <a:t> </a:t>
            </a:r>
            <a:r>
              <a:rPr lang="en-US" sz="1059" i="1" u="none" dirty="0" smtClean="0">
                <a:solidFill>
                  <a:srgbClr val="000000"/>
                </a:solidFill>
                <a:latin typeface="Times New Roman"/>
                <a:cs typeface="Times New Roman"/>
              </a:rPr>
              <a:t>at </a:t>
            </a:r>
            <a:r>
              <a:rPr lang="en-US" spc="-4" dirty="0" smtClean="0"/>
              <a:t>www</a:t>
            </a:r>
            <a:r>
              <a:rPr lang="en-US" spc="-9" dirty="0" smtClean="0"/>
              <a:t>.</a:t>
            </a:r>
            <a:r>
              <a:rPr lang="en-US" dirty="0" smtClean="0"/>
              <a:t>cms</a:t>
            </a:r>
            <a:r>
              <a:rPr lang="en-US" spc="-9" dirty="0" smtClean="0"/>
              <a:t>.hh</a:t>
            </a:r>
            <a:r>
              <a:rPr lang="en-US" dirty="0" smtClean="0"/>
              <a:t>s</a:t>
            </a:r>
            <a:r>
              <a:rPr lang="en-US" spc="-9" dirty="0" smtClean="0"/>
              <a:t>.go</a:t>
            </a:r>
            <a:r>
              <a:rPr lang="en-US" spc="-13" dirty="0" smtClean="0"/>
              <a:t>v</a:t>
            </a:r>
            <a:r>
              <a:rPr lang="en-US" dirty="0" smtClean="0"/>
              <a:t>/</a:t>
            </a:r>
            <a:r>
              <a:rPr lang="en-US" spc="-9" dirty="0" smtClean="0"/>
              <a:t>Li</a:t>
            </a:r>
            <a:r>
              <a:rPr lang="en-US" spc="9" dirty="0" smtClean="0"/>
              <a:t>m</a:t>
            </a:r>
            <a:r>
              <a:rPr lang="en-US" spc="-9" dirty="0" smtClean="0"/>
              <a:t>itedIn</a:t>
            </a:r>
            <a:r>
              <a:rPr lang="en-US" dirty="0" smtClean="0"/>
              <a:t>c</a:t>
            </a:r>
            <a:r>
              <a:rPr lang="en-US" spc="-9" dirty="0" smtClean="0"/>
              <a:t>o</a:t>
            </a:r>
            <a:r>
              <a:rPr lang="en-US" spc="9" dirty="0" smtClean="0"/>
              <a:t>m</a:t>
            </a:r>
            <a:r>
              <a:rPr lang="en-US" spc="-9" dirty="0" smtClean="0"/>
              <a:t>eand</a:t>
            </a:r>
            <a:r>
              <a:rPr lang="en-US" dirty="0" smtClean="0"/>
              <a:t>R</a:t>
            </a:r>
            <a:r>
              <a:rPr lang="en-US" spc="-9" dirty="0" smtClean="0"/>
              <a:t>e</a:t>
            </a:r>
            <a:r>
              <a:rPr lang="en-US" dirty="0" smtClean="0"/>
              <a:t>s</a:t>
            </a:r>
            <a:r>
              <a:rPr lang="en-US" spc="-9" dirty="0" smtClean="0"/>
              <a:t>ou</a:t>
            </a:r>
            <a:r>
              <a:rPr lang="en-US" spc="-4" dirty="0" smtClean="0"/>
              <a:t>r</a:t>
            </a:r>
            <a:r>
              <a:rPr lang="en-US" dirty="0" smtClean="0"/>
              <a:t>c</a:t>
            </a:r>
            <a:r>
              <a:rPr lang="en-US" spc="-9" dirty="0" smtClean="0"/>
              <a:t>e</a:t>
            </a:r>
            <a:r>
              <a:rPr lang="en-US" dirty="0" smtClean="0"/>
              <a:t>s</a:t>
            </a:r>
            <a:r>
              <a:rPr lang="en-US" spc="-9" dirty="0" smtClean="0"/>
              <a:t>/</a:t>
            </a:r>
            <a:r>
              <a:rPr lang="en-US" dirty="0" smtClean="0"/>
              <a:t>Do</a:t>
            </a:r>
            <a:r>
              <a:rPr lang="en-US" spc="-18" dirty="0" smtClean="0"/>
              <a:t>w</a:t>
            </a:r>
            <a:r>
              <a:rPr lang="en-US" spc="-9" dirty="0" smtClean="0"/>
              <a:t>n</a:t>
            </a:r>
            <a:r>
              <a:rPr lang="en-US" dirty="0" smtClean="0"/>
              <a:t>l</a:t>
            </a:r>
            <a:r>
              <a:rPr lang="en-US" spc="-9" dirty="0" smtClean="0"/>
              <a:t>oad</a:t>
            </a:r>
            <a:r>
              <a:rPr lang="en-US" dirty="0" smtClean="0"/>
              <a:t>s/</a:t>
            </a:r>
            <a:r>
              <a:rPr lang="en-US" spc="-9" dirty="0" smtClean="0"/>
              <a:t>20</a:t>
            </a:r>
            <a:r>
              <a:rPr lang="en-US" dirty="0" smtClean="0"/>
              <a:t>1</a:t>
            </a:r>
            <a:r>
              <a:rPr lang="en-US" spc="-9" dirty="0" smtClean="0"/>
              <a:t>5M</a:t>
            </a:r>
            <a:r>
              <a:rPr lang="en-US" dirty="0" smtClean="0"/>
              <a:t>a</a:t>
            </a:r>
            <a:r>
              <a:rPr lang="en-US" spc="-9" dirty="0" smtClean="0"/>
              <a:t>i</a:t>
            </a:r>
            <a:r>
              <a:rPr lang="en-US" dirty="0" smtClean="0"/>
              <a:t>l</a:t>
            </a:r>
            <a:r>
              <a:rPr lang="en-US" spc="-9" dirty="0" smtClean="0"/>
              <a:t>i</a:t>
            </a:r>
            <a:r>
              <a:rPr lang="en-US" dirty="0" smtClean="0"/>
              <a:t>n</a:t>
            </a:r>
            <a:r>
              <a:rPr lang="en-US" spc="-9" dirty="0" smtClean="0"/>
              <a:t>g</a:t>
            </a:r>
            <a:r>
              <a:rPr lang="en-US" dirty="0" smtClean="0"/>
              <a:t>s</a:t>
            </a:r>
            <a:r>
              <a:rPr lang="en-US" spc="-9" dirty="0" smtClean="0"/>
              <a:t>.pdf</a:t>
            </a:r>
            <a:endParaRPr lang="en-US" sz="1059" dirty="0">
              <a:latin typeface="Times New Roman"/>
              <a:cs typeface="Times New Roman"/>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dirty="0" smtClean="0">
                <a:solidFill>
                  <a:prstClr val="black">
                    <a:tint val="75000"/>
                  </a:prstClr>
                </a:solidFill>
              </a:rPr>
              <a:t>December 2017</a:t>
            </a:r>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0020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04092" y="6559743"/>
            <a:ext cx="6953826" cy="162993"/>
          </a:xfrm>
          <a:prstGeom prst="rect">
            <a:avLst/>
          </a:prstGeom>
        </p:spPr>
        <p:txBody>
          <a:bodyPr lIns="0" tIns="0" rIns="0" bIns="0"/>
          <a:lstStyle>
            <a:lvl1pPr>
              <a:defRPr sz="882" b="0" i="0" u="sng">
                <a:solidFill>
                  <a:srgbClr val="0000A0"/>
                </a:solidFill>
                <a:latin typeface="Arial"/>
                <a:cs typeface="Arial"/>
              </a:defRPr>
            </a:lvl1pPr>
          </a:lstStyle>
          <a:p>
            <a:pPr marL="11206"/>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s of </a:t>
            </a:r>
            <a:r>
              <a:rPr lang="en-US" sz="1059" i="1" u="none" spc="-4" dirty="0" smtClean="0">
                <a:solidFill>
                  <a:srgbClr val="000000"/>
                </a:solidFill>
                <a:latin typeface="Times New Roman"/>
                <a:cs typeface="Times New Roman"/>
              </a:rPr>
              <a:t>A</a:t>
            </a:r>
            <a:r>
              <a:rPr lang="en-US" sz="1059" i="1" u="none" dirty="0" smtClean="0">
                <a:solidFill>
                  <a:srgbClr val="000000"/>
                </a:solidFill>
                <a:latin typeface="Times New Roman"/>
                <a:cs typeface="Times New Roman"/>
              </a:rPr>
              <a:t>ugust 7, 2015. </a:t>
            </a:r>
            <a:r>
              <a:rPr lang="en-US" sz="1059" i="1" u="none" spc="-4" dirty="0" smtClean="0">
                <a:solidFill>
                  <a:srgbClr val="000000"/>
                </a:solidFill>
                <a:latin typeface="Times New Roman"/>
                <a:cs typeface="Times New Roman"/>
              </a:rPr>
              <a:t>E</a:t>
            </a:r>
            <a:r>
              <a:rPr lang="en-US" sz="1059" i="1" u="none" dirty="0" smtClean="0">
                <a:solidFill>
                  <a:srgbClr val="000000"/>
                </a:solidFill>
                <a:latin typeface="Times New Roman"/>
                <a:cs typeface="Times New Roman"/>
              </a:rPr>
              <a:t>l</a:t>
            </a:r>
            <a:r>
              <a:rPr lang="en-US" sz="1059" i="1" u="none" spc="-4" dirty="0" smtClean="0">
                <a:solidFill>
                  <a:srgbClr val="000000"/>
                </a:solidFill>
                <a:latin typeface="Times New Roman"/>
                <a:cs typeface="Times New Roman"/>
              </a:rPr>
              <a:t>ec</a:t>
            </a:r>
            <a:r>
              <a:rPr lang="en-US" sz="1059" i="1" u="none" dirty="0" smtClean="0">
                <a:solidFill>
                  <a:srgbClr val="000000"/>
                </a:solidFill>
                <a:latin typeface="Times New Roman"/>
                <a:cs typeface="Times New Roman"/>
              </a:rPr>
              <a:t>tronic</a:t>
            </a:r>
            <a:r>
              <a:rPr lang="en-US" sz="1059" i="1" u="none" spc="-4" dirty="0" smtClean="0">
                <a:solidFill>
                  <a:srgbClr val="000000"/>
                </a:solidFill>
                <a:latin typeface="Times New Roman"/>
                <a:cs typeface="Times New Roman"/>
              </a:rPr>
              <a:t> ve</a:t>
            </a:r>
            <a:r>
              <a:rPr lang="en-US" sz="1059" i="1" u="none" dirty="0" smtClean="0">
                <a:solidFill>
                  <a:srgbClr val="000000"/>
                </a:solidFill>
                <a:latin typeface="Times New Roman"/>
                <a:cs typeface="Times New Roman"/>
              </a:rPr>
              <a:t>rsion a</a:t>
            </a:r>
            <a:r>
              <a:rPr lang="en-US" sz="1059" i="1" u="none" spc="-4" dirty="0" smtClean="0">
                <a:solidFill>
                  <a:srgbClr val="000000"/>
                </a:solidFill>
                <a:latin typeface="Times New Roman"/>
                <a:cs typeface="Times New Roman"/>
              </a:rPr>
              <a:t>v</a:t>
            </a:r>
            <a:r>
              <a:rPr lang="en-US" sz="1059" i="1" u="none" dirty="0" smtClean="0">
                <a:solidFill>
                  <a:srgbClr val="000000"/>
                </a:solidFill>
                <a:latin typeface="Times New Roman"/>
                <a:cs typeface="Times New Roman"/>
              </a:rPr>
              <a:t>ailable</a:t>
            </a:r>
            <a:r>
              <a:rPr lang="en-US" sz="1059" i="1" u="none" spc="4" dirty="0" smtClean="0">
                <a:solidFill>
                  <a:srgbClr val="000000"/>
                </a:solidFill>
                <a:latin typeface="Times New Roman"/>
                <a:cs typeface="Times New Roman"/>
              </a:rPr>
              <a:t> </a:t>
            </a:r>
            <a:r>
              <a:rPr lang="en-US" sz="1059" i="1" u="none" dirty="0" smtClean="0">
                <a:solidFill>
                  <a:srgbClr val="000000"/>
                </a:solidFill>
                <a:latin typeface="Times New Roman"/>
                <a:cs typeface="Times New Roman"/>
              </a:rPr>
              <a:t>at </a:t>
            </a:r>
            <a:r>
              <a:rPr lang="en-US" spc="-4" dirty="0" smtClean="0"/>
              <a:t>www</a:t>
            </a:r>
            <a:r>
              <a:rPr lang="en-US" spc="-9" dirty="0" smtClean="0"/>
              <a:t>.</a:t>
            </a:r>
            <a:r>
              <a:rPr lang="en-US" dirty="0" smtClean="0"/>
              <a:t>cms</a:t>
            </a:r>
            <a:r>
              <a:rPr lang="en-US" spc="-9" dirty="0" smtClean="0"/>
              <a:t>.hh</a:t>
            </a:r>
            <a:r>
              <a:rPr lang="en-US" dirty="0" smtClean="0"/>
              <a:t>s</a:t>
            </a:r>
            <a:r>
              <a:rPr lang="en-US" spc="-9" dirty="0" smtClean="0"/>
              <a:t>.go</a:t>
            </a:r>
            <a:r>
              <a:rPr lang="en-US" spc="-13" dirty="0" smtClean="0"/>
              <a:t>v</a:t>
            </a:r>
            <a:r>
              <a:rPr lang="en-US" dirty="0" smtClean="0"/>
              <a:t>/</a:t>
            </a:r>
            <a:r>
              <a:rPr lang="en-US" spc="-9" dirty="0" smtClean="0"/>
              <a:t>Li</a:t>
            </a:r>
            <a:r>
              <a:rPr lang="en-US" spc="9" dirty="0" smtClean="0"/>
              <a:t>m</a:t>
            </a:r>
            <a:r>
              <a:rPr lang="en-US" spc="-9" dirty="0" smtClean="0"/>
              <a:t>itedIn</a:t>
            </a:r>
            <a:r>
              <a:rPr lang="en-US" dirty="0" smtClean="0"/>
              <a:t>c</a:t>
            </a:r>
            <a:r>
              <a:rPr lang="en-US" spc="-9" dirty="0" smtClean="0"/>
              <a:t>o</a:t>
            </a:r>
            <a:r>
              <a:rPr lang="en-US" spc="9" dirty="0" smtClean="0"/>
              <a:t>m</a:t>
            </a:r>
            <a:r>
              <a:rPr lang="en-US" spc="-9" dirty="0" smtClean="0"/>
              <a:t>eand</a:t>
            </a:r>
            <a:r>
              <a:rPr lang="en-US" dirty="0" smtClean="0"/>
              <a:t>R</a:t>
            </a:r>
            <a:r>
              <a:rPr lang="en-US" spc="-9" dirty="0" smtClean="0"/>
              <a:t>e</a:t>
            </a:r>
            <a:r>
              <a:rPr lang="en-US" dirty="0" smtClean="0"/>
              <a:t>s</a:t>
            </a:r>
            <a:r>
              <a:rPr lang="en-US" spc="-9" dirty="0" smtClean="0"/>
              <a:t>ou</a:t>
            </a:r>
            <a:r>
              <a:rPr lang="en-US" spc="-4" dirty="0" smtClean="0"/>
              <a:t>r</a:t>
            </a:r>
            <a:r>
              <a:rPr lang="en-US" dirty="0" smtClean="0"/>
              <a:t>c</a:t>
            </a:r>
            <a:r>
              <a:rPr lang="en-US" spc="-9" dirty="0" smtClean="0"/>
              <a:t>e</a:t>
            </a:r>
            <a:r>
              <a:rPr lang="en-US" dirty="0" smtClean="0"/>
              <a:t>s</a:t>
            </a:r>
            <a:r>
              <a:rPr lang="en-US" spc="-9" dirty="0" smtClean="0"/>
              <a:t>/</a:t>
            </a:r>
            <a:r>
              <a:rPr lang="en-US" dirty="0" smtClean="0"/>
              <a:t>Do</a:t>
            </a:r>
            <a:r>
              <a:rPr lang="en-US" spc="-18" dirty="0" smtClean="0"/>
              <a:t>w</a:t>
            </a:r>
            <a:r>
              <a:rPr lang="en-US" spc="-9" dirty="0" smtClean="0"/>
              <a:t>n</a:t>
            </a:r>
            <a:r>
              <a:rPr lang="en-US" dirty="0" smtClean="0"/>
              <a:t>l</a:t>
            </a:r>
            <a:r>
              <a:rPr lang="en-US" spc="-9" dirty="0" smtClean="0"/>
              <a:t>oad</a:t>
            </a:r>
            <a:r>
              <a:rPr lang="en-US" dirty="0" smtClean="0"/>
              <a:t>s/</a:t>
            </a:r>
            <a:r>
              <a:rPr lang="en-US" spc="-9" dirty="0" smtClean="0"/>
              <a:t>20</a:t>
            </a:r>
            <a:r>
              <a:rPr lang="en-US" dirty="0" smtClean="0"/>
              <a:t>1</a:t>
            </a:r>
            <a:r>
              <a:rPr lang="en-US" spc="-9" dirty="0" smtClean="0"/>
              <a:t>5M</a:t>
            </a:r>
            <a:r>
              <a:rPr lang="en-US" dirty="0" smtClean="0"/>
              <a:t>a</a:t>
            </a:r>
            <a:r>
              <a:rPr lang="en-US" spc="-9" dirty="0" smtClean="0"/>
              <a:t>i</a:t>
            </a:r>
            <a:r>
              <a:rPr lang="en-US" dirty="0" smtClean="0"/>
              <a:t>l</a:t>
            </a:r>
            <a:r>
              <a:rPr lang="en-US" spc="-9" dirty="0" smtClean="0"/>
              <a:t>i</a:t>
            </a:r>
            <a:r>
              <a:rPr lang="en-US" dirty="0" smtClean="0"/>
              <a:t>n</a:t>
            </a:r>
            <a:r>
              <a:rPr lang="en-US" spc="-9" dirty="0" smtClean="0"/>
              <a:t>g</a:t>
            </a:r>
            <a:r>
              <a:rPr lang="en-US" dirty="0" smtClean="0"/>
              <a:t>s</a:t>
            </a:r>
            <a:r>
              <a:rPr lang="en-US" spc="-9" dirty="0" smtClean="0"/>
              <a:t>.pdf</a:t>
            </a:r>
            <a:endParaRPr lang="en-US" sz="1059" dirty="0">
              <a:latin typeface="Times New Roman"/>
              <a:cs typeface="Times New Roman"/>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dirty="0" smtClean="0">
                <a:solidFill>
                  <a:prstClr val="black">
                    <a:tint val="75000"/>
                  </a:prstClr>
                </a:solidFill>
              </a:rPr>
              <a:t>December 2017</a:t>
            </a:r>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85636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solidFill>
            <a:srgbClr val="084A9C"/>
          </a:solidFill>
        </p:spPr>
        <p:txBody>
          <a:bodyPr/>
          <a:lstStyle>
            <a:lvl1pPr>
              <a:defRPr baseline="0">
                <a:solidFill>
                  <a:schemeClr val="bg1"/>
                </a:solidFill>
              </a:defRPr>
            </a:lvl1pPr>
          </a:lstStyle>
          <a:p>
            <a:r>
              <a:rPr lang="en-US" dirty="0" smtClean="0"/>
              <a:t>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Module #</a:t>
            </a:r>
            <a:endParaRPr lang="en-US" sz="2800" b="0" i="1" dirty="0" smtClean="0">
              <a:solidFill>
                <a:srgbClr val="084A9C"/>
              </a:solidFill>
            </a:endParaRPr>
          </a:p>
          <a:p>
            <a:pPr algn="l"/>
            <a:endParaRPr lang="en-US" sz="2800" b="0" i="1" dirty="0" smtClean="0">
              <a:solidFill>
                <a:srgbClr val="084A9C"/>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800" b="1" i="1">
                <a:solidFill>
                  <a:srgbClr val="084A9C"/>
                </a:solidFill>
              </a:defRPr>
            </a:lvl1pPr>
          </a:lstStyle>
          <a:p>
            <a:pPr algn="l"/>
            <a:r>
              <a:rPr lang="en-US" sz="2400" b="1" i="1" dirty="0" smtClean="0">
                <a:solidFill>
                  <a:srgbClr val="084A9C"/>
                </a:solidFill>
              </a:rPr>
              <a:t>Module Name</a:t>
            </a:r>
          </a:p>
          <a:p>
            <a:pPr algn="l"/>
            <a:endParaRPr lang="en-US" sz="2800" b="0" i="1" dirty="0" smtClean="0">
              <a:solidFill>
                <a:srgbClr val="084A9C"/>
              </a:solidFill>
            </a:endParaRPr>
          </a:p>
        </p:txBody>
      </p:sp>
      <p:sp>
        <p:nvSpPr>
          <p:cNvPr id="17" name="Text Placeholder 2"/>
          <p:cNvSpPr>
            <a:spLocks noGrp="1"/>
          </p:cNvSpPr>
          <p:nvPr>
            <p:ph type="body" sz="quarter" idx="12"/>
          </p:nvPr>
        </p:nvSpPr>
        <p:spPr>
          <a:xfrm>
            <a:off x="7391400" y="5943600"/>
            <a:ext cx="1447800" cy="457200"/>
          </a:xfr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endParaRPr lang="en-US" sz="2800" b="0" i="1" dirty="0" smtClean="0">
              <a:solidFill>
                <a:srgbClr val="084A9C"/>
              </a:solidFill>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595" y="2846387"/>
            <a:ext cx="5224463"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856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73563"/>
          </a:xfrm>
        </p:spPr>
        <p:txBody>
          <a:bodyPr rtlCol="0">
            <a:normAutofit/>
          </a:bodyPr>
          <a:lstStyle/>
          <a:p>
            <a:pPr lvl="0"/>
            <a:endParaRPr lang="en-US" noProof="0" dirty="0"/>
          </a:p>
        </p:txBody>
      </p:sp>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0692494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1"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2"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5540266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015 Cover Slide">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solidFill>
            <a:srgbClr val="084A9C"/>
          </a:solidFill>
        </p:spPr>
        <p:txBody>
          <a:bodyPr/>
          <a:lstStyle>
            <a:lvl1pPr>
              <a:defRPr baseline="0">
                <a:solidFill>
                  <a:schemeClr val="bg1"/>
                </a:solidFill>
              </a:defRPr>
            </a:lvl1pPr>
          </a:lstStyle>
          <a:p>
            <a:r>
              <a:rPr lang="en-US" dirty="0" smtClean="0"/>
              <a:t>2015 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Module Name</a:t>
            </a:r>
            <a:endParaRPr lang="en-US" sz="2800" b="0" i="1" dirty="0" smtClean="0">
              <a:solidFill>
                <a:srgbClr val="084A9C"/>
              </a:solidFill>
            </a:endParaRPr>
          </a:p>
          <a:p>
            <a:pPr algn="l"/>
            <a:endParaRPr lang="en-US" sz="2800" b="0" i="1" dirty="0" smtClean="0">
              <a:solidFill>
                <a:srgbClr val="084A9C"/>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800" b="1" i="1">
                <a:solidFill>
                  <a:srgbClr val="084A9C"/>
                </a:solidFill>
              </a:defRPr>
            </a:lvl1pPr>
          </a:lstStyle>
          <a:p>
            <a:pPr algn="l"/>
            <a:r>
              <a:rPr lang="en-US" sz="2400" b="1" i="1" dirty="0" smtClean="0">
                <a:solidFill>
                  <a:srgbClr val="084A9C"/>
                </a:solidFill>
              </a:rPr>
              <a:t>Module #</a:t>
            </a:r>
          </a:p>
          <a:p>
            <a:pPr algn="l"/>
            <a:endParaRPr lang="en-US" sz="2800" b="0" i="1" dirty="0" smtClean="0">
              <a:solidFill>
                <a:srgbClr val="084A9C"/>
              </a:solidFill>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595" y="2846387"/>
            <a:ext cx="5224463"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58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8"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814478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126"/>
            <a:ext cx="9144000" cy="1069430"/>
          </a:xfrm>
        </p:spPr>
        <p:txBody>
          <a:bodyPr>
            <a:normAutofit/>
          </a:bodyPr>
          <a:lstStyle>
            <a:lvl1pPr>
              <a:defRPr sz="3600" b="1" baseline="0">
                <a:solidFill>
                  <a:schemeClr val="bg1"/>
                </a:solidFill>
              </a:defRPr>
            </a:lvl1pPr>
          </a:lstStyle>
          <a:p>
            <a:r>
              <a:rPr lang="en-US" dirty="0" smtClean="0"/>
              <a:t>CMS National Training Program (NTP)</a:t>
            </a:r>
            <a:endParaRPr lang="en-US" dirty="0"/>
          </a:p>
        </p:txBody>
      </p:sp>
      <p:sp>
        <p:nvSpPr>
          <p:cNvPr id="9" name="Content Placeholder 2"/>
          <p:cNvSpPr>
            <a:spLocks noGrp="1"/>
          </p:cNvSpPr>
          <p:nvPr>
            <p:ph idx="1"/>
          </p:nvPr>
        </p:nvSpPr>
        <p:spPr>
          <a:xfrm>
            <a:off x="457200" y="1371600"/>
            <a:ext cx="8458200" cy="4525963"/>
          </a:xfrm>
        </p:spPr>
        <p:txBody>
          <a:bodyPr>
            <a:normAutofit/>
          </a:bodyPr>
          <a:lstStyle>
            <a:lvl1pPr marL="0" marR="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lvl1pPr>
          </a:lstStyle>
          <a:p>
            <a:pPr marL="0" indent="0" algn="ctr">
              <a:buNone/>
            </a:pPr>
            <a:endParaRPr lang="en-US" dirty="0" smtClean="0"/>
          </a:p>
          <a:p>
            <a:pPr marL="0" indent="0" algn="ctr">
              <a:buNone/>
            </a:pPr>
            <a:r>
              <a:rPr lang="en-US" dirty="0" smtClean="0"/>
              <a:t>To view all available NTP materials,</a:t>
            </a:r>
          </a:p>
          <a:p>
            <a:pPr marL="0" indent="0" algn="ctr">
              <a:buNone/>
            </a:pPr>
            <a:r>
              <a:rPr lang="en-US" dirty="0" smtClean="0"/>
              <a:t> or to subscribe to our email list, visit </a:t>
            </a:r>
            <a:r>
              <a:rPr lang="en-US" dirty="0" smtClean="0">
                <a:hlinkClick r:id="rId2"/>
              </a:rPr>
              <a:t>CMS.gov/outreach-and-education/training/</a:t>
            </a:r>
            <a:r>
              <a:rPr lang="en-US" dirty="0" err="1" smtClean="0">
                <a:hlinkClick r:id="rId2"/>
              </a:rPr>
              <a:t>cmsnationaltrainingprogram</a:t>
            </a:r>
            <a:r>
              <a:rPr lang="en-US" dirty="0" smtClean="0">
                <a:hlinkClick r:id="rId2"/>
              </a:rPr>
              <a:t>/</a:t>
            </a:r>
            <a:r>
              <a:rPr lang="en-US" dirty="0" smtClean="0"/>
              <a:t> </a:t>
            </a:r>
          </a:p>
          <a:p>
            <a:endParaRPr lang="en-US" dirty="0" smtClean="0"/>
          </a:p>
          <a:p>
            <a:pPr marL="0" indent="0" algn="ctr">
              <a:buNone/>
            </a:pPr>
            <a:r>
              <a:rPr lang="en-US" dirty="0" smtClean="0"/>
              <a:t>For questions about training products email </a:t>
            </a:r>
            <a:r>
              <a:rPr lang="en-US" dirty="0" smtClean="0">
                <a:hlinkClick r:id="rId3"/>
              </a:rPr>
              <a:t>training@cms.hhs.gov</a:t>
            </a:r>
            <a:r>
              <a:rPr lang="en-US" dirty="0" smtClean="0"/>
              <a:t> </a:t>
            </a:r>
          </a:p>
          <a:p>
            <a:endParaRPr lang="en-US" dirty="0"/>
          </a:p>
        </p:txBody>
      </p:sp>
    </p:spTree>
    <p:extLst>
      <p:ext uri="{BB962C8B-B14F-4D97-AF65-F5344CB8AC3E}">
        <p14:creationId xmlns:p14="http://schemas.microsoft.com/office/powerpoint/2010/main" val="206692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0" y="0"/>
            <a:ext cx="9144000" cy="1143000"/>
          </a:xfrm>
          <a:prstGeom prst="rect">
            <a:avLst/>
          </a:prstGeom>
        </p:spPr>
        <p:txBody>
          <a:bodyPr>
            <a:normAutofit/>
          </a:bodyPr>
          <a:lstStyle>
            <a:lvl1pPr>
              <a:defRPr sz="3600" b="1" baseline="0">
                <a:solidFill>
                  <a:schemeClr val="tx1"/>
                </a:solidFill>
              </a:defRPr>
            </a:lvl1pPr>
          </a:lstStyle>
          <a:p>
            <a:r>
              <a:rPr lang="en-US" dirty="0"/>
              <a:t>Click to edit Master title style</a:t>
            </a:r>
          </a:p>
        </p:txBody>
      </p:sp>
      <p:sp>
        <p:nvSpPr>
          <p:cNvPr id="12" name="Date Placeholder 1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July 2017</a:t>
            </a:r>
          </a:p>
        </p:txBody>
      </p:sp>
      <p:sp>
        <p:nvSpPr>
          <p:cNvPr id="13" name="Footer Placeholder 1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Current Topics</a:t>
            </a:r>
          </a:p>
        </p:txBody>
      </p:sp>
      <p:sp>
        <p:nvSpPr>
          <p:cNvPr id="14" name="Slide Number Placeholder 1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AB59B-3237-4C66-A727-0997EC65E236}" type="slidenum">
              <a:rPr lang="en-US" smtClean="0"/>
              <a:t>‹#›</a:t>
            </a:fld>
            <a:endParaRPr lang="en-US" dirty="0"/>
          </a:p>
        </p:txBody>
      </p:sp>
    </p:spTree>
    <p:extLst>
      <p:ext uri="{BB962C8B-B14F-4D97-AF65-F5344CB8AC3E}">
        <p14:creationId xmlns:p14="http://schemas.microsoft.com/office/powerpoint/2010/main" val="349485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951"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35197"/>
            <a:ext cx="82296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lstStyle>
            <a:lvl1pPr>
              <a:defRPr sz="1000">
                <a:latin typeface="+mn-lt"/>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lstStyle>
            <a:lvl1pPr>
              <a:defRPr sz="1000">
                <a:latin typeface="+mn-lt"/>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lstStyle>
            <a:lvl1pPr>
              <a:defRPr sz="1000">
                <a:latin typeface="+mn-lt"/>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1688825748"/>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2" r:id="rId3"/>
    <p:sldLayoutId id="2147484363" r:id="rId4"/>
    <p:sldLayoutId id="2147484382" r:id="rId5"/>
    <p:sldLayoutId id="2147484323" r:id="rId6"/>
  </p:sldLayoutIdLst>
  <p:timing>
    <p:tnLst>
      <p:par>
        <p:cTn id="1" dur="indefinite" restart="never" nodeType="tmRoot"/>
      </p:par>
    </p:tnLst>
  </p:timing>
  <p:hf hdr="0"/>
  <p:txStyles>
    <p:titleStyle>
      <a:lvl1pPr algn="ctr" defTabSz="914400" rtl="0" eaLnBrk="1" latinLnBrk="0" hangingPunct="1">
        <a:spcBef>
          <a:spcPct val="0"/>
        </a:spcBef>
        <a:buNone/>
        <a:defRPr sz="4400" b="0"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51"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35197"/>
            <a:ext cx="82296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Date Placeholder 1"/>
          <p:cNvSpPr>
            <a:spLocks noGrp="1"/>
          </p:cNvSpPr>
          <p:nvPr>
            <p:ph type="dt" sz="half" idx="2"/>
          </p:nvPr>
        </p:nvSpPr>
        <p:spPr>
          <a:xfrm>
            <a:off x="457200" y="6340475"/>
            <a:ext cx="2133600" cy="365125"/>
          </a:xfrm>
          <a:prstGeom prst="rect">
            <a:avLst/>
          </a:prstGeom>
        </p:spPr>
        <p:txBody>
          <a:bodyPr/>
          <a:lstStyle>
            <a:lvl1pPr>
              <a:defRPr sz="1000">
                <a:latin typeface="+mn-lt"/>
              </a:defRPr>
            </a:lvl1pPr>
          </a:lstStyle>
          <a:p>
            <a:r>
              <a:rPr lang="en-US" dirty="0" smtClean="0">
                <a:solidFill>
                  <a:prstClr val="black"/>
                </a:solidFill>
              </a:rPr>
              <a:t>December 2017</a:t>
            </a:r>
            <a:endParaRPr lang="en-US" dirty="0">
              <a:solidFill>
                <a:prstClr val="black"/>
              </a:solidFill>
            </a:endParaRPr>
          </a:p>
        </p:txBody>
      </p:sp>
      <p:sp>
        <p:nvSpPr>
          <p:cNvPr id="12" name="Footer Placeholder 2"/>
          <p:cNvSpPr>
            <a:spLocks noGrp="1"/>
          </p:cNvSpPr>
          <p:nvPr>
            <p:ph type="ftr" sz="quarter" idx="3"/>
          </p:nvPr>
        </p:nvSpPr>
        <p:spPr>
          <a:xfrm>
            <a:off x="2590800" y="6340475"/>
            <a:ext cx="3962400" cy="365125"/>
          </a:xfrm>
          <a:prstGeom prst="rect">
            <a:avLst/>
          </a:prstGeom>
        </p:spPr>
        <p:txBody>
          <a:bodyPr/>
          <a:lstStyle>
            <a:lvl1pPr>
              <a:defRPr sz="1000">
                <a:latin typeface="+mn-lt"/>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3" name="Slide Number Placeholder 3"/>
          <p:cNvSpPr>
            <a:spLocks noGrp="1"/>
          </p:cNvSpPr>
          <p:nvPr>
            <p:ph type="sldNum" sz="quarter" idx="4"/>
          </p:nvPr>
        </p:nvSpPr>
        <p:spPr>
          <a:xfrm>
            <a:off x="6553200" y="6340475"/>
            <a:ext cx="2133600" cy="365125"/>
          </a:xfrm>
          <a:prstGeom prst="rect">
            <a:avLst/>
          </a:prstGeom>
        </p:spPr>
        <p:txBody>
          <a:bodyPr/>
          <a:lstStyle>
            <a:lvl1pPr>
              <a:defRPr sz="1000">
                <a:latin typeface="+mn-lt"/>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095719771"/>
      </p:ext>
    </p:extLst>
  </p:cSld>
  <p:clrMap bg1="lt1" tx1="dk1" bg2="lt2" tx2="dk2" accent1="accent1" accent2="accent2" accent3="accent3" accent4="accent4" accent5="accent5" accent6="accent6" hlink="hlink" folHlink="folHlink"/>
  <p:sldLayoutIdLst>
    <p:sldLayoutId id="2147484365" r:id="rId1"/>
    <p:sldLayoutId id="2147484381" r:id="rId2"/>
    <p:sldLayoutId id="2147484389" r:id="rId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50000"/>
        <a:buFont typeface="Wingdings" panose="05000000000000000000"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1" y="274320"/>
            <a:ext cx="822959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1" y="1577340"/>
            <a:ext cx="822959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December 2017</a:t>
            </a:r>
            <a:endParaRPr lang="en-US" dirty="0">
              <a:solidFill>
                <a:prstClr val="black">
                  <a:tint val="75000"/>
                </a:prstClr>
              </a:solidFill>
              <a:latin typeface="Calibri"/>
            </a:endParaRPr>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84191109"/>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Newsroom/MediaReleaseDatabase/Press-releases/2017-Press-releases-items/2017-08-02-3.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are.gov/medicare-and-you/different-formats/m-and-y-different-formats.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icare.gov/your-medicare-costs/index.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ms.gov/Outreach-and-Education/Training/CMSNationalTrainingProgram/National-Training-Program-Resources.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care.gov/medicare/medicare-and-the-marketplace/"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cms.gov/Newsroom/MediaReleaseDatabase/Press-releases/2017-Press-releases-items/2017-09-29.html" TargetMode="External"/><Relationship Id="rId7" Type="http://schemas.openxmlformats.org/officeDocument/2006/relationships/hyperlink" Target="https://www.medicare.gov/your-medicare-costs/costs-at-a-glance/costs-at-glance.htm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www.shiptacenter.org/" TargetMode="External"/><Relationship Id="rId5" Type="http://schemas.openxmlformats.org/officeDocument/2006/relationships/hyperlink" Target="https://www.medicare.gov/medicare-and-you/different-formats/m-and-y-different-formats.html" TargetMode="External"/><Relationship Id="rId4" Type="http://schemas.openxmlformats.org/officeDocument/2006/relationships/hyperlink" Target="https://www.medicare.gov/find-a-plan/questions/home.asp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ms.gov/" TargetMode="External"/><Relationship Id="rId7" Type="http://schemas.openxmlformats.org/officeDocument/2006/relationships/hyperlink" Target="http://productordering.cms.hhs.gov/"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www.cms.gov/Outreach-and-Education/Training/CMSNationalTrainingProgram/National-Training-Program-Resources.html" TargetMode="External"/><Relationship Id="rId5" Type="http://schemas.openxmlformats.org/officeDocument/2006/relationships/hyperlink" Target="https://www.cms.gov/Outreach-and-Education/Reach-Out/Find-tools-to-help-you-help-others/2018-MA-Part-D-Landscape-State-by-State.pdf" TargetMode="External"/><Relationship Id="rId4" Type="http://schemas.openxmlformats.org/officeDocument/2006/relationships/hyperlink" Target="https://www.cms.gov/Outreach-and-Education/Reach-Out/Find-tools-to-help-you-help-others/Medicare-Open-Enrollment.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medicare.gov/Publication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s://www.cms.gov/Medicare/Prescription-Drug-Coverage/LimitedIncomeandResources/Downloads/Consumer-Mailings.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www.cms.gov/Medicare/Prescription-Drug-Coverage/LimitedIncomeandResources/Downloads/Consumer-Mailings.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s://www.cms.gov/Medicare/Prescription-Drug-Coverage/LimitedIncomeandResources/Downloads/Consumer-Mailings.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hyperlink" Target="https://www.cms.gov/Medicare/Prescription-Drug-Coverage/LimitedIncomeandResources/Downloads/Consumer-Mailing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hyperlink" Target="https://www.cms.gov/Medicare/Prescription-Drug-Coverage/LimitedIncomeandResources/Downloads/Consumer-Mailings.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Medicare Open Enrollment</a:t>
            </a:r>
            <a:endParaRPr lang="en-US" dirty="0"/>
          </a:p>
        </p:txBody>
      </p:sp>
      <p:sp>
        <p:nvSpPr>
          <p:cNvPr id="7" name="Subtitle 6"/>
          <p:cNvSpPr>
            <a:spLocks noGrp="1"/>
          </p:cNvSpPr>
          <p:nvPr>
            <p:ph type="body" sz="quarter" idx="10"/>
          </p:nvPr>
        </p:nvSpPr>
        <p:spPr>
          <a:xfrm>
            <a:off x="5056210" y="2514600"/>
            <a:ext cx="4087790" cy="3124200"/>
          </a:xfrm>
        </p:spPr>
        <p:txBody>
          <a:bodyPr>
            <a:noAutofit/>
          </a:bodyPr>
          <a:lstStyle/>
          <a:p>
            <a:pPr marL="403225" indent="-173038"/>
            <a:r>
              <a:rPr lang="en-US" sz="2600" i="0" dirty="0" smtClean="0">
                <a:solidFill>
                  <a:schemeClr val="tx1"/>
                </a:solidFill>
              </a:rPr>
              <a:t>Review, Compare, Enroll</a:t>
            </a:r>
          </a:p>
          <a:p>
            <a:pPr marL="403225"/>
            <a:endParaRPr lang="en-US" sz="1000" i="0" dirty="0" smtClean="0"/>
          </a:p>
          <a:p>
            <a:pPr marL="403225"/>
            <a:r>
              <a:rPr lang="en-US" sz="2400" i="0" dirty="0" smtClean="0"/>
              <a:t>Starts October 15, 2017</a:t>
            </a:r>
          </a:p>
          <a:p>
            <a:pPr marL="403225"/>
            <a:r>
              <a:rPr lang="en-US" sz="2400" i="0" dirty="0" smtClean="0"/>
              <a:t>Ends December 7, 2017</a:t>
            </a:r>
          </a:p>
          <a:p>
            <a:pPr marL="403225"/>
            <a:endParaRPr lang="en-US" sz="800" i="0" dirty="0" smtClean="0"/>
          </a:p>
          <a:p>
            <a:pPr marL="403225"/>
            <a:r>
              <a:rPr lang="en-US" i="0" dirty="0" smtClean="0"/>
              <a:t>For </a:t>
            </a:r>
            <a:r>
              <a:rPr lang="en-US" i="0" dirty="0"/>
              <a:t>Coverage in </a:t>
            </a:r>
            <a:r>
              <a:rPr lang="en-US" i="0" dirty="0" smtClean="0"/>
              <a:t>2018</a:t>
            </a:r>
            <a:endParaRPr lang="en-US" i="0" dirty="0"/>
          </a:p>
          <a:p>
            <a:pPr algn="r"/>
            <a:endParaRPr lang="en-US" i="0" dirty="0"/>
          </a:p>
        </p:txBody>
      </p:sp>
      <p:sp>
        <p:nvSpPr>
          <p:cNvPr id="5" name="TextBox 4"/>
          <p:cNvSpPr txBox="1"/>
          <p:nvPr/>
        </p:nvSpPr>
        <p:spPr>
          <a:xfrm>
            <a:off x="5867400" y="5108975"/>
            <a:ext cx="2542684" cy="892552"/>
          </a:xfrm>
          <a:prstGeom prst="rect">
            <a:avLst/>
          </a:prstGeom>
          <a:noFill/>
        </p:spPr>
        <p:txBody>
          <a:bodyPr wrap="none" rtlCol="0">
            <a:spAutoFit/>
          </a:bodyPr>
          <a:lstStyle/>
          <a:p>
            <a:pPr algn="ctr"/>
            <a:r>
              <a:rPr lang="en-US" sz="2600" b="1" dirty="0" smtClean="0">
                <a:solidFill>
                  <a:schemeClr val="tx2">
                    <a:lumMod val="60000"/>
                    <a:lumOff val="40000"/>
                  </a:schemeClr>
                </a:solidFill>
                <a:latin typeface="+mn-lt"/>
              </a:rPr>
              <a:t>1-800-MEDICARE</a:t>
            </a:r>
          </a:p>
          <a:p>
            <a:pPr algn="ctr"/>
            <a:r>
              <a:rPr lang="en-US" sz="2600" b="1" dirty="0" smtClean="0">
                <a:solidFill>
                  <a:schemeClr val="tx2">
                    <a:lumMod val="60000"/>
                    <a:lumOff val="40000"/>
                  </a:schemeClr>
                </a:solidFill>
                <a:latin typeface="+mn-lt"/>
              </a:rPr>
              <a:t>Medicare.gov</a:t>
            </a:r>
            <a:endParaRPr lang="en-US" sz="2600" b="1" dirty="0">
              <a:solidFill>
                <a:schemeClr val="tx2">
                  <a:lumMod val="60000"/>
                  <a:lumOff val="40000"/>
                </a:schemeClr>
              </a:solidFill>
              <a:latin typeface="+mn-lt"/>
            </a:endParaRPr>
          </a:p>
        </p:txBody>
      </p:sp>
    </p:spTree>
    <p:extLst>
      <p:ext uri="{BB962C8B-B14F-4D97-AF65-F5344CB8AC3E}">
        <p14:creationId xmlns:p14="http://schemas.microsoft.com/office/powerpoint/2010/main" val="23215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ea typeface="ＭＳ Ｐゴシック"/>
              </a:rPr>
              <a:t> </a:t>
            </a:r>
            <a:r>
              <a:rPr lang="en-US" b="1" dirty="0" smtClean="0">
                <a:ea typeface="ＭＳ Ｐゴシック"/>
              </a:rPr>
              <a:t>Medicare Advantage 2018 Overview</a:t>
            </a:r>
          </a:p>
        </p:txBody>
      </p:sp>
      <p:sp>
        <p:nvSpPr>
          <p:cNvPr id="3" name="Content Placeholder 2"/>
          <p:cNvSpPr>
            <a:spLocks noGrp="1"/>
          </p:cNvSpPr>
          <p:nvPr>
            <p:ph idx="1"/>
          </p:nvPr>
        </p:nvSpPr>
        <p:spPr>
          <a:xfrm>
            <a:off x="578068" y="1263104"/>
            <a:ext cx="7956332" cy="5235847"/>
          </a:xfrm>
        </p:spPr>
        <p:txBody>
          <a:bodyPr>
            <a:noAutofit/>
          </a:bodyPr>
          <a:lstStyle/>
          <a:p>
            <a:pPr>
              <a:spcBef>
                <a:spcPts val="600"/>
              </a:spcBef>
              <a:buFont typeface="Wingdings" pitchFamily="2" charset="2"/>
              <a:buChar char="§"/>
            </a:pPr>
            <a:r>
              <a:rPr lang="en-US" sz="2600" dirty="0" smtClean="0"/>
              <a:t>Medicare Advantage (MA) average monthly premium for 2018 will be $30.00</a:t>
            </a:r>
          </a:p>
          <a:p>
            <a:pPr lvl="1" indent="-400050">
              <a:spcBef>
                <a:spcPts val="600"/>
              </a:spcBef>
              <a:buFont typeface="Wingdings" pitchFamily="2" charset="2"/>
              <a:buChar char="§"/>
            </a:pPr>
            <a:r>
              <a:rPr lang="en-US" sz="2200" dirty="0" smtClean="0"/>
              <a:t>Down $1.91 or 6% (from $31.91 in 2017) </a:t>
            </a:r>
          </a:p>
          <a:p>
            <a:pPr>
              <a:spcBef>
                <a:spcPts val="600"/>
              </a:spcBef>
            </a:pPr>
            <a:r>
              <a:rPr lang="en-US" sz="2600" dirty="0"/>
              <a:t>7</a:t>
            </a:r>
            <a:r>
              <a:rPr lang="en-US" sz="2600" dirty="0" smtClean="0"/>
              <a:t>7% of MA enrollees won’t have a premium increase</a:t>
            </a:r>
          </a:p>
          <a:p>
            <a:pPr>
              <a:spcBef>
                <a:spcPts val="600"/>
              </a:spcBef>
            </a:pPr>
            <a:r>
              <a:rPr lang="en-US" sz="2600" dirty="0" smtClean="0"/>
              <a:t>99</a:t>
            </a:r>
            <a:r>
              <a:rPr lang="en-US" sz="2600" dirty="0"/>
              <a:t>% of people with Medicare have access to an MA </a:t>
            </a:r>
            <a:r>
              <a:rPr lang="en-US" sz="2600" dirty="0" smtClean="0"/>
              <a:t>Plan</a:t>
            </a:r>
            <a:endParaRPr lang="en-US" sz="2600" dirty="0"/>
          </a:p>
          <a:p>
            <a:pPr>
              <a:spcBef>
                <a:spcPts val="600"/>
              </a:spcBef>
            </a:pPr>
            <a:r>
              <a:rPr lang="en-US" sz="2600" dirty="0" smtClean="0"/>
              <a:t>The number of MA plans across the country is increasing from 2,700 to more than 3,100</a:t>
            </a:r>
          </a:p>
          <a:p>
            <a:pPr>
              <a:spcBef>
                <a:spcPts val="600"/>
              </a:spcBef>
              <a:buFont typeface="Wingdings" pitchFamily="2" charset="2"/>
              <a:buChar char="§"/>
            </a:pPr>
            <a:r>
              <a:rPr lang="en-US" sz="2600" dirty="0" smtClean="0"/>
              <a:t>Projected 34% of the Medicare population enrolled in MA</a:t>
            </a:r>
          </a:p>
          <a:p>
            <a:pPr lvl="1" indent="-400050">
              <a:spcBef>
                <a:spcPts val="600"/>
              </a:spcBef>
              <a:buFont typeface="Wingdings" pitchFamily="2" charset="2"/>
              <a:buChar char="§"/>
            </a:pPr>
            <a:r>
              <a:rPr lang="en-US" sz="2200" dirty="0" smtClean="0"/>
              <a:t>Estimated 20.4 million enrollees in 2018</a:t>
            </a:r>
          </a:p>
          <a:p>
            <a:pPr marL="457200" lvl="1" indent="0">
              <a:spcBef>
                <a:spcPts val="600"/>
              </a:spcBef>
              <a:buNone/>
            </a:pPr>
            <a:endParaRPr lang="en-US" sz="2200" dirty="0" smtClean="0"/>
          </a:p>
          <a:p>
            <a:pPr lvl="1">
              <a:spcBef>
                <a:spcPts val="600"/>
              </a:spcBef>
              <a:buFont typeface="Wingdings" pitchFamily="2" charset="2"/>
              <a:buChar char="§"/>
            </a:pPr>
            <a:endParaRPr lang="en-US" sz="2200" dirty="0" smtClean="0"/>
          </a:p>
        </p:txBody>
      </p:sp>
      <p:sp>
        <p:nvSpPr>
          <p:cNvPr id="10"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
        <p:nvSpPr>
          <p:cNvPr id="11" name="Slide Number Placeholder 3"/>
          <p:cNvSpPr txBox="1">
            <a:spLocks/>
          </p:cNvSpPr>
          <p:nvPr/>
        </p:nvSpPr>
        <p:spPr>
          <a:xfrm>
            <a:off x="6553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r"/>
            <a:fld id="{78C0CC3C-85F1-4D86-9B70-8D9F8B17F046}" type="slidenum">
              <a:rPr lang="en-US" sz="1000" smtClean="0">
                <a:solidFill>
                  <a:prstClr val="black"/>
                </a:solidFill>
                <a:latin typeface="+mn-lt"/>
              </a:rPr>
              <a:pPr algn="r"/>
              <a:t>10</a:t>
            </a:fld>
            <a:endParaRPr lang="en-US" sz="1000" dirty="0">
              <a:solidFill>
                <a:prstClr val="black"/>
              </a:solidFill>
              <a:latin typeface="+mn-lt"/>
            </a:endParaRPr>
          </a:p>
        </p:txBody>
      </p:sp>
      <p:sp>
        <p:nvSpPr>
          <p:cNvPr id="7"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Tree>
    <p:extLst>
      <p:ext uri="{BB962C8B-B14F-4D97-AF65-F5344CB8AC3E}">
        <p14:creationId xmlns:p14="http://schemas.microsoft.com/office/powerpoint/2010/main" val="100613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ea typeface="ＭＳ Ｐゴシック"/>
              </a:rPr>
              <a:t> </a:t>
            </a:r>
            <a:r>
              <a:rPr lang="en-US" b="1" dirty="0" smtClean="0">
                <a:ea typeface="ＭＳ Ｐゴシック"/>
              </a:rPr>
              <a:t>Prescription Drug 2018 Overview</a:t>
            </a:r>
          </a:p>
        </p:txBody>
      </p:sp>
      <p:sp>
        <p:nvSpPr>
          <p:cNvPr id="3" name="Content Placeholder 2"/>
          <p:cNvSpPr>
            <a:spLocks noGrp="1"/>
          </p:cNvSpPr>
          <p:nvPr>
            <p:ph idx="1"/>
          </p:nvPr>
        </p:nvSpPr>
        <p:spPr>
          <a:xfrm>
            <a:off x="381000" y="1219200"/>
            <a:ext cx="8763000" cy="4525963"/>
          </a:xfrm>
        </p:spPr>
        <p:txBody>
          <a:bodyPr>
            <a:noAutofit/>
          </a:bodyPr>
          <a:lstStyle/>
          <a:p>
            <a:pPr marL="342900" lvl="1" indent="-342900">
              <a:spcBef>
                <a:spcPts val="600"/>
              </a:spcBef>
              <a:buFont typeface="Wingdings" pitchFamily="2" charset="2"/>
              <a:buChar char="§"/>
              <a:defRPr/>
            </a:pPr>
            <a:r>
              <a:rPr lang="en-US" dirty="0"/>
              <a:t>The Part D estimated average basic premium </a:t>
            </a:r>
            <a:r>
              <a:rPr lang="en-US" dirty="0" smtClean="0"/>
              <a:t> </a:t>
            </a:r>
            <a:endParaRPr lang="en-US" dirty="0"/>
          </a:p>
          <a:p>
            <a:pPr marL="742950" lvl="2" indent="-342900">
              <a:spcBef>
                <a:spcPts val="600"/>
              </a:spcBef>
              <a:buSzPct val="100000"/>
              <a:buFont typeface="Arial" panose="020B0604020202020204" pitchFamily="34" charset="0"/>
              <a:buChar char="•"/>
              <a:defRPr/>
            </a:pPr>
            <a:r>
              <a:rPr lang="en-US" dirty="0"/>
              <a:t>Projected to be </a:t>
            </a:r>
            <a:r>
              <a:rPr lang="en-US" dirty="0" smtClean="0"/>
              <a:t>$33.50 in 2018 ($34.70 in 2017)</a:t>
            </a:r>
          </a:p>
          <a:p>
            <a:pPr marL="742950" lvl="2" indent="-342900">
              <a:spcBef>
                <a:spcPts val="600"/>
              </a:spcBef>
              <a:buSzPct val="100000"/>
              <a:buFont typeface="Arial" panose="020B0604020202020204" pitchFamily="34" charset="0"/>
              <a:buChar char="•"/>
              <a:defRPr/>
            </a:pPr>
            <a:r>
              <a:rPr lang="en-US" dirty="0" smtClean="0">
                <a:hlinkClick r:id="rId3"/>
              </a:rPr>
              <a:t>CMS Press Release August 2, 2017</a:t>
            </a:r>
            <a:endParaRPr lang="en-US" dirty="0"/>
          </a:p>
          <a:p>
            <a:pPr marL="457200" lvl="1" indent="-457200">
              <a:spcBef>
                <a:spcPts val="600"/>
              </a:spcBef>
              <a:buSzPct val="100000"/>
              <a:buFont typeface="Wingdings" panose="05000000000000000000" pitchFamily="2" charset="2"/>
              <a:buChar char="§"/>
              <a:defRPr/>
            </a:pPr>
            <a:r>
              <a:rPr lang="en-US" dirty="0" smtClean="0"/>
              <a:t>People who reach the coverage gap or “donut hole” in 2018 pay</a:t>
            </a:r>
          </a:p>
          <a:p>
            <a:pPr marL="692150" lvl="1" fontAlgn="t">
              <a:spcBef>
                <a:spcPts val="600"/>
              </a:spcBef>
              <a:buFont typeface="Arial" pitchFamily="34" charset="0"/>
              <a:buChar char="•"/>
            </a:pPr>
            <a:r>
              <a:rPr lang="en-US" sz="2400" dirty="0" smtClean="0"/>
              <a:t>35% </a:t>
            </a:r>
            <a:r>
              <a:rPr lang="en-US" sz="2400" dirty="0"/>
              <a:t>of covered </a:t>
            </a:r>
            <a:r>
              <a:rPr lang="en-US" sz="2400" dirty="0" smtClean="0"/>
              <a:t>brand-name drugs</a:t>
            </a:r>
            <a:endParaRPr lang="en-US" sz="2400" dirty="0"/>
          </a:p>
          <a:p>
            <a:pPr marL="692150" lvl="1" fontAlgn="t">
              <a:spcBef>
                <a:spcPts val="600"/>
              </a:spcBef>
              <a:buFont typeface="Arial" pitchFamily="34" charset="0"/>
              <a:buChar char="•"/>
            </a:pPr>
            <a:r>
              <a:rPr lang="en-US" sz="2400" dirty="0" smtClean="0"/>
              <a:t>44% </a:t>
            </a:r>
            <a:r>
              <a:rPr lang="en-US" sz="2400" dirty="0"/>
              <a:t>of </a:t>
            </a:r>
            <a:r>
              <a:rPr lang="en-US" sz="2400" dirty="0" smtClean="0"/>
              <a:t>covered </a:t>
            </a:r>
            <a:r>
              <a:rPr lang="en-US" sz="2400" dirty="0"/>
              <a:t>generic </a:t>
            </a:r>
            <a:r>
              <a:rPr lang="en-US" sz="2400" dirty="0" smtClean="0"/>
              <a:t>drugs </a:t>
            </a:r>
            <a:endParaRPr lang="en-US" sz="2400" dirty="0"/>
          </a:p>
          <a:p>
            <a:pPr marL="692150" lvl="1" fontAlgn="t">
              <a:spcBef>
                <a:spcPts val="600"/>
              </a:spcBef>
            </a:pPr>
            <a:r>
              <a:rPr lang="en-US" sz="2400" dirty="0"/>
              <a:t>By year 2020 the amount people with Medicare Part D coverage will pay for prescriptions, who enter the </a:t>
            </a:r>
            <a:r>
              <a:rPr lang="en-US" sz="2400" dirty="0" smtClean="0"/>
              <a:t>coverage  </a:t>
            </a:r>
            <a:r>
              <a:rPr lang="en-US" sz="2400" dirty="0"/>
              <a:t>gap, will be 25% for covered brand-name and generic </a:t>
            </a:r>
            <a:r>
              <a:rPr lang="en-US" sz="2400" dirty="0" smtClean="0"/>
              <a:t>drugs</a:t>
            </a:r>
          </a:p>
          <a:p>
            <a:pPr marL="457200" lvl="1" indent="-457200" fontAlgn="t">
              <a:spcBef>
                <a:spcPts val="600"/>
              </a:spcBef>
              <a:buSzPct val="100000"/>
              <a:buFont typeface="Wingdings" panose="05000000000000000000" pitchFamily="2" charset="2"/>
              <a:buChar char="§"/>
              <a:defRPr/>
            </a:pPr>
            <a:r>
              <a:rPr lang="en-US" dirty="0"/>
              <a:t>The Part D Base Beneficiary Premium for 2018 is $35.02</a:t>
            </a:r>
          </a:p>
          <a:p>
            <a:pPr marL="406400" lvl="1" indent="0" fontAlgn="t">
              <a:spcBef>
                <a:spcPts val="600"/>
              </a:spcBef>
              <a:buNone/>
            </a:pPr>
            <a:endParaRPr lang="en-US" sz="2400"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11</a:t>
            </a:fld>
            <a:endParaRPr lang="en-US" dirty="0">
              <a:solidFill>
                <a:prstClr val="black"/>
              </a:solidFill>
            </a:endParaRPr>
          </a:p>
        </p:txBody>
      </p:sp>
    </p:spTree>
    <p:extLst>
      <p:ext uri="{BB962C8B-B14F-4D97-AF65-F5344CB8AC3E}">
        <p14:creationId xmlns:p14="http://schemas.microsoft.com/office/powerpoint/2010/main" val="335794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5197"/>
            <a:ext cx="9144000" cy="1069430"/>
          </a:xfrm>
        </p:spPr>
        <p:txBody>
          <a:bodyPr>
            <a:noAutofit/>
          </a:bodyPr>
          <a:lstStyle/>
          <a:p>
            <a:pPr eaLnBrk="1" hangingPunct="1"/>
            <a:r>
              <a:rPr lang="en-US" b="1" dirty="0" smtClean="0">
                <a:ea typeface="ＭＳ Ｐゴシック"/>
              </a:rPr>
              <a:t>Open Enrollment for People with Medicare</a:t>
            </a:r>
          </a:p>
        </p:txBody>
      </p:sp>
      <p:sp>
        <p:nvSpPr>
          <p:cNvPr id="3" name="Content Placeholder 2"/>
          <p:cNvSpPr>
            <a:spLocks noGrp="1"/>
          </p:cNvSpPr>
          <p:nvPr>
            <p:ph idx="1"/>
          </p:nvPr>
        </p:nvSpPr>
        <p:spPr>
          <a:xfrm>
            <a:off x="457200" y="1474072"/>
            <a:ext cx="8229600" cy="4525963"/>
          </a:xfrm>
        </p:spPr>
        <p:txBody>
          <a:bodyPr>
            <a:normAutofit/>
          </a:bodyPr>
          <a:lstStyle/>
          <a:p>
            <a:pPr>
              <a:buFont typeface="Wingdings" panose="05000000000000000000" pitchFamily="2" charset="2"/>
              <a:buChar char="§"/>
              <a:defRPr/>
            </a:pPr>
            <a:r>
              <a:rPr lang="en-US" dirty="0" smtClean="0"/>
              <a:t>From October 15 to December 7 you can</a:t>
            </a:r>
          </a:p>
          <a:p>
            <a:pPr marL="623888" lvl="1" indent="-273050">
              <a:defRPr/>
            </a:pPr>
            <a:r>
              <a:rPr lang="en-US" dirty="0" smtClean="0"/>
              <a:t>Join or switch a Medicare Prescription Drug Plan </a:t>
            </a:r>
          </a:p>
          <a:p>
            <a:pPr marL="623888" lvl="1" indent="-273050">
              <a:defRPr/>
            </a:pPr>
            <a:r>
              <a:rPr lang="en-US" dirty="0" smtClean="0"/>
              <a:t>Join or switch a Medicare Advantage Plan</a:t>
            </a:r>
          </a:p>
          <a:p>
            <a:pPr eaLnBrk="1" hangingPunct="1">
              <a:buFont typeface="Wingdings" panose="05000000000000000000" pitchFamily="2" charset="2"/>
              <a:buChar char="§"/>
              <a:defRPr/>
            </a:pPr>
            <a:r>
              <a:rPr lang="en-US" spc="-40" dirty="0" smtClean="0"/>
              <a:t>Take time to review and compare health and drug plan choices </a:t>
            </a:r>
          </a:p>
          <a:p>
            <a:pPr marL="623888" lvl="1">
              <a:defRPr/>
            </a:pPr>
            <a:r>
              <a:rPr lang="en-US" spc="-40" dirty="0" smtClean="0"/>
              <a:t>Choose and enroll in the plan that fits your needs</a:t>
            </a:r>
          </a:p>
          <a:p>
            <a:pPr eaLnBrk="1" hangingPunct="1">
              <a:buFont typeface="Wingdings" panose="05000000000000000000" pitchFamily="2" charset="2"/>
              <a:buChar char="§"/>
              <a:defRPr/>
            </a:pPr>
            <a:r>
              <a:rPr lang="en-US" dirty="0" smtClean="0"/>
              <a:t>Coverage begins on January 1, 2018</a:t>
            </a:r>
          </a:p>
          <a:p>
            <a:pPr marL="623888" lvl="1" eaLnBrk="1" hangingPunct="1">
              <a:defRPr/>
            </a:pPr>
            <a:r>
              <a:rPr lang="en-US" dirty="0" smtClean="0"/>
              <a:t>You’ll have membership card/materials in hand</a:t>
            </a:r>
          </a:p>
          <a:p>
            <a:pPr lvl="1" eaLnBrk="1" hangingPunct="1">
              <a:buFont typeface="Arial" pitchFamily="34" charset="0"/>
              <a:buNone/>
              <a:defRPr/>
            </a:pPr>
            <a:endParaRPr lang="en-US" sz="2400" dirty="0" smtClean="0"/>
          </a:p>
          <a:p>
            <a:pPr eaLnBrk="1" hangingPunct="1">
              <a:defRPr/>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97"/>
            <a:ext cx="9144000" cy="1069430"/>
          </a:xfrm>
        </p:spPr>
        <p:txBody>
          <a:bodyPr>
            <a:noAutofit/>
          </a:bodyPr>
          <a:lstStyle/>
          <a:p>
            <a:r>
              <a:rPr lang="en-US" b="1" dirty="0" smtClean="0"/>
              <a:t>Calendar Highlights—</a:t>
            </a:r>
            <a:br>
              <a:rPr lang="en-US" b="1" dirty="0" smtClean="0"/>
            </a:br>
            <a:r>
              <a:rPr lang="en-US" b="1" dirty="0" smtClean="0"/>
              <a:t>Medicare Part C and Part D Plans</a:t>
            </a:r>
            <a:endParaRPr lang="en-US" b="1" dirty="0"/>
          </a:p>
        </p:txBody>
      </p:sp>
      <p:graphicFrame>
        <p:nvGraphicFramePr>
          <p:cNvPr id="3" name="Table 2" descr="Chart showing calendar highlights for Medicare Part C and Part D plans." title="Chart showing calendar highlights for Medicare Part C and Part D plans"/>
          <p:cNvGraphicFramePr>
            <a:graphicFrameLocks noGrp="1"/>
          </p:cNvGraphicFramePr>
          <p:nvPr>
            <p:extLst>
              <p:ext uri="{D42A27DB-BD31-4B8C-83A1-F6EECF244321}">
                <p14:modId xmlns:p14="http://schemas.microsoft.com/office/powerpoint/2010/main" val="740813576"/>
              </p:ext>
            </p:extLst>
          </p:nvPr>
        </p:nvGraphicFramePr>
        <p:xfrm>
          <a:off x="38100" y="1104627"/>
          <a:ext cx="9067800" cy="5638795"/>
        </p:xfrm>
        <a:graphic>
          <a:graphicData uri="http://schemas.openxmlformats.org/drawingml/2006/table">
            <a:tbl>
              <a:tblPr firstRow="1" bandRow="1">
                <a:tableStyleId>{5C22544A-7EE6-4342-B048-85BDC9FD1C3A}</a:tableStyleId>
              </a:tblPr>
              <a:tblGrid>
                <a:gridCol w="2266950"/>
                <a:gridCol w="6800850"/>
              </a:tblGrid>
              <a:tr h="366420">
                <a:tc>
                  <a:txBody>
                    <a:bodyPr/>
                    <a:lstStyle/>
                    <a:p>
                      <a:pPr algn="ctr"/>
                      <a:r>
                        <a:rPr lang="en-US" dirty="0" smtClean="0"/>
                        <a:t>Date</a:t>
                      </a:r>
                      <a:endParaRPr lang="en-US" dirty="0"/>
                    </a:p>
                  </a:txBody>
                  <a:tcPr/>
                </a:tc>
                <a:tc>
                  <a:txBody>
                    <a:bodyPr/>
                    <a:lstStyle/>
                    <a:p>
                      <a:pPr algn="ctr"/>
                      <a:r>
                        <a:rPr lang="en-US" dirty="0" smtClean="0"/>
                        <a:t>Activity</a:t>
                      </a:r>
                      <a:endParaRPr lang="en-US" dirty="0"/>
                    </a:p>
                  </a:txBody>
                  <a:tcPr/>
                </a:tc>
              </a:tr>
              <a:tr h="371509">
                <a:tc>
                  <a:txBody>
                    <a:bodyPr/>
                    <a:lstStyle/>
                    <a:p>
                      <a:r>
                        <a:rPr lang="en-US" dirty="0" smtClean="0"/>
                        <a:t>September 11</a:t>
                      </a:r>
                      <a:r>
                        <a:rPr lang="en-US" sz="1800" kern="1200" dirty="0" smtClean="0">
                          <a:solidFill>
                            <a:schemeClr val="dk1"/>
                          </a:solidFill>
                          <a:latin typeface="+mn-lt"/>
                          <a:ea typeface="+mn-ea"/>
                          <a:cs typeface="+mn-cs"/>
                        </a:rPr>
                        <a:t>-</a:t>
                      </a:r>
                      <a:r>
                        <a:rPr lang="en-US" dirty="0" smtClean="0"/>
                        <a:t>30</a:t>
                      </a:r>
                      <a:endParaRPr lang="en-US" dirty="0"/>
                    </a:p>
                  </a:txBody>
                  <a:tcPr/>
                </a:tc>
                <a:tc>
                  <a:txBody>
                    <a:bodyPr/>
                    <a:lstStyle/>
                    <a:p>
                      <a:r>
                        <a:rPr lang="en-US" dirty="0" smtClean="0"/>
                        <a:t>“Medicare &amp;</a:t>
                      </a:r>
                      <a:r>
                        <a:rPr lang="en-US" baseline="0" dirty="0" smtClean="0"/>
                        <a:t> You” handbooks start mailing to beneficiary households</a:t>
                      </a:r>
                      <a:endParaRPr lang="en-US" dirty="0"/>
                    </a:p>
                  </a:txBody>
                  <a:tcPr/>
                </a:tc>
              </a:tr>
              <a:tr h="641235">
                <a:tc>
                  <a:txBody>
                    <a:bodyPr/>
                    <a:lstStyle/>
                    <a:p>
                      <a:r>
                        <a:rPr lang="en-US" dirty="0" smtClean="0"/>
                        <a:t>Mid to Late September </a:t>
                      </a:r>
                      <a:endParaRPr lang="en-US" dirty="0"/>
                    </a:p>
                  </a:txBody>
                  <a:tcPr/>
                </a:tc>
                <a:tc>
                  <a:txBody>
                    <a:bodyPr/>
                    <a:lstStyle/>
                    <a:p>
                      <a:r>
                        <a:rPr lang="en-US" dirty="0" smtClean="0"/>
                        <a:t>Announce health/drug plan offerings</a:t>
                      </a:r>
                      <a:r>
                        <a:rPr lang="en-US" baseline="0" dirty="0" smtClean="0"/>
                        <a:t> and Medicare Advantage Plan Premiums (Landscape of Plans)</a:t>
                      </a:r>
                      <a:endParaRPr lang="en-US" dirty="0"/>
                    </a:p>
                  </a:txBody>
                  <a:tcPr/>
                </a:tc>
              </a:tr>
              <a:tr h="371509">
                <a:tc>
                  <a:txBody>
                    <a:bodyPr/>
                    <a:lstStyle/>
                    <a:p>
                      <a:r>
                        <a:rPr lang="en-US" dirty="0" smtClean="0"/>
                        <a:t>Late September (Est.)</a:t>
                      </a:r>
                      <a:endParaRPr lang="en-US" dirty="0"/>
                    </a:p>
                  </a:txBody>
                  <a:tcPr/>
                </a:tc>
                <a:tc>
                  <a:txBody>
                    <a:bodyPr/>
                    <a:lstStyle/>
                    <a:p>
                      <a:r>
                        <a:rPr lang="en-US" dirty="0" smtClean="0"/>
                        <a:t>Part A and Part B 2018 amounts </a:t>
                      </a:r>
                      <a:r>
                        <a:rPr lang="en-US" baseline="0" dirty="0" smtClean="0"/>
                        <a:t>announced</a:t>
                      </a:r>
                      <a:endParaRPr lang="en-US" dirty="0"/>
                    </a:p>
                  </a:txBody>
                  <a:tcPr/>
                </a:tc>
              </a:tr>
              <a:tr h="916050">
                <a:tc>
                  <a:txBody>
                    <a:bodyPr/>
                    <a:lstStyle/>
                    <a:p>
                      <a:r>
                        <a:rPr lang="en-US" dirty="0" smtClean="0"/>
                        <a:t>September 30</a:t>
                      </a:r>
                      <a:endParaRPr lang="en-US" dirty="0"/>
                    </a:p>
                  </a:txBody>
                  <a:tcPr/>
                </a:tc>
                <a:tc>
                  <a:txBody>
                    <a:bodyPr/>
                    <a:lstStyle/>
                    <a:p>
                      <a:r>
                        <a:rPr lang="en-US" dirty="0" smtClean="0"/>
                        <a:t>Current Plan members must receive Annual Notice of Change (ANOC), Evidence of Coverage (EOC), and Provider/Pharmacy</a:t>
                      </a:r>
                      <a:r>
                        <a:rPr lang="en-US" baseline="0" dirty="0" smtClean="0"/>
                        <a:t> directories and formularies- as applicable.</a:t>
                      </a:r>
                      <a:endParaRPr lang="en-US" dirty="0"/>
                    </a:p>
                  </a:txBody>
                  <a:tcPr/>
                </a:tc>
              </a:tr>
              <a:tr h="371509">
                <a:tc>
                  <a:txBody>
                    <a:bodyPr/>
                    <a:lstStyle/>
                    <a:p>
                      <a:r>
                        <a:rPr lang="en-US" dirty="0" smtClean="0"/>
                        <a:t>October 1</a:t>
                      </a:r>
                      <a:endParaRPr lang="en-US" dirty="0"/>
                    </a:p>
                  </a:txBody>
                  <a:tcPr/>
                </a:tc>
                <a:tc>
                  <a:txBody>
                    <a:bodyPr/>
                    <a:lstStyle/>
                    <a:p>
                      <a:r>
                        <a:rPr lang="en-US" dirty="0" smtClean="0"/>
                        <a:t>Plans may begin marketing CY 2018 plan options</a:t>
                      </a:r>
                      <a:endParaRPr lang="en-US" dirty="0"/>
                    </a:p>
                  </a:txBody>
                  <a:tcPr/>
                </a:tc>
              </a:tr>
              <a:tr h="371509">
                <a:tc>
                  <a:txBody>
                    <a:bodyPr/>
                    <a:lstStyle/>
                    <a:p>
                      <a:r>
                        <a:rPr lang="en-US" dirty="0" smtClean="0"/>
                        <a:t>October 1 (Est) </a:t>
                      </a:r>
                      <a:endParaRPr lang="en-US" dirty="0"/>
                    </a:p>
                  </a:txBody>
                  <a:tcPr/>
                </a:tc>
                <a:tc>
                  <a:txBody>
                    <a:bodyPr/>
                    <a:lstStyle/>
                    <a:p>
                      <a:r>
                        <a:rPr lang="en-US" dirty="0" smtClean="0"/>
                        <a:t>2018 plan data displayed</a:t>
                      </a:r>
                      <a:r>
                        <a:rPr lang="en-US" baseline="0" dirty="0" smtClean="0"/>
                        <a:t> on Medicare Plan Finder</a:t>
                      </a:r>
                      <a:endParaRPr lang="en-US" dirty="0"/>
                    </a:p>
                  </a:txBody>
                  <a:tcPr/>
                </a:tc>
              </a:tr>
              <a:tr h="371509">
                <a:tc>
                  <a:txBody>
                    <a:bodyPr/>
                    <a:lstStyle/>
                    <a:p>
                      <a:r>
                        <a:rPr lang="en-US" dirty="0" smtClean="0"/>
                        <a:t>October 2</a:t>
                      </a:r>
                      <a:endParaRPr lang="en-US" dirty="0"/>
                    </a:p>
                  </a:txBody>
                  <a:tcPr/>
                </a:tc>
                <a:tc>
                  <a:txBody>
                    <a:bodyPr/>
                    <a:lstStyle/>
                    <a:p>
                      <a:r>
                        <a:rPr lang="en-US" dirty="0" smtClean="0"/>
                        <a:t>Plan members notified of plan non-renewals by CMS</a:t>
                      </a:r>
                      <a:endParaRPr lang="en-US" dirty="0"/>
                    </a:p>
                  </a:txBody>
                  <a:tcPr/>
                </a:tc>
              </a:tr>
              <a:tr h="371509">
                <a:tc>
                  <a:txBody>
                    <a:bodyPr/>
                    <a:lstStyle/>
                    <a:p>
                      <a:r>
                        <a:rPr lang="en-US" dirty="0" smtClean="0"/>
                        <a:t>October 11</a:t>
                      </a:r>
                      <a:endParaRPr lang="en-US" dirty="0"/>
                    </a:p>
                  </a:txBody>
                  <a:tcPr/>
                </a:tc>
                <a:tc>
                  <a:txBody>
                    <a:bodyPr/>
                    <a:lstStyle/>
                    <a:p>
                      <a:r>
                        <a:rPr lang="en-US" dirty="0" smtClean="0"/>
                        <a:t>Updated star ratings displayed on Medicare</a:t>
                      </a:r>
                      <a:r>
                        <a:rPr lang="en-US" baseline="0" dirty="0" smtClean="0"/>
                        <a:t> Plan Finder</a:t>
                      </a:r>
                      <a:endParaRPr lang="en-US" dirty="0"/>
                    </a:p>
                  </a:txBody>
                  <a:tcPr/>
                </a:tc>
              </a:tr>
              <a:tr h="371509">
                <a:tc>
                  <a:txBody>
                    <a:bodyPr/>
                    <a:lstStyle/>
                    <a:p>
                      <a:r>
                        <a:rPr lang="en-US" dirty="0" smtClean="0"/>
                        <a:t>October</a:t>
                      </a:r>
                      <a:r>
                        <a:rPr lang="en-US" baseline="0" dirty="0" smtClean="0"/>
                        <a:t> 15</a:t>
                      </a:r>
                      <a:endParaRPr lang="en-US" dirty="0"/>
                    </a:p>
                  </a:txBody>
                  <a:tcPr/>
                </a:tc>
                <a:tc>
                  <a:txBody>
                    <a:bodyPr/>
                    <a:lstStyle/>
                    <a:p>
                      <a:r>
                        <a:rPr lang="en-US" dirty="0" smtClean="0"/>
                        <a:t>Medicare</a:t>
                      </a:r>
                      <a:r>
                        <a:rPr lang="en-US" baseline="0" dirty="0" smtClean="0"/>
                        <a:t> Open Enrollment Period (OEP) begins</a:t>
                      </a:r>
                      <a:endParaRPr lang="en-US" dirty="0"/>
                    </a:p>
                  </a:txBody>
                  <a:tcPr/>
                </a:tc>
              </a:tr>
              <a:tr h="371509">
                <a:tc>
                  <a:txBody>
                    <a:bodyPr/>
                    <a:lstStyle/>
                    <a:p>
                      <a:r>
                        <a:rPr lang="en-US" dirty="0" smtClean="0"/>
                        <a:t>December 7</a:t>
                      </a:r>
                      <a:endParaRPr lang="en-US" dirty="0"/>
                    </a:p>
                  </a:txBody>
                  <a:tcPr/>
                </a:tc>
                <a:tc>
                  <a:txBody>
                    <a:bodyPr/>
                    <a:lstStyle/>
                    <a:p>
                      <a:r>
                        <a:rPr lang="en-US" dirty="0" smtClean="0"/>
                        <a:t>Medicare OEP ends</a:t>
                      </a:r>
                      <a:endParaRPr lang="en-US" dirty="0"/>
                    </a:p>
                  </a:txBody>
                  <a:tcPr/>
                </a:tc>
              </a:tr>
              <a:tr h="371509">
                <a:tc>
                  <a:txBody>
                    <a:bodyPr/>
                    <a:lstStyle/>
                    <a:p>
                      <a:r>
                        <a:rPr lang="en-US" dirty="0" smtClean="0"/>
                        <a:t>January 1, 2018</a:t>
                      </a:r>
                      <a:endParaRPr lang="en-US" dirty="0"/>
                    </a:p>
                  </a:txBody>
                  <a:tcPr/>
                </a:tc>
                <a:tc>
                  <a:txBody>
                    <a:bodyPr/>
                    <a:lstStyle/>
                    <a:p>
                      <a:r>
                        <a:rPr lang="en-US" dirty="0" smtClean="0"/>
                        <a:t>CY 2018 plan benefit period begins</a:t>
                      </a:r>
                      <a:endParaRPr lang="en-US" dirty="0"/>
                    </a:p>
                  </a:txBody>
                  <a:tcPr/>
                </a:tc>
              </a:tr>
              <a:tr h="371509">
                <a:tc>
                  <a:txBody>
                    <a:bodyPr/>
                    <a:lstStyle/>
                    <a:p>
                      <a:r>
                        <a:rPr lang="en-US" sz="1800" kern="1200" dirty="0" smtClean="0">
                          <a:solidFill>
                            <a:schemeClr val="dk1"/>
                          </a:solidFill>
                          <a:latin typeface="+mn-lt"/>
                          <a:ea typeface="+mn-ea"/>
                          <a:cs typeface="+mn-cs"/>
                        </a:rPr>
                        <a:t>January 1-February 14</a:t>
                      </a:r>
                      <a:endParaRPr lang="en-US" sz="1800" kern="1200" dirty="0">
                        <a:solidFill>
                          <a:schemeClr val="dk1"/>
                        </a:solidFill>
                        <a:latin typeface="+mn-lt"/>
                        <a:ea typeface="+mn-ea"/>
                        <a:cs typeface="+mn-cs"/>
                      </a:endParaRPr>
                    </a:p>
                  </a:txBody>
                  <a:tcPr/>
                </a:tc>
                <a:tc>
                  <a:txBody>
                    <a:bodyPr/>
                    <a:lstStyle/>
                    <a:p>
                      <a:r>
                        <a:rPr lang="en-US" dirty="0" smtClean="0"/>
                        <a:t>Medicare</a:t>
                      </a:r>
                      <a:r>
                        <a:rPr lang="en-US" baseline="0" dirty="0" smtClean="0"/>
                        <a:t> Advantage Disenrollment</a:t>
                      </a:r>
                      <a:endParaRPr lang="en-US" dirty="0"/>
                    </a:p>
                  </a:txBody>
                  <a:tcPr/>
                </a:tc>
              </a:tr>
            </a:tbl>
          </a:graphicData>
        </a:graphic>
      </p:graphicFrame>
      <p:sp>
        <p:nvSpPr>
          <p:cNvPr id="4" name="Slide Number Placeholder 3"/>
          <p:cNvSpPr>
            <a:spLocks noGrp="1"/>
          </p:cNvSpPr>
          <p:nvPr>
            <p:ph type="sldNum" sz="quarter" idx="12"/>
          </p:nvPr>
        </p:nvSpPr>
        <p:spPr>
          <a:xfrm>
            <a:off x="6553200" y="6340475"/>
            <a:ext cx="2133600" cy="365125"/>
          </a:xfrm>
          <a:prstGeom prst="rect">
            <a:avLst/>
          </a:prstGeom>
        </p:spPr>
        <p:txBody>
          <a:bodyPr/>
          <a:lstStyle/>
          <a:p>
            <a:pPr algn="r"/>
            <a:r>
              <a:rPr lang="en-US" dirty="0" smtClean="0">
                <a:solidFill>
                  <a:prstClr val="black"/>
                </a:solidFill>
              </a:rPr>
              <a:t>13</a:t>
            </a:r>
            <a:endParaRPr lang="en-US" dirty="0">
              <a:solidFill>
                <a:prstClr val="black"/>
              </a:solidFill>
            </a:endParaRPr>
          </a:p>
        </p:txBody>
      </p:sp>
    </p:spTree>
    <p:extLst>
      <p:ext uri="{BB962C8B-B14F-4D97-AF65-F5344CB8AC3E}">
        <p14:creationId xmlns:p14="http://schemas.microsoft.com/office/powerpoint/2010/main" val="3014257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5197"/>
            <a:ext cx="9144000" cy="1069430"/>
          </a:xfrm>
        </p:spPr>
        <p:txBody>
          <a:bodyPr/>
          <a:lstStyle/>
          <a:p>
            <a:pPr eaLnBrk="1" hangingPunct="1"/>
            <a:r>
              <a:rPr lang="en-US" b="1" dirty="0" smtClean="0">
                <a:ea typeface="ＭＳ Ｐゴシック"/>
              </a:rPr>
              <a:t>Comparing Plans</a:t>
            </a:r>
          </a:p>
        </p:txBody>
      </p:sp>
      <p:sp>
        <p:nvSpPr>
          <p:cNvPr id="3" name="Content Placeholder 2"/>
          <p:cNvSpPr>
            <a:spLocks noGrp="1"/>
          </p:cNvSpPr>
          <p:nvPr>
            <p:ph idx="1"/>
          </p:nvPr>
        </p:nvSpPr>
        <p:spPr>
          <a:xfrm>
            <a:off x="457200" y="1474072"/>
            <a:ext cx="8229600" cy="4525963"/>
          </a:xfrm>
        </p:spPr>
        <p:txBody>
          <a:bodyPr>
            <a:noAutofit/>
          </a:bodyPr>
          <a:lstStyle/>
          <a:p>
            <a:pPr eaLnBrk="1" hangingPunct="1">
              <a:spcBef>
                <a:spcPts val="600"/>
              </a:spcBef>
              <a:buFont typeface="Wingdings" pitchFamily="2" charset="2"/>
              <a:buChar char="§"/>
              <a:defRPr/>
            </a:pPr>
            <a:r>
              <a:rPr lang="en-US" sz="3200" dirty="0" smtClean="0"/>
              <a:t>Each year</a:t>
            </a:r>
          </a:p>
          <a:p>
            <a:pPr marL="631825" lvl="1">
              <a:spcBef>
                <a:spcPts val="600"/>
              </a:spcBef>
              <a:buFont typeface="Arial" pitchFamily="34" charset="0"/>
              <a:buChar char="•"/>
              <a:defRPr/>
            </a:pPr>
            <a:r>
              <a:rPr lang="en-US" sz="2600" dirty="0" smtClean="0"/>
              <a:t>Medicare Plans can change costs and coverage</a:t>
            </a:r>
          </a:p>
          <a:p>
            <a:pPr marL="631825" lvl="1">
              <a:spcBef>
                <a:spcPts val="600"/>
              </a:spcBef>
              <a:buFont typeface="Arial" pitchFamily="34" charset="0"/>
              <a:buChar char="•"/>
              <a:defRPr/>
            </a:pPr>
            <a:r>
              <a:rPr lang="en-US" sz="2600" dirty="0" smtClean="0"/>
              <a:t>Plans mail Evidence of Coverage/Annual Notice of Change</a:t>
            </a:r>
          </a:p>
          <a:p>
            <a:pPr marL="920750" lvl="2" indent="-282575" eaLnBrk="1" hangingPunct="1">
              <a:spcBef>
                <a:spcPts val="600"/>
              </a:spcBef>
              <a:buSzPct val="50000"/>
              <a:buFont typeface="Wingdings" pitchFamily="2" charset="2"/>
              <a:buChar char="q"/>
              <a:defRPr/>
            </a:pPr>
            <a:r>
              <a:rPr lang="en-US" sz="2600" spc="-40" dirty="0" smtClean="0"/>
              <a:t>Gives details about plan coverage, costs, etc. for the next year</a:t>
            </a:r>
          </a:p>
          <a:p>
            <a:pPr eaLnBrk="1" hangingPunct="1">
              <a:spcBef>
                <a:spcPts val="600"/>
              </a:spcBef>
              <a:buFont typeface="Wingdings" pitchFamily="2" charset="2"/>
              <a:buChar char="§"/>
              <a:defRPr/>
            </a:pPr>
            <a:r>
              <a:rPr lang="en-US" sz="3200" dirty="0" smtClean="0"/>
              <a:t>Some plans may choose to leave Medicare (see slide 30)</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5362" name="Title 1"/>
          <p:cNvSpPr>
            <a:spLocks noGrp="1"/>
          </p:cNvSpPr>
          <p:nvPr>
            <p:ph type="title"/>
          </p:nvPr>
        </p:nvSpPr>
        <p:spPr>
          <a:xfrm>
            <a:off x="0" y="35197"/>
            <a:ext cx="9144000" cy="1069430"/>
          </a:xfrm>
        </p:spPr>
        <p:txBody>
          <a:bodyPr>
            <a:normAutofit/>
          </a:bodyPr>
          <a:lstStyle/>
          <a:p>
            <a:pPr eaLnBrk="1" hangingPunct="1"/>
            <a:r>
              <a:rPr lang="en-US" b="1" dirty="0" smtClean="0">
                <a:ea typeface="ＭＳ Ｐゴシック"/>
              </a:rPr>
              <a:t>Things to Consider</a:t>
            </a:r>
          </a:p>
        </p:txBody>
      </p:sp>
      <p:pic>
        <p:nvPicPr>
          <p:cNvPr id="2" name="Content Placeholder 1" descr="This chart compares Original Medicare and Medicare Advantage in the areas of cost, coverage, supplemental coverage, prescription drugs, doctor and hospital choice, quality of care, and travel." title="Comparison Chart - Original Medicare vs. Medicare Advantage"/>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143000" y="1143000"/>
            <a:ext cx="7162800" cy="5638800"/>
          </a:xfrm>
          <a:prstGeom prst="rect">
            <a:avLst/>
          </a:prstGeom>
        </p:spPr>
      </p:pic>
      <p:sp>
        <p:nvSpPr>
          <p:cNvPr id="8" name="Date Placeholder 1"/>
          <p:cNvSpPr>
            <a:spLocks noGrp="1"/>
          </p:cNvSpPr>
          <p:nvPr>
            <p:ph type="dt" sz="half" idx="10"/>
          </p:nvPr>
        </p:nvSpPr>
        <p:spPr>
          <a:xfrm>
            <a:off x="1524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dirty="0" smtClean="0">
                <a:ea typeface="ＭＳ Ｐゴシック"/>
              </a:rPr>
              <a:t>Where to Get Plan Information</a:t>
            </a:r>
          </a:p>
        </p:txBody>
      </p:sp>
      <p:sp>
        <p:nvSpPr>
          <p:cNvPr id="3" name="Content Placeholder 2"/>
          <p:cNvSpPr>
            <a:spLocks noGrp="1"/>
          </p:cNvSpPr>
          <p:nvPr>
            <p:ph idx="1"/>
          </p:nvPr>
        </p:nvSpPr>
        <p:spPr/>
        <p:txBody>
          <a:bodyPr/>
          <a:lstStyle/>
          <a:p>
            <a:pPr marL="514350" indent="-514350">
              <a:spcBef>
                <a:spcPts val="600"/>
              </a:spcBef>
              <a:buFont typeface="+mj-lt"/>
              <a:buAutoNum type="arabicPeriod"/>
              <a:defRPr/>
            </a:pPr>
            <a:r>
              <a:rPr lang="en-US" sz="2800" dirty="0" smtClean="0"/>
              <a:t>Medicare Plan Finder on </a:t>
            </a:r>
            <a:r>
              <a:rPr lang="en-US" sz="2800" u="sng" dirty="0">
                <a:hlinkClick r:id="rId3"/>
              </a:rPr>
              <a:t>Medicare.gov/find-a-plan</a:t>
            </a:r>
            <a:r>
              <a:rPr lang="en-US" sz="2800" u="sng" dirty="0" smtClean="0">
                <a:hlinkClick r:id="rId3"/>
              </a:rPr>
              <a:t>/</a:t>
            </a:r>
            <a:r>
              <a:rPr lang="en-US" sz="2800" b="1" u="sng" strike="sngStrike" dirty="0" smtClean="0"/>
              <a:t> </a:t>
            </a:r>
          </a:p>
          <a:p>
            <a:pPr marL="514350" indent="-514350">
              <a:spcBef>
                <a:spcPts val="600"/>
              </a:spcBef>
              <a:buFont typeface="+mj-lt"/>
              <a:buAutoNum type="arabicPeriod"/>
              <a:defRPr/>
            </a:pPr>
            <a:r>
              <a:rPr lang="en-US" sz="2800" dirty="0" smtClean="0"/>
              <a:t>The plan’s website</a:t>
            </a:r>
          </a:p>
          <a:p>
            <a:pPr marL="514350" indent="-514350" eaLnBrk="1" hangingPunct="1">
              <a:spcBef>
                <a:spcPts val="600"/>
              </a:spcBef>
              <a:buFont typeface="+mj-lt"/>
              <a:buAutoNum type="arabicPeriod"/>
              <a:defRPr/>
            </a:pPr>
            <a:r>
              <a:rPr lang="en-US" sz="2800" dirty="0" smtClean="0"/>
              <a:t>The “Medicare &amp; You” handbook </a:t>
            </a:r>
          </a:p>
          <a:p>
            <a:pPr marL="514350" indent="-514350">
              <a:spcBef>
                <a:spcPts val="600"/>
              </a:spcBef>
              <a:buFont typeface="+mj-lt"/>
              <a:buAutoNum type="arabicPeriod"/>
              <a:defRPr/>
            </a:pPr>
            <a:r>
              <a:rPr lang="en-US" sz="2800" dirty="0" smtClean="0"/>
              <a:t>1-800-MEDICARE (1-800-633-4227)                       </a:t>
            </a:r>
            <a:r>
              <a:rPr lang="en-US" sz="2800" dirty="0"/>
              <a:t>TTY: 1-877-486-2048</a:t>
            </a:r>
          </a:p>
          <a:p>
            <a:pPr marL="514350" indent="-514350" eaLnBrk="1" hangingPunct="1">
              <a:spcBef>
                <a:spcPts val="600"/>
              </a:spcBef>
              <a:buFont typeface="+mj-lt"/>
              <a:buAutoNum type="arabicPeriod"/>
              <a:defRPr/>
            </a:pPr>
            <a:r>
              <a:rPr lang="en-US" sz="2800" dirty="0" smtClean="0"/>
              <a:t>State Health Insurance Assistance Program (SHIP)</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dirty="0" smtClean="0">
                <a:ea typeface="ＭＳ Ｐゴシック"/>
              </a:rPr>
              <a:t>1. Medicare Plan Finder </a:t>
            </a:r>
          </a:p>
        </p:txBody>
      </p:sp>
      <p:sp>
        <p:nvSpPr>
          <p:cNvPr id="3" name="Content Placeholder 2"/>
          <p:cNvSpPr>
            <a:spLocks noGrp="1"/>
          </p:cNvSpPr>
          <p:nvPr>
            <p:ph idx="1"/>
          </p:nvPr>
        </p:nvSpPr>
        <p:spPr>
          <a:xfrm>
            <a:off x="457200" y="1474072"/>
            <a:ext cx="8229600" cy="4525963"/>
          </a:xfrm>
        </p:spPr>
        <p:txBody>
          <a:bodyPr/>
          <a:lstStyle/>
          <a:p>
            <a:pPr eaLnBrk="1" hangingPunct="1">
              <a:spcBef>
                <a:spcPts val="600"/>
              </a:spcBef>
              <a:buFont typeface="Wingdings" pitchFamily="2" charset="2"/>
              <a:buChar char="§"/>
              <a:defRPr/>
            </a:pPr>
            <a:r>
              <a:rPr lang="en-US" sz="2800" spc="-50" dirty="0" smtClean="0"/>
              <a:t>For a more detailed comparison </a:t>
            </a:r>
          </a:p>
          <a:p>
            <a:pPr marL="623888" lvl="1" indent="-269875">
              <a:spcBef>
                <a:spcPts val="600"/>
              </a:spcBef>
              <a:buSzPct val="120000"/>
              <a:defRPr/>
            </a:pPr>
            <a:r>
              <a:rPr lang="en-US" sz="2400" spc="-50" dirty="0"/>
              <a:t>Visit </a:t>
            </a:r>
            <a:r>
              <a:rPr lang="en-US" sz="2400" u="sng" dirty="0">
                <a:hlinkClick r:id="rId3"/>
              </a:rPr>
              <a:t>Medicare.gov/find-a-plan</a:t>
            </a:r>
            <a:r>
              <a:rPr lang="en-US" sz="2400" u="sng" dirty="0" smtClean="0">
                <a:hlinkClick r:id="rId3"/>
              </a:rPr>
              <a:t>/</a:t>
            </a:r>
            <a:r>
              <a:rPr lang="en-US" sz="2400" spc="-50" dirty="0" smtClean="0"/>
              <a:t>  </a:t>
            </a:r>
            <a:endParaRPr lang="en-US" sz="2400" strike="sngStrike" dirty="0" smtClean="0"/>
          </a:p>
          <a:p>
            <a:pPr marL="623888" lvl="1" eaLnBrk="1" hangingPunct="1">
              <a:spcBef>
                <a:spcPts val="600"/>
              </a:spcBef>
              <a:buSzPct val="120000"/>
              <a:buFont typeface="Arial" pitchFamily="34" charset="0"/>
              <a:buChar char="•"/>
              <a:defRPr/>
            </a:pPr>
            <a:r>
              <a:rPr lang="en-US" sz="2400" dirty="0" smtClean="0"/>
              <a:t>Check the plan’s star rating </a:t>
            </a:r>
          </a:p>
          <a:p>
            <a:pPr marL="914400" lvl="2" indent="-285750" eaLnBrk="1" hangingPunct="1">
              <a:spcBef>
                <a:spcPts val="600"/>
              </a:spcBef>
              <a:buSzPct val="50000"/>
              <a:buFont typeface="Wingdings" pitchFamily="2" charset="2"/>
              <a:buChar char="q"/>
              <a:defRPr/>
            </a:pPr>
            <a:r>
              <a:rPr lang="en-US" sz="2400" dirty="0" smtClean="0"/>
              <a:t>5-Star and low-performing plan icons</a:t>
            </a:r>
            <a:r>
              <a:rPr lang="en-US" sz="1800" dirty="0" smtClean="0"/>
              <a:t> </a:t>
            </a:r>
          </a:p>
          <a:p>
            <a:pPr marL="623888" lvl="1" eaLnBrk="1" hangingPunct="1">
              <a:spcBef>
                <a:spcPts val="600"/>
              </a:spcBef>
              <a:buSzPct val="120000"/>
              <a:buFont typeface="Arial" pitchFamily="34" charset="0"/>
              <a:buChar char="•"/>
              <a:defRPr/>
            </a:pPr>
            <a:r>
              <a:rPr lang="en-US" sz="2400" dirty="0" smtClean="0"/>
              <a:t>See which drugs are on the plan’s formulary</a:t>
            </a:r>
          </a:p>
          <a:p>
            <a:pPr marL="623888" lvl="1" eaLnBrk="1" hangingPunct="1">
              <a:spcBef>
                <a:spcPts val="600"/>
              </a:spcBef>
              <a:buSzPct val="120000"/>
              <a:buFont typeface="Arial" pitchFamily="34" charset="0"/>
              <a:buChar char="•"/>
              <a:defRPr/>
            </a:pPr>
            <a:r>
              <a:rPr lang="en-US" sz="2400" dirty="0" smtClean="0"/>
              <a:t>Compare the cost ranges for plans in your area</a:t>
            </a:r>
          </a:p>
        </p:txBody>
      </p:sp>
      <p:pic>
        <p:nvPicPr>
          <p:cNvPr id="4" name="Picture 3" descr="5 Star Plan icon" title="5 Star Pla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986893"/>
            <a:ext cx="1143000" cy="1143000"/>
          </a:xfrm>
          <a:prstGeom prst="rect">
            <a:avLst/>
          </a:prstGeom>
        </p:spPr>
      </p:pic>
      <p:pic>
        <p:nvPicPr>
          <p:cNvPr id="10" name="Picture 2" descr="Low Performing Plan icon" title="Low Performing Pla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853" y="3286931"/>
            <a:ext cx="6286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Picture of the Medicare Plan Finder homepage that shows the the option to begin a general or personalized plan search." title="Picture of the Medicare Plan Finder homepage."/>
          <p:cNvPicPr>
            <a:picLocks noChangeAspect="1" noChangeArrowheads="1"/>
          </p:cNvPicPr>
          <p:nvPr/>
        </p:nvPicPr>
        <p:blipFill>
          <a:blip r:embed="rId6" cstate="print"/>
          <a:srcRect l="20937" t="35286" r="22813" b="5469"/>
          <a:stretch>
            <a:fillRect/>
          </a:stretch>
        </p:blipFill>
        <p:spPr bwMode="auto">
          <a:xfrm>
            <a:off x="3576376" y="4522071"/>
            <a:ext cx="1927608" cy="1624189"/>
          </a:xfrm>
          <a:prstGeom prst="rect">
            <a:avLst/>
          </a:prstGeom>
          <a:noFill/>
          <a:ln w="9525">
            <a:noFill/>
            <a:miter lim="800000"/>
            <a:headEnd/>
            <a:tailEnd/>
          </a:ln>
        </p:spPr>
      </p:pic>
      <p:sp>
        <p:nvSpPr>
          <p:cNvPr id="12"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4"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5"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b="1" dirty="0" smtClean="0">
                <a:ea typeface="ＭＳ Ｐゴシック"/>
              </a:rPr>
              <a:t>   5-Star Special Enrollment Period</a:t>
            </a:r>
          </a:p>
        </p:txBody>
      </p:sp>
      <p:pic>
        <p:nvPicPr>
          <p:cNvPr id="4" name="Picture 3" descr="5 Star Plan icon" title="5 Star Pla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9030"/>
            <a:ext cx="762000" cy="762000"/>
          </a:xfrm>
          <a:prstGeom prst="rect">
            <a:avLst/>
          </a:prstGeom>
        </p:spPr>
      </p:pic>
      <p:sp>
        <p:nvSpPr>
          <p:cNvPr id="3" name="Content Placeholder 2"/>
          <p:cNvSpPr>
            <a:spLocks noGrp="1"/>
          </p:cNvSpPr>
          <p:nvPr>
            <p:ph idx="1"/>
          </p:nvPr>
        </p:nvSpPr>
        <p:spPr>
          <a:xfrm>
            <a:off x="457200" y="1474072"/>
            <a:ext cx="8382000" cy="4525963"/>
          </a:xfrm>
        </p:spPr>
        <p:txBody>
          <a:bodyPr>
            <a:normAutofit fontScale="70000" lnSpcReduction="20000"/>
          </a:bodyPr>
          <a:lstStyle/>
          <a:p>
            <a:pPr>
              <a:lnSpc>
                <a:spcPct val="120000"/>
              </a:lnSpc>
              <a:defRPr/>
            </a:pPr>
            <a:r>
              <a:rPr lang="en-US" dirty="0"/>
              <a:t>5-Star </a:t>
            </a:r>
            <a:r>
              <a:rPr lang="en-US" dirty="0" smtClean="0"/>
              <a:t>overall </a:t>
            </a:r>
            <a:r>
              <a:rPr lang="en-US" dirty="0"/>
              <a:t>rating</a:t>
            </a:r>
          </a:p>
          <a:p>
            <a:pPr>
              <a:lnSpc>
                <a:spcPct val="120000"/>
              </a:lnSpc>
              <a:buFont typeface="Wingdings" panose="05000000000000000000" pitchFamily="2" charset="2"/>
              <a:buChar char="§"/>
              <a:defRPr/>
            </a:pPr>
            <a:r>
              <a:rPr lang="en-US" dirty="0"/>
              <a:t>Enroll </a:t>
            </a:r>
            <a:r>
              <a:rPr lang="en-US" dirty="0" smtClean="0"/>
              <a:t>one </a:t>
            </a:r>
            <a:r>
              <a:rPr lang="en-US" dirty="0"/>
              <a:t>time each calendar year, any time during the year in a</a:t>
            </a:r>
          </a:p>
          <a:p>
            <a:pPr marL="623888" lvl="1" indent="-277813">
              <a:lnSpc>
                <a:spcPct val="120000"/>
              </a:lnSpc>
              <a:defRPr/>
            </a:pPr>
            <a:r>
              <a:rPr lang="en-US" dirty="0"/>
              <a:t>5-Star Medicare Advantage (MA) Plan</a:t>
            </a:r>
          </a:p>
          <a:p>
            <a:pPr marL="623888" lvl="1" indent="-277813">
              <a:lnSpc>
                <a:spcPct val="120000"/>
              </a:lnSpc>
              <a:defRPr/>
            </a:pPr>
            <a:r>
              <a:rPr lang="en-US" dirty="0"/>
              <a:t>5-Star Medicare Advantage with Prescription Drug </a:t>
            </a:r>
            <a:r>
              <a:rPr lang="en-US" dirty="0" smtClean="0"/>
              <a:t>(</a:t>
            </a:r>
            <a:r>
              <a:rPr lang="en-US" dirty="0"/>
              <a:t>MAPD) Plan</a:t>
            </a:r>
          </a:p>
          <a:p>
            <a:pPr marL="623888" lvl="1" indent="-277813">
              <a:lnSpc>
                <a:spcPct val="120000"/>
              </a:lnSpc>
              <a:defRPr/>
            </a:pPr>
            <a:r>
              <a:rPr lang="en-US" dirty="0"/>
              <a:t>5-Star Prescription Drug </a:t>
            </a:r>
            <a:r>
              <a:rPr lang="en-US" dirty="0" smtClean="0"/>
              <a:t>(</a:t>
            </a:r>
            <a:r>
              <a:rPr lang="en-US" dirty="0"/>
              <a:t>PDP) Plan</a:t>
            </a:r>
          </a:p>
          <a:p>
            <a:pPr marL="342900" lvl="1" indent="-342900">
              <a:lnSpc>
                <a:spcPct val="120000"/>
              </a:lnSpc>
              <a:buFont typeface="Wingdings" panose="05000000000000000000" pitchFamily="2" charset="2"/>
              <a:buChar char="§"/>
              <a:defRPr/>
            </a:pPr>
            <a:r>
              <a:rPr lang="en-US" sz="3200" dirty="0"/>
              <a:t>Even if already in a 5-Star Plan</a:t>
            </a:r>
          </a:p>
          <a:p>
            <a:pPr>
              <a:lnSpc>
                <a:spcPct val="120000"/>
              </a:lnSpc>
              <a:buFont typeface="Wingdings" panose="05000000000000000000" pitchFamily="2" charset="2"/>
              <a:buChar char="§"/>
              <a:defRPr/>
            </a:pPr>
            <a:r>
              <a:rPr lang="en-US" dirty="0"/>
              <a:t>New plan </a:t>
            </a:r>
            <a:r>
              <a:rPr lang="en-US" dirty="0" smtClean="0"/>
              <a:t>coverage starts </a:t>
            </a:r>
            <a:r>
              <a:rPr lang="en-US" dirty="0"/>
              <a:t>first of month after the plan receives the enrollment request</a:t>
            </a:r>
          </a:p>
          <a:p>
            <a:pPr>
              <a:lnSpc>
                <a:spcPct val="120000"/>
              </a:lnSpc>
              <a:buFont typeface="Wingdings" panose="05000000000000000000" pitchFamily="2" charset="2"/>
              <a:buChar char="§"/>
              <a:defRPr/>
            </a:pPr>
            <a:r>
              <a:rPr lang="en-US" dirty="0"/>
              <a:t>Star ratings on Plan Finder </a:t>
            </a:r>
            <a:r>
              <a:rPr lang="en-US" dirty="0" smtClean="0"/>
              <a:t>became available </a:t>
            </a:r>
            <a:r>
              <a:rPr lang="en-US" dirty="0"/>
              <a:t>October </a:t>
            </a:r>
            <a:r>
              <a:rPr lang="en-US" dirty="0" smtClean="0"/>
              <a:t>11 </a:t>
            </a:r>
            <a:r>
              <a:rPr lang="en-US" dirty="0"/>
              <a:t>for the following year</a:t>
            </a:r>
          </a:p>
          <a:p>
            <a:pPr marL="623888" lvl="1" indent="-277813">
              <a:lnSpc>
                <a:spcPct val="120000"/>
              </a:lnSpc>
              <a:defRPr/>
            </a:pPr>
            <a:r>
              <a:rPr lang="en-US" dirty="0"/>
              <a:t>Updated yearly</a:t>
            </a:r>
          </a:p>
          <a:p>
            <a:pPr marL="0" indent="0">
              <a:buFont typeface="Wingdings" pitchFamily="2" charset="2"/>
              <a:buNone/>
              <a:defRPr/>
            </a:pPr>
            <a:endParaRPr lang="en-US" dirty="0"/>
          </a:p>
        </p:txBody>
      </p:sp>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2"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Contact the Plan</a:t>
            </a:r>
            <a:endParaRPr lang="en-US" b="1" dirty="0"/>
          </a:p>
        </p:txBody>
      </p:sp>
      <p:sp>
        <p:nvSpPr>
          <p:cNvPr id="3" name="Content Placeholder 2"/>
          <p:cNvSpPr>
            <a:spLocks noGrp="1"/>
          </p:cNvSpPr>
          <p:nvPr>
            <p:ph idx="1"/>
          </p:nvPr>
        </p:nvSpPr>
        <p:spPr>
          <a:xfrm>
            <a:off x="457200" y="1474072"/>
            <a:ext cx="8229600" cy="4525963"/>
          </a:xfrm>
        </p:spPr>
        <p:txBody>
          <a:bodyPr>
            <a:normAutofit fontScale="77500" lnSpcReduction="20000"/>
          </a:bodyPr>
          <a:lstStyle/>
          <a:p>
            <a:pPr>
              <a:lnSpc>
                <a:spcPct val="120000"/>
              </a:lnSpc>
              <a:spcBef>
                <a:spcPts val="600"/>
              </a:spcBef>
              <a:buFont typeface="Wingdings" pitchFamily="2" charset="2"/>
              <a:buChar char="§"/>
            </a:pPr>
            <a:r>
              <a:rPr lang="en-US" sz="3200" dirty="0" smtClean="0"/>
              <a:t>Plan websites have the most comprehensive information</a:t>
            </a:r>
          </a:p>
          <a:p>
            <a:pPr marL="623888" lvl="1" indent="-277813">
              <a:lnSpc>
                <a:spcPct val="120000"/>
              </a:lnSpc>
              <a:spcBef>
                <a:spcPts val="600"/>
              </a:spcBef>
              <a:buFont typeface="Arial" pitchFamily="34" charset="0"/>
              <a:buChar char="•"/>
            </a:pPr>
            <a:r>
              <a:rPr lang="en-US" sz="2800" dirty="0" smtClean="0"/>
              <a:t>Unlike Medicare Plan Finder, you can’t compare other plans</a:t>
            </a:r>
          </a:p>
          <a:p>
            <a:pPr>
              <a:lnSpc>
                <a:spcPct val="120000"/>
              </a:lnSpc>
              <a:spcBef>
                <a:spcPts val="600"/>
              </a:spcBef>
              <a:buFont typeface="Wingdings" pitchFamily="2" charset="2"/>
              <a:buChar char="§"/>
            </a:pPr>
            <a:r>
              <a:rPr lang="en-US" sz="3200" dirty="0" smtClean="0"/>
              <a:t>Call the plan or check their website</a:t>
            </a:r>
          </a:p>
          <a:p>
            <a:pPr marL="623888" lvl="1" indent="-282575">
              <a:lnSpc>
                <a:spcPct val="120000"/>
              </a:lnSpc>
              <a:spcBef>
                <a:spcPts val="600"/>
              </a:spcBef>
              <a:buFont typeface="Arial" pitchFamily="34" charset="0"/>
              <a:buChar char="•"/>
            </a:pPr>
            <a:r>
              <a:rPr lang="en-US" sz="2800" dirty="0" smtClean="0"/>
              <a:t>On Medicare Plan Finder</a:t>
            </a:r>
          </a:p>
          <a:p>
            <a:pPr marL="623888" lvl="1" indent="-282575">
              <a:lnSpc>
                <a:spcPct val="120000"/>
              </a:lnSpc>
              <a:spcBef>
                <a:spcPts val="600"/>
              </a:spcBef>
              <a:buFont typeface="Arial" pitchFamily="34" charset="0"/>
              <a:buChar char="•"/>
            </a:pPr>
            <a:r>
              <a:rPr lang="en-US" sz="2800" dirty="0" smtClean="0"/>
              <a:t>Contact information in the “Medicare &amp; You</a:t>
            </a:r>
            <a:r>
              <a:rPr lang="en-US" sz="2800" i="1" dirty="0" smtClean="0"/>
              <a:t>”</a:t>
            </a:r>
            <a:r>
              <a:rPr lang="en-US" sz="2800" dirty="0" smtClean="0"/>
              <a:t> handbook</a:t>
            </a:r>
          </a:p>
          <a:p>
            <a:pPr marL="914400" lvl="2" indent="-282575">
              <a:lnSpc>
                <a:spcPct val="120000"/>
              </a:lnSpc>
              <a:spcBef>
                <a:spcPts val="600"/>
              </a:spcBef>
              <a:buSzPct val="65000"/>
              <a:buFont typeface="Wingdings" pitchFamily="2" charset="2"/>
              <a:buChar char="q"/>
            </a:pPr>
            <a:r>
              <a:rPr lang="en-US" sz="2400" dirty="0" smtClean="0"/>
              <a:t>Phone number</a:t>
            </a:r>
          </a:p>
          <a:p>
            <a:pPr marL="914400" lvl="2" indent="-282575">
              <a:lnSpc>
                <a:spcPct val="120000"/>
              </a:lnSpc>
              <a:spcBef>
                <a:spcPts val="600"/>
              </a:spcBef>
              <a:buSzPct val="65000"/>
              <a:buFont typeface="Wingdings" pitchFamily="2" charset="2"/>
              <a:buChar char="q"/>
            </a:pPr>
            <a:r>
              <a:rPr lang="en-US" sz="2400" dirty="0" smtClean="0"/>
              <a:t>Web address</a:t>
            </a:r>
          </a:p>
          <a:p>
            <a:pPr marL="354013" indent="-354013">
              <a:lnSpc>
                <a:spcPct val="120000"/>
              </a:lnSpc>
              <a:spcBef>
                <a:spcPts val="600"/>
              </a:spcBef>
              <a:buSzPct val="100000"/>
              <a:buFont typeface="Wingdings" panose="05000000000000000000" pitchFamily="2" charset="2"/>
              <a:buChar char="§"/>
            </a:pPr>
            <a:r>
              <a:rPr lang="en-US" sz="3200" dirty="0" smtClean="0"/>
              <a:t>Plans send a Plan Annual Notice of Change each fall showing changes in coverage, costs, or service area</a:t>
            </a:r>
          </a:p>
          <a:p>
            <a:pPr marL="623888" lvl="1" indent="-269875">
              <a:lnSpc>
                <a:spcPct val="120000"/>
              </a:lnSpc>
              <a:spcBef>
                <a:spcPts val="600"/>
              </a:spcBef>
              <a:buSzPct val="100000"/>
            </a:pPr>
            <a:r>
              <a:rPr lang="en-US" sz="2800" dirty="0" smtClean="0"/>
              <a:t>Changes are effective January 1</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19</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Session Summary</a:t>
            </a:r>
            <a:endParaRPr lang="en-US" b="1" dirty="0"/>
          </a:p>
        </p:txBody>
      </p:sp>
      <p:sp>
        <p:nvSpPr>
          <p:cNvPr id="8194" name="Content Placeholder 1"/>
          <p:cNvSpPr>
            <a:spLocks noGrp="1"/>
          </p:cNvSpPr>
          <p:nvPr>
            <p:ph idx="1"/>
          </p:nvPr>
        </p:nvSpPr>
        <p:spPr>
          <a:xfrm>
            <a:off x="120868" y="1600200"/>
            <a:ext cx="8794532" cy="4525963"/>
          </a:xfrm>
        </p:spPr>
        <p:txBody>
          <a:bodyPr anchor="t">
            <a:normAutofit fontScale="92500"/>
          </a:bodyPr>
          <a:lstStyle/>
          <a:p>
            <a:pPr algn="l" eaLnBrk="1" hangingPunct="1">
              <a:spcBef>
                <a:spcPts val="600"/>
              </a:spcBef>
            </a:pPr>
            <a:r>
              <a:rPr lang="en-US" b="0" dirty="0">
                <a:ea typeface="ＭＳ Ｐゴシック"/>
              </a:rPr>
              <a:t>This </a:t>
            </a:r>
            <a:r>
              <a:rPr lang="en-US" dirty="0">
                <a:ea typeface="ＭＳ Ｐゴシック"/>
              </a:rPr>
              <a:t>session </a:t>
            </a:r>
            <a:r>
              <a:rPr lang="en-US" b="0" dirty="0">
                <a:ea typeface="ＭＳ Ｐゴシック"/>
              </a:rPr>
              <a:t>will provide the following information: </a:t>
            </a:r>
          </a:p>
          <a:p>
            <a:pPr marL="623888" lvl="1">
              <a:spcBef>
                <a:spcPts val="600"/>
              </a:spcBef>
              <a:buFont typeface="Arial" pitchFamily="34" charset="0"/>
              <a:buChar char="•"/>
            </a:pPr>
            <a:r>
              <a:rPr lang="en-US" b="0" dirty="0">
                <a:ea typeface="ＭＳ Ｐゴシック"/>
              </a:rPr>
              <a:t>Your Medicare </a:t>
            </a:r>
            <a:r>
              <a:rPr lang="en-US" b="0" dirty="0" smtClean="0">
                <a:ea typeface="ＭＳ Ｐゴシック"/>
              </a:rPr>
              <a:t>coverage choices</a:t>
            </a:r>
            <a:endParaRPr lang="en-US" b="0" dirty="0">
              <a:ea typeface="ＭＳ Ｐゴシック"/>
            </a:endParaRPr>
          </a:p>
          <a:p>
            <a:pPr marL="623888" lvl="1">
              <a:spcBef>
                <a:spcPts val="600"/>
              </a:spcBef>
              <a:buFont typeface="Arial" pitchFamily="34" charset="0"/>
              <a:buChar char="•"/>
            </a:pPr>
            <a:r>
              <a:rPr lang="en-US" b="0" dirty="0">
                <a:ea typeface="ＭＳ Ｐゴシック"/>
              </a:rPr>
              <a:t>Medicare Part A and Part B </a:t>
            </a:r>
            <a:r>
              <a:rPr lang="en-US" b="0" dirty="0" smtClean="0">
                <a:ea typeface="ＭＳ Ｐゴシック"/>
              </a:rPr>
              <a:t>costs</a:t>
            </a:r>
            <a:endParaRPr lang="en-US" b="0" dirty="0">
              <a:ea typeface="ＭＳ Ｐゴシック"/>
            </a:endParaRPr>
          </a:p>
          <a:p>
            <a:pPr marL="623888" lvl="1">
              <a:spcBef>
                <a:spcPts val="600"/>
              </a:spcBef>
              <a:buFont typeface="Arial" pitchFamily="34" charset="0"/>
              <a:buChar char="•"/>
            </a:pPr>
            <a:r>
              <a:rPr lang="en-US" dirty="0">
                <a:ea typeface="ＭＳ Ｐゴシック"/>
              </a:rPr>
              <a:t>Medicare Advantage Plan snapshot </a:t>
            </a:r>
            <a:r>
              <a:rPr lang="en-US" dirty="0" smtClean="0">
                <a:ea typeface="ＭＳ Ｐゴシック"/>
              </a:rPr>
              <a:t>(landscape data)</a:t>
            </a:r>
            <a:endParaRPr lang="en-US" dirty="0">
              <a:ea typeface="ＭＳ Ｐゴシック"/>
            </a:endParaRPr>
          </a:p>
          <a:p>
            <a:pPr marL="623888" lvl="1">
              <a:spcBef>
                <a:spcPts val="600"/>
              </a:spcBef>
              <a:buFont typeface="Arial" pitchFamily="34" charset="0"/>
              <a:buChar char="•"/>
            </a:pPr>
            <a:r>
              <a:rPr lang="en-US" b="0" dirty="0">
                <a:ea typeface="ＭＳ Ｐゴシック"/>
              </a:rPr>
              <a:t>Medicare Prescription Drug Plan snapshot </a:t>
            </a:r>
            <a:r>
              <a:rPr lang="en-US" b="0" dirty="0" smtClean="0">
                <a:ea typeface="ＭＳ Ｐゴシック"/>
              </a:rPr>
              <a:t>(landscape data)</a:t>
            </a:r>
            <a:endParaRPr lang="en-US" b="0" dirty="0">
              <a:ea typeface="ＭＳ Ｐゴシック"/>
            </a:endParaRPr>
          </a:p>
          <a:p>
            <a:pPr marL="623888" lvl="1">
              <a:spcBef>
                <a:spcPts val="600"/>
              </a:spcBef>
              <a:buFont typeface="Arial" pitchFamily="34" charset="0"/>
              <a:buChar char="•"/>
            </a:pPr>
            <a:r>
              <a:rPr lang="en-US" b="0" dirty="0">
                <a:ea typeface="ＭＳ Ｐゴシック"/>
              </a:rPr>
              <a:t>Overview of key dates</a:t>
            </a:r>
          </a:p>
          <a:p>
            <a:pPr marL="623888" lvl="1">
              <a:spcBef>
                <a:spcPts val="600"/>
              </a:spcBef>
              <a:buFont typeface="Arial" pitchFamily="34" charset="0"/>
              <a:buChar char="•"/>
            </a:pPr>
            <a:r>
              <a:rPr lang="en-US" dirty="0">
                <a:ea typeface="ＭＳ Ｐゴシック"/>
              </a:rPr>
              <a:t>How to </a:t>
            </a:r>
            <a:r>
              <a:rPr lang="en-US" b="0" dirty="0">
                <a:ea typeface="ＭＳ Ｐゴシック"/>
              </a:rPr>
              <a:t>compare Medicare plans</a:t>
            </a:r>
          </a:p>
          <a:p>
            <a:pPr marL="623888" lvl="1">
              <a:spcBef>
                <a:spcPts val="600"/>
              </a:spcBef>
              <a:buFont typeface="Arial" pitchFamily="34" charset="0"/>
              <a:buChar char="•"/>
            </a:pPr>
            <a:r>
              <a:rPr lang="en-US" dirty="0">
                <a:ea typeface="ＭＳ Ｐゴシック"/>
              </a:rPr>
              <a:t>How to join a new plan</a:t>
            </a:r>
            <a:endParaRPr lang="en-US" b="0" dirty="0">
              <a:ea typeface="ＭＳ Ｐゴシック"/>
            </a:endParaRPr>
          </a:p>
          <a:p>
            <a:pPr marL="623888" lvl="1">
              <a:spcBef>
                <a:spcPts val="600"/>
              </a:spcBef>
              <a:buFont typeface="Arial" pitchFamily="34" charset="0"/>
              <a:buChar char="•"/>
            </a:pPr>
            <a:r>
              <a:rPr lang="en-US" dirty="0">
                <a:ea typeface="ＭＳ Ｐゴシック"/>
              </a:rPr>
              <a:t>Helpful </a:t>
            </a:r>
            <a:r>
              <a:rPr lang="en-US" b="0" dirty="0">
                <a:ea typeface="ＭＳ Ｐゴシック"/>
              </a:rPr>
              <a:t>resources</a:t>
            </a:r>
            <a:endParaRPr lang="en-US" sz="2000" dirty="0">
              <a:ea typeface="ＭＳ Ｐゴシック"/>
            </a:endParaRPr>
          </a:p>
          <a:p>
            <a:pPr eaLnBrk="1" hangingPunct="1"/>
            <a:endParaRPr lang="en-US" dirty="0">
              <a:ea typeface="ＭＳ Ｐゴシック"/>
            </a:endParaRPr>
          </a:p>
        </p:txBody>
      </p:sp>
      <p:sp>
        <p:nvSpPr>
          <p:cNvPr id="7"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8"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9"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ea typeface="ＭＳ Ｐゴシック"/>
              </a:rPr>
              <a:t>3. The “Medicare &amp; You” Handbook</a:t>
            </a:r>
          </a:p>
        </p:txBody>
      </p:sp>
      <p:sp>
        <p:nvSpPr>
          <p:cNvPr id="3" name="Content Placeholder 2"/>
          <p:cNvSpPr>
            <a:spLocks noGrp="1"/>
          </p:cNvSpPr>
          <p:nvPr>
            <p:ph idx="1"/>
          </p:nvPr>
        </p:nvSpPr>
        <p:spPr>
          <a:xfrm>
            <a:off x="346364" y="1402339"/>
            <a:ext cx="6054436" cy="3505200"/>
          </a:xfrm>
        </p:spPr>
        <p:txBody>
          <a:bodyPr>
            <a:normAutofit lnSpcReduction="10000"/>
          </a:bodyPr>
          <a:lstStyle/>
          <a:p>
            <a:pPr eaLnBrk="1" hangingPunct="1">
              <a:spcBef>
                <a:spcPts val="600"/>
              </a:spcBef>
              <a:buFont typeface="Wingdings" pitchFamily="2" charset="2"/>
              <a:buChar char="§"/>
              <a:defRPr/>
            </a:pPr>
            <a:r>
              <a:rPr lang="en-US" sz="2800" dirty="0" smtClean="0"/>
              <a:t>Has basic plan information</a:t>
            </a:r>
          </a:p>
          <a:p>
            <a:pPr marL="623888" lvl="1" eaLnBrk="1" hangingPunct="1">
              <a:spcBef>
                <a:spcPts val="600"/>
              </a:spcBef>
              <a:buFont typeface="Arial" pitchFamily="34" charset="0"/>
              <a:buChar char="•"/>
              <a:defRPr/>
            </a:pPr>
            <a:r>
              <a:rPr lang="en-US" sz="2400" dirty="0" smtClean="0"/>
              <a:t>Mailed each fall to beneficiary households</a:t>
            </a:r>
          </a:p>
          <a:p>
            <a:pPr marL="623888" lvl="1" eaLnBrk="1" hangingPunct="1">
              <a:spcBef>
                <a:spcPts val="600"/>
              </a:spcBef>
              <a:buFont typeface="Arial" pitchFamily="34" charset="0"/>
              <a:buChar char="•"/>
              <a:defRPr/>
            </a:pPr>
            <a:r>
              <a:rPr lang="en-US" sz="2400" dirty="0" smtClean="0"/>
              <a:t>Good for quick comparison</a:t>
            </a:r>
          </a:p>
          <a:p>
            <a:pPr marL="623888" lvl="1">
              <a:spcBef>
                <a:spcPts val="600"/>
              </a:spcBef>
              <a:buFont typeface="Arial" pitchFamily="34" charset="0"/>
              <a:buChar char="•"/>
              <a:defRPr/>
            </a:pPr>
            <a:r>
              <a:rPr lang="en-US" sz="2400" dirty="0" smtClean="0"/>
              <a:t>Plan information not comprehensive </a:t>
            </a:r>
          </a:p>
          <a:p>
            <a:pPr marL="914400" lvl="2" indent="-282575">
              <a:spcBef>
                <a:spcPts val="600"/>
              </a:spcBef>
              <a:buSzPct val="65000"/>
              <a:buFont typeface="Wingdings" pitchFamily="2" charset="2"/>
              <a:buChar char="q"/>
              <a:defRPr/>
            </a:pPr>
            <a:r>
              <a:rPr lang="en-US" sz="2000" dirty="0" smtClean="0"/>
              <a:t>Only 1 quality rating</a:t>
            </a:r>
          </a:p>
          <a:p>
            <a:pPr>
              <a:spcBef>
                <a:spcPts val="600"/>
              </a:spcBef>
              <a:buFont typeface="Wingdings" pitchFamily="2" charset="2"/>
              <a:buChar char="§"/>
              <a:defRPr/>
            </a:pPr>
            <a:r>
              <a:rPr lang="en-US" sz="2800" dirty="0" smtClean="0"/>
              <a:t>Mailing started September 11 </a:t>
            </a:r>
          </a:p>
          <a:p>
            <a:pPr>
              <a:spcBef>
                <a:spcPts val="600"/>
              </a:spcBef>
              <a:buFont typeface="Wingdings" pitchFamily="2" charset="2"/>
              <a:buChar char="§"/>
              <a:defRPr/>
            </a:pPr>
            <a:r>
              <a:rPr lang="en-US" sz="2800" dirty="0" smtClean="0"/>
              <a:t>CMS Product No. 10050</a:t>
            </a:r>
          </a:p>
          <a:p>
            <a:pPr>
              <a:spcBef>
                <a:spcPts val="600"/>
              </a:spcBef>
              <a:defRPr/>
            </a:pPr>
            <a:r>
              <a:rPr lang="en-US" sz="2800" u="sng" dirty="0">
                <a:hlinkClick r:id="rId3"/>
              </a:rPr>
              <a:t>Medicare.gov/</a:t>
            </a:r>
            <a:r>
              <a:rPr lang="en-US" sz="2800" u="sng" dirty="0" err="1">
                <a:hlinkClick r:id="rId3"/>
              </a:rPr>
              <a:t>medicare</a:t>
            </a:r>
            <a:r>
              <a:rPr lang="en-US" sz="2800" u="sng" dirty="0">
                <a:hlinkClick r:id="rId3"/>
              </a:rPr>
              <a:t>-and-you/</a:t>
            </a:r>
            <a:endParaRPr lang="en-US" sz="2800" dirty="0"/>
          </a:p>
          <a:p>
            <a:pPr>
              <a:spcBef>
                <a:spcPts val="600"/>
              </a:spcBef>
              <a:buFont typeface="Wingdings" pitchFamily="2" charset="2"/>
              <a:buChar char="§"/>
              <a:defRPr/>
            </a:pPr>
            <a:endParaRPr lang="en-US" sz="2800" dirty="0" smtClean="0"/>
          </a:p>
          <a:p>
            <a:pPr>
              <a:spcBef>
                <a:spcPts val="600"/>
              </a:spcBef>
              <a:buFont typeface="Wingdings" pitchFamily="2" charset="2"/>
              <a:buChar char="§"/>
              <a:defRPr/>
            </a:pPr>
            <a:endParaRPr lang="en-US" sz="2800" dirty="0" smtClean="0"/>
          </a:p>
        </p:txBody>
      </p:sp>
      <p:sp>
        <p:nvSpPr>
          <p:cNvPr id="8" name="TextBox 7"/>
          <p:cNvSpPr txBox="1"/>
          <p:nvPr/>
        </p:nvSpPr>
        <p:spPr>
          <a:xfrm>
            <a:off x="252310" y="5217378"/>
            <a:ext cx="8639380" cy="1107996"/>
          </a:xfrm>
          <a:prstGeom prst="rect">
            <a:avLst/>
          </a:prstGeom>
          <a:solidFill>
            <a:schemeClr val="bg1"/>
          </a:solidFill>
        </p:spPr>
        <p:txBody>
          <a:bodyPr wrap="square" rtlCol="0">
            <a:spAutoFit/>
          </a:bodyPr>
          <a:lstStyle/>
          <a:p>
            <a:r>
              <a:rPr lang="en-US" sz="2200" b="1" dirty="0" smtClean="0">
                <a:latin typeface="+mn-lt"/>
              </a:rPr>
              <a:t>NOTE: </a:t>
            </a:r>
            <a:r>
              <a:rPr lang="en-US" sz="2200" dirty="0" smtClean="0">
                <a:latin typeface="+mn-lt"/>
              </a:rPr>
              <a:t>The quality rating in the handbook is the “Members</a:t>
            </a:r>
            <a:r>
              <a:rPr lang="en-US" sz="2200" dirty="0">
                <a:latin typeface="+mn-lt"/>
              </a:rPr>
              <a:t>’ Rating of </a:t>
            </a:r>
            <a:r>
              <a:rPr lang="en-US" sz="2200" dirty="0" smtClean="0">
                <a:latin typeface="+mn-lt"/>
              </a:rPr>
              <a:t>Plan</a:t>
            </a:r>
            <a:r>
              <a:rPr lang="en-US" sz="2200" b="1" dirty="0" smtClean="0">
                <a:latin typeface="+mn-lt"/>
              </a:rPr>
              <a:t>” </a:t>
            </a:r>
            <a:r>
              <a:rPr lang="en-US" sz="2200" dirty="0" smtClean="0">
                <a:latin typeface="+mn-lt"/>
              </a:rPr>
              <a:t>(how </a:t>
            </a:r>
            <a:r>
              <a:rPr lang="en-US" sz="2200" dirty="0">
                <a:latin typeface="+mn-lt"/>
              </a:rPr>
              <a:t>plan members rated the plan from the </a:t>
            </a:r>
            <a:r>
              <a:rPr lang="en-US" sz="2200" dirty="0" smtClean="0">
                <a:latin typeface="+mn-lt"/>
              </a:rPr>
              <a:t>2017 </a:t>
            </a:r>
            <a:r>
              <a:rPr lang="en-US" sz="2200" dirty="0">
                <a:latin typeface="+mn-lt"/>
              </a:rPr>
              <a:t>Consumer Assessment of Healthcare Providers and Systems </a:t>
            </a:r>
            <a:r>
              <a:rPr lang="en-US" sz="2200" dirty="0" smtClean="0">
                <a:latin typeface="+mn-lt"/>
              </a:rPr>
              <a:t>[CAHPS] survey). </a:t>
            </a:r>
            <a:endParaRPr lang="en-US" sz="2200" dirty="0">
              <a:latin typeface="+mn-lt"/>
            </a:endParaRPr>
          </a:p>
        </p:txBody>
      </p:sp>
      <p:pic>
        <p:nvPicPr>
          <p:cNvPr id="9" name="Picture 8" descr="Picture of the 2018 Medicare &amp; You handbook." title="Picture of the 2018 Medicare &amp; You handbook."/>
          <p:cNvPicPr>
            <a:picLocks noChangeAspect="1"/>
          </p:cNvPicPr>
          <p:nvPr/>
        </p:nvPicPr>
        <p:blipFill rotWithShape="1">
          <a:blip r:embed="rId4"/>
          <a:srcRect l="34955" t="25637" r="34771" b="2099"/>
          <a:stretch/>
        </p:blipFill>
        <p:spPr bwMode="auto">
          <a:xfrm>
            <a:off x="6495691" y="1414466"/>
            <a:ext cx="2557406" cy="3318227"/>
          </a:xfrm>
          <a:prstGeom prst="rect">
            <a:avLst/>
          </a:prstGeom>
          <a:ln w="12700">
            <a:solidFill>
              <a:schemeClr val="tx1"/>
            </a:solidFill>
          </a:ln>
          <a:extLst>
            <a:ext uri="{53640926-AAD7-44D8-BBD7-CCE9431645EC}">
              <a14:shadowObscured xmlns:a14="http://schemas.microsoft.com/office/drawing/2010/main"/>
            </a:ext>
          </a:extLst>
        </p:spPr>
      </p:pic>
      <p:sp>
        <p:nvSpPr>
          <p:cNvPr id="11"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2"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4"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5197"/>
            <a:ext cx="9144000" cy="1069430"/>
          </a:xfrm>
        </p:spPr>
        <p:txBody>
          <a:bodyPr/>
          <a:lstStyle/>
          <a:p>
            <a:pPr eaLnBrk="1" hangingPunct="1"/>
            <a:r>
              <a:rPr lang="en-US" b="1" dirty="0" smtClean="0">
                <a:ea typeface="ＭＳ Ｐゴシック"/>
              </a:rPr>
              <a:t>4. 1-800-MEDICARE</a:t>
            </a:r>
          </a:p>
        </p:txBody>
      </p:sp>
      <p:sp>
        <p:nvSpPr>
          <p:cNvPr id="3" name="Content Placeholder 2"/>
          <p:cNvSpPr>
            <a:spLocks noGrp="1"/>
          </p:cNvSpPr>
          <p:nvPr>
            <p:ph idx="1"/>
          </p:nvPr>
        </p:nvSpPr>
        <p:spPr>
          <a:xfrm>
            <a:off x="457200" y="1474072"/>
            <a:ext cx="8229600" cy="4525963"/>
          </a:xfrm>
        </p:spPr>
        <p:txBody>
          <a:bodyPr>
            <a:normAutofit fontScale="92500" lnSpcReduction="10000"/>
          </a:bodyPr>
          <a:lstStyle/>
          <a:p>
            <a:pPr eaLnBrk="1" hangingPunct="1">
              <a:spcBef>
                <a:spcPts val="600"/>
              </a:spcBef>
              <a:buFont typeface="Wingdings" pitchFamily="2" charset="2"/>
              <a:buChar char="§"/>
              <a:defRPr/>
            </a:pPr>
            <a:r>
              <a:rPr lang="en-US" dirty="0"/>
              <a:t>1-800-MEDICARE (</a:t>
            </a:r>
            <a:r>
              <a:rPr lang="en-US" dirty="0" smtClean="0"/>
              <a:t>1-800-633-4227)</a:t>
            </a:r>
          </a:p>
          <a:p>
            <a:pPr marL="623888" lvl="1" eaLnBrk="1" hangingPunct="1">
              <a:spcBef>
                <a:spcPts val="600"/>
              </a:spcBef>
              <a:buFont typeface="Arial" pitchFamily="34" charset="0"/>
              <a:buChar char="•"/>
              <a:defRPr/>
            </a:pPr>
            <a:r>
              <a:rPr lang="en-US" dirty="0" smtClean="0"/>
              <a:t>Say </a:t>
            </a:r>
            <a:r>
              <a:rPr lang="en-US" dirty="0"/>
              <a:t>“Medicare </a:t>
            </a:r>
            <a:r>
              <a:rPr lang="en-US" dirty="0" smtClean="0"/>
              <a:t>number</a:t>
            </a:r>
            <a:r>
              <a:rPr lang="en-US" dirty="0"/>
              <a:t>” if available</a:t>
            </a:r>
          </a:p>
          <a:p>
            <a:pPr marL="623888" lvl="1" eaLnBrk="1" hangingPunct="1">
              <a:spcBef>
                <a:spcPts val="600"/>
              </a:spcBef>
              <a:buFont typeface="Arial" pitchFamily="34" charset="0"/>
              <a:buChar char="•"/>
              <a:defRPr/>
            </a:pPr>
            <a:r>
              <a:rPr lang="en-US" dirty="0"/>
              <a:t>You can say “Agent” at any time to talk </a:t>
            </a:r>
            <a:br>
              <a:rPr lang="en-US" dirty="0"/>
            </a:br>
            <a:r>
              <a:rPr lang="en-US" dirty="0"/>
              <a:t>to a customer service </a:t>
            </a:r>
            <a:r>
              <a:rPr lang="en-US" dirty="0" smtClean="0"/>
              <a:t>representative</a:t>
            </a:r>
          </a:p>
          <a:p>
            <a:pPr marL="342900" lvl="1" indent="-342900">
              <a:spcBef>
                <a:spcPts val="600"/>
              </a:spcBef>
              <a:buFont typeface="Wingdings" pitchFamily="2" charset="2"/>
              <a:buChar char="§"/>
              <a:defRPr/>
            </a:pPr>
            <a:r>
              <a:rPr lang="en-US" sz="3200" dirty="0"/>
              <a:t>TTY: </a:t>
            </a:r>
            <a:r>
              <a:rPr lang="en-US" sz="3200" dirty="0" smtClean="0"/>
              <a:t>1-877-486-2048</a:t>
            </a:r>
            <a:endParaRPr lang="en-US" dirty="0"/>
          </a:p>
          <a:p>
            <a:pPr>
              <a:spcBef>
                <a:spcPts val="600"/>
              </a:spcBef>
              <a:buFont typeface="Wingdings" pitchFamily="2" charset="2"/>
              <a:buChar char="§"/>
              <a:defRPr/>
            </a:pPr>
            <a:r>
              <a:rPr lang="en-US" dirty="0"/>
              <a:t>Available 24 hours a day, 7 days a week</a:t>
            </a:r>
          </a:p>
          <a:p>
            <a:pPr marL="623888" lvl="1">
              <a:spcBef>
                <a:spcPts val="600"/>
              </a:spcBef>
              <a:defRPr/>
            </a:pPr>
            <a:r>
              <a:rPr lang="en-US" dirty="0"/>
              <a:t>Closed </a:t>
            </a:r>
            <a:r>
              <a:rPr lang="en-US" dirty="0" smtClean="0"/>
              <a:t>on </a:t>
            </a:r>
            <a:r>
              <a:rPr lang="en-US" dirty="0"/>
              <a:t>Thanksgiving Day and Christmas Day</a:t>
            </a:r>
          </a:p>
          <a:p>
            <a:pPr>
              <a:spcBef>
                <a:spcPts val="600"/>
              </a:spcBef>
              <a:buFont typeface="Wingdings" pitchFamily="2" charset="2"/>
              <a:buChar char="§"/>
              <a:defRPr/>
            </a:pPr>
            <a:r>
              <a:rPr lang="en-US" dirty="0"/>
              <a:t>Support is offered in around </a:t>
            </a:r>
            <a:r>
              <a:rPr lang="en-US" dirty="0" smtClean="0"/>
              <a:t>250 languages</a:t>
            </a:r>
            <a:endParaRPr lang="en-US" dirty="0"/>
          </a:p>
          <a:p>
            <a:pPr marL="623888" lvl="1">
              <a:spcBef>
                <a:spcPts val="600"/>
              </a:spcBef>
              <a:buFont typeface="Arial" pitchFamily="34" charset="0"/>
              <a:buChar char="•"/>
              <a:defRPr/>
            </a:pPr>
            <a:r>
              <a:rPr lang="en-US" dirty="0"/>
              <a:t>Tell customer service representative preferred </a:t>
            </a:r>
            <a:r>
              <a:rPr lang="en-US" dirty="0" smtClean="0"/>
              <a:t>language</a:t>
            </a:r>
            <a:endParaRPr lang="en-US" dirty="0"/>
          </a:p>
        </p:txBody>
      </p:sp>
      <p:pic>
        <p:nvPicPr>
          <p:cNvPr id="3074" name="Picture 2" descr="Picture of operator that handles 1-800-MEDICARE calls" title="Photo"/>
          <p:cNvPicPr>
            <a:picLocks noChangeAspect="1" noChangeArrowheads="1"/>
          </p:cNvPicPr>
          <p:nvPr/>
        </p:nvPicPr>
        <p:blipFill>
          <a:blip r:embed="rId3" cstate="print"/>
          <a:srcRect/>
          <a:stretch>
            <a:fillRect/>
          </a:stretch>
        </p:blipFill>
        <p:spPr bwMode="auto">
          <a:xfrm>
            <a:off x="6858000" y="1538288"/>
            <a:ext cx="1828800" cy="1219200"/>
          </a:xfrm>
          <a:prstGeom prst="rect">
            <a:avLst/>
          </a:prstGeom>
          <a:noFill/>
        </p:spPr>
      </p:pic>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5197"/>
            <a:ext cx="9144000" cy="1069430"/>
          </a:xfrm>
        </p:spPr>
        <p:txBody>
          <a:bodyPr>
            <a:noAutofit/>
          </a:bodyPr>
          <a:lstStyle/>
          <a:p>
            <a:pPr eaLnBrk="1" hangingPunct="1">
              <a:defRPr/>
            </a:pPr>
            <a:r>
              <a:rPr lang="en-US" b="1" dirty="0" smtClean="0">
                <a:ea typeface="ＭＳ Ｐゴシック"/>
              </a:rPr>
              <a:t>5. State Health Insurance</a:t>
            </a:r>
            <a:br>
              <a:rPr lang="en-US" b="1" dirty="0" smtClean="0">
                <a:ea typeface="ＭＳ Ｐゴシック"/>
              </a:rPr>
            </a:br>
            <a:r>
              <a:rPr lang="en-US" b="1" dirty="0" smtClean="0">
                <a:ea typeface="ＭＳ Ｐゴシック"/>
              </a:rPr>
              <a:t> Assistance Programs (SHIPs)</a:t>
            </a:r>
          </a:p>
        </p:txBody>
      </p:sp>
      <p:sp>
        <p:nvSpPr>
          <p:cNvPr id="3" name="Content Placeholder 2"/>
          <p:cNvSpPr>
            <a:spLocks noGrp="1"/>
          </p:cNvSpPr>
          <p:nvPr>
            <p:ph idx="1"/>
          </p:nvPr>
        </p:nvSpPr>
        <p:spPr>
          <a:xfrm>
            <a:off x="457200" y="1474072"/>
            <a:ext cx="8229600" cy="4525963"/>
          </a:xfrm>
        </p:spPr>
        <p:txBody>
          <a:bodyPr>
            <a:normAutofit/>
          </a:bodyPr>
          <a:lstStyle/>
          <a:p>
            <a:pPr eaLnBrk="1" hangingPunct="1">
              <a:spcBef>
                <a:spcPts val="600"/>
              </a:spcBef>
              <a:buFont typeface="Wingdings" pitchFamily="2" charset="2"/>
              <a:buChar char="§"/>
              <a:defRPr/>
            </a:pPr>
            <a:r>
              <a:rPr lang="en-US" dirty="0"/>
              <a:t>Free health insurance counseling program for people with Medicare and their families </a:t>
            </a:r>
          </a:p>
          <a:p>
            <a:pPr marL="623888" lvl="1" eaLnBrk="1" hangingPunct="1">
              <a:spcBef>
                <a:spcPts val="600"/>
              </a:spcBef>
              <a:buFont typeface="Arial" pitchFamily="34" charset="0"/>
              <a:buChar char="•"/>
              <a:defRPr/>
            </a:pPr>
            <a:r>
              <a:rPr lang="en-US" dirty="0"/>
              <a:t>Funded through </a:t>
            </a:r>
            <a:r>
              <a:rPr lang="en-US" dirty="0" smtClean="0"/>
              <a:t>federal </a:t>
            </a:r>
            <a:r>
              <a:rPr lang="en-US" dirty="0"/>
              <a:t>grants to states</a:t>
            </a:r>
          </a:p>
          <a:p>
            <a:pPr eaLnBrk="1" hangingPunct="1">
              <a:spcBef>
                <a:spcPts val="600"/>
              </a:spcBef>
              <a:buFont typeface="Wingdings" pitchFamily="2" charset="2"/>
              <a:buChar char="§"/>
              <a:defRPr/>
            </a:pPr>
            <a:r>
              <a:rPr lang="en-US" dirty="0"/>
              <a:t>Find your local SHIP contact</a:t>
            </a:r>
          </a:p>
          <a:p>
            <a:pPr marL="623888" lvl="1">
              <a:spcBef>
                <a:spcPts val="600"/>
              </a:spcBef>
              <a:buFont typeface="Arial" pitchFamily="34" charset="0"/>
              <a:buChar char="•"/>
              <a:defRPr/>
            </a:pPr>
            <a:r>
              <a:rPr lang="en-US" dirty="0"/>
              <a:t>Look at the back of your </a:t>
            </a:r>
            <a:r>
              <a:rPr lang="en-US" dirty="0" smtClean="0"/>
              <a:t>“Medicare </a:t>
            </a:r>
            <a:r>
              <a:rPr lang="en-US" dirty="0"/>
              <a:t>&amp; </a:t>
            </a:r>
            <a:r>
              <a:rPr lang="en-US" dirty="0" smtClean="0"/>
              <a:t>You” </a:t>
            </a:r>
            <a:r>
              <a:rPr lang="en-US" dirty="0"/>
              <a:t>handbook</a:t>
            </a:r>
          </a:p>
          <a:p>
            <a:pPr marL="623888" lvl="1">
              <a:spcBef>
                <a:spcPts val="600"/>
              </a:spcBef>
              <a:defRPr/>
            </a:pPr>
            <a:r>
              <a:rPr lang="en-US" dirty="0" smtClean="0"/>
              <a:t>Visit </a:t>
            </a:r>
            <a:r>
              <a:rPr lang="en-US" u="sng" dirty="0" smtClean="0">
                <a:hlinkClick r:id="rId3"/>
              </a:rPr>
              <a:t>shiptacenter.org</a:t>
            </a:r>
            <a:endParaRPr lang="en-US" dirty="0"/>
          </a:p>
          <a:p>
            <a:pPr marL="623888" lvl="1" eaLnBrk="1" hangingPunct="1">
              <a:spcBef>
                <a:spcPts val="600"/>
              </a:spcBef>
              <a:buFont typeface="Arial" pitchFamily="34" charset="0"/>
              <a:buChar char="•"/>
              <a:defRPr/>
            </a:pPr>
            <a:r>
              <a:rPr lang="en-US" dirty="0"/>
              <a:t>Call 1-800-MEDICARE (1-800-633-4227)</a:t>
            </a:r>
          </a:p>
          <a:p>
            <a:pPr marL="914400" lvl="2" indent="-280988">
              <a:spcBef>
                <a:spcPts val="600"/>
              </a:spcBef>
              <a:defRPr/>
            </a:pPr>
            <a:r>
              <a:rPr lang="en-US" dirty="0" smtClean="0"/>
              <a:t>TTY: 1‑877-486-2048 </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5197"/>
            <a:ext cx="9144000" cy="1069430"/>
          </a:xfrm>
        </p:spPr>
        <p:txBody>
          <a:bodyPr>
            <a:noAutofit/>
          </a:bodyPr>
          <a:lstStyle/>
          <a:p>
            <a:pPr eaLnBrk="1" hangingPunct="1"/>
            <a:r>
              <a:rPr lang="en-US" b="1" dirty="0">
                <a:ea typeface="ＭＳ Ｐゴシック"/>
              </a:rPr>
              <a:t>How to Join a New Plan During an Annual </a:t>
            </a:r>
            <a:r>
              <a:rPr lang="en-US" b="1" dirty="0" smtClean="0">
                <a:ea typeface="ＭＳ Ｐゴシック"/>
              </a:rPr>
              <a:t>or </a:t>
            </a:r>
            <a:r>
              <a:rPr lang="en-US" b="1" dirty="0">
                <a:ea typeface="ＭＳ Ｐゴシック"/>
              </a:rPr>
              <a:t>Special Enrollment Period</a:t>
            </a:r>
          </a:p>
        </p:txBody>
      </p:sp>
      <p:sp>
        <p:nvSpPr>
          <p:cNvPr id="3" name="Content Placeholder 2"/>
          <p:cNvSpPr>
            <a:spLocks noGrp="1"/>
          </p:cNvSpPr>
          <p:nvPr>
            <p:ph idx="1"/>
          </p:nvPr>
        </p:nvSpPr>
        <p:spPr>
          <a:xfrm>
            <a:off x="457200" y="1474072"/>
            <a:ext cx="8229600" cy="4525963"/>
          </a:xfrm>
        </p:spPr>
        <p:txBody>
          <a:bodyPr>
            <a:normAutofit/>
          </a:bodyPr>
          <a:lstStyle/>
          <a:p>
            <a:pPr eaLnBrk="1" hangingPunct="1">
              <a:spcBef>
                <a:spcPts val="600"/>
              </a:spcBef>
              <a:buFont typeface="Wingdings" pitchFamily="2" charset="2"/>
              <a:buChar char="§"/>
              <a:defRPr/>
            </a:pPr>
            <a:r>
              <a:rPr lang="en-US" sz="2800" dirty="0"/>
              <a:t>May be able to enroll in a Medicare Health Plan or Medicare Prescription Drug Plan by</a:t>
            </a:r>
          </a:p>
          <a:p>
            <a:pPr marL="623888" lvl="1" eaLnBrk="1" hangingPunct="1">
              <a:spcBef>
                <a:spcPts val="600"/>
              </a:spcBef>
              <a:buSzPct val="120000"/>
              <a:buFont typeface="Arial" pitchFamily="34" charset="0"/>
              <a:buChar char="•"/>
              <a:defRPr/>
            </a:pPr>
            <a:r>
              <a:rPr lang="en-US" sz="2400" dirty="0"/>
              <a:t>Calling the plan</a:t>
            </a:r>
          </a:p>
          <a:p>
            <a:pPr marL="623888" lvl="1" eaLnBrk="1" hangingPunct="1">
              <a:spcBef>
                <a:spcPts val="600"/>
              </a:spcBef>
              <a:buSzPct val="120000"/>
              <a:buFont typeface="Arial" pitchFamily="34" charset="0"/>
              <a:buChar char="•"/>
              <a:defRPr/>
            </a:pPr>
            <a:r>
              <a:rPr lang="en-US" sz="2400" dirty="0"/>
              <a:t>Enrolling on the plan’s website or on </a:t>
            </a:r>
            <a:r>
              <a:rPr lang="en-US" sz="2400" dirty="0">
                <a:hlinkClick r:id="rId3"/>
              </a:rPr>
              <a:t>Medicare.gov</a:t>
            </a:r>
            <a:endParaRPr lang="en-US" sz="2400" dirty="0"/>
          </a:p>
          <a:p>
            <a:pPr marL="623888" lvl="1" eaLnBrk="1" hangingPunct="1">
              <a:spcBef>
                <a:spcPts val="600"/>
              </a:spcBef>
              <a:buSzPct val="120000"/>
              <a:buFont typeface="Arial" pitchFamily="34" charset="0"/>
              <a:buChar char="•"/>
              <a:defRPr/>
            </a:pPr>
            <a:r>
              <a:rPr lang="en-US" sz="2400" dirty="0" smtClean="0"/>
              <a:t>Call </a:t>
            </a:r>
            <a:r>
              <a:rPr lang="en-US" sz="2400" dirty="0"/>
              <a:t>1-800-MEDICARE (1-800-633-4227) </a:t>
            </a:r>
          </a:p>
          <a:p>
            <a:pPr marL="914400" lvl="2" indent="-282575">
              <a:spcBef>
                <a:spcPts val="600"/>
              </a:spcBef>
              <a:buSzPct val="65000"/>
              <a:buFont typeface="Wingdings" pitchFamily="2" charset="2"/>
              <a:buChar char="q"/>
              <a:defRPr/>
            </a:pPr>
            <a:r>
              <a:rPr lang="en-US" dirty="0" smtClean="0"/>
              <a:t>TTY: </a:t>
            </a:r>
            <a:r>
              <a:rPr lang="en-US" dirty="0"/>
              <a:t>1-877-486-2048</a:t>
            </a:r>
          </a:p>
          <a:p>
            <a:pPr marL="623888" lvl="1">
              <a:spcBef>
                <a:spcPts val="600"/>
              </a:spcBef>
              <a:buSzPct val="120000"/>
              <a:defRPr/>
            </a:pPr>
            <a:r>
              <a:rPr lang="en-US" sz="2400" dirty="0">
                <a:solidFill>
                  <a:prstClr val="black"/>
                </a:solidFill>
              </a:rPr>
              <a:t>Paper </a:t>
            </a:r>
            <a:r>
              <a:rPr lang="en-US" sz="2400" dirty="0" smtClean="0">
                <a:solidFill>
                  <a:prstClr val="black"/>
                </a:solidFill>
              </a:rPr>
              <a:t>application</a:t>
            </a:r>
            <a:endParaRPr lang="en-US" sz="2400" dirty="0">
              <a:solidFill>
                <a:prstClr val="black"/>
              </a:solidFill>
            </a:endParaRPr>
          </a:p>
          <a:p>
            <a:pPr>
              <a:spcBef>
                <a:spcPts val="600"/>
              </a:spcBef>
              <a:buFont typeface="Wingdings" pitchFamily="2" charset="2"/>
              <a:buChar char="§"/>
              <a:defRPr/>
            </a:pPr>
            <a:r>
              <a:rPr lang="en-US" sz="2800" dirty="0"/>
              <a:t>Enrolling in a new plan will disenroll you from your previous plan</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35197"/>
            <a:ext cx="9144000" cy="1069430"/>
          </a:xfrm>
        </p:spPr>
        <p:txBody>
          <a:bodyPr>
            <a:normAutofit/>
          </a:bodyPr>
          <a:lstStyle/>
          <a:p>
            <a:pPr eaLnBrk="1" hangingPunct="1"/>
            <a:r>
              <a:rPr lang="en-US" b="1" dirty="0" smtClean="0">
                <a:ea typeface="ＭＳ Ｐゴシック"/>
              </a:rPr>
              <a:t>If You Have Other Coverage</a:t>
            </a:r>
          </a:p>
        </p:txBody>
      </p:sp>
      <p:pic>
        <p:nvPicPr>
          <p:cNvPr id="23557" name="Picture 6" descr="Caution icon" title="Caution icon"/>
          <p:cNvPicPr>
            <a:picLocks noChangeAspect="1" noChangeArrowheads="1"/>
          </p:cNvPicPr>
          <p:nvPr/>
        </p:nvPicPr>
        <p:blipFill>
          <a:blip r:embed="rId3" cstate="print"/>
          <a:srcRect/>
          <a:stretch>
            <a:fillRect/>
          </a:stretch>
        </p:blipFill>
        <p:spPr bwMode="auto">
          <a:xfrm>
            <a:off x="1257300" y="303212"/>
            <a:ext cx="533400" cy="533400"/>
          </a:xfrm>
          <a:prstGeom prst="rect">
            <a:avLst/>
          </a:prstGeom>
          <a:noFill/>
          <a:ln w="9525">
            <a:noFill/>
            <a:miter lim="800000"/>
            <a:headEnd/>
            <a:tailEnd/>
          </a:ln>
        </p:spPr>
      </p:pic>
      <p:sp>
        <p:nvSpPr>
          <p:cNvPr id="3" name="Content Placeholder 2"/>
          <p:cNvSpPr>
            <a:spLocks noGrp="1"/>
          </p:cNvSpPr>
          <p:nvPr>
            <p:ph idx="1"/>
          </p:nvPr>
        </p:nvSpPr>
        <p:spPr>
          <a:xfrm>
            <a:off x="457200" y="1474072"/>
            <a:ext cx="8229600" cy="4525963"/>
          </a:xfrm>
        </p:spPr>
        <p:txBody>
          <a:bodyPr/>
          <a:lstStyle/>
          <a:p>
            <a:pPr marL="288925" indent="-287338" eaLnBrk="1" hangingPunct="1">
              <a:buFont typeface="Wingdings" pitchFamily="2" charset="2"/>
              <a:buNone/>
              <a:defRPr/>
            </a:pPr>
            <a:r>
              <a:rPr lang="en-US" b="1" dirty="0" smtClean="0"/>
              <a:t>IMPORTANT </a:t>
            </a:r>
          </a:p>
          <a:p>
            <a:pPr eaLnBrk="1" hangingPunct="1">
              <a:buFont typeface="Wingdings" panose="05000000000000000000" pitchFamily="2" charset="2"/>
              <a:buChar char="§"/>
              <a:defRPr/>
            </a:pPr>
            <a:r>
              <a:rPr lang="en-US" sz="2800" spc="-50" dirty="0" smtClean="0"/>
              <a:t>If you have other coverage, like from an employer or union </a:t>
            </a:r>
          </a:p>
          <a:p>
            <a:pPr marL="623888" lvl="1" indent="-287338" eaLnBrk="1" hangingPunct="1">
              <a:buSzPct val="120000"/>
              <a:defRPr/>
            </a:pPr>
            <a:r>
              <a:rPr lang="en-US" sz="2600" dirty="0" smtClean="0"/>
              <a:t>Check with your plan’s benefits administrator before making any changes to your coverage</a:t>
            </a:r>
          </a:p>
          <a:p>
            <a:pPr marL="623888" lvl="1" indent="-287338" eaLnBrk="1" hangingPunct="1">
              <a:buSzPct val="120000"/>
              <a:defRPr/>
            </a:pPr>
            <a:r>
              <a:rPr lang="en-US" sz="2600" dirty="0" smtClean="0"/>
              <a:t>Otherwise, you could lose coverage for you and your dependents</a:t>
            </a:r>
          </a:p>
          <a:p>
            <a:pPr marL="623888" indent="-287338" eaLnBrk="1" hangingPunct="1">
              <a:buNone/>
              <a:defRPr/>
            </a:pPr>
            <a:endParaRPr lang="en-US" dirty="0"/>
          </a:p>
        </p:txBody>
      </p:sp>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2"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35197"/>
            <a:ext cx="9144000" cy="1069430"/>
          </a:xfrm>
        </p:spPr>
        <p:txBody>
          <a:bodyPr>
            <a:normAutofit/>
          </a:bodyPr>
          <a:lstStyle/>
          <a:p>
            <a:pPr eaLnBrk="1" hangingPunct="1"/>
            <a:r>
              <a:rPr lang="en-US" b="1" dirty="0" smtClean="0">
                <a:ea typeface="ＭＳ Ｐゴシック"/>
              </a:rPr>
              <a:t>Medigap and Open Enrollment</a:t>
            </a:r>
          </a:p>
        </p:txBody>
      </p:sp>
      <p:sp>
        <p:nvSpPr>
          <p:cNvPr id="3" name="Content Placeholder 2"/>
          <p:cNvSpPr>
            <a:spLocks noGrp="1"/>
          </p:cNvSpPr>
          <p:nvPr>
            <p:ph idx="1"/>
          </p:nvPr>
        </p:nvSpPr>
        <p:spPr>
          <a:xfrm>
            <a:off x="457200" y="1458306"/>
            <a:ext cx="8229600" cy="4525963"/>
          </a:xfrm>
        </p:spPr>
        <p:txBody>
          <a:bodyPr>
            <a:normAutofit fontScale="85000" lnSpcReduction="10000"/>
          </a:bodyPr>
          <a:lstStyle/>
          <a:p>
            <a:pPr>
              <a:defRPr/>
            </a:pPr>
            <a:r>
              <a:rPr lang="en-US" sz="2800" spc="-40" dirty="0"/>
              <a:t>If you drop a Medicare Advantage (MA) Plan and join Original Medicare during the </a:t>
            </a:r>
            <a:r>
              <a:rPr lang="en-US" sz="2800" spc="-40" dirty="0" smtClean="0"/>
              <a:t>Open </a:t>
            </a:r>
            <a:r>
              <a:rPr lang="en-US" sz="2800" spc="-40" dirty="0"/>
              <a:t>Enrollment Period</a:t>
            </a:r>
          </a:p>
          <a:p>
            <a:pPr marL="631825" lvl="1">
              <a:buSzPct val="120000"/>
              <a:defRPr/>
            </a:pPr>
            <a:r>
              <a:rPr lang="en-US" dirty="0"/>
              <a:t>There’s </a:t>
            </a:r>
            <a:r>
              <a:rPr lang="en-US" b="1" dirty="0"/>
              <a:t>no guarantee </a:t>
            </a:r>
            <a:r>
              <a:rPr lang="en-US" dirty="0"/>
              <a:t>that an insurance company will sell you a Medigap policy unless you’re in a Trial Right period (see next slide)</a:t>
            </a:r>
          </a:p>
          <a:p>
            <a:pPr marL="631825" lvl="1" eaLnBrk="1" hangingPunct="1">
              <a:lnSpc>
                <a:spcPct val="120000"/>
              </a:lnSpc>
              <a:buSzPct val="100000"/>
              <a:defRPr/>
            </a:pPr>
            <a:r>
              <a:rPr lang="en-US" dirty="0"/>
              <a:t>You may have to meet medical underwriting requirements </a:t>
            </a:r>
          </a:p>
          <a:p>
            <a:pPr marL="971550" lvl="2" indent="-333375" eaLnBrk="1" hangingPunct="1">
              <a:lnSpc>
                <a:spcPct val="120000"/>
              </a:lnSpc>
              <a:buSzPct val="40000"/>
              <a:buFont typeface="Wingdings" panose="05000000000000000000" pitchFamily="2" charset="2"/>
              <a:buChar char="q"/>
              <a:defRPr/>
            </a:pPr>
            <a:r>
              <a:rPr lang="en-US" sz="2600" dirty="0"/>
              <a:t>Unless you have a guaranteed issue right</a:t>
            </a:r>
          </a:p>
          <a:p>
            <a:pPr marL="1260475" lvl="3" indent="-290513">
              <a:lnSpc>
                <a:spcPct val="120000"/>
              </a:lnSpc>
              <a:buFont typeface="Arial" panose="020B0604020202020204" pitchFamily="34" charset="0"/>
              <a:buChar char="•"/>
              <a:defRPr/>
            </a:pPr>
            <a:r>
              <a:rPr lang="en-US" sz="2600" dirty="0"/>
              <a:t>Example: If your MA Plan leaves Medicare</a:t>
            </a:r>
          </a:p>
          <a:p>
            <a:pPr marL="1260475" lvl="3" indent="-290513">
              <a:lnSpc>
                <a:spcPct val="120000"/>
              </a:lnSpc>
              <a:buFont typeface="Arial" panose="020B0604020202020204" pitchFamily="34" charset="0"/>
              <a:buChar char="•"/>
              <a:defRPr/>
            </a:pPr>
            <a:r>
              <a:rPr lang="en-US" sz="2600" dirty="0"/>
              <a:t>States have different rules and protections</a:t>
            </a:r>
          </a:p>
          <a:p>
            <a:pPr eaLnBrk="1" hangingPunct="1">
              <a:lnSpc>
                <a:spcPct val="120000"/>
              </a:lnSpc>
              <a:buFont typeface="Wingdings" panose="05000000000000000000" pitchFamily="2" charset="2"/>
              <a:buChar char="§"/>
              <a:defRPr/>
            </a:pPr>
            <a:r>
              <a:rPr lang="en-US" sz="2800" dirty="0"/>
              <a:t>Contact Medigap insurers in your area to see what </a:t>
            </a:r>
            <a:r>
              <a:rPr lang="en-US" sz="2800" dirty="0" smtClean="0"/>
              <a:t>policies might </a:t>
            </a:r>
            <a:r>
              <a:rPr lang="en-US" sz="2800" dirty="0"/>
              <a:t>be available to you</a:t>
            </a:r>
          </a:p>
        </p:txBody>
      </p:sp>
      <p:pic>
        <p:nvPicPr>
          <p:cNvPr id="39941" name="Picture 6" descr="Caution icon" title="Caution icon"/>
          <p:cNvPicPr>
            <a:picLocks noChangeAspect="1" noChangeArrowheads="1"/>
          </p:cNvPicPr>
          <p:nvPr/>
        </p:nvPicPr>
        <p:blipFill>
          <a:blip r:embed="rId3" cstate="print"/>
          <a:srcRect/>
          <a:stretch>
            <a:fillRect/>
          </a:stretch>
        </p:blipFill>
        <p:spPr bwMode="auto">
          <a:xfrm>
            <a:off x="8534400" y="1191606"/>
            <a:ext cx="533400" cy="533400"/>
          </a:xfrm>
          <a:prstGeom prst="rect">
            <a:avLst/>
          </a:prstGeom>
          <a:noFill/>
          <a:ln w="9525">
            <a:noFill/>
            <a:miter lim="800000"/>
            <a:headEnd/>
            <a:tailEnd/>
          </a:ln>
        </p:spPr>
      </p:pic>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2"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35197"/>
            <a:ext cx="9220200" cy="1069430"/>
          </a:xfrm>
        </p:spPr>
        <p:txBody>
          <a:bodyPr>
            <a:normAutofit/>
          </a:bodyPr>
          <a:lstStyle/>
          <a:p>
            <a:pPr eaLnBrk="1" hangingPunct="1"/>
            <a:r>
              <a:rPr lang="en-US" b="1" dirty="0" smtClean="0">
                <a:ea typeface="ＭＳ Ｐゴシック"/>
              </a:rPr>
              <a:t>Medigap Rights and Open Enrollment</a:t>
            </a:r>
          </a:p>
        </p:txBody>
      </p:sp>
      <p:sp>
        <p:nvSpPr>
          <p:cNvPr id="3" name="Content Placeholder 2"/>
          <p:cNvSpPr>
            <a:spLocks noGrp="1"/>
          </p:cNvSpPr>
          <p:nvPr>
            <p:ph idx="1"/>
          </p:nvPr>
        </p:nvSpPr>
        <p:spPr>
          <a:xfrm>
            <a:off x="457200" y="1474072"/>
            <a:ext cx="8229600" cy="4866403"/>
          </a:xfrm>
        </p:spPr>
        <p:txBody>
          <a:bodyPr>
            <a:normAutofit fontScale="77500" lnSpcReduction="20000"/>
          </a:bodyPr>
          <a:lstStyle/>
          <a:p>
            <a:pPr marL="347472" lvl="1" indent="-347472" eaLnBrk="1" hangingPunct="1">
              <a:lnSpc>
                <a:spcPct val="120000"/>
              </a:lnSpc>
              <a:buSzPct val="120000"/>
              <a:buFont typeface="Wingdings" pitchFamily="2" charset="2"/>
              <a:buChar char="§"/>
              <a:defRPr/>
            </a:pPr>
            <a:r>
              <a:rPr lang="en-US" dirty="0"/>
              <a:t>You would have a </a:t>
            </a:r>
            <a:r>
              <a:rPr lang="en-US" dirty="0" smtClean="0"/>
              <a:t>right </a:t>
            </a:r>
            <a:r>
              <a:rPr lang="en-US" dirty="0"/>
              <a:t>to buy a Medigap policy called a guaranteed issue right if</a:t>
            </a:r>
          </a:p>
          <a:p>
            <a:pPr marL="623888" lvl="1">
              <a:lnSpc>
                <a:spcPct val="120000"/>
              </a:lnSpc>
              <a:buSzPct val="120000"/>
              <a:defRPr/>
            </a:pPr>
            <a:r>
              <a:rPr lang="en-US" dirty="0"/>
              <a:t>Your Medicare Advantage Plan doesn’t renew, and</a:t>
            </a:r>
          </a:p>
          <a:p>
            <a:pPr marL="623888" lvl="1">
              <a:lnSpc>
                <a:spcPct val="120000"/>
              </a:lnSpc>
              <a:buSzPct val="120000"/>
              <a:defRPr/>
            </a:pPr>
            <a:r>
              <a:rPr lang="en-US" dirty="0"/>
              <a:t>You </a:t>
            </a:r>
            <a:r>
              <a:rPr lang="en-US" dirty="0" smtClean="0"/>
              <a:t>return to </a:t>
            </a:r>
            <a:r>
              <a:rPr lang="en-US" dirty="0"/>
              <a:t>Original Medicare when this happens, and</a:t>
            </a:r>
          </a:p>
          <a:p>
            <a:pPr marL="623888" lvl="1">
              <a:lnSpc>
                <a:spcPct val="120000"/>
              </a:lnSpc>
              <a:buSzPct val="120000"/>
              <a:defRPr/>
            </a:pPr>
            <a:r>
              <a:rPr lang="en-US" dirty="0"/>
              <a:t>You’re 65 or older</a:t>
            </a:r>
          </a:p>
          <a:p>
            <a:pPr marL="346075" lvl="1" indent="-346075" eaLnBrk="1" hangingPunct="1">
              <a:lnSpc>
                <a:spcPct val="120000"/>
              </a:lnSpc>
              <a:buSzPct val="120000"/>
              <a:buFont typeface="Wingdings" panose="05000000000000000000" pitchFamily="2" charset="2"/>
              <a:buChar char="§"/>
              <a:defRPr/>
            </a:pPr>
            <a:r>
              <a:rPr lang="en-US" dirty="0"/>
              <a:t>Lasts 60 days </a:t>
            </a:r>
            <a:r>
              <a:rPr lang="en-US" dirty="0" smtClean="0"/>
              <a:t>before, </a:t>
            </a:r>
            <a:r>
              <a:rPr lang="en-US" dirty="0"/>
              <a:t>to 63 days after your coverage ends</a:t>
            </a:r>
          </a:p>
          <a:p>
            <a:pPr marL="623888" lvl="1" eaLnBrk="1" hangingPunct="1">
              <a:lnSpc>
                <a:spcPct val="120000"/>
              </a:lnSpc>
              <a:buSzPct val="120000"/>
              <a:defRPr/>
            </a:pPr>
            <a:r>
              <a:rPr lang="en-US" dirty="0"/>
              <a:t>If you’re under 65, you may not be able to buy a </a:t>
            </a:r>
            <a:r>
              <a:rPr lang="en-US" spc="-40" dirty="0"/>
              <a:t>Medigap policy until you turn 65</a:t>
            </a:r>
          </a:p>
          <a:p>
            <a:pPr marL="969963" lvl="2" indent="-346075">
              <a:lnSpc>
                <a:spcPct val="120000"/>
              </a:lnSpc>
              <a:buSzPct val="50000"/>
              <a:buFont typeface="Wingdings" panose="05000000000000000000" pitchFamily="2" charset="2"/>
              <a:buChar char="q"/>
              <a:defRPr/>
            </a:pPr>
            <a:r>
              <a:rPr lang="en-US" sz="2800" spc="-40" dirty="0"/>
              <a:t>Check with your State Health Insurance Assistance Program or State Insurance Department</a:t>
            </a:r>
          </a:p>
          <a:p>
            <a:pPr marL="346075" lvl="1" indent="-346075">
              <a:lnSpc>
                <a:spcPct val="120000"/>
              </a:lnSpc>
              <a:buSzPct val="120000"/>
              <a:buFont typeface="Wingdings" panose="05000000000000000000" pitchFamily="2" charset="2"/>
              <a:buChar char="§"/>
              <a:defRPr/>
            </a:pPr>
            <a:r>
              <a:rPr lang="en-US" dirty="0">
                <a:solidFill>
                  <a:prstClr val="black"/>
                </a:solidFill>
              </a:rPr>
              <a:t>You’re in a Trial Right </a:t>
            </a:r>
            <a:r>
              <a:rPr lang="en-US" dirty="0" smtClean="0">
                <a:solidFill>
                  <a:prstClr val="black"/>
                </a:solidFill>
              </a:rPr>
              <a:t>period—limited times when you’re allowed to buy a Medigap policy</a:t>
            </a:r>
            <a:endParaRPr lang="en-US" dirty="0">
              <a:solidFill>
                <a:prstClr val="black"/>
              </a:solidFill>
            </a:endParaRPr>
          </a:p>
          <a:p>
            <a:pPr marL="1092708" lvl="2" indent="-342900">
              <a:buSzPct val="50000"/>
              <a:buFont typeface="Wingdings" panose="05000000000000000000" pitchFamily="2" charset="2"/>
              <a:buChar char="q"/>
              <a:defRPr/>
            </a:pPr>
            <a:endParaRPr lang="en-US" sz="2800" spc="-40"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5197"/>
            <a:ext cx="9144000" cy="1069430"/>
          </a:xfrm>
        </p:spPr>
        <p:txBody>
          <a:bodyPr>
            <a:noAutofit/>
          </a:bodyPr>
          <a:lstStyle/>
          <a:p>
            <a:pPr eaLnBrk="1" hangingPunct="1">
              <a:defRPr/>
            </a:pPr>
            <a:r>
              <a:rPr lang="en-US" b="1" dirty="0" smtClean="0">
                <a:ea typeface="ＭＳ Ｐゴシック"/>
              </a:rPr>
              <a:t>Medicare Advantage Plans and </a:t>
            </a:r>
            <a:br>
              <a:rPr lang="en-US" b="1" dirty="0" smtClean="0">
                <a:ea typeface="ＭＳ Ｐゴシック"/>
              </a:rPr>
            </a:br>
            <a:r>
              <a:rPr lang="en-US" b="1" dirty="0" smtClean="0">
                <a:ea typeface="ＭＳ Ｐゴシック"/>
              </a:rPr>
              <a:t>Open Enrollment</a:t>
            </a:r>
          </a:p>
        </p:txBody>
      </p:sp>
      <p:sp>
        <p:nvSpPr>
          <p:cNvPr id="60421" name="Rectangle 3"/>
          <p:cNvSpPr>
            <a:spLocks noGrp="1" noChangeArrowheads="1"/>
          </p:cNvSpPr>
          <p:nvPr>
            <p:ph idx="1"/>
          </p:nvPr>
        </p:nvSpPr>
        <p:spPr>
          <a:xfrm>
            <a:off x="457200" y="1474072"/>
            <a:ext cx="8229600" cy="4525963"/>
          </a:xfrm>
        </p:spPr>
        <p:txBody>
          <a:bodyPr>
            <a:normAutofit fontScale="92500" lnSpcReduction="10000"/>
          </a:bodyPr>
          <a:lstStyle/>
          <a:p>
            <a:pPr eaLnBrk="1" hangingPunct="1">
              <a:buFont typeface="Wingdings" panose="05000000000000000000" pitchFamily="2" charset="2"/>
              <a:buChar char="§"/>
              <a:defRPr/>
            </a:pPr>
            <a:r>
              <a:rPr lang="en-US" sz="3300" dirty="0" smtClean="0">
                <a:cs typeface="Arial" charset="0"/>
              </a:rPr>
              <a:t>If you’re in a Medicare Advantage (MA) Plan</a:t>
            </a:r>
          </a:p>
          <a:p>
            <a:pPr marL="623888" lvl="1" eaLnBrk="1" hangingPunct="1">
              <a:buSzPct val="110000"/>
              <a:defRPr/>
            </a:pPr>
            <a:r>
              <a:rPr lang="en-US" dirty="0" smtClean="0">
                <a:cs typeface="Arial" charset="0"/>
              </a:rPr>
              <a:t>You can switch to another MA Plan by joining a new MA Plan</a:t>
            </a:r>
          </a:p>
          <a:p>
            <a:pPr marL="623888" lvl="1" eaLnBrk="1" hangingPunct="1">
              <a:buSzPct val="110000"/>
              <a:defRPr/>
            </a:pPr>
            <a:r>
              <a:rPr lang="en-US" dirty="0" smtClean="0">
                <a:cs typeface="Arial" charset="0"/>
              </a:rPr>
              <a:t>You’ll be automatically disenrolled from your old plan</a:t>
            </a:r>
          </a:p>
          <a:p>
            <a:pPr marL="623888" lvl="1" eaLnBrk="1" hangingPunct="1">
              <a:buSzPct val="110000"/>
              <a:defRPr/>
            </a:pPr>
            <a:r>
              <a:rPr lang="en-US" dirty="0" smtClean="0">
                <a:cs typeface="Arial" charset="0"/>
              </a:rPr>
              <a:t>You can switch back to Original Medicare by joining a stand-alone Medicare drug plan</a:t>
            </a:r>
          </a:p>
          <a:p>
            <a:pPr marL="969963" lvl="2" indent="-342900">
              <a:lnSpc>
                <a:spcPct val="120000"/>
              </a:lnSpc>
              <a:buSzPct val="50000"/>
              <a:buFont typeface="Wingdings" panose="05000000000000000000" pitchFamily="2" charset="2"/>
              <a:buChar char="q"/>
              <a:defRPr/>
            </a:pPr>
            <a:r>
              <a:rPr lang="en-US" dirty="0" smtClean="0">
                <a:cs typeface="Arial" charset="0"/>
              </a:rPr>
              <a:t>If you do, you should consider/see if you can get a Medigap policy</a:t>
            </a:r>
          </a:p>
          <a:p>
            <a:pPr marL="0" indent="0" eaLnBrk="1" hangingPunct="1">
              <a:buFont typeface="Wingdings" pitchFamily="2" charset="2"/>
              <a:buNone/>
              <a:defRPr/>
            </a:pPr>
            <a:r>
              <a:rPr lang="en-US" sz="2400" b="1" dirty="0" smtClean="0">
                <a:cs typeface="Arial" charset="0"/>
              </a:rPr>
              <a:t>REMEMBER</a:t>
            </a:r>
            <a:r>
              <a:rPr lang="en-US" sz="2400" dirty="0" smtClean="0">
                <a:cs typeface="Arial" charset="0"/>
              </a:rPr>
              <a:t>: If </a:t>
            </a:r>
            <a:r>
              <a:rPr lang="en-US" sz="2600" dirty="0" smtClean="0">
                <a:cs typeface="Arial" charset="0"/>
              </a:rPr>
              <a:t>you have other health or drug coverage, like from an employer or union, check with your benefits administrator before you make any changes to your coverage</a:t>
            </a:r>
            <a:endParaRPr lang="en-US" sz="2400" dirty="0" smtClean="0">
              <a:cs typeface="Arial" charset="0"/>
            </a:endParaRPr>
          </a:p>
          <a:p>
            <a:pPr marL="0" lvl="1" indent="0" eaLnBrk="1" hangingPunct="1">
              <a:buNone/>
              <a:defRPr/>
            </a:pPr>
            <a:endParaRPr lang="en-US" sz="2400" dirty="0" smtClean="0">
              <a:cs typeface="Arial" charset="0"/>
            </a:endParaRPr>
          </a:p>
          <a:p>
            <a:pPr marL="1600200" lvl="1" indent="-1600200" eaLnBrk="1" hangingPunct="1">
              <a:buFont typeface="Arial" pitchFamily="34" charset="0"/>
              <a:buNone/>
              <a:defRPr/>
            </a:pPr>
            <a:endParaRPr lang="en-US" sz="800" dirty="0" smtClean="0">
              <a:cs typeface="Arial" charset="0"/>
            </a:endParaRPr>
          </a:p>
        </p:txBody>
      </p:sp>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27</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28599"/>
            <a:ext cx="9144000" cy="876027"/>
          </a:xfrm>
        </p:spPr>
        <p:txBody>
          <a:bodyPr anchor="t">
            <a:normAutofit/>
          </a:bodyPr>
          <a:lstStyle/>
          <a:p>
            <a:pPr marL="342900" indent="-342900" eaLnBrk="1" hangingPunct="1">
              <a:defRPr/>
            </a:pPr>
            <a:r>
              <a:rPr lang="en-US" sz="3200" dirty="0" smtClean="0">
                <a:ea typeface="ＭＳ Ｐゴシック"/>
                <a:cs typeface="ＭＳ Ｐゴシック"/>
              </a:rPr>
              <a:t>   </a:t>
            </a:r>
            <a:r>
              <a:rPr lang="en-US" b="1" dirty="0" smtClean="0">
                <a:ea typeface="ＭＳ Ｐゴシック"/>
                <a:cs typeface="ＭＳ Ｐゴシック"/>
              </a:rPr>
              <a:t>Leaving a Medicare Advantage (MA) Plan</a:t>
            </a:r>
            <a:endParaRPr lang="en-US" sz="4000" b="1" dirty="0" smtClean="0">
              <a:ea typeface="ＭＳ Ｐゴシック"/>
              <a:cs typeface="ＭＳ Ｐゴシック"/>
            </a:endParaRPr>
          </a:p>
        </p:txBody>
      </p:sp>
      <p:sp>
        <p:nvSpPr>
          <p:cNvPr id="3" name="Content Placeholder 2"/>
          <p:cNvSpPr>
            <a:spLocks noGrp="1"/>
          </p:cNvSpPr>
          <p:nvPr>
            <p:ph idx="1"/>
          </p:nvPr>
        </p:nvSpPr>
        <p:spPr>
          <a:xfrm>
            <a:off x="457200" y="1474072"/>
            <a:ext cx="8229600" cy="4525963"/>
          </a:xfrm>
        </p:spPr>
        <p:txBody>
          <a:bodyPr>
            <a:normAutofit/>
          </a:bodyPr>
          <a:lstStyle/>
          <a:p>
            <a:pPr>
              <a:defRPr/>
            </a:pPr>
            <a:r>
              <a:rPr lang="en-US" dirty="0">
                <a:solidFill>
                  <a:schemeClr val="dk1"/>
                </a:solidFill>
              </a:rPr>
              <a:t>Between January </a:t>
            </a:r>
            <a:r>
              <a:rPr lang="en-US" dirty="0" smtClean="0">
                <a:solidFill>
                  <a:schemeClr val="dk1"/>
                </a:solidFill>
              </a:rPr>
              <a:t>1</a:t>
            </a:r>
            <a:r>
              <a:rPr lang="en-US" dirty="0" smtClean="0">
                <a:solidFill>
                  <a:srgbClr val="000000"/>
                </a:solidFill>
                <a:latin typeface="Engravers MT" panose="02090707080505020304" pitchFamily="18" charset="0"/>
              </a:rPr>
              <a:t>–</a:t>
            </a:r>
            <a:r>
              <a:rPr lang="en-US" dirty="0" smtClean="0">
                <a:solidFill>
                  <a:schemeClr val="dk1"/>
                </a:solidFill>
              </a:rPr>
              <a:t>February 14, you </a:t>
            </a:r>
            <a:r>
              <a:rPr lang="en-US" dirty="0">
                <a:solidFill>
                  <a:schemeClr val="dk1"/>
                </a:solidFill>
              </a:rPr>
              <a:t>can leave an MA Plan and switch to Original Medicare</a:t>
            </a:r>
          </a:p>
          <a:p>
            <a:pPr lvl="1" eaLnBrk="1" hangingPunct="1">
              <a:defRPr/>
            </a:pPr>
            <a:r>
              <a:rPr lang="en-US" dirty="0">
                <a:solidFill>
                  <a:schemeClr val="dk1"/>
                </a:solidFill>
              </a:rPr>
              <a:t>If you make this change, you may also join a Medicare Prescription Drug Plan to add drug coverage </a:t>
            </a:r>
          </a:p>
          <a:p>
            <a:pPr marL="1023938" lvl="2" indent="-287338">
              <a:defRPr/>
            </a:pPr>
            <a:r>
              <a:rPr lang="en-US" dirty="0">
                <a:solidFill>
                  <a:schemeClr val="dk1"/>
                </a:solidFill>
              </a:rPr>
              <a:t>Coverage begins the first of the month after the plan gets enrollment form</a:t>
            </a:r>
          </a:p>
          <a:p>
            <a:pPr lvl="1" eaLnBrk="1" hangingPunct="1">
              <a:defRPr/>
            </a:pPr>
            <a:r>
              <a:rPr lang="en-US" dirty="0">
                <a:solidFill>
                  <a:schemeClr val="dk1"/>
                </a:solidFill>
              </a:rPr>
              <a:t>Check whether you could get a Medigap policy</a:t>
            </a:r>
            <a:endParaRPr lang="en-US" dirty="0"/>
          </a:p>
          <a:p>
            <a:pPr eaLnBrk="1" hangingPunct="1">
              <a:defRPr/>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35197"/>
            <a:ext cx="9144000" cy="1069430"/>
          </a:xfrm>
        </p:spPr>
        <p:txBody>
          <a:bodyPr>
            <a:noAutofit/>
          </a:bodyPr>
          <a:lstStyle/>
          <a:p>
            <a:pPr eaLnBrk="1" hangingPunct="1"/>
            <a:r>
              <a:rPr lang="en-US" b="1" dirty="0" smtClean="0">
                <a:ea typeface="ＭＳ Ｐゴシック"/>
              </a:rPr>
              <a:t>Need a Prescription Before Getting Your </a:t>
            </a:r>
            <a:br>
              <a:rPr lang="en-US" b="1" dirty="0" smtClean="0">
                <a:ea typeface="ＭＳ Ｐゴシック"/>
              </a:rPr>
            </a:br>
            <a:r>
              <a:rPr lang="en-US" b="1" dirty="0" smtClean="0">
                <a:ea typeface="ＭＳ Ｐゴシック"/>
              </a:rPr>
              <a:t>Membership Materials?</a:t>
            </a:r>
          </a:p>
        </p:txBody>
      </p:sp>
      <p:sp>
        <p:nvSpPr>
          <p:cNvPr id="3" name="Content Placeholder 2"/>
          <p:cNvSpPr>
            <a:spLocks noGrp="1"/>
          </p:cNvSpPr>
          <p:nvPr>
            <p:ph idx="1"/>
          </p:nvPr>
        </p:nvSpPr>
        <p:spPr>
          <a:xfrm>
            <a:off x="457200" y="1474072"/>
            <a:ext cx="8229600" cy="4525963"/>
          </a:xfrm>
        </p:spPr>
        <p:txBody>
          <a:bodyPr>
            <a:normAutofit fontScale="77500" lnSpcReduction="20000"/>
          </a:bodyPr>
          <a:lstStyle/>
          <a:p>
            <a:pPr>
              <a:lnSpc>
                <a:spcPct val="120000"/>
              </a:lnSpc>
              <a:buFont typeface="Wingdings" panose="05000000000000000000" pitchFamily="2" charset="2"/>
              <a:buChar char="§"/>
              <a:defRPr/>
            </a:pPr>
            <a:r>
              <a:rPr lang="en-US" sz="3500" dirty="0"/>
              <a:t>Take as much information to the pharmacy/provider as possible, including</a:t>
            </a:r>
          </a:p>
          <a:p>
            <a:pPr marL="623888" lvl="1" indent="-282575">
              <a:lnSpc>
                <a:spcPct val="120000"/>
              </a:lnSpc>
              <a:spcBef>
                <a:spcPts val="600"/>
              </a:spcBef>
              <a:buSzPct val="100000"/>
              <a:defRPr/>
            </a:pPr>
            <a:r>
              <a:rPr lang="en-US" sz="3000" dirty="0"/>
              <a:t>Red, white, and blue Medicare card</a:t>
            </a:r>
          </a:p>
          <a:p>
            <a:pPr marL="623888" lvl="1" indent="-282575">
              <a:lnSpc>
                <a:spcPct val="120000"/>
              </a:lnSpc>
              <a:spcBef>
                <a:spcPts val="600"/>
              </a:spcBef>
              <a:buSzPct val="100000"/>
              <a:defRPr/>
            </a:pPr>
            <a:r>
              <a:rPr lang="en-US" sz="3000" dirty="0"/>
              <a:t>A photo ID</a:t>
            </a:r>
          </a:p>
          <a:p>
            <a:pPr marL="623888" lvl="1" indent="-282575">
              <a:lnSpc>
                <a:spcPct val="120000"/>
              </a:lnSpc>
              <a:spcBef>
                <a:spcPts val="600"/>
              </a:spcBef>
              <a:buSzPct val="100000"/>
              <a:defRPr/>
            </a:pPr>
            <a:r>
              <a:rPr lang="en-US" sz="3000" dirty="0"/>
              <a:t>Your plan membership ID card, if you have one</a:t>
            </a:r>
          </a:p>
          <a:p>
            <a:pPr marL="623888" lvl="1" indent="-282575">
              <a:lnSpc>
                <a:spcPct val="120000"/>
              </a:lnSpc>
              <a:spcBef>
                <a:spcPts val="600"/>
              </a:spcBef>
              <a:buSzPct val="100000"/>
              <a:defRPr/>
            </a:pPr>
            <a:r>
              <a:rPr lang="en-US" sz="3000" dirty="0"/>
              <a:t>An acknowledgement or confirmation letter, or an enrollment confirmation number from the </a:t>
            </a:r>
            <a:r>
              <a:rPr lang="en-US" sz="3000" dirty="0" smtClean="0"/>
              <a:t>plan</a:t>
            </a:r>
          </a:p>
          <a:p>
            <a:pPr marL="623888" lvl="1" indent="-282575">
              <a:lnSpc>
                <a:spcPct val="120000"/>
              </a:lnSpc>
              <a:spcBef>
                <a:spcPts val="600"/>
              </a:spcBef>
              <a:buSzPct val="100000"/>
              <a:defRPr/>
            </a:pPr>
            <a:r>
              <a:rPr lang="en-US" sz="3000" dirty="0"/>
              <a:t>Medicaid card or letter showing eligibility for Extra Help</a:t>
            </a:r>
          </a:p>
          <a:p>
            <a:pPr marL="223838" indent="-282575">
              <a:lnSpc>
                <a:spcPct val="120000"/>
              </a:lnSpc>
              <a:spcBef>
                <a:spcPts val="600"/>
              </a:spcBef>
              <a:buSzPct val="100000"/>
              <a:defRPr/>
            </a:pPr>
            <a:r>
              <a:rPr lang="en-US" sz="3400" dirty="0" smtClean="0"/>
              <a:t>If </a:t>
            </a:r>
            <a:r>
              <a:rPr lang="en-US" sz="3400" dirty="0"/>
              <a:t>enrollment can’t be confirmed, can pay out-of-pocket and work with the plan to get reimbursed </a:t>
            </a:r>
          </a:p>
          <a:p>
            <a:pPr marL="623888" lvl="1" indent="-282575">
              <a:lnSpc>
                <a:spcPct val="120000"/>
              </a:lnSpc>
              <a:spcBef>
                <a:spcPts val="600"/>
              </a:spcBef>
              <a:buSzPct val="100000"/>
              <a:defRPr/>
            </a:pPr>
            <a:endParaRPr lang="en-US" sz="3000" dirty="0"/>
          </a:p>
          <a:p>
            <a:pPr eaLnBrk="1" hangingPunct="1">
              <a:buFont typeface="Wingdings" pitchFamily="2" charset="2"/>
              <a:buNone/>
              <a:defRPr/>
            </a:pPr>
            <a:endParaRPr lang="en-US" sz="7200"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29</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197"/>
            <a:ext cx="9144000" cy="1069430"/>
          </a:xfrm>
        </p:spPr>
        <p:txBody>
          <a:bodyPr>
            <a:normAutofit fontScale="90000"/>
          </a:bodyPr>
          <a:lstStyle/>
          <a:p>
            <a:r>
              <a:rPr lang="en-US" dirty="0" smtClean="0">
                <a:ea typeface="ＭＳ Ｐゴシック"/>
              </a:rPr>
              <a:t/>
            </a:r>
            <a:br>
              <a:rPr lang="en-US" dirty="0" smtClean="0">
                <a:ea typeface="ＭＳ Ｐゴシック"/>
              </a:rPr>
            </a:br>
            <a:r>
              <a:rPr lang="en-US" sz="4000" b="1" dirty="0" smtClean="0">
                <a:ea typeface="ＭＳ Ｐゴシック"/>
              </a:rPr>
              <a:t>Your Medicare Coverage Choices</a:t>
            </a:r>
            <a:br>
              <a:rPr lang="en-US" sz="4000" b="1" dirty="0" smtClean="0">
                <a:ea typeface="ＭＳ Ｐゴシック"/>
              </a:rPr>
            </a:br>
            <a:endParaRPr lang="en-US" sz="4000" b="1" dirty="0"/>
          </a:p>
        </p:txBody>
      </p:sp>
      <p:sp>
        <p:nvSpPr>
          <p:cNvPr id="24578" name="Content Placeholder 1"/>
          <p:cNvSpPr>
            <a:spLocks noGrp="1"/>
          </p:cNvSpPr>
          <p:nvPr>
            <p:ph idx="1"/>
          </p:nvPr>
        </p:nvSpPr>
        <p:spPr>
          <a:xfrm>
            <a:off x="457200" y="1474072"/>
            <a:ext cx="8229600" cy="4525963"/>
          </a:xfrm>
        </p:spPr>
        <p:txBody>
          <a:bodyPr anchor="t">
            <a:normAutofit fontScale="92500" lnSpcReduction="20000"/>
          </a:bodyPr>
          <a:lstStyle/>
          <a:p>
            <a:pPr marL="514350" indent="-457200">
              <a:lnSpc>
                <a:spcPct val="110000"/>
              </a:lnSpc>
              <a:spcBef>
                <a:spcPts val="600"/>
              </a:spcBef>
            </a:pPr>
            <a:r>
              <a:rPr lang="en-US" dirty="0" smtClean="0">
                <a:ea typeface="ＭＳ Ｐゴシック"/>
              </a:rPr>
              <a:t>Original Medicare</a:t>
            </a:r>
          </a:p>
          <a:p>
            <a:pPr marL="803275" lvl="1" indent="-282575">
              <a:lnSpc>
                <a:spcPct val="110000"/>
              </a:lnSpc>
              <a:spcBef>
                <a:spcPts val="600"/>
              </a:spcBef>
              <a:buSzPct val="110000"/>
            </a:pPr>
            <a:r>
              <a:rPr lang="en-US" dirty="0" smtClean="0">
                <a:ea typeface="ＭＳ Ｐゴシック"/>
              </a:rPr>
              <a:t>May add a Medicare Supplement </a:t>
            </a:r>
            <a:r>
              <a:rPr lang="en-US" dirty="0">
                <a:ea typeface="ＭＳ Ｐゴシック"/>
              </a:rPr>
              <a:t>Insurance </a:t>
            </a:r>
            <a:r>
              <a:rPr lang="en-US" dirty="0" smtClean="0">
                <a:ea typeface="ＭＳ Ｐゴシック"/>
              </a:rPr>
              <a:t>(Medigap</a:t>
            </a:r>
            <a:r>
              <a:rPr lang="en-US" dirty="0">
                <a:ea typeface="ＭＳ Ｐゴシック"/>
              </a:rPr>
              <a:t>) </a:t>
            </a:r>
            <a:r>
              <a:rPr lang="en-US" dirty="0" smtClean="0">
                <a:ea typeface="ＭＳ Ｐゴシック"/>
              </a:rPr>
              <a:t>policy</a:t>
            </a:r>
          </a:p>
          <a:p>
            <a:pPr marL="803275" lvl="1" indent="-282575">
              <a:lnSpc>
                <a:spcPct val="110000"/>
              </a:lnSpc>
              <a:spcBef>
                <a:spcPts val="600"/>
              </a:spcBef>
              <a:buSzPct val="110000"/>
              <a:buFont typeface="Arial" pitchFamily="34" charset="0"/>
              <a:buChar char="•"/>
            </a:pPr>
            <a:r>
              <a:rPr lang="en-US" dirty="0" smtClean="0">
                <a:ea typeface="ＭＳ Ｐゴシック"/>
              </a:rPr>
              <a:t>May add Medicare prescription drug coverage</a:t>
            </a:r>
          </a:p>
          <a:p>
            <a:pPr marL="514350" indent="-457200">
              <a:lnSpc>
                <a:spcPct val="110000"/>
              </a:lnSpc>
              <a:spcBef>
                <a:spcPts val="600"/>
              </a:spcBef>
            </a:pPr>
            <a:r>
              <a:rPr lang="en-US" dirty="0" smtClean="0">
                <a:ea typeface="ＭＳ Ｐゴシック"/>
              </a:rPr>
              <a:t>Medicare Advantage Plans</a:t>
            </a:r>
          </a:p>
          <a:p>
            <a:pPr marL="803275" lvl="1" indent="-282575">
              <a:lnSpc>
                <a:spcPct val="110000"/>
              </a:lnSpc>
              <a:spcBef>
                <a:spcPts val="600"/>
              </a:spcBef>
              <a:buSzPct val="110000"/>
              <a:buFont typeface="Arial" pitchFamily="34" charset="0"/>
              <a:buChar char="•"/>
            </a:pPr>
            <a:r>
              <a:rPr lang="en-US" dirty="0" smtClean="0">
                <a:ea typeface="ＭＳ Ｐゴシック"/>
              </a:rPr>
              <a:t>With or without Medicare prescription drug coverage</a:t>
            </a:r>
          </a:p>
          <a:p>
            <a:pPr marL="514350" indent="-457200">
              <a:lnSpc>
                <a:spcPct val="110000"/>
              </a:lnSpc>
              <a:spcBef>
                <a:spcPts val="600"/>
              </a:spcBef>
            </a:pPr>
            <a:r>
              <a:rPr lang="en-US" dirty="0" smtClean="0">
                <a:ea typeface="ＭＳ Ｐゴシック"/>
              </a:rPr>
              <a:t>Other Medicare Health Plans</a:t>
            </a:r>
          </a:p>
          <a:p>
            <a:pPr marL="803275" lvl="1" indent="-282575">
              <a:lnSpc>
                <a:spcPct val="110000"/>
              </a:lnSpc>
              <a:spcBef>
                <a:spcPts val="600"/>
              </a:spcBef>
              <a:buSzPct val="110000"/>
              <a:buFont typeface="Arial" pitchFamily="34" charset="0"/>
              <a:buChar char="•"/>
            </a:pPr>
            <a:r>
              <a:rPr lang="en-US" dirty="0" smtClean="0">
                <a:ea typeface="ＭＳ Ｐゴシック"/>
              </a:rPr>
              <a:t>Like Cost Plans, Medicare Medical Savings Accounts, and Programs of All-Inclusive Care for the Elderly (PACE) Plans</a:t>
            </a:r>
          </a:p>
          <a:p>
            <a:pPr marL="914400" lvl="1" indent="-457200" eaLnBrk="1" hangingPunct="1">
              <a:buFont typeface="Arial" pitchFamily="34" charset="0"/>
              <a:buNone/>
            </a:pPr>
            <a:endParaRPr lang="en-US" sz="2000" dirty="0" smtClean="0">
              <a:ea typeface="ＭＳ Ｐゴシック"/>
            </a:endParaRPr>
          </a:p>
          <a:p>
            <a:pPr marL="914400" lvl="1" indent="-457200" eaLnBrk="1" hangingPunct="1">
              <a:buFont typeface="Calibri" pitchFamily="34" charset="0"/>
              <a:buAutoNum type="alphaUcPeriod"/>
            </a:pPr>
            <a:endParaRPr lang="en-US" sz="2000" dirty="0" smtClean="0">
              <a:ea typeface="ＭＳ Ｐゴシック"/>
            </a:endParaRPr>
          </a:p>
          <a:p>
            <a:pPr eaLnBrk="1" hangingPunct="1"/>
            <a:endParaRPr lang="en-US" dirty="0" smtClean="0">
              <a:ea typeface="ＭＳ Ｐゴシック"/>
            </a:endParaRP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a:t>
            </a:fld>
            <a:endParaRPr lang="en-US" dirty="0">
              <a:solidFill>
                <a:prstClr val="black"/>
              </a:solidFill>
            </a:endParaRPr>
          </a:p>
        </p:txBody>
      </p:sp>
    </p:spTree>
    <p:extLst>
      <p:ext uri="{BB962C8B-B14F-4D97-AF65-F5344CB8AC3E}">
        <p14:creationId xmlns:p14="http://schemas.microsoft.com/office/powerpoint/2010/main" val="2662316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35197"/>
            <a:ext cx="9144000" cy="1069430"/>
          </a:xfrm>
        </p:spPr>
        <p:txBody>
          <a:bodyPr/>
          <a:lstStyle/>
          <a:p>
            <a:r>
              <a:rPr lang="en-US" b="1" dirty="0" smtClean="0">
                <a:ea typeface="ＭＳ Ｐゴシック"/>
              </a:rPr>
              <a:t>Non-Renewing Medicare Plans</a:t>
            </a:r>
          </a:p>
        </p:txBody>
      </p:sp>
      <p:sp>
        <p:nvSpPr>
          <p:cNvPr id="3" name="Content Placeholder 2"/>
          <p:cNvSpPr>
            <a:spLocks noGrp="1"/>
          </p:cNvSpPr>
          <p:nvPr>
            <p:ph idx="1"/>
          </p:nvPr>
        </p:nvSpPr>
        <p:spPr>
          <a:xfrm>
            <a:off x="457200" y="1104628"/>
            <a:ext cx="8229600" cy="4895408"/>
          </a:xfrm>
        </p:spPr>
        <p:txBody>
          <a:bodyPr>
            <a:normAutofit fontScale="85000" lnSpcReduction="20000"/>
          </a:bodyPr>
          <a:lstStyle/>
          <a:p>
            <a:pPr>
              <a:lnSpc>
                <a:spcPct val="120000"/>
              </a:lnSpc>
              <a:buFont typeface="Wingdings" pitchFamily="2" charset="2"/>
              <a:buChar char="§"/>
              <a:defRPr/>
            </a:pPr>
            <a:r>
              <a:rPr lang="en-US" sz="3000" dirty="0"/>
              <a:t>Sometimes insurance companies don’t renew all of their plans</a:t>
            </a:r>
          </a:p>
          <a:p>
            <a:pPr marL="623888" lvl="1">
              <a:lnSpc>
                <a:spcPct val="120000"/>
              </a:lnSpc>
              <a:buSzPct val="120000"/>
              <a:buFont typeface="Arial" pitchFamily="34" charset="0"/>
              <a:buChar char="•"/>
              <a:defRPr/>
            </a:pPr>
            <a:r>
              <a:rPr lang="en-US" sz="2600" dirty="0"/>
              <a:t>Usually based on the plans’ business decisions</a:t>
            </a:r>
          </a:p>
          <a:p>
            <a:pPr marL="623888" lvl="1">
              <a:lnSpc>
                <a:spcPct val="120000"/>
              </a:lnSpc>
              <a:buSzPct val="120000"/>
              <a:buFont typeface="Arial" pitchFamily="34" charset="0"/>
              <a:buChar char="•"/>
              <a:defRPr/>
            </a:pPr>
            <a:r>
              <a:rPr lang="en-US" sz="2600" dirty="0"/>
              <a:t>Or on CMS sanctions or contract terminations</a:t>
            </a:r>
          </a:p>
          <a:p>
            <a:pPr>
              <a:lnSpc>
                <a:spcPct val="120000"/>
              </a:lnSpc>
              <a:buFont typeface="Wingdings" pitchFamily="2" charset="2"/>
              <a:buChar char="§"/>
              <a:defRPr/>
            </a:pPr>
            <a:r>
              <a:rPr lang="en-US" sz="3000" dirty="0"/>
              <a:t>You may join another Medicare Advantage or Medicare Prescription Drug Plan</a:t>
            </a:r>
          </a:p>
          <a:p>
            <a:pPr>
              <a:lnSpc>
                <a:spcPct val="120000"/>
              </a:lnSpc>
              <a:buFont typeface="Wingdings" pitchFamily="2" charset="2"/>
              <a:buChar char="§"/>
              <a:defRPr/>
            </a:pPr>
            <a:r>
              <a:rPr lang="en-US" sz="3000" dirty="0"/>
              <a:t>Plans must notify members affected</a:t>
            </a:r>
          </a:p>
          <a:p>
            <a:pPr marL="623888" lvl="1">
              <a:lnSpc>
                <a:spcPct val="120000"/>
              </a:lnSpc>
              <a:buSzPct val="120000"/>
              <a:buFont typeface="Arial" pitchFamily="34" charset="0"/>
              <a:buChar char="•"/>
              <a:defRPr/>
            </a:pPr>
            <a:r>
              <a:rPr lang="en-US" sz="2600" dirty="0"/>
              <a:t>No later than the beginning of October (90 days before the end of the year)</a:t>
            </a:r>
          </a:p>
          <a:p>
            <a:pPr marL="623888" lvl="1">
              <a:lnSpc>
                <a:spcPct val="120000"/>
              </a:lnSpc>
              <a:buSzPct val="120000"/>
              <a:buFont typeface="Arial" pitchFamily="34" charset="0"/>
              <a:buChar char="•"/>
              <a:defRPr/>
            </a:pPr>
            <a:r>
              <a:rPr lang="en-US" sz="2600" dirty="0"/>
              <a:t>Those affected get </a:t>
            </a:r>
            <a:r>
              <a:rPr lang="en-US" sz="2600" dirty="0" smtClean="0"/>
              <a:t>a Special </a:t>
            </a:r>
            <a:r>
              <a:rPr lang="en-US" sz="2600" dirty="0"/>
              <a:t>Enrollment Period</a:t>
            </a:r>
          </a:p>
          <a:p>
            <a:pPr marL="914400" lvl="2" indent="-282575">
              <a:lnSpc>
                <a:spcPct val="120000"/>
              </a:lnSpc>
              <a:buSzPct val="50000"/>
              <a:buFont typeface="Wingdings" pitchFamily="2" charset="2"/>
              <a:buChar char="q"/>
              <a:defRPr/>
            </a:pPr>
            <a:r>
              <a:rPr lang="en-US" sz="2600" dirty="0"/>
              <a:t>October 15, </a:t>
            </a:r>
            <a:r>
              <a:rPr lang="en-US" sz="2600" dirty="0" smtClean="0"/>
              <a:t>2017 </a:t>
            </a:r>
            <a:r>
              <a:rPr lang="en-US" sz="2600" dirty="0"/>
              <a:t>– end of February (the </a:t>
            </a:r>
            <a:r>
              <a:rPr lang="en-US" sz="2600" dirty="0" smtClean="0"/>
              <a:t>28</a:t>
            </a:r>
            <a:r>
              <a:rPr lang="en-US" sz="2600" baseline="30000" dirty="0" smtClean="0"/>
              <a:t>th</a:t>
            </a:r>
            <a:r>
              <a:rPr lang="en-US" sz="2600" dirty="0" smtClean="0"/>
              <a:t> </a:t>
            </a:r>
            <a:r>
              <a:rPr lang="en-US" sz="2600" dirty="0"/>
              <a:t>in </a:t>
            </a:r>
            <a:r>
              <a:rPr lang="en-US" sz="2600" dirty="0" smtClean="0"/>
              <a:t>2018)</a:t>
            </a:r>
            <a:r>
              <a:rPr lang="en-US" dirty="0"/>
              <a:t/>
            </a:r>
            <a:br>
              <a:rPr lang="en-US" dirty="0"/>
            </a:b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5197"/>
            <a:ext cx="9144000" cy="1069430"/>
          </a:xfrm>
        </p:spPr>
        <p:txBody>
          <a:bodyPr/>
          <a:lstStyle/>
          <a:p>
            <a:pPr eaLnBrk="1" hangingPunct="1"/>
            <a:r>
              <a:rPr lang="en-US" b="1" dirty="0" smtClean="0">
                <a:ea typeface="ＭＳ Ｐゴシック"/>
              </a:rPr>
              <a:t>Reassignment Process</a:t>
            </a:r>
            <a:endParaRPr lang="en-US" sz="4800" b="1" dirty="0" smtClean="0">
              <a:ea typeface="ＭＳ Ｐゴシック"/>
            </a:endParaRPr>
          </a:p>
        </p:txBody>
      </p:sp>
      <p:sp>
        <p:nvSpPr>
          <p:cNvPr id="3" name="Content Placeholder 2"/>
          <p:cNvSpPr>
            <a:spLocks noGrp="1"/>
          </p:cNvSpPr>
          <p:nvPr>
            <p:ph idx="1"/>
          </p:nvPr>
        </p:nvSpPr>
        <p:spPr>
          <a:xfrm>
            <a:off x="457200" y="1474072"/>
            <a:ext cx="8229600" cy="4525963"/>
          </a:xfrm>
        </p:spPr>
        <p:txBody>
          <a:bodyPr>
            <a:normAutofit fontScale="92500"/>
          </a:bodyPr>
          <a:lstStyle/>
          <a:p>
            <a:pPr eaLnBrk="1" hangingPunct="1">
              <a:spcBef>
                <a:spcPts val="600"/>
              </a:spcBef>
              <a:buFont typeface="Wingdings" pitchFamily="2" charset="2"/>
              <a:buChar char="§"/>
              <a:defRPr/>
            </a:pPr>
            <a:r>
              <a:rPr lang="en-US" sz="2800" dirty="0"/>
              <a:t>Each Fall, CMS reassigns Low Income Subsidy (LIS) (Extra Help) beneficiaries with 100% premium subsidy to a new Medicare </a:t>
            </a:r>
            <a:r>
              <a:rPr lang="en-US" sz="2800" dirty="0" smtClean="0"/>
              <a:t>drug plan </a:t>
            </a:r>
            <a:r>
              <a:rPr lang="en-US" sz="2800" dirty="0"/>
              <a:t>if the</a:t>
            </a:r>
            <a:r>
              <a:rPr lang="en-US" sz="3200" spc="-40" dirty="0" smtClean="0"/>
              <a:t> </a:t>
            </a:r>
            <a:endParaRPr lang="en-US" spc="-40" dirty="0" smtClean="0"/>
          </a:p>
          <a:p>
            <a:pPr marL="623888" lvl="1" eaLnBrk="1" hangingPunct="1">
              <a:spcBef>
                <a:spcPts val="600"/>
              </a:spcBef>
              <a:buSzPct val="100000"/>
              <a:buFont typeface="Arial" pitchFamily="34" charset="0"/>
              <a:buChar char="•"/>
              <a:defRPr/>
            </a:pPr>
            <a:r>
              <a:rPr lang="en-US" sz="2600" dirty="0" smtClean="0"/>
              <a:t>Plan is terminating</a:t>
            </a:r>
          </a:p>
          <a:p>
            <a:pPr marL="623888" lvl="1" eaLnBrk="1" hangingPunct="1">
              <a:spcBef>
                <a:spcPts val="600"/>
              </a:spcBef>
              <a:buSzPct val="100000"/>
              <a:buFont typeface="Arial" pitchFamily="34" charset="0"/>
              <a:buChar char="•"/>
              <a:defRPr/>
            </a:pPr>
            <a:r>
              <a:rPr lang="en-US" sz="2600" dirty="0" smtClean="0"/>
              <a:t>Plan premium increases </a:t>
            </a:r>
          </a:p>
          <a:p>
            <a:pPr marL="914400" lvl="2" indent="-282575" eaLnBrk="1" hangingPunct="1">
              <a:spcBef>
                <a:spcPts val="600"/>
              </a:spcBef>
              <a:buSzPct val="50000"/>
              <a:buFont typeface="Wingdings" pitchFamily="2" charset="2"/>
              <a:buChar char="q"/>
              <a:defRPr/>
            </a:pPr>
            <a:r>
              <a:rPr lang="en-US" sz="2600" dirty="0" smtClean="0"/>
              <a:t>Over regional LIS premium subsidy amount or</a:t>
            </a:r>
          </a:p>
          <a:p>
            <a:pPr marL="914400" lvl="2" indent="-282575" eaLnBrk="1" hangingPunct="1">
              <a:spcBef>
                <a:spcPts val="600"/>
              </a:spcBef>
              <a:buSzPct val="50000"/>
              <a:buFont typeface="Wingdings" pitchFamily="2" charset="2"/>
              <a:buChar char="q"/>
              <a:defRPr/>
            </a:pPr>
            <a:r>
              <a:rPr lang="en-US" sz="2600" dirty="0" smtClean="0"/>
              <a:t>Converting to enhanced benefit</a:t>
            </a:r>
          </a:p>
          <a:p>
            <a:pPr marL="347472" lvl="1" indent="-347472">
              <a:spcBef>
                <a:spcPts val="600"/>
              </a:spcBef>
              <a:buSzPct val="100000"/>
              <a:buFont typeface="Wingdings" pitchFamily="2" charset="2"/>
              <a:buChar char="§"/>
              <a:defRPr/>
            </a:pPr>
            <a:r>
              <a:rPr lang="en-US" dirty="0"/>
              <a:t>Reassignment is random</a:t>
            </a:r>
          </a:p>
          <a:p>
            <a:pPr marL="623888" lvl="1">
              <a:spcBef>
                <a:spcPts val="600"/>
              </a:spcBef>
              <a:buSzPct val="100000"/>
              <a:defRPr/>
            </a:pPr>
            <a:r>
              <a:rPr lang="en-US" sz="2600" dirty="0"/>
              <a:t>Basic plans only</a:t>
            </a:r>
          </a:p>
          <a:p>
            <a:pPr marL="347472" lvl="1" indent="-347472">
              <a:spcBef>
                <a:spcPts val="600"/>
              </a:spcBef>
              <a:buSzPct val="100000"/>
              <a:buFont typeface="Wingdings" pitchFamily="2" charset="2"/>
              <a:buChar char="§"/>
              <a:defRPr/>
            </a:pPr>
            <a:r>
              <a:rPr lang="en-US" dirty="0" smtClean="0"/>
              <a:t>People who chose their current plan won’t be reassigned</a:t>
            </a:r>
          </a:p>
          <a:p>
            <a:pPr eaLnBrk="1" hangingPunct="1">
              <a:buFont typeface="Wingdings" pitchFamily="2" charset="2"/>
              <a:buNone/>
              <a:defRPr/>
            </a:pPr>
            <a:endParaRPr lang="en-US" sz="2400"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31</a:t>
            </a:fld>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97"/>
            <a:ext cx="9144000" cy="1069430"/>
          </a:xfrm>
        </p:spPr>
        <p:txBody>
          <a:bodyPr/>
          <a:lstStyle/>
          <a:p>
            <a:r>
              <a:rPr lang="en-US" b="1" dirty="0" smtClean="0"/>
              <a:t>Beneficiary Notices</a:t>
            </a:r>
            <a:endParaRPr lang="en-US" b="1" dirty="0"/>
          </a:p>
        </p:txBody>
      </p:sp>
      <p:sp>
        <p:nvSpPr>
          <p:cNvPr id="6" name="Content Placeholder 5"/>
          <p:cNvSpPr>
            <a:spLocks noGrp="1"/>
          </p:cNvSpPr>
          <p:nvPr>
            <p:ph idx="1"/>
          </p:nvPr>
        </p:nvSpPr>
        <p:spPr>
          <a:xfrm>
            <a:off x="457200" y="1474072"/>
            <a:ext cx="8229600" cy="4525963"/>
          </a:xfrm>
        </p:spPr>
        <p:txBody>
          <a:bodyPr>
            <a:normAutofit/>
          </a:bodyPr>
          <a:lstStyle/>
          <a:p>
            <a:pPr>
              <a:spcBef>
                <a:spcPts val="600"/>
              </a:spcBef>
              <a:defRPr/>
            </a:pPr>
            <a:r>
              <a:rPr lang="en-US" dirty="0"/>
              <a:t>Reassignment Notice – Plan Termination </a:t>
            </a:r>
            <a:r>
              <a:rPr lang="en-US" dirty="0" smtClean="0"/>
              <a:t>(Terminating </a:t>
            </a:r>
            <a:r>
              <a:rPr lang="en-US" dirty="0"/>
              <a:t>Medicare Prescription Drug Plans)</a:t>
            </a:r>
          </a:p>
          <a:p>
            <a:pPr lvl="0">
              <a:spcBef>
                <a:spcPts val="600"/>
              </a:spcBef>
              <a:defRPr/>
            </a:pPr>
            <a:r>
              <a:rPr lang="en-US" dirty="0"/>
              <a:t>Reassignment Notice – Premium Increase </a:t>
            </a:r>
          </a:p>
          <a:p>
            <a:pPr>
              <a:spcBef>
                <a:spcPts val="600"/>
              </a:spcBef>
              <a:defRPr/>
            </a:pPr>
            <a:r>
              <a:rPr lang="en-US" dirty="0"/>
              <a:t>Medicare Advantage Plan Termination</a:t>
            </a:r>
          </a:p>
          <a:p>
            <a:pPr lvl="0">
              <a:spcBef>
                <a:spcPts val="600"/>
              </a:spcBef>
              <a:defRPr/>
            </a:pPr>
            <a:r>
              <a:rPr lang="en-US" dirty="0"/>
              <a:t>Reassignment Formulary </a:t>
            </a:r>
          </a:p>
          <a:p>
            <a:pPr lvl="0">
              <a:spcBef>
                <a:spcPts val="600"/>
              </a:spcBef>
              <a:defRPr/>
            </a:pPr>
            <a:r>
              <a:rPr lang="en-US" dirty="0"/>
              <a:t>“Choosers”</a:t>
            </a:r>
          </a:p>
          <a:p>
            <a:pPr>
              <a:spcBef>
                <a:spcPts val="600"/>
              </a:spcBef>
              <a:defRPr/>
            </a:pPr>
            <a:r>
              <a:rPr lang="en-US" dirty="0"/>
              <a:t>See Appendix A for a complete list of notices</a:t>
            </a:r>
          </a:p>
        </p:txBody>
      </p:sp>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2"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32</a:t>
            </a:fld>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35197"/>
            <a:ext cx="9144000" cy="1069430"/>
          </a:xfrm>
        </p:spPr>
        <p:txBody>
          <a:bodyPr>
            <a:noAutofit/>
          </a:bodyPr>
          <a:lstStyle/>
          <a:p>
            <a:pPr eaLnBrk="1" hangingPunct="1">
              <a:defRPr/>
            </a:pPr>
            <a:r>
              <a:rPr lang="en-US" b="1" spc="-40" dirty="0" smtClean="0">
                <a:ea typeface="ＭＳ Ｐゴシック"/>
              </a:rPr>
              <a:t>Terminating Medicare Prescription Drug Plans </a:t>
            </a:r>
          </a:p>
        </p:txBody>
      </p:sp>
      <p:sp>
        <p:nvSpPr>
          <p:cNvPr id="3" name="Content Placeholder 2"/>
          <p:cNvSpPr>
            <a:spLocks noGrp="1"/>
          </p:cNvSpPr>
          <p:nvPr>
            <p:ph idx="1"/>
          </p:nvPr>
        </p:nvSpPr>
        <p:spPr>
          <a:xfrm>
            <a:off x="457200" y="1474072"/>
            <a:ext cx="8229600" cy="4525963"/>
          </a:xfrm>
          <a:noFill/>
        </p:spPr>
        <p:txBody>
          <a:bodyPr>
            <a:normAutofit lnSpcReduction="10000"/>
          </a:bodyPr>
          <a:lstStyle/>
          <a:p>
            <a:pPr>
              <a:spcBef>
                <a:spcPts val="600"/>
              </a:spcBef>
              <a:defRPr/>
            </a:pPr>
            <a:r>
              <a:rPr lang="en-US" sz="2800" dirty="0"/>
              <a:t>Reassignment Notice </a:t>
            </a:r>
            <a:r>
              <a:rPr lang="en-US" sz="2800" dirty="0" smtClean="0"/>
              <a:t>– </a:t>
            </a:r>
            <a:r>
              <a:rPr lang="en-US" sz="2800" dirty="0"/>
              <a:t>Plan Termination</a:t>
            </a:r>
          </a:p>
          <a:p>
            <a:pPr marL="623888" lvl="1">
              <a:spcBef>
                <a:spcPts val="600"/>
              </a:spcBef>
              <a:buSzPct val="120000"/>
              <a:defRPr/>
            </a:pPr>
            <a:r>
              <a:rPr lang="en-US" sz="2400" dirty="0"/>
              <a:t>CMS sends letter in late October </a:t>
            </a:r>
          </a:p>
          <a:p>
            <a:pPr marL="623888" lvl="1" eaLnBrk="1" hangingPunct="1">
              <a:spcBef>
                <a:spcPts val="600"/>
              </a:spcBef>
              <a:buSzPct val="120000"/>
              <a:defRPr/>
            </a:pPr>
            <a:r>
              <a:rPr lang="en-US" sz="2400" b="1" dirty="0"/>
              <a:t>BLUE paper- version 1</a:t>
            </a:r>
          </a:p>
          <a:p>
            <a:pPr marL="623888" lvl="1" eaLnBrk="1" hangingPunct="1">
              <a:spcBef>
                <a:spcPts val="600"/>
              </a:spcBef>
              <a:buSzPct val="120000"/>
              <a:defRPr/>
            </a:pPr>
            <a:r>
              <a:rPr lang="en-US" sz="2400" dirty="0"/>
              <a:t>Current plan is leaving Medicare program</a:t>
            </a:r>
          </a:p>
          <a:p>
            <a:pPr marL="623888" lvl="1" eaLnBrk="1" hangingPunct="1">
              <a:spcBef>
                <a:spcPts val="600"/>
              </a:spcBef>
              <a:buSzPct val="120000"/>
              <a:defRPr/>
            </a:pPr>
            <a:r>
              <a:rPr lang="en-US" sz="2400" dirty="0"/>
              <a:t>Reassigned to new plan effective January 1, </a:t>
            </a:r>
            <a:r>
              <a:rPr lang="en-US" sz="2400" dirty="0" smtClean="0"/>
              <a:t>2018</a:t>
            </a:r>
            <a:endParaRPr lang="en-US" sz="2400" dirty="0"/>
          </a:p>
          <a:p>
            <a:pPr marL="969963" lvl="2" indent="-342900" eaLnBrk="1" hangingPunct="1">
              <a:spcBef>
                <a:spcPts val="600"/>
              </a:spcBef>
              <a:buSzPct val="50000"/>
              <a:buFont typeface="Wingdings" panose="05000000000000000000" pitchFamily="2" charset="2"/>
              <a:buChar char="q"/>
              <a:defRPr/>
            </a:pPr>
            <a:r>
              <a:rPr lang="en-US" sz="2400" dirty="0"/>
              <a:t>Unless they join a new plan by December 31, </a:t>
            </a:r>
            <a:r>
              <a:rPr lang="en-US" sz="2400" dirty="0" smtClean="0"/>
              <a:t>2017</a:t>
            </a:r>
            <a:endParaRPr lang="en-US" dirty="0"/>
          </a:p>
          <a:p>
            <a:pPr eaLnBrk="1" hangingPunct="1">
              <a:spcBef>
                <a:spcPts val="600"/>
              </a:spcBef>
              <a:buFont typeface="Wingdings" panose="05000000000000000000" pitchFamily="2" charset="2"/>
              <a:buChar char="§"/>
              <a:defRPr/>
            </a:pPr>
            <a:r>
              <a:rPr lang="en-US" sz="2800" dirty="0"/>
              <a:t>Action</a:t>
            </a:r>
          </a:p>
          <a:p>
            <a:pPr marL="623888" lvl="1" eaLnBrk="1" hangingPunct="1">
              <a:spcBef>
                <a:spcPts val="600"/>
              </a:spcBef>
              <a:buSzPct val="120000"/>
              <a:defRPr/>
            </a:pPr>
            <a:r>
              <a:rPr lang="en-US" sz="2400" dirty="0"/>
              <a:t>Keep the notice</a:t>
            </a:r>
          </a:p>
          <a:p>
            <a:pPr marL="623888" lvl="1" eaLnBrk="1" hangingPunct="1">
              <a:spcBef>
                <a:spcPts val="600"/>
              </a:spcBef>
              <a:buSzPct val="120000"/>
              <a:defRPr/>
            </a:pPr>
            <a:r>
              <a:rPr lang="en-US" sz="2400" dirty="0"/>
              <a:t>Compare new </a:t>
            </a:r>
            <a:r>
              <a:rPr lang="en-US" sz="2400" dirty="0" smtClean="0"/>
              <a:t>2018 </a:t>
            </a:r>
            <a:r>
              <a:rPr lang="en-US" sz="2400" dirty="0"/>
              <a:t>plan with others</a:t>
            </a:r>
          </a:p>
          <a:p>
            <a:pPr marL="623888" lvl="1" eaLnBrk="1" hangingPunct="1">
              <a:spcBef>
                <a:spcPts val="600"/>
              </a:spcBef>
              <a:buSzPct val="120000"/>
              <a:defRPr/>
            </a:pPr>
            <a:r>
              <a:rPr lang="en-US" sz="2400" dirty="0"/>
              <a:t>Can choose to change plans</a:t>
            </a:r>
          </a:p>
          <a:p>
            <a:pPr eaLnBrk="1" hangingPunct="1">
              <a:defRPr/>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33</a:t>
            </a:fld>
            <a:endParaRPr lang="en-US" dirty="0">
              <a:solidFill>
                <a:prstClr val="black"/>
              </a:solidFill>
            </a:endParaRPr>
          </a:p>
        </p:txBody>
      </p:sp>
    </p:spTree>
    <p:extLst>
      <p:ext uri="{BB962C8B-B14F-4D97-AF65-F5344CB8AC3E}">
        <p14:creationId xmlns:p14="http://schemas.microsoft.com/office/powerpoint/2010/main" val="149629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35197"/>
            <a:ext cx="9144000" cy="1069430"/>
          </a:xfrm>
        </p:spPr>
        <p:txBody>
          <a:bodyPr>
            <a:normAutofit/>
          </a:bodyPr>
          <a:lstStyle/>
          <a:p>
            <a:pPr eaLnBrk="1" hangingPunct="1"/>
            <a:r>
              <a:rPr lang="en-US" b="1" dirty="0" smtClean="0">
                <a:ea typeface="ＭＳ Ｐゴシック"/>
              </a:rPr>
              <a:t>Prescription Drug Plan Premium Increase </a:t>
            </a:r>
          </a:p>
        </p:txBody>
      </p:sp>
      <p:sp>
        <p:nvSpPr>
          <p:cNvPr id="3" name="Content Placeholder 2"/>
          <p:cNvSpPr>
            <a:spLocks noGrp="1"/>
          </p:cNvSpPr>
          <p:nvPr>
            <p:ph idx="1"/>
          </p:nvPr>
        </p:nvSpPr>
        <p:spPr>
          <a:xfrm>
            <a:off x="457200" y="1474072"/>
            <a:ext cx="8229600" cy="4525963"/>
          </a:xfrm>
        </p:spPr>
        <p:txBody>
          <a:bodyPr>
            <a:normAutofit fontScale="92500" lnSpcReduction="10000"/>
          </a:bodyPr>
          <a:lstStyle/>
          <a:p>
            <a:pPr>
              <a:spcBef>
                <a:spcPts val="600"/>
              </a:spcBef>
              <a:defRPr/>
            </a:pPr>
            <a:r>
              <a:rPr lang="en-US" sz="2800" dirty="0"/>
              <a:t>Reassignment Notice – Premium Increase</a:t>
            </a:r>
          </a:p>
          <a:p>
            <a:pPr marL="623888" lvl="1">
              <a:spcBef>
                <a:spcPts val="600"/>
              </a:spcBef>
              <a:buSzPct val="120000"/>
              <a:defRPr/>
            </a:pPr>
            <a:r>
              <a:rPr lang="en-US" sz="2400" dirty="0"/>
              <a:t>CMS sends letter in late October </a:t>
            </a:r>
          </a:p>
          <a:p>
            <a:pPr marL="623888" lvl="1" eaLnBrk="1" hangingPunct="1">
              <a:spcBef>
                <a:spcPts val="600"/>
              </a:spcBef>
              <a:buSzPct val="120000"/>
              <a:defRPr/>
            </a:pPr>
            <a:r>
              <a:rPr lang="en-US" sz="2400" b="1" dirty="0"/>
              <a:t>BLUE paper- version 2</a:t>
            </a:r>
          </a:p>
          <a:p>
            <a:pPr marL="623888" lvl="1" eaLnBrk="1" hangingPunct="1">
              <a:spcBef>
                <a:spcPts val="600"/>
              </a:spcBef>
              <a:buSzPct val="120000"/>
              <a:defRPr/>
            </a:pPr>
            <a:r>
              <a:rPr lang="en-US" sz="2400" dirty="0"/>
              <a:t>Current plan’s premium is increasing over LIS benchmark, or converting to enhanced plan</a:t>
            </a:r>
          </a:p>
          <a:p>
            <a:pPr marL="623888" lvl="1" eaLnBrk="1" hangingPunct="1">
              <a:spcBef>
                <a:spcPts val="600"/>
              </a:spcBef>
              <a:buSzPct val="120000"/>
              <a:defRPr/>
            </a:pPr>
            <a:r>
              <a:rPr lang="en-US" sz="2400" dirty="0"/>
              <a:t>Reassigned to new plan effective January 1, </a:t>
            </a:r>
            <a:r>
              <a:rPr lang="en-US" sz="2400" dirty="0" smtClean="0"/>
              <a:t>2018</a:t>
            </a:r>
            <a:endParaRPr lang="en-US" sz="2400" dirty="0"/>
          </a:p>
          <a:p>
            <a:pPr marL="969963" lvl="2" indent="-342900" eaLnBrk="1" hangingPunct="1">
              <a:spcBef>
                <a:spcPts val="600"/>
              </a:spcBef>
              <a:buSzPct val="50000"/>
              <a:buFont typeface="Wingdings" panose="05000000000000000000" pitchFamily="2" charset="2"/>
              <a:buChar char="q"/>
              <a:defRPr/>
            </a:pPr>
            <a:r>
              <a:rPr lang="en-US" sz="2400" dirty="0"/>
              <a:t>Unless they join a new plan by December 31, </a:t>
            </a:r>
            <a:r>
              <a:rPr lang="en-US" sz="2400" dirty="0" smtClean="0"/>
              <a:t>2017</a:t>
            </a:r>
            <a:endParaRPr lang="en-US" sz="2400" dirty="0"/>
          </a:p>
          <a:p>
            <a:pPr eaLnBrk="1" hangingPunct="1">
              <a:spcBef>
                <a:spcPts val="600"/>
              </a:spcBef>
              <a:buFont typeface="Wingdings" panose="05000000000000000000" pitchFamily="2" charset="2"/>
              <a:buChar char="§"/>
              <a:defRPr/>
            </a:pPr>
            <a:r>
              <a:rPr lang="en-US" sz="2800" dirty="0"/>
              <a:t>Action</a:t>
            </a:r>
          </a:p>
          <a:p>
            <a:pPr marL="623888" lvl="1" eaLnBrk="1" hangingPunct="1">
              <a:spcBef>
                <a:spcPts val="600"/>
              </a:spcBef>
              <a:buSzPct val="120000"/>
              <a:defRPr/>
            </a:pPr>
            <a:r>
              <a:rPr lang="en-US" sz="2400" dirty="0"/>
              <a:t>Keep the notice</a:t>
            </a:r>
          </a:p>
          <a:p>
            <a:pPr marL="623888" lvl="1" eaLnBrk="1" hangingPunct="1">
              <a:spcBef>
                <a:spcPts val="600"/>
              </a:spcBef>
              <a:buSzPct val="120000"/>
              <a:defRPr/>
            </a:pPr>
            <a:r>
              <a:rPr lang="en-US" sz="2400" dirty="0"/>
              <a:t>Compare new </a:t>
            </a:r>
            <a:r>
              <a:rPr lang="en-US" sz="2400" dirty="0" smtClean="0"/>
              <a:t>2018 </a:t>
            </a:r>
            <a:r>
              <a:rPr lang="en-US" sz="2400" dirty="0"/>
              <a:t>plan with others</a:t>
            </a:r>
          </a:p>
          <a:p>
            <a:pPr marL="623888" lvl="1" eaLnBrk="1" hangingPunct="1">
              <a:spcBef>
                <a:spcPts val="600"/>
              </a:spcBef>
              <a:buSzPct val="120000"/>
              <a:defRPr/>
            </a:pPr>
            <a:r>
              <a:rPr lang="en-US" sz="2400" dirty="0"/>
              <a:t>Can choose to change </a:t>
            </a:r>
            <a:r>
              <a:rPr lang="en-US" sz="2400" dirty="0" smtClean="0"/>
              <a:t>plans </a:t>
            </a:r>
            <a:endParaRPr lang="en-US" sz="2400" dirty="0"/>
          </a:p>
          <a:p>
            <a:pPr eaLnBrk="1" hangingPunct="1">
              <a:defRPr/>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34</a:t>
            </a:fld>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Autofit/>
          </a:bodyPr>
          <a:lstStyle/>
          <a:p>
            <a:pPr eaLnBrk="1" hangingPunct="1"/>
            <a:r>
              <a:rPr lang="en-US" b="1" dirty="0" smtClean="0">
                <a:ea typeface="ＭＳ Ｐゴシック"/>
              </a:rPr>
              <a:t>Medicare Advantage (MA) Plan Termination</a:t>
            </a:r>
          </a:p>
        </p:txBody>
      </p:sp>
      <p:sp>
        <p:nvSpPr>
          <p:cNvPr id="3" name="Content Placeholder 2"/>
          <p:cNvSpPr>
            <a:spLocks noGrp="1"/>
          </p:cNvSpPr>
          <p:nvPr>
            <p:ph idx="1"/>
          </p:nvPr>
        </p:nvSpPr>
        <p:spPr>
          <a:xfrm>
            <a:off x="457200" y="1442540"/>
            <a:ext cx="8229600" cy="4729660"/>
          </a:xfrm>
        </p:spPr>
        <p:txBody>
          <a:bodyPr>
            <a:normAutofit fontScale="85000" lnSpcReduction="20000"/>
          </a:bodyPr>
          <a:lstStyle/>
          <a:p>
            <a:pPr>
              <a:lnSpc>
                <a:spcPct val="120000"/>
              </a:lnSpc>
              <a:defRPr/>
            </a:pPr>
            <a:r>
              <a:rPr lang="en-US" sz="2800" dirty="0"/>
              <a:t>MA Reassignment Notice</a:t>
            </a:r>
          </a:p>
          <a:p>
            <a:pPr marL="623888" lvl="1">
              <a:lnSpc>
                <a:spcPct val="120000"/>
              </a:lnSpc>
              <a:buSzPct val="120000"/>
              <a:defRPr/>
            </a:pPr>
            <a:r>
              <a:rPr lang="en-US" sz="2400" dirty="0"/>
              <a:t>CMS sends letter in late October/early November </a:t>
            </a:r>
          </a:p>
          <a:p>
            <a:pPr marL="623888" lvl="1" eaLnBrk="1" hangingPunct="1">
              <a:lnSpc>
                <a:spcPct val="120000"/>
              </a:lnSpc>
              <a:buSzPct val="120000"/>
              <a:defRPr/>
            </a:pPr>
            <a:r>
              <a:rPr lang="en-US" sz="2400" b="1" dirty="0"/>
              <a:t>BLUE paper- version 3</a:t>
            </a:r>
          </a:p>
          <a:p>
            <a:pPr marL="623888" lvl="1" eaLnBrk="1" hangingPunct="1">
              <a:lnSpc>
                <a:spcPct val="120000"/>
              </a:lnSpc>
              <a:buSzPct val="120000"/>
              <a:defRPr/>
            </a:pPr>
            <a:r>
              <a:rPr lang="en-US" sz="2400" dirty="0"/>
              <a:t>Current </a:t>
            </a:r>
            <a:r>
              <a:rPr lang="en-US" sz="2400" dirty="0" smtClean="0"/>
              <a:t>MA </a:t>
            </a:r>
            <a:r>
              <a:rPr lang="en-US" sz="2400" dirty="0"/>
              <a:t>Plan </a:t>
            </a:r>
            <a:r>
              <a:rPr lang="en-US" sz="2400" dirty="0" smtClean="0"/>
              <a:t>is </a:t>
            </a:r>
            <a:r>
              <a:rPr lang="en-US" sz="2400" dirty="0"/>
              <a:t>leaving Medicare program</a:t>
            </a:r>
          </a:p>
          <a:p>
            <a:pPr marL="623888" lvl="1" eaLnBrk="1" hangingPunct="1">
              <a:lnSpc>
                <a:spcPct val="120000"/>
              </a:lnSpc>
              <a:buSzPct val="120000"/>
              <a:defRPr/>
            </a:pPr>
            <a:r>
              <a:rPr lang="en-US" sz="2400" dirty="0"/>
              <a:t>Health coverage will revert back to Original Medicare</a:t>
            </a:r>
          </a:p>
          <a:p>
            <a:pPr marL="623888" lvl="1" eaLnBrk="1" hangingPunct="1">
              <a:lnSpc>
                <a:spcPct val="120000"/>
              </a:lnSpc>
              <a:buSzPct val="120000"/>
              <a:defRPr/>
            </a:pPr>
            <a:r>
              <a:rPr lang="en-US" sz="2400" dirty="0"/>
              <a:t>If </a:t>
            </a:r>
            <a:r>
              <a:rPr lang="en-US" sz="2400" dirty="0" smtClean="0"/>
              <a:t>they get Extra Help, </a:t>
            </a:r>
            <a:r>
              <a:rPr lang="en-US" sz="2400" dirty="0"/>
              <a:t>reassigned to a </a:t>
            </a:r>
            <a:r>
              <a:rPr lang="en-US" sz="2400" dirty="0" smtClean="0"/>
              <a:t>Prescription Drug Plan effective </a:t>
            </a:r>
            <a:r>
              <a:rPr lang="en-US" sz="2400" dirty="0"/>
              <a:t>January 1, </a:t>
            </a:r>
            <a:r>
              <a:rPr lang="en-US" sz="2400" dirty="0" smtClean="0"/>
              <a:t>2018</a:t>
            </a:r>
            <a:endParaRPr lang="en-US" sz="2400" dirty="0"/>
          </a:p>
          <a:p>
            <a:pPr marL="914400" lvl="2" indent="-287338" eaLnBrk="1" hangingPunct="1">
              <a:lnSpc>
                <a:spcPct val="120000"/>
              </a:lnSpc>
              <a:buSzPct val="45000"/>
              <a:buFont typeface="Wingdings" panose="05000000000000000000" pitchFamily="2" charset="2"/>
              <a:buChar char="q"/>
              <a:defRPr/>
            </a:pPr>
            <a:r>
              <a:rPr lang="en-US" sz="2400" dirty="0"/>
              <a:t>Unless they join a new plan by December 31, </a:t>
            </a:r>
            <a:r>
              <a:rPr lang="en-US" sz="2400" dirty="0" smtClean="0"/>
              <a:t>2017</a:t>
            </a:r>
            <a:endParaRPr lang="en-US" sz="2400" dirty="0"/>
          </a:p>
          <a:p>
            <a:pPr eaLnBrk="1" hangingPunct="1">
              <a:lnSpc>
                <a:spcPct val="120000"/>
              </a:lnSpc>
              <a:buFont typeface="Wingdings" panose="05000000000000000000" pitchFamily="2" charset="2"/>
              <a:buChar char="§"/>
              <a:defRPr/>
            </a:pPr>
            <a:r>
              <a:rPr lang="en-US" sz="2800" dirty="0"/>
              <a:t>Action</a:t>
            </a:r>
          </a:p>
          <a:p>
            <a:pPr marL="623888" lvl="1" eaLnBrk="1" hangingPunct="1">
              <a:lnSpc>
                <a:spcPct val="120000"/>
              </a:lnSpc>
              <a:buSzPct val="120000"/>
              <a:defRPr/>
            </a:pPr>
            <a:r>
              <a:rPr lang="en-US" sz="2400" dirty="0"/>
              <a:t>Keep the notice</a:t>
            </a:r>
          </a:p>
          <a:p>
            <a:pPr marL="623888" lvl="1" eaLnBrk="1" hangingPunct="1">
              <a:lnSpc>
                <a:spcPct val="120000"/>
              </a:lnSpc>
              <a:buSzPct val="120000"/>
              <a:defRPr/>
            </a:pPr>
            <a:r>
              <a:rPr lang="en-US" sz="2400" dirty="0"/>
              <a:t>Compare new </a:t>
            </a:r>
            <a:r>
              <a:rPr lang="en-US" sz="2400" dirty="0" smtClean="0"/>
              <a:t>2018 </a:t>
            </a:r>
            <a:r>
              <a:rPr lang="en-US" sz="2400" dirty="0"/>
              <a:t>plan with others</a:t>
            </a:r>
          </a:p>
          <a:p>
            <a:pPr marL="623888" lvl="1" eaLnBrk="1" hangingPunct="1">
              <a:lnSpc>
                <a:spcPct val="120000"/>
              </a:lnSpc>
              <a:buSzPct val="120000"/>
              <a:defRPr/>
            </a:pPr>
            <a:r>
              <a:rPr lang="en-US" sz="2400" dirty="0"/>
              <a:t>Can choose to change plans</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35</a:t>
            </a:fld>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eaLnBrk="1" hangingPunct="1"/>
            <a:r>
              <a:rPr lang="en-US" b="1" dirty="0" smtClean="0">
                <a:ea typeface="ＭＳ Ｐゴシック"/>
              </a:rPr>
              <a:t>Reassignment Formulary Notice</a:t>
            </a:r>
          </a:p>
        </p:txBody>
      </p:sp>
      <p:sp>
        <p:nvSpPr>
          <p:cNvPr id="3" name="Content Placeholder 2"/>
          <p:cNvSpPr>
            <a:spLocks noGrp="1"/>
          </p:cNvSpPr>
          <p:nvPr>
            <p:ph idx="1"/>
          </p:nvPr>
        </p:nvSpPr>
        <p:spPr>
          <a:xfrm>
            <a:off x="457200" y="1474072"/>
            <a:ext cx="8229600" cy="4525963"/>
          </a:xfrm>
        </p:spPr>
        <p:txBody>
          <a:bodyPr>
            <a:normAutofit fontScale="92500" lnSpcReduction="10000"/>
          </a:bodyPr>
          <a:lstStyle/>
          <a:p>
            <a:pPr>
              <a:spcBef>
                <a:spcPts val="600"/>
              </a:spcBef>
              <a:defRPr/>
            </a:pPr>
            <a:r>
              <a:rPr lang="en-US" sz="2800" dirty="0"/>
              <a:t>Reassign Formulary Notice</a:t>
            </a:r>
          </a:p>
          <a:p>
            <a:pPr marL="623888" lvl="1">
              <a:spcBef>
                <a:spcPts val="600"/>
              </a:spcBef>
              <a:buSzPct val="120000"/>
              <a:defRPr/>
            </a:pPr>
            <a:r>
              <a:rPr lang="en-US" sz="2400" dirty="0"/>
              <a:t>CMS sends letter in December </a:t>
            </a:r>
          </a:p>
          <a:p>
            <a:pPr marL="623888" lvl="1" eaLnBrk="1" hangingPunct="1">
              <a:spcBef>
                <a:spcPts val="600"/>
              </a:spcBef>
              <a:buSzPct val="120000"/>
              <a:defRPr/>
            </a:pPr>
            <a:r>
              <a:rPr lang="en-US" sz="2400" b="1" dirty="0"/>
              <a:t>BLUE paper- version 4</a:t>
            </a:r>
          </a:p>
          <a:p>
            <a:pPr marL="623888" lvl="1" eaLnBrk="1" hangingPunct="1">
              <a:spcBef>
                <a:spcPts val="600"/>
              </a:spcBef>
              <a:buSzPct val="120000"/>
              <a:defRPr/>
            </a:pPr>
            <a:r>
              <a:rPr lang="en-US" sz="2400" dirty="0"/>
              <a:t>Sent to people who get Extra Help affected by reassignment </a:t>
            </a:r>
          </a:p>
          <a:p>
            <a:pPr marL="623888" lvl="1" eaLnBrk="1" hangingPunct="1">
              <a:spcBef>
                <a:spcPts val="600"/>
              </a:spcBef>
              <a:buSzPct val="120000"/>
              <a:defRPr/>
            </a:pPr>
            <a:r>
              <a:rPr lang="en-US" sz="2400" dirty="0"/>
              <a:t>Summarizes which Part D-covered drugs they took in </a:t>
            </a:r>
            <a:r>
              <a:rPr lang="en-US" sz="2400" dirty="0" smtClean="0"/>
              <a:t>2017 </a:t>
            </a:r>
            <a:r>
              <a:rPr lang="en-US" sz="2400" dirty="0"/>
              <a:t>will or won’t be covered by their new Medicare drug plan for </a:t>
            </a:r>
            <a:r>
              <a:rPr lang="en-US" sz="2400" dirty="0" smtClean="0"/>
              <a:t>2018</a:t>
            </a:r>
            <a:endParaRPr lang="en-US" sz="2400" dirty="0"/>
          </a:p>
          <a:p>
            <a:pPr marL="914400" lvl="2" indent="-285750" eaLnBrk="1" hangingPunct="1">
              <a:spcBef>
                <a:spcPts val="600"/>
              </a:spcBef>
              <a:buSzPct val="50000"/>
              <a:buFont typeface="Wingdings" panose="05000000000000000000" pitchFamily="2" charset="2"/>
              <a:buChar char="q"/>
              <a:defRPr/>
            </a:pPr>
            <a:r>
              <a:rPr lang="en-US" sz="2400" dirty="0"/>
              <a:t>Unless they join a new plan by December 31, </a:t>
            </a:r>
            <a:r>
              <a:rPr lang="en-US" sz="2400" dirty="0" smtClean="0"/>
              <a:t>2017</a:t>
            </a:r>
            <a:endParaRPr lang="en-US" sz="2400" dirty="0"/>
          </a:p>
          <a:p>
            <a:pPr eaLnBrk="1" hangingPunct="1">
              <a:spcBef>
                <a:spcPts val="600"/>
              </a:spcBef>
              <a:buFont typeface="Wingdings" panose="05000000000000000000" pitchFamily="2" charset="2"/>
              <a:buChar char="§"/>
              <a:defRPr/>
            </a:pPr>
            <a:r>
              <a:rPr lang="en-US" sz="2800" dirty="0"/>
              <a:t>Action</a:t>
            </a:r>
          </a:p>
          <a:p>
            <a:pPr marL="623888" lvl="1" eaLnBrk="1" hangingPunct="1">
              <a:spcBef>
                <a:spcPts val="600"/>
              </a:spcBef>
              <a:buSzPct val="120000"/>
              <a:defRPr/>
            </a:pPr>
            <a:r>
              <a:rPr lang="en-US" sz="2400" dirty="0"/>
              <a:t>Keep the notice</a:t>
            </a:r>
          </a:p>
          <a:p>
            <a:pPr marL="623888" lvl="1" eaLnBrk="1" hangingPunct="1">
              <a:spcBef>
                <a:spcPts val="600"/>
              </a:spcBef>
              <a:buSzPct val="120000"/>
              <a:defRPr/>
            </a:pPr>
            <a:r>
              <a:rPr lang="en-US" sz="2400" dirty="0"/>
              <a:t>Compare new </a:t>
            </a:r>
            <a:r>
              <a:rPr lang="en-US" sz="2400" dirty="0" smtClean="0"/>
              <a:t>2018 </a:t>
            </a:r>
            <a:r>
              <a:rPr lang="en-US" sz="2400" dirty="0"/>
              <a:t>plan with others</a:t>
            </a:r>
          </a:p>
          <a:p>
            <a:pPr marL="623888" lvl="1" eaLnBrk="1" hangingPunct="1">
              <a:spcBef>
                <a:spcPts val="600"/>
              </a:spcBef>
              <a:buSzPct val="120000"/>
              <a:defRPr/>
            </a:pPr>
            <a:r>
              <a:rPr lang="en-US" sz="2400" dirty="0"/>
              <a:t>Can choose to change plans</a:t>
            </a:r>
          </a:p>
          <a:p>
            <a:pPr eaLnBrk="1" hangingPunct="1">
              <a:defRPr/>
            </a:pPr>
            <a:endParaRPr lang="en-US" dirty="0"/>
          </a:p>
        </p:txBody>
      </p:sp>
      <p:sp>
        <p:nvSpPr>
          <p:cNvPr id="5"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
        <p:nvSpPr>
          <p:cNvPr id="6"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
        <p:nvSpPr>
          <p:cNvPr id="7" name="Slide Number Placeholder 3"/>
          <p:cNvSpPr txBox="1">
            <a:spLocks/>
          </p:cNvSpPr>
          <p:nvPr/>
        </p:nvSpPr>
        <p:spPr>
          <a:xfrm>
            <a:off x="6553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r"/>
            <a:fld id="{78C0CC3C-85F1-4D86-9B70-8D9F8B17F046}" type="slidenum">
              <a:rPr lang="en-US" sz="1000" smtClean="0">
                <a:solidFill>
                  <a:prstClr val="black"/>
                </a:solidFill>
                <a:latin typeface="+mn-lt"/>
              </a:rPr>
              <a:pPr algn="r"/>
              <a:t>36</a:t>
            </a:fld>
            <a:endParaRPr lang="en-US" sz="1000" dirty="0">
              <a:solidFill>
                <a:prstClr val="black"/>
              </a:solidFill>
              <a:latin typeface="+mn-lt"/>
            </a:endParaRPr>
          </a:p>
        </p:txBody>
      </p:sp>
    </p:spTree>
    <p:extLst>
      <p:ext uri="{BB962C8B-B14F-4D97-AF65-F5344CB8AC3E}">
        <p14:creationId xmlns:p14="http://schemas.microsoft.com/office/powerpoint/2010/main" val="283651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35197"/>
            <a:ext cx="9144000" cy="1069430"/>
          </a:xfrm>
        </p:spPr>
        <p:txBody>
          <a:bodyPr>
            <a:normAutofit/>
          </a:bodyPr>
          <a:lstStyle/>
          <a:p>
            <a:pPr eaLnBrk="1" hangingPunct="1"/>
            <a:r>
              <a:rPr lang="en-US" b="1" dirty="0" smtClean="0">
                <a:ea typeface="ＭＳ Ｐゴシック"/>
              </a:rPr>
              <a:t>“Choosers”</a:t>
            </a:r>
          </a:p>
        </p:txBody>
      </p:sp>
      <p:sp>
        <p:nvSpPr>
          <p:cNvPr id="3" name="Content Placeholder 2"/>
          <p:cNvSpPr>
            <a:spLocks noGrp="1"/>
          </p:cNvSpPr>
          <p:nvPr>
            <p:ph idx="1"/>
          </p:nvPr>
        </p:nvSpPr>
        <p:spPr>
          <a:xfrm>
            <a:off x="457200" y="1474072"/>
            <a:ext cx="8229600" cy="4525963"/>
          </a:xfrm>
        </p:spPr>
        <p:txBody>
          <a:bodyPr>
            <a:normAutofit fontScale="92500"/>
          </a:bodyPr>
          <a:lstStyle/>
          <a:p>
            <a:pPr eaLnBrk="1" hangingPunct="1">
              <a:buFont typeface="Wingdings" panose="05000000000000000000" pitchFamily="2" charset="2"/>
              <a:buChar char="§"/>
              <a:defRPr/>
            </a:pPr>
            <a:r>
              <a:rPr lang="en-US" sz="2800" dirty="0" smtClean="0"/>
              <a:t>People who get Extra Help with 100% premium subsidy</a:t>
            </a:r>
          </a:p>
          <a:p>
            <a:pPr marL="623888" lvl="1" eaLnBrk="1" hangingPunct="1">
              <a:buSzPct val="120000"/>
              <a:defRPr/>
            </a:pPr>
            <a:r>
              <a:rPr lang="en-US" sz="2500" dirty="0" smtClean="0"/>
              <a:t>Who chose their current plan</a:t>
            </a:r>
          </a:p>
          <a:p>
            <a:pPr lvl="1" eaLnBrk="1" hangingPunct="1">
              <a:buFont typeface="Arial" pitchFamily="34" charset="0"/>
              <a:buNone/>
              <a:defRPr/>
            </a:pPr>
            <a:r>
              <a:rPr lang="en-US" dirty="0" smtClean="0"/>
              <a:t>AND</a:t>
            </a:r>
          </a:p>
          <a:p>
            <a:pPr marL="623888" lvl="1" eaLnBrk="1" hangingPunct="1">
              <a:buSzPct val="120000"/>
              <a:defRPr/>
            </a:pPr>
            <a:r>
              <a:rPr lang="en-US" sz="2500" dirty="0" smtClean="0"/>
              <a:t>Have premium liability in 2018 greater than $0</a:t>
            </a:r>
          </a:p>
          <a:p>
            <a:pPr>
              <a:buFont typeface="Wingdings" panose="05000000000000000000" pitchFamily="2" charset="2"/>
              <a:buChar char="§"/>
              <a:defRPr/>
            </a:pPr>
            <a:r>
              <a:rPr lang="en-US" sz="2800" dirty="0" smtClean="0"/>
              <a:t>Doesn't include</a:t>
            </a:r>
          </a:p>
          <a:p>
            <a:pPr marL="623888" lvl="1">
              <a:buSzPct val="120000"/>
              <a:defRPr/>
            </a:pPr>
            <a:r>
              <a:rPr lang="en-US" sz="2500" dirty="0"/>
              <a:t>Choosers in benchmark plans that remain below benchmark</a:t>
            </a:r>
          </a:p>
          <a:p>
            <a:pPr marL="623888" lvl="1">
              <a:buSzPct val="120000"/>
              <a:defRPr/>
            </a:pPr>
            <a:r>
              <a:rPr lang="en-US" sz="2500" dirty="0"/>
              <a:t>Those with Extra Help with partial </a:t>
            </a:r>
            <a:r>
              <a:rPr lang="en-US" sz="2500" dirty="0" smtClean="0"/>
              <a:t>subsidies</a:t>
            </a:r>
          </a:p>
          <a:p>
            <a:pPr marL="1023938" lvl="2">
              <a:buSzPct val="70000"/>
              <a:defRPr/>
            </a:pPr>
            <a:r>
              <a:rPr lang="en-US" sz="2100" dirty="0"/>
              <a:t> </a:t>
            </a:r>
            <a:r>
              <a:rPr lang="en-US" sz="2100" dirty="0" smtClean="0"/>
              <a:t>(75</a:t>
            </a:r>
            <a:r>
              <a:rPr lang="en-US" sz="2100" dirty="0"/>
              <a:t>%, 50%, or 25%)</a:t>
            </a:r>
          </a:p>
          <a:p>
            <a:pPr eaLnBrk="1" hangingPunct="1">
              <a:buFont typeface="Wingdings" panose="05000000000000000000" pitchFamily="2" charset="2"/>
              <a:buChar char="§"/>
              <a:defRPr/>
            </a:pPr>
            <a:r>
              <a:rPr lang="en-US" sz="2800" dirty="0" smtClean="0"/>
              <a:t>CMS conducts outreach instead of reassignment </a:t>
            </a:r>
          </a:p>
          <a:p>
            <a:pPr marL="0" indent="0" eaLnBrk="1" hangingPunct="1">
              <a:buNone/>
              <a:defRPr/>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37</a:t>
            </a:fld>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35197"/>
            <a:ext cx="9144000" cy="1069430"/>
          </a:xfrm>
        </p:spPr>
        <p:txBody>
          <a:bodyPr>
            <a:normAutofit/>
          </a:bodyPr>
          <a:lstStyle/>
          <a:p>
            <a:pPr eaLnBrk="1" hangingPunct="1"/>
            <a:r>
              <a:rPr lang="en-US" b="1" dirty="0" smtClean="0">
                <a:ea typeface="ＭＳ Ｐゴシック"/>
              </a:rPr>
              <a:t>“Choosers” Outreach Notices</a:t>
            </a:r>
          </a:p>
        </p:txBody>
      </p:sp>
      <p:sp>
        <p:nvSpPr>
          <p:cNvPr id="3" name="Content Placeholder 2"/>
          <p:cNvSpPr>
            <a:spLocks noGrp="1"/>
          </p:cNvSpPr>
          <p:nvPr>
            <p:ph idx="1"/>
          </p:nvPr>
        </p:nvSpPr>
        <p:spPr>
          <a:xfrm>
            <a:off x="457200" y="1474072"/>
            <a:ext cx="8229600" cy="4525963"/>
          </a:xfrm>
        </p:spPr>
        <p:txBody>
          <a:bodyPr>
            <a:normAutofit/>
          </a:bodyPr>
          <a:lstStyle/>
          <a:p>
            <a:pPr>
              <a:spcBef>
                <a:spcPts val="600"/>
              </a:spcBef>
              <a:defRPr/>
            </a:pPr>
            <a:r>
              <a:rPr lang="en-US" sz="2800" dirty="0"/>
              <a:t>Low Income Subsidy (LIS) Chooser Notice</a:t>
            </a:r>
          </a:p>
          <a:p>
            <a:pPr marL="633413" lvl="1">
              <a:spcBef>
                <a:spcPts val="600"/>
              </a:spcBef>
              <a:buSzPct val="120000"/>
              <a:defRPr/>
            </a:pPr>
            <a:r>
              <a:rPr lang="en-US" sz="2400" dirty="0"/>
              <a:t>CMS sends a letter in the fall (October)</a:t>
            </a:r>
          </a:p>
          <a:p>
            <a:pPr marL="631825" lvl="1">
              <a:spcBef>
                <a:spcPts val="600"/>
              </a:spcBef>
              <a:buSzPct val="120000"/>
              <a:defRPr/>
            </a:pPr>
            <a:r>
              <a:rPr lang="en-US" sz="2400" dirty="0"/>
              <a:t>Informs plan’s premium is changing</a:t>
            </a:r>
          </a:p>
          <a:p>
            <a:pPr marL="631825" lvl="1">
              <a:spcBef>
                <a:spcPts val="600"/>
              </a:spcBef>
              <a:buSzPct val="120000"/>
              <a:defRPr/>
            </a:pPr>
            <a:r>
              <a:rPr lang="en-US" sz="2400" dirty="0"/>
              <a:t>They’ll be responsible for paying a portion of the premium unless they join a new $0 premium plan</a:t>
            </a:r>
          </a:p>
          <a:p>
            <a:pPr marL="631825" lvl="1">
              <a:spcBef>
                <a:spcPts val="600"/>
              </a:spcBef>
              <a:buSzPct val="120000"/>
              <a:defRPr/>
            </a:pPr>
            <a:r>
              <a:rPr lang="en-US" sz="2400" dirty="0"/>
              <a:t>TAN paper</a:t>
            </a:r>
          </a:p>
          <a:p>
            <a:pPr eaLnBrk="1" hangingPunct="1">
              <a:spcBef>
                <a:spcPts val="600"/>
              </a:spcBef>
              <a:buFont typeface="Wingdings" panose="05000000000000000000" pitchFamily="2" charset="2"/>
              <a:buChar char="§"/>
              <a:defRPr/>
            </a:pPr>
            <a:r>
              <a:rPr lang="en-US" sz="2800" dirty="0"/>
              <a:t>Action</a:t>
            </a:r>
          </a:p>
          <a:p>
            <a:pPr marL="631825" lvl="1" eaLnBrk="1" hangingPunct="1">
              <a:spcBef>
                <a:spcPts val="600"/>
              </a:spcBef>
              <a:buSzPct val="120000"/>
              <a:defRPr/>
            </a:pPr>
            <a:r>
              <a:rPr lang="en-US" sz="2400" dirty="0"/>
              <a:t>May want to look for a new plan</a:t>
            </a:r>
          </a:p>
          <a:p>
            <a:pPr marL="631825" lvl="1" eaLnBrk="1" hangingPunct="1">
              <a:spcBef>
                <a:spcPts val="600"/>
              </a:spcBef>
              <a:buSzPct val="120000"/>
              <a:defRPr/>
            </a:pPr>
            <a:r>
              <a:rPr lang="en-US" sz="2400" dirty="0"/>
              <a:t>Compare current plan with others</a:t>
            </a:r>
          </a:p>
          <a:p>
            <a:pPr marL="631825" lvl="1" eaLnBrk="1" hangingPunct="1">
              <a:spcBef>
                <a:spcPts val="600"/>
              </a:spcBef>
              <a:buSzPct val="120000"/>
              <a:defRPr/>
            </a:pPr>
            <a:r>
              <a:rPr lang="en-US" sz="2400" dirty="0"/>
              <a:t>Can choose to change plans</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38</a:t>
            </a:fld>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97"/>
            <a:ext cx="9220200" cy="1069430"/>
          </a:xfrm>
        </p:spPr>
        <p:txBody>
          <a:bodyPr>
            <a:noAutofit/>
          </a:bodyPr>
          <a:lstStyle/>
          <a:p>
            <a:r>
              <a:rPr lang="en-US" b="1" dirty="0" smtClean="0"/>
              <a:t>  Medicare and the </a:t>
            </a:r>
            <a:br>
              <a:rPr lang="en-US" b="1" dirty="0" smtClean="0"/>
            </a:br>
            <a:r>
              <a:rPr lang="en-US" b="1" dirty="0" smtClean="0"/>
              <a:t>Health Insurance Marketplace </a:t>
            </a:r>
            <a:endParaRPr lang="en-US" b="1" dirty="0"/>
          </a:p>
        </p:txBody>
      </p:sp>
      <p:sp>
        <p:nvSpPr>
          <p:cNvPr id="3" name="Content Placeholder 2"/>
          <p:cNvSpPr>
            <a:spLocks noGrp="1"/>
          </p:cNvSpPr>
          <p:nvPr>
            <p:ph idx="1"/>
          </p:nvPr>
        </p:nvSpPr>
        <p:spPr>
          <a:xfrm>
            <a:off x="457200" y="1474072"/>
            <a:ext cx="8229600" cy="4525963"/>
          </a:xfrm>
        </p:spPr>
        <p:txBody>
          <a:bodyPr>
            <a:normAutofit/>
          </a:bodyPr>
          <a:lstStyle/>
          <a:p>
            <a:pPr>
              <a:spcBef>
                <a:spcPts val="600"/>
              </a:spcBef>
              <a:buFont typeface="Wingdings" pitchFamily="2" charset="2"/>
              <a:buChar char="§"/>
            </a:pPr>
            <a:r>
              <a:rPr lang="en-US" sz="2800" dirty="0"/>
              <a:t>People with Medicare may confuse Medicare Open Enrollment with Marketplace Open Enrollment and think they need to enroll in a Marketplace plan</a:t>
            </a:r>
          </a:p>
          <a:p>
            <a:pPr lvl="0">
              <a:spcBef>
                <a:spcPts val="600"/>
              </a:spcBef>
              <a:buSzPct val="95000"/>
              <a:buFont typeface="Wingdings" pitchFamily="2" charset="2"/>
              <a:buChar char="§"/>
            </a:pPr>
            <a:r>
              <a:rPr lang="en-US" sz="2800" dirty="0"/>
              <a:t>People with Medicare are covered and they don’t have </a:t>
            </a:r>
            <a:r>
              <a:rPr lang="en-US" sz="2800" dirty="0" smtClean="0"/>
              <a:t>to </a:t>
            </a:r>
            <a:r>
              <a:rPr lang="en-US" sz="2800" dirty="0"/>
              <a:t>do </a:t>
            </a:r>
            <a:r>
              <a:rPr lang="en-US" sz="2800" dirty="0" smtClean="0"/>
              <a:t>anything with regard to the Marketplace</a:t>
            </a:r>
            <a:endParaRPr lang="en-US" sz="2800" dirty="0"/>
          </a:p>
          <a:p>
            <a:pPr lvl="0">
              <a:spcBef>
                <a:spcPts val="600"/>
              </a:spcBef>
              <a:buFont typeface="Wingdings" pitchFamily="2" charset="2"/>
              <a:buChar char="§"/>
            </a:pPr>
            <a:r>
              <a:rPr lang="en-US" sz="2800" dirty="0"/>
              <a:t>Medicare Part A and Medicare Advantage </a:t>
            </a:r>
            <a:r>
              <a:rPr lang="en-US" sz="2800" dirty="0" smtClean="0"/>
              <a:t>Plan coverage </a:t>
            </a:r>
            <a:r>
              <a:rPr lang="en-US" sz="2800" dirty="0"/>
              <a:t>qualifies as minimum essential coverage </a:t>
            </a:r>
          </a:p>
          <a:p>
            <a:pPr lvl="1">
              <a:spcBef>
                <a:spcPts val="600"/>
              </a:spcBef>
              <a:buFont typeface="Wingdings" pitchFamily="2" charset="2"/>
              <a:buChar char="§"/>
            </a:pPr>
            <a:r>
              <a:rPr lang="en-US" sz="2400" dirty="0"/>
              <a:t>Not having minimum essential coverage or a valid exemption, has implications at tax time</a:t>
            </a:r>
          </a:p>
          <a:p>
            <a:pPr marL="0" indent="0">
              <a:buNone/>
            </a:pPr>
            <a:endParaRPr lang="en-US" dirty="0"/>
          </a:p>
          <a:p>
            <a:pPr marL="0" indent="0">
              <a:buNone/>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39</a:t>
            </a:fld>
            <a:endParaRPr lang="en-US" dirty="0">
              <a:solidFill>
                <a:prstClr val="black"/>
              </a:solidFill>
            </a:endParaRPr>
          </a:p>
        </p:txBody>
      </p:sp>
    </p:spTree>
    <p:extLst>
      <p:ext uri="{BB962C8B-B14F-4D97-AF65-F5344CB8AC3E}">
        <p14:creationId xmlns:p14="http://schemas.microsoft.com/office/powerpoint/2010/main" val="545830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197"/>
            <a:ext cx="9144000" cy="1069430"/>
          </a:xfrm>
        </p:spPr>
        <p:txBody>
          <a:bodyPr>
            <a:normAutofit fontScale="90000"/>
          </a:bodyPr>
          <a:lstStyle/>
          <a:p>
            <a:r>
              <a:rPr lang="en-US" dirty="0" smtClean="0">
                <a:ea typeface="ＭＳ Ｐゴシック"/>
              </a:rPr>
              <a:t/>
            </a:r>
            <a:br>
              <a:rPr lang="en-US" dirty="0" smtClean="0">
                <a:ea typeface="ＭＳ Ｐゴシック"/>
              </a:rPr>
            </a:br>
            <a:r>
              <a:rPr lang="en-US" sz="4000" b="1" dirty="0">
                <a:ea typeface="ＭＳ Ｐゴシック"/>
              </a:rPr>
              <a:t>2018 </a:t>
            </a:r>
            <a:r>
              <a:rPr lang="en-US" sz="4000" b="1" dirty="0" smtClean="0">
                <a:ea typeface="ＭＳ Ｐゴシック"/>
              </a:rPr>
              <a:t>Information</a:t>
            </a:r>
            <a:br>
              <a:rPr lang="en-US" sz="4000" b="1" dirty="0" smtClean="0">
                <a:ea typeface="ＭＳ Ｐゴシック"/>
              </a:rPr>
            </a:br>
            <a:endParaRPr lang="en-US" sz="4000" b="1" dirty="0"/>
          </a:p>
        </p:txBody>
      </p:sp>
      <p:sp>
        <p:nvSpPr>
          <p:cNvPr id="24578" name="Content Placeholder 1"/>
          <p:cNvSpPr>
            <a:spLocks noGrp="1"/>
          </p:cNvSpPr>
          <p:nvPr>
            <p:ph idx="1"/>
          </p:nvPr>
        </p:nvSpPr>
        <p:spPr>
          <a:xfrm>
            <a:off x="457200" y="1219200"/>
            <a:ext cx="8229600" cy="5029200"/>
          </a:xfrm>
        </p:spPr>
        <p:txBody>
          <a:bodyPr anchor="t">
            <a:normAutofit fontScale="62500" lnSpcReduction="20000"/>
          </a:bodyPr>
          <a:lstStyle/>
          <a:p>
            <a:pPr marL="514350" indent="-457200">
              <a:lnSpc>
                <a:spcPct val="110000"/>
              </a:lnSpc>
              <a:spcBef>
                <a:spcPts val="600"/>
              </a:spcBef>
            </a:pPr>
            <a:r>
              <a:rPr lang="en-US" dirty="0" smtClean="0">
                <a:ea typeface="ＭＳ Ｐゴシック"/>
              </a:rPr>
              <a:t>Part A</a:t>
            </a:r>
          </a:p>
          <a:p>
            <a:pPr marL="798513" lvl="1" indent="-284163">
              <a:lnSpc>
                <a:spcPct val="110000"/>
              </a:lnSpc>
              <a:spcBef>
                <a:spcPts val="600"/>
              </a:spcBef>
            </a:pPr>
            <a:r>
              <a:rPr lang="en-US" dirty="0">
                <a:ea typeface="ＭＳ Ｐゴシック"/>
              </a:rPr>
              <a:t>Premium</a:t>
            </a:r>
          </a:p>
          <a:p>
            <a:pPr marL="798513" lvl="1" indent="-284163">
              <a:lnSpc>
                <a:spcPct val="110000"/>
              </a:lnSpc>
              <a:spcBef>
                <a:spcPts val="600"/>
              </a:spcBef>
            </a:pPr>
            <a:r>
              <a:rPr lang="en-US" dirty="0" smtClean="0">
                <a:ea typeface="ＭＳ Ｐゴシック"/>
              </a:rPr>
              <a:t>Skilled nursing facility—daily copay days 21-100</a:t>
            </a:r>
            <a:endParaRPr lang="en-US" dirty="0">
              <a:ea typeface="ＭＳ Ｐゴシック"/>
            </a:endParaRPr>
          </a:p>
          <a:p>
            <a:pPr marL="514350" indent="-457200">
              <a:lnSpc>
                <a:spcPct val="110000"/>
              </a:lnSpc>
              <a:spcBef>
                <a:spcPts val="600"/>
              </a:spcBef>
            </a:pPr>
            <a:r>
              <a:rPr lang="en-US" dirty="0" smtClean="0">
                <a:ea typeface="ＭＳ Ｐゴシック"/>
              </a:rPr>
              <a:t>Part B </a:t>
            </a:r>
          </a:p>
          <a:p>
            <a:pPr marL="798513" lvl="1" indent="-284163">
              <a:lnSpc>
                <a:spcPct val="110000"/>
              </a:lnSpc>
              <a:spcBef>
                <a:spcPts val="600"/>
              </a:spcBef>
            </a:pPr>
            <a:r>
              <a:rPr lang="en-US" sz="2900" dirty="0">
                <a:ea typeface="ＭＳ Ｐゴシック"/>
              </a:rPr>
              <a:t>Premium</a:t>
            </a:r>
          </a:p>
          <a:p>
            <a:pPr marL="798513" lvl="1" indent="-284163">
              <a:lnSpc>
                <a:spcPct val="110000"/>
              </a:lnSpc>
              <a:spcBef>
                <a:spcPts val="600"/>
              </a:spcBef>
            </a:pPr>
            <a:r>
              <a:rPr lang="en-US" dirty="0">
                <a:ea typeface="ＭＳ Ｐゴシック"/>
              </a:rPr>
              <a:t>Yearly deductible</a:t>
            </a:r>
          </a:p>
          <a:p>
            <a:pPr marL="514350" indent="-457200">
              <a:lnSpc>
                <a:spcPct val="110000"/>
              </a:lnSpc>
              <a:spcBef>
                <a:spcPts val="600"/>
              </a:spcBef>
            </a:pPr>
            <a:r>
              <a:rPr lang="en-US" dirty="0" smtClean="0">
                <a:ea typeface="ＭＳ Ｐゴシック"/>
              </a:rPr>
              <a:t>Medicare Advantage—landscape data </a:t>
            </a:r>
            <a:endParaRPr lang="en-US" dirty="0">
              <a:ea typeface="ＭＳ Ｐゴシック"/>
            </a:endParaRPr>
          </a:p>
          <a:p>
            <a:pPr marL="798513" lvl="1" indent="-284163">
              <a:lnSpc>
                <a:spcPct val="110000"/>
              </a:lnSpc>
              <a:spcBef>
                <a:spcPts val="600"/>
              </a:spcBef>
              <a:buSzPct val="110000"/>
            </a:pPr>
            <a:r>
              <a:rPr lang="en-US" dirty="0">
                <a:ea typeface="ＭＳ Ｐゴシック"/>
              </a:rPr>
              <a:t>Average monthly premium</a:t>
            </a:r>
          </a:p>
          <a:p>
            <a:pPr marL="798513" lvl="1" indent="-284163">
              <a:lnSpc>
                <a:spcPct val="110000"/>
              </a:lnSpc>
              <a:spcBef>
                <a:spcPts val="600"/>
              </a:spcBef>
              <a:buSzPct val="110000"/>
            </a:pPr>
            <a:r>
              <a:rPr lang="en-US" dirty="0">
                <a:ea typeface="ＭＳ Ｐゴシック"/>
              </a:rPr>
              <a:t>Projected number of enrollees for 2018</a:t>
            </a:r>
          </a:p>
          <a:p>
            <a:pPr marL="514350" indent="-457200">
              <a:lnSpc>
                <a:spcPct val="110000"/>
              </a:lnSpc>
              <a:spcBef>
                <a:spcPts val="600"/>
              </a:spcBef>
            </a:pPr>
            <a:r>
              <a:rPr lang="en-US" dirty="0">
                <a:ea typeface="ＭＳ Ｐゴシック"/>
              </a:rPr>
              <a:t>Medicare Prescription Drug—landscape data</a:t>
            </a:r>
          </a:p>
          <a:p>
            <a:pPr marL="798513" lvl="1" indent="-284163">
              <a:lnSpc>
                <a:spcPct val="110000"/>
              </a:lnSpc>
              <a:spcBef>
                <a:spcPts val="600"/>
              </a:spcBef>
              <a:buSzPct val="110000"/>
            </a:pPr>
            <a:r>
              <a:rPr lang="en-US" dirty="0">
                <a:ea typeface="ＭＳ Ｐゴシック"/>
              </a:rPr>
              <a:t>Average basic premium</a:t>
            </a:r>
          </a:p>
          <a:p>
            <a:pPr marL="514350" lvl="1" indent="-457200">
              <a:lnSpc>
                <a:spcPct val="110000"/>
              </a:lnSpc>
              <a:spcBef>
                <a:spcPts val="600"/>
              </a:spcBef>
              <a:buSzPct val="110000"/>
              <a:buFont typeface="Wingdings" panose="05000000000000000000" pitchFamily="2" charset="2"/>
              <a:buChar char="§"/>
            </a:pPr>
            <a:r>
              <a:rPr lang="en-US" sz="3200" dirty="0" smtClean="0">
                <a:ea typeface="ＭＳ Ｐゴシック"/>
              </a:rPr>
              <a:t>For updates, visit </a:t>
            </a:r>
            <a:r>
              <a:rPr lang="en-US" sz="3300" u="sng" dirty="0" smtClean="0">
                <a:hlinkClick r:id="rId3"/>
              </a:rPr>
              <a:t>Medicare.gov/your-Medicare-costs/</a:t>
            </a:r>
            <a:endParaRPr lang="en-US" sz="3300" u="sng" dirty="0" smtClean="0"/>
          </a:p>
          <a:p>
            <a:pPr marL="514350" lvl="1" indent="-457200">
              <a:lnSpc>
                <a:spcPct val="110000"/>
              </a:lnSpc>
              <a:spcBef>
                <a:spcPts val="600"/>
              </a:spcBef>
              <a:buSzPct val="110000"/>
              <a:buFont typeface="Wingdings" panose="05000000000000000000" pitchFamily="2" charset="2"/>
              <a:buChar char="§"/>
            </a:pPr>
            <a:r>
              <a:rPr lang="en-US" sz="3300" dirty="0" smtClean="0"/>
              <a:t>CMS National Training Program Resources, visit </a:t>
            </a:r>
            <a:r>
              <a:rPr lang="en-US" sz="3200" u="sng" dirty="0" smtClean="0">
                <a:hlinkClick r:id="rId4"/>
              </a:rPr>
              <a:t>CMS.gov/Outreach-and-Education/Training/</a:t>
            </a:r>
            <a:r>
              <a:rPr lang="en-US" sz="3200" u="sng" dirty="0" err="1" smtClean="0">
                <a:hlinkClick r:id="rId4"/>
              </a:rPr>
              <a:t>CMSNationalTraining</a:t>
            </a:r>
            <a:r>
              <a:rPr lang="en-US" sz="3200" u="sng" dirty="0" smtClean="0">
                <a:hlinkClick r:id="rId4"/>
              </a:rPr>
              <a:t> </a:t>
            </a:r>
            <a:r>
              <a:rPr lang="en-US" sz="3200" u="sng" dirty="0" err="1" smtClean="0">
                <a:hlinkClick r:id="rId4"/>
              </a:rPr>
              <a:t>ProgramResources</a:t>
            </a:r>
            <a:endParaRPr lang="en-US" dirty="0" smtClean="0">
              <a:ea typeface="ＭＳ Ｐゴシック"/>
            </a:endParaRPr>
          </a:p>
          <a:p>
            <a:pPr marL="914400" lvl="1" indent="-457200" eaLnBrk="1" hangingPunct="1">
              <a:buFont typeface="Arial" pitchFamily="34" charset="0"/>
              <a:buNone/>
            </a:pPr>
            <a:endParaRPr lang="en-US" sz="3300" b="1" dirty="0" smtClean="0">
              <a:solidFill>
                <a:srgbClr val="FF0000"/>
              </a:solidFill>
              <a:ea typeface="ＭＳ Ｐゴシック"/>
            </a:endParaRPr>
          </a:p>
          <a:p>
            <a:pPr marL="914400" lvl="1" indent="-457200" eaLnBrk="1" hangingPunct="1">
              <a:buFont typeface="Calibri" pitchFamily="34" charset="0"/>
              <a:buAutoNum type="alphaUcPeriod"/>
            </a:pPr>
            <a:endParaRPr lang="en-US" sz="2000" dirty="0" smtClean="0">
              <a:ea typeface="ＭＳ Ｐゴシック"/>
            </a:endParaRPr>
          </a:p>
          <a:p>
            <a:pPr eaLnBrk="1" hangingPunct="1"/>
            <a:endParaRPr lang="en-US" dirty="0" smtClean="0">
              <a:ea typeface="ＭＳ Ｐゴシック"/>
            </a:endParaRP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4</a:t>
            </a:fld>
            <a:endParaRPr lang="en-US" dirty="0">
              <a:solidFill>
                <a:prstClr val="black"/>
              </a:solidFill>
            </a:endParaRPr>
          </a:p>
        </p:txBody>
      </p:sp>
    </p:spTree>
    <p:extLst>
      <p:ext uri="{BB962C8B-B14F-4D97-AF65-F5344CB8AC3E}">
        <p14:creationId xmlns:p14="http://schemas.microsoft.com/office/powerpoint/2010/main" val="1054481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97"/>
            <a:ext cx="9144000" cy="1069430"/>
          </a:xfrm>
        </p:spPr>
        <p:txBody>
          <a:bodyPr>
            <a:noAutofit/>
          </a:bodyPr>
          <a:lstStyle/>
          <a:p>
            <a:r>
              <a:rPr lang="en-US" b="1" dirty="0" smtClean="0"/>
              <a:t>Medicare and Marketplace Key Messages</a:t>
            </a:r>
            <a:endParaRPr lang="en-US" b="1" dirty="0"/>
          </a:p>
        </p:txBody>
      </p:sp>
      <p:sp>
        <p:nvSpPr>
          <p:cNvPr id="3" name="Content Placeholder 2"/>
          <p:cNvSpPr>
            <a:spLocks noGrp="1"/>
          </p:cNvSpPr>
          <p:nvPr>
            <p:ph idx="1"/>
          </p:nvPr>
        </p:nvSpPr>
        <p:spPr>
          <a:xfrm>
            <a:off x="457200" y="1219199"/>
            <a:ext cx="8229600" cy="5121275"/>
          </a:xfrm>
        </p:spPr>
        <p:txBody>
          <a:bodyPr>
            <a:normAutofit/>
          </a:bodyPr>
          <a:lstStyle/>
          <a:p>
            <a:pPr marL="347472" lvl="1" indent="-347472">
              <a:spcBef>
                <a:spcPts val="600"/>
              </a:spcBef>
              <a:buFont typeface="Wingdings" pitchFamily="2" charset="2"/>
              <a:buChar char="§"/>
            </a:pPr>
            <a:r>
              <a:rPr lang="en-US" dirty="0"/>
              <a:t>Medicare isn’t part of the Marketplace </a:t>
            </a:r>
          </a:p>
          <a:p>
            <a:pPr marL="347472" lvl="1" indent="-347472">
              <a:spcBef>
                <a:spcPts val="600"/>
              </a:spcBef>
              <a:buFont typeface="Wingdings" pitchFamily="2" charset="2"/>
              <a:buChar char="§"/>
            </a:pPr>
            <a:r>
              <a:rPr lang="en-US" dirty="0" smtClean="0"/>
              <a:t>To </a:t>
            </a:r>
            <a:r>
              <a:rPr lang="en-US" dirty="0"/>
              <a:t>view frequently asked questions about Medicare and the Marketplace visit </a:t>
            </a:r>
            <a:r>
              <a:rPr lang="en-US" u="sng" dirty="0">
                <a:solidFill>
                  <a:srgbClr val="0000FF"/>
                </a:solidFill>
                <a:ea typeface="Calibri"/>
                <a:cs typeface="Times New Roman"/>
                <a:hlinkClick r:id="rId3"/>
              </a:rPr>
              <a:t>HealthCare.gov/if-i-have-medicare-do-i-need-to-do-anything/</a:t>
            </a:r>
            <a:r>
              <a:rPr lang="en-US" u="sng" dirty="0">
                <a:solidFill>
                  <a:srgbClr val="0000FF"/>
                </a:solidFill>
                <a:ea typeface="Calibri"/>
                <a:cs typeface="Times New Roman"/>
              </a:rPr>
              <a:t> </a:t>
            </a:r>
          </a:p>
          <a:p>
            <a:pPr marL="347472" lvl="1" indent="-347472">
              <a:spcBef>
                <a:spcPts val="600"/>
              </a:spcBef>
              <a:buFont typeface="Wingdings" pitchFamily="2" charset="2"/>
              <a:buChar char="§"/>
            </a:pPr>
            <a:r>
              <a:rPr lang="en-US" dirty="0" smtClean="0"/>
              <a:t>The Medicare OEP and Marketplace OEP have dates that overlap but they’re different</a:t>
            </a:r>
          </a:p>
          <a:p>
            <a:pPr marL="630238" lvl="2" indent="-284163">
              <a:spcBef>
                <a:spcPts val="600"/>
              </a:spcBef>
              <a:buSzPct val="100000"/>
              <a:buFont typeface="Arial" panose="020B0604020202020204" pitchFamily="34" charset="0"/>
              <a:buChar char="•"/>
            </a:pPr>
            <a:r>
              <a:rPr lang="en-US" dirty="0" smtClean="0"/>
              <a:t>Medicare OEP is October 15-December 7</a:t>
            </a:r>
          </a:p>
          <a:p>
            <a:pPr marL="630238" lvl="2" indent="-284163">
              <a:spcBef>
                <a:spcPts val="600"/>
              </a:spcBef>
              <a:buSzPct val="100000"/>
              <a:buFont typeface="Arial" panose="020B0604020202020204" pitchFamily="34" charset="0"/>
              <a:buChar char="•"/>
            </a:pPr>
            <a:r>
              <a:rPr lang="en-US" dirty="0" smtClean="0"/>
              <a:t>Marketplace OEP is November 1-December 15 </a:t>
            </a:r>
            <a:endParaRPr lang="en-US" dirty="0"/>
          </a:p>
          <a:p>
            <a:pPr marL="0" lvl="1" indent="0">
              <a:spcBef>
                <a:spcPts val="600"/>
              </a:spcBef>
              <a:buNone/>
            </a:pPr>
            <a:endParaRPr lang="en-US" dirty="0">
              <a:ea typeface="Calibri"/>
              <a:cs typeface="Times New Roman"/>
            </a:endParaRP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40</a:t>
            </a:fld>
            <a:endParaRPr lang="en-US" dirty="0">
              <a:solidFill>
                <a:prstClr val="black"/>
              </a:solidFill>
            </a:endParaRPr>
          </a:p>
        </p:txBody>
      </p:sp>
    </p:spTree>
    <p:extLst>
      <p:ext uri="{BB962C8B-B14F-4D97-AF65-F5344CB8AC3E}">
        <p14:creationId xmlns:p14="http://schemas.microsoft.com/office/powerpoint/2010/main" val="3600638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b="1" dirty="0" smtClean="0">
                <a:ea typeface="ＭＳ Ｐゴシック"/>
              </a:rPr>
              <a:t>Resources</a:t>
            </a:r>
          </a:p>
        </p:txBody>
      </p:sp>
      <p:sp>
        <p:nvSpPr>
          <p:cNvPr id="3" name="Content Placeholder 2"/>
          <p:cNvSpPr>
            <a:spLocks noGrp="1"/>
          </p:cNvSpPr>
          <p:nvPr>
            <p:ph idx="1"/>
          </p:nvPr>
        </p:nvSpPr>
        <p:spPr>
          <a:xfrm>
            <a:off x="457200" y="1474072"/>
            <a:ext cx="8229600" cy="4525963"/>
          </a:xfrm>
        </p:spPr>
        <p:txBody>
          <a:bodyPr>
            <a:normAutofit/>
          </a:bodyPr>
          <a:lstStyle/>
          <a:p>
            <a:pPr marL="347472" lvl="1" indent="-347472">
              <a:spcBef>
                <a:spcPts val="600"/>
              </a:spcBef>
              <a:buFont typeface="Wingdings" pitchFamily="2" charset="2"/>
              <a:buChar char="§"/>
              <a:defRPr/>
            </a:pPr>
            <a:r>
              <a:rPr lang="en-US" sz="2400" dirty="0" smtClean="0"/>
              <a:t>Landscape information for Medicare Advantage and Prescription Drug </a:t>
            </a:r>
            <a:r>
              <a:rPr lang="en-US" sz="2400" dirty="0"/>
              <a:t>Plans – </a:t>
            </a:r>
            <a:r>
              <a:rPr lang="en-US" sz="2400" u="sng" dirty="0">
                <a:hlinkClick r:id="rId3"/>
              </a:rPr>
              <a:t>CMS.gov/Newsroom/2017-Press-releases-items/2017-09-29.html</a:t>
            </a:r>
            <a:endParaRPr lang="en-US" sz="2400" dirty="0"/>
          </a:p>
          <a:p>
            <a:pPr marL="347472" lvl="1" indent="-347472">
              <a:spcBef>
                <a:spcPts val="600"/>
              </a:spcBef>
              <a:buFont typeface="Wingdings" pitchFamily="2" charset="2"/>
              <a:buChar char="§"/>
              <a:defRPr/>
            </a:pPr>
            <a:r>
              <a:rPr lang="en-US" sz="2400" dirty="0" smtClean="0"/>
              <a:t>Plan Finder </a:t>
            </a:r>
            <a:r>
              <a:rPr lang="en-US" sz="2400" dirty="0"/>
              <a:t>– </a:t>
            </a:r>
            <a:r>
              <a:rPr lang="en-US" sz="2400" dirty="0" smtClean="0">
                <a:hlinkClick r:id="rId4"/>
              </a:rPr>
              <a:t>Medicare.gov/find-a-plan/</a:t>
            </a:r>
            <a:endParaRPr lang="en-US" sz="2400" strike="sngStrike" dirty="0" smtClean="0"/>
          </a:p>
          <a:p>
            <a:pPr marL="347472" indent="-347472">
              <a:spcBef>
                <a:spcPts val="600"/>
              </a:spcBef>
              <a:defRPr/>
            </a:pPr>
            <a:r>
              <a:rPr lang="en-US" sz="2400" dirty="0" smtClean="0"/>
              <a:t>The “Medicare &amp; You” handbook – </a:t>
            </a:r>
            <a:r>
              <a:rPr lang="en-US" sz="2400" u="sng" dirty="0">
                <a:hlinkClick r:id="rId5"/>
              </a:rPr>
              <a:t>Medicare.gov/</a:t>
            </a:r>
            <a:r>
              <a:rPr lang="en-US" sz="2400" u="sng" dirty="0" err="1">
                <a:hlinkClick r:id="rId5"/>
              </a:rPr>
              <a:t>medicare</a:t>
            </a:r>
            <a:r>
              <a:rPr lang="en-US" sz="2400" u="sng" dirty="0">
                <a:hlinkClick r:id="rId5"/>
              </a:rPr>
              <a:t>-and-you/</a:t>
            </a:r>
            <a:endParaRPr lang="en-US" sz="2400" dirty="0"/>
          </a:p>
          <a:p>
            <a:pPr marL="347472" indent="-347472">
              <a:spcBef>
                <a:spcPts val="600"/>
              </a:spcBef>
              <a:defRPr/>
            </a:pPr>
            <a:r>
              <a:rPr lang="en-US" sz="2400" dirty="0" smtClean="0"/>
              <a:t>State Health Insurance Assistance </a:t>
            </a:r>
            <a:r>
              <a:rPr lang="en-US" sz="2400" dirty="0"/>
              <a:t>Program </a:t>
            </a:r>
            <a:r>
              <a:rPr lang="en-US" sz="2400" dirty="0" smtClean="0"/>
              <a:t>– </a:t>
            </a:r>
            <a:r>
              <a:rPr lang="en-US" sz="2400" u="sng" dirty="0" smtClean="0">
                <a:hlinkClick r:id="rId6"/>
              </a:rPr>
              <a:t>shiptacenter.org</a:t>
            </a:r>
            <a:endParaRPr lang="en-US" sz="2400" dirty="0"/>
          </a:p>
          <a:p>
            <a:pPr marL="347472" indent="-347472" eaLnBrk="1" hangingPunct="1">
              <a:spcBef>
                <a:spcPts val="600"/>
              </a:spcBef>
              <a:buFont typeface="Wingdings" pitchFamily="2" charset="2"/>
              <a:buChar char="§"/>
              <a:defRPr/>
            </a:pPr>
            <a:r>
              <a:rPr lang="en-US" sz="2400" dirty="0" smtClean="0"/>
              <a:t>1-800-MEDICARE (1-800-633-4227). TTY: 1‑887-486-2048. </a:t>
            </a:r>
          </a:p>
          <a:p>
            <a:pPr marL="347472" indent="-347472">
              <a:spcBef>
                <a:spcPts val="600"/>
              </a:spcBef>
              <a:defRPr/>
            </a:pPr>
            <a:r>
              <a:rPr lang="en-US" sz="2400" dirty="0" smtClean="0"/>
              <a:t>Your </a:t>
            </a:r>
            <a:r>
              <a:rPr lang="en-US" sz="2400" dirty="0"/>
              <a:t>Medicare Costs – </a:t>
            </a:r>
            <a:r>
              <a:rPr lang="en-US" sz="2400" u="sng" dirty="0" smtClean="0">
                <a:hlinkClick r:id="rId7"/>
              </a:rPr>
              <a:t>Medicare.gov/costs-at-glance</a:t>
            </a:r>
            <a:endParaRPr lang="en-US" sz="2400" dirty="0" smtClean="0"/>
          </a:p>
          <a:p>
            <a:pPr eaLnBrk="1" hangingPunct="1">
              <a:defRPr/>
            </a:pPr>
            <a:endParaRPr lang="en-US" dirty="0" smtClean="0"/>
          </a:p>
          <a:p>
            <a:pPr eaLnBrk="1" hangingPunct="1">
              <a:defRPr/>
            </a:pP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41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Resources (Continued)</a:t>
            </a:r>
            <a:endParaRPr lang="en-US" b="1" dirty="0"/>
          </a:p>
        </p:txBody>
      </p:sp>
      <p:sp>
        <p:nvSpPr>
          <p:cNvPr id="4" name="Content Placeholder 3"/>
          <p:cNvSpPr>
            <a:spLocks noGrp="1"/>
          </p:cNvSpPr>
          <p:nvPr>
            <p:ph idx="1"/>
          </p:nvPr>
        </p:nvSpPr>
        <p:spPr>
          <a:xfrm>
            <a:off x="457200" y="1474072"/>
            <a:ext cx="8229600" cy="4866403"/>
          </a:xfrm>
        </p:spPr>
        <p:txBody>
          <a:bodyPr>
            <a:normAutofit fontScale="77500" lnSpcReduction="20000"/>
          </a:bodyPr>
          <a:lstStyle/>
          <a:p>
            <a:pPr>
              <a:spcBef>
                <a:spcPts val="600"/>
              </a:spcBef>
              <a:buFont typeface="Wingdings" panose="05000000000000000000" pitchFamily="2" charset="2"/>
              <a:buChar char="§"/>
            </a:pPr>
            <a:r>
              <a:rPr lang="en-US" dirty="0" smtClean="0"/>
              <a:t>Open Enrollment Center on </a:t>
            </a:r>
            <a:r>
              <a:rPr lang="en-US" dirty="0" smtClean="0">
                <a:hlinkClick r:id="rId3"/>
              </a:rPr>
              <a:t>CMS.gov</a:t>
            </a:r>
            <a:r>
              <a:rPr lang="en-US" dirty="0" smtClean="0"/>
              <a:t> at</a:t>
            </a:r>
          </a:p>
          <a:p>
            <a:pPr>
              <a:spcBef>
                <a:spcPts val="600"/>
              </a:spcBef>
              <a:buNone/>
            </a:pPr>
            <a:r>
              <a:rPr lang="en-US" dirty="0" smtClean="0"/>
              <a:t>	</a:t>
            </a:r>
            <a:r>
              <a:rPr lang="en-US" dirty="0" smtClean="0">
                <a:hlinkClick r:id="rId4"/>
              </a:rPr>
              <a:t>CMS.gov/Outreach-and-Education/Reach-Out/Find-tools-to-help-you-help-others/Medicare-Open-Enrollment.html</a:t>
            </a:r>
            <a:r>
              <a:rPr lang="en-US" dirty="0" smtClean="0"/>
              <a:t> </a:t>
            </a:r>
          </a:p>
          <a:p>
            <a:pPr>
              <a:spcBef>
                <a:spcPts val="600"/>
              </a:spcBef>
            </a:pPr>
            <a:r>
              <a:rPr lang="en-US" dirty="0" smtClean="0"/>
              <a:t>View the state-by-state fact sheets at </a:t>
            </a:r>
            <a:r>
              <a:rPr lang="en-US" u="sng" dirty="0">
                <a:hlinkClick r:id="rId5"/>
              </a:rPr>
              <a:t>CMS.gov/Outreach-and-Education/Reach-Out/Find-tools-to-help-you-help-others/2018-MA-Part-D-Landscape-State-by-State.pdf</a:t>
            </a:r>
            <a:endParaRPr lang="en-US" dirty="0"/>
          </a:p>
          <a:p>
            <a:pPr lvl="0">
              <a:spcBef>
                <a:spcPts val="600"/>
              </a:spcBef>
            </a:pPr>
            <a:r>
              <a:rPr lang="en-US" dirty="0">
                <a:solidFill>
                  <a:prstClr val="black"/>
                </a:solidFill>
              </a:rPr>
              <a:t>View updates to this presentation at </a:t>
            </a:r>
            <a:r>
              <a:rPr lang="en-US" u="sng" dirty="0">
                <a:solidFill>
                  <a:prstClr val="black"/>
                </a:solidFill>
                <a:hlinkClick r:id="rId6"/>
              </a:rPr>
              <a:t>CMS.gov/Outreach-and-Education/Training/</a:t>
            </a:r>
            <a:r>
              <a:rPr lang="en-US" u="sng" dirty="0" err="1">
                <a:solidFill>
                  <a:prstClr val="black"/>
                </a:solidFill>
                <a:hlinkClick r:id="rId6"/>
              </a:rPr>
              <a:t>CMSNationalTraining</a:t>
            </a:r>
            <a:r>
              <a:rPr lang="en-US" u="sng" dirty="0">
                <a:solidFill>
                  <a:prstClr val="black"/>
                </a:solidFill>
                <a:hlinkClick r:id="rId6"/>
              </a:rPr>
              <a:t> </a:t>
            </a:r>
            <a:r>
              <a:rPr lang="en-US" u="sng" dirty="0" err="1">
                <a:solidFill>
                  <a:prstClr val="black"/>
                </a:solidFill>
                <a:hlinkClick r:id="rId6"/>
              </a:rPr>
              <a:t>ProgramResources</a:t>
            </a:r>
            <a:endParaRPr lang="en-US" dirty="0">
              <a:solidFill>
                <a:prstClr val="black"/>
              </a:solidFill>
              <a:ea typeface="ＭＳ Ｐゴシック"/>
            </a:endParaRPr>
          </a:p>
          <a:p>
            <a:pPr>
              <a:spcBef>
                <a:spcPts val="600"/>
              </a:spcBef>
            </a:pPr>
            <a:r>
              <a:rPr lang="en-US" dirty="0" smtClean="0"/>
              <a:t>Download posters, drop-in articles, publications</a:t>
            </a:r>
          </a:p>
          <a:p>
            <a:pPr marL="623888" lvl="1">
              <a:spcBef>
                <a:spcPts val="600"/>
              </a:spcBef>
            </a:pPr>
            <a:r>
              <a:rPr lang="en-US" dirty="0" smtClean="0"/>
              <a:t>View public service announcement scripts</a:t>
            </a:r>
          </a:p>
          <a:p>
            <a:pPr>
              <a:spcBef>
                <a:spcPts val="600"/>
              </a:spcBef>
            </a:pPr>
            <a:r>
              <a:rPr lang="en-US" dirty="0" smtClean="0"/>
              <a:t>Visit the product ordering website at </a:t>
            </a:r>
            <a:r>
              <a:rPr lang="en-US" u="sng" dirty="0">
                <a:hlinkClick r:id="rId7"/>
              </a:rPr>
              <a:t>Productordering.cms.hhs.gov</a:t>
            </a:r>
            <a:endParaRPr lang="en-US" dirty="0"/>
          </a:p>
          <a:p>
            <a:pPr marL="623888" lvl="1">
              <a:spcBef>
                <a:spcPts val="600"/>
              </a:spcBef>
            </a:pPr>
            <a:r>
              <a:rPr lang="en-US" dirty="0" smtClean="0"/>
              <a:t>Posters, conference card, publications</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42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5197"/>
            <a:ext cx="9144000" cy="1069430"/>
          </a:xfrm>
        </p:spPr>
        <p:txBody>
          <a:bodyPr>
            <a:noAutofit/>
          </a:bodyPr>
          <a:lstStyle/>
          <a:p>
            <a:pPr eaLnBrk="1" hangingPunct="1"/>
            <a:r>
              <a:rPr lang="en-US" b="1" dirty="0" smtClean="0">
                <a:ea typeface="ＭＳ Ｐゴシック"/>
              </a:rPr>
              <a:t>Additional Medicare Publications</a:t>
            </a:r>
            <a:br>
              <a:rPr lang="en-US" b="1" dirty="0" smtClean="0">
                <a:ea typeface="ＭＳ Ｐゴシック"/>
              </a:rPr>
            </a:br>
            <a:r>
              <a:rPr lang="en-US" b="1" dirty="0" smtClean="0">
                <a:ea typeface="ＭＳ Ｐゴシック"/>
              </a:rPr>
              <a:t>Available on Medicare.gov</a:t>
            </a:r>
          </a:p>
        </p:txBody>
      </p:sp>
      <p:graphicFrame>
        <p:nvGraphicFramePr>
          <p:cNvPr id="8" name="Table 7" descr="Table listing Medicare products and the product number used to order them.  Details are included in the speakers' notes." title="Medicare Publications table"/>
          <p:cNvGraphicFramePr>
            <a:graphicFrameLocks noGrp="1"/>
          </p:cNvGraphicFramePr>
          <p:nvPr>
            <p:extLst>
              <p:ext uri="{D42A27DB-BD31-4B8C-83A1-F6EECF244321}">
                <p14:modId xmlns:p14="http://schemas.microsoft.com/office/powerpoint/2010/main" val="826663583"/>
              </p:ext>
            </p:extLst>
          </p:nvPr>
        </p:nvGraphicFramePr>
        <p:xfrm>
          <a:off x="152400" y="1600200"/>
          <a:ext cx="8915400" cy="4114800"/>
        </p:xfrm>
        <a:graphic>
          <a:graphicData uri="http://schemas.openxmlformats.org/drawingml/2006/table">
            <a:tbl>
              <a:tblPr firstRow="1" bandRow="1">
                <a:tableStyleId>{BC89EF96-8CEA-46FF-86C4-4CE0E7609802}</a:tableStyleId>
              </a:tblPr>
              <a:tblGrid>
                <a:gridCol w="7132320"/>
                <a:gridCol w="1783080"/>
              </a:tblGrid>
              <a:tr h="717973">
                <a:tc>
                  <a:txBody>
                    <a:bodyPr/>
                    <a:lstStyle/>
                    <a:p>
                      <a:pPr algn="ctr"/>
                      <a:endParaRPr lang="en-US" sz="1000" dirty="0" smtClean="0"/>
                    </a:p>
                    <a:p>
                      <a:pPr algn="ctr"/>
                      <a:r>
                        <a:rPr lang="en-US" sz="2300" dirty="0" smtClean="0"/>
                        <a:t>CMS Product Name</a:t>
                      </a:r>
                      <a:endParaRPr lang="en-US" sz="2300" dirty="0"/>
                    </a:p>
                  </a:txBody>
                  <a:tcPr/>
                </a:tc>
                <a:tc>
                  <a:txBody>
                    <a:bodyPr/>
                    <a:lstStyle/>
                    <a:p>
                      <a:pPr algn="ctr"/>
                      <a:r>
                        <a:rPr lang="en-US" sz="2100" dirty="0" smtClean="0"/>
                        <a:t>CMS Product Number</a:t>
                      </a:r>
                      <a:endParaRPr lang="en-US" sz="2100" dirty="0"/>
                    </a:p>
                  </a:txBody>
                  <a:tcPr/>
                </a:tc>
              </a:tr>
              <a:tr h="807720">
                <a:tc>
                  <a:txBody>
                    <a:bodyPr/>
                    <a:lstStyle/>
                    <a:p>
                      <a:r>
                        <a:rPr lang="en-US" sz="2400" i="1" spc="-50" dirty="0" smtClean="0"/>
                        <a:t>Things to Think About When You Compare Medicare Drug Coverage </a:t>
                      </a:r>
                      <a:endParaRPr lang="en-US" sz="2400" dirty="0"/>
                    </a:p>
                  </a:txBody>
                  <a:tcPr/>
                </a:tc>
                <a:tc>
                  <a:txBody>
                    <a:bodyPr/>
                    <a:lstStyle/>
                    <a:p>
                      <a:pPr algn="ctr"/>
                      <a:r>
                        <a:rPr lang="en-US" sz="2400" dirty="0" smtClean="0"/>
                        <a:t>11163</a:t>
                      </a:r>
                      <a:endParaRPr lang="en-US" sz="2400" dirty="0"/>
                    </a:p>
                  </a:txBody>
                  <a:tcPr/>
                </a:tc>
              </a:tr>
              <a:tr h="448733">
                <a:tc>
                  <a:txBody>
                    <a:bodyPr/>
                    <a:lstStyle/>
                    <a:p>
                      <a:r>
                        <a:rPr lang="en-US" sz="2400" i="1" spc="-50" dirty="0" smtClean="0"/>
                        <a:t>Have You Done Your Yearly Medicare Plan Review? </a:t>
                      </a:r>
                      <a:endParaRPr lang="en-US" sz="2400" dirty="0"/>
                    </a:p>
                  </a:txBody>
                  <a:tcPr/>
                </a:tc>
                <a:tc>
                  <a:txBody>
                    <a:bodyPr/>
                    <a:lstStyle/>
                    <a:p>
                      <a:pPr algn="ctr"/>
                      <a:r>
                        <a:rPr lang="en-US" sz="2400" dirty="0" smtClean="0"/>
                        <a:t>11220</a:t>
                      </a:r>
                      <a:endParaRPr lang="en-US" sz="2400" dirty="0"/>
                    </a:p>
                  </a:txBody>
                  <a:tcPr/>
                </a:tc>
              </a:tr>
              <a:tr h="448733">
                <a:tc>
                  <a:txBody>
                    <a:bodyPr/>
                    <a:lstStyle/>
                    <a:p>
                      <a:r>
                        <a:rPr lang="en-US" sz="2400" i="1" spc="-50" dirty="0" smtClean="0"/>
                        <a:t>Understanding Medicare Part C &amp; D Enrollment Periods</a:t>
                      </a:r>
                      <a:endParaRPr lang="en-US" sz="2400" dirty="0"/>
                    </a:p>
                  </a:txBody>
                  <a:tcPr/>
                </a:tc>
                <a:tc>
                  <a:txBody>
                    <a:bodyPr/>
                    <a:lstStyle/>
                    <a:p>
                      <a:pPr algn="ctr"/>
                      <a:r>
                        <a:rPr lang="en-US" sz="2400" dirty="0" smtClean="0"/>
                        <a:t>11219</a:t>
                      </a:r>
                      <a:endParaRPr lang="en-US" sz="2400" dirty="0"/>
                    </a:p>
                  </a:txBody>
                  <a:tcPr/>
                </a:tc>
              </a:tr>
              <a:tr h="807720">
                <a:tc>
                  <a:txBody>
                    <a:bodyPr/>
                    <a:lstStyle/>
                    <a:p>
                      <a:r>
                        <a:rPr lang="en-US" sz="2400" i="1" u="none" dirty="0" smtClean="0"/>
                        <a:t>Withholding Medicare Rx Premium from your Social Security Payment</a:t>
                      </a:r>
                      <a:endParaRPr lang="en-US" sz="2400" i="1" u="none" dirty="0"/>
                    </a:p>
                  </a:txBody>
                  <a:tcPr/>
                </a:tc>
                <a:tc>
                  <a:txBody>
                    <a:bodyPr/>
                    <a:lstStyle/>
                    <a:p>
                      <a:pPr algn="ctr"/>
                      <a:r>
                        <a:rPr lang="en-US" sz="2400" dirty="0" smtClean="0"/>
                        <a:t>11400</a:t>
                      </a:r>
                      <a:endParaRPr lang="en-US" sz="2400" dirty="0"/>
                    </a:p>
                  </a:txBody>
                  <a:tcPr/>
                </a:tc>
              </a:tr>
              <a:tr h="807720">
                <a:tc>
                  <a:txBody>
                    <a:bodyPr/>
                    <a:lstStyle/>
                    <a:p>
                      <a:r>
                        <a:rPr lang="en-US" sz="2400" i="1" u="none" dirty="0" smtClean="0"/>
                        <a:t>4 Ways to Help Lower Your Medicare Prescription Drug Costs</a:t>
                      </a:r>
                      <a:endParaRPr lang="en-US" sz="2400" i="1" u="none" dirty="0"/>
                    </a:p>
                  </a:txBody>
                  <a:tcPr/>
                </a:tc>
                <a:tc>
                  <a:txBody>
                    <a:bodyPr/>
                    <a:lstStyle/>
                    <a:p>
                      <a:pPr algn="ctr"/>
                      <a:r>
                        <a:rPr lang="en-US" sz="2400" dirty="0" smtClean="0"/>
                        <a:t>11417</a:t>
                      </a:r>
                      <a:endParaRPr lang="en-US" sz="2400" dirty="0"/>
                    </a:p>
                  </a:txBody>
                  <a:tcPr/>
                </a:tc>
              </a:tr>
            </a:tbl>
          </a:graphicData>
        </a:graphic>
      </p:graphicFrame>
      <p:sp>
        <p:nvSpPr>
          <p:cNvPr id="2" name="TextBox 1"/>
          <p:cNvSpPr txBox="1"/>
          <p:nvPr/>
        </p:nvSpPr>
        <p:spPr>
          <a:xfrm>
            <a:off x="132894" y="5872019"/>
            <a:ext cx="6406018" cy="338554"/>
          </a:xfrm>
          <a:prstGeom prst="rect">
            <a:avLst/>
          </a:prstGeom>
          <a:noFill/>
        </p:spPr>
        <p:txBody>
          <a:bodyPr wrap="square" rtlCol="0">
            <a:spAutoFit/>
          </a:bodyPr>
          <a:lstStyle/>
          <a:p>
            <a:pPr>
              <a:spcBef>
                <a:spcPts val="600"/>
              </a:spcBef>
              <a:defRPr/>
            </a:pPr>
            <a:r>
              <a:rPr lang="en-US" sz="1600" dirty="0" smtClean="0">
                <a:solidFill>
                  <a:prstClr val="black"/>
                </a:solidFill>
                <a:latin typeface="+mn-lt"/>
              </a:rPr>
              <a:t>These are available to read or download from </a:t>
            </a:r>
            <a:r>
              <a:rPr lang="en-US" sz="1600" u="sng" dirty="0" smtClean="0">
                <a:latin typeface="+mn-lt"/>
                <a:hlinkClick r:id="rId3"/>
              </a:rPr>
              <a:t>Medicare.gov/Publications</a:t>
            </a:r>
            <a:r>
              <a:rPr lang="en-US" sz="1600" dirty="0" smtClean="0">
                <a:solidFill>
                  <a:prstClr val="black"/>
                </a:solidFill>
                <a:latin typeface="+mn-lt"/>
              </a:rPr>
              <a:t>.</a:t>
            </a:r>
            <a:endParaRPr lang="en-US" sz="1600" dirty="0">
              <a:solidFill>
                <a:prstClr val="black"/>
              </a:solidFill>
              <a:latin typeface="+mn-lt"/>
            </a:endParaRPr>
          </a:p>
        </p:txBody>
      </p:sp>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0"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1"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43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1" y="228600"/>
            <a:ext cx="8229599" cy="276999"/>
          </a:xfrm>
        </p:spPr>
        <p:txBody>
          <a:bodyPr/>
          <a:lstStyle/>
          <a:p>
            <a:pPr algn="ctr"/>
            <a:r>
              <a:rPr lang="en-US" dirty="0" smtClean="0"/>
              <a:t>Appendix A, Part 1 of 5</a:t>
            </a:r>
            <a:endParaRPr lang="en-US" dirty="0"/>
          </a:p>
        </p:txBody>
      </p:sp>
      <p:pic>
        <p:nvPicPr>
          <p:cNvPr id="5" name="Picture 4" descr="Mailing to consumers from CMS. Social Security and plans in 2017/2018 from May to Early October.  The chart highlights mail date, sender, mailing/color, main message, and consumer action." title="Guide to consumer mailings - Page 1"/>
          <p:cNvPicPr>
            <a:picLocks noChangeAspect="1"/>
          </p:cNvPicPr>
          <p:nvPr/>
        </p:nvPicPr>
        <p:blipFill rotWithShape="1">
          <a:blip r:embed="rId3"/>
          <a:srcRect l="21142" t="10871" r="21081" b="9506"/>
          <a:stretch/>
        </p:blipFill>
        <p:spPr bwMode="auto">
          <a:xfrm>
            <a:off x="662484" y="490945"/>
            <a:ext cx="7819031" cy="5836716"/>
          </a:xfrm>
          <a:prstGeom prst="rect">
            <a:avLst/>
          </a:prstGeom>
          <a:ln>
            <a:noFill/>
          </a:ln>
          <a:extLst>
            <a:ext uri="{53640926-AAD7-44D8-BBD7-CCE9431645EC}">
              <a14:shadowObscured xmlns:a14="http://schemas.microsoft.com/office/drawing/2010/main"/>
            </a:ext>
          </a:extLst>
        </p:spPr>
      </p:pic>
      <p:sp>
        <p:nvSpPr>
          <p:cNvPr id="9" name="object 3"/>
          <p:cNvSpPr txBox="1">
            <a:spLocks noGrp="1"/>
          </p:cNvSpPr>
          <p:nvPr/>
        </p:nvSpPr>
        <p:spPr>
          <a:xfrm>
            <a:off x="688021" y="6409031"/>
            <a:ext cx="7767955" cy="361950"/>
          </a:xfrm>
          <a:prstGeom prst="rect">
            <a:avLst/>
          </a:prstGeom>
        </p:spPr>
        <p:txBody>
          <a:bodyPr vert="horz" wrap="square" lIns="0" tIns="0" rIns="0" bIns="0" rtlCol="0">
            <a:noAutofit/>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p>
          <a:p>
            <a:pPr marL="8890" marR="0" fontAlgn="base">
              <a:spcBef>
                <a:spcPts val="0"/>
              </a:spcBef>
              <a:spcAft>
                <a:spcPts val="1200"/>
              </a:spcAft>
            </a:pPr>
            <a:r>
              <a:rPr lang="en-US" sz="900" dirty="0">
                <a:effectLst/>
                <a:latin typeface="Calibri" panose="020F0502020204030204" pitchFamily="34" charset="0"/>
                <a:ea typeface="Times New Roman" panose="02020603050405020304" pitchFamily="18" charset="0"/>
              </a:rPr>
              <a:t> </a:t>
            </a:r>
            <a:r>
              <a:rPr lang="en-US" sz="9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of June 2017, electronic version available at </a:t>
            </a:r>
            <a:r>
              <a:rPr lang="en-US" sz="900" u="sng" dirty="0">
                <a:solidFill>
                  <a:srgbClr val="0563C1"/>
                </a:solidFill>
                <a:effectLst/>
                <a:latin typeface="Calibri" panose="020F0502020204030204" pitchFamily="34" charset="0"/>
                <a:ea typeface="Times New Roman" panose="02020603050405020304" pitchFamily="18" charset="0"/>
                <a:hlinkClick r:id="rId4"/>
              </a:rPr>
              <a:t>CMS.gov/Medicare/Prescription-Drug-Coverage/LimitedIncomeandResources/Downloads/Consumer-Mailings.pdf</a:t>
            </a:r>
            <a:endParaRPr lang="en-US" sz="1200" dirty="0">
              <a:effectLst/>
              <a:latin typeface="Times New Roman" panose="02020603050405020304" pitchFamily="18" charset="0"/>
              <a:ea typeface="Times New Roman" panose="02020603050405020304" pitchFamily="18" charset="0"/>
            </a:endParaRPr>
          </a:p>
          <a:p>
            <a:pPr marL="8890" marR="0" fontAlgn="base">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1701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76200"/>
            <a:ext cx="8229599" cy="276999"/>
          </a:xfrm>
        </p:spPr>
        <p:txBody>
          <a:bodyPr/>
          <a:lstStyle/>
          <a:p>
            <a:pPr algn="ctr"/>
            <a:r>
              <a:rPr lang="en-US" dirty="0" smtClean="0"/>
              <a:t>Appendix A – Continued, Part 2 of 5</a:t>
            </a:r>
            <a:endParaRPr lang="en-US" dirty="0"/>
          </a:p>
        </p:txBody>
      </p:sp>
      <p:pic>
        <p:nvPicPr>
          <p:cNvPr id="10" name="Picture 9" descr="Mailing to consumers from CMS. Social Security and plans in 2017/2018 from  October to Early November.  The chart highlights mail date, sender, mailing/color, main message, and consumer action." title="Guide to consumer mailings - Page 2"/>
          <p:cNvPicPr>
            <a:picLocks noChangeAspect="1"/>
          </p:cNvPicPr>
          <p:nvPr/>
        </p:nvPicPr>
        <p:blipFill rotWithShape="1">
          <a:blip r:embed="rId3"/>
          <a:srcRect l="21262" t="10868" r="21322" b="10849"/>
          <a:stretch/>
        </p:blipFill>
        <p:spPr bwMode="auto">
          <a:xfrm>
            <a:off x="699744" y="663640"/>
            <a:ext cx="7770176" cy="5738488"/>
          </a:xfrm>
          <a:prstGeom prst="rect">
            <a:avLst/>
          </a:prstGeom>
          <a:ln>
            <a:noFill/>
          </a:ln>
          <a:extLst>
            <a:ext uri="{53640926-AAD7-44D8-BBD7-CCE9431645EC}">
              <a14:shadowObscured xmlns:a14="http://schemas.microsoft.com/office/drawing/2010/main"/>
            </a:ext>
          </a:extLst>
        </p:spPr>
      </p:pic>
      <p:sp>
        <p:nvSpPr>
          <p:cNvPr id="9" name="object 3"/>
          <p:cNvSpPr txBox="1">
            <a:spLocks noGrp="1"/>
          </p:cNvSpPr>
          <p:nvPr/>
        </p:nvSpPr>
        <p:spPr>
          <a:xfrm>
            <a:off x="688021" y="6402128"/>
            <a:ext cx="7767955" cy="361950"/>
          </a:xfrm>
          <a:prstGeom prst="rect">
            <a:avLst/>
          </a:prstGeom>
        </p:spPr>
        <p:txBody>
          <a:bodyPr vert="horz" wrap="square" lIns="0" tIns="0" rIns="0" bIns="0" rtlCol="0">
            <a:noAutofit/>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p>
          <a:p>
            <a:pPr marL="8890" marR="0" fontAlgn="base">
              <a:spcBef>
                <a:spcPts val="0"/>
              </a:spcBef>
              <a:spcAft>
                <a:spcPts val="1200"/>
              </a:spcAft>
            </a:pPr>
            <a:r>
              <a:rPr lang="en-US" sz="900" dirty="0">
                <a:effectLst/>
                <a:latin typeface="Calibri" panose="020F0502020204030204" pitchFamily="34" charset="0"/>
                <a:ea typeface="Times New Roman" panose="02020603050405020304" pitchFamily="18" charset="0"/>
              </a:rPr>
              <a:t> </a:t>
            </a:r>
            <a:r>
              <a:rPr lang="en-US" sz="9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of June 2017, electronic version available at </a:t>
            </a:r>
            <a:r>
              <a:rPr lang="en-US" sz="900" u="sng" dirty="0">
                <a:solidFill>
                  <a:srgbClr val="0563C1"/>
                </a:solidFill>
                <a:effectLst/>
                <a:latin typeface="Calibri" panose="020F0502020204030204" pitchFamily="34" charset="0"/>
                <a:ea typeface="Times New Roman" panose="02020603050405020304" pitchFamily="18" charset="0"/>
                <a:hlinkClick r:id="rId4"/>
              </a:rPr>
              <a:t>CMS.gov/Medicare/Prescription-Drug-Coverage/LimitedIncomeandResources/Downloads/Consumer-Mailings.pdf</a:t>
            </a:r>
            <a:endParaRPr lang="en-US" sz="1200" dirty="0">
              <a:effectLst/>
              <a:latin typeface="Times New Roman" panose="02020603050405020304" pitchFamily="18" charset="0"/>
              <a:ea typeface="Times New Roman" panose="02020603050405020304" pitchFamily="18" charset="0"/>
            </a:endParaRPr>
          </a:p>
          <a:p>
            <a:pPr marL="8890" marR="0" fontAlgn="base">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364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304800"/>
            <a:ext cx="8229599" cy="553998"/>
          </a:xfrm>
        </p:spPr>
        <p:txBody>
          <a:bodyPr/>
          <a:lstStyle/>
          <a:p>
            <a:pPr marL="0" marR="0" lvl="0" indent="0" algn="ctr" defTabSz="914400" rtl="0" eaLnBrk="1" fontAlgn="auto" latinLnBrk="0" hangingPunct="1">
              <a:lnSpc>
                <a:spcPct val="100000"/>
              </a:lnSpc>
              <a:spcBef>
                <a:spcPts val="0"/>
              </a:spcBef>
              <a:spcAft>
                <a:spcPts val="0"/>
              </a:spcAft>
              <a:tabLst/>
              <a:defRPr/>
            </a:pPr>
            <a:r>
              <a:rPr lang="en-US" dirty="0">
                <a:latin typeface="Arial" pitchFamily="34" charset="0"/>
                <a:ea typeface="+mn-ea"/>
                <a:cs typeface="+mn-cs"/>
              </a:rPr>
              <a:t>Appendix A – </a:t>
            </a:r>
            <a:r>
              <a:rPr lang="en-US" dirty="0" smtClean="0">
                <a:latin typeface="Arial" pitchFamily="34" charset="0"/>
                <a:ea typeface="+mn-ea"/>
                <a:cs typeface="+mn-cs"/>
              </a:rPr>
              <a:t>Continued, Part 3 of 5 </a:t>
            </a:r>
            <a:r>
              <a:rPr lang="en-US" dirty="0">
                <a:solidFill>
                  <a:prstClr val="white"/>
                </a:solidFill>
                <a:latin typeface="Arial" pitchFamily="34" charset="0"/>
                <a:ea typeface="+mn-ea"/>
                <a:cs typeface="+mn-cs"/>
              </a:rPr>
              <a:t>1</a:t>
            </a:r>
            <a:br>
              <a:rPr lang="en-US" dirty="0">
                <a:solidFill>
                  <a:prstClr val="white"/>
                </a:solidFill>
                <a:latin typeface="Arial" pitchFamily="34" charset="0"/>
                <a:ea typeface="+mn-ea"/>
                <a:cs typeface="+mn-cs"/>
              </a:rPr>
            </a:br>
            <a:endParaRPr lang="en-US" dirty="0"/>
          </a:p>
        </p:txBody>
      </p:sp>
      <p:pic>
        <p:nvPicPr>
          <p:cNvPr id="8" name="Picture 7" descr="Mailing to consumers from CMS. Social Security and plans in 2017/2018 from  Early November to December.  The chart highlights mail date, sender, mailing/color, main message, and consumer action." title="Guide to Consumer Mailings - Page 3"/>
          <p:cNvPicPr>
            <a:picLocks noChangeAspect="1"/>
          </p:cNvPicPr>
          <p:nvPr/>
        </p:nvPicPr>
        <p:blipFill rotWithShape="1">
          <a:blip r:embed="rId3"/>
          <a:srcRect l="21144" t="12423" r="21313" b="21718"/>
          <a:stretch/>
        </p:blipFill>
        <p:spPr bwMode="auto">
          <a:xfrm>
            <a:off x="625700" y="982502"/>
            <a:ext cx="7892598" cy="4892995"/>
          </a:xfrm>
          <a:prstGeom prst="rect">
            <a:avLst/>
          </a:prstGeom>
          <a:ln>
            <a:noFill/>
          </a:ln>
          <a:extLst>
            <a:ext uri="{53640926-AAD7-44D8-BBD7-CCE9431645EC}">
              <a14:shadowObscured xmlns:a14="http://schemas.microsoft.com/office/drawing/2010/main"/>
            </a:ext>
          </a:extLst>
        </p:spPr>
      </p:pic>
      <p:sp>
        <p:nvSpPr>
          <p:cNvPr id="7" name="object 3"/>
          <p:cNvSpPr txBox="1">
            <a:spLocks noGrp="1"/>
          </p:cNvSpPr>
          <p:nvPr/>
        </p:nvSpPr>
        <p:spPr>
          <a:xfrm>
            <a:off x="688022" y="6400800"/>
            <a:ext cx="7767955" cy="361950"/>
          </a:xfrm>
          <a:prstGeom prst="rect">
            <a:avLst/>
          </a:prstGeom>
        </p:spPr>
        <p:txBody>
          <a:bodyPr vert="horz" wrap="square" lIns="0" tIns="0" rIns="0" bIns="0" rtlCol="0">
            <a:noAutofit/>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p>
          <a:p>
            <a:pPr marL="8890" marR="0" fontAlgn="base">
              <a:spcBef>
                <a:spcPts val="0"/>
              </a:spcBef>
              <a:spcAft>
                <a:spcPts val="1200"/>
              </a:spcAft>
            </a:pPr>
            <a:r>
              <a:rPr lang="en-US" sz="900" dirty="0">
                <a:effectLst/>
                <a:latin typeface="Calibri" panose="020F0502020204030204" pitchFamily="34" charset="0"/>
                <a:ea typeface="Times New Roman" panose="02020603050405020304" pitchFamily="18" charset="0"/>
              </a:rPr>
              <a:t> </a:t>
            </a:r>
            <a:r>
              <a:rPr lang="en-US" sz="9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of June 2017, electronic version available at </a:t>
            </a:r>
            <a:r>
              <a:rPr lang="en-US" sz="900" u="sng" dirty="0">
                <a:solidFill>
                  <a:srgbClr val="0563C1"/>
                </a:solidFill>
                <a:effectLst/>
                <a:latin typeface="Calibri" panose="020F0502020204030204" pitchFamily="34" charset="0"/>
                <a:ea typeface="Times New Roman" panose="02020603050405020304" pitchFamily="18" charset="0"/>
                <a:hlinkClick r:id="rId4"/>
              </a:rPr>
              <a:t>CMS.gov/Medicare/Prescription-Drug-Coverage/LimitedIncomeandResources/Downloads/Consumer-Mailings.pdf</a:t>
            </a:r>
            <a:endParaRPr lang="en-US" sz="1200" dirty="0">
              <a:effectLst/>
              <a:latin typeface="Times New Roman" panose="02020603050405020304" pitchFamily="18" charset="0"/>
              <a:ea typeface="Times New Roman" panose="02020603050405020304" pitchFamily="18" charset="0"/>
            </a:endParaRPr>
          </a:p>
          <a:p>
            <a:pPr marL="8890" marR="0" fontAlgn="base">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881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76200"/>
            <a:ext cx="8229599" cy="276999"/>
          </a:xfrm>
        </p:spPr>
        <p:txBody>
          <a:bodyPr/>
          <a:lstStyle/>
          <a:p>
            <a:pPr algn="ctr"/>
            <a:r>
              <a:rPr lang="en-US" dirty="0"/>
              <a:t>Appendix A – </a:t>
            </a:r>
            <a:r>
              <a:rPr lang="en-US" dirty="0" smtClean="0"/>
              <a:t>Continued, Part 4 of 5 </a:t>
            </a:r>
            <a:r>
              <a:rPr lang="en-US" dirty="0" smtClean="0">
                <a:solidFill>
                  <a:schemeClr val="bg1"/>
                </a:solidFill>
              </a:rPr>
              <a:t>2</a:t>
            </a:r>
            <a:endParaRPr lang="en-US" dirty="0">
              <a:solidFill>
                <a:schemeClr val="bg1"/>
              </a:solidFill>
            </a:endParaRPr>
          </a:p>
        </p:txBody>
      </p:sp>
      <p:pic>
        <p:nvPicPr>
          <p:cNvPr id="8" name="Picture 7" descr="Mailing to consumers from CMS. Social Security and plans in 2017/2018 from  December to January as well as ongoing.  The chart highlights mail date, sender, mailing/color, main message, and consumer action." title="Guide to Consumer Mailings - Page 4"/>
          <p:cNvPicPr>
            <a:picLocks noChangeAspect="1"/>
          </p:cNvPicPr>
          <p:nvPr/>
        </p:nvPicPr>
        <p:blipFill rotWithShape="1">
          <a:blip r:embed="rId3"/>
          <a:srcRect l="21261" t="11089" r="21436" b="9957"/>
          <a:stretch/>
        </p:blipFill>
        <p:spPr bwMode="auto">
          <a:xfrm>
            <a:off x="642159" y="534913"/>
            <a:ext cx="7859680" cy="5865887"/>
          </a:xfrm>
          <a:prstGeom prst="rect">
            <a:avLst/>
          </a:prstGeom>
          <a:ln>
            <a:noFill/>
          </a:ln>
          <a:extLst>
            <a:ext uri="{53640926-AAD7-44D8-BBD7-CCE9431645EC}">
              <a14:shadowObscured xmlns:a14="http://schemas.microsoft.com/office/drawing/2010/main"/>
            </a:ext>
          </a:extLst>
        </p:spPr>
      </p:pic>
      <p:sp>
        <p:nvSpPr>
          <p:cNvPr id="7" name="object 3"/>
          <p:cNvSpPr txBox="1">
            <a:spLocks noGrp="1"/>
          </p:cNvSpPr>
          <p:nvPr/>
        </p:nvSpPr>
        <p:spPr>
          <a:xfrm>
            <a:off x="688022" y="6400800"/>
            <a:ext cx="7767955" cy="361950"/>
          </a:xfrm>
          <a:prstGeom prst="rect">
            <a:avLst/>
          </a:prstGeom>
        </p:spPr>
        <p:txBody>
          <a:bodyPr vert="horz" wrap="square" lIns="0" tIns="0" rIns="0" bIns="0" rtlCol="0">
            <a:noAutofit/>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p>
          <a:p>
            <a:pPr marL="8890" marR="0" fontAlgn="base">
              <a:spcBef>
                <a:spcPts val="0"/>
              </a:spcBef>
              <a:spcAft>
                <a:spcPts val="1200"/>
              </a:spcAft>
            </a:pPr>
            <a:r>
              <a:rPr lang="en-US" sz="900" dirty="0">
                <a:effectLst/>
                <a:latin typeface="Calibri" panose="020F0502020204030204" pitchFamily="34" charset="0"/>
                <a:ea typeface="Times New Roman" panose="02020603050405020304" pitchFamily="18" charset="0"/>
              </a:rPr>
              <a:t> </a:t>
            </a:r>
            <a:r>
              <a:rPr lang="en-US" sz="9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of June 2017, electronic version available at </a:t>
            </a:r>
            <a:r>
              <a:rPr lang="en-US" sz="900" u="sng" dirty="0">
                <a:solidFill>
                  <a:srgbClr val="0563C1"/>
                </a:solidFill>
                <a:effectLst/>
                <a:latin typeface="Calibri" panose="020F0502020204030204" pitchFamily="34" charset="0"/>
                <a:ea typeface="Times New Roman" panose="02020603050405020304" pitchFamily="18" charset="0"/>
                <a:hlinkClick r:id="rId4"/>
              </a:rPr>
              <a:t>CMS.gov/Medicare/Prescription-Drug-Coverage/LimitedIncomeandResources/Downloads/Consumer-Mailings.pdf</a:t>
            </a:r>
            <a:endParaRPr lang="en-US" sz="1200" dirty="0">
              <a:effectLst/>
              <a:latin typeface="Times New Roman" panose="02020603050405020304" pitchFamily="18" charset="0"/>
              <a:ea typeface="Times New Roman" panose="02020603050405020304" pitchFamily="18" charset="0"/>
            </a:endParaRPr>
          </a:p>
          <a:p>
            <a:pPr marL="8890" marR="0" fontAlgn="base">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2867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04092" y="152400"/>
            <a:ext cx="8229599" cy="553998"/>
          </a:xfrm>
        </p:spPr>
        <p:txBody>
          <a:bodyPr/>
          <a:lstStyle/>
          <a:p>
            <a:pPr algn="ctr"/>
            <a:r>
              <a:rPr lang="en-US" dirty="0"/>
              <a:t>Appendix A – </a:t>
            </a:r>
            <a:r>
              <a:rPr lang="en-US" dirty="0" smtClean="0"/>
              <a:t>Continued, Part 5 of 5 </a:t>
            </a:r>
            <a:r>
              <a:rPr lang="en-US" dirty="0">
                <a:solidFill>
                  <a:schemeClr val="bg1"/>
                </a:solidFill>
              </a:rPr>
              <a:t>3</a:t>
            </a:r>
            <a:br>
              <a:rPr lang="en-US" dirty="0">
                <a:solidFill>
                  <a:schemeClr val="bg1"/>
                </a:solidFill>
              </a:rPr>
            </a:br>
            <a:endParaRPr lang="en-US" dirty="0"/>
          </a:p>
        </p:txBody>
      </p:sp>
      <p:pic>
        <p:nvPicPr>
          <p:cNvPr id="8" name="Picture 7" descr="Mailing to consumers from CMS. Social Security on an daily - ongoing basis.   The chart highlights mail date, sender, mailing/color, main message, and consumer action." title="Consumer Mailing - Page 5"/>
          <p:cNvPicPr>
            <a:picLocks noChangeAspect="1"/>
          </p:cNvPicPr>
          <p:nvPr/>
        </p:nvPicPr>
        <p:blipFill rotWithShape="1">
          <a:blip r:embed="rId3"/>
          <a:srcRect l="21263" t="12420" r="21322" b="21051"/>
          <a:stretch/>
        </p:blipFill>
        <p:spPr bwMode="auto">
          <a:xfrm>
            <a:off x="634913" y="706398"/>
            <a:ext cx="7875041" cy="4942772"/>
          </a:xfrm>
          <a:prstGeom prst="rect">
            <a:avLst/>
          </a:prstGeom>
          <a:ln>
            <a:noFill/>
          </a:ln>
          <a:extLst>
            <a:ext uri="{53640926-AAD7-44D8-BBD7-CCE9431645EC}">
              <a14:shadowObscured xmlns:a14="http://schemas.microsoft.com/office/drawing/2010/main"/>
            </a:ext>
          </a:extLst>
        </p:spPr>
      </p:pic>
      <p:sp>
        <p:nvSpPr>
          <p:cNvPr id="7" name="object 3"/>
          <p:cNvSpPr txBox="1">
            <a:spLocks noGrp="1"/>
          </p:cNvSpPr>
          <p:nvPr/>
        </p:nvSpPr>
        <p:spPr>
          <a:xfrm>
            <a:off x="634913" y="6400800"/>
            <a:ext cx="7767955" cy="361950"/>
          </a:xfrm>
          <a:prstGeom prst="rect">
            <a:avLst/>
          </a:prstGeom>
        </p:spPr>
        <p:txBody>
          <a:bodyPr vert="horz" wrap="square" lIns="0" tIns="0" rIns="0" bIns="0" rtlCol="0">
            <a:noAutofit/>
          </a:bodyPr>
          <a:lstStyle/>
          <a:p>
            <a:pPr marL="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p>
          <a:p>
            <a:pPr marL="8890" marR="0" fontAlgn="base">
              <a:spcBef>
                <a:spcPts val="0"/>
              </a:spcBef>
              <a:spcAft>
                <a:spcPts val="1200"/>
              </a:spcAft>
            </a:pPr>
            <a:r>
              <a:rPr lang="en-US" sz="900" dirty="0">
                <a:effectLst/>
                <a:latin typeface="Calibri" panose="020F0502020204030204" pitchFamily="34" charset="0"/>
                <a:ea typeface="Times New Roman" panose="02020603050405020304" pitchFamily="18" charset="0"/>
              </a:rPr>
              <a:t> </a:t>
            </a:r>
            <a:r>
              <a:rPr lang="en-US" sz="9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of June 2017, electronic version available at </a:t>
            </a:r>
            <a:r>
              <a:rPr lang="en-US" sz="900" u="sng" dirty="0">
                <a:solidFill>
                  <a:srgbClr val="0563C1"/>
                </a:solidFill>
                <a:effectLst/>
                <a:latin typeface="Calibri" panose="020F0502020204030204" pitchFamily="34" charset="0"/>
                <a:ea typeface="Times New Roman" panose="02020603050405020304" pitchFamily="18" charset="0"/>
                <a:hlinkClick r:id="rId4"/>
              </a:rPr>
              <a:t>CMS.gov/Medicare/Prescription-Drug-Coverage/LimitedIncomeandResources/Downloads/Consumer-Mailings.pdf</a:t>
            </a:r>
            <a:endParaRPr lang="en-US" sz="1200" dirty="0">
              <a:effectLst/>
              <a:latin typeface="Times New Roman" panose="02020603050405020304" pitchFamily="18" charset="0"/>
              <a:ea typeface="Times New Roman" panose="02020603050405020304" pitchFamily="18" charset="0"/>
            </a:endParaRPr>
          </a:p>
          <a:p>
            <a:pPr marL="8890" marR="0" fontAlgn="base">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8847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04092" y="152400"/>
            <a:ext cx="8229599" cy="553998"/>
          </a:xfrm>
        </p:spPr>
        <p:txBody>
          <a:bodyPr/>
          <a:lstStyle/>
          <a:p>
            <a:pPr algn="ctr"/>
            <a:r>
              <a:rPr lang="en-US" dirty="0"/>
              <a:t>Appendix </a:t>
            </a:r>
            <a:r>
              <a:rPr lang="en-US" dirty="0" smtClean="0"/>
              <a:t>B </a:t>
            </a:r>
            <a:r>
              <a:rPr lang="en-US" dirty="0">
                <a:solidFill>
                  <a:schemeClr val="bg1"/>
                </a:solidFill>
              </a:rPr>
              <a:t>3</a:t>
            </a:r>
            <a:br>
              <a:rPr lang="en-US" dirty="0">
                <a:solidFill>
                  <a:schemeClr val="bg1"/>
                </a:solidFill>
              </a:rPr>
            </a:br>
            <a:endParaRPr lang="en-US" dirty="0"/>
          </a:p>
        </p:txBody>
      </p:sp>
      <p:pic>
        <p:nvPicPr>
          <p:cNvPr id="6" name="Content Placeholder 1" descr="This chart compares Original Medicare and Medicare Advantage in the areas of cost, coverage, supplemental coverage, prescription drugs, doctor and hospital choice, quality of care, and travel." title="Comparison of Original Medicare to Medicare Advantage"/>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720743" y="706398"/>
            <a:ext cx="7596295" cy="6093040"/>
          </a:xfrm>
          <a:prstGeom prst="rect">
            <a:avLst/>
          </a:prstGeom>
        </p:spPr>
      </p:pic>
    </p:spTree>
    <p:extLst>
      <p:ext uri="{BB962C8B-B14F-4D97-AF65-F5344CB8AC3E}">
        <p14:creationId xmlns:p14="http://schemas.microsoft.com/office/powerpoint/2010/main" val="382859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p:cNvSpPr>
            <a:spLocks noGrp="1" noChangeArrowheads="1"/>
          </p:cNvSpPr>
          <p:nvPr>
            <p:ph type="title"/>
          </p:nvPr>
        </p:nvSpPr>
        <p:spPr/>
        <p:txBody>
          <a:bodyPr>
            <a:noAutofit/>
          </a:bodyPr>
          <a:lstStyle/>
          <a:p>
            <a:r>
              <a:rPr lang="en-US" b="1" dirty="0" smtClean="0">
                <a:cs typeface="Arial" charset="0"/>
              </a:rPr>
              <a:t>Paying for Medicare Part A</a:t>
            </a:r>
          </a:p>
        </p:txBody>
      </p:sp>
      <p:sp>
        <p:nvSpPr>
          <p:cNvPr id="24580" name="Rectangle 3"/>
          <p:cNvSpPr>
            <a:spLocks noGrp="1" noChangeArrowheads="1"/>
          </p:cNvSpPr>
          <p:nvPr>
            <p:ph idx="1"/>
          </p:nvPr>
        </p:nvSpPr>
        <p:spPr/>
        <p:txBody>
          <a:bodyPr>
            <a:normAutofit fontScale="85000" lnSpcReduction="20000"/>
          </a:bodyPr>
          <a:lstStyle/>
          <a:p>
            <a:pPr defTabSz="177800">
              <a:lnSpc>
                <a:spcPct val="120000"/>
              </a:lnSpc>
              <a:buFont typeface="Wingdings" panose="05000000000000000000" pitchFamily="2" charset="2"/>
              <a:buChar char="§"/>
            </a:pPr>
            <a:r>
              <a:rPr lang="en-US" dirty="0" smtClean="0">
                <a:cs typeface="Arial" charset="0"/>
              </a:rPr>
              <a:t>Most people don’t pay a premium for Part A </a:t>
            </a:r>
          </a:p>
          <a:p>
            <a:pPr marL="685800" lvl="1" indent="-342900">
              <a:lnSpc>
                <a:spcPct val="120000"/>
              </a:lnSpc>
              <a:buFont typeface="Arial" panose="020B0604020202020204" pitchFamily="34" charset="0"/>
              <a:buChar char="•"/>
            </a:pPr>
            <a:r>
              <a:rPr lang="en-US" dirty="0">
                <a:cs typeface="Arial" charset="0"/>
              </a:rPr>
              <a:t>If you paid Federal Insurance Contributions Act (FICA) taxes at least 10 years</a:t>
            </a:r>
          </a:p>
          <a:p>
            <a:pPr>
              <a:lnSpc>
                <a:spcPct val="120000"/>
              </a:lnSpc>
              <a:buFont typeface="Wingdings" panose="05000000000000000000" pitchFamily="2" charset="2"/>
              <a:buChar char="§"/>
            </a:pPr>
            <a:r>
              <a:rPr lang="en-US" dirty="0" smtClean="0">
                <a:cs typeface="Arial" charset="0"/>
              </a:rPr>
              <a:t>If you paid FICA taxes less than 10 years</a:t>
            </a:r>
          </a:p>
          <a:p>
            <a:pPr marL="685800" lvl="1" indent="-342900">
              <a:lnSpc>
                <a:spcPct val="120000"/>
              </a:lnSpc>
              <a:buFont typeface="Arial" panose="020B0604020202020204" pitchFamily="34" charset="0"/>
              <a:buChar char="•"/>
            </a:pPr>
            <a:r>
              <a:rPr lang="en-US" dirty="0">
                <a:cs typeface="Arial" charset="0"/>
              </a:rPr>
              <a:t>Can pay a premium to get Part A</a:t>
            </a:r>
          </a:p>
          <a:p>
            <a:pPr>
              <a:lnSpc>
                <a:spcPct val="120000"/>
              </a:lnSpc>
              <a:buFont typeface="Wingdings" panose="05000000000000000000" pitchFamily="2" charset="2"/>
              <a:buChar char="§"/>
            </a:pPr>
            <a:r>
              <a:rPr lang="en-US" dirty="0" smtClean="0"/>
              <a:t>May </a:t>
            </a:r>
            <a:r>
              <a:rPr lang="en-US" dirty="0"/>
              <a:t>have a penalty if </a:t>
            </a:r>
            <a:r>
              <a:rPr lang="en-US" dirty="0" smtClean="0"/>
              <a:t>you don’t </a:t>
            </a:r>
            <a:r>
              <a:rPr lang="en-US" dirty="0"/>
              <a:t>enroll when first </a:t>
            </a:r>
            <a:r>
              <a:rPr lang="en-US" dirty="0" smtClean="0"/>
              <a:t>eligible for premium Part A</a:t>
            </a:r>
          </a:p>
          <a:p>
            <a:pPr marL="685800" lvl="1" indent="-342900">
              <a:lnSpc>
                <a:spcPct val="120000"/>
              </a:lnSpc>
              <a:buFont typeface="Arial" panose="020B0604020202020204" pitchFamily="34" charset="0"/>
              <a:buChar char="•"/>
            </a:pPr>
            <a:r>
              <a:rPr lang="en-US" dirty="0">
                <a:cs typeface="Arial" charset="0"/>
              </a:rPr>
              <a:t>Your monthly premium may go up 10%</a:t>
            </a:r>
          </a:p>
          <a:p>
            <a:pPr marL="685800" lvl="1" indent="-342900">
              <a:lnSpc>
                <a:spcPct val="120000"/>
              </a:lnSpc>
              <a:buFont typeface="Arial" panose="020B0604020202020204" pitchFamily="34" charset="0"/>
              <a:buChar char="•"/>
            </a:pPr>
            <a:r>
              <a:rPr lang="en-US" dirty="0">
                <a:cs typeface="Arial" charset="0"/>
              </a:rPr>
              <a:t>You'll have to pay the higher premium for twice the number of years you could’ve had Part A, but didn't sign up</a:t>
            </a:r>
          </a:p>
          <a:p>
            <a:pPr marL="0" indent="0">
              <a:lnSpc>
                <a:spcPct val="120000"/>
              </a:lnSpc>
              <a:buNone/>
            </a:pPr>
            <a:endParaRPr lang="en-US" dirty="0">
              <a:cs typeface="Arial" charset="0"/>
            </a:endParaRPr>
          </a:p>
          <a:p>
            <a:pPr>
              <a:lnSpc>
                <a:spcPct val="120000"/>
              </a:lnSpc>
            </a:pPr>
            <a:endParaRPr lang="en-US" dirty="0" smtClean="0">
              <a:cs typeface="Arial" charset="0"/>
            </a:endParaRPr>
          </a:p>
        </p:txBody>
      </p:sp>
      <p:sp>
        <p:nvSpPr>
          <p:cNvPr id="8"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
        <p:nvSpPr>
          <p:cNvPr id="9"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
        <p:nvSpPr>
          <p:cNvPr id="10" name="Slide Number Placeholder 3"/>
          <p:cNvSpPr txBox="1">
            <a:spLocks/>
          </p:cNvSpPr>
          <p:nvPr/>
        </p:nvSpPr>
        <p:spPr>
          <a:xfrm>
            <a:off x="6553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r"/>
            <a:fld id="{78C0CC3C-85F1-4D86-9B70-8D9F8B17F046}" type="slidenum">
              <a:rPr lang="en-US" sz="1000" smtClean="0">
                <a:solidFill>
                  <a:prstClr val="black"/>
                </a:solidFill>
                <a:latin typeface="+mn-lt"/>
              </a:rPr>
              <a:pPr algn="r"/>
              <a:t>5</a:t>
            </a:fld>
            <a:endParaRPr lang="en-US" sz="1000" dirty="0">
              <a:solidFill>
                <a:prstClr val="black"/>
              </a:solidFill>
              <a:latin typeface="+mn-lt"/>
            </a:endParaRPr>
          </a:p>
        </p:txBody>
      </p:sp>
    </p:spTree>
    <p:custDataLst>
      <p:tags r:id="rId1"/>
    </p:custDataLst>
    <p:extLst>
      <p:ext uri="{BB962C8B-B14F-4D97-AF65-F5344CB8AC3E}">
        <p14:creationId xmlns:p14="http://schemas.microsoft.com/office/powerpoint/2010/main" val="375757818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8" name="Content Placeholder 2"/>
          <p:cNvSpPr txBox="1">
            <a:spLocks/>
          </p:cNvSpPr>
          <p:nvPr/>
        </p:nvSpPr>
        <p:spPr>
          <a:xfrm>
            <a:off x="381000" y="1236980"/>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u="sng" dirty="0" smtClean="0">
                <a:hlinkClick r:id="rId3"/>
              </a:rPr>
              <a:t>CMS.gov/outreach-and-education/training/CMSNationalTrainingProgram</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0" name="Picture 9" descr="Twitter icon" title="Twitter icon">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440" y="5555364"/>
            <a:ext cx="406400" cy="406400"/>
          </a:xfrm>
          <a:prstGeom prst="rect">
            <a:avLst/>
          </a:prstGeom>
        </p:spPr>
      </p:pic>
      <p:sp>
        <p:nvSpPr>
          <p:cNvPr id="9" name="Date Placeholder 1"/>
          <p:cNvSpPr>
            <a:spLocks noGrp="1"/>
          </p:cNvSpPr>
          <p:nvPr>
            <p:ph type="dt" sz="half" idx="10"/>
          </p:nvPr>
        </p:nvSpPr>
        <p:spPr>
          <a:xfrm>
            <a:off x="457200" y="6340475"/>
            <a:ext cx="2133600" cy="365125"/>
          </a:xfrm>
          <a:prstGeom prst="rect">
            <a:avLst/>
          </a:prstGeom>
        </p:spPr>
        <p:txBody>
          <a:bodyPr/>
          <a:lstStyle>
            <a:lvl1pPr>
              <a:defRPr/>
            </a:lvl1pPr>
          </a:lstStyle>
          <a:p>
            <a:r>
              <a:rPr lang="en-US" dirty="0" smtClean="0">
                <a:solidFill>
                  <a:prstClr val="black"/>
                </a:solidFill>
              </a:rPr>
              <a:t>December 2017</a:t>
            </a:r>
            <a:endParaRPr lang="en-US" dirty="0">
              <a:solidFill>
                <a:prstClr val="black"/>
              </a:solidFill>
            </a:endParaRPr>
          </a:p>
        </p:txBody>
      </p:sp>
      <p:sp>
        <p:nvSpPr>
          <p:cNvPr id="12" name="Footer Placeholder 2"/>
          <p:cNvSpPr>
            <a:spLocks noGrp="1"/>
          </p:cNvSpPr>
          <p:nvPr>
            <p:ph type="ftr" sz="quarter" idx="11"/>
          </p:nvPr>
        </p:nvSpPr>
        <p:spPr>
          <a:xfrm>
            <a:off x="2590800" y="6340475"/>
            <a:ext cx="3962400" cy="365125"/>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dirty="0" smtClean="0">
                <a:solidFill>
                  <a:prstClr val="black"/>
                </a:solidFill>
              </a:rPr>
              <a:t>Medicare OEP 2017</a:t>
            </a:r>
            <a:endParaRPr lang="en-US" dirty="0">
              <a:solidFill>
                <a:prstClr val="black"/>
              </a:solidFill>
            </a:endParaRPr>
          </a:p>
        </p:txBody>
      </p:sp>
      <p:sp>
        <p:nvSpPr>
          <p:cNvPr id="14" name="Slide Number Placeholder 3"/>
          <p:cNvSpPr>
            <a:spLocks noGrp="1"/>
          </p:cNvSpPr>
          <p:nvPr>
            <p:ph type="sldNum" sz="quarter" idx="12"/>
          </p:nvPr>
        </p:nvSpPr>
        <p:spPr>
          <a:xfrm>
            <a:off x="6553200" y="6340475"/>
            <a:ext cx="2133600" cy="365125"/>
          </a:xfrm>
          <a:prstGeom prst="rect">
            <a:avLst/>
          </a:prstGeom>
        </p:spPr>
        <p:txBody>
          <a:bodyPr/>
          <a:lstStyle/>
          <a:p>
            <a:pPr algn="r"/>
            <a:r>
              <a:rPr lang="en-US" dirty="0" smtClean="0">
                <a:solidFill>
                  <a:prstClr val="black"/>
                </a:solidFill>
              </a:rPr>
              <a:t>50</a:t>
            </a:r>
            <a:endParaRPr lang="en-US" dirty="0">
              <a:solidFill>
                <a:prstClr val="black"/>
              </a:solidFill>
            </a:endParaRPr>
          </a:p>
        </p:txBody>
      </p:sp>
    </p:spTree>
    <p:extLst>
      <p:ext uri="{BB962C8B-B14F-4D97-AF65-F5344CB8AC3E}">
        <p14:creationId xmlns:p14="http://schemas.microsoft.com/office/powerpoint/2010/main" val="707136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197"/>
            <a:ext cx="9144000" cy="1069430"/>
          </a:xfrm>
        </p:spPr>
        <p:txBody>
          <a:bodyPr>
            <a:noAutofit/>
          </a:bodyPr>
          <a:lstStyle/>
          <a:p>
            <a:r>
              <a:rPr lang="en-US" b="1" dirty="0" smtClean="0"/>
              <a:t>2018 Part A Costs</a:t>
            </a:r>
            <a:endParaRPr lang="en-US" b="1" dirty="0"/>
          </a:p>
        </p:txBody>
      </p:sp>
      <p:sp>
        <p:nvSpPr>
          <p:cNvPr id="2" name="TextBox 1"/>
          <p:cNvSpPr txBox="1"/>
          <p:nvPr/>
        </p:nvSpPr>
        <p:spPr>
          <a:xfrm>
            <a:off x="334316" y="1066800"/>
            <a:ext cx="8352484" cy="5070619"/>
          </a:xfrm>
          <a:prstGeom prst="rect">
            <a:avLst/>
          </a:prstGeom>
          <a:noFill/>
        </p:spPr>
        <p:txBody>
          <a:bodyPr wrap="square" rtlCol="0">
            <a:spAutoFit/>
          </a:bodyPr>
          <a:lstStyle/>
          <a:p>
            <a:pPr marL="457200" indent="-457200">
              <a:spcBef>
                <a:spcPts val="300"/>
              </a:spcBef>
              <a:buFont typeface="Wingdings" panose="05000000000000000000" pitchFamily="2" charset="2"/>
              <a:buChar char="§"/>
            </a:pPr>
            <a:r>
              <a:rPr lang="en-US" sz="2600" dirty="0">
                <a:latin typeface="+mn-lt"/>
              </a:rPr>
              <a:t>Part A deductible is $</a:t>
            </a:r>
            <a:r>
              <a:rPr lang="en-US" sz="2600" dirty="0" smtClean="0">
                <a:latin typeface="+mn-lt"/>
              </a:rPr>
              <a:t>1,340 </a:t>
            </a:r>
            <a:r>
              <a:rPr lang="en-US" sz="2600" dirty="0">
                <a:latin typeface="+mn-lt"/>
              </a:rPr>
              <a:t>for each benefit period</a:t>
            </a:r>
          </a:p>
          <a:p>
            <a:pPr marL="457200" indent="-457200">
              <a:spcBef>
                <a:spcPts val="300"/>
              </a:spcBef>
              <a:buFont typeface="Wingdings" panose="05000000000000000000" pitchFamily="2" charset="2"/>
              <a:buChar char="§"/>
            </a:pPr>
            <a:r>
              <a:rPr lang="en-US" sz="2600" dirty="0" smtClean="0">
                <a:latin typeface="+mn-lt"/>
              </a:rPr>
              <a:t>Part </a:t>
            </a:r>
            <a:r>
              <a:rPr lang="en-US" sz="2600" dirty="0">
                <a:latin typeface="+mn-lt"/>
              </a:rPr>
              <a:t>A </a:t>
            </a:r>
            <a:r>
              <a:rPr lang="en-US" sz="2600" dirty="0" smtClean="0">
                <a:latin typeface="+mn-lt"/>
              </a:rPr>
              <a:t>Premium</a:t>
            </a:r>
          </a:p>
          <a:p>
            <a:pPr marL="800100" lvl="2" indent="-342900">
              <a:spcBef>
                <a:spcPts val="300"/>
              </a:spcBef>
              <a:buFont typeface="Arial" panose="020B0604020202020204" pitchFamily="34" charset="0"/>
              <a:buChar char="•"/>
            </a:pPr>
            <a:r>
              <a:rPr lang="en-US" sz="2400" dirty="0">
                <a:latin typeface="+mn-lt"/>
              </a:rPr>
              <a:t>$0 for people with at least 40 work credits</a:t>
            </a:r>
          </a:p>
          <a:p>
            <a:pPr marL="800100" lvl="2" indent="-342900">
              <a:spcBef>
                <a:spcPts val="300"/>
              </a:spcBef>
              <a:buFont typeface="Arial" panose="020B0604020202020204" pitchFamily="34" charset="0"/>
              <a:buChar char="•"/>
            </a:pPr>
            <a:r>
              <a:rPr lang="en-US" sz="2400" dirty="0">
                <a:latin typeface="+mn-lt"/>
              </a:rPr>
              <a:t>$</a:t>
            </a:r>
            <a:r>
              <a:rPr lang="en-US" sz="2400" dirty="0" smtClean="0">
                <a:latin typeface="+mn-lt"/>
              </a:rPr>
              <a:t>232 </a:t>
            </a:r>
            <a:r>
              <a:rPr lang="en-US" sz="2400" dirty="0">
                <a:latin typeface="+mn-lt"/>
              </a:rPr>
              <a:t>per month for people with 30 or more work credits</a:t>
            </a:r>
          </a:p>
          <a:p>
            <a:pPr marL="800100" lvl="2" indent="-342900">
              <a:spcBef>
                <a:spcPts val="300"/>
              </a:spcBef>
              <a:buFont typeface="Arial" panose="020B0604020202020204" pitchFamily="34" charset="0"/>
              <a:buChar char="•"/>
            </a:pPr>
            <a:r>
              <a:rPr lang="en-US" sz="2400" dirty="0">
                <a:latin typeface="+mn-lt"/>
              </a:rPr>
              <a:t>$</a:t>
            </a:r>
            <a:r>
              <a:rPr lang="en-US" sz="2400" dirty="0" smtClean="0">
                <a:latin typeface="+mn-lt"/>
              </a:rPr>
              <a:t>422 </a:t>
            </a:r>
            <a:r>
              <a:rPr lang="en-US" sz="2400" dirty="0">
                <a:latin typeface="+mn-lt"/>
              </a:rPr>
              <a:t>per month for people with less than 30 work credits</a:t>
            </a:r>
          </a:p>
          <a:p>
            <a:pPr marL="457200" indent="-457200">
              <a:spcBef>
                <a:spcPts val="300"/>
              </a:spcBef>
              <a:buFont typeface="Wingdings" panose="05000000000000000000" pitchFamily="2" charset="2"/>
              <a:buChar char="§"/>
            </a:pPr>
            <a:r>
              <a:rPr lang="en-US" sz="2600" dirty="0" smtClean="0">
                <a:latin typeface="+mn-lt"/>
              </a:rPr>
              <a:t>Part A hospital inpatient coinsurance</a:t>
            </a:r>
          </a:p>
          <a:p>
            <a:pPr marL="800100" lvl="2" indent="-342900">
              <a:spcBef>
                <a:spcPts val="300"/>
              </a:spcBef>
              <a:buFont typeface="Arial" panose="020B0604020202020204" pitchFamily="34" charset="0"/>
              <a:buChar char="•"/>
            </a:pPr>
            <a:r>
              <a:rPr lang="en-US" sz="2400" dirty="0">
                <a:latin typeface="+mn-lt"/>
              </a:rPr>
              <a:t>$0 for days 1-60</a:t>
            </a:r>
          </a:p>
          <a:p>
            <a:pPr marL="800100" lvl="2" indent="-342900">
              <a:spcBef>
                <a:spcPts val="300"/>
              </a:spcBef>
              <a:buFont typeface="Arial" panose="020B0604020202020204" pitchFamily="34" charset="0"/>
              <a:buChar char="•"/>
            </a:pPr>
            <a:r>
              <a:rPr lang="en-US" sz="2400" dirty="0">
                <a:latin typeface="+mn-lt"/>
              </a:rPr>
              <a:t>$</a:t>
            </a:r>
            <a:r>
              <a:rPr lang="en-US" sz="2400" dirty="0" smtClean="0">
                <a:latin typeface="+mn-lt"/>
              </a:rPr>
              <a:t>335 </a:t>
            </a:r>
            <a:r>
              <a:rPr lang="en-US" sz="2400" dirty="0">
                <a:latin typeface="+mn-lt"/>
              </a:rPr>
              <a:t>per day for days 61-90	</a:t>
            </a:r>
          </a:p>
          <a:p>
            <a:pPr marL="800100" lvl="2" indent="-342900">
              <a:spcBef>
                <a:spcPts val="300"/>
              </a:spcBef>
              <a:buFont typeface="Arial" panose="020B0604020202020204" pitchFamily="34" charset="0"/>
              <a:buChar char="•"/>
            </a:pPr>
            <a:r>
              <a:rPr lang="en-US" sz="2400" dirty="0">
                <a:latin typeface="+mn-lt"/>
              </a:rPr>
              <a:t>$</a:t>
            </a:r>
            <a:r>
              <a:rPr lang="en-US" sz="2400" dirty="0" smtClean="0">
                <a:latin typeface="+mn-lt"/>
              </a:rPr>
              <a:t>670 </a:t>
            </a:r>
            <a:r>
              <a:rPr lang="en-US" sz="2400" dirty="0">
                <a:latin typeface="+mn-lt"/>
              </a:rPr>
              <a:t>per day for days 91–150 (lifetime reserve days)</a:t>
            </a:r>
          </a:p>
          <a:p>
            <a:pPr lvl="1" indent="-457200">
              <a:spcBef>
                <a:spcPts val="300"/>
              </a:spcBef>
              <a:buFont typeface="Wingdings" panose="05000000000000000000" pitchFamily="2" charset="2"/>
              <a:buChar char="§"/>
            </a:pPr>
            <a:r>
              <a:rPr lang="en-US" sz="2600" dirty="0" smtClean="0">
                <a:latin typeface="+mn-lt"/>
              </a:rPr>
              <a:t>Part A Skilled Nursing Facility coinsurance</a:t>
            </a:r>
          </a:p>
          <a:p>
            <a:pPr marL="800100" lvl="2" indent="-342900">
              <a:spcBef>
                <a:spcPts val="300"/>
              </a:spcBef>
              <a:buFont typeface="Arial" panose="020B0604020202020204" pitchFamily="34" charset="0"/>
              <a:buChar char="•"/>
            </a:pPr>
            <a:r>
              <a:rPr lang="en-US" sz="2400" dirty="0">
                <a:latin typeface="+mn-lt"/>
              </a:rPr>
              <a:t>$0 for days 1-20</a:t>
            </a:r>
          </a:p>
          <a:p>
            <a:pPr marL="800100" lvl="2" indent="-342900">
              <a:spcBef>
                <a:spcPts val="300"/>
              </a:spcBef>
              <a:buFont typeface="Arial" panose="020B0604020202020204" pitchFamily="34" charset="0"/>
              <a:buChar char="•"/>
            </a:pPr>
            <a:r>
              <a:rPr lang="en-US" sz="2400" dirty="0">
                <a:latin typeface="+mn-lt"/>
              </a:rPr>
              <a:t>$</a:t>
            </a:r>
            <a:r>
              <a:rPr lang="en-US" sz="2400" dirty="0" smtClean="0">
                <a:latin typeface="+mn-lt"/>
              </a:rPr>
              <a:t>167.50 per </a:t>
            </a:r>
            <a:r>
              <a:rPr lang="en-US" sz="2400" dirty="0">
                <a:latin typeface="+mn-lt"/>
              </a:rPr>
              <a:t>day for days </a:t>
            </a:r>
            <a:r>
              <a:rPr lang="en-US" sz="2400" dirty="0" smtClean="0">
                <a:latin typeface="+mn-lt"/>
              </a:rPr>
              <a:t>21-100</a:t>
            </a:r>
            <a:endParaRPr lang="en-US" sz="2800" spc="-100" dirty="0">
              <a:latin typeface="+mn-lt"/>
            </a:endParaRPr>
          </a:p>
        </p:txBody>
      </p:sp>
      <p:sp>
        <p:nvSpPr>
          <p:cNvPr id="8"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6</a:t>
            </a:fld>
            <a:endParaRPr lang="en-US" dirty="0">
              <a:solidFill>
                <a:prstClr val="black"/>
              </a:solidFill>
            </a:endParaRPr>
          </a:p>
        </p:txBody>
      </p:sp>
      <p:sp>
        <p:nvSpPr>
          <p:cNvPr id="7"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
        <p:nvSpPr>
          <p:cNvPr id="9"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Tree>
    <p:extLst>
      <p:ext uri="{BB962C8B-B14F-4D97-AF65-F5344CB8AC3E}">
        <p14:creationId xmlns:p14="http://schemas.microsoft.com/office/powerpoint/2010/main" val="351863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Paying for Medicare Part B</a:t>
            </a:r>
            <a:endParaRPr lang="en-US" dirty="0"/>
          </a:p>
        </p:txBody>
      </p:sp>
      <p:sp>
        <p:nvSpPr>
          <p:cNvPr id="7" name="Content Placeholder 6"/>
          <p:cNvSpPr>
            <a:spLocks noGrp="1"/>
          </p:cNvSpPr>
          <p:nvPr>
            <p:ph idx="1"/>
          </p:nvPr>
        </p:nvSpPr>
        <p:spPr/>
        <p:txBody>
          <a:bodyPr>
            <a:normAutofit fontScale="92500" lnSpcReduction="20000"/>
          </a:bodyPr>
          <a:lstStyle/>
          <a:p>
            <a:pPr marL="457200" indent="-457200" algn="l">
              <a:buFont typeface="Wingdings" panose="05000000000000000000" pitchFamily="2" charset="2"/>
              <a:buChar char="§"/>
            </a:pPr>
            <a:r>
              <a:rPr lang="en-US" dirty="0" smtClean="0"/>
              <a:t>You </a:t>
            </a:r>
            <a:r>
              <a:rPr lang="en-US" dirty="0"/>
              <a:t>pay </a:t>
            </a:r>
            <a:endParaRPr lang="en-US" dirty="0" smtClean="0"/>
          </a:p>
          <a:p>
            <a:pPr marL="800100" lvl="1" indent="-342900"/>
            <a:r>
              <a:rPr lang="en-US" dirty="0" smtClean="0"/>
              <a:t>A </a:t>
            </a:r>
            <a:r>
              <a:rPr lang="en-US" dirty="0"/>
              <a:t>Part B premium each </a:t>
            </a:r>
            <a:r>
              <a:rPr lang="en-US" dirty="0" smtClean="0"/>
              <a:t>month</a:t>
            </a:r>
          </a:p>
          <a:p>
            <a:pPr lvl="2" indent="-342900"/>
            <a:r>
              <a:rPr lang="en-US" dirty="0" smtClean="0"/>
              <a:t>Most </a:t>
            </a:r>
            <a:r>
              <a:rPr lang="en-US" dirty="0"/>
              <a:t>people will pay the standard premium </a:t>
            </a:r>
            <a:r>
              <a:rPr lang="en-US" dirty="0" smtClean="0"/>
              <a:t>amount</a:t>
            </a:r>
          </a:p>
          <a:p>
            <a:pPr marL="1485900" lvl="3" indent="-342900">
              <a:buFont typeface="Courier New" panose="02070309020205020404" pitchFamily="49" charset="0"/>
              <a:buChar char="o"/>
            </a:pPr>
            <a:r>
              <a:rPr lang="en-US" dirty="0" smtClean="0"/>
              <a:t>Some </a:t>
            </a:r>
            <a:r>
              <a:rPr lang="en-US" dirty="0"/>
              <a:t>people who get Social Security benefits pay less than </a:t>
            </a:r>
            <a:r>
              <a:rPr lang="en-US" dirty="0" smtClean="0"/>
              <a:t>the standard premium amount </a:t>
            </a:r>
          </a:p>
          <a:p>
            <a:pPr lvl="2" indent="-342900"/>
            <a:r>
              <a:rPr lang="en-US" dirty="0" smtClean="0"/>
              <a:t>If </a:t>
            </a:r>
            <a:r>
              <a:rPr lang="en-US" dirty="0"/>
              <a:t>your modified adjusted gross income as reported on your IRS tax return from 2 years ago is above a certain amount, you may pay </a:t>
            </a:r>
            <a:r>
              <a:rPr lang="en-US" dirty="0" smtClean="0"/>
              <a:t>more</a:t>
            </a:r>
          </a:p>
          <a:p>
            <a:pPr marL="800100" lvl="1" indent="-342900"/>
            <a:r>
              <a:rPr lang="en-US" dirty="0"/>
              <a:t>A Part B deductible</a:t>
            </a:r>
          </a:p>
          <a:p>
            <a:pPr lvl="2" indent="-342900"/>
            <a:r>
              <a:rPr lang="en-US" dirty="0"/>
              <a:t>The amount you must pay each year for health care before Medicare starts to pay</a:t>
            </a:r>
          </a:p>
          <a:p>
            <a:pPr marL="177800" indent="-457200" algn="l">
              <a:buFont typeface="Wingdings" panose="05000000000000000000" pitchFamily="2" charset="2"/>
              <a:buChar char="§"/>
            </a:pPr>
            <a:r>
              <a:rPr lang="en-US" dirty="0" smtClean="0"/>
              <a:t>For most services, you pay 20% coinsurance</a:t>
            </a:r>
          </a:p>
          <a:p>
            <a:pPr algn="l"/>
            <a:r>
              <a:rPr lang="en-US" dirty="0" smtClean="0"/>
              <a:t> </a:t>
            </a:r>
            <a:endParaRPr lang="en-US" dirty="0"/>
          </a:p>
        </p:txBody>
      </p:sp>
      <p:sp>
        <p:nvSpPr>
          <p:cNvPr id="4"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
        <p:nvSpPr>
          <p:cNvPr id="5"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
        <p:nvSpPr>
          <p:cNvPr id="8" name="Slide Number Placeholder 3"/>
          <p:cNvSpPr txBox="1">
            <a:spLocks/>
          </p:cNvSpPr>
          <p:nvPr/>
        </p:nvSpPr>
        <p:spPr>
          <a:xfrm>
            <a:off x="6553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r"/>
            <a:fld id="{78C0CC3C-85F1-4D86-9B70-8D9F8B17F046}" type="slidenum">
              <a:rPr lang="en-US" sz="1000" smtClean="0">
                <a:solidFill>
                  <a:prstClr val="black"/>
                </a:solidFill>
                <a:latin typeface="+mn-lt"/>
              </a:rPr>
              <a:pPr algn="r"/>
              <a:t>7</a:t>
            </a:fld>
            <a:endParaRPr lang="en-US" sz="1000" dirty="0">
              <a:solidFill>
                <a:prstClr val="black"/>
              </a:solidFill>
              <a:latin typeface="+mn-lt"/>
            </a:endParaRPr>
          </a:p>
        </p:txBody>
      </p:sp>
    </p:spTree>
    <p:extLst>
      <p:ext uri="{BB962C8B-B14F-4D97-AF65-F5344CB8AC3E}">
        <p14:creationId xmlns:p14="http://schemas.microsoft.com/office/powerpoint/2010/main" val="23335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dirty="0">
                <a:ea typeface="ＭＳ Ｐゴシック"/>
              </a:rPr>
              <a:t> </a:t>
            </a:r>
            <a:r>
              <a:rPr lang="en-US" b="1" dirty="0" smtClean="0">
                <a:ea typeface="ＭＳ Ｐゴシック"/>
              </a:rPr>
              <a:t>2018 </a:t>
            </a:r>
            <a:r>
              <a:rPr lang="en-US" sz="4000" b="1" dirty="0" smtClean="0">
                <a:ea typeface="ＭＳ Ｐゴシック"/>
              </a:rPr>
              <a:t>Medicare Part B Costs</a:t>
            </a:r>
          </a:p>
        </p:txBody>
      </p:sp>
      <p:sp>
        <p:nvSpPr>
          <p:cNvPr id="3" name="Content Placeholder 2"/>
          <p:cNvSpPr>
            <a:spLocks noGrp="1"/>
          </p:cNvSpPr>
          <p:nvPr>
            <p:ph idx="1"/>
          </p:nvPr>
        </p:nvSpPr>
        <p:spPr>
          <a:xfrm>
            <a:off x="457200" y="1104627"/>
            <a:ext cx="8350468" cy="5067573"/>
          </a:xfrm>
        </p:spPr>
        <p:txBody>
          <a:bodyPr>
            <a:normAutofit/>
          </a:bodyPr>
          <a:lstStyle/>
          <a:p>
            <a:pPr marL="342900" lvl="1" indent="-342900">
              <a:spcBef>
                <a:spcPts val="600"/>
              </a:spcBef>
              <a:buFont typeface="Wingdings" pitchFamily="2" charset="2"/>
              <a:buChar char="§"/>
            </a:pPr>
            <a:r>
              <a:rPr lang="en-US" sz="3000" dirty="0" smtClean="0">
                <a:ea typeface="Calibri"/>
                <a:cs typeface="Times New Roman"/>
              </a:rPr>
              <a:t>Part </a:t>
            </a:r>
            <a:r>
              <a:rPr lang="en-US" sz="3000" dirty="0">
                <a:ea typeface="Calibri"/>
                <a:cs typeface="Times New Roman"/>
              </a:rPr>
              <a:t>B deductible is $</a:t>
            </a:r>
            <a:r>
              <a:rPr lang="en-US" sz="3000" dirty="0" smtClean="0">
                <a:ea typeface="Calibri"/>
                <a:cs typeface="Times New Roman"/>
              </a:rPr>
              <a:t>183</a:t>
            </a:r>
            <a:endParaRPr lang="en-US" sz="3000" dirty="0">
              <a:ea typeface="Calibri"/>
              <a:cs typeface="Times New Roman"/>
            </a:endParaRPr>
          </a:p>
          <a:p>
            <a:pPr marL="342900" lvl="1" indent="-342900">
              <a:spcBef>
                <a:spcPts val="600"/>
              </a:spcBef>
              <a:buFont typeface="Wingdings" pitchFamily="2" charset="2"/>
              <a:buChar char="§"/>
            </a:pPr>
            <a:r>
              <a:rPr lang="en-US" sz="3000" dirty="0" smtClean="0">
                <a:ea typeface="ＭＳ Ｐゴシック"/>
              </a:rPr>
              <a:t>Monthly Part B premium</a:t>
            </a:r>
          </a:p>
          <a:p>
            <a:pPr marL="857250" lvl="2" indent="-457200">
              <a:spcBef>
                <a:spcPts val="600"/>
              </a:spcBef>
              <a:buSzPct val="100000"/>
              <a:buFont typeface="Arial" panose="020B0604020202020204" pitchFamily="34" charset="0"/>
              <a:buChar char="•"/>
            </a:pPr>
            <a:r>
              <a:rPr lang="en-US" sz="2700" dirty="0" smtClean="0">
                <a:ea typeface="ＭＳ Ｐゴシック"/>
              </a:rPr>
              <a:t>Most </a:t>
            </a:r>
            <a:r>
              <a:rPr lang="en-US" sz="2700" dirty="0">
                <a:ea typeface="ＭＳ Ｐゴシック"/>
              </a:rPr>
              <a:t>people </a:t>
            </a:r>
            <a:r>
              <a:rPr lang="en-US" sz="2700" dirty="0" smtClean="0">
                <a:ea typeface="ＭＳ Ｐゴシック"/>
              </a:rPr>
              <a:t>will pay $134.00 per month</a:t>
            </a:r>
          </a:p>
          <a:p>
            <a:pPr marL="1314450" lvl="3" indent="-457200">
              <a:spcBef>
                <a:spcPts val="600"/>
              </a:spcBef>
              <a:buSzPct val="85000"/>
              <a:buFont typeface="Courier New" panose="02070309020205020404" pitchFamily="49" charset="0"/>
              <a:buChar char="o"/>
            </a:pPr>
            <a:r>
              <a:rPr lang="en-US" sz="2400" dirty="0" smtClean="0"/>
              <a:t>Some </a:t>
            </a:r>
            <a:r>
              <a:rPr lang="en-US" sz="2400" dirty="0"/>
              <a:t>people who get Social Security benefits pay less than this amount ($130 on average</a:t>
            </a:r>
            <a:r>
              <a:rPr lang="en-US" sz="2400" dirty="0" smtClean="0"/>
              <a:t>)</a:t>
            </a:r>
            <a:endParaRPr lang="en-US" sz="2400" dirty="0"/>
          </a:p>
          <a:p>
            <a:pPr marL="857250" lvl="2" indent="-457200">
              <a:spcBef>
                <a:spcPts val="600"/>
              </a:spcBef>
              <a:buSzPct val="100000"/>
              <a:buFont typeface="Arial" panose="020B0604020202020204" pitchFamily="34" charset="0"/>
              <a:buChar char="•"/>
            </a:pPr>
            <a:r>
              <a:rPr lang="en-US" sz="2700" dirty="0" smtClean="0">
                <a:ea typeface="ＭＳ Ｐゴシック"/>
              </a:rPr>
              <a:t>Higher premiums if</a:t>
            </a:r>
          </a:p>
          <a:p>
            <a:pPr marL="1265238" lvl="3" indent="-409575">
              <a:spcBef>
                <a:spcPts val="600"/>
              </a:spcBef>
              <a:buSzPct val="50000"/>
              <a:buFont typeface="Wingdings" panose="05000000000000000000" pitchFamily="2" charset="2"/>
              <a:buChar char="q"/>
            </a:pPr>
            <a:r>
              <a:rPr lang="en-US" sz="2300" dirty="0" smtClean="0"/>
              <a:t>The modified </a:t>
            </a:r>
            <a:r>
              <a:rPr lang="en-US" sz="2300" dirty="0"/>
              <a:t>adjusted gross </a:t>
            </a:r>
            <a:r>
              <a:rPr lang="en-US" sz="2300" dirty="0" smtClean="0"/>
              <a:t>income, </a:t>
            </a:r>
            <a:r>
              <a:rPr lang="en-US" sz="2300" dirty="0"/>
              <a:t>as reported on </a:t>
            </a:r>
            <a:r>
              <a:rPr lang="en-US" sz="2300" dirty="0" smtClean="0"/>
              <a:t>your </a:t>
            </a:r>
            <a:r>
              <a:rPr lang="en-US" sz="2300" dirty="0"/>
              <a:t>IRS tax return from 2 years </a:t>
            </a:r>
            <a:r>
              <a:rPr lang="en-US" sz="2300" dirty="0" smtClean="0"/>
              <a:t>ago, </a:t>
            </a:r>
            <a:r>
              <a:rPr lang="en-US" sz="2300" dirty="0"/>
              <a:t>is above </a:t>
            </a:r>
            <a:r>
              <a:rPr lang="en-US" sz="2300" dirty="0" smtClean="0"/>
              <a:t>a certain amount (Income-Related Monthly Adjustment Amount [IRMAA]) </a:t>
            </a:r>
            <a:endParaRPr lang="en-US" sz="2300" dirty="0"/>
          </a:p>
          <a:p>
            <a:pPr marL="1265238" lvl="2" indent="-409575">
              <a:spcBef>
                <a:spcPts val="600"/>
              </a:spcBef>
            </a:pPr>
            <a:r>
              <a:rPr lang="en-US" sz="2300" dirty="0" smtClean="0"/>
              <a:t>You </a:t>
            </a:r>
            <a:r>
              <a:rPr lang="en-US" sz="2300" dirty="0"/>
              <a:t>have a late enrollment </a:t>
            </a:r>
            <a:r>
              <a:rPr lang="en-US" sz="2300" dirty="0" smtClean="0"/>
              <a:t>penalty</a:t>
            </a:r>
          </a:p>
          <a:p>
            <a:pPr marL="855663" lvl="2" indent="0">
              <a:spcBef>
                <a:spcPts val="600"/>
              </a:spcBef>
              <a:buNone/>
            </a:pPr>
            <a:r>
              <a:rPr lang="en-US" sz="2300" dirty="0" smtClean="0"/>
              <a:t> </a:t>
            </a:r>
          </a:p>
          <a:p>
            <a:pPr marL="1265238" lvl="2" indent="-457200">
              <a:spcBef>
                <a:spcPts val="600"/>
              </a:spcBef>
            </a:pPr>
            <a:endParaRPr lang="en-US" dirty="0" smtClean="0"/>
          </a:p>
          <a:p>
            <a:pPr marL="0" lvl="1" indent="0">
              <a:spcBef>
                <a:spcPts val="600"/>
              </a:spcBef>
              <a:buNone/>
            </a:pPr>
            <a:endParaRPr lang="en-US" sz="3100" dirty="0">
              <a:ea typeface="ＭＳ Ｐゴシック"/>
            </a:endParaRPr>
          </a:p>
        </p:txBody>
      </p:sp>
      <p:sp>
        <p:nvSpPr>
          <p:cNvPr id="7" name="Slide Number Placeholder 3"/>
          <p:cNvSpPr>
            <a:spLocks noGrp="1"/>
          </p:cNvSpPr>
          <p:nvPr>
            <p:ph type="sldNum" sz="quarter" idx="12"/>
          </p:nvPr>
        </p:nvSpPr>
        <p:spPr>
          <a:xfrm>
            <a:off x="6553200" y="6340475"/>
            <a:ext cx="2133600" cy="365125"/>
          </a:xfrm>
          <a:prstGeom prst="rect">
            <a:avLst/>
          </a:prstGeom>
        </p:spPr>
        <p:txBody>
          <a:bodyPr/>
          <a:lstStyle/>
          <a:p>
            <a:pPr algn="r"/>
            <a:fld id="{78C0CC3C-85F1-4D86-9B70-8D9F8B17F046}" type="slidenum">
              <a:rPr lang="en-US" smtClean="0">
                <a:solidFill>
                  <a:prstClr val="black"/>
                </a:solidFill>
              </a:rPr>
              <a:pPr algn="r"/>
              <a:t>8</a:t>
            </a:fld>
            <a:endParaRPr lang="en-US" dirty="0">
              <a:solidFill>
                <a:prstClr val="black"/>
              </a:solidFill>
            </a:endParaRPr>
          </a:p>
        </p:txBody>
      </p:sp>
      <p:sp>
        <p:nvSpPr>
          <p:cNvPr id="9"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
        <p:nvSpPr>
          <p:cNvPr id="10"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Tree>
    <p:extLst>
      <p:ext uri="{BB962C8B-B14F-4D97-AF65-F5344CB8AC3E}">
        <p14:creationId xmlns:p14="http://schemas.microsoft.com/office/powerpoint/2010/main" val="92853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Income-Related Premium Adjustment </a:t>
            </a:r>
            <a:br>
              <a:rPr lang="en-US" dirty="0"/>
            </a:br>
            <a:r>
              <a:rPr lang="en-US" dirty="0"/>
              <a:t>for Part B and Part D</a:t>
            </a:r>
          </a:p>
        </p:txBody>
      </p:sp>
      <p:sp>
        <p:nvSpPr>
          <p:cNvPr id="3" name="Content Placeholder 2"/>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a:prstGeom prst="rect">
            <a:avLst/>
          </a:prstGeom>
        </p:spPr>
        <p:txBody>
          <a:bodyPr/>
          <a:lstStyle/>
          <a:p>
            <a:pPr algn="r"/>
            <a:fld id="{78C0CC3C-85F1-4D86-9B70-8D9F8B17F046}" type="slidenum">
              <a:rPr lang="en-US" smtClean="0">
                <a:solidFill>
                  <a:schemeClr val="bg1">
                    <a:lumMod val="50000"/>
                  </a:schemeClr>
                </a:solidFill>
              </a:rPr>
              <a:pPr algn="r"/>
              <a:t>9</a:t>
            </a:fld>
            <a:endParaRPr lang="en-US" dirty="0">
              <a:solidFill>
                <a:schemeClr val="bg1">
                  <a:lumMod val="50000"/>
                </a:schemeClr>
              </a:solidFill>
            </a:endParaRPr>
          </a:p>
        </p:txBody>
      </p:sp>
      <p:sp>
        <p:nvSpPr>
          <p:cNvPr id="11" name="TextBox 10"/>
          <p:cNvSpPr txBox="1"/>
          <p:nvPr/>
        </p:nvSpPr>
        <p:spPr>
          <a:xfrm>
            <a:off x="304800" y="4811395"/>
            <a:ext cx="8534400" cy="1200329"/>
          </a:xfrm>
          <a:prstGeom prst="rect">
            <a:avLst/>
          </a:prstGeom>
          <a:noFill/>
        </p:spPr>
        <p:txBody>
          <a:bodyPr wrap="square" rtlCol="0">
            <a:spAutoFit/>
          </a:bodyPr>
          <a:lstStyle/>
          <a:p>
            <a:r>
              <a:rPr lang="en-US" sz="2400" dirty="0"/>
              <a:t>Beginning in 2020, the income thresholds would be adjusted each year by increasing the previous year’s income threshold amounts by the consumer price index for urban consumers.</a:t>
            </a:r>
          </a:p>
        </p:txBody>
      </p:sp>
      <p:graphicFrame>
        <p:nvGraphicFramePr>
          <p:cNvPr id="12" name="Table 11" title="Chart"/>
          <p:cNvGraphicFramePr>
            <a:graphicFrameLocks noGrp="1"/>
          </p:cNvGraphicFramePr>
          <p:nvPr>
            <p:extLst/>
          </p:nvPr>
        </p:nvGraphicFramePr>
        <p:xfrm>
          <a:off x="381000" y="1290320"/>
          <a:ext cx="8382000" cy="3505200"/>
        </p:xfrm>
        <a:graphic>
          <a:graphicData uri="http://schemas.openxmlformats.org/drawingml/2006/table">
            <a:tbl>
              <a:tblPr firstRow="1" bandRow="1">
                <a:tableStyleId>{5C22544A-7EE6-4342-B048-85BDC9FD1C3A}</a:tableStyleId>
              </a:tblPr>
              <a:tblGrid>
                <a:gridCol w="35814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914400">
                <a:tc>
                  <a:txBody>
                    <a:bodyPr/>
                    <a:lstStyle/>
                    <a:p>
                      <a:r>
                        <a:rPr lang="en-US" sz="2000" dirty="0"/>
                        <a:t>Modified Adjusted Gross Income Threshold for Years Prior to 2018</a:t>
                      </a:r>
                    </a:p>
                  </a:txBody>
                  <a:tcPr/>
                </a:tc>
                <a:tc>
                  <a:txBody>
                    <a:bodyPr/>
                    <a:lstStyle/>
                    <a:p>
                      <a:r>
                        <a:rPr lang="en-US" sz="2000" dirty="0"/>
                        <a:t>Modified</a:t>
                      </a:r>
                      <a:r>
                        <a:rPr lang="en-US" sz="2000" baseline="0" dirty="0"/>
                        <a:t> Adjusted Gross Income Threshold for Years Beginning in 2018</a:t>
                      </a:r>
                      <a:endParaRPr lang="en-US" sz="2000" dirty="0"/>
                    </a:p>
                  </a:txBody>
                  <a:tcPr/>
                </a:tc>
                <a:tc>
                  <a:txBody>
                    <a:bodyPr/>
                    <a:lstStyle/>
                    <a:p>
                      <a:r>
                        <a:rPr lang="en-US" sz="2000" dirty="0"/>
                        <a:t>Applicable Percentage</a:t>
                      </a:r>
                    </a:p>
                  </a:txBody>
                  <a:tcPr/>
                </a:tc>
                <a:extLst>
                  <a:ext uri="{0D108BD9-81ED-4DB2-BD59-A6C34878D82A}">
                    <a16:rowId xmlns="" xmlns:a16="http://schemas.microsoft.com/office/drawing/2014/main" val="10000"/>
                  </a:ext>
                </a:extLst>
              </a:tr>
              <a:tr h="370840">
                <a:tc>
                  <a:txBody>
                    <a:bodyPr/>
                    <a:lstStyle/>
                    <a:p>
                      <a:r>
                        <a:rPr lang="en-US" sz="2000" dirty="0"/>
                        <a:t>More than $85,000 but not more than $107,000</a:t>
                      </a:r>
                    </a:p>
                  </a:txBody>
                  <a:tcPr/>
                </a:tc>
                <a:tc>
                  <a:txBody>
                    <a:bodyPr/>
                    <a:lstStyle/>
                    <a:p>
                      <a:r>
                        <a:rPr lang="en-US" sz="2000" dirty="0"/>
                        <a:t>More than $85,000 but not more than $107,000</a:t>
                      </a:r>
                    </a:p>
                  </a:txBody>
                  <a:tcPr/>
                </a:tc>
                <a:tc>
                  <a:txBody>
                    <a:bodyPr/>
                    <a:lstStyle/>
                    <a:p>
                      <a:pPr algn="ctr"/>
                      <a:r>
                        <a:rPr lang="en-US" sz="2000" dirty="0"/>
                        <a:t>35%</a:t>
                      </a:r>
                    </a:p>
                  </a:txBody>
                  <a:tcPr/>
                </a:tc>
                <a:extLst>
                  <a:ext uri="{0D108BD9-81ED-4DB2-BD59-A6C34878D82A}">
                    <a16:rowId xmlns="" xmlns:a16="http://schemas.microsoft.com/office/drawing/2014/main" val="10001"/>
                  </a:ext>
                </a:extLst>
              </a:tr>
              <a:tr h="370840">
                <a:tc>
                  <a:txBody>
                    <a:bodyPr/>
                    <a:lstStyle/>
                    <a:p>
                      <a:r>
                        <a:rPr lang="en-US" sz="2000" dirty="0"/>
                        <a:t>More than $107,000 but not more than $160,000</a:t>
                      </a:r>
                    </a:p>
                  </a:txBody>
                  <a:tcPr/>
                </a:tc>
                <a:tc>
                  <a:txBody>
                    <a:bodyPr/>
                    <a:lstStyle/>
                    <a:p>
                      <a:r>
                        <a:rPr lang="en-US" sz="2000" dirty="0"/>
                        <a:t>More than $107,000 but not more than $133,500</a:t>
                      </a:r>
                    </a:p>
                  </a:txBody>
                  <a:tcPr/>
                </a:tc>
                <a:tc>
                  <a:txBody>
                    <a:bodyPr/>
                    <a:lstStyle/>
                    <a:p>
                      <a:pPr algn="ctr"/>
                      <a:r>
                        <a:rPr lang="en-US" sz="2000" dirty="0"/>
                        <a:t>50%</a:t>
                      </a:r>
                    </a:p>
                  </a:txBody>
                  <a:tcPr/>
                </a:tc>
                <a:extLst>
                  <a:ext uri="{0D108BD9-81ED-4DB2-BD59-A6C34878D82A}">
                    <a16:rowId xmlns="" xmlns:a16="http://schemas.microsoft.com/office/drawing/2014/main" val="10002"/>
                  </a:ext>
                </a:extLst>
              </a:tr>
              <a:tr h="370840">
                <a:tc>
                  <a:txBody>
                    <a:bodyPr/>
                    <a:lstStyle/>
                    <a:p>
                      <a:r>
                        <a:rPr lang="en-US" sz="2000" dirty="0"/>
                        <a:t>More than $160,000 but not more than $214,000</a:t>
                      </a:r>
                    </a:p>
                  </a:txBody>
                  <a:tcPr/>
                </a:tc>
                <a:tc>
                  <a:txBody>
                    <a:bodyPr/>
                    <a:lstStyle/>
                    <a:p>
                      <a:r>
                        <a:rPr lang="en-US" sz="2000" dirty="0"/>
                        <a:t>More than $133,500 but not more than $160,000</a:t>
                      </a:r>
                    </a:p>
                  </a:txBody>
                  <a:tcPr/>
                </a:tc>
                <a:tc>
                  <a:txBody>
                    <a:bodyPr/>
                    <a:lstStyle/>
                    <a:p>
                      <a:pPr algn="ctr"/>
                      <a:r>
                        <a:rPr lang="en-US" sz="2000" dirty="0"/>
                        <a:t>65%</a:t>
                      </a:r>
                    </a:p>
                  </a:txBody>
                  <a:tcPr/>
                </a:tc>
                <a:extLst>
                  <a:ext uri="{0D108BD9-81ED-4DB2-BD59-A6C34878D82A}">
                    <a16:rowId xmlns="" xmlns:a16="http://schemas.microsoft.com/office/drawing/2014/main" val="10003"/>
                  </a:ext>
                </a:extLst>
              </a:tr>
              <a:tr h="370840">
                <a:tc>
                  <a:txBody>
                    <a:bodyPr/>
                    <a:lstStyle/>
                    <a:p>
                      <a:r>
                        <a:rPr lang="en-US" sz="2000" dirty="0"/>
                        <a:t>More than $214,000</a:t>
                      </a:r>
                    </a:p>
                  </a:txBody>
                  <a:tcPr/>
                </a:tc>
                <a:tc>
                  <a:txBody>
                    <a:bodyPr/>
                    <a:lstStyle/>
                    <a:p>
                      <a:r>
                        <a:rPr lang="en-US" sz="2000" dirty="0"/>
                        <a:t>More than $160,000</a:t>
                      </a:r>
                    </a:p>
                  </a:txBody>
                  <a:tcPr/>
                </a:tc>
                <a:tc>
                  <a:txBody>
                    <a:bodyPr/>
                    <a:lstStyle/>
                    <a:p>
                      <a:pPr algn="ctr"/>
                      <a:r>
                        <a:rPr lang="en-US" sz="2000" dirty="0"/>
                        <a:t>80%</a:t>
                      </a:r>
                    </a:p>
                  </a:txBody>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7467600" y="5998717"/>
            <a:ext cx="1165860" cy="369332"/>
          </a:xfrm>
          <a:prstGeom prst="rect">
            <a:avLst/>
          </a:prstGeom>
          <a:solidFill>
            <a:schemeClr val="accent1"/>
          </a:solidFill>
        </p:spPr>
        <p:txBody>
          <a:bodyPr wrap="square" rtlCol="0">
            <a:spAutoFit/>
          </a:bodyPr>
          <a:lstStyle/>
          <a:p>
            <a:pPr algn="ctr"/>
            <a:r>
              <a:rPr lang="en-US" b="1" dirty="0" smtClean="0">
                <a:solidFill>
                  <a:schemeClr val="bg1"/>
                </a:solidFill>
              </a:rPr>
              <a:t>MACRA </a:t>
            </a:r>
            <a:endParaRPr lang="en-US" b="1" dirty="0">
              <a:solidFill>
                <a:schemeClr val="bg1"/>
              </a:solidFill>
            </a:endParaRPr>
          </a:p>
        </p:txBody>
      </p:sp>
      <p:sp>
        <p:nvSpPr>
          <p:cNvPr id="14" name="Date Placeholder 1"/>
          <p:cNvSpPr txBox="1">
            <a:spLocks/>
          </p:cNvSpPr>
          <p:nvPr/>
        </p:nvSpPr>
        <p:spPr>
          <a:xfrm>
            <a:off x="457200" y="63404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000" dirty="0" smtClean="0">
                <a:solidFill>
                  <a:prstClr val="black"/>
                </a:solidFill>
                <a:latin typeface="+mn-lt"/>
              </a:rPr>
              <a:t>December 2017</a:t>
            </a:r>
            <a:endParaRPr lang="en-US" sz="1000" dirty="0">
              <a:solidFill>
                <a:prstClr val="black"/>
              </a:solidFill>
              <a:latin typeface="+mn-lt"/>
            </a:endParaRPr>
          </a:p>
        </p:txBody>
      </p:sp>
      <p:sp>
        <p:nvSpPr>
          <p:cNvPr id="15" name="Footer Placeholder 2"/>
          <p:cNvSpPr txBox="1">
            <a:spLocks/>
          </p:cNvSpPr>
          <p:nvPr/>
        </p:nvSpPr>
        <p:spPr>
          <a:xfrm>
            <a:off x="2590800" y="6340475"/>
            <a:ext cx="3962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000" dirty="0" smtClean="0">
                <a:solidFill>
                  <a:prstClr val="black"/>
                </a:solidFill>
              </a:rPr>
              <a:t>Medicare OEP 2017</a:t>
            </a:r>
            <a:endParaRPr lang="en-US" sz="1000" dirty="0">
              <a:solidFill>
                <a:prstClr val="black"/>
              </a:solidFill>
            </a:endParaRPr>
          </a:p>
        </p:txBody>
      </p:sp>
    </p:spTree>
    <p:extLst>
      <p:ext uri="{BB962C8B-B14F-4D97-AF65-F5344CB8AC3E}">
        <p14:creationId xmlns:p14="http://schemas.microsoft.com/office/powerpoint/2010/main" val="1180589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1041&quot;&gt;&lt;property id=&quot;20148&quot; value=&quot;5&quot;/&gt;&lt;property id=&quot;20300&quot; value=&quot;Slide 6 - &amp;quot; Medicare Advantage 2015 Overview&amp;quot;&quot;/&gt;&lt;property id=&quot;20307&quot; value=&quot;447&quot;/&gt;&lt;/object&gt;&lt;object type=&quot;3&quot; unique_id=&quot;11043&quot;&gt;&lt;property id=&quot;20148&quot; value=&quot;5&quot;/&gt;&lt;property id=&quot;20300&quot; value=&quot;Slide 9 - &amp;quot;Open Enrollment for People with Medicare&amp;quot;&quot;/&gt;&lt;property id=&quot;20307&quot; value=&quot;496&quot;/&gt;&lt;/object&gt;&lt;object type=&quot;3&quot; unique_id=&quot;11044&quot;&gt;&lt;property id=&quot;20148&quot; value=&quot;5&quot;/&gt;&lt;property id=&quot;20300&quot; value=&quot;Slide 21 - &amp;quot;If You Have Other Coverage&amp;quot;&quot;/&gt;&lt;property id=&quot;20307&quot; value=&quot;503&quot;/&gt;&lt;/object&gt;&lt;object type=&quot;3&quot; unique_id=&quot;11046&quot;&gt;&lt;property id=&quot;20148&quot; value=&quot;5&quot;/&gt;&lt;property id=&quot;20300&quot; value=&quot;Slide 25 - &amp;quot;   Leaving a Medicare Advantage (MA) Plan&amp;quot;&quot;/&gt;&lt;property id=&quot;20307&quot; value=&quot;444&quot;/&gt;&lt;/object&gt;&lt;object type=&quot;3&quot; unique_id=&quot;11049&quot;&gt;&lt;property id=&quot;20148&quot; value=&quot;5&quot;/&gt;&lt;property id=&quot;20300&quot; value=&quot;Slide 11 - &amp;quot;Comparing Plans&amp;quot;&quot;/&gt;&lt;property id=&quot;20307&quot; value=&quot;453&quot;/&gt;&lt;/object&gt;&lt;object type=&quot;3&quot; unique_id=&quot;11050&quot;&gt;&lt;property id=&quot;20148&quot; value=&quot;5&quot;/&gt;&lt;property id=&quot;20300&quot; value=&quot;Slide 40 - &amp;quot;Additional Medicare Publications Available on Medicare.gov&amp;quot;&quot;/&gt;&lt;property id=&quot;20307&quot; value=&quot;458&quot;/&gt;&lt;/object&gt;&lt;object type=&quot;3&quot; unique_id=&quot;11052&quot;&gt;&lt;property id=&quot;20148&quot; value=&quot;5&quot;/&gt;&lt;property id=&quot;20300&quot; value=&quot;Slide 12 - &amp;quot;Things to Consider&amp;quot;&quot;/&gt;&lt;property id=&quot;20307&quot; value=&quot;457&quot;/&gt;&lt;/object&gt;&lt;object type=&quot;3&quot; unique_id=&quot;11054&quot;&gt;&lt;property id=&quot;20148&quot; value=&quot;5&quot;/&gt;&lt;property id=&quot;20300&quot; value=&quot;Slide 14 - &amp;quot;1. Medicare Plan Finder &amp;quot;&quot;/&gt;&lt;property id=&quot;20307&quot; value=&quot;500&quot;/&gt;&lt;/object&gt;&lt;object type=&quot;3&quot; unique_id=&quot;11070&quot;&gt;&lt;property id=&quot;20148&quot; value=&quot;5&quot;/&gt;&lt;property id=&quot;20300&quot; value=&quot;Slide 24 - &amp;quot;Medicare Advantage Plans and  Open Enrollment&amp;quot;&quot;/&gt;&lt;property id=&quot;20307&quot; value=&quot;487&quot;/&gt;&lt;/object&gt;&lt;object type=&quot;3&quot; unique_id=&quot;11075&quot;&gt;&lt;property id=&quot;20148&quot; value=&quot;5&quot;/&gt;&lt;property id=&quot;20300&quot; value=&quot;Slide 27 - &amp;quot;Reassignment Process&amp;quot;&quot;/&gt;&lt;property id=&quot;20307&quot; value=&quot;504&quot;/&gt;&lt;/object&gt;&lt;object type=&quot;3&quot; unique_id=&quot;11077&quot;&gt;&lt;property id=&quot;20148&quot; value=&quot;5&quot;/&gt;&lt;property id=&quot;20300&quot; value=&quot;Slide 31 - &amp;quot;Prescription Drug Plan Premium Increase &amp;quot;&quot;/&gt;&lt;property id=&quot;20307&quot; value=&quot;507&quot;/&gt;&lt;/object&gt;&lt;object type=&quot;3&quot; unique_id=&quot;11078&quot;&gt;&lt;property id=&quot;20148&quot; value=&quot;5&quot;/&gt;&lt;property id=&quot;20300&quot; value=&quot;Slide 32 - &amp;quot;Medicare Advantage Plan Termination&amp;quot;&quot;/&gt;&lt;property id=&quot;20307&quot; value=&quot;508&quot;/&gt;&lt;/object&gt;&lt;object type=&quot;3&quot; unique_id=&quot;11082&quot;&gt;&lt;property id=&quot;20148&quot; value=&quot;5&quot;/&gt;&lt;property id=&quot;20300&quot; value=&quot;Slide 34 - &amp;quot;“Choosers”&amp;quot;&quot;/&gt;&lt;property id=&quot;20307&quot; value=&quot;512&quot;/&gt;&lt;/object&gt;&lt;object type=&quot;3&quot; unique_id=&quot;11083&quot;&gt;&lt;property id=&quot;20148&quot; value=&quot;5&quot;/&gt;&lt;property id=&quot;20300&quot; value=&quot;Slide 35 - &amp;quot;“Choosers” Outreach Notices&amp;quot;&quot;/&gt;&lt;property id=&quot;20307&quot; value=&quot;513&quot;/&gt;&lt;/object&gt;&lt;object type=&quot;3&quot; unique_id=&quot;11086&quot;&gt;&lt;property id=&quot;20148&quot; value=&quot;5&quot;/&gt;&lt;property id=&quot;20300&quot; value=&quot;Slide 26 - &amp;quot;Need a Rx Before Getting Your  Membership Materials?&amp;quot;&quot;/&gt;&lt;property id=&quot;20307&quot; value=&quot;518&quot;/&gt;&lt;/object&gt;&lt;object type=&quot;3&quot; unique_id=&quot;12269&quot;&gt;&lt;property id=&quot;20148&quot; value=&quot;5&quot;/&gt;&lt;property id=&quot;20300&quot; value=&quot;Slide 38 - &amp;quot;Resources&amp;quot;&quot;/&gt;&lt;property id=&quot;20307&quot; value=&quot;520&quot;/&gt;&lt;/object&gt;&lt;object type=&quot;3&quot; unique_id=&quot;13022&quot;&gt;&lt;property id=&quot;20148&quot; value=&quot;5&quot;/&gt;&lt;property id=&quot;20300&quot; value=&quot;Slide 13 - &amp;quot;Where to Get Plan Information&amp;quot;&quot;/&gt;&lt;property id=&quot;20307&quot; value=&quot;521&quot;/&gt;&lt;/object&gt;&lt;object type=&quot;3&quot; unique_id=&quot;13509&quot;&gt;&lt;property id=&quot;20148&quot; value=&quot;5&quot;/&gt;&lt;property id=&quot;20300&quot; value=&quot;Slide 18 - &amp;quot;4. 1-800-MEDICARE&amp;quot;&quot;/&gt;&lt;property id=&quot;20307&quot; value=&quot;524&quot;/&gt;&lt;/object&gt;&lt;object type=&quot;3&quot; unique_id=&quot;13510&quot;&gt;&lt;property id=&quot;20148&quot; value=&quot;5&quot;/&gt;&lt;property id=&quot;20300&quot; value=&quot;Slide 19 - &amp;quot;5. State Health Insurance  Assistance Programs (SHIPs)&amp;quot;&quot;/&gt;&lt;property id=&quot;20307&quot; value=&quot;525&quot;/&gt;&lt;/object&gt;&lt;object type=&quot;3&quot; unique_id=&quot;14630&quot;&gt;&lt;property id=&quot;20148&quot; value=&quot;5&quot;/&gt;&lt;property id=&quot;20300&quot; value=&quot;Slide 22 - &amp;quot;Medigap and Open Enrollment&amp;quot;&quot;/&gt;&lt;property id=&quot;20307&quot; value=&quot;527&quot;/&gt;&lt;/object&gt;&lt;object type=&quot;3&quot; unique_id=&quot;14631&quot;&gt;&lt;property id=&quot;20148&quot; value=&quot;5&quot;/&gt;&lt;property id=&quot;20300&quot; value=&quot;Slide 23 - &amp;quot;Medigap Rights and Open Enrollment&amp;quot;&quot;/&gt;&lt;property id=&quot;20307&quot; value=&quot;528&quot;/&gt;&lt;/object&gt;&lt;object type=&quot;3&quot; unique_id=&quot;14816&quot;&gt;&lt;property id=&quot;20148&quot; value=&quot;5&quot;/&gt;&lt;property id=&quot;20300&quot; value=&quot;Slide 17 - &amp;quot;3. Medicare &amp;amp; You Handbook&amp;quot;&quot;/&gt;&lt;property id=&quot;20307&quot; value=&quot;532&quot;/&gt;&lt;/object&gt;&lt;object type=&quot;3&quot; unique_id=&quot;16267&quot;&gt;&lt;property id=&quot;20148&quot; value=&quot;5&quot;/&gt;&lt;property id=&quot;20300&quot; value=&quot;Slide 15 - &amp;quot;   5-Star Special Enrollment Period&amp;quot;&quot;/&gt;&lt;property id=&quot;20307&quot; value=&quot;546&quot;/&gt;&lt;/object&gt;&lt;object type=&quot;3&quot; unique_id=&quot;17373&quot;&gt;&lt;property id=&quot;20148&quot; value=&quot;5&quot;/&gt;&lt;property id=&quot;20300&quot; value=&quot;Slide 28 - &amp;quot;Non-Renewing Medicare Plans&amp;quot;&quot;/&gt;&lt;property id=&quot;20307&quot; value=&quot;548&quot;/&gt;&lt;/object&gt;&lt;object type=&quot;3&quot; unique_id=&quot;17758&quot;&gt;&lt;property id=&quot;20148&quot; value=&quot;5&quot;/&gt;&lt;property id=&quot;20300&quot; value=&quot;Slide 2 - &amp;quot;Module Summary&amp;quot;&quot;/&gt;&lt;property id=&quot;20307&quot; value=&quot;563&quot;/&gt;&lt;/object&gt;&lt;object type=&quot;3&quot; unique_id=&quot;17759&quot;&gt;&lt;property id=&quot;20148&quot; value=&quot;5&quot;/&gt;&lt;property id=&quot;20300&quot; value=&quot;Slide 4 - &amp;quot;Overview 2015 Part A&amp;quot;&quot;/&gt;&lt;property id=&quot;20307&quot; value=&quot;580&quot;/&gt;&lt;/object&gt;&lt;object type=&quot;3&quot; unique_id=&quot;17760&quot;&gt;&lt;property id=&quot;20148&quot; value=&quot;5&quot;/&gt;&lt;property id=&quot;20300&quot; value=&quot;Slide 5 - &amp;quot;Overview 2015 Part B&amp;quot;&quot;/&gt;&lt;property id=&quot;20307&quot; value=&quot;582&quot;/&gt;&lt;/object&gt;&lt;object type=&quot;3&quot; unique_id=&quot;17761&quot;&gt;&lt;property id=&quot;20148&quot; value=&quot;5&quot;/&gt;&lt;property id=&quot;20300&quot; value=&quot;Slide 8 - &amp;quot; Prescription Drug 2015 Overview&amp;quot;&quot;/&gt;&lt;property id=&quot;20307&quot; value=&quot;565&quot;/&gt;&lt;/object&gt;&lt;object type=&quot;3&quot; unique_id=&quot;17762&quot;&gt;&lt;property id=&quot;20148&quot; value=&quot;5&quot;/&gt;&lt;property id=&quot;20300&quot; value=&quot;Slide 16 - &amp;quot;2. Contact the Plan&amp;quot;&quot;/&gt;&lt;property id=&quot;20307&quot; value=&quot;556&quot;/&gt;&lt;/object&gt;&lt;object type=&quot;3&quot; unique_id=&quot;17763&quot;&gt;&lt;property id=&quot;20148&quot; value=&quot;5&quot;/&gt;&lt;property id=&quot;20300&quot; value=&quot;Slide 20 - &amp;quot;How to Join a New Plan During an Open, Special, or General Enrollment Period&amp;quot;&quot;/&gt;&lt;property id=&quot;20307&quot; value=&quot;567&quot;/&gt;&lt;/object&gt;&lt;object type=&quot;3&quot; unique_id=&quot;17764&quot;&gt;&lt;property id=&quot;20148&quot; value=&quot;5&quot;/&gt;&lt;property id=&quot;20300&quot; value=&quot;Slide 29 - &amp;quot;Beneficiary Notices&amp;quot;&quot;/&gt;&lt;property id=&quot;20307&quot; value=&quot;557&quot;/&gt;&lt;/object&gt;&lt;object type=&quot;3&quot; unique_id=&quot;17766&quot;&gt;&lt;property id=&quot;20148&quot; value=&quot;5&quot;/&gt;&lt;property id=&quot;20300&quot; value=&quot;Slide 36 - &amp;quot;  Medicare and the  Health Insurance Marketplace &amp;quot;&quot;/&gt;&lt;property id=&quot;20307&quot; value=&quot;572&quot;/&gt;&lt;/object&gt;&lt;object type=&quot;3&quot; unique_id=&quot;17767&quot;&gt;&lt;property id=&quot;20148&quot; value=&quot;5&quot;/&gt;&lt;property id=&quot;20300&quot; value=&quot;Slide 37 - &amp;quot;Medicare and Marketplace Key Messages&amp;quot;&quot;/&gt;&lt;property id=&quot;20307&quot; value=&quot;573&quot;/&gt;&lt;/object&gt;&lt;object type=&quot;3&quot; unique_id=&quot;17768&quot;&gt;&lt;property id=&quot;20148&quot; value=&quot;5&quot;/&gt;&lt;property id=&quot;20300&quot; value=&quot;Slide 39 - &amp;quot;Resources (Continued)&amp;quot;&quot;/&gt;&lt;property id=&quot;20307&quot; value=&quot;566&quot;/&gt;&lt;/object&gt;&lt;object type=&quot;3&quot; unique_id=&quot;17777&quot;&gt;&lt;property id=&quot;20148&quot; value=&quot;5&quot;/&gt;&lt;property id=&quot;20300&quot; value=&quot;Slide 3 - &amp;quot; Your Medicare Choices &amp;quot;&quot;/&gt;&lt;property id=&quot;20307&quot; value=&quot;584&quot;/&gt;&lt;/object&gt;&lt;object type=&quot;3&quot; unique_id=&quot;91509&quot;&gt;&lt;property id=&quot;20148&quot; value=&quot;5&quot;/&gt;&lt;property id=&quot;20300&quot; value=&quot;Slide 7 - &amp;quot;Affordable Care Act –  Improvements in Medicare Advantage&amp;quot;&quot;/&gt;&lt;property id=&quot;20307&quot; value=&quot;592&quot;/&gt;&lt;/object&gt;&lt;object type=&quot;3&quot; unique_id=&quot;92642&quot;&gt;&lt;property id=&quot;20148&quot; value=&quot;5&quot;/&gt;&lt;property id=&quot;20300&quot; value=&quot;Slide 10 - &amp;quot;Calendar Highlights- Medicare Part C and Part D Plans&amp;quot;&quot;/&gt;&lt;property id=&quot;20307&quot; value=&quot;593&quot;/&gt;&lt;/object&gt;&lt;object type=&quot;3&quot; unique_id=&quot;92643&quot;&gt;&lt;property id=&quot;20148&quot; value=&quot;5&quot;/&gt;&lt;property id=&quot;20300&quot; value=&quot;Slide 30 - &amp;quot;Terminating Medicare Prescription Drug Plans &amp;quot;&quot;/&gt;&lt;property id=&quot;20307&quot; value=&quot;595&quot;/&gt;&lt;/object&gt;&lt;object type=&quot;3&quot; unique_id=&quot;92644&quot;&gt;&lt;property id=&quot;20148&quot; value=&quot;5&quot;/&gt;&lt;property id=&quot;20300&quot; value=&quot;Slide 33 - &amp;quot;Reassignment Formulary Notice&amp;quot;&quot;/&gt;&lt;property id=&quot;20307&quot; value=&quot;597&quot;/&gt;&lt;/object&gt;&lt;object type=&quot;3&quot; unique_id=&quot;92646&quot;&gt;&lt;property id=&quot;20148&quot; value=&quot;5&quot;/&gt;&lt;property id=&quot;20300&quot; value=&quot;Slide 1 - &amp;quot;Medicare Open Enrollment&amp;quot;&quot;/&gt;&lt;property id=&quot;20307&quot; value=&quot;600&quot;/&gt;&lt;/object&gt;&lt;object type=&quot;3&quot; unique_id=&quot;92647&quot;&gt;&lt;property id=&quot;20148&quot; value=&quot;5&quot;/&gt;&lt;property id=&quot;20300&quot; value=&quot;Slide 41&quot;/&gt;&lt;property id=&quot;20307&quot; value=&quot;602&quot;/&gt;&lt;/object&gt;&lt;object type=&quot;3&quot; unique_id=&quot;92648&quot;&gt;&lt;property id=&quot;20148&quot; value=&quot;5&quot;/&gt;&lt;property id=&quot;20300&quot; value=&quot;Slide 42&quot;/&gt;&lt;property id=&quot;20307&quot; value=&quot;603&quot;/&gt;&lt;/object&gt;&lt;object type=&quot;3&quot; unique_id=&quot;92649&quot;&gt;&lt;property id=&quot;20148&quot; value=&quot;5&quot;/&gt;&lt;property id=&quot;20300&quot; value=&quot;Slide 43&quot;/&gt;&lt;property id=&quot;20307&quot; value=&quot;604&quot;/&gt;&lt;/object&gt;&lt;object type=&quot;3&quot; unique_id=&quot;92650&quot;&gt;&lt;property id=&quot;20148&quot; value=&quot;5&quot;/&gt;&lt;property id=&quot;20300&quot; value=&quot;Slide 44&quot;/&gt;&lt;property id=&quot;20307&quot; value=&quot;605&quot;/&gt;&lt;/object&gt;&lt;object type=&quot;3&quot; unique_id=&quot;92651&quot;&gt;&lt;property id=&quot;20148&quot; value=&quot;5&quot;/&gt;&lt;property id=&quot;20300&quot; value=&quot;Slide 45&quot;/&gt;&lt;property id=&quot;20307&quot; value=&quot;606&quot;/&gt;&lt;/object&gt;&lt;object type=&quot;3&quot; unique_id=&quot;92652&quot;&gt;&lt;property id=&quot;20148&quot; value=&quot;5&quot;/&gt;&lt;property id=&quot;20300&quot; value=&quot;Slide 46 - &amp;quot;National Training Program Contact Information&amp;quot;&quot;/&gt;&lt;property id=&quot;20307&quot; value=&quot;6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NMTP</Template>
  <TotalTime>26246</TotalTime>
  <Words>9008</Words>
  <Application>Microsoft Office PowerPoint</Application>
  <PresentationFormat>On-screen Show (4:3)</PresentationFormat>
  <Paragraphs>890</Paragraphs>
  <Slides>50</Slides>
  <Notes>50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ＭＳ Ｐゴシック</vt:lpstr>
      <vt:lpstr>Arial</vt:lpstr>
      <vt:lpstr>Calibri</vt:lpstr>
      <vt:lpstr>Courier New</vt:lpstr>
      <vt:lpstr>Engravers MT</vt:lpstr>
      <vt:lpstr>Times New Roman</vt:lpstr>
      <vt:lpstr>Wingdings</vt:lpstr>
      <vt:lpstr>1_Custom Design</vt:lpstr>
      <vt:lpstr>2_Custom Design</vt:lpstr>
      <vt:lpstr>Office Theme</vt:lpstr>
      <vt:lpstr>Medicare Open Enrollment</vt:lpstr>
      <vt:lpstr>Session Summary</vt:lpstr>
      <vt:lpstr> Your Medicare Coverage Choices </vt:lpstr>
      <vt:lpstr> 2018 Information </vt:lpstr>
      <vt:lpstr>Paying for Medicare Part A</vt:lpstr>
      <vt:lpstr>2018 Part A Costs</vt:lpstr>
      <vt:lpstr>Paying for Medicare Part B</vt:lpstr>
      <vt:lpstr> 2018 Medicare Part B Costs</vt:lpstr>
      <vt:lpstr>Income-Related Premium Adjustment  for Part B and Part D</vt:lpstr>
      <vt:lpstr> Medicare Advantage 2018 Overview</vt:lpstr>
      <vt:lpstr> Prescription Drug 2018 Overview</vt:lpstr>
      <vt:lpstr>Open Enrollment for People with Medicare</vt:lpstr>
      <vt:lpstr>Calendar Highlights— Medicare Part C and Part D Plans</vt:lpstr>
      <vt:lpstr>Comparing Plans</vt:lpstr>
      <vt:lpstr>Things to Consider</vt:lpstr>
      <vt:lpstr>Where to Get Plan Information</vt:lpstr>
      <vt:lpstr>1. Medicare Plan Finder </vt:lpstr>
      <vt:lpstr>   5-Star Special Enrollment Period</vt:lpstr>
      <vt:lpstr>2. Contact the Plan</vt:lpstr>
      <vt:lpstr>3. The “Medicare &amp; You” Handbook</vt:lpstr>
      <vt:lpstr>4. 1-800-MEDICARE</vt:lpstr>
      <vt:lpstr>5. State Health Insurance  Assistance Programs (SHIPs)</vt:lpstr>
      <vt:lpstr>How to Join a New Plan During an Annual or Special Enrollment Period</vt:lpstr>
      <vt:lpstr>If You Have Other Coverage</vt:lpstr>
      <vt:lpstr>Medigap and Open Enrollment</vt:lpstr>
      <vt:lpstr>Medigap Rights and Open Enrollment</vt:lpstr>
      <vt:lpstr>Medicare Advantage Plans and  Open Enrollment</vt:lpstr>
      <vt:lpstr>   Leaving a Medicare Advantage (MA) Plan</vt:lpstr>
      <vt:lpstr>Need a Prescription Before Getting Your  Membership Materials?</vt:lpstr>
      <vt:lpstr>Non-Renewing Medicare Plans</vt:lpstr>
      <vt:lpstr>Reassignment Process</vt:lpstr>
      <vt:lpstr>Beneficiary Notices</vt:lpstr>
      <vt:lpstr>Terminating Medicare Prescription Drug Plans </vt:lpstr>
      <vt:lpstr>Prescription Drug Plan Premium Increase </vt:lpstr>
      <vt:lpstr>Medicare Advantage (MA) Plan Termination</vt:lpstr>
      <vt:lpstr>Reassignment Formulary Notice</vt:lpstr>
      <vt:lpstr>“Choosers”</vt:lpstr>
      <vt:lpstr>“Choosers” Outreach Notices</vt:lpstr>
      <vt:lpstr>  Medicare and the  Health Insurance Marketplace </vt:lpstr>
      <vt:lpstr>Medicare and Marketplace Key Messages</vt:lpstr>
      <vt:lpstr>Resources</vt:lpstr>
      <vt:lpstr>Resources (Continued)</vt:lpstr>
      <vt:lpstr>Additional Medicare Publications Available on Medicare.gov</vt:lpstr>
      <vt:lpstr>Appendix A, Part 1 of 5</vt:lpstr>
      <vt:lpstr>Appendix A – Continued, Part 2 of 5</vt:lpstr>
      <vt:lpstr>Appendix A – Continued, Part 3 of 5 1 </vt:lpstr>
      <vt:lpstr>Appendix A – Continued, Part 4 of 5 2</vt:lpstr>
      <vt:lpstr>Appendix A – Continued, Part 5 of 5 3 </vt:lpstr>
      <vt:lpstr>Appendix B 3 </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Medicare Open Enrollment Period</dc:title>
  <dc:creator>CMS National Training Program</dc:creator>
  <cp:lastModifiedBy>Joseph Warden</cp:lastModifiedBy>
  <cp:revision>1803</cp:revision>
  <cp:lastPrinted>2017-09-13T15:01:49Z</cp:lastPrinted>
  <dcterms:created xsi:type="dcterms:W3CDTF">2009-12-09T15:42:29Z</dcterms:created>
  <dcterms:modified xsi:type="dcterms:W3CDTF">2017-12-19T13:48:39Z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-831230235</vt:i4>
  </property>
  <property fmtid="{D5CDD505-2E9C-101B-9397-08002B2CF9AE}" pid="3" name="_NewReviewCycle">
    <vt:lpwstr/>
  </property>
  <property fmtid="{D5CDD505-2E9C-101B-9397-08002B2CF9AE}" pid="4" name="_EmailSubject">
    <vt:lpwstr>Updated Medicare OEP PPT to post</vt:lpwstr>
  </property>
  <property fmtid="{D5CDD505-2E9C-101B-9397-08002B2CF9AE}" pid="5" name="_AuthorEmail">
    <vt:lpwstr>Melissa.Moreno@cms.hhs.gov</vt:lpwstr>
  </property>
  <property fmtid="{D5CDD505-2E9C-101B-9397-08002B2CF9AE}" pid="6" name="_AuthorEmailDisplayName">
    <vt:lpwstr>Moreno, Melissa A. (CMS/OC)</vt:lpwstr>
  </property>
  <property fmtid="{D5CDD505-2E9C-101B-9397-08002B2CF9AE}" pid="7" name="_PreviousAdHocReviewCycleID">
    <vt:i4>1957159706</vt:i4>
  </property>
</Properties>
</file>