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689" r:id="rId3"/>
    <p:sldMasterId id="2147483695" r:id="rId4"/>
  </p:sldMasterIdLst>
  <p:notesMasterIdLst>
    <p:notesMasterId r:id="rId41"/>
  </p:notesMasterIdLst>
  <p:handoutMasterIdLst>
    <p:handoutMasterId r:id="rId42"/>
  </p:handoutMasterIdLst>
  <p:sldIdLst>
    <p:sldId id="359" r:id="rId5"/>
    <p:sldId id="360" r:id="rId6"/>
    <p:sldId id="378" r:id="rId7"/>
    <p:sldId id="421" r:id="rId8"/>
    <p:sldId id="430" r:id="rId9"/>
    <p:sldId id="391" r:id="rId10"/>
    <p:sldId id="426" r:id="rId11"/>
    <p:sldId id="433" r:id="rId12"/>
    <p:sldId id="427" r:id="rId13"/>
    <p:sldId id="422" r:id="rId14"/>
    <p:sldId id="393" r:id="rId15"/>
    <p:sldId id="394" r:id="rId16"/>
    <p:sldId id="395" r:id="rId17"/>
    <p:sldId id="428" r:id="rId18"/>
    <p:sldId id="431" r:id="rId19"/>
    <p:sldId id="432" r:id="rId20"/>
    <p:sldId id="396" r:id="rId21"/>
    <p:sldId id="398" r:id="rId22"/>
    <p:sldId id="416" r:id="rId23"/>
    <p:sldId id="399" r:id="rId24"/>
    <p:sldId id="400" r:id="rId25"/>
    <p:sldId id="425" r:id="rId26"/>
    <p:sldId id="402" r:id="rId27"/>
    <p:sldId id="417" r:id="rId28"/>
    <p:sldId id="403" r:id="rId29"/>
    <p:sldId id="405" r:id="rId30"/>
    <p:sldId id="404" r:id="rId31"/>
    <p:sldId id="407" r:id="rId32"/>
    <p:sldId id="429" r:id="rId33"/>
    <p:sldId id="418" r:id="rId34"/>
    <p:sldId id="409" r:id="rId35"/>
    <p:sldId id="410" r:id="rId36"/>
    <p:sldId id="483" r:id="rId37"/>
    <p:sldId id="466" r:id="rId38"/>
    <p:sldId id="434" r:id="rId39"/>
    <p:sldId id="482" r:id="rId40"/>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olyn Kraemer" initials="CK" lastIdx="23" clrIdx="6">
    <p:extLst>
      <p:ext uri="{19B8F6BF-5375-455C-9EA6-DF929625EA0E}">
        <p15:presenceInfo xmlns:p15="http://schemas.microsoft.com/office/powerpoint/2012/main" userId="S-1-5-21-4095628063-3556742122-3606576086-121239" providerId="AD"/>
      </p:ext>
    </p:extLst>
  </p:cmAuthor>
  <p:cmAuthor id="1" name="Doria Diacogiannis" initials="DD" lastIdx="98" clrIdx="0">
    <p:extLst>
      <p:ext uri="{19B8F6BF-5375-455C-9EA6-DF929625EA0E}">
        <p15:presenceInfo xmlns:p15="http://schemas.microsoft.com/office/powerpoint/2012/main" userId="S-1-5-21-4095628063-3556742122-3606576086-197501" providerId="AD"/>
      </p:ext>
    </p:extLst>
  </p:cmAuthor>
  <p:cmAuthor id="8" name="Marisa Beatley" initials="MB" lastIdx="2" clrIdx="7">
    <p:extLst>
      <p:ext uri="{19B8F6BF-5375-455C-9EA6-DF929625EA0E}">
        <p15:presenceInfo xmlns:p15="http://schemas.microsoft.com/office/powerpoint/2012/main" userId="S-1-5-21-4095628063-3556742122-3606576086-159784" providerId="AD"/>
      </p:ext>
    </p:extLst>
  </p:cmAuthor>
  <p:cmAuthor id="2" name="Leslie Long" initials="LL" lastIdx="82" clrIdx="1">
    <p:extLst>
      <p:ext uri="{19B8F6BF-5375-455C-9EA6-DF929625EA0E}">
        <p15:presenceInfo xmlns:p15="http://schemas.microsoft.com/office/powerpoint/2012/main" userId="S-1-5-21-4095628063-3556742122-3606576086-120535" providerId="AD"/>
      </p:ext>
    </p:extLst>
  </p:cmAuthor>
  <p:cmAuthor id="9" name="Amy Miner" initials="AM" lastIdx="1" clrIdx="8">
    <p:extLst>
      <p:ext uri="{19B8F6BF-5375-455C-9EA6-DF929625EA0E}">
        <p15:presenceInfo xmlns:p15="http://schemas.microsoft.com/office/powerpoint/2012/main" userId="S-1-5-21-4095628063-3556742122-3606576086-8437" providerId="AD"/>
      </p:ext>
    </p:extLst>
  </p:cmAuthor>
  <p:cmAuthor id="3" name="Melissa Moreno" initials="MM" lastIdx="53" clrIdx="2">
    <p:extLst>
      <p:ext uri="{19B8F6BF-5375-455C-9EA6-DF929625EA0E}">
        <p15:presenceInfo xmlns:p15="http://schemas.microsoft.com/office/powerpoint/2012/main" userId="S-1-5-21-4095628063-3556742122-3606576086-74295" providerId="AD"/>
      </p:ext>
    </p:extLst>
  </p:cmAuthor>
  <p:cmAuthor id="10" name="Erin Gordon" initials="EG" lastIdx="16" clrIdx="9">
    <p:extLst>
      <p:ext uri="{19B8F6BF-5375-455C-9EA6-DF929625EA0E}">
        <p15:presenceInfo xmlns:p15="http://schemas.microsoft.com/office/powerpoint/2012/main" userId="S-1-5-21-4095628063-3556742122-3606576086-10842" providerId="AD"/>
      </p:ext>
    </p:extLst>
  </p:cmAuthor>
  <p:cmAuthor id="4" name="Dara Abrahams" initials="DA" lastIdx="1" clrIdx="3">
    <p:extLst>
      <p:ext uri="{19B8F6BF-5375-455C-9EA6-DF929625EA0E}">
        <p15:presenceInfo xmlns:p15="http://schemas.microsoft.com/office/powerpoint/2012/main" userId="S-1-5-21-4095628063-3556742122-3606576086-157811" providerId="AD"/>
      </p:ext>
    </p:extLst>
  </p:cmAuthor>
  <p:cmAuthor id="5" name="David Mlawsky" initials="DM" lastIdx="5" clrIdx="4">
    <p:extLst>
      <p:ext uri="{19B8F6BF-5375-455C-9EA6-DF929625EA0E}">
        <p15:presenceInfo xmlns:p15="http://schemas.microsoft.com/office/powerpoint/2012/main" userId="S-1-5-21-4095628063-3556742122-3606576086-8664" providerId="AD"/>
      </p:ext>
    </p:extLst>
  </p:cmAuthor>
  <p:cmAuthor id="6" name="Lindsey Murtagh" initials="LM" lastIdx="1" clrIdx="5">
    <p:extLst>
      <p:ext uri="{19B8F6BF-5375-455C-9EA6-DF929625EA0E}">
        <p15:presenceInfo xmlns:p15="http://schemas.microsoft.com/office/powerpoint/2012/main" userId="S-1-5-21-4095628063-3556742122-3606576086-1277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5B7"/>
    <a:srgbClr val="0A5EC6"/>
    <a:srgbClr val="C0D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86835" autoAdjust="0"/>
  </p:normalViewPr>
  <p:slideViewPr>
    <p:cSldViewPr snapToGrid="0" snapToObjects="1" showGuides="1">
      <p:cViewPr varScale="1">
        <p:scale>
          <a:sx n="64" d="100"/>
          <a:sy n="64" d="100"/>
        </p:scale>
        <p:origin x="264" y="56"/>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8" d="100"/>
        <a:sy n="98" d="100"/>
      </p:scale>
      <p:origin x="0" y="-3820"/>
    </p:cViewPr>
  </p:sorterViewPr>
  <p:notesViewPr>
    <p:cSldViewPr snapToGrid="0" snapToObjects="1" showGuides="1">
      <p:cViewPr>
        <p:scale>
          <a:sx n="90" d="100"/>
          <a:sy n="90" d="100"/>
        </p:scale>
        <p:origin x="1784" y="-8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363529592"/>
        <c:axId val="363531552"/>
      </c:barChart>
      <c:catAx>
        <c:axId val="36352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3531552"/>
        <c:crosses val="autoZero"/>
        <c:auto val="1"/>
        <c:lblAlgn val="ctr"/>
        <c:lblOffset val="100"/>
        <c:noMultiLvlLbl val="0"/>
      </c:catAx>
      <c:valAx>
        <c:axId val="363531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352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343017984"/>
        <c:axId val="343017592"/>
      </c:barChart>
      <c:catAx>
        <c:axId val="34301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017592"/>
        <c:crosses val="autoZero"/>
        <c:auto val="1"/>
        <c:lblAlgn val="ctr"/>
        <c:lblOffset val="100"/>
        <c:noMultiLvlLbl val="0"/>
      </c:catAx>
      <c:valAx>
        <c:axId val="343017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01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6A42CB-F667-704F-95F5-D94D13F7A5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5252E29-C32E-9C43-92D1-DD73DC848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B6EDC4-4B3F-6948-B71B-1CB10AB2DC17}" type="datetimeFigureOut">
              <a:rPr lang="en-US" smtClean="0"/>
              <a:t>09/02/2021</a:t>
            </a:fld>
            <a:endParaRPr lang="en-US" dirty="0"/>
          </a:p>
        </p:txBody>
      </p:sp>
      <p:sp>
        <p:nvSpPr>
          <p:cNvPr id="4" name="Footer Placeholder 3">
            <a:extLst>
              <a:ext uri="{FF2B5EF4-FFF2-40B4-BE49-F238E27FC236}">
                <a16:creationId xmlns:a16="http://schemas.microsoft.com/office/drawing/2014/main" id="{75663639-ABBE-3149-A268-3D3CAC63C6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3402B22-5D33-004E-9260-F6388C9235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C2DC1-DD1A-9240-BD1F-C5F549950A18}" type="slidenum">
              <a:rPr lang="en-US" smtClean="0"/>
              <a:t>‹#›</a:t>
            </a:fld>
            <a:endParaRPr lang="en-US" dirty="0"/>
          </a:p>
        </p:txBody>
      </p:sp>
    </p:spTree>
    <p:extLst>
      <p:ext uri="{BB962C8B-B14F-4D97-AF65-F5344CB8AC3E}">
        <p14:creationId xmlns:p14="http://schemas.microsoft.com/office/powerpoint/2010/main" val="8024446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5437"/>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578578"/>
            <a:ext cx="5486400" cy="4899378"/>
          </a:xfrm>
          <a:prstGeom prst="rect">
            <a:avLst/>
          </a:prstGeom>
        </p:spPr>
        <p:txBody>
          <a:bodyPr vert="horz" lIns="91440" tIns="45720" rIns="91440" bIns="45720" rtlCol="0"/>
          <a:lstStyle/>
          <a:p>
            <a:pPr lvl="0"/>
            <a:r>
              <a:rPr lang="en-US" dirty="0"/>
              <a:t>Edit Master text styles</a:t>
            </a:r>
          </a:p>
        </p:txBody>
      </p:sp>
    </p:spTree>
    <p:extLst>
      <p:ext uri="{BB962C8B-B14F-4D97-AF65-F5344CB8AC3E}">
        <p14:creationId xmlns:p14="http://schemas.microsoft.com/office/powerpoint/2010/main" val="123249777"/>
      </p:ext>
    </p:extLst>
  </p:cSld>
  <p:clrMap bg1="lt1" tx1="dk1" bg2="lt2" tx2="dk2" accent1="accent1" accent2="accent2" accent3="accent3" accent4="accent4" accent5="accent5" accent6="accent6" hlink="hlink" folHlink="folHlink"/>
  <p:hf sldNum="0" hdr="0" ftr="0" dt="0"/>
  <p:notesStyle>
    <a:lvl1pPr marL="112713" indent="-11271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1pPr>
    <a:lvl2pPr marL="230188"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12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12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lthcare.gov/ichr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irs.gov/newsroom/health-reimbursement-arrangements-hra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healthcare.gov/job-based-help/#/"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ealthcare.gov/qsehr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irs.gov/pub/irs-drop/n-17-67.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ealthcare.gov/downloads/qsehra-worksheet.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healthcare.gov/reporting-changes/how-to-report-change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rs.gov/pub/irs-utl/health_reimbursement_arrangements_faq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rs.gov/pub/irs-pdf/p969.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irs.gov/pub/irs-pdf/p969.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medicare.gov/Pubs/pdf/12026-Understanding-Medicare-Advantage-Plans.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edicare.gov/Pubs/pdf/12026-Understanding-Medicare-Advantage-Plan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rs.gov/pub/irs-pdf/p502.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rs.gov/pub/irs-pdf/p50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701040" y="4088966"/>
            <a:ext cx="5608320" cy="4444133"/>
          </a:xfrm>
        </p:spPr>
        <p:txBody>
          <a:bodyPr/>
          <a:lstStyle/>
          <a:p>
            <a:pPr marL="0" indent="0">
              <a:spcBef>
                <a:spcPts val="600"/>
              </a:spcBef>
              <a:buNone/>
              <a:defRPr/>
            </a:pPr>
            <a:r>
              <a:rPr lang="en-US" dirty="0"/>
              <a:t>This module explains tax-favored health programs and basic information about how those programs work with Medicare.</a:t>
            </a:r>
            <a:endParaRPr lang="en-US" dirty="0">
              <a:solidFill>
                <a:prstClr val="black"/>
              </a:solidFill>
            </a:endParaRPr>
          </a:p>
          <a:p>
            <a:pPr marL="0" lvl="0" indent="0">
              <a:spcBef>
                <a:spcPts val="600"/>
              </a:spcBef>
              <a:buNone/>
              <a:defRPr/>
            </a:pPr>
            <a:r>
              <a:rPr lang="en-US" dirty="0">
                <a:solidFill>
                  <a:prstClr val="black"/>
                </a:solidFill>
              </a:rPr>
              <a:t>This training module was developed and approved by the Centers for Medicare &amp; Medicaid Services (CMS), the federal agency that administers Medicare, Medicaid, the Children’s Health Insurance Program (CHIP), and the Health Insurance Marketplace®. </a:t>
            </a:r>
          </a:p>
          <a:p>
            <a:pPr marL="0" lvl="0" indent="0">
              <a:spcBef>
                <a:spcPts val="600"/>
              </a:spcBef>
              <a:buNone/>
              <a:defRPr/>
            </a:pPr>
            <a:r>
              <a:rPr lang="en-US" dirty="0">
                <a:solidFill>
                  <a:prstClr val="black"/>
                </a:solidFill>
              </a:rPr>
              <a:t>The information in this module was correct as of August 2021. To check for an updated version, visit </a:t>
            </a:r>
            <a:r>
              <a:rPr lang="en-US" dirty="0">
                <a:solidFill>
                  <a:prstClr val="black"/>
                </a:solidFill>
                <a:hlinkClick r:id="rId3"/>
              </a:rPr>
              <a:t>CMSnationaltrainingprogram.cms.gov</a:t>
            </a:r>
            <a:r>
              <a:rPr lang="en-US" dirty="0">
                <a:solidFill>
                  <a:prstClr val="black"/>
                </a:solidFill>
              </a:rPr>
              <a:t>.  </a:t>
            </a:r>
          </a:p>
          <a:p>
            <a:pPr marL="0" lvl="0" indent="0">
              <a:spcBef>
                <a:spcPts val="600"/>
              </a:spcBef>
              <a:buNone/>
              <a:defRPr/>
            </a:pPr>
            <a:r>
              <a:rPr lang="en-US" dirty="0">
                <a:solidFill>
                  <a:prstClr val="black"/>
                </a:solidFill>
              </a:rPr>
              <a:t>The CMS National Training Program provides this as an informational resource for our partners. It isn’t a legal document or intended for press purposes. The press can contact the CMS Press Office at </a:t>
            </a:r>
            <a:r>
              <a:rPr lang="en-US" dirty="0">
                <a:solidFill>
                  <a:prstClr val="black"/>
                </a:solidFill>
                <a:hlinkClick r:id="rId4"/>
              </a:rPr>
              <a:t>press@cms.hhs.gov</a:t>
            </a:r>
            <a:r>
              <a:rPr lang="en-US" dirty="0">
                <a:solidFill>
                  <a:prstClr val="black"/>
                </a:solidFill>
              </a:rPr>
              <a:t>. Official Medicare Program legal guidance is contained in the relevant statutes, regulations, and rulings.</a:t>
            </a:r>
          </a:p>
          <a:p>
            <a:pPr marL="0" lvl="0" indent="0">
              <a:spcBef>
                <a:spcPts val="600"/>
              </a:spcBef>
              <a:buNone/>
              <a:defRPr/>
            </a:pPr>
            <a:r>
              <a:rPr lang="en-US" dirty="0">
                <a:solidFill>
                  <a:prstClr val="black"/>
                </a:solidFill>
              </a:rPr>
              <a:t>Health Insurance Marketplace® is a registered service mark of the U.S. Department of Health &amp; Human Services (DHHS).</a:t>
            </a:r>
          </a:p>
          <a:p>
            <a:pPr marL="0" lvl="0" indent="0">
              <a:spcBef>
                <a:spcPts val="600"/>
              </a:spcBef>
              <a:buNone/>
              <a:defRPr/>
            </a:pPr>
            <a:r>
              <a:rPr lang="en-US" dirty="0">
                <a:solidFill>
                  <a:prstClr val="black"/>
                </a:solidFill>
              </a:rPr>
              <a:t>This was produced at U.S. taxpayer expense.</a:t>
            </a:r>
          </a:p>
          <a:p>
            <a:pPr marL="0" indent="0">
              <a:buNone/>
            </a:pPr>
            <a:endParaRPr lang="en-US" dirty="0"/>
          </a:p>
        </p:txBody>
      </p:sp>
    </p:spTree>
    <p:extLst>
      <p:ext uri="{BB962C8B-B14F-4D97-AF65-F5344CB8AC3E}">
        <p14:creationId xmlns:p14="http://schemas.microsoft.com/office/powerpoint/2010/main" val="386279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solidFill>
                  <a:prstClr val="black"/>
                </a:solidFill>
              </a:rPr>
              <a:t>Lesson 2 explains Health Reimbursement Arrangements (HRAs)</a:t>
            </a:r>
            <a:r>
              <a:rPr lang="en-US" kern="0" dirty="0">
                <a:solidFill>
                  <a:sysClr val="windowText" lastClr="000000"/>
                </a:solidFill>
                <a:latin typeface="+mn-lt"/>
              </a:rPr>
              <a:t>, including:</a:t>
            </a:r>
          </a:p>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ea typeface="Arial" pitchFamily="84" charset="0"/>
                <a:cs typeface="Arial" pitchFamily="84" charset="0"/>
              </a:rPr>
              <a:t>Defining an HRA</a:t>
            </a:r>
          </a:p>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Benefits of an HRA</a:t>
            </a:r>
          </a:p>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Individual Coverage HRAs (ICHRAs)</a:t>
            </a:r>
          </a:p>
          <a:p>
            <a:pPr>
              <a:defRPr/>
            </a:pPr>
            <a:r>
              <a:rPr lang="en-US" dirty="0"/>
              <a:t>Marketplace Premium Tax Credit (PTC) Eligibility</a:t>
            </a:r>
          </a:p>
          <a:p>
            <a:pPr lvl="0">
              <a:defRPr/>
            </a:pPr>
            <a:r>
              <a:rPr lang="en-US" dirty="0"/>
              <a:t>Qualified Small Employer HRA (QSEHRA)</a:t>
            </a:r>
          </a:p>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Excepted Benefit HRAs (EBHRAs)</a:t>
            </a:r>
          </a:p>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Medicare Considerations and HRAs</a:t>
            </a:r>
            <a:endParaRPr lang="en-US" dirty="0">
              <a:ea typeface="Arial" pitchFamily="84" charset="0"/>
              <a:cs typeface="Arial" pitchFamily="84" charset="0"/>
            </a:endParaRPr>
          </a:p>
          <a:p>
            <a:pPr marL="0" indent="0">
              <a:buNone/>
            </a:pPr>
            <a:endParaRPr lang="en-US" dirty="0"/>
          </a:p>
        </p:txBody>
      </p:sp>
    </p:spTree>
    <p:extLst>
      <p:ext uri="{BB962C8B-B14F-4D97-AF65-F5344CB8AC3E}">
        <p14:creationId xmlns:p14="http://schemas.microsoft.com/office/powerpoint/2010/main" val="82331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eaLnBrk="1" hangingPunct="1">
              <a:spcBef>
                <a:spcPts val="611"/>
              </a:spcBef>
              <a:spcAft>
                <a:spcPts val="0"/>
              </a:spcAft>
              <a:buNone/>
            </a:pPr>
            <a:r>
              <a:rPr lang="en-US" dirty="0"/>
              <a:t>A Health Reimbursement Arrangement (HRA) is commonly referred to as a “health</a:t>
            </a:r>
            <a:r>
              <a:rPr lang="en-US" baseline="0" dirty="0"/>
              <a:t> reimbursement a</a:t>
            </a:r>
            <a:r>
              <a:rPr lang="en-US" dirty="0"/>
              <a:t>ccount” or “personal care account.” It</a:t>
            </a:r>
            <a:r>
              <a:rPr lang="en-US" baseline="0" dirty="0"/>
              <a:t> r</a:t>
            </a:r>
            <a:r>
              <a:rPr lang="en-US" dirty="0"/>
              <a:t>eimburses employees for qualified medical expenses. </a:t>
            </a:r>
          </a:p>
          <a:p>
            <a:pPr marL="0" indent="0" eaLnBrk="1" hangingPunct="1">
              <a:spcBef>
                <a:spcPts val="611"/>
              </a:spcBef>
              <a:spcAft>
                <a:spcPts val="0"/>
              </a:spcAft>
              <a:buNone/>
            </a:pPr>
            <a:r>
              <a:rPr lang="en-US" dirty="0"/>
              <a:t>Employers are permitted to restrict some types of medical expenses eligible for reimbursement, but most follow the Internal Revenue Services (IRS)</a:t>
            </a:r>
            <a:r>
              <a:rPr lang="en-US" baseline="0" dirty="0"/>
              <a:t> description of qualified medical expenses. It can’t be used for non</a:t>
            </a:r>
            <a:r>
              <a:rPr lang="en-US" dirty="0"/>
              <a:t>-medical expenses.</a:t>
            </a:r>
            <a:r>
              <a:rPr lang="en-US" baseline="0" dirty="0"/>
              <a:t> </a:t>
            </a:r>
          </a:p>
          <a:p>
            <a:pPr marL="0" lvl="1" indent="0">
              <a:spcBef>
                <a:spcPts val="611"/>
              </a:spcBef>
              <a:spcAft>
                <a:spcPts val="0"/>
              </a:spcAft>
              <a:buNone/>
            </a:pPr>
            <a:r>
              <a:rPr lang="en-US" dirty="0"/>
              <a:t>This kind of tax-favored health program is considered to be a type of group health plan (GHP), like from an employer, and must be funded solely by an employer. It can be offered with other employer-provided health benefits, including Flexible Spending Arrangements (FSAs).</a:t>
            </a:r>
          </a:p>
          <a:p>
            <a:pPr marL="0" lvl="1">
              <a:spcBef>
                <a:spcPts val="611"/>
              </a:spcBef>
            </a:pPr>
            <a:r>
              <a:rPr lang="en-US" dirty="0"/>
              <a:t>Because HRAs are considered GHPs, they are subject to Medicare Secondary Payer (MSP) provisions (these are coordination of benefits rules that determine which insurance pays first if an individual has more than one source of insurance coverage). Once a person is Medicare-eligible, the account is subject to MSP reporting. Section 111 of the Medicare, Medicaid, and State Children’s Health Insurance Program (SCHIP) Extension Act of 2007 (MMSEA) added mandatory reporting requirements for people with Medicare who have coverage under GHP arrangements, as well as for people with Medicare who get settlements, judgments, awards or other payment from liability insurance (including self-insurance), no-fault insurance, or workers’ compensation, collectively referred to as non-group health plan or NGHP insurance.</a:t>
            </a:r>
          </a:p>
        </p:txBody>
      </p:sp>
    </p:spTree>
    <p:extLst>
      <p:ext uri="{BB962C8B-B14F-4D97-AF65-F5344CB8AC3E}">
        <p14:creationId xmlns:p14="http://schemas.microsoft.com/office/powerpoint/2010/main" val="849765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11"/>
              </a:spcBef>
              <a:spcAft>
                <a:spcPts val="0"/>
              </a:spcAft>
              <a:buNone/>
            </a:pPr>
            <a:r>
              <a:rPr lang="en-US" dirty="0">
                <a:solidFill>
                  <a:prstClr val="black"/>
                </a:solidFill>
              </a:rPr>
              <a:t>There are benefits of an HRA that should be considered, like:</a:t>
            </a:r>
          </a:p>
          <a:p>
            <a:pPr marL="169848" indent="-169848">
              <a:spcBef>
                <a:spcPts val="611"/>
              </a:spcBef>
              <a:spcAft>
                <a:spcPts val="0"/>
              </a:spcAft>
            </a:pPr>
            <a:r>
              <a:rPr lang="en-US" dirty="0">
                <a:solidFill>
                  <a:prstClr val="black"/>
                </a:solidFill>
              </a:rPr>
              <a:t>Contributions made by an employer aren’t included in the employee’s gross income </a:t>
            </a:r>
          </a:p>
          <a:p>
            <a:pPr marL="169848" indent="-169848">
              <a:spcBef>
                <a:spcPts val="611"/>
              </a:spcBef>
              <a:spcAft>
                <a:spcPts val="0"/>
              </a:spcAft>
            </a:pPr>
            <a:r>
              <a:rPr lang="en-US" dirty="0">
                <a:solidFill>
                  <a:prstClr val="black"/>
                </a:solidFill>
              </a:rPr>
              <a:t>Reimbursements are tax-free if they’re used to pay for qualified medical expenses  </a:t>
            </a:r>
          </a:p>
          <a:p>
            <a:pPr marL="169848" indent="-169848">
              <a:spcBef>
                <a:spcPts val="611"/>
              </a:spcBef>
              <a:spcAft>
                <a:spcPts val="0"/>
              </a:spcAft>
            </a:pPr>
            <a:r>
              <a:rPr lang="en-US" dirty="0">
                <a:solidFill>
                  <a:prstClr val="black"/>
                </a:solidFill>
              </a:rPr>
              <a:t>Unused amounts in the HRA can be carried forward (rolled over) for reimbursements in later years, subject to the terms of the plan/employer’s decision</a:t>
            </a:r>
            <a:endParaRPr lang="en-US" dirty="0"/>
          </a:p>
        </p:txBody>
      </p:sp>
    </p:spTree>
    <p:extLst>
      <p:ext uri="{BB962C8B-B14F-4D97-AF65-F5344CB8AC3E}">
        <p14:creationId xmlns:p14="http://schemas.microsoft.com/office/powerpoint/2010/main" val="1671121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The HRA Rule allows employers to instead meet Affordable Care Act requirements by offering an Individual Coverage </a:t>
            </a:r>
            <a:r>
              <a:rPr lang="en-US" b="0" dirty="0"/>
              <a:t>HRA (ICHRA) </a:t>
            </a:r>
            <a:r>
              <a:rPr lang="en-US" dirty="0"/>
              <a:t>which requires employees and any covered dependents to be enrolled in individual health insurance coverage (from</a:t>
            </a:r>
            <a:r>
              <a:rPr lang="en-US" baseline="0" dirty="0"/>
              <a:t> a Marketplace or outside of a Marketplace)</a:t>
            </a:r>
            <a:r>
              <a:rPr lang="en-US" dirty="0"/>
              <a:t>; or Medicare Part A (Hospital Insurance) and Part B (Medical Insurance); or Medicare Advantage Plan, to get reimbursements for medical care expenses from the HRA. Reimbursements may include premiums and cost sharing for individual health insurance coverage, and for Medicare.</a:t>
            </a:r>
          </a:p>
          <a:p>
            <a:pPr marL="0" marR="0" lvl="0" indent="0" algn="l" defTabSz="914400" rtl="0" eaLnBrk="1" fontAlgn="auto" latinLnBrk="0" hangingPunct="1">
              <a:spcBef>
                <a:spcPts val="600"/>
              </a:spcBef>
              <a:buClrTx/>
              <a:buSzTx/>
              <a:buFont typeface="Wingdings" panose="05000000000000000000" pitchFamily="2" charset="2"/>
              <a:buNone/>
              <a:tabLst/>
              <a:defRPr/>
            </a:pPr>
            <a:r>
              <a:rPr lang="en-US" b="1" dirty="0"/>
              <a:t>ICHRA Resources</a:t>
            </a:r>
            <a:r>
              <a:rPr lang="en-US" dirty="0"/>
              <a:t>:</a:t>
            </a:r>
            <a:r>
              <a:rPr lang="en-US" baseline="0" dirty="0"/>
              <a:t> </a:t>
            </a:r>
          </a:p>
          <a:p>
            <a:pPr marR="0" lvl="0" algn="l" defTabSz="914400" rtl="0" eaLnBrk="1" fontAlgn="auto" latinLnBrk="0" hangingPunct="1">
              <a:spcBef>
                <a:spcPts val="600"/>
              </a:spcBef>
              <a:buClrTx/>
              <a:buSzTx/>
              <a:tabLst/>
              <a:defRPr/>
            </a:pPr>
            <a:r>
              <a:rPr lang="en-US" dirty="0">
                <a:hlinkClick r:id="rId3"/>
              </a:rPr>
              <a:t>Healthcare.gov/</a:t>
            </a:r>
            <a:r>
              <a:rPr lang="en-US" dirty="0" err="1">
                <a:hlinkClick r:id="rId3"/>
              </a:rPr>
              <a:t>ichra</a:t>
            </a:r>
            <a:endParaRPr lang="en-US" dirty="0"/>
          </a:p>
          <a:p>
            <a:pPr>
              <a:spcBef>
                <a:spcPts val="600"/>
              </a:spcBef>
            </a:pPr>
            <a:r>
              <a:rPr lang="en-US" dirty="0">
                <a:hlinkClick r:id="rId4"/>
              </a:rPr>
              <a:t>IRS.gov/newsroom/health-reimbursement-arrangements-</a:t>
            </a:r>
            <a:r>
              <a:rPr lang="en-US" dirty="0" err="1">
                <a:hlinkClick r:id="rId4"/>
              </a:rPr>
              <a:t>hras</a:t>
            </a:r>
            <a:endParaRPr lang="en-US" dirty="0"/>
          </a:p>
        </p:txBody>
      </p:sp>
    </p:spTree>
    <p:extLst>
      <p:ext uri="{BB962C8B-B14F-4D97-AF65-F5344CB8AC3E}">
        <p14:creationId xmlns:p14="http://schemas.microsoft.com/office/powerpoint/2010/main" val="269002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0" indent="0">
              <a:lnSpc>
                <a:spcPct val="100000"/>
              </a:lnSpc>
              <a:spcBef>
                <a:spcPts val="600"/>
              </a:spcBef>
              <a:buNone/>
            </a:pPr>
            <a:r>
              <a:rPr lang="en-US" sz="1200" dirty="0"/>
              <a:t>A Marketplace premium tax credit (PTC) isn’t allowed for an individual’s Marketplace coverage if an affordable ICHRA is offered. This applies to employees and spouses and dependents of employees to whom the offer extends.</a:t>
            </a:r>
          </a:p>
          <a:p>
            <a:pPr marL="0" lvl="0" indent="0">
              <a:lnSpc>
                <a:spcPct val="100000"/>
              </a:lnSpc>
              <a:spcBef>
                <a:spcPts val="600"/>
              </a:spcBef>
              <a:buNone/>
            </a:pPr>
            <a:r>
              <a:rPr lang="en-US" sz="1200" dirty="0"/>
              <a:t>A PTC isn’t allowed for an individual’s Marketplace coverage if the individual is covered by an ICHRA, regardless of whether the HRA is affordable.</a:t>
            </a:r>
          </a:p>
          <a:p>
            <a:pPr marL="0" lvl="0" indent="0">
              <a:spcBef>
                <a:spcPts val="600"/>
              </a:spcBef>
              <a:buNone/>
              <a:defRPr/>
            </a:pPr>
            <a:r>
              <a:rPr lang="en-US" sz="1200" dirty="0"/>
              <a:t>If the ICHRA isn’t affordable based on standards set forth in the final rule, a PTC is allowed if the employee offered the coverage “opts out” of the ICHRA and the other PTC requirements are met. Individuals with an ICHRA offer can complete an application for coverage on </a:t>
            </a:r>
            <a:r>
              <a:rPr lang="en-US" u="sng" dirty="0">
                <a:hlinkClick r:id="rId3"/>
              </a:rPr>
              <a:t>HealthCare.gov</a:t>
            </a:r>
            <a:r>
              <a:rPr lang="en-US" sz="1200" dirty="0"/>
              <a:t>, and include information about their ICHRA when the applications asks them about it, to find out whether they may qualify for advance payments of the PTC (APTC).</a:t>
            </a:r>
          </a:p>
          <a:p>
            <a:pPr marL="0" lvl="0" indent="0">
              <a:lnSpc>
                <a:spcPct val="100000"/>
              </a:lnSpc>
              <a:spcBef>
                <a:spcPts val="600"/>
              </a:spcBef>
              <a:buNone/>
            </a:pPr>
            <a:r>
              <a:rPr lang="en-US" dirty="0"/>
              <a:t>An ICHRA is considered affordable for an employee if the monthly premium for the lowest-cost Silver plan for self-only coverage in the employee’s area, minus the monthly amount made available to the employee under the IC</a:t>
            </a:r>
            <a:r>
              <a:rPr lang="en-US" baseline="0" dirty="0"/>
              <a:t>H</a:t>
            </a:r>
            <a:r>
              <a:rPr lang="en-US" dirty="0"/>
              <a:t>RA, is equal to or less than 9.83% of 1/12 of the employee’s household income. The American Rescue Plan allows some consumers with higher incomes to qualify for 2021 and 2022.</a:t>
            </a:r>
            <a:endParaRPr lang="en-US" sz="1200" dirty="0"/>
          </a:p>
          <a:p>
            <a:pPr marL="0" lvl="0" indent="0">
              <a:spcBef>
                <a:spcPts val="600"/>
              </a:spcBef>
              <a:buNone/>
              <a:defRPr/>
            </a:pPr>
            <a:r>
              <a:rPr lang="en-US" b="1" dirty="0"/>
              <a:t>Resource</a:t>
            </a:r>
            <a:r>
              <a:rPr lang="en-US" dirty="0"/>
              <a:t>: </a:t>
            </a:r>
            <a:r>
              <a:rPr lang="en-US" u="sng" dirty="0">
                <a:hlinkClick r:id="rId4"/>
              </a:rPr>
              <a:t>HealthCare.gov/job-based-help/#/</a:t>
            </a:r>
            <a:endParaRPr lang="en-US" dirty="0"/>
          </a:p>
          <a:p>
            <a:pPr marL="0" lvl="0" indent="0">
              <a:spcBef>
                <a:spcPts val="600"/>
              </a:spcBef>
              <a:buNone/>
              <a:defRPr/>
            </a:pPr>
            <a:endParaRPr lang="en-US" dirty="0"/>
          </a:p>
          <a:p>
            <a:pPr marL="0" indent="0">
              <a:spcBef>
                <a:spcPts val="600"/>
              </a:spcBef>
              <a:buNone/>
            </a:pPr>
            <a:endParaRPr lang="en-US" dirty="0"/>
          </a:p>
        </p:txBody>
      </p:sp>
    </p:spTree>
    <p:extLst>
      <p:ext uri="{BB962C8B-B14F-4D97-AF65-F5344CB8AC3E}">
        <p14:creationId xmlns:p14="http://schemas.microsoft.com/office/powerpoint/2010/main" val="121706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The 21</a:t>
            </a:r>
            <a:r>
              <a:rPr lang="en-US" baseline="30000" dirty="0"/>
              <a:t>st</a:t>
            </a:r>
            <a:r>
              <a:rPr lang="en-US" dirty="0"/>
              <a:t> Century Cures Act permits small employers that don't offer GHP coverage to any of their employees to provide a Qualified Small Employer Health Reimbursement Arrangement (QSEHRA) to their eligible employees to help them pay for medical care expenses. </a:t>
            </a:r>
          </a:p>
          <a:p>
            <a:pPr marL="0" indent="0">
              <a:spcBef>
                <a:spcPts val="600"/>
              </a:spcBef>
              <a:buNone/>
            </a:pPr>
            <a:r>
              <a:rPr lang="en-US" dirty="0"/>
              <a:t>An eligible employee can use a QSEHRA to reimburse medical care expenses for theirself, and any covered dependents (if permitted by the employer). </a:t>
            </a:r>
          </a:p>
          <a:p>
            <a:pPr marL="0" indent="0">
              <a:spcBef>
                <a:spcPts val="600"/>
              </a:spcBef>
              <a:buNone/>
            </a:pPr>
            <a:r>
              <a:rPr lang="en-US" dirty="0"/>
              <a:t>An employee and any covered dependents must be enrolled in minimum essential coverage (MEC) to get reimbursements from a QSEHRA. This could be coverage through an individual health insurance plan (from a Marketplace or outside a Marketplace), or it could be other coverage like from a spouse’s GHP. Small employers can provide QSEHRAs for plan years beginning on or after January 1, 2017. </a:t>
            </a:r>
          </a:p>
          <a:p>
            <a:pPr marL="0" indent="0">
              <a:spcBef>
                <a:spcPts val="600"/>
              </a:spcBef>
              <a:buNone/>
            </a:pPr>
            <a:r>
              <a:rPr lang="en-US" b="1" dirty="0"/>
              <a:t>QSEHRA Resources</a:t>
            </a:r>
            <a:r>
              <a:rPr lang="en-US" dirty="0"/>
              <a:t>: </a:t>
            </a:r>
          </a:p>
          <a:p>
            <a:pPr>
              <a:spcBef>
                <a:spcPts val="600"/>
              </a:spcBef>
            </a:pPr>
            <a:r>
              <a:rPr lang="en-US" dirty="0">
                <a:hlinkClick r:id="rId3"/>
              </a:rPr>
              <a:t>Healthcare.gov/</a:t>
            </a:r>
            <a:r>
              <a:rPr lang="en-US" dirty="0" err="1">
                <a:hlinkClick r:id="rId3"/>
              </a:rPr>
              <a:t>qsehra</a:t>
            </a:r>
            <a:endParaRPr lang="en-US" dirty="0"/>
          </a:p>
          <a:p>
            <a:pPr>
              <a:spcBef>
                <a:spcPts val="600"/>
              </a:spcBef>
            </a:pPr>
            <a:r>
              <a:rPr lang="en-US" dirty="0">
                <a:hlinkClick r:id="rId4"/>
              </a:rPr>
              <a:t>IRS.gov/pub/</a:t>
            </a:r>
            <a:r>
              <a:rPr lang="en-US" dirty="0" err="1">
                <a:hlinkClick r:id="rId4"/>
              </a:rPr>
              <a:t>irs</a:t>
            </a:r>
            <a:r>
              <a:rPr lang="en-US" dirty="0">
                <a:hlinkClick r:id="rId4"/>
              </a:rPr>
              <a:t>-drop/n-17-67.pdf</a:t>
            </a:r>
            <a:endParaRPr lang="en-US" dirty="0"/>
          </a:p>
          <a:p>
            <a:pPr marL="0" indent="0">
              <a:spcBef>
                <a:spcPts val="600"/>
              </a:spcBef>
              <a:buNone/>
            </a:pPr>
            <a:endParaRPr lang="en-US" dirty="0"/>
          </a:p>
          <a:p>
            <a:pPr marL="0" indent="0">
              <a:spcBef>
                <a:spcPts val="600"/>
              </a:spcBef>
              <a:buNone/>
            </a:pPr>
            <a:endParaRPr lang="en-US" dirty="0"/>
          </a:p>
        </p:txBody>
      </p:sp>
    </p:spTree>
    <p:extLst>
      <p:ext uri="{BB962C8B-B14F-4D97-AF65-F5344CB8AC3E}">
        <p14:creationId xmlns:p14="http://schemas.microsoft.com/office/powerpoint/2010/main" val="343667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The amount of QSEHRA employees get will change the amount of the Marketplace </a:t>
            </a:r>
            <a:r>
              <a:rPr lang="en-US" dirty="0"/>
              <a:t>PTC </a:t>
            </a:r>
            <a:r>
              <a:rPr lang="en-US" sz="1200" b="0" i="0" kern="1200" dirty="0">
                <a:solidFill>
                  <a:schemeClr val="tx1"/>
                </a:solidFill>
                <a:effectLst/>
                <a:latin typeface="+mn-lt"/>
                <a:ea typeface="+mn-ea"/>
                <a:cs typeface="+mn-cs"/>
              </a:rPr>
              <a:t>they’re eligible for. </a:t>
            </a:r>
            <a:r>
              <a:rPr lang="en-US" dirty="0"/>
              <a:t>Eligibility for a QSEHRA will result in either no PTC or reduced PTC. Consumers who enroll in Marketplace coverage may be eligible for advance payments of the PTC (APTC) to help with the cost of the coverage. Those who choose APTC must, when filing a federal income tax return for the year of coverage, complete Form 8962 to determine the amount of PTC for which they are eligible and to reconcile the APTC with the PTC allowed for the year.  For years other than 2020, individuals must increase their tax liability by all or a portion of the amount which their APTC exceeds their PTC.  </a:t>
            </a:r>
          </a:p>
          <a:p>
            <a:pPr marL="0" indent="0">
              <a:spcBef>
                <a:spcPts val="600"/>
              </a:spcBef>
              <a:buNone/>
            </a:pPr>
            <a:r>
              <a:rPr lang="en-US" sz="1200" b="0" i="0" kern="1200" dirty="0">
                <a:solidFill>
                  <a:schemeClr val="tx1"/>
                </a:solidFill>
                <a:effectLst/>
                <a:latin typeface="+mn-lt"/>
                <a:ea typeface="+mn-ea"/>
                <a:cs typeface="+mn-cs"/>
              </a:rPr>
              <a:t>When an employee eligible for QSEHRA applies for Marketplace coverage, the Marketplace won’t have information about their QSEHRA, so the PTC amount shown on the eligibility notice won't account for the effect of the QSEHRA on the amount of PTC the employee will be eligible for. For this reason, </a:t>
            </a:r>
            <a:r>
              <a:rPr lang="en-US" sz="1200" i="0" kern="1200" dirty="0">
                <a:solidFill>
                  <a:schemeClr val="tx1"/>
                </a:solidFill>
                <a:effectLst/>
                <a:latin typeface="+mn-lt"/>
                <a:ea typeface="+mn-ea"/>
                <a:cs typeface="+mn-cs"/>
              </a:rPr>
              <a:t>employees</a:t>
            </a:r>
            <a:r>
              <a:rPr lang="en-US" sz="1200" i="0" kern="1200" baseline="0" dirty="0">
                <a:solidFill>
                  <a:schemeClr val="tx1"/>
                </a:solidFill>
                <a:effectLst/>
                <a:latin typeface="+mn-lt"/>
                <a:ea typeface="+mn-ea"/>
                <a:cs typeface="+mn-cs"/>
              </a:rPr>
              <a:t> eligible for a QSEHRA who enroll in Marketplace coverage </a:t>
            </a:r>
            <a:r>
              <a:rPr lang="en-US" sz="1200" i="0" kern="1200" dirty="0">
                <a:solidFill>
                  <a:schemeClr val="tx1"/>
                </a:solidFill>
                <a:effectLst/>
                <a:latin typeface="+mn-lt"/>
                <a:ea typeface="+mn-ea"/>
                <a:cs typeface="+mn-cs"/>
              </a:rPr>
              <a:t>may want to decline the APTC or choose an amount that’s less than the maximum amount for which the employee is eligible as shown in their Marketplace eligibility notice. Consumers</a:t>
            </a:r>
            <a:r>
              <a:rPr lang="en-US" sz="120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can visit </a:t>
            </a:r>
            <a:r>
              <a:rPr lang="en-US" dirty="0">
                <a:hlinkClick r:id="rId3"/>
              </a:rPr>
              <a:t>Healthcare.gov/downloads/qsehra-worksheet.pdf</a:t>
            </a:r>
            <a:r>
              <a:rPr lang="en-US" dirty="0"/>
              <a:t> and </a:t>
            </a:r>
            <a:r>
              <a:rPr lang="en-US" sz="1200" b="0" i="0" kern="1200" baseline="0" dirty="0">
                <a:solidFill>
                  <a:schemeClr val="tx1"/>
                </a:solidFill>
                <a:effectLst/>
                <a:latin typeface="+mn-lt"/>
                <a:ea typeface="+mn-ea"/>
                <a:cs typeface="+mn-cs"/>
              </a:rPr>
              <a:t>use the worksheet </a:t>
            </a:r>
            <a:r>
              <a:rPr lang="en-US" sz="1200" b="0" i="0" kern="1200" dirty="0">
                <a:solidFill>
                  <a:schemeClr val="tx1"/>
                </a:solidFill>
                <a:effectLst/>
                <a:latin typeface="+mn-lt"/>
                <a:ea typeface="+mn-ea"/>
                <a:cs typeface="+mn-cs"/>
              </a:rPr>
              <a:t>to determine how much of the APTC should be taken in advance to lower the monthly premium, based on the amount of QSEHRA.</a:t>
            </a:r>
          </a:p>
          <a:p>
            <a:pPr marL="0" indent="0">
              <a:spcBef>
                <a:spcPts val="600"/>
              </a:spcBef>
              <a:buNone/>
            </a:pPr>
            <a:r>
              <a:rPr lang="en-US" sz="1200" b="0" i="0" kern="1200" dirty="0">
                <a:solidFill>
                  <a:schemeClr val="tx1"/>
                </a:solidFill>
                <a:effectLst/>
                <a:latin typeface="+mn-lt"/>
                <a:ea typeface="+mn-ea"/>
                <a:cs typeface="+mn-cs"/>
              </a:rPr>
              <a:t>Consumers should also be aware that things such as income increases, changes in marital status, or family size could affect the amount of PTC they’re eligible for. Consumers who </a:t>
            </a:r>
            <a:r>
              <a:rPr lang="en-US" dirty="0"/>
              <a:t>get APTC should immediately report those changes to the Marketplace to reduce the chance of large differences between APTC and PTC. Visit </a:t>
            </a:r>
            <a:r>
              <a:rPr lang="en-US" dirty="0">
                <a:hlinkClick r:id="rId4"/>
              </a:rPr>
              <a:t>Healthcare.gov/reporting-changes/how-to-report-changes</a:t>
            </a:r>
            <a:r>
              <a:rPr lang="en-US" dirty="0"/>
              <a:t> to get more information on reporting life changes. </a:t>
            </a:r>
            <a:endParaRPr lang="en-US" sz="1200" b="0" i="0" kern="1200" dirty="0">
              <a:solidFill>
                <a:schemeClr val="tx1"/>
              </a:solidFill>
              <a:effectLst/>
              <a:latin typeface="+mn-lt"/>
              <a:ea typeface="+mn-ea"/>
              <a:cs typeface="+mn-cs"/>
            </a:endParaRPr>
          </a:p>
          <a:p>
            <a:pPr marL="0" indent="0">
              <a:spcBef>
                <a:spcPts val="600"/>
              </a:spcBef>
              <a:buNone/>
            </a:pPr>
            <a:endParaRPr lang="en-US" dirty="0"/>
          </a:p>
        </p:txBody>
      </p:sp>
    </p:spTree>
    <p:extLst>
      <p:ext uri="{BB962C8B-B14F-4D97-AF65-F5344CB8AC3E}">
        <p14:creationId xmlns:p14="http://schemas.microsoft.com/office/powerpoint/2010/main" val="1626392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An Excepted Benefit Health Reimbursement Arrangement (EBHRA) is a limited kind of HRA that must be offered in addition to a traditional GHP, although the employee is not required to enroll in the traditional GHP. </a:t>
            </a:r>
          </a:p>
          <a:p>
            <a:pPr marL="0" indent="0">
              <a:spcBef>
                <a:spcPts val="600"/>
              </a:spcBef>
              <a:buNone/>
            </a:pPr>
            <a:r>
              <a:rPr lang="en-US" dirty="0"/>
              <a:t>EBHRAs permit employers to finance additional medical care, like covering the cost for copays, deductibles, or other expenses not covered by the primary plan, even if the employee declines enrollment in the traditional GHP.  </a:t>
            </a:r>
          </a:p>
          <a:p>
            <a:pPr marL="0" indent="0">
              <a:spcBef>
                <a:spcPts val="600"/>
              </a:spcBef>
              <a:buNone/>
            </a:pPr>
            <a:r>
              <a:rPr lang="en-US" dirty="0"/>
              <a:t>EBHRAs can’t be used to reimburse premiums for group or individual coverage, or Medicare.</a:t>
            </a:r>
          </a:p>
          <a:p>
            <a:pPr marL="0" indent="0">
              <a:spcBef>
                <a:spcPts val="600"/>
              </a:spcBef>
              <a:buNone/>
            </a:pPr>
            <a:r>
              <a:rPr lang="en-US" b="1" dirty="0"/>
              <a:t>Resource</a:t>
            </a:r>
            <a:r>
              <a:rPr lang="en-US" dirty="0"/>
              <a:t>:</a:t>
            </a:r>
            <a:r>
              <a:rPr lang="en-US" baseline="0" dirty="0"/>
              <a:t> </a:t>
            </a:r>
            <a:r>
              <a:rPr lang="en-US" u="sng" dirty="0">
                <a:hlinkClick r:id="rId3"/>
              </a:rPr>
              <a:t>IRS.gov/pub/</a:t>
            </a:r>
            <a:r>
              <a:rPr lang="en-US" u="sng" dirty="0" err="1">
                <a:hlinkClick r:id="rId3"/>
              </a:rPr>
              <a:t>irs-utl</a:t>
            </a:r>
            <a:r>
              <a:rPr lang="en-US" u="sng" dirty="0">
                <a:hlinkClick r:id="rId3"/>
              </a:rPr>
              <a:t>/health_reimbursement_arrangements_faqs.pdf</a:t>
            </a:r>
            <a:endParaRPr lang="en-US" u="sng" dirty="0"/>
          </a:p>
          <a:p>
            <a:pPr marL="0" indent="0">
              <a:spcBef>
                <a:spcPts val="600"/>
              </a:spcBef>
              <a:buNone/>
            </a:pPr>
            <a:endParaRPr lang="en-US" dirty="0"/>
          </a:p>
        </p:txBody>
      </p:sp>
    </p:spTree>
    <p:extLst>
      <p:ext uri="{BB962C8B-B14F-4D97-AF65-F5344CB8AC3E}">
        <p14:creationId xmlns:p14="http://schemas.microsoft.com/office/powerpoint/2010/main" val="3043631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spcAft>
                <a:spcPts val="0"/>
              </a:spcAft>
              <a:buNone/>
            </a:pPr>
            <a:r>
              <a:rPr lang="en-US" dirty="0"/>
              <a:t>Employers may allow employees to access their HRA funds during and after employment and use those funds to pay for qualified medical expenses like Medicare premiums, deductibles, coinsurance, and copayments. Funds may also be used to pay for </a:t>
            </a:r>
            <a:r>
              <a:rPr lang="en-US" dirty="0">
                <a:solidFill>
                  <a:prstClr val="black"/>
                </a:solidFill>
              </a:rPr>
              <a:t>Medicare Supplement Insurance (Medigap) </a:t>
            </a:r>
            <a:r>
              <a:rPr lang="en-US" dirty="0"/>
              <a:t>policy</a:t>
            </a:r>
            <a:r>
              <a:rPr lang="en-US" baseline="0" dirty="0"/>
              <a:t> </a:t>
            </a:r>
            <a:r>
              <a:rPr lang="en-US" dirty="0"/>
              <a:t>premiums. Employers can restrict uses of HRAs.  </a:t>
            </a:r>
          </a:p>
          <a:p>
            <a:pPr marL="0" lvl="1" indent="0">
              <a:spcAft>
                <a:spcPts val="0"/>
              </a:spcAft>
              <a:buNone/>
            </a:pPr>
            <a:r>
              <a:rPr lang="en-US" dirty="0"/>
              <a:t>If an individual has enough coverage through their employer’s HRA and doesn’t want to retire, they may not want to enroll in either Medicare Part A or Medicare Part B coverage. Once they have Medicare, they can only withdraw funds from an HRA. Individuals can’t contribute. However, there’s no IRS rule that prohibits an employer from continuing contributions to an HRA for an actively employed person who is enrolled in Medicare.   </a:t>
            </a:r>
          </a:p>
          <a:p>
            <a:pPr marL="0" lvl="1" indent="0">
              <a:spcAft>
                <a:spcPts val="0"/>
              </a:spcAft>
              <a:buNone/>
            </a:pPr>
            <a:r>
              <a:rPr lang="en-US" dirty="0"/>
              <a:t>If an individual is getting Social Security retirement benefits, generally they can’t opt-out of Medicare coverage without also withdrawing from monthly Social Security retirement benefits and repaying any retirement benefits made to date. Due to the financial implications of this decision, it’s essential to understand the relationship between HRAs, Medicare, and retirement benefits. Individuals should talk with their benefits administrator and financial advisor for more information. </a:t>
            </a:r>
          </a:p>
          <a:p>
            <a:pPr marL="0" indent="0">
              <a:spcBef>
                <a:spcPts val="600"/>
              </a:spcBef>
              <a:buNone/>
            </a:pPr>
            <a:endParaRPr lang="en-US" dirty="0"/>
          </a:p>
        </p:txBody>
      </p:sp>
    </p:spTree>
    <p:extLst>
      <p:ext uri="{BB962C8B-B14F-4D97-AF65-F5344CB8AC3E}">
        <p14:creationId xmlns:p14="http://schemas.microsoft.com/office/powerpoint/2010/main" val="2623470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0" indent="0">
              <a:spcBef>
                <a:spcPts val="600"/>
              </a:spcBef>
              <a:buNone/>
              <a:defRPr/>
            </a:pPr>
            <a:r>
              <a:rPr lang="en-US" dirty="0">
                <a:solidFill>
                  <a:prstClr val="black"/>
                </a:solidFill>
              </a:rPr>
              <a:t>Lesson 3 explains Flexible Spending Arrangements (FSA) including:</a:t>
            </a:r>
          </a:p>
          <a:p>
            <a:pPr marL="112713" lvl="0" indent="-112713">
              <a:spcBef>
                <a:spcPts val="600"/>
              </a:spcBef>
              <a:defRPr/>
            </a:pPr>
            <a:r>
              <a:rPr lang="en-US" dirty="0">
                <a:ea typeface="Arial" pitchFamily="84" charset="0"/>
                <a:cs typeface="Arial" pitchFamily="84" charset="0"/>
              </a:rPr>
              <a:t>What’s a Flexible Spending Arrangement (FSA)?</a:t>
            </a:r>
          </a:p>
          <a:p>
            <a:pPr marL="112713" lvl="0" indent="-112713">
              <a:spcBef>
                <a:spcPts val="600"/>
              </a:spcBef>
              <a:defRPr/>
            </a:pPr>
            <a:r>
              <a:rPr lang="en-US" dirty="0"/>
              <a:t>Benefits of an FSA</a:t>
            </a:r>
          </a:p>
          <a:p>
            <a:pPr marL="112713" lvl="0" indent="-112713">
              <a:spcBef>
                <a:spcPts val="600"/>
              </a:spcBef>
              <a:defRPr/>
            </a:pPr>
            <a:r>
              <a:rPr lang="en-US" dirty="0"/>
              <a:t>Medicare Considerations and FSA</a:t>
            </a:r>
          </a:p>
          <a:p>
            <a:pPr marL="112713" lvl="0" indent="-112713">
              <a:spcBef>
                <a:spcPts val="600"/>
              </a:spcBef>
              <a:defRPr/>
            </a:pPr>
            <a:r>
              <a:rPr lang="en-US" dirty="0"/>
              <a:t>FSA Restrictions</a:t>
            </a:r>
          </a:p>
          <a:p>
            <a:pPr marL="112713" lvl="0" indent="-112713">
              <a:spcBef>
                <a:spcPts val="600"/>
              </a:spcBef>
              <a:defRPr/>
            </a:pPr>
            <a:endParaRPr lang="en-US" dirty="0">
              <a:ea typeface="Arial" pitchFamily="84" charset="0"/>
              <a:cs typeface="Arial" pitchFamily="84" charset="0"/>
            </a:endParaRPr>
          </a:p>
          <a:p>
            <a:pPr marL="112713" lvl="0" indent="-112713">
              <a:spcBef>
                <a:spcPts val="600"/>
              </a:spcBef>
              <a:defRPr/>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126300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524123">
              <a:spcBef>
                <a:spcPts val="600"/>
              </a:spcBef>
              <a:buNone/>
            </a:pPr>
            <a:r>
              <a:rPr lang="en-US" dirty="0">
                <a:solidFill>
                  <a:prstClr val="black"/>
                </a:solidFill>
              </a:rPr>
              <a:t>In this presentation, we’ll discuss basic information about tax-favored health programs and Medicare enrollment considerations including:</a:t>
            </a:r>
          </a:p>
          <a:p>
            <a:r>
              <a:rPr lang="en-US" dirty="0"/>
              <a:t>Overview of Tax-Favored Health Programs</a:t>
            </a:r>
          </a:p>
          <a:p>
            <a:r>
              <a:rPr lang="en-US" dirty="0"/>
              <a:t>Health Reimbursement Arrangements (HRAs)</a:t>
            </a:r>
          </a:p>
          <a:p>
            <a:r>
              <a:rPr lang="en-US" dirty="0"/>
              <a:t>Flexible Spending Arrangements (FSAs)</a:t>
            </a:r>
          </a:p>
          <a:p>
            <a:r>
              <a:rPr lang="en-US" dirty="0"/>
              <a:t>Health Savings Accounts (HSAs) </a:t>
            </a:r>
          </a:p>
          <a:p>
            <a:r>
              <a:rPr lang="en-US" dirty="0"/>
              <a:t>Medicare Medical Savings Accounts (MSAs) </a:t>
            </a:r>
            <a:endParaRPr lang="en-US" dirty="0">
              <a:solidFill>
                <a:prstClr val="black"/>
              </a:solidFill>
            </a:endParaRPr>
          </a:p>
        </p:txBody>
      </p:sp>
    </p:spTree>
    <p:extLst>
      <p:ext uri="{BB962C8B-B14F-4D97-AF65-F5344CB8AC3E}">
        <p14:creationId xmlns:p14="http://schemas.microsoft.com/office/powerpoint/2010/main" val="329574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eaLnBrk="1" hangingPunct="1">
              <a:spcBef>
                <a:spcPts val="611"/>
              </a:spcBef>
              <a:spcAft>
                <a:spcPts val="0"/>
              </a:spcAft>
              <a:buNone/>
            </a:pPr>
            <a:r>
              <a:rPr lang="en-US" dirty="0"/>
              <a:t>A Flexible Spending Arrangement (FSA) is an employer-established benefit plan sometimes available as an option under a “cafeteria plan.” Features of an FSA are:</a:t>
            </a:r>
          </a:p>
          <a:p>
            <a:pPr marL="174684" lvl="1" indent="-174684">
              <a:spcBef>
                <a:spcPts val="611"/>
              </a:spcBef>
              <a:spcAft>
                <a:spcPts val="0"/>
              </a:spcAft>
              <a:buFont typeface="Wingdings" pitchFamily="2" charset="2"/>
              <a:buChar char="§"/>
            </a:pPr>
            <a:r>
              <a:rPr lang="en-US" dirty="0"/>
              <a:t>It reimburses employees for qualified medical expenses as they’re incurred. An FSA requires payment of the qualified medical expenses first and then submit a request for reimbursement of that expense.</a:t>
            </a:r>
          </a:p>
          <a:p>
            <a:pPr marL="174684" lvl="1" indent="-174684">
              <a:spcBef>
                <a:spcPts val="611"/>
              </a:spcBef>
              <a:spcAft>
                <a:spcPts val="0"/>
              </a:spcAft>
              <a:buFont typeface="Wingdings" pitchFamily="2" charset="2"/>
              <a:buChar char="§"/>
            </a:pPr>
            <a:r>
              <a:rPr lang="en-US" dirty="0"/>
              <a:t>The</a:t>
            </a:r>
            <a:r>
              <a:rPr lang="en-US" baseline="0" dirty="0"/>
              <a:t> employee usually contributes to the account through a voluntary salary</a:t>
            </a:r>
            <a:r>
              <a:rPr lang="en-US" dirty="0"/>
              <a:t> </a:t>
            </a:r>
            <a:r>
              <a:rPr lang="en-US" baseline="0" dirty="0"/>
              <a:t>reduction agreement up to a contribution limit or “cap,</a:t>
            </a:r>
            <a:r>
              <a:rPr lang="en-US" dirty="0"/>
              <a:t>” which is set by the Internal Revenue Service (IRS) and can change each year. Employers may also contribute.</a:t>
            </a:r>
          </a:p>
          <a:p>
            <a:pPr marL="174684" lvl="1" indent="-174684">
              <a:spcBef>
                <a:spcPts val="611"/>
              </a:spcBef>
              <a:spcAft>
                <a:spcPts val="0"/>
              </a:spcAft>
              <a:buFont typeface="Wingdings" pitchFamily="2" charset="2"/>
              <a:buChar char="§"/>
            </a:pPr>
            <a:r>
              <a:rPr lang="en-US" dirty="0"/>
              <a:t>FSAs are generally “use-it-or-lose-it” plans. However, an employer may choose to change an FSA to carry over (or “roll over”) a capped portion of any unused amounts remaining at the end of the plan year to be paid or reimbursed for qualified medical expenses incurred during the following plan year. The capped amount that may be carried over to the following year is also set by the IRS and can change each year.</a:t>
            </a:r>
          </a:p>
          <a:p>
            <a:pPr marL="174684" indent="-174684">
              <a:spcBef>
                <a:spcPts val="611"/>
              </a:spcBef>
              <a:spcAft>
                <a:spcPts val="0"/>
              </a:spcAft>
            </a:pPr>
            <a:r>
              <a:rPr lang="en-US" dirty="0"/>
              <a:t>An employee can have coverage through other insurance.</a:t>
            </a:r>
          </a:p>
          <a:p>
            <a:pPr marL="174684" indent="-174684">
              <a:spcBef>
                <a:spcPts val="611"/>
              </a:spcBef>
            </a:pPr>
            <a:r>
              <a:rPr lang="en-US" dirty="0"/>
              <a:t>It isn’t considered a type of group health plan (GHP) for Medicare secondary payer purposes and reporting requirements.</a:t>
            </a:r>
          </a:p>
          <a:p>
            <a:pPr marL="174684" indent="-174684">
              <a:spcBef>
                <a:spcPts val="611"/>
              </a:spcBef>
              <a:spcAft>
                <a:spcPts val="0"/>
              </a:spcAft>
            </a:pPr>
            <a:r>
              <a:rPr lang="en-US" dirty="0"/>
              <a:t>For more information about FSAs, visit </a:t>
            </a:r>
            <a:r>
              <a:rPr lang="en-US" dirty="0">
                <a:hlinkClick r:id="rId3"/>
              </a:rPr>
              <a:t>IRS.gov/pub/irs-pdf/p969.pdf</a:t>
            </a:r>
            <a:r>
              <a:rPr lang="en-US" dirty="0"/>
              <a:t>.</a:t>
            </a:r>
          </a:p>
        </p:txBody>
      </p:sp>
    </p:spTree>
    <p:extLst>
      <p:ext uri="{BB962C8B-B14F-4D97-AF65-F5344CB8AC3E}">
        <p14:creationId xmlns:p14="http://schemas.microsoft.com/office/powerpoint/2010/main" val="1818536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31648">
              <a:spcBef>
                <a:spcPts val="611"/>
              </a:spcBef>
              <a:spcAft>
                <a:spcPts val="0"/>
              </a:spcAft>
              <a:buNone/>
              <a:defRPr/>
            </a:pPr>
            <a:r>
              <a:rPr lang="en-US" dirty="0"/>
              <a:t>There</a:t>
            </a:r>
            <a:r>
              <a:rPr lang="en-US" baseline="0" dirty="0"/>
              <a:t> are benefits of an FSA that should be considered:</a:t>
            </a:r>
            <a:endParaRPr lang="en-US" dirty="0"/>
          </a:p>
          <a:p>
            <a:pPr>
              <a:spcBef>
                <a:spcPts val="611"/>
              </a:spcBef>
              <a:spcAft>
                <a:spcPts val="0"/>
              </a:spcAft>
            </a:pPr>
            <a:r>
              <a:rPr lang="en-US" dirty="0"/>
              <a:t>Contributions made by an employer can be excluded from gross income</a:t>
            </a:r>
          </a:p>
          <a:p>
            <a:pPr>
              <a:spcBef>
                <a:spcPts val="611"/>
              </a:spcBef>
              <a:spcAft>
                <a:spcPts val="0"/>
              </a:spcAft>
            </a:pPr>
            <a:r>
              <a:rPr lang="en-US" dirty="0"/>
              <a:t>No employment or federal income taxes are deducted from the contributions </a:t>
            </a:r>
          </a:p>
          <a:p>
            <a:pPr>
              <a:spcBef>
                <a:spcPts val="611"/>
              </a:spcBef>
              <a:spcAft>
                <a:spcPts val="0"/>
              </a:spcAft>
            </a:pPr>
            <a:r>
              <a:rPr lang="en-US" dirty="0"/>
              <a:t>Reimbursements may be tax free if used for qualified medical expenses </a:t>
            </a:r>
          </a:p>
          <a:p>
            <a:pPr>
              <a:spcBef>
                <a:spcPts val="611"/>
              </a:spcBef>
              <a:spcAft>
                <a:spcPts val="0"/>
              </a:spcAft>
            </a:pPr>
            <a:r>
              <a:rPr lang="en-US" dirty="0"/>
              <a:t>FSA funds can be used for qualified medical expenses even if funds haven’t yet been added to the account</a:t>
            </a:r>
          </a:p>
        </p:txBody>
      </p:sp>
    </p:spTree>
    <p:extLst>
      <p:ext uri="{BB962C8B-B14F-4D97-AF65-F5344CB8AC3E}">
        <p14:creationId xmlns:p14="http://schemas.microsoft.com/office/powerpoint/2010/main" val="3346743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spcAft>
                <a:spcPts val="0"/>
              </a:spcAft>
              <a:buNone/>
            </a:pPr>
            <a:r>
              <a:rPr lang="en-US" dirty="0"/>
              <a:t>People with Medicare can use their FSA funds to pay for qualified medical expenses, including Medicare deductibles, coinsurance, and copayments. However, FSA funds may </a:t>
            </a:r>
            <a:r>
              <a:rPr lang="en-US" b="1" dirty="0"/>
              <a:t>not</a:t>
            </a:r>
            <a:r>
              <a:rPr lang="en-US" dirty="0"/>
              <a:t> be used to pay for any Medicare premiums. </a:t>
            </a:r>
          </a:p>
          <a:p>
            <a:pPr marL="0" indent="0">
              <a:spcBef>
                <a:spcPts val="600"/>
              </a:spcBef>
              <a:spcAft>
                <a:spcPts val="0"/>
              </a:spcAft>
              <a:buNone/>
            </a:pPr>
            <a:r>
              <a:rPr lang="en-US" dirty="0"/>
              <a:t>Although some cafeteria plans may allow funds to be used to pay </a:t>
            </a:r>
            <a:r>
              <a:rPr lang="en-US" dirty="0">
                <a:solidFill>
                  <a:prstClr val="black"/>
                </a:solidFill>
              </a:rPr>
              <a:t>Medicare Supplement Insurance (Medigap) </a:t>
            </a:r>
            <a:r>
              <a:rPr lang="en-US" dirty="0"/>
              <a:t>policy premiums, FSAs can’t be used to pay Medigap premiums.</a:t>
            </a:r>
          </a:p>
          <a:p>
            <a:pPr marL="0" indent="0">
              <a:spcBef>
                <a:spcPts val="600"/>
              </a:spcBef>
              <a:spcAft>
                <a:spcPts val="0"/>
              </a:spcAft>
              <a:buNone/>
            </a:pPr>
            <a:r>
              <a:rPr lang="en-US" dirty="0"/>
              <a:t>As long as a person is employed, they can continue to make contributions to their FSA. Enrollment in Medicare won’t affect a person’s ability to contribute or cause them to incur any tax penalties. </a:t>
            </a:r>
          </a:p>
          <a:p>
            <a:pPr marL="0" indent="0">
              <a:spcBef>
                <a:spcPts val="600"/>
              </a:spcBef>
              <a:spcAft>
                <a:spcPts val="0"/>
              </a:spcAft>
              <a:buNone/>
            </a:pPr>
            <a:r>
              <a:rPr lang="en-US" dirty="0"/>
              <a:t>Since Medicare enrollment doesn’t have an impact on an FSA account, it’s usually in a person’s best interest to enroll in Medicare Part A (Hospital Insurance). The decision to delay or enroll in Medicare Part B (Medical Insurance) will depend on what other coverage they have access to and how it will be impacted by their Medicare eligibility. They should talk to their benefits administrator. </a:t>
            </a:r>
          </a:p>
          <a:p>
            <a:pPr>
              <a:spcBef>
                <a:spcPts val="600"/>
              </a:spcBef>
            </a:pPr>
            <a:endParaRPr lang="en-US" dirty="0"/>
          </a:p>
        </p:txBody>
      </p:sp>
    </p:spTree>
    <p:extLst>
      <p:ext uri="{BB962C8B-B14F-4D97-AF65-F5344CB8AC3E}">
        <p14:creationId xmlns:p14="http://schemas.microsoft.com/office/powerpoint/2010/main" val="989184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11"/>
              </a:spcBef>
              <a:spcAft>
                <a:spcPts val="0"/>
              </a:spcAft>
              <a:buNone/>
            </a:pPr>
            <a:r>
              <a:rPr lang="en-US" dirty="0"/>
              <a:t>FSA funds can’t be used to reimburse the following expenses: </a:t>
            </a:r>
          </a:p>
          <a:p>
            <a:pPr marL="114300" lvl="1" indent="-114300">
              <a:spcBef>
                <a:spcPts val="611"/>
              </a:spcBef>
              <a:buFont typeface="Wingdings" panose="05000000000000000000" pitchFamily="2" charset="2"/>
              <a:buChar char="§"/>
            </a:pPr>
            <a:r>
              <a:rPr lang="en-US" dirty="0"/>
              <a:t>Health insurance premiums </a:t>
            </a:r>
          </a:p>
          <a:p>
            <a:pPr marL="114300" lvl="1" indent="-114300">
              <a:spcBef>
                <a:spcPts val="611"/>
              </a:spcBef>
              <a:buFont typeface="Wingdings" panose="05000000000000000000" pitchFamily="2" charset="2"/>
              <a:buChar char="§"/>
            </a:pPr>
            <a:r>
              <a:rPr lang="en-US" dirty="0"/>
              <a:t>Long-term care coverage or expenses</a:t>
            </a:r>
          </a:p>
          <a:p>
            <a:pPr marL="114300" lvl="1" indent="-114300">
              <a:spcBef>
                <a:spcPts val="611"/>
              </a:spcBef>
              <a:buFont typeface="Wingdings" panose="05000000000000000000" pitchFamily="2" charset="2"/>
              <a:buChar char="§"/>
            </a:pPr>
            <a:r>
              <a:rPr lang="en-US" dirty="0"/>
              <a:t>Amounts that are covered under another health plan</a:t>
            </a:r>
          </a:p>
        </p:txBody>
      </p:sp>
    </p:spTree>
    <p:extLst>
      <p:ext uri="{BB962C8B-B14F-4D97-AF65-F5344CB8AC3E}">
        <p14:creationId xmlns:p14="http://schemas.microsoft.com/office/powerpoint/2010/main" val="525659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dirty="0"/>
              <a:t>Lesson 4 explains Health Savings Account (HSA) including:</a:t>
            </a:r>
            <a:endParaRPr lang="en-US" baseline="0" dirty="0"/>
          </a:p>
          <a:p>
            <a:pPr marL="112713" indent="-112713"/>
            <a:r>
              <a:rPr lang="en-US" dirty="0">
                <a:ea typeface="Arial" pitchFamily="84" charset="0"/>
                <a:cs typeface="Arial" pitchFamily="84" charset="0"/>
              </a:rPr>
              <a:t>What’s an HSA?</a:t>
            </a:r>
          </a:p>
          <a:p>
            <a:pPr marL="112713" indent="-112713"/>
            <a:r>
              <a:rPr lang="en-US" dirty="0"/>
              <a:t>Benefits of an HSA</a:t>
            </a:r>
          </a:p>
          <a:p>
            <a:pPr marL="112713" indent="-112713"/>
            <a:r>
              <a:rPr lang="en-US" dirty="0"/>
              <a:t>Qualifying for an HSA</a:t>
            </a:r>
          </a:p>
          <a:p>
            <a:pPr marL="112713" indent="-112713"/>
            <a:r>
              <a:rPr lang="en-US" dirty="0"/>
              <a:t>Medicare considerations and HSAs</a:t>
            </a:r>
          </a:p>
          <a:p>
            <a:pPr marL="112713" indent="-112713"/>
            <a:r>
              <a:rPr lang="en-US" dirty="0"/>
              <a:t>Medicare enrollment reminders related to HSAs</a:t>
            </a:r>
          </a:p>
          <a:p>
            <a:pPr marL="112713" indent="-112713"/>
            <a:endParaRPr lang="en-US" dirty="0">
              <a:ea typeface="Arial" pitchFamily="84" charset="0"/>
              <a:cs typeface="Arial" pitchFamily="84" charset="0"/>
            </a:endParaRPr>
          </a:p>
          <a:p>
            <a:pPr marL="112713" indent="-112713"/>
            <a:endParaRPr lang="en-US" dirty="0"/>
          </a:p>
        </p:txBody>
      </p:sp>
    </p:spTree>
    <p:extLst>
      <p:ext uri="{BB962C8B-B14F-4D97-AF65-F5344CB8AC3E}">
        <p14:creationId xmlns:p14="http://schemas.microsoft.com/office/powerpoint/2010/main" val="980446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A Health Savings Account (HSA) is a tax-exempt trust or custodial account that’s set up with a qualified HSA trustee to pay or reimburse certain medical expenses. </a:t>
            </a:r>
          </a:p>
          <a:p>
            <a:pPr marL="0" indent="0">
              <a:spcBef>
                <a:spcPts val="600"/>
              </a:spcBef>
              <a:buNone/>
            </a:pPr>
            <a:r>
              <a:rPr lang="en-US" dirty="0"/>
              <a:t>Individuals must meet eligibility criteria to qualify for an HSA (described on the next slide).</a:t>
            </a:r>
          </a:p>
          <a:p>
            <a:pPr marL="0" indent="0">
              <a:spcBef>
                <a:spcPts val="600"/>
              </a:spcBef>
              <a:buNone/>
            </a:pPr>
            <a:r>
              <a:rPr lang="en-US" dirty="0"/>
              <a:t>No permission or authorization from the Internal Revenue Service (IRS) is necessary to establish an HSA. HSAs are set up with a trustee. A qualified HSA trustee can be a bank, an insurance company, or anyone already approved by the IRS to be a trustee of individual retirement arrangements (IRAs) or Archer Medical Savings Accounts (MSAs). The HSA can be established through a trustee that’s different from a health plan provider. </a:t>
            </a:r>
          </a:p>
          <a:p>
            <a:pPr marL="0" indent="0">
              <a:spcBef>
                <a:spcPts val="600"/>
              </a:spcBef>
              <a:buNone/>
            </a:pPr>
            <a:r>
              <a:rPr lang="en-US" dirty="0"/>
              <a:t>Employers may already have some information on HSA trustees in their area.</a:t>
            </a:r>
          </a:p>
          <a:p>
            <a:pPr marL="0" lvl="1" indent="0">
              <a:buNone/>
            </a:pPr>
            <a:r>
              <a:rPr lang="en-US" b="1" dirty="0"/>
              <a:t>NOTE:</a:t>
            </a:r>
            <a:r>
              <a:rPr lang="fr-FR" dirty="0"/>
              <a:t> Visit </a:t>
            </a:r>
            <a:r>
              <a:rPr lang="en-US" dirty="0">
                <a:hlinkClick r:id="rId3"/>
              </a:rPr>
              <a:t>IRS.gov/pub/</a:t>
            </a:r>
            <a:r>
              <a:rPr lang="en-US" dirty="0" err="1">
                <a:hlinkClick r:id="rId3"/>
              </a:rPr>
              <a:t>irs</a:t>
            </a:r>
            <a:r>
              <a:rPr lang="en-US" dirty="0">
                <a:hlinkClick r:id="rId3"/>
              </a:rPr>
              <a:t>-pdf/p969.pdf</a:t>
            </a:r>
            <a:r>
              <a:rPr lang="en-US" dirty="0"/>
              <a:t> to learn about the different types of HSAs and more in-depth information about eligibility.</a:t>
            </a:r>
          </a:p>
          <a:p>
            <a:pPr marL="0" lvl="1" indent="0">
              <a:buNone/>
            </a:pPr>
            <a:r>
              <a:rPr lang="fr-FR" dirty="0"/>
              <a:t> </a:t>
            </a:r>
            <a:endParaRPr lang="en-US" dirty="0"/>
          </a:p>
        </p:txBody>
      </p:sp>
    </p:spTree>
    <p:extLst>
      <p:ext uri="{BB962C8B-B14F-4D97-AF65-F5344CB8AC3E}">
        <p14:creationId xmlns:p14="http://schemas.microsoft.com/office/powerpoint/2010/main" val="4170377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ＭＳ Ｐゴシック" charset="-128"/>
                <a:cs typeface="ＭＳ Ｐゴシック"/>
              </a:rPr>
              <a:t>To be an eligible individual and qualify for an HSA, the following requirements must be met:</a:t>
            </a:r>
          </a:p>
          <a:p>
            <a:r>
              <a:rPr lang="en-US" dirty="0">
                <a:ea typeface="ＭＳ Ｐゴシック" charset="-128"/>
                <a:cs typeface="ＭＳ Ｐゴシック"/>
              </a:rPr>
              <a:t>Must be c</a:t>
            </a:r>
            <a:r>
              <a:rPr lang="en-US" sz="1200" b="0" i="0" kern="1200" dirty="0">
                <a:solidFill>
                  <a:schemeClr val="tx1"/>
                </a:solidFill>
                <a:effectLst/>
                <a:latin typeface="+mn-lt"/>
                <a:ea typeface="ＭＳ Ｐゴシック" charset="-128"/>
                <a:cs typeface="ＭＳ Ｐゴシック"/>
              </a:rPr>
              <a:t>overed under a high-deductible health plan (HDHP).</a:t>
            </a:r>
            <a:r>
              <a:rPr lang="en-US" dirty="0"/>
              <a:t> These plans have:</a:t>
            </a:r>
          </a:p>
          <a:p>
            <a:pPr marL="231775" lvl="1" indent="-115888">
              <a:buFont typeface="Arial" panose="020B0604020202020204" pitchFamily="34" charset="0"/>
              <a:buChar char="•"/>
            </a:pPr>
            <a:r>
              <a:rPr lang="en-US" dirty="0"/>
              <a:t>A higher annual deductible than typical health plans</a:t>
            </a:r>
          </a:p>
          <a:p>
            <a:pPr marL="231775" lvl="1" indent="-115888">
              <a:buFont typeface="Arial" panose="020B0604020202020204" pitchFamily="34" charset="0"/>
              <a:buChar char="•"/>
            </a:pPr>
            <a:r>
              <a:rPr lang="en-US" dirty="0"/>
              <a:t>A maximum limit on the sum of the annual deductible and out-of-pocket medical expenses that must be paid for covered expenses. Out-of-pocket expenses include copayments and other amounts, but don’t include premiums. </a:t>
            </a:r>
            <a:endParaRPr lang="en-US" b="0" i="0" kern="1200" dirty="0">
              <a:solidFill>
                <a:schemeClr val="tx1"/>
              </a:solidFill>
              <a:effectLst/>
              <a:latin typeface="+mn-lt"/>
              <a:ea typeface="ＭＳ Ｐゴシック" charset="-128"/>
              <a:cs typeface="ＭＳ Ｐゴシック"/>
            </a:endParaRPr>
          </a:p>
          <a:p>
            <a:pPr>
              <a:spcBef>
                <a:spcPts val="600"/>
              </a:spcBef>
            </a:pPr>
            <a:r>
              <a:rPr lang="en-US" dirty="0"/>
              <a:t>Can’t have other health coverage except what’s permitted under “Other health coverage,” described in IRS pub 969 </a:t>
            </a:r>
          </a:p>
          <a:p>
            <a:pPr>
              <a:spcBef>
                <a:spcPts val="600"/>
              </a:spcBef>
            </a:pPr>
            <a:r>
              <a:rPr lang="en-US" dirty="0"/>
              <a:t>Can’t be enrolled in Medicare</a:t>
            </a:r>
          </a:p>
          <a:p>
            <a:pPr>
              <a:spcBef>
                <a:spcPts val="600"/>
              </a:spcBef>
            </a:pPr>
            <a:r>
              <a:rPr lang="en-US" dirty="0"/>
              <a:t>Can’t be claimed as a dependent on someone else’s tax return</a:t>
            </a:r>
          </a:p>
          <a:p>
            <a:endParaRPr lang="en-US" dirty="0">
              <a:ea typeface="ＭＳ Ｐゴシック" charset="-128"/>
              <a:cs typeface="ＭＳ Ｐゴシック"/>
            </a:endParaRPr>
          </a:p>
          <a:p>
            <a:endParaRPr lang="en-US" sz="1200" b="0" i="0" kern="1200" dirty="0">
              <a:solidFill>
                <a:schemeClr val="tx1"/>
              </a:solidFill>
              <a:effectLst/>
              <a:latin typeface="+mn-lt"/>
              <a:ea typeface="ＭＳ Ｐゴシック" charset="-128"/>
              <a:cs typeface="ＭＳ Ｐゴシック"/>
            </a:endParaRPr>
          </a:p>
          <a:p>
            <a:endParaRPr lang="en-US" dirty="0">
              <a:ea typeface="ＭＳ Ｐゴシック" charset="-128"/>
              <a:cs typeface="ＭＳ Ｐゴシック"/>
            </a:endParaRPr>
          </a:p>
          <a:p>
            <a:endParaRPr lang="en-US" sz="1200" b="0" i="0" kern="1200" dirty="0">
              <a:solidFill>
                <a:schemeClr val="tx1"/>
              </a:solidFill>
              <a:effectLst/>
              <a:latin typeface="+mn-lt"/>
              <a:ea typeface="ＭＳ Ｐゴシック" charset="-128"/>
              <a:cs typeface="ＭＳ Ｐゴシック"/>
            </a:endParaRPr>
          </a:p>
          <a:p>
            <a:endParaRPr lang="en-US" dirty="0">
              <a:ea typeface="ＭＳ Ｐゴシック" charset="-128"/>
              <a:cs typeface="ＭＳ Ｐゴシック"/>
            </a:endParaRPr>
          </a:p>
          <a:p>
            <a:endParaRPr lang="en-US" sz="1200" b="0" i="0" kern="1200" dirty="0">
              <a:solidFill>
                <a:schemeClr val="tx1"/>
              </a:solidFill>
              <a:effectLst/>
              <a:latin typeface="+mn-lt"/>
              <a:ea typeface="ＭＳ Ｐゴシック" charset="-128"/>
              <a:cs typeface="ＭＳ Ｐゴシック"/>
            </a:endParaRPr>
          </a:p>
          <a:p>
            <a:pPr marL="0" indent="0">
              <a:buNone/>
            </a:pPr>
            <a:endParaRPr lang="en-US" dirty="0"/>
          </a:p>
        </p:txBody>
      </p:sp>
    </p:spTree>
    <p:extLst>
      <p:ext uri="{BB962C8B-B14F-4D97-AF65-F5344CB8AC3E}">
        <p14:creationId xmlns:p14="http://schemas.microsoft.com/office/powerpoint/2010/main" val="2871899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31648">
              <a:spcBef>
                <a:spcPts val="611"/>
              </a:spcBef>
              <a:spcAft>
                <a:spcPts val="0"/>
              </a:spcAft>
              <a:buNone/>
              <a:defRPr/>
            </a:pPr>
            <a:r>
              <a:rPr lang="en-US" dirty="0"/>
              <a:t>There are</a:t>
            </a:r>
            <a:r>
              <a:rPr lang="en-US" baseline="0" dirty="0"/>
              <a:t> several benefits to having an HSA, like:</a:t>
            </a:r>
            <a:endParaRPr lang="en-US" dirty="0"/>
          </a:p>
          <a:p>
            <a:pPr marL="114300" indent="-114300">
              <a:spcBef>
                <a:spcPts val="600"/>
              </a:spcBef>
              <a:spcAft>
                <a:spcPts val="0"/>
              </a:spcAft>
            </a:pPr>
            <a:r>
              <a:rPr lang="en-US" dirty="0"/>
              <a:t>The</a:t>
            </a:r>
            <a:r>
              <a:rPr lang="en-US" baseline="0" dirty="0"/>
              <a:t> interest or other earnings on the funds in the account are tax-free.</a:t>
            </a:r>
            <a:endParaRPr lang="en-US" dirty="0"/>
          </a:p>
          <a:p>
            <a:pPr marL="114300" indent="-114300">
              <a:spcBef>
                <a:spcPts val="600"/>
              </a:spcBef>
              <a:spcAft>
                <a:spcPts val="0"/>
              </a:spcAft>
            </a:pPr>
            <a:r>
              <a:rPr lang="en-US" dirty="0"/>
              <a:t>Distributions (funds removed) may be tax-free if used to pay for qualified medical expenses.</a:t>
            </a:r>
          </a:p>
          <a:p>
            <a:pPr marL="114300" indent="-114300">
              <a:spcBef>
                <a:spcPts val="600"/>
              </a:spcBef>
              <a:spcAft>
                <a:spcPts val="0"/>
              </a:spcAft>
            </a:pPr>
            <a:r>
              <a:rPr lang="en-US" dirty="0"/>
              <a:t>Funds can be used to pay current and future qualified medical expenses.</a:t>
            </a:r>
          </a:p>
          <a:p>
            <a:pPr marL="288925" lvl="1" indent="-171450">
              <a:buFont typeface="Arial" panose="020B0604020202020204" pitchFamily="34" charset="0"/>
              <a:buChar char="•"/>
            </a:pPr>
            <a:r>
              <a:rPr lang="en-US" dirty="0"/>
              <a:t>Account funds are fully vested and not subject to forfeiture. The funds aren’t lost if they aren’t used by the end of the year. The funds stay in the account for future use.</a:t>
            </a:r>
          </a:p>
          <a:p>
            <a:pPr marL="288925" lvl="1" indent="-171450">
              <a:buFont typeface="Arial" panose="020B0604020202020204" pitchFamily="34" charset="0"/>
              <a:buChar char="•"/>
            </a:pPr>
            <a:r>
              <a:rPr lang="en-US" dirty="0"/>
              <a:t>An HSA is “portable.” It stays even if a change of employment occurs or leave the work force. </a:t>
            </a:r>
          </a:p>
          <a:p>
            <a:pPr marL="114300" indent="-114300">
              <a:spcBef>
                <a:spcPts val="600"/>
              </a:spcBef>
              <a:spcAft>
                <a:spcPts val="0"/>
              </a:spcAft>
            </a:pPr>
            <a:r>
              <a:rPr lang="en-US" dirty="0"/>
              <a:t>At 65, account funds can be used to pay Medicare Part A (Hospital Insurance), Part B (Medical Insurance), Part D, and Medicare Advantage and other Medicare health plan premiums.</a:t>
            </a:r>
          </a:p>
          <a:p>
            <a:pPr marL="288925" lvl="1" indent="-171450">
              <a:buFont typeface="Arial" panose="020B0604020202020204" pitchFamily="34" charset="0"/>
              <a:buChar char="•"/>
              <a:defRPr/>
            </a:pPr>
            <a:r>
              <a:rPr lang="en-US" dirty="0"/>
              <a:t>Account funds can be used to pay for long-term care insurance, subject to limits based on age and are adjusted yearly.</a:t>
            </a:r>
          </a:p>
          <a:p>
            <a:pPr marL="0" indent="0" defTabSz="931648">
              <a:spcBef>
                <a:spcPts val="600"/>
              </a:spcBef>
              <a:buNone/>
              <a:defRPr/>
            </a:pPr>
            <a:r>
              <a:rPr lang="en-US" b="1" dirty="0"/>
              <a:t>NOTE:</a:t>
            </a:r>
            <a:r>
              <a:rPr lang="en-US" dirty="0"/>
              <a:t> Account funds </a:t>
            </a:r>
            <a:r>
              <a:rPr lang="en-US" b="1" dirty="0"/>
              <a:t>can’t</a:t>
            </a:r>
            <a:r>
              <a:rPr lang="en-US" dirty="0"/>
              <a:t> be used to pay </a:t>
            </a:r>
            <a:r>
              <a:rPr lang="en-US" dirty="0">
                <a:solidFill>
                  <a:prstClr val="black"/>
                </a:solidFill>
              </a:rPr>
              <a:t>Medicare Supplement Insurance (Medigap) policy </a:t>
            </a:r>
            <a:r>
              <a:rPr lang="en-US" dirty="0"/>
              <a:t>premiums.</a:t>
            </a:r>
          </a:p>
          <a:p>
            <a:pPr marL="0" indent="0" defTabSz="931648">
              <a:spcBef>
                <a:spcPts val="600"/>
              </a:spcBef>
              <a:spcAft>
                <a:spcPts val="0"/>
              </a:spcAft>
              <a:buNone/>
              <a:defRPr/>
            </a:pPr>
            <a:endParaRPr lang="en-US" dirty="0"/>
          </a:p>
          <a:p>
            <a:endParaRPr lang="en-US" dirty="0"/>
          </a:p>
        </p:txBody>
      </p:sp>
    </p:spTree>
    <p:extLst>
      <p:ext uri="{BB962C8B-B14F-4D97-AF65-F5344CB8AC3E}">
        <p14:creationId xmlns:p14="http://schemas.microsoft.com/office/powerpoint/2010/main" val="3254445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582305" y="3578578"/>
            <a:ext cx="5713862" cy="4899378"/>
          </a:xfrm>
        </p:spPr>
        <p:txBody>
          <a:bodyPr>
            <a:normAutofit/>
          </a:bodyPr>
          <a:lstStyle/>
          <a:p>
            <a:pPr marL="0" indent="0">
              <a:spcBef>
                <a:spcPts val="612"/>
              </a:spcBef>
              <a:spcAft>
                <a:spcPts val="0"/>
              </a:spcAft>
              <a:buNone/>
            </a:pPr>
            <a:r>
              <a:rPr lang="en-US" dirty="0"/>
              <a:t>Because funds can’t be contributed to an HSA once Medicare is effective, a financial decision must be made when deciding whether to enroll in Medicare or delay. If a person has enough coverage through their high-deductible health plan supplemented by an HSA, it may not benefit them</a:t>
            </a:r>
            <a:r>
              <a:rPr lang="en-US" baseline="0" dirty="0"/>
              <a:t> to enroll in </a:t>
            </a:r>
            <a:r>
              <a:rPr lang="en-US" dirty="0"/>
              <a:t>either Medicare Part A or Part B coverage.</a:t>
            </a:r>
          </a:p>
          <a:p>
            <a:pPr marL="0" indent="0">
              <a:spcBef>
                <a:spcPts val="612"/>
              </a:spcBef>
              <a:spcAft>
                <a:spcPts val="0"/>
              </a:spcAft>
              <a:buNone/>
            </a:pPr>
            <a:r>
              <a:rPr lang="en-US" dirty="0"/>
              <a:t>People who are getting Social Security retirement benefits are automatically enrolled in Medicare when at 65. They should stop HSA contributions prior to their Medicare effective date to avoid any IRS penalties. Generally, people</a:t>
            </a:r>
            <a:r>
              <a:rPr lang="en-US" baseline="0" dirty="0"/>
              <a:t> </a:t>
            </a:r>
            <a:r>
              <a:rPr lang="en-US" dirty="0"/>
              <a:t>can’t opt-out of Medicare if they’re getting Social Security retirement benefits. To op-out of Part A, a person</a:t>
            </a:r>
            <a:r>
              <a:rPr lang="en-US" baseline="0" dirty="0"/>
              <a:t> </a:t>
            </a:r>
            <a:r>
              <a:rPr lang="en-US" dirty="0"/>
              <a:t>must withdraw the entire claim for monthly Social Security retirement benefits and repay any retirement benefits and Medicare Part A benefits paid to date. </a:t>
            </a:r>
          </a:p>
          <a:p>
            <a:pPr marL="0" lvl="1" indent="0">
              <a:spcBef>
                <a:spcPts val="612"/>
              </a:spcBef>
              <a:spcAft>
                <a:spcPts val="0"/>
              </a:spcAft>
              <a:buNone/>
            </a:pPr>
            <a:r>
              <a:rPr lang="en-US" dirty="0"/>
              <a:t>If contributions are made to an HSA once Medicare is effective (even if due to retroactive enrollment), there’s a 6% tax penalty on any excess contributions, and its interest, until the funds are withdrawn from the account.</a:t>
            </a:r>
          </a:p>
          <a:p>
            <a:pPr marL="0" lvl="1" indent="0">
              <a:spcBef>
                <a:spcPts val="612"/>
              </a:spcBef>
              <a:spcAft>
                <a:spcPts val="0"/>
              </a:spcAft>
              <a:buNone/>
            </a:pPr>
            <a:r>
              <a:rPr lang="en-US" dirty="0"/>
              <a:t>People should talk to their benefits administrator for more information. </a:t>
            </a:r>
          </a:p>
          <a:p>
            <a:pPr marL="0" indent="0">
              <a:buNone/>
            </a:pPr>
            <a:endParaRPr lang="en-US" sz="1300" dirty="0"/>
          </a:p>
        </p:txBody>
      </p:sp>
    </p:spTree>
    <p:extLst>
      <p:ext uri="{BB962C8B-B14F-4D97-AF65-F5344CB8AC3E}">
        <p14:creationId xmlns:p14="http://schemas.microsoft.com/office/powerpoint/2010/main" val="3600316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1" defTabSz="931648">
              <a:defRPr/>
            </a:pPr>
            <a:r>
              <a:rPr lang="en-US" dirty="0"/>
              <a:t>In con</a:t>
            </a:r>
            <a:r>
              <a:rPr lang="en-US" baseline="0" dirty="0"/>
              <a:t>sidering Medicare enrollment options, it’s important to remember that the health insurance coverage offered with an </a:t>
            </a:r>
            <a:r>
              <a:rPr lang="en-US" dirty="0"/>
              <a:t>HSAs can change from year to year. If a person loses group health plan coverage (like from an employer) based on current employment, or if the drug coverage included in that plan is no longer creditable, they may</a:t>
            </a:r>
            <a:r>
              <a:rPr lang="en-US" baseline="0" dirty="0"/>
              <a:t> be eligible for a Special Enrollment Period (SEP) </a:t>
            </a:r>
            <a:r>
              <a:rPr lang="en-US" dirty="0"/>
              <a:t>to enroll in </a:t>
            </a:r>
            <a:r>
              <a:rPr lang="en-US" baseline="0" dirty="0"/>
              <a:t>Medicare coverage. </a:t>
            </a:r>
            <a:r>
              <a:rPr lang="en-US" b="1" baseline="0" dirty="0"/>
              <a:t>NOTE: </a:t>
            </a:r>
            <a:r>
              <a:rPr lang="en-US" baseline="0" dirty="0"/>
              <a:t>Creditable drug coverage </a:t>
            </a:r>
            <a:r>
              <a:rPr lang="en-US" dirty="0"/>
              <a:t>means that the coverage is expected to pay on average as much as the standard Medicare drug coverage. </a:t>
            </a:r>
          </a:p>
          <a:p>
            <a:pPr marL="0" lvl="1" defTabSz="931648">
              <a:defRPr/>
            </a:pPr>
            <a:r>
              <a:rPr lang="en-US" dirty="0"/>
              <a:t>Here are important Medicare SEP eligibility timeframes:    </a:t>
            </a:r>
          </a:p>
          <a:p>
            <a:pPr marL="114300" lvl="1" indent="-114300" defTabSz="931648">
              <a:buFont typeface="Wingdings" panose="05000000000000000000" pitchFamily="2" charset="2"/>
              <a:buChar char="§"/>
              <a:defRPr/>
            </a:pPr>
            <a:r>
              <a:rPr lang="en-US" dirty="0"/>
              <a:t>The Part B SEP occurs when a Medicare-eligible person loses the insurance coverage they had through their (or their spouse’s) current employment. </a:t>
            </a:r>
          </a:p>
          <a:p>
            <a:pPr marL="227013" lvl="1" indent="-112713" defTabSz="931648">
              <a:buFont typeface="Arial" panose="020B0604020202020204" pitchFamily="34" charset="0"/>
              <a:buChar char="•"/>
              <a:defRPr/>
            </a:pPr>
            <a:r>
              <a:rPr lang="en-US" dirty="0"/>
              <a:t>The Part B SEP lasts for 8 months and begins the month after coverage ends or at retirement, whichever happens first.</a:t>
            </a:r>
          </a:p>
          <a:p>
            <a:pPr marL="114300" lvl="1" indent="-114300" defTabSz="931648">
              <a:buFont typeface="Wingdings" panose="05000000000000000000" pitchFamily="2" charset="2"/>
              <a:buChar char="§"/>
              <a:defRPr/>
            </a:pPr>
            <a:r>
              <a:rPr lang="en-US" dirty="0"/>
              <a:t>The Part D SEP last 63 days and allow a person to join a Part D plan if they lose prescription drug coverage or if the coverage they had is no longer creditable.</a:t>
            </a:r>
          </a:p>
          <a:p>
            <a:pPr marL="114300" lvl="1" indent="-114300" defTabSz="931648">
              <a:buFont typeface="Wingdings" panose="05000000000000000000" pitchFamily="2" charset="2"/>
              <a:buChar char="§"/>
              <a:defRPr/>
            </a:pPr>
            <a:r>
              <a:rPr lang="en-US" dirty="0"/>
              <a:t>If the person enrolls within the timeframes described above, they won’t have any Part B or Part D late enrollment penalties.</a:t>
            </a:r>
          </a:p>
          <a:p>
            <a:pPr marL="0" lvl="1" defTabSz="931648">
              <a:defRPr/>
            </a:pPr>
            <a:r>
              <a:rPr lang="en-US" b="1" dirty="0"/>
              <a:t>NOTE: </a:t>
            </a:r>
            <a:r>
              <a:rPr lang="en-US" dirty="0"/>
              <a:t>A person can enroll in Part A at anytime after their Initial Enrollment Period (IEP), if they’re entitled to premium-free Part A. The IEP is their first opportunity to enroll in Part A and Part B. It’s the 7-month period that begins 3 months before the month they turn 65, includes the month they turn 65, and ends 3 months after the month they turn 65. </a:t>
            </a:r>
          </a:p>
        </p:txBody>
      </p:sp>
    </p:spTree>
    <p:extLst>
      <p:ext uri="{BB962C8B-B14F-4D97-AF65-F5344CB8AC3E}">
        <p14:creationId xmlns:p14="http://schemas.microsoft.com/office/powerpoint/2010/main" val="4294351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604164" cy="4899378"/>
          </a:xfrm>
        </p:spPr>
        <p:txBody>
          <a:bodyPr/>
          <a:lstStyle/>
          <a:p>
            <a:pPr marL="0" lvl="0" indent="0">
              <a:lnSpc>
                <a:spcPct val="100000"/>
              </a:lnSpc>
              <a:spcBef>
                <a:spcPts val="600"/>
              </a:spcBef>
              <a:buNone/>
            </a:pPr>
            <a:r>
              <a:rPr lang="en-US" dirty="0"/>
              <a:t>In this session, we’ll discuss the different types of tax-favored health programs. It will help you:</a:t>
            </a:r>
          </a:p>
          <a:p>
            <a:pPr marL="115888" indent="-104775"/>
            <a:r>
              <a:rPr lang="en-US" dirty="0"/>
              <a:t>Describe regulations governing tax-favored health programs </a:t>
            </a:r>
          </a:p>
          <a:p>
            <a:pPr marL="115888" indent="-104775"/>
            <a:r>
              <a:rPr lang="en-US" dirty="0"/>
              <a:t>Explain the different types of tax-favored health programs</a:t>
            </a:r>
          </a:p>
          <a:p>
            <a:pPr marL="115888" indent="-104775"/>
            <a:r>
              <a:rPr lang="en-US" dirty="0"/>
              <a:t>Discuss the general benefits of each type of program</a:t>
            </a:r>
          </a:p>
          <a:p>
            <a:pPr marL="115888" indent="-104775"/>
            <a:r>
              <a:rPr lang="en-US" dirty="0"/>
              <a:t>Describe how Medicare enrollment may affect </a:t>
            </a:r>
            <a:r>
              <a:rPr lang="en-US" baseline="0" dirty="0"/>
              <a:t>those programs</a:t>
            </a:r>
            <a:endParaRPr lang="en-US" dirty="0"/>
          </a:p>
          <a:p>
            <a:pPr marL="115888" indent="-104775"/>
            <a:r>
              <a:rPr lang="en-US" dirty="0"/>
              <a:t>Recognize important Medicare and Health</a:t>
            </a:r>
            <a:r>
              <a:rPr lang="en-US" baseline="0" dirty="0"/>
              <a:t> Savings Account </a:t>
            </a:r>
            <a:r>
              <a:rPr lang="en-US" dirty="0"/>
              <a:t>considerations</a:t>
            </a:r>
          </a:p>
          <a:p>
            <a:pPr marL="115888" indent="-104775"/>
            <a:r>
              <a:rPr lang="en-US" dirty="0"/>
              <a:t>Locate resources for more information</a:t>
            </a:r>
          </a:p>
        </p:txBody>
      </p:sp>
    </p:spTree>
    <p:extLst>
      <p:ext uri="{BB962C8B-B14F-4D97-AF65-F5344CB8AC3E}">
        <p14:creationId xmlns:p14="http://schemas.microsoft.com/office/powerpoint/2010/main" val="292882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dirty="0"/>
              <a:t>Lesson 5 explains Medicare Medical Savings Accounts (MSA) including:</a:t>
            </a:r>
          </a:p>
          <a:p>
            <a:pPr marL="112713" indent="-112713"/>
            <a:r>
              <a:rPr lang="en-US" dirty="0">
                <a:ea typeface="Arial" pitchFamily="84" charset="0"/>
                <a:cs typeface="Arial" pitchFamily="84" charset="0"/>
              </a:rPr>
              <a:t>What’s a Medicare MSA</a:t>
            </a:r>
            <a:r>
              <a:rPr lang="en-US" baseline="0" dirty="0">
                <a:ea typeface="Arial" pitchFamily="84" charset="0"/>
                <a:cs typeface="Arial" pitchFamily="84" charset="0"/>
              </a:rPr>
              <a:t>?</a:t>
            </a:r>
            <a:endParaRPr lang="en-US" dirty="0">
              <a:ea typeface="Arial" pitchFamily="84" charset="0"/>
              <a:cs typeface="Arial" pitchFamily="84" charset="0"/>
            </a:endParaRPr>
          </a:p>
          <a:p>
            <a:pPr marL="112713" indent="-112713"/>
            <a:r>
              <a:rPr lang="en-US" dirty="0">
                <a:ea typeface="Arial" pitchFamily="84" charset="0"/>
                <a:cs typeface="Arial" pitchFamily="84" charset="0"/>
              </a:rPr>
              <a:t>Benefits of a Medicare MSA</a:t>
            </a:r>
          </a:p>
          <a:p>
            <a:pPr marL="0" indent="0">
              <a:buNone/>
            </a:pPr>
            <a:endParaRPr lang="en-US" dirty="0"/>
          </a:p>
        </p:txBody>
      </p:sp>
    </p:spTree>
    <p:extLst>
      <p:ext uri="{BB962C8B-B14F-4D97-AF65-F5344CB8AC3E}">
        <p14:creationId xmlns:p14="http://schemas.microsoft.com/office/powerpoint/2010/main" val="2431084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482803" y="3630569"/>
            <a:ext cx="5954574" cy="4992435"/>
          </a:xfrm>
        </p:spPr>
        <p:txBody>
          <a:bodyPr>
            <a:noAutofit/>
          </a:bodyPr>
          <a:lstStyle/>
          <a:p>
            <a:pPr marL="0" indent="0" eaLnBrk="1" hangingPunct="1">
              <a:spcBef>
                <a:spcPts val="600"/>
              </a:spcBef>
              <a:spcAft>
                <a:spcPts val="0"/>
              </a:spcAft>
              <a:buNone/>
            </a:pPr>
            <a:r>
              <a:rPr lang="en-US" sz="1050" dirty="0"/>
              <a:t>Medicare Medical Savings Accounts (MSAs) are referred to by the Internal Revenue Service (IRS) as “Medicare Advantage MSAs.” They’re similar to Health Savings Accounts (HSAs) in that they’re High-Deductible Health Plans (HDHPs) plus a tax-sheltered account.</a:t>
            </a:r>
          </a:p>
          <a:p>
            <a:pPr marL="0" indent="0" defTabSz="931648" eaLnBrk="1" hangingPunct="1">
              <a:spcBef>
                <a:spcPts val="600"/>
              </a:spcBef>
              <a:spcAft>
                <a:spcPts val="0"/>
              </a:spcAft>
              <a:buNone/>
              <a:defRPr/>
            </a:pPr>
            <a:r>
              <a:rPr lang="en-US" sz="1050" dirty="0"/>
              <a:t>These accounts are funded differently than other types of HSAs because Medicare (via the plan) makes a yearly deposit into the savings account. Individuals can’t contribute funds to the account.</a:t>
            </a:r>
          </a:p>
          <a:p>
            <a:pPr marL="0" indent="0">
              <a:spcBef>
                <a:spcPts val="600"/>
              </a:spcBef>
              <a:spcAft>
                <a:spcPts val="0"/>
              </a:spcAft>
              <a:buNone/>
            </a:pPr>
            <a:r>
              <a:rPr lang="en-US" sz="1050" dirty="0"/>
              <a:t>A person must have Medicare Part A (Hospital Insurance) and Part B (Medical Insurance) to join a Medicare MSA. </a:t>
            </a:r>
          </a:p>
          <a:p>
            <a:pPr marL="0" indent="0">
              <a:spcBef>
                <a:spcPts val="600"/>
              </a:spcBef>
              <a:spcAft>
                <a:spcPts val="0"/>
              </a:spcAft>
              <a:buNone/>
            </a:pPr>
            <a:r>
              <a:rPr lang="en-US" sz="1050" dirty="0"/>
              <a:t>These plans don’t include Medicare drug coverage (Part D). If drug coverage is needed, a person can join a stand-alone Part D plan.</a:t>
            </a:r>
          </a:p>
          <a:p>
            <a:pPr marL="0" indent="0">
              <a:spcBef>
                <a:spcPts val="600"/>
              </a:spcBef>
              <a:spcAft>
                <a:spcPts val="0"/>
              </a:spcAft>
              <a:buNone/>
            </a:pPr>
            <a:r>
              <a:rPr lang="en-US" sz="1050" dirty="0"/>
              <a:t>However, a person can’t join a Medicare MSA Plan if they have health coverage that would cover the Medicare MSA Plan deductible, including:</a:t>
            </a:r>
          </a:p>
          <a:p>
            <a:pPr marL="169863" indent="-169863">
              <a:spcBef>
                <a:spcPts val="600"/>
              </a:spcBef>
              <a:spcAft>
                <a:spcPts val="0"/>
              </a:spcAft>
            </a:pPr>
            <a:r>
              <a:rPr lang="en-US" sz="1050" dirty="0"/>
              <a:t>Benefits under an employer or union group health plan (GHP). </a:t>
            </a:r>
          </a:p>
          <a:p>
            <a:pPr marL="174700" indent="-174700">
              <a:spcBef>
                <a:spcPts val="600"/>
              </a:spcBef>
              <a:spcAft>
                <a:spcPts val="0"/>
              </a:spcAft>
            </a:pPr>
            <a:r>
              <a:rPr lang="en-US" sz="1050" dirty="0"/>
              <a:t>Get</a:t>
            </a:r>
            <a:r>
              <a:rPr lang="en-US" sz="1050" baseline="0" dirty="0"/>
              <a:t> </a:t>
            </a:r>
            <a:r>
              <a:rPr lang="en-US" sz="1050" dirty="0"/>
              <a:t>benefits from the U.S. Department of Defense (TRICARE) or the U.S. Department of Veterans Affairs. </a:t>
            </a:r>
          </a:p>
          <a:p>
            <a:pPr marL="174700" indent="-174700">
              <a:spcBef>
                <a:spcPts val="600"/>
              </a:spcBef>
              <a:spcAft>
                <a:spcPts val="0"/>
              </a:spcAft>
            </a:pPr>
            <a:r>
              <a:rPr lang="en-US" sz="1050" dirty="0"/>
              <a:t>Are a retired federal government employee and part of the Federal Employee Health Benefits Program (FEHBP). </a:t>
            </a:r>
          </a:p>
          <a:p>
            <a:pPr marL="174700" indent="-174700">
              <a:spcBef>
                <a:spcPts val="600"/>
              </a:spcBef>
              <a:spcAft>
                <a:spcPts val="0"/>
              </a:spcAft>
            </a:pPr>
            <a:r>
              <a:rPr lang="en-US" sz="1050" dirty="0"/>
              <a:t>Are eligible for Medicaid (a joint federal and state program that helps with medical costs for some people with limited income and resources). </a:t>
            </a:r>
          </a:p>
          <a:p>
            <a:pPr marL="174700" indent="-174700">
              <a:spcBef>
                <a:spcPts val="600"/>
              </a:spcBef>
              <a:spcAft>
                <a:spcPts val="0"/>
              </a:spcAft>
            </a:pPr>
            <a:r>
              <a:rPr lang="en-US" sz="1050" dirty="0"/>
              <a:t>Are currently getting hospice care. </a:t>
            </a:r>
          </a:p>
          <a:p>
            <a:pPr marL="0" indent="0">
              <a:spcBef>
                <a:spcPts val="600"/>
              </a:spcBef>
              <a:spcAft>
                <a:spcPts val="0"/>
              </a:spcAft>
              <a:buNone/>
            </a:pPr>
            <a:r>
              <a:rPr lang="en-US" sz="1050" dirty="0"/>
              <a:t>You also can’t live outside of the U.S. more than 183 (total) days a year. </a:t>
            </a:r>
          </a:p>
          <a:p>
            <a:pPr marL="0" indent="0" eaLnBrk="1" hangingPunct="1">
              <a:spcBef>
                <a:spcPts val="600"/>
              </a:spcBef>
              <a:spcAft>
                <a:spcPts val="0"/>
              </a:spcAft>
              <a:buNone/>
            </a:pPr>
            <a:r>
              <a:rPr lang="en-US" sz="1050" dirty="0"/>
              <a:t>Account funds aren’t taxed when they’re used to pay for qualified out-of-pocket medical expenses and unused funds will carry over into the following year.</a:t>
            </a:r>
          </a:p>
          <a:p>
            <a:pPr marL="0" indent="0" eaLnBrk="1" hangingPunct="1">
              <a:spcBef>
                <a:spcPts val="600"/>
              </a:spcBef>
              <a:spcAft>
                <a:spcPts val="0"/>
              </a:spcAft>
              <a:buNone/>
            </a:pPr>
            <a:r>
              <a:rPr lang="en-US" sz="1050" dirty="0"/>
              <a:t>Medicare MSAs aren’t available everywhere in the U.S. and its territories. A person must live in the service area where a Medicare MSA is offered to join. To learn more information about Medicare MSAs, visit: </a:t>
            </a:r>
            <a:r>
              <a:rPr lang="en-US" sz="1050" dirty="0">
                <a:hlinkClick r:id="rId3"/>
              </a:rPr>
              <a:t>Medicare.gov/Pubs/pdf/12026-Understanding-Medicare-Advantage-Plans.pdf</a:t>
            </a:r>
            <a:endParaRPr lang="en-US" sz="1050" dirty="0"/>
          </a:p>
        </p:txBody>
      </p:sp>
    </p:spTree>
    <p:extLst>
      <p:ext uri="{BB962C8B-B14F-4D97-AF65-F5344CB8AC3E}">
        <p14:creationId xmlns:p14="http://schemas.microsoft.com/office/powerpoint/2010/main" val="3058402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eaLnBrk="1" hangingPunct="1">
              <a:spcBef>
                <a:spcPts val="611"/>
              </a:spcBef>
              <a:spcAft>
                <a:spcPts val="0"/>
              </a:spcAft>
              <a:buNone/>
            </a:pPr>
            <a:r>
              <a:rPr lang="en-US" dirty="0"/>
              <a:t>There are benefits of Medicare MSA Plans that should be considered:</a:t>
            </a:r>
            <a:endParaRPr lang="en-US" baseline="0" dirty="0"/>
          </a:p>
          <a:p>
            <a:pPr marL="114300" indent="-114300" defTabSz="931648" eaLnBrk="1" hangingPunct="1">
              <a:spcBef>
                <a:spcPts val="611"/>
              </a:spcBef>
              <a:spcAft>
                <a:spcPts val="0"/>
              </a:spcAft>
              <a:defRPr/>
            </a:pPr>
            <a:r>
              <a:rPr lang="en-US" dirty="0"/>
              <a:t>The funds in the account, and any interest accumulated, aren’t subject to taxes as long as the funds are used for qualified health care costs. </a:t>
            </a:r>
          </a:p>
          <a:p>
            <a:pPr marL="114300" indent="-114300" eaLnBrk="1" hangingPunct="1">
              <a:spcBef>
                <a:spcPts val="611"/>
              </a:spcBef>
              <a:spcAft>
                <a:spcPts val="0"/>
              </a:spcAft>
            </a:pPr>
            <a:r>
              <a:rPr lang="en-US" dirty="0"/>
              <a:t>The funds are fully vested and not subject to forfeiture. Enrollees use the account funds for current medical expenses and unused funds will carry over into the following year to be used for future medical expenses.</a:t>
            </a:r>
          </a:p>
          <a:p>
            <a:pPr marL="114300" indent="-114300" eaLnBrk="1" hangingPunct="1">
              <a:spcBef>
                <a:spcPts val="611"/>
              </a:spcBef>
              <a:spcAft>
                <a:spcPts val="0"/>
              </a:spcAft>
            </a:pPr>
            <a:r>
              <a:rPr lang="en-US" dirty="0"/>
              <a:t>MSA Plans</a:t>
            </a:r>
            <a:r>
              <a:rPr lang="en-US" baseline="0" dirty="0"/>
              <a:t> must cover all Medicare-covered services. </a:t>
            </a:r>
            <a:r>
              <a:rPr lang="en-US" dirty="0"/>
              <a:t>Some plans may cover extra benefits for an extra cost, like dental, vision, or long-term care not covered by Medicare. It’s not required to buy these extra benefits. Some plans may include coverage for some of these benefits at no additional cost. Check with the plan for more information.</a:t>
            </a:r>
          </a:p>
          <a:p>
            <a:pPr marL="0" indent="0">
              <a:spcBef>
                <a:spcPts val="611"/>
              </a:spcBef>
              <a:spcAft>
                <a:spcPts val="0"/>
              </a:spcAft>
              <a:buNone/>
            </a:pPr>
            <a:r>
              <a:rPr lang="en-US" b="1" dirty="0"/>
              <a:t>NOTE:</a:t>
            </a:r>
            <a:r>
              <a:rPr lang="en-US" dirty="0"/>
              <a:t> To learn more information about Medicare MSAs, visit </a:t>
            </a:r>
            <a:r>
              <a:rPr lang="en-US" dirty="0">
                <a:hlinkClick r:id="rId3"/>
              </a:rPr>
              <a:t>Medicare.gov/Pubs/pdf/12026-Understanding-Medicare-Advantage-Plans.pdf</a:t>
            </a:r>
            <a:r>
              <a:rPr lang="en-US" dirty="0"/>
              <a:t>.</a:t>
            </a:r>
          </a:p>
        </p:txBody>
      </p:sp>
    </p:spTree>
    <p:extLst>
      <p:ext uri="{BB962C8B-B14F-4D97-AF65-F5344CB8AC3E}">
        <p14:creationId xmlns:p14="http://schemas.microsoft.com/office/powerpoint/2010/main" val="2232459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2137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Here are some key points to remember:</a:t>
            </a:r>
          </a:p>
          <a:p>
            <a:pPr marL="230188" lvl="0" indent="-230188" defTabSz="685800">
              <a:lnSpc>
                <a:spcPct val="100000"/>
              </a:lnSpc>
              <a:spcBef>
                <a:spcPts val="600"/>
              </a:spcBef>
            </a:pPr>
            <a:r>
              <a:rPr lang="en-US" dirty="0"/>
              <a:t>There are a wide-variety of tax-favored heath programs which have specific rules about how they may be funded and how the funds may be used</a:t>
            </a:r>
          </a:p>
          <a:p>
            <a:pPr marL="230188" lvl="0" indent="-230188" defTabSz="685800">
              <a:lnSpc>
                <a:spcPct val="100000"/>
              </a:lnSpc>
              <a:spcBef>
                <a:spcPts val="600"/>
              </a:spcBef>
            </a:pPr>
            <a:r>
              <a:rPr lang="en-US" dirty="0"/>
              <a:t>The Internal Revenue Service (IRS) regulates most programs</a:t>
            </a:r>
          </a:p>
          <a:p>
            <a:pPr marL="230188" lvl="0" indent="-230188" defTabSz="685800">
              <a:lnSpc>
                <a:spcPct val="100000"/>
              </a:lnSpc>
              <a:spcBef>
                <a:spcPts val="600"/>
              </a:spcBef>
            </a:pPr>
            <a:r>
              <a:rPr lang="en-US" dirty="0"/>
              <a:t>CMS regulates Medicare Medical Savings Accounts (MSAs) </a:t>
            </a:r>
          </a:p>
          <a:p>
            <a:pPr marL="230188" lvl="0" indent="-230188" defTabSz="685800">
              <a:lnSpc>
                <a:spcPct val="100000"/>
              </a:lnSpc>
              <a:spcBef>
                <a:spcPts val="600"/>
              </a:spcBef>
            </a:pPr>
            <a:r>
              <a:rPr lang="en-US" dirty="0"/>
              <a:t>Talk to your benefits administrator about your options</a:t>
            </a:r>
          </a:p>
          <a:p>
            <a:pPr marL="230188" lvl="0" indent="-230188" defTabSz="685800">
              <a:lnSpc>
                <a:spcPct val="100000"/>
              </a:lnSpc>
              <a:spcBef>
                <a:spcPts val="600"/>
              </a:spcBef>
            </a:pPr>
            <a:r>
              <a:rPr lang="en-US" dirty="0"/>
              <a:t>Medicare enrollment timing is important for Health Savings Accounts (HSAs), to avoid IRS penalties </a:t>
            </a:r>
          </a:p>
          <a:p>
            <a:pPr marL="230188" indent="-230188" defTabSz="685800">
              <a:lnSpc>
                <a:spcPct val="100000"/>
              </a:lnSpc>
              <a:spcBef>
                <a:spcPts val="600"/>
              </a:spcBef>
            </a:pPr>
            <a:r>
              <a:rPr lang="en-US" dirty="0"/>
              <a:t>There are resources to help answer your questions</a:t>
            </a:r>
          </a:p>
          <a:p>
            <a:pPr marL="0" indent="0">
              <a:buNone/>
            </a:pPr>
            <a:endParaRPr lang="en-US" dirty="0"/>
          </a:p>
        </p:txBody>
      </p:sp>
    </p:spTree>
    <p:extLst>
      <p:ext uri="{BB962C8B-B14F-4D97-AF65-F5344CB8AC3E}">
        <p14:creationId xmlns:p14="http://schemas.microsoft.com/office/powerpoint/2010/main" val="455719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6193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a:t>Stay connected. Visit </a:t>
            </a:r>
            <a:r>
              <a:rPr lang="en-US" dirty="0">
                <a:hlinkClick r:id="rId3"/>
              </a:rPr>
              <a:t>CMSnationaltrainingprogram.cms.gov</a:t>
            </a:r>
            <a:r>
              <a:rPr lang="en-US" baseline="0" dirty="0"/>
              <a:t> to view NTP training materials and to subscribe to our email list. </a:t>
            </a:r>
            <a:r>
              <a:rPr lang="en-US" dirty="0"/>
              <a:t>Contact us at </a:t>
            </a:r>
            <a:r>
              <a:rPr lang="en-US" dirty="0">
                <a:hlinkClick r:id="rId4"/>
              </a:rPr>
              <a:t>training@cms.hhs.gov</a:t>
            </a:r>
            <a:r>
              <a:rPr lang="en-US" dirty="0"/>
              <a:t>. </a:t>
            </a:r>
          </a:p>
          <a:p>
            <a:pPr marL="0" indent="0">
              <a:spcBef>
                <a:spcPts val="600"/>
              </a:spcBef>
              <a:buNone/>
            </a:pPr>
            <a:endParaRPr lang="en-US" dirty="0"/>
          </a:p>
        </p:txBody>
      </p:sp>
    </p:spTree>
    <p:extLst>
      <p:ext uri="{BB962C8B-B14F-4D97-AF65-F5344CB8AC3E}">
        <p14:creationId xmlns:p14="http://schemas.microsoft.com/office/powerpoint/2010/main" val="363402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solidFill>
                  <a:prstClr val="black"/>
                </a:solidFill>
              </a:rPr>
              <a:t>Lesson 1 explains:</a:t>
            </a:r>
          </a:p>
          <a:p>
            <a:pPr>
              <a:defRPr/>
            </a:pPr>
            <a:r>
              <a:rPr lang="en-US" dirty="0">
                <a:ea typeface="Arial" pitchFamily="84" charset="0"/>
                <a:cs typeface="Arial" pitchFamily="84" charset="0"/>
              </a:rPr>
              <a:t>The different types of tax-favored health programs</a:t>
            </a:r>
          </a:p>
          <a:p>
            <a:pPr marL="112713" marR="0" lvl="0" indent="-112713" algn="l" defTabSz="914400" rtl="0" eaLnBrk="1" fontAlgn="auto" latinLnBrk="0" hangingPunct="1">
              <a:lnSpc>
                <a:spcPct val="100000"/>
              </a:lnSpc>
              <a:spcBef>
                <a:spcPts val="0"/>
              </a:spcBef>
              <a:spcAft>
                <a:spcPts val="0"/>
              </a:spcAft>
              <a:buClrTx/>
              <a:buSzTx/>
              <a:tabLst/>
              <a:defRPr/>
            </a:pPr>
            <a:r>
              <a:rPr lang="en-US" dirty="0">
                <a:ea typeface="Arial" pitchFamily="84" charset="0"/>
                <a:cs typeface="Arial" pitchFamily="84" charset="0"/>
              </a:rPr>
              <a:t>T</a:t>
            </a:r>
            <a:r>
              <a:rPr lang="en-US" baseline="0" dirty="0">
                <a:ea typeface="Arial" pitchFamily="84" charset="0"/>
                <a:cs typeface="Arial" pitchFamily="84" charset="0"/>
              </a:rPr>
              <a:t>ax-favored health program</a:t>
            </a:r>
            <a:r>
              <a:rPr lang="en-US" dirty="0">
                <a:ea typeface="Arial" pitchFamily="84" charset="0"/>
                <a:cs typeface="Arial" pitchFamily="84" charset="0"/>
              </a:rPr>
              <a:t> regulations</a:t>
            </a:r>
          </a:p>
          <a:p>
            <a:pPr marL="112713" marR="0" lvl="0" indent="-112713" algn="l" defTabSz="914400" rtl="0" eaLnBrk="1" fontAlgn="auto" latinLnBrk="0" hangingPunct="1">
              <a:lnSpc>
                <a:spcPct val="100000"/>
              </a:lnSpc>
              <a:spcBef>
                <a:spcPts val="0"/>
              </a:spcBef>
              <a:spcAft>
                <a:spcPts val="0"/>
              </a:spcAft>
              <a:buClrTx/>
              <a:buSzTx/>
              <a:tabLst/>
              <a:defRPr/>
            </a:pPr>
            <a:r>
              <a:rPr lang="en-US" dirty="0">
                <a:ea typeface="Arial" pitchFamily="84" charset="0"/>
                <a:cs typeface="Arial" pitchFamily="84" charset="0"/>
              </a:rPr>
              <a:t>What medical expenses can be covered by the programs</a:t>
            </a:r>
            <a:endParaRPr lang="en-US" baseline="0" dirty="0">
              <a:ea typeface="Arial" pitchFamily="84" charset="0"/>
              <a:cs typeface="Arial" pitchFamily="84" charset="0"/>
            </a:endParaRPr>
          </a:p>
          <a:p>
            <a:pPr marL="112713" marR="0" lvl="0" indent="-1127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kern="0" dirty="0">
              <a:solidFill>
                <a:sysClr val="windowText" lastClr="000000"/>
              </a:solidFill>
              <a:latin typeface="+mn-lt"/>
            </a:endParaRPr>
          </a:p>
          <a:p>
            <a:pPr marL="0" indent="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221588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599"/>
              </a:spcBef>
              <a:buNone/>
            </a:pPr>
            <a:r>
              <a:rPr lang="en-US" dirty="0"/>
              <a:t>Tax-favored health programs are designed to give people tax advantages to offset their health care costs. These programs use an account created solely for qualified medical expenses like doctor visits, labs, drugs, and more, depending on the plan.</a:t>
            </a:r>
          </a:p>
          <a:p>
            <a:pPr marL="0" indent="0">
              <a:spcBef>
                <a:spcPts val="599"/>
              </a:spcBef>
              <a:spcAft>
                <a:spcPts val="0"/>
              </a:spcAft>
              <a:buNone/>
            </a:pPr>
            <a:r>
              <a:rPr lang="en-US" dirty="0"/>
              <a:t>There are several types of accounts among these programs. They</a:t>
            </a:r>
            <a:r>
              <a:rPr lang="en-US" baseline="0" dirty="0"/>
              <a:t> differ in how the accounts are set up, who can contribute funds to the account and when, how the funds can be used, and if the funds will be available or “roll” into the next year if not used in the current year. The following are the most common types of tax-favored health saving accounts:</a:t>
            </a:r>
          </a:p>
          <a:p>
            <a:pPr marL="114300" lvl="1" indent="-114300">
              <a:spcBef>
                <a:spcPts val="599"/>
              </a:spcBef>
              <a:spcAft>
                <a:spcPts val="0"/>
              </a:spcAft>
              <a:buFont typeface="Wingdings" panose="05000000000000000000" pitchFamily="2" charset="2"/>
              <a:buChar char="§"/>
            </a:pPr>
            <a:r>
              <a:rPr lang="en-US" dirty="0"/>
              <a:t>Health Reimbursement Arrangements (HRAs), also known as “health reimbursement accounts” or “personal care accounts.”</a:t>
            </a:r>
          </a:p>
          <a:p>
            <a:pPr marL="114300" lvl="1" indent="-114300" defTabSz="931648">
              <a:spcBef>
                <a:spcPts val="599"/>
              </a:spcBef>
              <a:spcAft>
                <a:spcPts val="0"/>
              </a:spcAft>
              <a:buFont typeface="Wingdings" panose="05000000000000000000" pitchFamily="2" charset="2"/>
              <a:buChar char="§"/>
              <a:defRPr/>
            </a:pPr>
            <a:r>
              <a:rPr lang="en-US" dirty="0"/>
              <a:t>Flexible Spending Arrangements (FSAs), also known as “flexible spending accounts,” which are an option sometimes offered under a “cafeteria plan.”</a:t>
            </a:r>
          </a:p>
          <a:p>
            <a:pPr marL="227013">
              <a:spcBef>
                <a:spcPts val="599"/>
              </a:spcBef>
              <a:spcAft>
                <a:spcPts val="0"/>
              </a:spcAft>
              <a:buFont typeface="Arial" panose="020B0604020202020204" pitchFamily="34" charset="0"/>
              <a:buChar char="•"/>
            </a:pPr>
            <a:r>
              <a:rPr lang="en-US" dirty="0"/>
              <a:t>A cafeteria plan is a separate written plan maintained by an employer for employees that meet the specific requirements of section 125 of the Internal Revenue Code. It provides participants an opportunity to get certain benefits on a pretax basis. Participants in a cafeteria plan must be permitted to choose among at least one taxable benefit (like cash) and one qualified benefit.</a:t>
            </a:r>
          </a:p>
          <a:p>
            <a:pPr marL="114300" lvl="1" indent="-114300" eaLnBrk="1" hangingPunct="1">
              <a:spcBef>
                <a:spcPts val="599"/>
              </a:spcBef>
              <a:spcAft>
                <a:spcPts val="0"/>
              </a:spcAft>
              <a:buFont typeface="Wingdings" panose="05000000000000000000" pitchFamily="2" charset="2"/>
              <a:buChar char="§"/>
            </a:pPr>
            <a:r>
              <a:rPr lang="en-US" dirty="0"/>
              <a:t>Health Savings Accounts (HSAs), also sometimes called Medical Savings Accounts (MSAs). The Internal Revenue Service (IRS) will also refer to these as Archer MSAs.</a:t>
            </a:r>
          </a:p>
          <a:p>
            <a:pPr marL="114300" lvl="1" indent="-114300">
              <a:spcBef>
                <a:spcPts val="599"/>
              </a:spcBef>
              <a:spcAft>
                <a:spcPts val="0"/>
              </a:spcAft>
              <a:buFont typeface="Wingdings" panose="05000000000000000000" pitchFamily="2" charset="2"/>
              <a:buChar char="§"/>
            </a:pPr>
            <a:r>
              <a:rPr lang="en-US" dirty="0"/>
              <a:t>Medicare Medical Savings Account (MSA). The IRS </a:t>
            </a:r>
            <a:r>
              <a:rPr lang="en-US" baseline="0" dirty="0"/>
              <a:t>calls these Medicare Advantage MSAs.</a:t>
            </a:r>
            <a:endParaRPr lang="en-US" dirty="0"/>
          </a:p>
        </p:txBody>
      </p:sp>
    </p:spTree>
    <p:extLst>
      <p:ext uri="{BB962C8B-B14F-4D97-AF65-F5344CB8AC3E}">
        <p14:creationId xmlns:p14="http://schemas.microsoft.com/office/powerpoint/2010/main" val="130503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spcAft>
                <a:spcPts val="0"/>
              </a:spcAft>
              <a:buNone/>
            </a:pPr>
            <a:r>
              <a:rPr lang="en-US" dirty="0"/>
              <a:t>In general, tax-favored health programs </a:t>
            </a:r>
            <a:r>
              <a:rPr lang="en-US" baseline="0" dirty="0"/>
              <a:t>are regulated</a:t>
            </a:r>
            <a:r>
              <a:rPr lang="en-US" dirty="0"/>
              <a:t> by the IRS,</a:t>
            </a:r>
            <a:r>
              <a:rPr lang="en-US" baseline="0" dirty="0"/>
              <a:t> except for Medicare MSAs. </a:t>
            </a:r>
            <a:r>
              <a:rPr lang="en-US" dirty="0"/>
              <a:t>Medicare works with private insurance companies to offer people with Medicare ways to get their health care coverage. These companies can choose to offer a Medicare Advantage Plan called a Medicare MSA Plan. These plans are similar to HSAs available outside of Medicare. Medicare has oversight of the health plan offerings, and directly, and exclusively funds the MSA that’s connected to the health plan enrollment.</a:t>
            </a:r>
            <a:r>
              <a:rPr lang="en-US" baseline="0" dirty="0"/>
              <a:t> </a:t>
            </a:r>
            <a:endParaRPr lang="en-US" dirty="0"/>
          </a:p>
          <a:p>
            <a:pPr marL="0" indent="0">
              <a:spcBef>
                <a:spcPts val="600"/>
              </a:spcBef>
              <a:spcAft>
                <a:spcPts val="0"/>
              </a:spcAft>
              <a:buNone/>
            </a:pPr>
            <a:r>
              <a:rPr lang="en-US" b="1" baseline="0" dirty="0"/>
              <a:t>NOTE: </a:t>
            </a:r>
            <a:r>
              <a:rPr lang="en-US" b="0" baseline="0" dirty="0"/>
              <a:t>HRAs such as Individual Coverage HRAs (ICHRAs) and Excepted Benefit HRAs (EBHRAs), and HRAs that are integrated with traditional group health plans (like from an employer) are also regulated by the Department of Health &amp; Human Services (DHHS) and the Department of Labor (DOL).</a:t>
            </a:r>
            <a:endParaRPr lang="en-US" b="1" dirty="0"/>
          </a:p>
        </p:txBody>
      </p:sp>
    </p:spTree>
    <p:extLst>
      <p:ext uri="{BB962C8B-B14F-4D97-AF65-F5344CB8AC3E}">
        <p14:creationId xmlns:p14="http://schemas.microsoft.com/office/powerpoint/2010/main" val="191553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11"/>
              </a:spcBef>
              <a:buNone/>
            </a:pPr>
            <a:r>
              <a:rPr lang="en-US" dirty="0"/>
              <a:t>The IRS also defines and regulates the types of qualified medical expenses that are eligible to be covered by funds in these programs. </a:t>
            </a:r>
          </a:p>
          <a:p>
            <a:pPr marL="0" indent="0">
              <a:spcBef>
                <a:spcPts val="611"/>
              </a:spcBef>
              <a:spcAft>
                <a:spcPts val="0"/>
              </a:spcAft>
              <a:buNone/>
            </a:pPr>
            <a:r>
              <a:rPr lang="en-US" b="0" i="0" u="none" strike="noStrike" kern="1200" baseline="0" dirty="0">
                <a:solidFill>
                  <a:schemeClr val="tx1"/>
                </a:solidFill>
              </a:rPr>
              <a:t>The IRS defines medical expenses as costs for diagnosis, cure, mitigation, treatment, or prevention of disease, and for the purpose of affecting any part or function of the body. These expenses include payments for legal medical services offered by doctors, surgeons, dentists, and other medical practitioners. They include the costs of equipment, supplies, and diagnostic devices needed for these purposes. </a:t>
            </a:r>
          </a:p>
          <a:p>
            <a:pPr marL="0" indent="0">
              <a:spcBef>
                <a:spcPts val="611"/>
              </a:spcBef>
              <a:spcAft>
                <a:spcPts val="0"/>
              </a:spcAft>
              <a:buNone/>
            </a:pPr>
            <a:r>
              <a:rPr lang="en-US" b="0" i="0" u="none" strike="noStrike" kern="1200" baseline="0" dirty="0">
                <a:solidFill>
                  <a:schemeClr val="tx1"/>
                </a:solidFill>
              </a:rPr>
              <a:t>Medical expenses must be </a:t>
            </a:r>
            <a:r>
              <a:rPr lang="en-US" dirty="0"/>
              <a:t>primarily</a:t>
            </a:r>
            <a:r>
              <a:rPr lang="en-US" b="0" i="0" u="none" strike="noStrike" kern="1200" dirty="0">
                <a:solidFill>
                  <a:schemeClr val="tx1"/>
                </a:solidFill>
              </a:rPr>
              <a:t> used</a:t>
            </a:r>
            <a:r>
              <a:rPr lang="en-US" b="0" i="0" u="none" strike="noStrike" kern="1200" baseline="0" dirty="0">
                <a:solidFill>
                  <a:schemeClr val="tx1"/>
                </a:solidFill>
              </a:rPr>
              <a:t> to improve or prevent a physical or mental defect or illness. They don’t include expenses that are only helpful to general health, like vitamins or a vacation. </a:t>
            </a:r>
          </a:p>
          <a:p>
            <a:endParaRPr lang="en-US" dirty="0"/>
          </a:p>
        </p:txBody>
      </p:sp>
    </p:spTree>
    <p:extLst>
      <p:ext uri="{BB962C8B-B14F-4D97-AF65-F5344CB8AC3E}">
        <p14:creationId xmlns:p14="http://schemas.microsoft.com/office/powerpoint/2010/main" val="224992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Medical expenses include amounts paid for:</a:t>
            </a:r>
          </a:p>
          <a:p>
            <a:pPr>
              <a:spcBef>
                <a:spcPts val="600"/>
              </a:spcBef>
            </a:pPr>
            <a:r>
              <a:rPr lang="en-US" dirty="0"/>
              <a:t>Prescribed medicines (a drug that requires a prescription by a doctor for its use by an individual) and over-the-counter drugs.  </a:t>
            </a:r>
          </a:p>
          <a:p>
            <a:pPr>
              <a:spcBef>
                <a:spcPts val="600"/>
              </a:spcBef>
            </a:pPr>
            <a:r>
              <a:rPr lang="en-US" dirty="0"/>
              <a:t>Qualified long-term care services and limited amounts paid for any qualified long-term care insurance contract. </a:t>
            </a:r>
          </a:p>
          <a:p>
            <a:pPr>
              <a:spcBef>
                <a:spcPts val="600"/>
              </a:spcBef>
            </a:pPr>
            <a:r>
              <a:rPr lang="en-US" dirty="0"/>
              <a:t>Transportation primarily for, and essential to, medical care. Out-of-pocket expenses, like the cost of gas and oil, can be included when a car is used for medical reasons. </a:t>
            </a:r>
          </a:p>
          <a:p>
            <a:pPr>
              <a:spcBef>
                <a:spcPts val="600"/>
              </a:spcBef>
            </a:pPr>
            <a:r>
              <a:rPr lang="en-US" dirty="0"/>
              <a:t>Some insurance premiums for policies that cover medical care. This varies according to the type of tax-favored health program that someone is enrolled in.</a:t>
            </a:r>
          </a:p>
          <a:p>
            <a:pPr marL="0" indent="0">
              <a:spcBef>
                <a:spcPts val="600"/>
              </a:spcBef>
              <a:buNone/>
            </a:pPr>
            <a:r>
              <a:rPr lang="en-US" b="1" dirty="0"/>
              <a:t>NOTE: </a:t>
            </a:r>
            <a:r>
              <a:rPr lang="en-US" dirty="0"/>
              <a:t>For more information about eligible medical and dental expenses, visit </a:t>
            </a:r>
            <a:r>
              <a:rPr lang="en-US" u="sng" dirty="0">
                <a:hlinkClick r:id="rId3"/>
              </a:rPr>
              <a:t>IRS.gov/pub/</a:t>
            </a:r>
            <a:r>
              <a:rPr lang="en-US" u="sng" dirty="0" err="1">
                <a:hlinkClick r:id="rId3"/>
              </a:rPr>
              <a:t>irs</a:t>
            </a:r>
            <a:r>
              <a:rPr lang="en-US" u="sng" dirty="0">
                <a:hlinkClick r:id="rId3"/>
              </a:rPr>
              <a:t>-pdf/p502.pdf</a:t>
            </a:r>
            <a:r>
              <a:rPr lang="en-US" dirty="0"/>
              <a:t>.</a:t>
            </a:r>
          </a:p>
          <a:p>
            <a:pPr marL="0" indent="0">
              <a:spcBef>
                <a:spcPts val="600"/>
              </a:spcBef>
              <a:buNone/>
            </a:pPr>
            <a:endParaRPr lang="en-US" dirty="0"/>
          </a:p>
        </p:txBody>
      </p:sp>
    </p:spTree>
    <p:extLst>
      <p:ext uri="{BB962C8B-B14F-4D97-AF65-F5344CB8AC3E}">
        <p14:creationId xmlns:p14="http://schemas.microsoft.com/office/powerpoint/2010/main" val="103457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Generally, medical expenses can be included for the individual, as well as their spouse or dependent, either when the services were provided or when they were paid. There are different rules for dependents and for individuals who are the subject of multiple support agreements.</a:t>
            </a:r>
          </a:p>
          <a:p>
            <a:pPr marL="0" indent="0">
              <a:spcBef>
                <a:spcPts val="600"/>
              </a:spcBef>
              <a:buNone/>
            </a:pPr>
            <a:r>
              <a:rPr lang="en-US" dirty="0"/>
              <a:t>To include medical expenses for a spouse, they must have been married either at the time the spouse received the medical services or at the time the medical expenses were paid.</a:t>
            </a:r>
          </a:p>
          <a:p>
            <a:pPr marL="0" indent="0">
              <a:spcBef>
                <a:spcPts val="600"/>
              </a:spcBef>
              <a:buNone/>
            </a:pPr>
            <a:r>
              <a:rPr lang="en-US" dirty="0"/>
              <a:t>To include medical expenses for a dependent, the person must have been a dependent either at the time the medical services were provided or at the time the medical expenses were paid. A person generally qualifies as a dependent for purposes of the medical expense deduction if both of the following requirements are met:</a:t>
            </a:r>
          </a:p>
          <a:p>
            <a:pPr marL="173038" indent="-173038">
              <a:spcBef>
                <a:spcPts val="600"/>
              </a:spcBef>
              <a:buAutoNum type="arabicPeriod"/>
            </a:pPr>
            <a:r>
              <a:rPr lang="en-US" dirty="0"/>
              <a:t>The person was a qualifying child (defined later) or a qualifying relative (defined later). </a:t>
            </a:r>
          </a:p>
          <a:p>
            <a:pPr marL="173038" indent="-173038">
              <a:spcBef>
                <a:spcPts val="600"/>
              </a:spcBef>
              <a:buAutoNum type="arabicPeriod"/>
            </a:pPr>
            <a:r>
              <a:rPr lang="en-US" dirty="0"/>
              <a:t>The person was a U.S. citizen or national or a resident of the United States, Canada, or Mexico. If the qualifying child was adopted, see Exception for adopted child, later.</a:t>
            </a:r>
          </a:p>
          <a:p>
            <a:pPr marL="0" indent="0">
              <a:spcBef>
                <a:spcPts val="600"/>
              </a:spcBef>
              <a:buNone/>
            </a:pPr>
            <a:r>
              <a:rPr lang="en-US" dirty="0"/>
              <a:t>Medical expenses paid before death by the decedent are included in figuring any deduction for medical and dental expenses on the decedent's final income tax return. This includes expenses for the decedent’s spouse and dependents as well as for the decedent. </a:t>
            </a:r>
          </a:p>
          <a:p>
            <a:pPr marL="0" indent="0">
              <a:spcBef>
                <a:spcPts val="600"/>
              </a:spcBef>
              <a:buNone/>
            </a:pPr>
            <a:r>
              <a:rPr lang="en-US" dirty="0"/>
              <a:t>Visit </a:t>
            </a:r>
            <a:r>
              <a:rPr lang="en-US" dirty="0">
                <a:hlinkClick r:id="rId3"/>
              </a:rPr>
              <a:t>IRS.gov/pub/</a:t>
            </a:r>
            <a:r>
              <a:rPr lang="en-US" dirty="0" err="1">
                <a:hlinkClick r:id="rId3"/>
              </a:rPr>
              <a:t>irs</a:t>
            </a:r>
            <a:r>
              <a:rPr lang="en-US" dirty="0">
                <a:hlinkClick r:id="rId3"/>
              </a:rPr>
              <a:t>-pdf/p502.pdf</a:t>
            </a:r>
            <a:r>
              <a:rPr lang="en-US" dirty="0"/>
              <a:t> for additional information on whose medical expenses can be included.</a:t>
            </a:r>
          </a:p>
        </p:txBody>
      </p:sp>
    </p:spTree>
    <p:extLst>
      <p:ext uri="{BB962C8B-B14F-4D97-AF65-F5344CB8AC3E}">
        <p14:creationId xmlns:p14="http://schemas.microsoft.com/office/powerpoint/2010/main" val="733984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userDrawn="1"/>
        </p:nvSpPr>
        <p:spPr>
          <a:xfrm>
            <a:off x="8342877" y="0"/>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650FD451-B0F6-5744-8D86-E9B3DAAB3C70}"/>
              </a:ext>
            </a:extLst>
          </p:cNvPr>
          <p:cNvSpPr/>
          <p:nvPr userDrawn="1"/>
        </p:nvSpPr>
        <p:spPr>
          <a:xfrm>
            <a:off x="8569922" y="342"/>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E95C8E2A-32D0-8247-8DF7-0FF92D4D79F7}"/>
              </a:ext>
            </a:extLst>
          </p:cNvPr>
          <p:cNvSpPr/>
          <p:nvPr userDrawn="1"/>
        </p:nvSpPr>
        <p:spPr>
          <a:xfrm>
            <a:off x="985781" y="1170497"/>
            <a:ext cx="755904" cy="2194846"/>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831980" y="3702205"/>
            <a:ext cx="7920134" cy="1052250"/>
          </a:xfrm>
        </p:spPr>
        <p:txBody>
          <a:bodyPr anchor="t" anchorCtr="0">
            <a:normAutofit/>
          </a:bodyPr>
          <a:lstStyle>
            <a:lvl1pPr marL="0" algn="l" defTabSz="914400" rtl="0" eaLnBrk="1" latinLnBrk="0" hangingPunct="1">
              <a:lnSpc>
                <a:spcPct val="90000"/>
              </a:lnSpc>
              <a:spcBef>
                <a:spcPct val="0"/>
              </a:spcBef>
              <a:buNone/>
              <a:defRPr lang="en-US" sz="4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783104" y="4903938"/>
            <a:ext cx="7727575" cy="7834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800" b="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lvl1pPr>
              <a:defRPr/>
            </a:lvl1pPr>
          </a:lstStyle>
          <a:p>
            <a:r>
              <a:rPr lang="en-US" dirty="0"/>
              <a:t>Medicare &amp; Tax-Favored Health Programs</a:t>
            </a:r>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735705" y="4811486"/>
            <a:ext cx="1430250" cy="1061189"/>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9882" y="232631"/>
            <a:ext cx="2046621" cy="706865"/>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7499" y="1206343"/>
            <a:ext cx="2717800" cy="215900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153527" y="1206343"/>
            <a:ext cx="2717800" cy="215900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59555" y="1206343"/>
            <a:ext cx="2717800" cy="2159000"/>
          </a:xfrm>
          <a:prstGeom prst="rect">
            <a:avLst/>
          </a:prstGeom>
        </p:spPr>
      </p:pic>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pic>
        <p:nvPicPr>
          <p:cNvPr id="24" name="Picture 23">
            <a:extLst>
              <a:ext uri="{FF2B5EF4-FFF2-40B4-BE49-F238E27FC236}">
                <a16:creationId xmlns:a16="http://schemas.microsoft.com/office/drawing/2014/main" id="{95DB786D-1FF3-0C44-9284-6E1AB17D2AD1}"/>
              </a:ext>
            </a:extLst>
          </p:cNvPr>
          <p:cNvPicPr>
            <a:picLocks noChangeAspect="1"/>
          </p:cNvPicPr>
          <p:nvPr userDrawn="1"/>
        </p:nvPicPr>
        <p:blipFill rotWithShape="1">
          <a:blip r:embed="rId7"/>
          <a:srcRect b="1162"/>
          <a:stretch/>
        </p:blipFill>
        <p:spPr>
          <a:xfrm>
            <a:off x="1308874" y="1206343"/>
            <a:ext cx="2743200" cy="2159000"/>
          </a:xfrm>
          <a:prstGeom prst="rect">
            <a:avLst/>
          </a:prstGeom>
        </p:spPr>
      </p:pic>
    </p:spTree>
    <p:extLst>
      <p:ext uri="{BB962C8B-B14F-4D97-AF65-F5344CB8AC3E}">
        <p14:creationId xmlns:p14="http://schemas.microsoft.com/office/powerpoint/2010/main" val="310388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&amp; Tax-Favored Health Programs</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00257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&amp; Tax-Favored Health Programs</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66753" y="1182004"/>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6245688" y="1171875"/>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19378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142" y="1180618"/>
            <a:ext cx="9303428" cy="4757195"/>
          </a:xfrm>
        </p:spPr>
        <p:txBody>
          <a:bodyPr/>
          <a:lstStyle>
            <a:lvl2pPr marL="457200" indent="-227013">
              <a:defRPr/>
            </a:lvl2pPr>
            <a:lvl3pPr marL="685800" indent="-228600">
              <a:buSzPct val="50000"/>
              <a:buFont typeface="Wingdings" panose="05000000000000000000" pitchFamily="2" charset="2"/>
              <a:buChar char="q"/>
              <a:defRPr/>
            </a:lvl3pPr>
            <a:lvl4pPr marL="914400" indent="-231775">
              <a:buFont typeface="Calibri" panose="020F0502020204030204" pitchFamily="34" charset="0"/>
              <a:buChar char="–"/>
              <a:defRPr/>
            </a:lvl4pPr>
            <a:lvl5pPr marL="1143000" indent="-228600">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t>August 2021</a:t>
            </a:r>
          </a:p>
        </p:txBody>
      </p:sp>
      <p:sp>
        <p:nvSpPr>
          <p:cNvPr id="6" name="Footer Placeholder 5"/>
          <p:cNvSpPr>
            <a:spLocks noGrp="1"/>
          </p:cNvSpPr>
          <p:nvPr>
            <p:ph type="ftr" sz="quarter" idx="11"/>
          </p:nvPr>
        </p:nvSpPr>
        <p:spPr/>
        <p:txBody>
          <a:bodyPr/>
          <a:lstStyle>
            <a:lvl1pPr>
              <a:defRPr/>
            </a:lvl1pPr>
          </a:lstStyle>
          <a:p>
            <a:r>
              <a:rPr lang="en-US" dirty="0"/>
              <a:t>Medicare &amp; Tax-Favored Health Programs</a:t>
            </a:r>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3200">
                <a:latin typeface="Calibri "/>
              </a:defRPr>
            </a:lvl1pPr>
          </a:lstStyle>
          <a:p>
            <a:r>
              <a:rPr lang="en-US" dirty="0"/>
              <a:t>Click to edit Master title style</a:t>
            </a:r>
          </a:p>
        </p:txBody>
      </p:sp>
    </p:spTree>
    <p:extLst>
      <p:ext uri="{BB962C8B-B14F-4D97-AF65-F5344CB8AC3E}">
        <p14:creationId xmlns:p14="http://schemas.microsoft.com/office/powerpoint/2010/main" val="915282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pPr>
              <a:defRPr/>
            </a:pPr>
            <a:r>
              <a:rPr lang="en-US" dirty="0">
                <a:solidFill>
                  <a:prstClr val="black">
                    <a:lumMod val="75000"/>
                    <a:lumOff val="25000"/>
                  </a:prstClr>
                </a:solidFill>
              </a:rPr>
              <a:t>August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pPr>
              <a:defRPr/>
            </a:pPr>
            <a:r>
              <a:rPr lang="en-US" dirty="0">
                <a:solidFill>
                  <a:prstClr val="black">
                    <a:lumMod val="75000"/>
                    <a:lumOff val="25000"/>
                  </a:prstClr>
                </a:solidFill>
              </a:rPr>
              <a:t>Medicare &amp; Tax-Favored Health Programs</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22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180618"/>
            <a:ext cx="10478267" cy="4757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t>August 2021</a:t>
            </a:r>
          </a:p>
        </p:txBody>
      </p:sp>
      <p:sp>
        <p:nvSpPr>
          <p:cNvPr id="6" name="Footer Placeholder 5"/>
          <p:cNvSpPr>
            <a:spLocks noGrp="1"/>
          </p:cNvSpPr>
          <p:nvPr>
            <p:ph type="ftr" sz="quarter" idx="11"/>
          </p:nvPr>
        </p:nvSpPr>
        <p:spPr/>
        <p:txBody>
          <a:bodyPr/>
          <a:lstStyle>
            <a:lvl1pPr>
              <a:defRPr/>
            </a:lvl1pPr>
          </a:lstStyle>
          <a:p>
            <a:r>
              <a:rPr lang="en-US" dirty="0"/>
              <a:t>Medicare &amp; Tax-Favored Health Programs</a:t>
            </a:r>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3200">
                <a:latin typeface="Calibri "/>
              </a:defRPr>
            </a:lvl1pPr>
          </a:lstStyle>
          <a:p>
            <a:r>
              <a:rPr lang="en-US" dirty="0"/>
              <a:t>Click to edit Master title style</a:t>
            </a:r>
          </a:p>
        </p:txBody>
      </p:sp>
    </p:spTree>
    <p:extLst>
      <p:ext uri="{BB962C8B-B14F-4D97-AF65-F5344CB8AC3E}">
        <p14:creationId xmlns:p14="http://schemas.microsoft.com/office/powerpoint/2010/main" val="2140013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t>August 2021</a:t>
            </a:r>
          </a:p>
        </p:txBody>
      </p:sp>
      <p:sp>
        <p:nvSpPr>
          <p:cNvPr id="6" name="Footer Placeholder 5"/>
          <p:cNvSpPr>
            <a:spLocks noGrp="1"/>
          </p:cNvSpPr>
          <p:nvPr>
            <p:ph type="ftr" sz="quarter" idx="11"/>
          </p:nvPr>
        </p:nvSpPr>
        <p:spPr/>
        <p:txBody>
          <a:bodyPr/>
          <a:lstStyle>
            <a:lvl1pPr>
              <a:defRPr/>
            </a:lvl1pPr>
          </a:lstStyle>
          <a:p>
            <a:r>
              <a:rPr lang="en-US" dirty="0"/>
              <a:t>Medicare &amp; Tax-Favored Health Programs</a:t>
            </a:r>
          </a:p>
        </p:txBody>
      </p:sp>
    </p:spTree>
    <p:extLst>
      <p:ext uri="{BB962C8B-B14F-4D97-AF65-F5344CB8AC3E}">
        <p14:creationId xmlns:p14="http://schemas.microsoft.com/office/powerpoint/2010/main" val="1166232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r>
              <a:rPr lang="en-US" dirty="0"/>
              <a:t>August 2021</a:t>
            </a:r>
          </a:p>
        </p:txBody>
      </p:sp>
      <p:sp>
        <p:nvSpPr>
          <p:cNvPr id="4" name="Footer Placeholder 3"/>
          <p:cNvSpPr>
            <a:spLocks noGrp="1"/>
          </p:cNvSpPr>
          <p:nvPr>
            <p:ph type="ftr" sz="quarter" idx="11"/>
          </p:nvPr>
        </p:nvSpPr>
        <p:spPr/>
        <p:txBody>
          <a:bodyPr/>
          <a:lstStyle>
            <a:lvl1pPr>
              <a:defRPr/>
            </a:lvl1pPr>
          </a:lstStyle>
          <a:p>
            <a:r>
              <a:rPr lang="en-US" dirty="0"/>
              <a:t>Medicare &amp; Tax-Favored Health Programs</a:t>
            </a:r>
          </a:p>
        </p:txBody>
      </p:sp>
    </p:spTree>
    <p:extLst>
      <p:ext uri="{BB962C8B-B14F-4D97-AF65-F5344CB8AC3E}">
        <p14:creationId xmlns:p14="http://schemas.microsoft.com/office/powerpoint/2010/main" val="1723038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August 2021</a:t>
            </a:r>
          </a:p>
        </p:txBody>
      </p:sp>
      <p:sp>
        <p:nvSpPr>
          <p:cNvPr id="4" name="Footer Placeholder 3"/>
          <p:cNvSpPr>
            <a:spLocks noGrp="1"/>
          </p:cNvSpPr>
          <p:nvPr>
            <p:ph type="ftr" sz="quarter" idx="11"/>
          </p:nvPr>
        </p:nvSpPr>
        <p:spPr/>
        <p:txBody>
          <a:bodyPr/>
          <a:lstStyle>
            <a:lvl1pPr>
              <a:defRPr/>
            </a:lvl1pPr>
          </a:lstStyle>
          <a:p>
            <a:r>
              <a:rPr lang="en-US" dirty="0"/>
              <a:t>Medicare &amp; Tax-Favored Health Programs</a:t>
            </a:r>
          </a:p>
        </p:txBody>
      </p:sp>
    </p:spTree>
    <p:extLst>
      <p:ext uri="{BB962C8B-B14F-4D97-AF65-F5344CB8AC3E}">
        <p14:creationId xmlns:p14="http://schemas.microsoft.com/office/powerpoint/2010/main" val="2340605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&amp; Tax-Favored Health Programs</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968686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 Main 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userDrawn="1"/>
        </p:nvSpPr>
        <p:spPr>
          <a:xfrm>
            <a:off x="8342877" y="0"/>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650FD451-B0F6-5744-8D86-E9B3DAAB3C70}"/>
              </a:ext>
            </a:extLst>
          </p:cNvPr>
          <p:cNvSpPr/>
          <p:nvPr userDrawn="1"/>
        </p:nvSpPr>
        <p:spPr>
          <a:xfrm>
            <a:off x="8569922" y="342"/>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E95C8E2A-32D0-8247-8DF7-0FF92D4D79F7}"/>
              </a:ext>
            </a:extLst>
          </p:cNvPr>
          <p:cNvSpPr/>
          <p:nvPr userDrawn="1"/>
        </p:nvSpPr>
        <p:spPr>
          <a:xfrm>
            <a:off x="985781" y="1170497"/>
            <a:ext cx="755904" cy="2194846"/>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831980" y="3702205"/>
            <a:ext cx="7920134" cy="1052250"/>
          </a:xfrm>
        </p:spPr>
        <p:txBody>
          <a:bodyPr anchor="t" anchorCtr="0">
            <a:normAutofit/>
          </a:bodyPr>
          <a:lstStyle>
            <a:lvl1pPr marL="0" algn="l" defTabSz="914400" rtl="0" eaLnBrk="1" latinLnBrk="0" hangingPunct="1">
              <a:lnSpc>
                <a:spcPct val="90000"/>
              </a:lnSpc>
              <a:spcBef>
                <a:spcPct val="0"/>
              </a:spcBef>
              <a:buNone/>
              <a:defRPr lang="en-US" sz="4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783104" y="4903938"/>
            <a:ext cx="7727575" cy="7834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800" b="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p>
            <a:r>
              <a:rPr lang="en-US" dirty="0"/>
              <a:t>Medicare Advantage and Other Medicare Health Plans</a:t>
            </a:r>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735705" y="4811486"/>
            <a:ext cx="1430250" cy="1061189"/>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9882" y="232631"/>
            <a:ext cx="2046621" cy="706865"/>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7499" y="1206343"/>
            <a:ext cx="2717800" cy="215900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153527" y="1206343"/>
            <a:ext cx="2717800" cy="215900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59555" y="1206343"/>
            <a:ext cx="2717800" cy="2159000"/>
          </a:xfrm>
          <a:prstGeom prst="rect">
            <a:avLst/>
          </a:prstGeom>
        </p:spPr>
      </p:pic>
      <p:grpSp>
        <p:nvGrpSpPr>
          <p:cNvPr id="22" name="Group 21">
            <a:extLst>
              <a:ext uri="{FF2B5EF4-FFF2-40B4-BE49-F238E27FC236}">
                <a16:creationId xmlns:a16="http://schemas.microsoft.com/office/drawing/2014/main" id="{C74EB819-10E6-6B46-8253-7F546D01824E}"/>
              </a:ext>
            </a:extLst>
          </p:cNvPr>
          <p:cNvGrpSpPr/>
          <p:nvPr userDrawn="1"/>
        </p:nvGrpSpPr>
        <p:grpSpPr>
          <a:xfrm>
            <a:off x="1327990" y="1206343"/>
            <a:ext cx="2774867" cy="2201875"/>
            <a:chOff x="1327990" y="1206343"/>
            <a:chExt cx="2774867" cy="2201875"/>
          </a:xfrm>
        </p:grpSpPr>
        <p:pic>
          <p:nvPicPr>
            <p:cNvPr id="19" name="Picture 18">
              <a:extLst>
                <a:ext uri="{FF2B5EF4-FFF2-40B4-BE49-F238E27FC236}">
                  <a16:creationId xmlns:a16="http://schemas.microsoft.com/office/drawing/2014/main" id="{26F16152-FF6F-B04A-A798-CF29776E141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t="1" r="-2101" b="-830"/>
            <a:stretch/>
          </p:blipFill>
          <p:spPr>
            <a:xfrm>
              <a:off x="1327990" y="1206343"/>
              <a:ext cx="2774867" cy="2176923"/>
            </a:xfrm>
            <a:prstGeom prst="rect">
              <a:avLst/>
            </a:prstGeom>
          </p:spPr>
        </p:pic>
        <p:sp>
          <p:nvSpPr>
            <p:cNvPr id="21" name="Freeform 20">
              <a:extLst>
                <a:ext uri="{FF2B5EF4-FFF2-40B4-BE49-F238E27FC236}">
                  <a16:creationId xmlns:a16="http://schemas.microsoft.com/office/drawing/2014/main" id="{EFE3DA25-4E6C-FF41-AE1E-55C7CBCF10B5}"/>
                </a:ext>
              </a:extLst>
            </p:cNvPr>
            <p:cNvSpPr/>
            <p:nvPr userDrawn="1"/>
          </p:nvSpPr>
          <p:spPr>
            <a:xfrm>
              <a:off x="3491345" y="3192843"/>
              <a:ext cx="68014" cy="215375"/>
            </a:xfrm>
            <a:custGeom>
              <a:avLst/>
              <a:gdLst>
                <a:gd name="connsiteX0" fmla="*/ 56678 w 68014"/>
                <a:gd name="connsiteY0" fmla="*/ 0 h 215375"/>
                <a:gd name="connsiteX1" fmla="*/ 0 w 68014"/>
                <a:gd name="connsiteY1" fmla="*/ 207818 h 215375"/>
                <a:gd name="connsiteX2" fmla="*/ 68014 w 68014"/>
                <a:gd name="connsiteY2" fmla="*/ 215375 h 215375"/>
                <a:gd name="connsiteX3" fmla="*/ 56678 w 68014"/>
                <a:gd name="connsiteY3" fmla="*/ 0 h 215375"/>
              </a:gdLst>
              <a:ahLst/>
              <a:cxnLst>
                <a:cxn ang="0">
                  <a:pos x="connsiteX0" y="connsiteY0"/>
                </a:cxn>
                <a:cxn ang="0">
                  <a:pos x="connsiteX1" y="connsiteY1"/>
                </a:cxn>
                <a:cxn ang="0">
                  <a:pos x="connsiteX2" y="connsiteY2"/>
                </a:cxn>
                <a:cxn ang="0">
                  <a:pos x="connsiteX3" y="connsiteY3"/>
                </a:cxn>
              </a:cxnLst>
              <a:rect l="l" t="t" r="r" b="b"/>
              <a:pathLst>
                <a:path w="68014" h="215375">
                  <a:moveTo>
                    <a:pt x="56678" y="0"/>
                  </a:moveTo>
                  <a:lnTo>
                    <a:pt x="0" y="207818"/>
                  </a:lnTo>
                  <a:lnTo>
                    <a:pt x="68014" y="215375"/>
                  </a:lnTo>
                  <a:lnTo>
                    <a:pt x="5667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Tree>
    <p:extLst>
      <p:ext uri="{BB962C8B-B14F-4D97-AF65-F5344CB8AC3E}">
        <p14:creationId xmlns:p14="http://schemas.microsoft.com/office/powerpoint/2010/main" val="31627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Medicare &amp; Tax-Favored Health Programs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12" name="Picture 11">
            <a:extLst>
              <a:ext uri="{FF2B5EF4-FFF2-40B4-BE49-F238E27FC236}">
                <a16:creationId xmlns:a16="http://schemas.microsoft.com/office/drawing/2014/main" id="{D9669EE1-C073-5F4C-B31A-4DA803B9633B}"/>
              </a:ext>
            </a:extLst>
          </p:cNvPr>
          <p:cNvPicPr>
            <a:picLocks noChangeAspect="1"/>
          </p:cNvPicPr>
          <p:nvPr userDrawn="1"/>
        </p:nvPicPr>
        <p:blipFill rotWithShape="1">
          <a:blip r:embed="rId2"/>
          <a:srcRect b="1162"/>
          <a:stretch/>
        </p:blipFill>
        <p:spPr>
          <a:xfrm>
            <a:off x="1308874" y="1206343"/>
            <a:ext cx="2743200" cy="2159000"/>
          </a:xfrm>
          <a:prstGeom prst="rect">
            <a:avLst/>
          </a:prstGeom>
        </p:spPr>
      </p:pic>
    </p:spTree>
    <p:extLst>
      <p:ext uri="{BB962C8B-B14F-4D97-AF65-F5344CB8AC3E}">
        <p14:creationId xmlns:p14="http://schemas.microsoft.com/office/powerpoint/2010/main" val="2977565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Medicare Advantage and Other Medicare Health Plans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4038600" y="2449914"/>
            <a:ext cx="7119257" cy="1588685"/>
          </a:xfrm>
          <a:prstGeom prst="rect">
            <a:avLst/>
          </a:prstGeom>
          <a:solidFill>
            <a:schemeClr val="bg1"/>
          </a:solidFill>
        </p:spPr>
        <p:txBody>
          <a:bodyPr>
            <a:normAutofit/>
          </a:bodyPr>
          <a:lstStyle>
            <a:lvl1pPr marL="0" indent="0">
              <a:lnSpc>
                <a:spcPct val="100000"/>
              </a:lnSpc>
              <a:spcBef>
                <a:spcPts val="600"/>
              </a:spcBef>
              <a:buNone/>
              <a:defRPr sz="4000" b="1" cap="none" spc="210" baseline="0">
                <a:solidFill>
                  <a:srgbClr val="0755B7"/>
                </a:solidFill>
                <a:latin typeface="Calibri "/>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grpSp>
        <p:nvGrpSpPr>
          <p:cNvPr id="7" name="Group 6">
            <a:extLst>
              <a:ext uri="{FF2B5EF4-FFF2-40B4-BE49-F238E27FC236}">
                <a16:creationId xmlns:a16="http://schemas.microsoft.com/office/drawing/2014/main" id="{9B588946-F38B-D748-9EFB-2E727A4C0524}"/>
              </a:ext>
            </a:extLst>
          </p:cNvPr>
          <p:cNvGrpSpPr/>
          <p:nvPr userDrawn="1"/>
        </p:nvGrpSpPr>
        <p:grpSpPr>
          <a:xfrm>
            <a:off x="1327990" y="1206343"/>
            <a:ext cx="2774867" cy="2201875"/>
            <a:chOff x="1327990" y="1206343"/>
            <a:chExt cx="2774867" cy="2201875"/>
          </a:xfrm>
        </p:grpSpPr>
        <p:pic>
          <p:nvPicPr>
            <p:cNvPr id="10" name="Picture 9">
              <a:extLst>
                <a:ext uri="{FF2B5EF4-FFF2-40B4-BE49-F238E27FC236}">
                  <a16:creationId xmlns:a16="http://schemas.microsoft.com/office/drawing/2014/main" id="{BB263762-56C6-8B4B-8509-662A90E9BEB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r="-2101" b="-830"/>
            <a:stretch/>
          </p:blipFill>
          <p:spPr>
            <a:xfrm>
              <a:off x="1327990" y="1206343"/>
              <a:ext cx="2774867" cy="2176923"/>
            </a:xfrm>
            <a:prstGeom prst="rect">
              <a:avLst/>
            </a:prstGeom>
          </p:spPr>
        </p:pic>
        <p:sp>
          <p:nvSpPr>
            <p:cNvPr id="11" name="Freeform 10">
              <a:extLst>
                <a:ext uri="{FF2B5EF4-FFF2-40B4-BE49-F238E27FC236}">
                  <a16:creationId xmlns:a16="http://schemas.microsoft.com/office/drawing/2014/main" id="{67C54432-579C-9040-A4A5-25C42FCABB2E}"/>
                </a:ext>
              </a:extLst>
            </p:cNvPr>
            <p:cNvSpPr/>
            <p:nvPr userDrawn="1"/>
          </p:nvSpPr>
          <p:spPr>
            <a:xfrm>
              <a:off x="3491345" y="3192843"/>
              <a:ext cx="68014" cy="215375"/>
            </a:xfrm>
            <a:custGeom>
              <a:avLst/>
              <a:gdLst>
                <a:gd name="connsiteX0" fmla="*/ 56678 w 68014"/>
                <a:gd name="connsiteY0" fmla="*/ 0 h 215375"/>
                <a:gd name="connsiteX1" fmla="*/ 0 w 68014"/>
                <a:gd name="connsiteY1" fmla="*/ 207818 h 215375"/>
                <a:gd name="connsiteX2" fmla="*/ 68014 w 68014"/>
                <a:gd name="connsiteY2" fmla="*/ 215375 h 215375"/>
                <a:gd name="connsiteX3" fmla="*/ 56678 w 68014"/>
                <a:gd name="connsiteY3" fmla="*/ 0 h 215375"/>
              </a:gdLst>
              <a:ahLst/>
              <a:cxnLst>
                <a:cxn ang="0">
                  <a:pos x="connsiteX0" y="connsiteY0"/>
                </a:cxn>
                <a:cxn ang="0">
                  <a:pos x="connsiteX1" y="connsiteY1"/>
                </a:cxn>
                <a:cxn ang="0">
                  <a:pos x="connsiteX2" y="connsiteY2"/>
                </a:cxn>
                <a:cxn ang="0">
                  <a:pos x="connsiteX3" y="connsiteY3"/>
                </a:cxn>
              </a:cxnLst>
              <a:rect l="l" t="t" r="r" b="b"/>
              <a:pathLst>
                <a:path w="68014" h="215375">
                  <a:moveTo>
                    <a:pt x="56678" y="0"/>
                  </a:moveTo>
                  <a:lnTo>
                    <a:pt x="0" y="207818"/>
                  </a:lnTo>
                  <a:lnTo>
                    <a:pt x="68014" y="215375"/>
                  </a:lnTo>
                  <a:lnTo>
                    <a:pt x="5667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13723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Medicare Advantage and Other Medicare Health Plans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pic>
        <p:nvPicPr>
          <p:cNvPr id="8" name="Picture 7">
            <a:extLst>
              <a:ext uri="{FF2B5EF4-FFF2-40B4-BE49-F238E27FC236}">
                <a16:creationId xmlns:a16="http://schemas.microsoft.com/office/drawing/2014/main"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4038600" y="2449914"/>
            <a:ext cx="7119257" cy="1588685"/>
          </a:xfrm>
          <a:prstGeom prst="rect">
            <a:avLst/>
          </a:prstGeom>
          <a:solidFill>
            <a:schemeClr val="bg1"/>
          </a:solidFill>
        </p:spPr>
        <p:txBody>
          <a:bodyPr>
            <a:normAutofit/>
          </a:bodyPr>
          <a:lstStyle>
            <a:lvl1pPr marL="0" indent="0">
              <a:lnSpc>
                <a:spcPct val="100000"/>
              </a:lnSpc>
              <a:spcBef>
                <a:spcPts val="600"/>
              </a:spcBef>
              <a:buNone/>
              <a:defRPr sz="4000" b="1" cap="none" spc="210" baseline="0">
                <a:solidFill>
                  <a:srgbClr val="0755B7"/>
                </a:solidFill>
                <a:latin typeface="Calibri "/>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160738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atin typeface="Calibri "/>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Advantage and Other Medicare Health Plans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pic>
        <p:nvPicPr>
          <p:cNvPr id="8" name="Picture 7">
            <a:extLst>
              <a:ext uri="{FF2B5EF4-FFF2-40B4-BE49-F238E27FC236}">
                <a16:creationId xmlns:a16="http://schemas.microsoft.com/office/drawing/2014/main"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4038600" y="2449914"/>
            <a:ext cx="7119257" cy="1588685"/>
          </a:xfrm>
          <a:prstGeom prst="rect">
            <a:avLst/>
          </a:prstGeom>
          <a:solidFill>
            <a:schemeClr val="bg1"/>
          </a:solidFill>
        </p:spPr>
        <p:txBody>
          <a:bodyPr>
            <a:normAutofit/>
          </a:bodyPr>
          <a:lstStyle>
            <a:lvl1pPr marL="0" indent="0">
              <a:lnSpc>
                <a:spcPct val="100000"/>
              </a:lnSpc>
              <a:spcBef>
                <a:spcPts val="600"/>
              </a:spcBef>
              <a:buNone/>
              <a:defRPr sz="4000" b="1" cap="none" spc="210" baseline="0">
                <a:solidFill>
                  <a:srgbClr val="0755B7"/>
                </a:solidFill>
                <a:latin typeface="Calibri "/>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121594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Advantage and Other Medicare Health Plans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pic>
        <p:nvPicPr>
          <p:cNvPr id="8" name="Picture 7">
            <a:extLst>
              <a:ext uri="{FF2B5EF4-FFF2-40B4-BE49-F238E27FC236}">
                <a16:creationId xmlns:a16="http://schemas.microsoft.com/office/drawing/2014/main"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4038600" y="2449914"/>
            <a:ext cx="7119257" cy="1588685"/>
          </a:xfrm>
          <a:prstGeom prst="rect">
            <a:avLst/>
          </a:prstGeom>
          <a:solidFill>
            <a:schemeClr val="bg1"/>
          </a:solidFill>
        </p:spPr>
        <p:txBody>
          <a:bodyPr>
            <a:normAutofit/>
          </a:bodyPr>
          <a:lstStyle>
            <a:lvl1pPr marL="0" indent="0">
              <a:lnSpc>
                <a:spcPct val="100000"/>
              </a:lnSpc>
              <a:spcBef>
                <a:spcPts val="600"/>
              </a:spcBef>
              <a:buNone/>
              <a:defRPr sz="4000" b="1" cap="none" spc="210" baseline="0">
                <a:solidFill>
                  <a:srgbClr val="0755B7"/>
                </a:solidFill>
                <a:latin typeface="Calibri "/>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1526578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Advantage and Other Medicare Health Plans</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866142" y="1143000"/>
            <a:ext cx="9837234"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3063537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May 2021</a:t>
            </a:r>
          </a:p>
        </p:txBody>
      </p:sp>
      <p:sp>
        <p:nvSpPr>
          <p:cNvPr id="6" name="Footer Placeholder 5"/>
          <p:cNvSpPr>
            <a:spLocks noGrp="1"/>
          </p:cNvSpPr>
          <p:nvPr>
            <p:ph type="ftr" sz="quarter" idx="11"/>
          </p:nvPr>
        </p:nvSpPr>
        <p:spPr/>
        <p:txBody>
          <a:bodyPr/>
          <a:lstStyle/>
          <a:p>
            <a:r>
              <a:rPr lang="en-US" dirty="0"/>
              <a:t>Medicare Advantage and Other Medicare Health Plans</a:t>
            </a:r>
          </a:p>
        </p:txBody>
      </p:sp>
      <p:sp>
        <p:nvSpPr>
          <p:cNvPr id="2" name="Title 1">
            <a:extLst>
              <a:ext uri="{FF2B5EF4-FFF2-40B4-BE49-F238E27FC236}">
                <a16:creationId xmlns:a16="http://schemas.microsoft.com/office/drawing/2014/main" id="{65CF3C85-C163-7A44-BD22-2B546CB14132}"/>
              </a:ext>
            </a:extLst>
          </p:cNvPr>
          <p:cNvSpPr>
            <a:spLocks noGrp="1"/>
          </p:cNvSpPr>
          <p:nvPr>
            <p:ph type="title"/>
          </p:nvPr>
        </p:nvSpPr>
        <p:spPr/>
        <p:txBody>
          <a:bodyPr/>
          <a:lstStyle/>
          <a:p>
            <a:r>
              <a:rPr lang="en-US" dirty="0"/>
              <a:t>Click to edit Master title style</a:t>
            </a:r>
          </a:p>
        </p:txBody>
      </p:sp>
      <p:sp>
        <p:nvSpPr>
          <p:cNvPr id="8" name="Table Placeholder 7">
            <a:extLst>
              <a:ext uri="{FF2B5EF4-FFF2-40B4-BE49-F238E27FC236}">
                <a16:creationId xmlns:a16="http://schemas.microsoft.com/office/drawing/2014/main" id="{2AAD6020-3EC7-C74F-BCB1-48C56660019F}"/>
              </a:ext>
            </a:extLst>
          </p:cNvPr>
          <p:cNvSpPr>
            <a:spLocks noGrp="1"/>
          </p:cNvSpPr>
          <p:nvPr>
            <p:ph type="tbl" sz="quarter" idx="12" hasCustomPrompt="1"/>
          </p:nvPr>
        </p:nvSpPr>
        <p:spPr>
          <a:xfrm>
            <a:off x="1866142" y="1259832"/>
            <a:ext cx="9391650" cy="4214813"/>
          </a:xfrm>
        </p:spPr>
        <p:txBody>
          <a:bodyPr/>
          <a:lstStyle>
            <a:lvl1pPr marL="0" indent="0">
              <a:buNone/>
              <a:defRPr/>
            </a:lvl1pPr>
          </a:lstStyle>
          <a:p>
            <a:r>
              <a:rPr lang="en-US" dirty="0"/>
              <a:t>Insert table</a:t>
            </a:r>
          </a:p>
        </p:txBody>
      </p:sp>
    </p:spTree>
    <p:extLst>
      <p:ext uri="{BB962C8B-B14F-4D97-AF65-F5344CB8AC3E}">
        <p14:creationId xmlns:p14="http://schemas.microsoft.com/office/powerpoint/2010/main" val="3472215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Advantage and Other Medicare Health Plans</a:t>
            </a:r>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Tree>
    <p:extLst>
      <p:ext uri="{BB962C8B-B14F-4D97-AF65-F5344CB8AC3E}">
        <p14:creationId xmlns:p14="http://schemas.microsoft.com/office/powerpoint/2010/main" val="3736815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Advantage and Other Medicare Health Plans</a:t>
            </a:r>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Tree>
    <p:extLst>
      <p:ext uri="{BB962C8B-B14F-4D97-AF65-F5344CB8AC3E}">
        <p14:creationId xmlns:p14="http://schemas.microsoft.com/office/powerpoint/2010/main" val="3245310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dirty="0"/>
              <a:t>Medicare Advantage and Other Medicare Health Plans</a:t>
            </a:r>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graphicFrame>
        <p:nvGraphicFramePr>
          <p:cNvPr id="2" name="Chart 1">
            <a:extLst>
              <a:ext uri="{FF2B5EF4-FFF2-40B4-BE49-F238E27FC236}">
                <a16:creationId xmlns:a16="http://schemas.microsoft.com/office/drawing/2014/main" id="{F38C9CAA-3A13-0C40-8BAC-7E48F3C916E0}"/>
              </a:ext>
            </a:extLst>
          </p:cNvPr>
          <p:cNvGraphicFramePr/>
          <p:nvPr userDrawn="1">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027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Advantage and Other Medicare Health Plans</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83001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Medicare &amp; Tax-Favored Health Programs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pic>
        <p:nvPicPr>
          <p:cNvPr id="8" name="Picture 7">
            <a:extLst>
              <a:ext uri="{FF2B5EF4-FFF2-40B4-BE49-F238E27FC236}">
                <a16:creationId xmlns:a16="http://schemas.microsoft.com/office/drawing/2014/main"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680728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Advantage and Other Medicare Health Plans</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66753" y="1182004"/>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6245688" y="1171875"/>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22396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atin typeface="Calibri" panose="020F0502020204030204" pitchFamily="34" charset="0"/>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&amp; Tax-Favored Health Programs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pic>
        <p:nvPicPr>
          <p:cNvPr id="8" name="Picture 7">
            <a:extLst>
              <a:ext uri="{FF2B5EF4-FFF2-40B4-BE49-F238E27FC236}">
                <a16:creationId xmlns:a16="http://schemas.microsoft.com/office/drawing/2014/main"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7323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&amp; Tax-Favored Health Programs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pic>
        <p:nvPicPr>
          <p:cNvPr id="8" name="Picture 7">
            <a:extLst>
              <a:ext uri="{FF2B5EF4-FFF2-40B4-BE49-F238E27FC236}">
                <a16:creationId xmlns:a16="http://schemas.microsoft.com/office/drawing/2014/main"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40453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&amp; Tax-Favored Health Programs</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866142" y="1143000"/>
            <a:ext cx="9837234"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144510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&amp; Tax-Favored Health Programs</a:t>
            </a:r>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spTree>
    <p:extLst>
      <p:ext uri="{BB962C8B-B14F-4D97-AF65-F5344CB8AC3E}">
        <p14:creationId xmlns:p14="http://schemas.microsoft.com/office/powerpoint/2010/main" val="22543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&amp; Tax-Favored Health Programs</a:t>
            </a:r>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spTree>
    <p:extLst>
      <p:ext uri="{BB962C8B-B14F-4D97-AF65-F5344CB8AC3E}">
        <p14:creationId xmlns:p14="http://schemas.microsoft.com/office/powerpoint/2010/main" val="415880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dirty="0"/>
              <a:t>Medicare &amp; Tax-Favored Health Programs</a:t>
            </a:r>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graphicFrame>
        <p:nvGraphicFramePr>
          <p:cNvPr id="2" name="Chart 1">
            <a:extLst>
              <a:ext uri="{FF2B5EF4-FFF2-40B4-BE49-F238E27FC236}">
                <a16:creationId xmlns:a16="http://schemas.microsoft.com/office/drawing/2014/main" id="{F38C9CAA-3A13-0C40-8BAC-7E48F3C916E0}"/>
              </a:ext>
            </a:extLst>
          </p:cNvPr>
          <p:cNvGraphicFramePr/>
          <p:nvPr userDrawn="1">
            <p:extLst>
              <p:ext uri="{D42A27DB-BD31-4B8C-83A1-F6EECF244321}">
                <p14:modId xmlns:p14="http://schemas.microsoft.com/office/powerpoint/2010/main" val="377469806"/>
              </p:ext>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47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r>
              <a:rPr lang="en-US" dirty="0"/>
              <a:t>Medicare &amp; Tax-Favored Health Programs</a:t>
            </a:r>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August 2021</a:t>
            </a:r>
          </a:p>
        </p:txBody>
      </p:sp>
    </p:spTree>
    <p:extLst>
      <p:ext uri="{BB962C8B-B14F-4D97-AF65-F5344CB8AC3E}">
        <p14:creationId xmlns:p14="http://schemas.microsoft.com/office/powerpoint/2010/main" val="12200636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7" r:id="rId3"/>
    <p:sldLayoutId id="2147483668" r:id="rId4"/>
    <p:sldLayoutId id="2147483669" r:id="rId5"/>
    <p:sldLayoutId id="2147483650" r:id="rId6"/>
    <p:sldLayoutId id="2147483654" r:id="rId7"/>
    <p:sldLayoutId id="2147483655" r:id="rId8"/>
    <p:sldLayoutId id="2147483670" r:id="rId9"/>
    <p:sldLayoutId id="2147483684" r:id="rId10"/>
    <p:sldLayoutId id="2147483685" r:id="rId11"/>
    <p:sldLayoutId id="2147483686" r:id="rId12"/>
  </p:sldLayoutIdLst>
  <p:hf sldNum="0" hdr="0"/>
  <p:txStyles>
    <p:titleStyle>
      <a:lvl1pPr algn="l" defTabSz="914400" rtl="0" eaLnBrk="1" latinLnBrk="0" hangingPunct="1">
        <a:lnSpc>
          <a:spcPct val="9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pPr>
              <a:defRPr/>
            </a:pPr>
            <a:r>
              <a:rPr lang="en-US" dirty="0">
                <a:solidFill>
                  <a:prstClr val="black">
                    <a:lumMod val="75000"/>
                    <a:lumOff val="25000"/>
                  </a:prstClr>
                </a:solidFill>
              </a:rPr>
              <a:t>Medicare &amp; Tax-Favored Health Programs</a:t>
            </a:r>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pPr>
              <a:defRPr/>
            </a:pPr>
            <a:r>
              <a:rPr lang="en-US" dirty="0">
                <a:solidFill>
                  <a:prstClr val="black">
                    <a:lumMod val="75000"/>
                    <a:lumOff val="25000"/>
                  </a:prstClr>
                </a:solidFill>
              </a:rPr>
              <a:t>August 2021</a:t>
            </a:r>
          </a:p>
        </p:txBody>
      </p:sp>
    </p:spTree>
    <p:extLst>
      <p:ext uri="{BB962C8B-B14F-4D97-AF65-F5344CB8AC3E}">
        <p14:creationId xmlns:p14="http://schemas.microsoft.com/office/powerpoint/2010/main" val="3662674225"/>
      </p:ext>
    </p:extLst>
  </p:cSld>
  <p:clrMap bg1="lt1" tx1="dk1" bg2="lt2" tx2="dk2" accent1="accent1" accent2="accent2" accent3="accent3" accent4="accent4" accent5="accent5" accent6="accent6" hlink="hlink" folHlink="folHlink"/>
  <p:sldLayoutIdLst>
    <p:sldLayoutId id="2147483688" r:id="rId1"/>
  </p:sldLayoutIdLst>
  <p:hf sldNum="0" hdr="0"/>
  <p:txStyles>
    <p:titleStyle>
      <a:lvl1pPr algn="l" defTabSz="914400" rtl="0" eaLnBrk="1" latinLnBrk="0" hangingPunct="1">
        <a:lnSpc>
          <a:spcPct val="9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9BA9B1-C8BA-CE4D-9A9E-B07A4907C280}"/>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19919" y="1"/>
            <a:ext cx="11702005" cy="1028699"/>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177714"/>
            <a:ext cx="10515600" cy="475327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a:p>
            <a:pPr lvl="0"/>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r>
              <a:rPr lang="en-US" dirty="0"/>
              <a:t>August 2021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defRPr>
            </a:lvl1pPr>
          </a:lstStyle>
          <a:p>
            <a:r>
              <a:rPr lang="en-US" dirty="0"/>
              <a:t>Medicare &amp; Tax-Favored Health Programs</a:t>
            </a:r>
          </a:p>
        </p:txBody>
      </p:sp>
      <p:sp>
        <p:nvSpPr>
          <p:cNvPr id="8" name="Slide Number Placeholder 5">
            <a:extLst>
              <a:ext uri="{FF2B5EF4-FFF2-40B4-BE49-F238E27FC236}">
                <a16:creationId xmlns:a16="http://schemas.microsoft.com/office/drawing/2014/main" id="{E792EE87-3BD0-0A46-B909-51E9F6F18AF2}"/>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165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sldNum="0" hdr="0"/>
  <p:txStyles>
    <p:titleStyle>
      <a:lvl1pPr algn="ctr" defTabSz="914400" rtl="0" eaLnBrk="1" latinLnBrk="0" hangingPunct="1">
        <a:lnSpc>
          <a:spcPct val="90000"/>
        </a:lnSpc>
        <a:spcBef>
          <a:spcPct val="0"/>
        </a:spcBef>
        <a:buNone/>
        <a:defRPr sz="3200" b="1" kern="1200">
          <a:solidFill>
            <a:schemeClr val="bg1"/>
          </a:solidFill>
          <a:latin typeface="Calibri "/>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r>
              <a:rPr lang="en-US" dirty="0"/>
              <a:t>Medicare Advantage and Other Medicare Health Plans</a:t>
            </a:r>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a:t>May 2021</a:t>
            </a:r>
          </a:p>
        </p:txBody>
      </p:sp>
    </p:spTree>
    <p:extLst>
      <p:ext uri="{BB962C8B-B14F-4D97-AF65-F5344CB8AC3E}">
        <p14:creationId xmlns:p14="http://schemas.microsoft.com/office/powerpoint/2010/main" val="34513002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p:txStyles>
    <p:titleStyle>
      <a:lvl1pPr algn="l" defTabSz="914400" rtl="0" eaLnBrk="1" latinLnBrk="0" hangingPunct="1">
        <a:lnSpc>
          <a:spcPct val="9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457200" indent="-227013"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684213" indent="-22225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14400" indent="-230188"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hyperlink" Target="https://www.healthcare.gov/qsehra/" TargetMode="External"/><Relationship Id="rId3" Type="http://schemas.openxmlformats.org/officeDocument/2006/relationships/hyperlink" Target="http://www.medicare.gov/" TargetMode="External"/><Relationship Id="rId7" Type="http://schemas.openxmlformats.org/officeDocument/2006/relationships/hyperlink" Target="https://www.medicare.gov/Pubs/pdf/12026-Understanding-Medicare-Advantage-Plans.pdf" TargetMode="External"/><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hyperlink" Target="https://www.hhealthcare.gov/ichra/" TargetMode="External"/><Relationship Id="rId11" Type="http://schemas.openxmlformats.org/officeDocument/2006/relationships/hyperlink" Target="http://www.irs.gov/pub/irs-pdf/p502.pdf" TargetMode="External"/><Relationship Id="rId5" Type="http://schemas.openxmlformats.org/officeDocument/2006/relationships/hyperlink" Target="http://www.medicare.gov/claims-appeals/your-medicare-rights/get-help-with-your-rights-protections" TargetMode="External"/><Relationship Id="rId10" Type="http://schemas.openxmlformats.org/officeDocument/2006/relationships/hyperlink" Target="http://www.irs.gov/pub/irs-pdf/p969.pdf" TargetMode="External"/><Relationship Id="rId4" Type="http://schemas.openxmlformats.org/officeDocument/2006/relationships/hyperlink" Target="http://www.cms.gov/" TargetMode="External"/><Relationship Id="rId9" Type="http://schemas.openxmlformats.org/officeDocument/2006/relationships/hyperlink" Target="https://www.irs.gov/pub/irs-drop/n-17-67.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mailto:training@cms.hh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610" y="3769711"/>
            <a:ext cx="6849390" cy="1052250"/>
          </a:xfrm>
        </p:spPr>
        <p:txBody>
          <a:bodyPr>
            <a:noAutofit/>
          </a:bodyPr>
          <a:lstStyle/>
          <a:p>
            <a:r>
              <a:rPr lang="en-US" dirty="0"/>
              <a:t>Medicare &amp; Tax-Favored </a:t>
            </a:r>
            <a:br>
              <a:rPr lang="en-US" dirty="0"/>
            </a:br>
            <a:r>
              <a:rPr lang="en-US" dirty="0"/>
              <a:t>Health Programs</a:t>
            </a:r>
          </a:p>
        </p:txBody>
      </p:sp>
      <p:sp>
        <p:nvSpPr>
          <p:cNvPr id="3" name="Date Placeholder 2"/>
          <p:cNvSpPr>
            <a:spLocks noGrp="1"/>
          </p:cNvSpPr>
          <p:nvPr>
            <p:ph type="dt" sz="half" idx="10"/>
          </p:nvPr>
        </p:nvSpPr>
        <p:spPr/>
        <p:txBody>
          <a:bodyPr/>
          <a:lstStyle/>
          <a:p>
            <a:r>
              <a:rPr lang="en-US" dirty="0"/>
              <a:t>August 2021</a:t>
            </a:r>
          </a:p>
        </p:txBody>
      </p:sp>
      <p:sp>
        <p:nvSpPr>
          <p:cNvPr id="4" name="Footer Placeholder 3"/>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181012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a:spLocks noGrp="1"/>
          </p:cNvSpPr>
          <p:nvPr>
            <p:ph type="title"/>
          </p:nvPr>
        </p:nvSpPr>
        <p:spPr/>
        <p:txBody>
          <a:bodyPr>
            <a:normAutofit fontScale="90000"/>
          </a:bodyPr>
          <a:lstStyle/>
          <a:p>
            <a:r>
              <a:rPr lang="en-US" dirty="0"/>
              <a:t>Lesson 2</a:t>
            </a:r>
          </a:p>
        </p:txBody>
      </p:sp>
      <p:sp>
        <p:nvSpPr>
          <p:cNvPr id="6" name="TextBox 5"/>
          <p:cNvSpPr txBox="1"/>
          <p:nvPr/>
        </p:nvSpPr>
        <p:spPr>
          <a:xfrm>
            <a:off x="4038599" y="2486830"/>
            <a:ext cx="7447548" cy="1200329"/>
          </a:xfrm>
          <a:prstGeom prst="rect">
            <a:avLst/>
          </a:prstGeom>
          <a:noFill/>
        </p:spPr>
        <p:txBody>
          <a:bodyPr wrap="square" rtlCol="0">
            <a:spAutoFit/>
          </a:bodyPr>
          <a:lstStyle/>
          <a:p>
            <a:r>
              <a:rPr lang="en-US" sz="3600" b="1" dirty="0">
                <a:solidFill>
                  <a:srgbClr val="0755B7"/>
                </a:solidFill>
              </a:rPr>
              <a:t>Health Reimbursement Arrangements (HRAs)</a:t>
            </a:r>
          </a:p>
        </p:txBody>
      </p:sp>
      <p:sp>
        <p:nvSpPr>
          <p:cNvPr id="3" name="Date Placeholder 2">
            <a:extLst>
              <a:ext uri="{FF2B5EF4-FFF2-40B4-BE49-F238E27FC236}">
                <a16:creationId xmlns:a16="http://schemas.microsoft.com/office/drawing/2014/main" id="{7CD5940D-5589-124D-902F-C62167E89B5A}"/>
              </a:ext>
            </a:extLst>
          </p:cNvPr>
          <p:cNvSpPr>
            <a:spLocks noGrp="1"/>
          </p:cNvSpPr>
          <p:nvPr>
            <p:ph type="dt" sz="half" idx="10"/>
          </p:nvPr>
        </p:nvSpPr>
        <p:spPr/>
        <p:txBody>
          <a:bodyPr/>
          <a:lstStyle/>
          <a:p>
            <a:r>
              <a:rPr lang="en-US" dirty="0"/>
              <a:t>August 2021</a:t>
            </a:r>
          </a:p>
        </p:txBody>
      </p:sp>
      <p:sp>
        <p:nvSpPr>
          <p:cNvPr id="4" name="Footer Placeholder 3">
            <a:extLst>
              <a:ext uri="{FF2B5EF4-FFF2-40B4-BE49-F238E27FC236}">
                <a16:creationId xmlns:a16="http://schemas.microsoft.com/office/drawing/2014/main" id="{68B978F1-BD75-104D-A130-BDE57EB1F202}"/>
              </a:ext>
            </a:extLst>
          </p:cNvPr>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89725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a:spLocks noGrp="1"/>
          </p:cNvSpPr>
          <p:nvPr>
            <p:ph type="title"/>
          </p:nvPr>
        </p:nvSpPr>
        <p:spPr/>
        <p:txBody>
          <a:bodyPr/>
          <a:lstStyle/>
          <a:p>
            <a:r>
              <a:rPr lang="en-US" dirty="0">
                <a:ea typeface="Arial" pitchFamily="84" charset="0"/>
                <a:cs typeface="Arial" pitchFamily="84" charset="0"/>
              </a:rPr>
              <a:t>What’s a Health Reimbursement Arrangement (HRA)?</a:t>
            </a:r>
            <a:endParaRPr lang="en-US" dirty="0"/>
          </a:p>
        </p:txBody>
      </p:sp>
      <p:sp>
        <p:nvSpPr>
          <p:cNvPr id="5" name="Content Placeholder 4"/>
          <p:cNvSpPr>
            <a:spLocks noGrp="1"/>
          </p:cNvSpPr>
          <p:nvPr>
            <p:ph idx="4294967295"/>
          </p:nvPr>
        </p:nvSpPr>
        <p:spPr>
          <a:xfrm>
            <a:off x="569119" y="1199363"/>
            <a:ext cx="11053762" cy="5019675"/>
          </a:xfrm>
          <a:prstGeom prst="rect">
            <a:avLst/>
          </a:prstGeom>
        </p:spPr>
        <p:txBody>
          <a:bodyPr>
            <a:normAutofit/>
          </a:bodyPr>
          <a:lstStyle/>
          <a:p>
            <a:pPr marL="0" indent="0">
              <a:lnSpc>
                <a:spcPct val="100000"/>
              </a:lnSpc>
              <a:spcBef>
                <a:spcPts val="600"/>
              </a:spcBef>
              <a:buNone/>
            </a:pPr>
            <a:r>
              <a:rPr lang="en-US" dirty="0"/>
              <a:t>Commonly referred to as a Health Reimbursement Account “HRA” or a “personal care account”</a:t>
            </a:r>
          </a:p>
          <a:p>
            <a:pPr marL="347663" lvl="1" indent="-292100">
              <a:buSzPct val="120000"/>
              <a:buFont typeface="Wingdings" panose="05000000000000000000" pitchFamily="2" charset="2"/>
              <a:buChar char="§"/>
            </a:pPr>
            <a:r>
              <a:rPr lang="en-US" dirty="0"/>
              <a:t>Reimburses employees for qualified medical expenses</a:t>
            </a:r>
          </a:p>
          <a:p>
            <a:pPr marL="576263" lvl="2" indent="-174625">
              <a:buSzPct val="100000"/>
              <a:buFont typeface="Arial" panose="020B0604020202020204" pitchFamily="34" charset="0"/>
              <a:buChar char="•"/>
            </a:pPr>
            <a:r>
              <a:rPr lang="en-US" dirty="0"/>
              <a:t>Can’t be used for non-medical expenses</a:t>
            </a:r>
          </a:p>
          <a:p>
            <a:pPr marL="347663" lvl="1" indent="-292100">
              <a:buSzPct val="120000"/>
              <a:buFont typeface="Wingdings" panose="05000000000000000000" pitchFamily="2" charset="2"/>
              <a:buChar char="§"/>
            </a:pPr>
            <a:r>
              <a:rPr lang="en-US" dirty="0"/>
              <a:t>Is a type of group health plan (GHP), like from an employer</a:t>
            </a:r>
          </a:p>
          <a:p>
            <a:pPr marL="347663" lvl="1" indent="-292100">
              <a:buSzPct val="120000"/>
              <a:buFont typeface="Wingdings" panose="05000000000000000000" pitchFamily="2" charset="2"/>
              <a:buChar char="§"/>
            </a:pPr>
            <a:r>
              <a:rPr lang="en-US" dirty="0"/>
              <a:t>Can be offered with other employer-provided health benefits, including Flexible Spending Arrangements (FSAs)</a:t>
            </a:r>
          </a:p>
          <a:p>
            <a:pPr marL="347663" lvl="1" indent="-292100">
              <a:buSzPct val="120000"/>
              <a:buFont typeface="Wingdings" panose="05000000000000000000" pitchFamily="2" charset="2"/>
              <a:buChar char="§"/>
            </a:pPr>
            <a:r>
              <a:rPr lang="en-US" dirty="0"/>
              <a:t>Must be funded solely by an employer</a:t>
            </a:r>
          </a:p>
          <a:p>
            <a:pPr marL="347663" lvl="1" indent="-292100">
              <a:buSzPct val="120000"/>
              <a:buFont typeface="Wingdings" panose="05000000000000000000" pitchFamily="2" charset="2"/>
              <a:buChar char="§"/>
            </a:pPr>
            <a:r>
              <a:rPr lang="en-US" dirty="0"/>
              <a:t>Subject to Medicare Secondary Payer provisions once eligible for Medicare  </a:t>
            </a:r>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24225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p:txBody>
          <a:bodyPr/>
          <a:lstStyle/>
          <a:p>
            <a:r>
              <a:rPr lang="en-US" dirty="0"/>
              <a:t>Benefits of a Health Reimbursement Arrangement (HRA)</a:t>
            </a:r>
          </a:p>
        </p:txBody>
      </p:sp>
      <p:sp>
        <p:nvSpPr>
          <p:cNvPr id="5" name="Content Placeholder 4"/>
          <p:cNvSpPr>
            <a:spLocks noGrp="1"/>
          </p:cNvSpPr>
          <p:nvPr>
            <p:ph idx="1"/>
          </p:nvPr>
        </p:nvSpPr>
        <p:spPr/>
        <p:txBody>
          <a:bodyPr/>
          <a:lstStyle/>
          <a:p>
            <a:pPr>
              <a:lnSpc>
                <a:spcPct val="100000"/>
              </a:lnSpc>
              <a:spcBef>
                <a:spcPts val="600"/>
              </a:spcBef>
            </a:pPr>
            <a:r>
              <a:rPr lang="en-US" dirty="0"/>
              <a:t>Employer contributions aren’t included in the employee’s income </a:t>
            </a:r>
          </a:p>
          <a:p>
            <a:pPr>
              <a:lnSpc>
                <a:spcPct val="100000"/>
              </a:lnSpc>
              <a:spcBef>
                <a:spcPts val="600"/>
              </a:spcBef>
            </a:pPr>
            <a:r>
              <a:rPr lang="en-US" dirty="0"/>
              <a:t>Reimbursements are tax-free if used to pay for qualified medical expenses </a:t>
            </a:r>
          </a:p>
          <a:p>
            <a:pPr>
              <a:lnSpc>
                <a:spcPct val="100000"/>
              </a:lnSpc>
              <a:spcBef>
                <a:spcPts val="600"/>
              </a:spcBef>
            </a:pPr>
            <a:r>
              <a:rPr lang="en-US" dirty="0"/>
              <a:t>Unused amounts in the HRA can be carried forward (rolled over) for reimbursements in later years, subject to the terms of the plan/employer</a:t>
            </a:r>
          </a:p>
          <a:p>
            <a:pPr>
              <a:lnSpc>
                <a:spcPct val="100000"/>
              </a:lnSpc>
              <a:spcBef>
                <a:spcPts val="600"/>
              </a:spcBef>
            </a:pPr>
            <a:endParaRPr lang="en-US" dirty="0"/>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20900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p:cNvSpPr>
            <a:spLocks noGrp="1"/>
          </p:cNvSpPr>
          <p:nvPr>
            <p:ph type="title"/>
          </p:nvPr>
        </p:nvSpPr>
        <p:spPr/>
        <p:txBody>
          <a:bodyPr/>
          <a:lstStyle/>
          <a:p>
            <a:r>
              <a:rPr lang="en-US" dirty="0"/>
              <a:t>Individual Coverage Health Reimbursement Arrangements (ICHRAs)</a:t>
            </a:r>
          </a:p>
        </p:txBody>
      </p:sp>
      <p:sp>
        <p:nvSpPr>
          <p:cNvPr id="5" name="Content Placeholder 4"/>
          <p:cNvSpPr>
            <a:spLocks noGrp="1"/>
          </p:cNvSpPr>
          <p:nvPr>
            <p:ph idx="1"/>
          </p:nvPr>
        </p:nvSpPr>
        <p:spPr>
          <a:xfrm>
            <a:off x="657726" y="1085752"/>
            <a:ext cx="11117179" cy="5021042"/>
          </a:xfrm>
        </p:spPr>
        <p:txBody>
          <a:bodyPr>
            <a:noAutofit/>
          </a:bodyPr>
          <a:lstStyle/>
          <a:p>
            <a:pPr>
              <a:lnSpc>
                <a:spcPct val="100000"/>
              </a:lnSpc>
              <a:spcBef>
                <a:spcPts val="600"/>
              </a:spcBef>
            </a:pPr>
            <a:r>
              <a:rPr lang="en-US" sz="3000" dirty="0"/>
              <a:t>Employers can use HRAs to provide additional coverage options</a:t>
            </a:r>
          </a:p>
          <a:p>
            <a:pPr>
              <a:lnSpc>
                <a:spcPct val="100000"/>
              </a:lnSpc>
              <a:spcBef>
                <a:spcPts val="600"/>
              </a:spcBef>
            </a:pPr>
            <a:r>
              <a:rPr lang="en-US" sz="3000" dirty="0"/>
              <a:t>To get reimbursements from the HRA, employees and any covered dependents must be enrolled in one of the following:</a:t>
            </a:r>
          </a:p>
          <a:p>
            <a:pPr marL="457200" lvl="1" indent="-227013">
              <a:lnSpc>
                <a:spcPct val="100000"/>
              </a:lnSpc>
              <a:spcBef>
                <a:spcPts val="600"/>
              </a:spcBef>
            </a:pPr>
            <a:r>
              <a:rPr lang="en-US" dirty="0"/>
              <a:t>Individual health insurance coverage</a:t>
            </a:r>
          </a:p>
          <a:p>
            <a:pPr marL="457200" lvl="1" indent="-227013">
              <a:lnSpc>
                <a:spcPct val="100000"/>
              </a:lnSpc>
              <a:spcBef>
                <a:spcPts val="600"/>
              </a:spcBef>
            </a:pPr>
            <a:r>
              <a:rPr lang="en-US" dirty="0"/>
              <a:t>Medicare Part A (Hospital Insurance) and Part B (Medical Insurance) </a:t>
            </a:r>
          </a:p>
          <a:p>
            <a:pPr marL="457200" lvl="1" indent="-227013">
              <a:lnSpc>
                <a:spcPct val="100000"/>
              </a:lnSpc>
              <a:spcBef>
                <a:spcPts val="600"/>
              </a:spcBef>
            </a:pPr>
            <a:r>
              <a:rPr lang="en-US" dirty="0"/>
              <a:t>Medicare Advantage Plan </a:t>
            </a:r>
          </a:p>
          <a:p>
            <a:pPr>
              <a:lnSpc>
                <a:spcPct val="100000"/>
              </a:lnSpc>
              <a:spcBef>
                <a:spcPts val="600"/>
              </a:spcBef>
            </a:pPr>
            <a:r>
              <a:rPr lang="en-US" sz="3000" dirty="0"/>
              <a:t>Reimbursement may include premiums and cost sharing for individual health insurance coverage and Medicare</a:t>
            </a:r>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91482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4"/>
          <p:cNvSpPr>
            <a:spLocks noGrp="1"/>
          </p:cNvSpPr>
          <p:nvPr>
            <p:ph type="title"/>
          </p:nvPr>
        </p:nvSpPr>
        <p:spPr/>
        <p:txBody>
          <a:bodyPr/>
          <a:lstStyle/>
          <a:p>
            <a:r>
              <a:rPr lang="en-US" dirty="0"/>
              <a:t>Marketplace Premium Tax Credit (PTC) Eligibility</a:t>
            </a:r>
          </a:p>
        </p:txBody>
      </p:sp>
      <p:sp>
        <p:nvSpPr>
          <p:cNvPr id="5" name="Content Placeholder 4"/>
          <p:cNvSpPr>
            <a:spLocks noGrp="1"/>
          </p:cNvSpPr>
          <p:nvPr>
            <p:ph idx="1"/>
          </p:nvPr>
        </p:nvSpPr>
        <p:spPr>
          <a:xfrm>
            <a:off x="609601" y="1182004"/>
            <a:ext cx="11053010" cy="5021042"/>
          </a:xfrm>
        </p:spPr>
        <p:txBody>
          <a:bodyPr>
            <a:normAutofit/>
          </a:bodyPr>
          <a:lstStyle/>
          <a:p>
            <a:pPr lvl="0">
              <a:lnSpc>
                <a:spcPct val="100000"/>
              </a:lnSpc>
              <a:spcBef>
                <a:spcPts val="600"/>
              </a:spcBef>
            </a:pPr>
            <a:r>
              <a:rPr lang="en-US" dirty="0"/>
              <a:t>Not allowed for an individual’s Marketplace coverage if the employee and dependents are:</a:t>
            </a:r>
          </a:p>
          <a:p>
            <a:pPr marL="457200" lvl="2" indent="-225425">
              <a:lnSpc>
                <a:spcPct val="100000"/>
              </a:lnSpc>
              <a:spcBef>
                <a:spcPts val="600"/>
              </a:spcBef>
            </a:pPr>
            <a:r>
              <a:rPr lang="en-US" sz="2800" dirty="0"/>
              <a:t>Offered an ICHRA that’s affordable  </a:t>
            </a:r>
          </a:p>
          <a:p>
            <a:pPr marL="457200" lvl="2" indent="-225425">
              <a:lnSpc>
                <a:spcPct val="100000"/>
              </a:lnSpc>
              <a:spcBef>
                <a:spcPts val="600"/>
              </a:spcBef>
            </a:pPr>
            <a:r>
              <a:rPr lang="en-US" sz="2800" dirty="0"/>
              <a:t>Covered by an ICHRA</a:t>
            </a:r>
          </a:p>
          <a:p>
            <a:pPr marL="750888" lvl="3" indent="-293688">
              <a:lnSpc>
                <a:spcPct val="100000"/>
              </a:lnSpc>
              <a:spcBef>
                <a:spcPts val="600"/>
              </a:spcBef>
              <a:buSzPct val="60000"/>
              <a:buFont typeface="Wingdings" panose="05000000000000000000" pitchFamily="2" charset="2"/>
              <a:buChar char="q"/>
            </a:pPr>
            <a:r>
              <a:rPr lang="en-US" sz="2400" dirty="0"/>
              <a:t>Regardless of whether it’s affordable</a:t>
            </a:r>
          </a:p>
          <a:p>
            <a:pPr>
              <a:lnSpc>
                <a:spcPct val="100000"/>
              </a:lnSpc>
              <a:spcBef>
                <a:spcPts val="600"/>
              </a:spcBef>
            </a:pPr>
            <a:r>
              <a:rPr lang="en-US" dirty="0"/>
              <a:t>Allowed if the ICHRA isn’t affordable and the employee “opts-out” of the ICHRA, and the individual is otherwise eligible for a PTC</a:t>
            </a:r>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07092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5"/>
          <p:cNvSpPr>
            <a:spLocks noGrp="1"/>
          </p:cNvSpPr>
          <p:nvPr>
            <p:ph type="title"/>
          </p:nvPr>
        </p:nvSpPr>
        <p:spPr/>
        <p:txBody>
          <a:bodyPr/>
          <a:lstStyle/>
          <a:p>
            <a:r>
              <a:rPr lang="en-US" dirty="0"/>
              <a:t>Qualified Small Employer Health Reimbursement Arrangement (QSEHRA)</a:t>
            </a:r>
          </a:p>
        </p:txBody>
      </p:sp>
      <p:sp>
        <p:nvSpPr>
          <p:cNvPr id="5" name="Content Placeholder 4"/>
          <p:cNvSpPr>
            <a:spLocks noGrp="1"/>
          </p:cNvSpPr>
          <p:nvPr>
            <p:ph idx="1"/>
          </p:nvPr>
        </p:nvSpPr>
        <p:spPr>
          <a:xfrm>
            <a:off x="609600" y="1182004"/>
            <a:ext cx="11317705" cy="5021042"/>
          </a:xfrm>
        </p:spPr>
        <p:txBody>
          <a:bodyPr>
            <a:normAutofit/>
          </a:bodyPr>
          <a:lstStyle/>
          <a:p>
            <a:pPr>
              <a:lnSpc>
                <a:spcPct val="100000"/>
              </a:lnSpc>
            </a:pPr>
            <a:r>
              <a:rPr lang="en-US" dirty="0"/>
              <a:t>Small employers who don't offer GHP coverage to any of their employees can provide a QSEHRA to help pay for medical care expenses </a:t>
            </a:r>
          </a:p>
          <a:p>
            <a:pPr>
              <a:lnSpc>
                <a:spcPct val="100000"/>
              </a:lnSpc>
            </a:pPr>
            <a:r>
              <a:rPr lang="en-US" dirty="0"/>
              <a:t>An eligible employee can use a QSEHRA to reimburse medical care expenses for self and dependents</a:t>
            </a:r>
          </a:p>
          <a:p>
            <a:pPr>
              <a:lnSpc>
                <a:spcPct val="100000"/>
              </a:lnSpc>
            </a:pPr>
            <a:r>
              <a:rPr lang="en-US" dirty="0"/>
              <a:t>To get reimbursements from a QSEHRA, an employee and any covered dependents must be enrolled in minimum essential coverage (MEC)</a:t>
            </a:r>
          </a:p>
          <a:p>
            <a:pPr>
              <a:lnSpc>
                <a:spcPct val="100000"/>
              </a:lnSpc>
            </a:pPr>
            <a:r>
              <a:rPr lang="en-US" dirty="0"/>
              <a:t>Small employers can provide QSEHRAs on or after January 1, 2017</a:t>
            </a:r>
          </a:p>
          <a:p>
            <a:pPr marL="0" indent="0">
              <a:buNone/>
            </a:pPr>
            <a:endParaRPr lang="en-US" dirty="0"/>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258819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a:spLocks noGrp="1"/>
          </p:cNvSpPr>
          <p:nvPr>
            <p:ph type="title"/>
          </p:nvPr>
        </p:nvSpPr>
        <p:spPr/>
        <p:txBody>
          <a:bodyPr>
            <a:normAutofit/>
          </a:bodyPr>
          <a:lstStyle/>
          <a:p>
            <a:r>
              <a:rPr lang="en-US" dirty="0"/>
              <a:t>QSEHRA—Marketplace Premium Tax Credit (PTC) Eligibility</a:t>
            </a:r>
          </a:p>
        </p:txBody>
      </p:sp>
      <p:sp>
        <p:nvSpPr>
          <p:cNvPr id="5" name="Content Placeholder 4"/>
          <p:cNvSpPr>
            <a:spLocks noGrp="1"/>
          </p:cNvSpPr>
          <p:nvPr>
            <p:ph idx="1"/>
          </p:nvPr>
        </p:nvSpPr>
        <p:spPr>
          <a:xfrm>
            <a:off x="609601" y="1182004"/>
            <a:ext cx="11053010" cy="5174346"/>
          </a:xfrm>
        </p:spPr>
        <p:txBody>
          <a:bodyPr>
            <a:normAutofit fontScale="92500" lnSpcReduction="10000"/>
          </a:bodyPr>
          <a:lstStyle/>
          <a:p>
            <a:pPr>
              <a:lnSpc>
                <a:spcPct val="110000"/>
              </a:lnSpc>
              <a:spcBef>
                <a:spcPts val="600"/>
              </a:spcBef>
            </a:pPr>
            <a:r>
              <a:rPr lang="en-US" dirty="0"/>
              <a:t>The amount of QSEHRA employees get will change the amount of PTC they’re eligible for</a:t>
            </a:r>
          </a:p>
          <a:p>
            <a:pPr>
              <a:lnSpc>
                <a:spcPct val="110000"/>
              </a:lnSpc>
              <a:spcBef>
                <a:spcPts val="600"/>
              </a:spcBef>
            </a:pPr>
            <a:r>
              <a:rPr lang="en-US" dirty="0"/>
              <a:t>Employees may either be eligible for some or no PTC</a:t>
            </a:r>
          </a:p>
          <a:p>
            <a:pPr>
              <a:lnSpc>
                <a:spcPct val="110000"/>
              </a:lnSpc>
              <a:spcBef>
                <a:spcPts val="600"/>
              </a:spcBef>
            </a:pPr>
            <a:r>
              <a:rPr lang="en-US" dirty="0"/>
              <a:t>QSEHRA amount will affect final eligibility for a PTC </a:t>
            </a:r>
          </a:p>
          <a:p>
            <a:pPr>
              <a:lnSpc>
                <a:spcPct val="110000"/>
              </a:lnSpc>
              <a:spcBef>
                <a:spcPts val="600"/>
              </a:spcBef>
            </a:pPr>
            <a:r>
              <a:rPr lang="en-US" dirty="0"/>
              <a:t>Eligibility for a PTC will be affected even if the employee didn’t use the QSEHRA </a:t>
            </a:r>
          </a:p>
          <a:p>
            <a:pPr>
              <a:lnSpc>
                <a:spcPct val="110000"/>
              </a:lnSpc>
              <a:spcBef>
                <a:spcPts val="600"/>
              </a:spcBef>
            </a:pPr>
            <a:r>
              <a:rPr lang="en-US" dirty="0"/>
              <a:t>Except for 2020, if an employee gets more PTC than they’re entitled to, the excess must be repaid with taxes</a:t>
            </a:r>
          </a:p>
          <a:p>
            <a:pPr>
              <a:lnSpc>
                <a:spcPct val="110000"/>
              </a:lnSpc>
              <a:spcBef>
                <a:spcPts val="600"/>
              </a:spcBef>
            </a:pPr>
            <a:r>
              <a:rPr lang="en-US" dirty="0"/>
              <a:t>PTC amount could be affected by any changes in the employee’s income, or other life changes, during the year</a:t>
            </a:r>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00119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7"/>
          <p:cNvSpPr>
            <a:spLocks noGrp="1"/>
          </p:cNvSpPr>
          <p:nvPr>
            <p:ph type="title"/>
          </p:nvPr>
        </p:nvSpPr>
        <p:spPr/>
        <p:txBody>
          <a:bodyPr/>
          <a:lstStyle/>
          <a:p>
            <a:r>
              <a:rPr lang="en-US" dirty="0"/>
              <a:t>Excepted Benefit Health Reimbursement Arrangements (EBHRAs)</a:t>
            </a:r>
          </a:p>
        </p:txBody>
      </p:sp>
      <p:sp>
        <p:nvSpPr>
          <p:cNvPr id="5" name="Content Placeholder 4"/>
          <p:cNvSpPr>
            <a:spLocks noGrp="1"/>
          </p:cNvSpPr>
          <p:nvPr>
            <p:ph idx="1"/>
          </p:nvPr>
        </p:nvSpPr>
        <p:spPr/>
        <p:txBody>
          <a:bodyPr/>
          <a:lstStyle/>
          <a:p>
            <a:pPr>
              <a:lnSpc>
                <a:spcPct val="100000"/>
              </a:lnSpc>
              <a:spcBef>
                <a:spcPts val="600"/>
              </a:spcBef>
            </a:pPr>
            <a:r>
              <a:rPr lang="en-US" dirty="0"/>
              <a:t>The EBHRA must be offered in addition to a traditional GHP</a:t>
            </a:r>
          </a:p>
          <a:p>
            <a:pPr>
              <a:lnSpc>
                <a:spcPct val="100000"/>
              </a:lnSpc>
              <a:spcBef>
                <a:spcPts val="600"/>
              </a:spcBef>
            </a:pPr>
            <a:r>
              <a:rPr lang="en-US" dirty="0"/>
              <a:t>Permits employers to pay for additional medical care even if the employee declines enrollment in the GHP  </a:t>
            </a:r>
          </a:p>
          <a:p>
            <a:pPr>
              <a:lnSpc>
                <a:spcPct val="100000"/>
              </a:lnSpc>
              <a:spcBef>
                <a:spcPts val="600"/>
              </a:spcBef>
            </a:pPr>
            <a:r>
              <a:rPr lang="en-US" dirty="0"/>
              <a:t>Can’t be used to reimburse premiums for group or individual coverage or Medicare</a:t>
            </a:r>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228144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p:cNvSpPr>
            <a:spLocks noGrp="1"/>
          </p:cNvSpPr>
          <p:nvPr>
            <p:ph type="title"/>
          </p:nvPr>
        </p:nvSpPr>
        <p:spPr/>
        <p:txBody>
          <a:bodyPr/>
          <a:lstStyle/>
          <a:p>
            <a:r>
              <a:rPr lang="en-US" dirty="0"/>
              <a:t>Medicare Considerations &amp; Health Reimbursement Arrangements (HRAs)</a:t>
            </a:r>
          </a:p>
        </p:txBody>
      </p:sp>
      <p:sp>
        <p:nvSpPr>
          <p:cNvPr id="5" name="Content Placeholder 4"/>
          <p:cNvSpPr>
            <a:spLocks noGrp="1"/>
          </p:cNvSpPr>
          <p:nvPr>
            <p:ph idx="1"/>
          </p:nvPr>
        </p:nvSpPr>
        <p:spPr/>
        <p:txBody>
          <a:bodyPr/>
          <a:lstStyle/>
          <a:p>
            <a:pPr marL="228600" lvl="1" indent="-228600">
              <a:lnSpc>
                <a:spcPct val="100000"/>
              </a:lnSpc>
              <a:spcBef>
                <a:spcPts val="600"/>
              </a:spcBef>
              <a:buFont typeface="Wingdings" panose="05000000000000000000" pitchFamily="2" charset="2"/>
              <a:buChar char="§"/>
            </a:pPr>
            <a:r>
              <a:rPr lang="en-US" sz="3200" dirty="0"/>
              <a:t>Employers may allow employees to access their HRA funds during and after employment to pay for: </a:t>
            </a:r>
          </a:p>
          <a:p>
            <a:pPr marL="457200" lvl="1" indent="-228600">
              <a:lnSpc>
                <a:spcPct val="100000"/>
              </a:lnSpc>
              <a:spcBef>
                <a:spcPts val="600"/>
              </a:spcBef>
            </a:pPr>
            <a:r>
              <a:rPr lang="en-US" dirty="0"/>
              <a:t>Qualified medical expenses </a:t>
            </a:r>
          </a:p>
          <a:p>
            <a:pPr marL="457200" lvl="1" indent="-228600">
              <a:lnSpc>
                <a:spcPct val="100000"/>
              </a:lnSpc>
              <a:spcBef>
                <a:spcPts val="600"/>
              </a:spcBef>
            </a:pPr>
            <a:r>
              <a:rPr lang="en-US" dirty="0"/>
              <a:t>Medicare premiums, deductibles, coinsurance, and copayments</a:t>
            </a:r>
          </a:p>
          <a:p>
            <a:pPr marL="457200" lvl="1" indent="-228600">
              <a:lnSpc>
                <a:spcPct val="100000"/>
              </a:lnSpc>
              <a:spcBef>
                <a:spcPts val="600"/>
              </a:spcBef>
            </a:pPr>
            <a:r>
              <a:rPr lang="en-US" dirty="0"/>
              <a:t>Medicare Supplement Insurance (Medigap) policy premiums</a:t>
            </a:r>
          </a:p>
          <a:p>
            <a:pPr marL="228600" lvl="1" indent="-228600">
              <a:lnSpc>
                <a:spcPct val="100000"/>
              </a:lnSpc>
              <a:spcBef>
                <a:spcPts val="600"/>
              </a:spcBef>
              <a:buFont typeface="Wingdings" panose="05000000000000000000" pitchFamily="2" charset="2"/>
              <a:buChar char="§"/>
            </a:pPr>
            <a:r>
              <a:rPr lang="en-US" sz="3200" dirty="0"/>
              <a:t>A person with Medicare may only withdraw funds</a:t>
            </a:r>
          </a:p>
          <a:p>
            <a:pPr>
              <a:lnSpc>
                <a:spcPct val="100000"/>
              </a:lnSpc>
              <a:spcBef>
                <a:spcPts val="600"/>
              </a:spcBef>
            </a:pPr>
            <a:r>
              <a:rPr lang="en-US" dirty="0"/>
              <a:t>Decide whether to enroll in Medicare or delay</a:t>
            </a:r>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737390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9"/>
          <p:cNvSpPr>
            <a:spLocks noGrp="1"/>
          </p:cNvSpPr>
          <p:nvPr>
            <p:ph type="title"/>
          </p:nvPr>
        </p:nvSpPr>
        <p:spPr/>
        <p:txBody>
          <a:bodyPr>
            <a:normAutofit fontScale="90000"/>
          </a:bodyPr>
          <a:lstStyle/>
          <a:p>
            <a:r>
              <a:rPr lang="en-US" dirty="0"/>
              <a:t>Lesson 3</a:t>
            </a:r>
          </a:p>
        </p:txBody>
      </p:sp>
      <p:sp>
        <p:nvSpPr>
          <p:cNvPr id="6" name="TextBox 5"/>
          <p:cNvSpPr txBox="1"/>
          <p:nvPr/>
        </p:nvSpPr>
        <p:spPr>
          <a:xfrm>
            <a:off x="4038600" y="2521743"/>
            <a:ext cx="6998368" cy="1200329"/>
          </a:xfrm>
          <a:prstGeom prst="rect">
            <a:avLst/>
          </a:prstGeom>
          <a:noFill/>
        </p:spPr>
        <p:txBody>
          <a:bodyPr wrap="square" rtlCol="0">
            <a:spAutoFit/>
          </a:bodyPr>
          <a:lstStyle/>
          <a:p>
            <a:r>
              <a:rPr lang="en-US" sz="3600" b="1" dirty="0">
                <a:solidFill>
                  <a:srgbClr val="0755B7"/>
                </a:solidFill>
              </a:rPr>
              <a:t>Flexible Spending Arrangements (FSAs)</a:t>
            </a:r>
          </a:p>
        </p:txBody>
      </p:sp>
      <p:sp>
        <p:nvSpPr>
          <p:cNvPr id="3" name="Date Placeholder 2">
            <a:extLst>
              <a:ext uri="{FF2B5EF4-FFF2-40B4-BE49-F238E27FC236}">
                <a16:creationId xmlns:a16="http://schemas.microsoft.com/office/drawing/2014/main" id="{3AC03561-822D-EA47-9C2D-8789A36A746C}"/>
              </a:ext>
            </a:extLst>
          </p:cNvPr>
          <p:cNvSpPr>
            <a:spLocks noGrp="1"/>
          </p:cNvSpPr>
          <p:nvPr>
            <p:ph type="dt" sz="half" idx="10"/>
          </p:nvPr>
        </p:nvSpPr>
        <p:spPr/>
        <p:txBody>
          <a:bodyPr/>
          <a:lstStyle/>
          <a:p>
            <a:r>
              <a:rPr lang="en-US" dirty="0"/>
              <a:t>August 2021</a:t>
            </a:r>
          </a:p>
        </p:txBody>
      </p:sp>
      <p:sp>
        <p:nvSpPr>
          <p:cNvPr id="4" name="Footer Placeholder 3">
            <a:extLst>
              <a:ext uri="{FF2B5EF4-FFF2-40B4-BE49-F238E27FC236}">
                <a16:creationId xmlns:a16="http://schemas.microsoft.com/office/drawing/2014/main" id="{DAEC6302-31EC-FD42-AF58-B1FFCE6A5365}"/>
              </a:ext>
            </a:extLst>
          </p:cNvPr>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104233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dirty="0"/>
              <a:t>Contents</a:t>
            </a:r>
          </a:p>
        </p:txBody>
      </p:sp>
      <p:sp>
        <p:nvSpPr>
          <p:cNvPr id="8" name="Content Placeholder 7"/>
          <p:cNvSpPr>
            <a:spLocks noGrp="1"/>
          </p:cNvSpPr>
          <p:nvPr>
            <p:ph idx="1"/>
          </p:nvPr>
        </p:nvSpPr>
        <p:spPr>
          <a:xfrm>
            <a:off x="1866142" y="1143000"/>
            <a:ext cx="8786618" cy="5102352"/>
          </a:xfrm>
          <a:ln>
            <a:noFill/>
          </a:ln>
        </p:spPr>
        <p:txBody>
          <a:bodyPr>
            <a:normAutofit/>
          </a:bodyPr>
          <a:lstStyle/>
          <a:p>
            <a:pPr marL="1600200" indent="-1600200">
              <a:lnSpc>
                <a:spcPct val="100000"/>
              </a:lnSpc>
              <a:spcBef>
                <a:spcPts val="600"/>
              </a:spcBef>
              <a:buNone/>
            </a:pPr>
            <a:r>
              <a:rPr lang="en-US" sz="2800" dirty="0"/>
              <a:t>Lesson 1—Overview of Tax-Favored Health Programs…………</a:t>
            </a:r>
          </a:p>
          <a:p>
            <a:pPr marL="1544638" indent="-1544638">
              <a:lnSpc>
                <a:spcPct val="100000"/>
              </a:lnSpc>
              <a:spcBef>
                <a:spcPts val="600"/>
              </a:spcBef>
              <a:buNone/>
            </a:pPr>
            <a:r>
              <a:rPr lang="en-US" sz="2800" dirty="0"/>
              <a:t>Lesson 2—Health Reimbursement Arrangements (HRAs)……</a:t>
            </a:r>
          </a:p>
          <a:p>
            <a:pPr marL="0" indent="0">
              <a:lnSpc>
                <a:spcPct val="100000"/>
              </a:lnSpc>
              <a:spcBef>
                <a:spcPts val="600"/>
              </a:spcBef>
              <a:buNone/>
            </a:pPr>
            <a:r>
              <a:rPr lang="en-US" sz="2800" dirty="0"/>
              <a:t>Lesson 3—Flexible Spending Arrangements (FSAs)...............</a:t>
            </a:r>
          </a:p>
          <a:p>
            <a:pPr marL="0" indent="0">
              <a:lnSpc>
                <a:spcPct val="100000"/>
              </a:lnSpc>
              <a:spcBef>
                <a:spcPts val="600"/>
              </a:spcBef>
              <a:buNone/>
            </a:pPr>
            <a:r>
              <a:rPr lang="en-US" sz="2800" dirty="0"/>
              <a:t>Lesson 4—Health Savings Accounts (HSAs)…………….............</a:t>
            </a:r>
          </a:p>
          <a:p>
            <a:pPr marL="1544638" indent="-1544638">
              <a:lnSpc>
                <a:spcPct val="100000"/>
              </a:lnSpc>
              <a:spcBef>
                <a:spcPts val="600"/>
              </a:spcBef>
              <a:buNone/>
            </a:pPr>
            <a:r>
              <a:rPr lang="en-US" sz="2800" dirty="0"/>
              <a:t>Lesson 5—Medicare Medical Savings Accounts (MSAs)………</a:t>
            </a:r>
          </a:p>
          <a:p>
            <a:pPr marL="0" indent="0">
              <a:lnSpc>
                <a:spcPct val="100000"/>
              </a:lnSpc>
              <a:spcBef>
                <a:spcPts val="600"/>
              </a:spcBef>
              <a:buNone/>
            </a:pPr>
            <a:r>
              <a:rPr lang="en-US" sz="2800" dirty="0"/>
              <a:t>Resources…………………………………………………………………………..</a:t>
            </a:r>
          </a:p>
          <a:p>
            <a:pPr marL="0" indent="0">
              <a:lnSpc>
                <a:spcPct val="100000"/>
              </a:lnSpc>
              <a:spcBef>
                <a:spcPts val="600"/>
              </a:spcBef>
              <a:buNone/>
            </a:pPr>
            <a:r>
              <a:rPr lang="en-US" sz="2800" dirty="0"/>
              <a:t>Acronyms……………………………………………………………………………</a:t>
            </a:r>
          </a:p>
        </p:txBody>
      </p:sp>
      <p:sp>
        <p:nvSpPr>
          <p:cNvPr id="4" name="TextBox 3"/>
          <p:cNvSpPr txBox="1"/>
          <p:nvPr/>
        </p:nvSpPr>
        <p:spPr>
          <a:xfrm>
            <a:off x="10762488" y="523121"/>
            <a:ext cx="1252728" cy="4201150"/>
          </a:xfrm>
          <a:prstGeom prst="rect">
            <a:avLst/>
          </a:prstGeom>
          <a:noFill/>
          <a:ln>
            <a:noFill/>
          </a:ln>
        </p:spPr>
        <p:txBody>
          <a:bodyPr wrap="square" rtlCol="0">
            <a:spAutoFit/>
          </a:bodyPr>
          <a:lstStyle/>
          <a:p>
            <a:pPr>
              <a:spcBef>
                <a:spcPts val="600"/>
              </a:spcBef>
            </a:pPr>
            <a:endParaRPr lang="en-US" sz="3400" dirty="0"/>
          </a:p>
          <a:p>
            <a:pPr>
              <a:spcBef>
                <a:spcPts val="600"/>
              </a:spcBef>
            </a:pPr>
            <a:r>
              <a:rPr lang="en-US" sz="3000" dirty="0"/>
              <a:t>4-9</a:t>
            </a:r>
            <a:br>
              <a:rPr lang="en-US" sz="3000" dirty="0"/>
            </a:br>
            <a:r>
              <a:rPr lang="en-US" sz="3000" dirty="0"/>
              <a:t>10-18</a:t>
            </a:r>
          </a:p>
          <a:p>
            <a:pPr>
              <a:spcBef>
                <a:spcPts val="600"/>
              </a:spcBef>
            </a:pPr>
            <a:r>
              <a:rPr lang="en-US" sz="3000" dirty="0"/>
              <a:t>19-23</a:t>
            </a:r>
          </a:p>
          <a:p>
            <a:pPr>
              <a:spcBef>
                <a:spcPts val="600"/>
              </a:spcBef>
            </a:pPr>
            <a:r>
              <a:rPr lang="en-US" sz="3000" dirty="0"/>
              <a:t>24-30</a:t>
            </a:r>
            <a:br>
              <a:rPr lang="en-US" sz="3000" dirty="0"/>
            </a:br>
            <a:r>
              <a:rPr lang="en-US" sz="3000" dirty="0"/>
              <a:t>31-34</a:t>
            </a:r>
          </a:p>
          <a:p>
            <a:pPr>
              <a:spcBef>
                <a:spcPts val="600"/>
              </a:spcBef>
            </a:pPr>
            <a:r>
              <a:rPr lang="en-US" sz="3000" dirty="0"/>
              <a:t>35-36</a:t>
            </a:r>
          </a:p>
          <a:p>
            <a:pPr>
              <a:spcBef>
                <a:spcPts val="600"/>
              </a:spcBef>
            </a:pPr>
            <a:r>
              <a:rPr lang="en-US" sz="3000" dirty="0"/>
              <a:t>37</a:t>
            </a:r>
          </a:p>
        </p:txBody>
      </p:sp>
      <p:sp>
        <p:nvSpPr>
          <p:cNvPr id="2" name="Date Placeholder 1">
            <a:extLst>
              <a:ext uri="{FF2B5EF4-FFF2-40B4-BE49-F238E27FC236}">
                <a16:creationId xmlns:a16="http://schemas.microsoft.com/office/drawing/2014/main" id="{B04D0148-BAB7-A547-9D22-39BCBAEDAD6D}"/>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87A1909C-8072-B843-A186-999E32FE69CC}"/>
              </a:ext>
            </a:extLst>
          </p:cNvPr>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216321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p:txBody>
          <a:bodyPr/>
          <a:lstStyle/>
          <a:p>
            <a:r>
              <a:rPr lang="en-US" dirty="0">
                <a:ea typeface="Arial" pitchFamily="84" charset="0"/>
                <a:cs typeface="Arial" pitchFamily="84" charset="0"/>
              </a:rPr>
              <a:t>What’s a Flexible Spending Arrangement (FSA)?</a:t>
            </a:r>
            <a:endParaRPr lang="en-US" dirty="0"/>
          </a:p>
        </p:txBody>
      </p:sp>
      <p:sp>
        <p:nvSpPr>
          <p:cNvPr id="5" name="Content Placeholder 4"/>
          <p:cNvSpPr>
            <a:spLocks noGrp="1"/>
          </p:cNvSpPr>
          <p:nvPr>
            <p:ph idx="1"/>
          </p:nvPr>
        </p:nvSpPr>
        <p:spPr>
          <a:xfrm>
            <a:off x="344905" y="1117836"/>
            <a:ext cx="11702715" cy="5021042"/>
          </a:xfrm>
        </p:spPr>
        <p:txBody>
          <a:bodyPr>
            <a:normAutofit/>
          </a:bodyPr>
          <a:lstStyle/>
          <a:p>
            <a:pPr marL="0" indent="0">
              <a:lnSpc>
                <a:spcPct val="100000"/>
              </a:lnSpc>
              <a:spcBef>
                <a:spcPts val="600"/>
              </a:spcBef>
              <a:buNone/>
            </a:pPr>
            <a:r>
              <a:rPr lang="en-US" sz="2800" dirty="0"/>
              <a:t>Employer-established benefit plan that:</a:t>
            </a:r>
          </a:p>
          <a:p>
            <a:pPr marL="457200">
              <a:lnSpc>
                <a:spcPct val="100000"/>
              </a:lnSpc>
              <a:spcBef>
                <a:spcPts val="600"/>
              </a:spcBef>
            </a:pPr>
            <a:r>
              <a:rPr lang="en-US" sz="2400" dirty="0"/>
              <a:t>Allows employees to be reimbursed for qualified medical expenses</a:t>
            </a:r>
          </a:p>
          <a:p>
            <a:pPr marL="457200">
              <a:lnSpc>
                <a:spcPct val="100000"/>
              </a:lnSpc>
              <a:spcBef>
                <a:spcPts val="600"/>
              </a:spcBef>
            </a:pPr>
            <a:r>
              <a:rPr lang="en-US" sz="2400" dirty="0"/>
              <a:t>Allows employees to contribute through a voluntary salary reduction agreement</a:t>
            </a:r>
          </a:p>
          <a:p>
            <a:pPr marL="685800" lvl="1" indent="-228600">
              <a:lnSpc>
                <a:spcPct val="100000"/>
              </a:lnSpc>
              <a:spcBef>
                <a:spcPts val="600"/>
              </a:spcBef>
            </a:pPr>
            <a:r>
              <a:rPr lang="en-US" sz="2000" dirty="0"/>
              <a:t>Employers may also contribute</a:t>
            </a:r>
          </a:p>
          <a:p>
            <a:pPr marL="457200">
              <a:lnSpc>
                <a:spcPct val="100000"/>
              </a:lnSpc>
              <a:spcBef>
                <a:spcPts val="600"/>
              </a:spcBef>
            </a:pPr>
            <a:r>
              <a:rPr lang="en-US" sz="2400" dirty="0"/>
              <a:t>Are generally considered “use-it-or-lose-it” plans</a:t>
            </a:r>
          </a:p>
          <a:p>
            <a:pPr marL="685800" lvl="1" indent="-228600">
              <a:lnSpc>
                <a:spcPct val="100000"/>
              </a:lnSpc>
              <a:spcBef>
                <a:spcPts val="600"/>
              </a:spcBef>
            </a:pPr>
            <a:r>
              <a:rPr lang="en-US" sz="2000" dirty="0"/>
              <a:t>Employers can choose to allow a “capped” unused amount at the end of the year to be carried over to the next year</a:t>
            </a:r>
          </a:p>
          <a:p>
            <a:pPr marL="685800" lvl="1" indent="-228600">
              <a:lnSpc>
                <a:spcPct val="100000"/>
              </a:lnSpc>
              <a:spcBef>
                <a:spcPts val="600"/>
              </a:spcBef>
            </a:pPr>
            <a:r>
              <a:rPr lang="en-US" sz="2000" dirty="0"/>
              <a:t>“Capped” unused amount is set by the IRS and can change each year</a:t>
            </a:r>
          </a:p>
          <a:p>
            <a:pPr marL="457200">
              <a:lnSpc>
                <a:spcPct val="100000"/>
              </a:lnSpc>
              <a:spcBef>
                <a:spcPts val="600"/>
              </a:spcBef>
            </a:pPr>
            <a:r>
              <a:rPr lang="en-US" sz="2400" dirty="0"/>
              <a:t>Allows employees to have coverage through other insurance</a:t>
            </a:r>
          </a:p>
          <a:p>
            <a:pPr marL="457200">
              <a:lnSpc>
                <a:spcPct val="100000"/>
              </a:lnSpc>
              <a:spcBef>
                <a:spcPts val="600"/>
              </a:spcBef>
            </a:pPr>
            <a:r>
              <a:rPr lang="en-US" sz="2400" b="1" dirty="0"/>
              <a:t>Isn’t </a:t>
            </a:r>
            <a:r>
              <a:rPr lang="en-US" sz="2400" dirty="0"/>
              <a:t>considered a group health plan (GHP) for Medicare Secondary Payer and reporting requirements purposes</a:t>
            </a:r>
          </a:p>
          <a:p>
            <a:pPr indent="0">
              <a:lnSpc>
                <a:spcPct val="100000"/>
              </a:lnSpc>
              <a:spcBef>
                <a:spcPts val="600"/>
              </a:spcBef>
              <a:buNone/>
            </a:pPr>
            <a:endParaRPr lang="en-US" sz="2400" dirty="0"/>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402725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1"/>
          <p:cNvSpPr>
            <a:spLocks noGrp="1"/>
          </p:cNvSpPr>
          <p:nvPr>
            <p:ph type="title"/>
          </p:nvPr>
        </p:nvSpPr>
        <p:spPr/>
        <p:txBody>
          <a:bodyPr/>
          <a:lstStyle/>
          <a:p>
            <a:r>
              <a:rPr lang="en-US" dirty="0"/>
              <a:t>Benefits of a Flexible Spending Arrangement (FSA)</a:t>
            </a:r>
          </a:p>
        </p:txBody>
      </p:sp>
      <p:sp>
        <p:nvSpPr>
          <p:cNvPr id="5" name="Content Placeholder 4"/>
          <p:cNvSpPr>
            <a:spLocks noGrp="1"/>
          </p:cNvSpPr>
          <p:nvPr>
            <p:ph idx="1"/>
          </p:nvPr>
        </p:nvSpPr>
        <p:spPr/>
        <p:txBody>
          <a:bodyPr/>
          <a:lstStyle/>
          <a:p>
            <a:pPr>
              <a:lnSpc>
                <a:spcPct val="100000"/>
              </a:lnSpc>
              <a:spcBef>
                <a:spcPts val="600"/>
              </a:spcBef>
            </a:pPr>
            <a:r>
              <a:rPr lang="en-US" dirty="0"/>
              <a:t>Employer contributions can be excluded from gross income </a:t>
            </a:r>
          </a:p>
          <a:p>
            <a:pPr>
              <a:lnSpc>
                <a:spcPct val="100000"/>
              </a:lnSpc>
              <a:spcBef>
                <a:spcPts val="600"/>
              </a:spcBef>
            </a:pPr>
            <a:r>
              <a:rPr lang="en-US" dirty="0"/>
              <a:t>No employment or federal income taxes are deducted from the contributions </a:t>
            </a:r>
          </a:p>
          <a:p>
            <a:pPr>
              <a:lnSpc>
                <a:spcPct val="100000"/>
              </a:lnSpc>
              <a:spcBef>
                <a:spcPts val="600"/>
              </a:spcBef>
            </a:pPr>
            <a:r>
              <a:rPr lang="en-US" dirty="0"/>
              <a:t>Reimbursements may be tax free if used for qualified medical expenses </a:t>
            </a:r>
          </a:p>
          <a:p>
            <a:pPr>
              <a:lnSpc>
                <a:spcPct val="100000"/>
              </a:lnSpc>
              <a:spcBef>
                <a:spcPts val="600"/>
              </a:spcBef>
            </a:pPr>
            <a:r>
              <a:rPr lang="en-US" dirty="0"/>
              <a:t>FSA funds can be used for qualified medical expenses even if funds haven’t yet been added to the account</a:t>
            </a:r>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60403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2"/>
          <p:cNvSpPr>
            <a:spLocks noGrp="1"/>
          </p:cNvSpPr>
          <p:nvPr>
            <p:ph type="title"/>
          </p:nvPr>
        </p:nvSpPr>
        <p:spPr/>
        <p:txBody>
          <a:bodyPr/>
          <a:lstStyle/>
          <a:p>
            <a:r>
              <a:rPr lang="en-US" dirty="0"/>
              <a:t>Medicare Considerations &amp; Flexible Spending Arrangement (FSA)</a:t>
            </a:r>
          </a:p>
        </p:txBody>
      </p:sp>
      <p:sp>
        <p:nvSpPr>
          <p:cNvPr id="2" name="Content Placeholder 1"/>
          <p:cNvSpPr>
            <a:spLocks noGrp="1"/>
          </p:cNvSpPr>
          <p:nvPr>
            <p:ph sz="half" idx="1"/>
          </p:nvPr>
        </p:nvSpPr>
        <p:spPr/>
        <p:txBody>
          <a:bodyPr>
            <a:normAutofit/>
          </a:bodyPr>
          <a:lstStyle/>
          <a:p>
            <a:pPr>
              <a:lnSpc>
                <a:spcPct val="100000"/>
              </a:lnSpc>
              <a:spcBef>
                <a:spcPts val="600"/>
              </a:spcBef>
            </a:pPr>
            <a:r>
              <a:rPr lang="en-US" dirty="0"/>
              <a:t>FSA funds can be used to pay for qualified medical expenses including</a:t>
            </a:r>
          </a:p>
          <a:p>
            <a:pPr lvl="1"/>
            <a:r>
              <a:rPr lang="en-US" dirty="0"/>
              <a:t>Medicare deductibles, coinsurance, and copayments </a:t>
            </a:r>
          </a:p>
          <a:p>
            <a:pPr>
              <a:lnSpc>
                <a:spcPct val="100000"/>
              </a:lnSpc>
              <a:spcBef>
                <a:spcPts val="600"/>
              </a:spcBef>
            </a:pPr>
            <a:r>
              <a:rPr lang="en-US" dirty="0"/>
              <a:t>They can’t be used to pay:</a:t>
            </a:r>
          </a:p>
          <a:p>
            <a:pPr lvl="1"/>
            <a:r>
              <a:rPr lang="en-US" dirty="0"/>
              <a:t>Medicare premiums</a:t>
            </a:r>
          </a:p>
          <a:p>
            <a:pPr lvl="1"/>
            <a:r>
              <a:rPr lang="en-US" dirty="0"/>
              <a:t>Medicare Supplement Insurance (Medigap) Policy premiums</a:t>
            </a:r>
          </a:p>
          <a:p>
            <a:pPr>
              <a:lnSpc>
                <a:spcPct val="100000"/>
              </a:lnSpc>
              <a:spcBef>
                <a:spcPts val="600"/>
              </a:spcBef>
            </a:pPr>
            <a:r>
              <a:rPr lang="en-US" dirty="0"/>
              <a:t>Employees can continue to make contributions to their FSA through payroll deduction as long as they’re employed</a:t>
            </a:r>
          </a:p>
          <a:p>
            <a:pPr lvl="1"/>
            <a:r>
              <a:rPr lang="en-US" dirty="0"/>
              <a:t>Enrollment in Medicare won’t prohibit ability to contribute</a:t>
            </a:r>
          </a:p>
        </p:txBody>
      </p:sp>
      <p:sp>
        <p:nvSpPr>
          <p:cNvPr id="4" name="Date Placeholder 3"/>
          <p:cNvSpPr>
            <a:spLocks noGrp="1"/>
          </p:cNvSpPr>
          <p:nvPr>
            <p:ph type="dt" sz="half" idx="10"/>
          </p:nvPr>
        </p:nvSpPr>
        <p:spPr/>
        <p:txBody>
          <a:bodyPr/>
          <a:lstStyle/>
          <a:p>
            <a:r>
              <a:rPr lang="en-US" dirty="0"/>
              <a:t>August 2021</a:t>
            </a:r>
          </a:p>
        </p:txBody>
      </p:sp>
      <p:sp>
        <p:nvSpPr>
          <p:cNvPr id="5" name="Footer Placeholder 4"/>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1174585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3"/>
          <p:cNvSpPr>
            <a:spLocks noGrp="1"/>
          </p:cNvSpPr>
          <p:nvPr>
            <p:ph type="title"/>
          </p:nvPr>
        </p:nvSpPr>
        <p:spPr/>
        <p:txBody>
          <a:bodyPr/>
          <a:lstStyle/>
          <a:p>
            <a:r>
              <a:rPr lang="en-US" dirty="0"/>
              <a:t>Flexible Spending Arrangement (FSA) Restrictions</a:t>
            </a:r>
          </a:p>
        </p:txBody>
      </p:sp>
      <p:sp>
        <p:nvSpPr>
          <p:cNvPr id="5" name="Content Placeholder 4"/>
          <p:cNvSpPr>
            <a:spLocks noGrp="1"/>
          </p:cNvSpPr>
          <p:nvPr>
            <p:ph idx="1"/>
          </p:nvPr>
        </p:nvSpPr>
        <p:spPr/>
        <p:txBody>
          <a:bodyPr/>
          <a:lstStyle/>
          <a:p>
            <a:pPr marL="0" indent="0">
              <a:lnSpc>
                <a:spcPct val="100000"/>
              </a:lnSpc>
              <a:spcBef>
                <a:spcPts val="600"/>
              </a:spcBef>
              <a:buNone/>
            </a:pPr>
            <a:r>
              <a:rPr lang="en-US" dirty="0"/>
              <a:t>FSA funds can’t be used to reimburse the following expenses:</a:t>
            </a:r>
          </a:p>
          <a:p>
            <a:pPr marL="457200" lvl="1" indent="-227013">
              <a:lnSpc>
                <a:spcPct val="100000"/>
              </a:lnSpc>
              <a:spcBef>
                <a:spcPts val="600"/>
              </a:spcBef>
            </a:pPr>
            <a:r>
              <a:rPr lang="en-US" dirty="0"/>
              <a:t>Health insurance premiums</a:t>
            </a:r>
          </a:p>
          <a:p>
            <a:pPr marL="457200" lvl="1" indent="-227013">
              <a:lnSpc>
                <a:spcPct val="100000"/>
              </a:lnSpc>
              <a:spcBef>
                <a:spcPts val="600"/>
              </a:spcBef>
            </a:pPr>
            <a:r>
              <a:rPr lang="en-US" dirty="0"/>
              <a:t>Long-term care coverage or expenses</a:t>
            </a:r>
          </a:p>
          <a:p>
            <a:pPr marL="457200" lvl="1" indent="-227013">
              <a:lnSpc>
                <a:spcPct val="100000"/>
              </a:lnSpc>
              <a:spcBef>
                <a:spcPts val="600"/>
              </a:spcBef>
            </a:pPr>
            <a:r>
              <a:rPr lang="en-US" dirty="0"/>
              <a:t>Amounts that are covered under another health plan </a:t>
            </a:r>
          </a:p>
          <a:p>
            <a:pPr>
              <a:lnSpc>
                <a:spcPct val="100000"/>
              </a:lnSpc>
              <a:spcBef>
                <a:spcPts val="600"/>
              </a:spcBef>
            </a:pPr>
            <a:endParaRPr lang="en-US" dirty="0"/>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785739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4"/>
          <p:cNvSpPr>
            <a:spLocks noGrp="1"/>
          </p:cNvSpPr>
          <p:nvPr>
            <p:ph type="title"/>
          </p:nvPr>
        </p:nvSpPr>
        <p:spPr/>
        <p:txBody>
          <a:bodyPr>
            <a:normAutofit fontScale="90000"/>
          </a:bodyPr>
          <a:lstStyle/>
          <a:p>
            <a:r>
              <a:rPr lang="en-US" dirty="0"/>
              <a:t>Lesson 4</a:t>
            </a:r>
          </a:p>
        </p:txBody>
      </p:sp>
      <p:sp>
        <p:nvSpPr>
          <p:cNvPr id="6" name="TextBox 5"/>
          <p:cNvSpPr txBox="1"/>
          <p:nvPr/>
        </p:nvSpPr>
        <p:spPr>
          <a:xfrm>
            <a:off x="4038600" y="2563908"/>
            <a:ext cx="6100011" cy="1200329"/>
          </a:xfrm>
          <a:prstGeom prst="rect">
            <a:avLst/>
          </a:prstGeom>
          <a:noFill/>
        </p:spPr>
        <p:txBody>
          <a:bodyPr wrap="square" rtlCol="0">
            <a:spAutoFit/>
          </a:bodyPr>
          <a:lstStyle/>
          <a:p>
            <a:r>
              <a:rPr lang="en-US" sz="3600" b="1" dirty="0">
                <a:solidFill>
                  <a:srgbClr val="0755B7"/>
                </a:solidFill>
              </a:rPr>
              <a:t>Health Savings Accounts (HSAs)</a:t>
            </a:r>
          </a:p>
        </p:txBody>
      </p:sp>
      <p:sp>
        <p:nvSpPr>
          <p:cNvPr id="3" name="Date Placeholder 2">
            <a:extLst>
              <a:ext uri="{FF2B5EF4-FFF2-40B4-BE49-F238E27FC236}">
                <a16:creationId xmlns:a16="http://schemas.microsoft.com/office/drawing/2014/main" id="{7CD5940D-5589-124D-902F-C62167E89B5A}"/>
              </a:ext>
            </a:extLst>
          </p:cNvPr>
          <p:cNvSpPr>
            <a:spLocks noGrp="1"/>
          </p:cNvSpPr>
          <p:nvPr>
            <p:ph type="dt" sz="half" idx="10"/>
          </p:nvPr>
        </p:nvSpPr>
        <p:spPr/>
        <p:txBody>
          <a:bodyPr/>
          <a:lstStyle/>
          <a:p>
            <a:r>
              <a:rPr lang="en-US" dirty="0"/>
              <a:t>August 2021</a:t>
            </a:r>
          </a:p>
        </p:txBody>
      </p:sp>
      <p:sp>
        <p:nvSpPr>
          <p:cNvPr id="4" name="Footer Placeholder 3">
            <a:extLst>
              <a:ext uri="{FF2B5EF4-FFF2-40B4-BE49-F238E27FC236}">
                <a16:creationId xmlns:a16="http://schemas.microsoft.com/office/drawing/2014/main" id="{68B978F1-BD75-104D-A130-BDE57EB1F202}"/>
              </a:ext>
            </a:extLst>
          </p:cNvPr>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1204270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5"/>
          <p:cNvSpPr>
            <a:spLocks noGrp="1"/>
          </p:cNvSpPr>
          <p:nvPr>
            <p:ph type="title"/>
          </p:nvPr>
        </p:nvSpPr>
        <p:spPr/>
        <p:txBody>
          <a:bodyPr/>
          <a:lstStyle/>
          <a:p>
            <a:r>
              <a:rPr lang="en-US" dirty="0">
                <a:ea typeface="Arial" pitchFamily="84" charset="0"/>
                <a:cs typeface="Arial" pitchFamily="84" charset="0"/>
              </a:rPr>
              <a:t>What’s a Health Savings Account (HSA)?</a:t>
            </a:r>
            <a:endParaRPr lang="en-US" dirty="0"/>
          </a:p>
        </p:txBody>
      </p:sp>
      <p:sp>
        <p:nvSpPr>
          <p:cNvPr id="5" name="Content Placeholder 4"/>
          <p:cNvSpPr>
            <a:spLocks noGrp="1"/>
          </p:cNvSpPr>
          <p:nvPr>
            <p:ph sz="half" idx="1"/>
          </p:nvPr>
        </p:nvSpPr>
        <p:spPr/>
        <p:txBody>
          <a:bodyPr>
            <a:noAutofit/>
          </a:bodyPr>
          <a:lstStyle/>
          <a:p>
            <a:pPr>
              <a:lnSpc>
                <a:spcPct val="100000"/>
              </a:lnSpc>
              <a:spcBef>
                <a:spcPts val="600"/>
              </a:spcBef>
            </a:pPr>
            <a:r>
              <a:rPr lang="en-US" dirty="0"/>
              <a:t>A tax-exempt trust or custodial account that’s set up with a qualified HSA trustee to pay or reimburse certain medical expenses </a:t>
            </a:r>
          </a:p>
          <a:p>
            <a:pPr>
              <a:lnSpc>
                <a:spcPct val="100000"/>
              </a:lnSpc>
              <a:spcBef>
                <a:spcPts val="600"/>
              </a:spcBef>
            </a:pPr>
            <a:r>
              <a:rPr lang="en-US" dirty="0"/>
              <a:t>Must be an eligible individual to qualify for an HSA</a:t>
            </a:r>
          </a:p>
          <a:p>
            <a:pPr>
              <a:lnSpc>
                <a:spcPct val="100000"/>
              </a:lnSpc>
              <a:spcBef>
                <a:spcPts val="600"/>
              </a:spcBef>
            </a:pPr>
            <a:r>
              <a:rPr lang="en-US" dirty="0"/>
              <a:t>No permission or authorization from the Internal Revenue Services (IRS) is necessary to establish an HSA </a:t>
            </a:r>
          </a:p>
          <a:p>
            <a:pPr>
              <a:lnSpc>
                <a:spcPct val="100000"/>
              </a:lnSpc>
              <a:spcBef>
                <a:spcPts val="600"/>
              </a:spcBef>
            </a:pPr>
            <a:r>
              <a:rPr lang="en-US" dirty="0"/>
              <a:t>Employer may already have some information on HSA trustees in their area</a:t>
            </a:r>
          </a:p>
        </p:txBody>
      </p:sp>
      <p:sp>
        <p:nvSpPr>
          <p:cNvPr id="6" name="Date Placeholder 5"/>
          <p:cNvSpPr>
            <a:spLocks noGrp="1"/>
          </p:cNvSpPr>
          <p:nvPr>
            <p:ph type="dt" sz="half" idx="10"/>
          </p:nvPr>
        </p:nvSpPr>
        <p:spPr/>
        <p:txBody>
          <a:bodyPr/>
          <a:lstStyle/>
          <a:p>
            <a:r>
              <a:rPr lang="en-US" dirty="0"/>
              <a:t>August 2021</a:t>
            </a:r>
          </a:p>
        </p:txBody>
      </p:sp>
      <p:sp>
        <p:nvSpPr>
          <p:cNvPr id="7" name="Footer Placeholder 6"/>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73970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6"/>
          <p:cNvSpPr>
            <a:spLocks noGrp="1"/>
          </p:cNvSpPr>
          <p:nvPr>
            <p:ph type="title"/>
          </p:nvPr>
        </p:nvSpPr>
        <p:spPr/>
        <p:txBody>
          <a:bodyPr/>
          <a:lstStyle/>
          <a:p>
            <a:r>
              <a:rPr lang="en-US" dirty="0"/>
              <a:t>Qualifying for a Health Savings Account (HSA)</a:t>
            </a:r>
          </a:p>
        </p:txBody>
      </p:sp>
      <p:sp>
        <p:nvSpPr>
          <p:cNvPr id="5" name="Content Placeholder 4"/>
          <p:cNvSpPr>
            <a:spLocks noGrp="1"/>
          </p:cNvSpPr>
          <p:nvPr>
            <p:ph idx="1"/>
          </p:nvPr>
        </p:nvSpPr>
        <p:spPr/>
        <p:txBody>
          <a:bodyPr/>
          <a:lstStyle/>
          <a:p>
            <a:pPr>
              <a:lnSpc>
                <a:spcPct val="100000"/>
              </a:lnSpc>
              <a:spcBef>
                <a:spcPts val="600"/>
              </a:spcBef>
            </a:pPr>
            <a:r>
              <a:rPr lang="en-US" dirty="0"/>
              <a:t>Must have a high-deductible health plan (HDHP)</a:t>
            </a:r>
          </a:p>
          <a:p>
            <a:pPr>
              <a:lnSpc>
                <a:spcPct val="100000"/>
              </a:lnSpc>
              <a:spcBef>
                <a:spcPts val="600"/>
              </a:spcBef>
            </a:pPr>
            <a:r>
              <a:rPr lang="en-US" dirty="0"/>
              <a:t>Can’t have other health coverage except what’s permitted</a:t>
            </a:r>
          </a:p>
          <a:p>
            <a:pPr marL="457200" lvl="1" indent="-227013">
              <a:lnSpc>
                <a:spcPct val="100000"/>
              </a:lnSpc>
              <a:spcBef>
                <a:spcPts val="600"/>
              </a:spcBef>
            </a:pPr>
            <a:r>
              <a:rPr lang="en-US" dirty="0"/>
              <a:t>Described in IRS publication 969</a:t>
            </a:r>
          </a:p>
          <a:p>
            <a:pPr>
              <a:lnSpc>
                <a:spcPct val="100000"/>
              </a:lnSpc>
              <a:spcBef>
                <a:spcPts val="600"/>
              </a:spcBef>
            </a:pPr>
            <a:r>
              <a:rPr lang="en-US" dirty="0"/>
              <a:t>Aren’t enrolled in Medicare</a:t>
            </a:r>
          </a:p>
          <a:p>
            <a:pPr>
              <a:lnSpc>
                <a:spcPct val="100000"/>
              </a:lnSpc>
              <a:spcBef>
                <a:spcPts val="600"/>
              </a:spcBef>
            </a:pPr>
            <a:r>
              <a:rPr lang="en-US" dirty="0"/>
              <a:t>Can’t be claimed as a dependent on someone else’s tax return</a:t>
            </a:r>
          </a:p>
          <a:p>
            <a:pPr marL="0" indent="0">
              <a:lnSpc>
                <a:spcPct val="100000"/>
              </a:lnSpc>
              <a:spcBef>
                <a:spcPts val="600"/>
              </a:spcBef>
              <a:buNone/>
            </a:pPr>
            <a:endParaRPr lang="en-US" dirty="0"/>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4287788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a:spLocks noGrp="1"/>
          </p:cNvSpPr>
          <p:nvPr>
            <p:ph type="title"/>
          </p:nvPr>
        </p:nvSpPr>
        <p:spPr/>
        <p:txBody>
          <a:bodyPr/>
          <a:lstStyle/>
          <a:p>
            <a:r>
              <a:rPr lang="en-US" dirty="0"/>
              <a:t>Benefits of a Health Savings Account (HSA)</a:t>
            </a:r>
          </a:p>
        </p:txBody>
      </p:sp>
      <p:sp>
        <p:nvSpPr>
          <p:cNvPr id="5" name="Content Placeholder 4"/>
          <p:cNvSpPr>
            <a:spLocks noGrp="1"/>
          </p:cNvSpPr>
          <p:nvPr>
            <p:ph sz="half" idx="1"/>
          </p:nvPr>
        </p:nvSpPr>
        <p:spPr>
          <a:xfrm>
            <a:off x="838200" y="1180618"/>
            <a:ext cx="10576458" cy="5073878"/>
          </a:xfrm>
        </p:spPr>
        <p:txBody>
          <a:bodyPr>
            <a:noAutofit/>
          </a:bodyPr>
          <a:lstStyle/>
          <a:p>
            <a:pPr>
              <a:lnSpc>
                <a:spcPct val="100000"/>
              </a:lnSpc>
              <a:spcBef>
                <a:spcPts val="600"/>
              </a:spcBef>
            </a:pPr>
            <a:r>
              <a:rPr lang="en-US" sz="2800" dirty="0"/>
              <a:t>Funds accumulate tax-free interest </a:t>
            </a:r>
          </a:p>
          <a:p>
            <a:pPr>
              <a:lnSpc>
                <a:spcPct val="100000"/>
              </a:lnSpc>
              <a:spcBef>
                <a:spcPts val="600"/>
              </a:spcBef>
            </a:pPr>
            <a:r>
              <a:rPr lang="en-US" sz="2800" dirty="0"/>
              <a:t>Funds are tax-free when used to pay qualified medical expenses</a:t>
            </a:r>
          </a:p>
          <a:p>
            <a:pPr>
              <a:lnSpc>
                <a:spcPct val="100000"/>
              </a:lnSpc>
              <a:spcBef>
                <a:spcPts val="600"/>
              </a:spcBef>
            </a:pPr>
            <a:r>
              <a:rPr lang="en-US" sz="2800" dirty="0"/>
              <a:t>Can be used to pay current and future qualified medical expenses</a:t>
            </a:r>
          </a:p>
          <a:p>
            <a:pPr lvl="1"/>
            <a:r>
              <a:rPr lang="en-US" sz="2400" dirty="0"/>
              <a:t>Funds are fully vested and not subject to forfeiture</a:t>
            </a:r>
          </a:p>
          <a:p>
            <a:pPr lvl="1"/>
            <a:r>
              <a:rPr lang="en-US" sz="2400" dirty="0"/>
              <a:t>HSAs are fully portable and stay if change of employment or stop working</a:t>
            </a:r>
          </a:p>
          <a:p>
            <a:pPr>
              <a:lnSpc>
                <a:spcPct val="100000"/>
              </a:lnSpc>
              <a:spcBef>
                <a:spcPts val="600"/>
              </a:spcBef>
            </a:pPr>
            <a:r>
              <a:rPr lang="en-US" sz="2800" dirty="0"/>
              <a:t>At 65, HSA funds can be used to pay:</a:t>
            </a:r>
          </a:p>
          <a:p>
            <a:pPr lvl="1" indent="-227013"/>
            <a:r>
              <a:rPr lang="en-US" sz="2400" dirty="0"/>
              <a:t>Medicare premiums – Part A (Hospital Insurance), Part B (Medical Insurance), Part D, and Medicare Advantage and other Medicare health plans</a:t>
            </a:r>
          </a:p>
          <a:p>
            <a:pPr lvl="1" indent="-227013"/>
            <a:r>
              <a:rPr lang="en-US" sz="2400" dirty="0"/>
              <a:t>Long-term care insurance premiums – subject to limits based on age, and are adjusted yearly</a:t>
            </a:r>
          </a:p>
          <a:p>
            <a:pPr marL="234950" lvl="1" indent="-234950">
              <a:buNone/>
            </a:pPr>
            <a:r>
              <a:rPr lang="en-US" sz="2400" b="1" dirty="0"/>
              <a:t>NOTE:</a:t>
            </a:r>
            <a:r>
              <a:rPr lang="en-US" sz="2400" dirty="0"/>
              <a:t> Can’t use funds to pay Medicare Supplement Insurance (Medigap) premiums</a:t>
            </a:r>
          </a:p>
          <a:p>
            <a:pPr marL="234950" lvl="1" indent="0">
              <a:buNone/>
            </a:pPr>
            <a:endParaRPr lang="en-US" sz="2400" dirty="0"/>
          </a:p>
        </p:txBody>
      </p:sp>
      <p:sp>
        <p:nvSpPr>
          <p:cNvPr id="6" name="Date Placeholder 5"/>
          <p:cNvSpPr>
            <a:spLocks noGrp="1"/>
          </p:cNvSpPr>
          <p:nvPr>
            <p:ph type="dt" sz="half" idx="10"/>
          </p:nvPr>
        </p:nvSpPr>
        <p:spPr/>
        <p:txBody>
          <a:bodyPr/>
          <a:lstStyle/>
          <a:p>
            <a:r>
              <a:rPr lang="en-US" dirty="0"/>
              <a:t>August 2021</a:t>
            </a:r>
          </a:p>
        </p:txBody>
      </p:sp>
      <p:sp>
        <p:nvSpPr>
          <p:cNvPr id="7" name="Footer Placeholder 6"/>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019795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8"/>
          <p:cNvSpPr>
            <a:spLocks noGrp="1"/>
          </p:cNvSpPr>
          <p:nvPr>
            <p:ph type="title"/>
          </p:nvPr>
        </p:nvSpPr>
        <p:spPr/>
        <p:txBody>
          <a:bodyPr>
            <a:normAutofit/>
          </a:bodyPr>
          <a:lstStyle/>
          <a:p>
            <a:r>
              <a:rPr lang="en-US" dirty="0"/>
              <a:t>Medicare Considerations &amp; Health Savings Accounts (HSAs)</a:t>
            </a:r>
          </a:p>
        </p:txBody>
      </p:sp>
      <p:sp>
        <p:nvSpPr>
          <p:cNvPr id="5" name="Content Placeholder 4"/>
          <p:cNvSpPr>
            <a:spLocks noGrp="1"/>
          </p:cNvSpPr>
          <p:nvPr>
            <p:ph idx="4294967295"/>
          </p:nvPr>
        </p:nvSpPr>
        <p:spPr>
          <a:xfrm>
            <a:off x="544040" y="1250194"/>
            <a:ext cx="11053762" cy="5019675"/>
          </a:xfrm>
        </p:spPr>
        <p:txBody>
          <a:bodyPr>
            <a:normAutofit fontScale="85000" lnSpcReduction="20000"/>
          </a:bodyPr>
          <a:lstStyle/>
          <a:p>
            <a:pPr marL="228600" lvl="1" indent="-228600">
              <a:lnSpc>
                <a:spcPct val="120000"/>
              </a:lnSpc>
              <a:buSzPct val="105000"/>
              <a:buFont typeface="Wingdings" panose="05000000000000000000" pitchFamily="2" charset="2"/>
              <a:buChar char="§"/>
            </a:pPr>
            <a:r>
              <a:rPr lang="en-US" sz="3300" dirty="0"/>
              <a:t>Decide whether to enroll in Medicare or delay</a:t>
            </a:r>
          </a:p>
          <a:p>
            <a:pPr marL="228600" lvl="1" indent="-228600">
              <a:lnSpc>
                <a:spcPct val="120000"/>
              </a:lnSpc>
              <a:buSzPct val="105000"/>
              <a:buFont typeface="Wingdings" panose="05000000000000000000" pitchFamily="2" charset="2"/>
              <a:buChar char="§"/>
            </a:pPr>
            <a:r>
              <a:rPr lang="en-US" sz="3300" dirty="0"/>
              <a:t>People getting Social Security retirement benefits are automatically enrolled in Medicare at 65</a:t>
            </a:r>
          </a:p>
          <a:p>
            <a:pPr marL="457200" lvl="1" indent="-228600">
              <a:lnSpc>
                <a:spcPct val="120000"/>
              </a:lnSpc>
              <a:buSzPct val="105000"/>
            </a:pPr>
            <a:r>
              <a:rPr lang="en-US" sz="3100" dirty="0"/>
              <a:t>Stop HSA contributions prior to Medicare effective date to avoid any IRS penalties  </a:t>
            </a:r>
          </a:p>
          <a:p>
            <a:pPr marL="457200" lvl="1" indent="-228600">
              <a:lnSpc>
                <a:spcPct val="120000"/>
              </a:lnSpc>
              <a:buSzPct val="105000"/>
            </a:pPr>
            <a:r>
              <a:rPr lang="en-US" sz="3100" dirty="0"/>
              <a:t>Generally, can’t opt-out of Medicare if getting Social Security retirement benefits</a:t>
            </a:r>
          </a:p>
          <a:p>
            <a:pPr marL="685800" lvl="2" indent="-228600">
              <a:lnSpc>
                <a:spcPct val="120000"/>
              </a:lnSpc>
              <a:buSzPct val="60000"/>
            </a:pPr>
            <a:r>
              <a:rPr lang="en-US" sz="2600" dirty="0"/>
              <a:t>Must withdraw from monthly Social Security retirement benefits and repay any retirement benefits paid to date</a:t>
            </a:r>
          </a:p>
          <a:p>
            <a:pPr marL="228600" lvl="1" indent="-228600">
              <a:lnSpc>
                <a:spcPct val="120000"/>
              </a:lnSpc>
              <a:buSzPct val="105000"/>
              <a:buFont typeface="Wingdings" panose="05000000000000000000" pitchFamily="2" charset="2"/>
              <a:buChar char="§"/>
            </a:pPr>
            <a:r>
              <a:rPr lang="en-US" sz="3300" dirty="0"/>
              <a:t>Once Medicare is effective, any HSA payments will have a tax penalty</a:t>
            </a:r>
          </a:p>
          <a:p>
            <a:pPr marL="457200" lvl="1" indent="-228600">
              <a:lnSpc>
                <a:spcPct val="120000"/>
              </a:lnSpc>
              <a:buSzPct val="105000"/>
            </a:pPr>
            <a:r>
              <a:rPr lang="en-US" sz="3100" dirty="0"/>
              <a:t>Even if due to retroactive Medicare enrollment</a:t>
            </a:r>
            <a:endParaRPr lang="en-US" dirty="0"/>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375043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9"/>
          <p:cNvSpPr>
            <a:spLocks noGrp="1"/>
          </p:cNvSpPr>
          <p:nvPr>
            <p:ph type="title"/>
          </p:nvPr>
        </p:nvSpPr>
        <p:spPr/>
        <p:txBody>
          <a:bodyPr/>
          <a:lstStyle/>
          <a:p>
            <a:r>
              <a:rPr lang="en-US" dirty="0"/>
              <a:t>Medicare Enrollment Reminders—Health Savings Accounts (HSAs)</a:t>
            </a:r>
          </a:p>
        </p:txBody>
      </p:sp>
      <p:sp>
        <p:nvSpPr>
          <p:cNvPr id="2" name="Content Placeholder 1"/>
          <p:cNvSpPr>
            <a:spLocks noGrp="1"/>
          </p:cNvSpPr>
          <p:nvPr>
            <p:ph sz="half" idx="1"/>
          </p:nvPr>
        </p:nvSpPr>
        <p:spPr/>
        <p:txBody>
          <a:bodyPr>
            <a:normAutofit fontScale="92500" lnSpcReduction="10000"/>
          </a:bodyPr>
          <a:lstStyle/>
          <a:p>
            <a:pPr marL="0" indent="0">
              <a:lnSpc>
                <a:spcPct val="100000"/>
              </a:lnSpc>
              <a:spcBef>
                <a:spcPts val="600"/>
              </a:spcBef>
              <a:buNone/>
            </a:pPr>
            <a:r>
              <a:rPr lang="en-US" dirty="0"/>
              <a:t>Special Enrollment Period (SEP) eligibility</a:t>
            </a:r>
          </a:p>
          <a:p>
            <a:pPr marL="288925" lvl="1" indent="-233363">
              <a:buFont typeface="Wingdings" panose="05000000000000000000" pitchFamily="2" charset="2"/>
              <a:buChar char="§"/>
            </a:pPr>
            <a:r>
              <a:rPr lang="en-US" dirty="0"/>
              <a:t>Part B SEP occurs a Medicare-eligible person loses the insurance coverage they had through their (or their spouse’s) current employment</a:t>
            </a:r>
          </a:p>
          <a:p>
            <a:pPr marL="517525" lvl="1" indent="-228600"/>
            <a:r>
              <a:rPr lang="en-US" dirty="0"/>
              <a:t>Lasts 8 months and begins the month after the group health plan coverage (like from an employer) ends</a:t>
            </a:r>
          </a:p>
          <a:p>
            <a:pPr marL="288925" lvl="1" indent="-233363">
              <a:lnSpc>
                <a:spcPct val="110000"/>
              </a:lnSpc>
              <a:buFont typeface="Wingdings" panose="05000000000000000000" pitchFamily="2" charset="2"/>
              <a:buChar char="§"/>
            </a:pPr>
            <a:r>
              <a:rPr lang="en-US" dirty="0"/>
              <a:t>Part D SEP lasts for only 63 days after the month coverage ends or the coverage is no longer creditable</a:t>
            </a:r>
          </a:p>
          <a:p>
            <a:pPr marL="288925" lvl="1" indent="-233363">
              <a:lnSpc>
                <a:spcPct val="110000"/>
              </a:lnSpc>
              <a:buFont typeface="Wingdings" panose="05000000000000000000" pitchFamily="2" charset="2"/>
              <a:buChar char="§"/>
            </a:pPr>
            <a:r>
              <a:rPr lang="en-US" dirty="0"/>
              <a:t>Enroll in Part B or Part D without any late enrollment penalties, provided enrollment is within the allowed timeframes described</a:t>
            </a:r>
          </a:p>
          <a:p>
            <a:pPr marL="0" indent="0">
              <a:lnSpc>
                <a:spcPct val="100000"/>
              </a:lnSpc>
              <a:spcBef>
                <a:spcPts val="600"/>
              </a:spcBef>
              <a:buNone/>
            </a:pPr>
            <a:r>
              <a:rPr lang="en-US" dirty="0"/>
              <a:t>Eligible to enroll in Part A anytime after Initial Enrollment Period (IEP), if entitled to premium-free Part A</a:t>
            </a:r>
          </a:p>
        </p:txBody>
      </p:sp>
      <p:sp>
        <p:nvSpPr>
          <p:cNvPr id="3" name="Date Placeholder 2"/>
          <p:cNvSpPr>
            <a:spLocks noGrp="1"/>
          </p:cNvSpPr>
          <p:nvPr>
            <p:ph type="dt" sz="half" idx="10"/>
          </p:nvPr>
        </p:nvSpPr>
        <p:spPr/>
        <p:txBody>
          <a:bodyPr/>
          <a:lstStyle/>
          <a:p>
            <a:r>
              <a:rPr lang="en-US" dirty="0"/>
              <a:t>August 2021</a:t>
            </a:r>
          </a:p>
        </p:txBody>
      </p:sp>
      <p:sp>
        <p:nvSpPr>
          <p:cNvPr id="4" name="Footer Placeholder 3"/>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88983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361306F-E941-274C-ADC2-9530AD918CA5}"/>
              </a:ext>
            </a:extLst>
          </p:cNvPr>
          <p:cNvSpPr>
            <a:spLocks noGrp="1"/>
          </p:cNvSpPr>
          <p:nvPr>
            <p:ph type="title"/>
          </p:nvPr>
        </p:nvSpPr>
        <p:spPr/>
        <p:txBody>
          <a:bodyPr/>
          <a:lstStyle/>
          <a:p>
            <a:r>
              <a:rPr lang="en-US" dirty="0"/>
              <a:t>Session Objectives</a:t>
            </a:r>
          </a:p>
        </p:txBody>
      </p:sp>
      <p:sp>
        <p:nvSpPr>
          <p:cNvPr id="13" name="Content Placeholder 12"/>
          <p:cNvSpPr>
            <a:spLocks noGrp="1"/>
          </p:cNvSpPr>
          <p:nvPr>
            <p:ph idx="1"/>
          </p:nvPr>
        </p:nvSpPr>
        <p:spPr>
          <a:xfrm>
            <a:off x="1866142" y="1143000"/>
            <a:ext cx="9491669" cy="5021042"/>
          </a:xfrm>
        </p:spPr>
        <p:txBody>
          <a:bodyPr>
            <a:normAutofit/>
          </a:bodyPr>
          <a:lstStyle/>
          <a:p>
            <a:pPr marL="0" lvl="0" indent="0">
              <a:lnSpc>
                <a:spcPct val="100000"/>
              </a:lnSpc>
              <a:spcBef>
                <a:spcPts val="600"/>
              </a:spcBef>
              <a:buNone/>
            </a:pPr>
            <a:r>
              <a:rPr lang="en-US" sz="3000" dirty="0"/>
              <a:t>This session should help you:</a:t>
            </a:r>
          </a:p>
          <a:p>
            <a:pPr marL="401638" lvl="1" indent="-338138">
              <a:lnSpc>
                <a:spcPct val="100000"/>
              </a:lnSpc>
              <a:spcBef>
                <a:spcPts val="600"/>
              </a:spcBef>
              <a:buFont typeface="Wingdings" panose="05000000000000000000" pitchFamily="2" charset="2"/>
              <a:buChar char="§"/>
            </a:pPr>
            <a:r>
              <a:rPr lang="en-US" sz="2600" dirty="0"/>
              <a:t>Describe regulations governing tax-favored health programs</a:t>
            </a:r>
          </a:p>
          <a:p>
            <a:pPr marL="401638" lvl="1" indent="-338138">
              <a:lnSpc>
                <a:spcPct val="100000"/>
              </a:lnSpc>
              <a:spcBef>
                <a:spcPts val="600"/>
              </a:spcBef>
              <a:buFont typeface="Wingdings" panose="05000000000000000000" pitchFamily="2" charset="2"/>
              <a:buChar char="§"/>
            </a:pPr>
            <a:r>
              <a:rPr lang="en-US" sz="2600" dirty="0"/>
              <a:t>Explain different types of tax-favored health programs</a:t>
            </a:r>
          </a:p>
          <a:p>
            <a:pPr marL="401638" lvl="1" indent="-338138">
              <a:lnSpc>
                <a:spcPct val="100000"/>
              </a:lnSpc>
              <a:spcBef>
                <a:spcPts val="600"/>
              </a:spcBef>
              <a:buFont typeface="Wingdings" panose="05000000000000000000" pitchFamily="2" charset="2"/>
              <a:buChar char="§"/>
            </a:pPr>
            <a:r>
              <a:rPr lang="en-US" sz="2600" dirty="0"/>
              <a:t>Discuss the general benefits of each type of program</a:t>
            </a:r>
          </a:p>
          <a:p>
            <a:pPr marL="401638" lvl="1" indent="-338138">
              <a:lnSpc>
                <a:spcPct val="100000"/>
              </a:lnSpc>
              <a:spcBef>
                <a:spcPts val="600"/>
              </a:spcBef>
              <a:buFont typeface="Wingdings" panose="05000000000000000000" pitchFamily="2" charset="2"/>
              <a:buChar char="§"/>
            </a:pPr>
            <a:r>
              <a:rPr lang="en-US" sz="2600" dirty="0"/>
              <a:t>Describe how Medicare enrollment may affect those programs</a:t>
            </a:r>
          </a:p>
          <a:p>
            <a:pPr marL="401638" lvl="1" indent="-338138">
              <a:lnSpc>
                <a:spcPct val="100000"/>
              </a:lnSpc>
              <a:spcBef>
                <a:spcPts val="600"/>
              </a:spcBef>
              <a:buFont typeface="Wingdings" panose="05000000000000000000" pitchFamily="2" charset="2"/>
              <a:buChar char="§"/>
            </a:pPr>
            <a:r>
              <a:rPr lang="en-US" sz="2600" dirty="0"/>
              <a:t>Recognize important Medicare and Health Savings Account  considerations</a:t>
            </a:r>
          </a:p>
          <a:p>
            <a:pPr marL="401638" lvl="1" indent="-338138">
              <a:lnSpc>
                <a:spcPct val="100000"/>
              </a:lnSpc>
              <a:spcBef>
                <a:spcPts val="600"/>
              </a:spcBef>
              <a:buFont typeface="Wingdings" panose="05000000000000000000" pitchFamily="2" charset="2"/>
              <a:buChar char="§"/>
            </a:pPr>
            <a:r>
              <a:rPr lang="en-US" sz="2600" dirty="0"/>
              <a:t>Locate resources for more information</a:t>
            </a:r>
            <a:endParaRPr lang="en-US" dirty="0"/>
          </a:p>
        </p:txBody>
      </p:sp>
      <p:sp>
        <p:nvSpPr>
          <p:cNvPr id="4" name="Date Placeholder 3">
            <a:extLst>
              <a:ext uri="{FF2B5EF4-FFF2-40B4-BE49-F238E27FC236}">
                <a16:creationId xmlns:a16="http://schemas.microsoft.com/office/drawing/2014/main" id="{30BEAB62-196E-E14C-A6ED-C01E478BF8F9}"/>
              </a:ext>
            </a:extLst>
          </p:cNvPr>
          <p:cNvSpPr>
            <a:spLocks noGrp="1"/>
          </p:cNvSpPr>
          <p:nvPr>
            <p:ph type="dt" sz="half" idx="10"/>
          </p:nvPr>
        </p:nvSpPr>
        <p:spPr/>
        <p:txBody>
          <a:bodyPr/>
          <a:lstStyle/>
          <a:p>
            <a:r>
              <a:rPr lang="en-US" dirty="0"/>
              <a:t>August 2021</a:t>
            </a:r>
          </a:p>
        </p:txBody>
      </p:sp>
      <p:sp>
        <p:nvSpPr>
          <p:cNvPr id="5" name="Footer Placeholder 4">
            <a:extLst>
              <a:ext uri="{FF2B5EF4-FFF2-40B4-BE49-F238E27FC236}">
                <a16:creationId xmlns:a16="http://schemas.microsoft.com/office/drawing/2014/main" id="{C56967E0-47FC-794B-AD9C-C3A296618241}"/>
              </a:ext>
            </a:extLst>
          </p:cNvPr>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3405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0"/>
          <p:cNvSpPr>
            <a:spLocks noGrp="1"/>
          </p:cNvSpPr>
          <p:nvPr>
            <p:ph type="title"/>
          </p:nvPr>
        </p:nvSpPr>
        <p:spPr/>
        <p:txBody>
          <a:bodyPr>
            <a:normAutofit fontScale="90000"/>
          </a:bodyPr>
          <a:lstStyle/>
          <a:p>
            <a:r>
              <a:rPr lang="en-US" dirty="0"/>
              <a:t>Lesson 5</a:t>
            </a:r>
          </a:p>
        </p:txBody>
      </p:sp>
      <p:sp>
        <p:nvSpPr>
          <p:cNvPr id="6" name="TextBox 5"/>
          <p:cNvSpPr txBox="1"/>
          <p:nvPr/>
        </p:nvSpPr>
        <p:spPr>
          <a:xfrm>
            <a:off x="4038600" y="2501689"/>
            <a:ext cx="6998368" cy="1200329"/>
          </a:xfrm>
          <a:prstGeom prst="rect">
            <a:avLst/>
          </a:prstGeom>
          <a:noFill/>
        </p:spPr>
        <p:txBody>
          <a:bodyPr wrap="square" rtlCol="0">
            <a:spAutoFit/>
          </a:bodyPr>
          <a:lstStyle/>
          <a:p>
            <a:r>
              <a:rPr lang="en-US" sz="3600" b="1" dirty="0">
                <a:solidFill>
                  <a:srgbClr val="0755B7"/>
                </a:solidFill>
              </a:rPr>
              <a:t>Medicare Medical Savings Accounts (MSAs)</a:t>
            </a:r>
          </a:p>
        </p:txBody>
      </p:sp>
      <p:sp>
        <p:nvSpPr>
          <p:cNvPr id="3" name="Date Placeholder 2">
            <a:extLst>
              <a:ext uri="{FF2B5EF4-FFF2-40B4-BE49-F238E27FC236}">
                <a16:creationId xmlns:a16="http://schemas.microsoft.com/office/drawing/2014/main" id="{33C0D68B-F4F6-144A-AF31-3CB80941E98E}"/>
              </a:ext>
            </a:extLst>
          </p:cNvPr>
          <p:cNvSpPr>
            <a:spLocks noGrp="1"/>
          </p:cNvSpPr>
          <p:nvPr>
            <p:ph type="dt" sz="half" idx="10"/>
          </p:nvPr>
        </p:nvSpPr>
        <p:spPr/>
        <p:txBody>
          <a:bodyPr/>
          <a:lstStyle/>
          <a:p>
            <a:r>
              <a:rPr lang="en-US" dirty="0"/>
              <a:t>August 2021</a:t>
            </a:r>
          </a:p>
        </p:txBody>
      </p:sp>
      <p:sp>
        <p:nvSpPr>
          <p:cNvPr id="4" name="Footer Placeholder 3">
            <a:extLst>
              <a:ext uri="{FF2B5EF4-FFF2-40B4-BE49-F238E27FC236}">
                <a16:creationId xmlns:a16="http://schemas.microsoft.com/office/drawing/2014/main" id="{9387F986-E384-5246-974E-F51BE462731A}"/>
              </a:ext>
            </a:extLst>
          </p:cNvPr>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4030476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1"/>
          <p:cNvSpPr>
            <a:spLocks noGrp="1"/>
          </p:cNvSpPr>
          <p:nvPr>
            <p:ph type="title"/>
          </p:nvPr>
        </p:nvSpPr>
        <p:spPr/>
        <p:txBody>
          <a:bodyPr/>
          <a:lstStyle/>
          <a:p>
            <a:r>
              <a:rPr lang="en-US" dirty="0">
                <a:ea typeface="Arial" pitchFamily="84" charset="0"/>
                <a:cs typeface="Arial" pitchFamily="84" charset="0"/>
              </a:rPr>
              <a:t>What’s a Medicare Medical Savings Account (MSA)?</a:t>
            </a:r>
            <a:endParaRPr lang="en-US" dirty="0"/>
          </a:p>
        </p:txBody>
      </p:sp>
      <p:sp>
        <p:nvSpPr>
          <p:cNvPr id="5" name="Content Placeholder 4"/>
          <p:cNvSpPr>
            <a:spLocks noGrp="1"/>
          </p:cNvSpPr>
          <p:nvPr>
            <p:ph idx="4294967295"/>
          </p:nvPr>
        </p:nvSpPr>
        <p:spPr>
          <a:xfrm>
            <a:off x="544040" y="1211635"/>
            <a:ext cx="11053762" cy="5144715"/>
          </a:xfrm>
        </p:spPr>
        <p:txBody>
          <a:bodyPr>
            <a:normAutofit fontScale="92500" lnSpcReduction="10000"/>
          </a:bodyPr>
          <a:lstStyle/>
          <a:p>
            <a:pPr>
              <a:lnSpc>
                <a:spcPct val="100000"/>
              </a:lnSpc>
              <a:spcBef>
                <a:spcPts val="600"/>
              </a:spcBef>
            </a:pPr>
            <a:r>
              <a:rPr lang="en-US" dirty="0"/>
              <a:t>High-Deductible Medicare Health Plan (HDHP) and a tax-sheltered account funded only by Medicare</a:t>
            </a:r>
          </a:p>
          <a:p>
            <a:pPr>
              <a:lnSpc>
                <a:spcPct val="100000"/>
              </a:lnSpc>
              <a:spcBef>
                <a:spcPts val="600"/>
              </a:spcBef>
            </a:pPr>
            <a:r>
              <a:rPr lang="en-US" dirty="0"/>
              <a:t>Must have Medicare Part A (Hospital Insurance) and Part B (Medical Insurance)</a:t>
            </a:r>
          </a:p>
          <a:p>
            <a:pPr>
              <a:lnSpc>
                <a:spcPct val="100000"/>
              </a:lnSpc>
              <a:spcBef>
                <a:spcPts val="600"/>
              </a:spcBef>
            </a:pPr>
            <a:r>
              <a:rPr lang="en-US" dirty="0"/>
              <a:t>Doesn’t include Medicare drug coverage (Part D)</a:t>
            </a:r>
          </a:p>
          <a:p>
            <a:pPr lvl="1"/>
            <a:r>
              <a:rPr lang="en-US" dirty="0"/>
              <a:t>Join a stand-alone plan if drug coverage is needed</a:t>
            </a:r>
          </a:p>
          <a:p>
            <a:pPr marL="228600" lvl="1" indent="-228600" defTabSz="914400">
              <a:lnSpc>
                <a:spcPct val="110000"/>
              </a:lnSpc>
              <a:buFont typeface="Wingdings" panose="05000000000000000000" pitchFamily="2" charset="2"/>
              <a:buChar char="§"/>
            </a:pPr>
            <a:r>
              <a:rPr lang="en-US" sz="3200" dirty="0"/>
              <a:t>Can’t have another source of health insurance or live outside of the U.S. more than 183 (total) days a year</a:t>
            </a:r>
          </a:p>
          <a:p>
            <a:pPr>
              <a:lnSpc>
                <a:spcPct val="100000"/>
              </a:lnSpc>
              <a:spcBef>
                <a:spcPts val="600"/>
              </a:spcBef>
            </a:pPr>
            <a:r>
              <a:rPr lang="en-US" dirty="0"/>
              <a:t>Account funds aren’t taxed when used to pay qualified out-of-pocket medical expenses</a:t>
            </a:r>
          </a:p>
          <a:p>
            <a:pPr>
              <a:lnSpc>
                <a:spcPct val="100000"/>
              </a:lnSpc>
              <a:spcBef>
                <a:spcPts val="600"/>
              </a:spcBef>
            </a:pPr>
            <a:r>
              <a:rPr lang="en-US" dirty="0"/>
              <a:t>Limited availability</a:t>
            </a:r>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4112004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2"/>
          <p:cNvSpPr>
            <a:spLocks noGrp="1"/>
          </p:cNvSpPr>
          <p:nvPr>
            <p:ph type="title"/>
          </p:nvPr>
        </p:nvSpPr>
        <p:spPr/>
        <p:txBody>
          <a:bodyPr/>
          <a:lstStyle/>
          <a:p>
            <a:r>
              <a:rPr lang="en-US" dirty="0">
                <a:ea typeface="Arial" pitchFamily="84" charset="0"/>
                <a:cs typeface="Arial" pitchFamily="84" charset="0"/>
              </a:rPr>
              <a:t>Benefits of a Medicare Medical Savings Account (MSA)</a:t>
            </a:r>
            <a:endParaRPr lang="en-US" dirty="0"/>
          </a:p>
        </p:txBody>
      </p:sp>
      <p:sp>
        <p:nvSpPr>
          <p:cNvPr id="5" name="Content Placeholder 4"/>
          <p:cNvSpPr>
            <a:spLocks noGrp="1"/>
          </p:cNvSpPr>
          <p:nvPr>
            <p:ph sz="half" idx="1"/>
          </p:nvPr>
        </p:nvSpPr>
        <p:spPr/>
        <p:txBody>
          <a:bodyPr/>
          <a:lstStyle/>
          <a:p>
            <a:pPr>
              <a:lnSpc>
                <a:spcPct val="100000"/>
              </a:lnSpc>
              <a:spcBef>
                <a:spcPts val="600"/>
              </a:spcBef>
            </a:pPr>
            <a:r>
              <a:rPr lang="en-US" dirty="0"/>
              <a:t>Account can accumulate tax-free interest</a:t>
            </a:r>
          </a:p>
          <a:p>
            <a:pPr>
              <a:lnSpc>
                <a:spcPct val="100000"/>
              </a:lnSpc>
              <a:spcBef>
                <a:spcPts val="600"/>
              </a:spcBef>
            </a:pPr>
            <a:r>
              <a:rPr lang="en-US" dirty="0"/>
              <a:t>Funds are fully vested and not subject to forfeiture</a:t>
            </a:r>
          </a:p>
          <a:p>
            <a:pPr>
              <a:lnSpc>
                <a:spcPct val="100000"/>
              </a:lnSpc>
              <a:spcBef>
                <a:spcPts val="600"/>
              </a:spcBef>
            </a:pPr>
            <a:r>
              <a:rPr lang="en-US" dirty="0"/>
              <a:t>Account funds aren’t taxed when used to pay qualified out-of-pocket medical expenses</a:t>
            </a:r>
          </a:p>
          <a:p>
            <a:pPr>
              <a:lnSpc>
                <a:spcPct val="100000"/>
              </a:lnSpc>
              <a:spcBef>
                <a:spcPts val="600"/>
              </a:spcBef>
            </a:pPr>
            <a:r>
              <a:rPr lang="en-US" dirty="0"/>
              <a:t>Medicare MSA plans cover all Medicare-covered services</a:t>
            </a:r>
          </a:p>
          <a:p>
            <a:pPr lvl="1"/>
            <a:r>
              <a:rPr lang="en-US" dirty="0"/>
              <a:t>May cover extra benefits </a:t>
            </a:r>
          </a:p>
          <a:p>
            <a:pPr>
              <a:lnSpc>
                <a:spcPct val="100000"/>
              </a:lnSpc>
              <a:spcBef>
                <a:spcPts val="600"/>
              </a:spcBef>
            </a:pPr>
            <a:endParaRPr lang="en-US" dirty="0"/>
          </a:p>
        </p:txBody>
      </p:sp>
      <p:sp>
        <p:nvSpPr>
          <p:cNvPr id="6" name="Date Placeholder 5"/>
          <p:cNvSpPr>
            <a:spLocks noGrp="1"/>
          </p:cNvSpPr>
          <p:nvPr>
            <p:ph type="dt" sz="half" idx="10"/>
          </p:nvPr>
        </p:nvSpPr>
        <p:spPr/>
        <p:txBody>
          <a:bodyPr/>
          <a:lstStyle/>
          <a:p>
            <a:r>
              <a:rPr lang="en-US" dirty="0"/>
              <a:t>August 2021</a:t>
            </a:r>
          </a:p>
        </p:txBody>
      </p:sp>
      <p:sp>
        <p:nvSpPr>
          <p:cNvPr id="7" name="Footer Placeholder 6"/>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077735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3"/>
          <p:cNvSpPr>
            <a:spLocks noGrp="1"/>
          </p:cNvSpPr>
          <p:nvPr>
            <p:ph type="title"/>
          </p:nvPr>
        </p:nvSpPr>
        <p:spPr>
          <a:xfrm>
            <a:off x="1866141" y="8055"/>
            <a:ext cx="9961423" cy="1020646"/>
          </a:xfrm>
        </p:spPr>
        <p:txBody>
          <a:bodyPr/>
          <a:lstStyle/>
          <a:p>
            <a:r>
              <a:rPr lang="en-US" dirty="0"/>
              <a:t>Medicare &amp; Tax-Favored Health Programs Resource Guide</a:t>
            </a:r>
          </a:p>
        </p:txBody>
      </p:sp>
      <p:graphicFrame>
        <p:nvGraphicFramePr>
          <p:cNvPr id="5" name="Content Placeholder 6" descr="Table listing Medicare Advantage resources." title="Medicare Advantage and Other Medicare Health Plans Resource Guide"/>
          <p:cNvGraphicFramePr>
            <a:graphicFrameLocks/>
          </p:cNvGraphicFramePr>
          <p:nvPr>
            <p:extLst>
              <p:ext uri="{D42A27DB-BD31-4B8C-83A1-F6EECF244321}">
                <p14:modId xmlns:p14="http://schemas.microsoft.com/office/powerpoint/2010/main" val="592276331"/>
              </p:ext>
            </p:extLst>
          </p:nvPr>
        </p:nvGraphicFramePr>
        <p:xfrm>
          <a:off x="1990330" y="829440"/>
          <a:ext cx="9837234" cy="5526910"/>
        </p:xfrm>
        <a:graphic>
          <a:graphicData uri="http://schemas.openxmlformats.org/drawingml/2006/table">
            <a:tbl>
              <a:tblPr firstRow="1" bandRow="1"/>
              <a:tblGrid>
                <a:gridCol w="4353905">
                  <a:extLst>
                    <a:ext uri="{9D8B030D-6E8A-4147-A177-3AD203B41FA5}">
                      <a16:colId xmlns:a16="http://schemas.microsoft.com/office/drawing/2014/main" val="20000"/>
                    </a:ext>
                  </a:extLst>
                </a:gridCol>
                <a:gridCol w="5483329">
                  <a:extLst>
                    <a:ext uri="{9D8B030D-6E8A-4147-A177-3AD203B41FA5}">
                      <a16:colId xmlns:a16="http://schemas.microsoft.com/office/drawing/2014/main" val="20001"/>
                    </a:ext>
                  </a:extLst>
                </a:gridCol>
              </a:tblGrid>
              <a:tr h="1111669">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00000"/>
                        </a:lnSpc>
                        <a:spcBef>
                          <a:spcPts val="600"/>
                        </a:spcBef>
                        <a:spcAft>
                          <a:spcPts val="0"/>
                        </a:spcAft>
                      </a:pPr>
                      <a:r>
                        <a:rPr lang="en-US" sz="1600" b="0" dirty="0">
                          <a:effectLst/>
                          <a:latin typeface="+mn-lt"/>
                          <a:ea typeface="Calibri"/>
                          <a:cs typeface="Times New Roman"/>
                        </a:rPr>
                        <a:t>Centers for Medicare &amp; Medicaid Services (CMS)</a:t>
                      </a: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228600" marR="0" lvl="0" indent="-228600">
                        <a:lnSpc>
                          <a:spcPct val="100000"/>
                        </a:lnSpc>
                        <a:spcBef>
                          <a:spcPts val="600"/>
                        </a:spcBef>
                        <a:spcAft>
                          <a:spcPts val="0"/>
                        </a:spcAft>
                        <a:buFont typeface="Wingdings" panose="05000000000000000000" pitchFamily="2" charset="2"/>
                        <a:buChar char="§"/>
                      </a:pPr>
                      <a:r>
                        <a:rPr lang="en-US" sz="1600" b="0" dirty="0">
                          <a:effectLst/>
                          <a:latin typeface="+mn-lt"/>
                          <a:ea typeface="Calibri"/>
                          <a:cs typeface="Times New Roman"/>
                        </a:rPr>
                        <a:t>Call 1-800-MEDICARE (1-800-633-4227);</a:t>
                      </a:r>
                      <a:r>
                        <a:rPr lang="en-US" sz="1600" b="0" baseline="0" dirty="0">
                          <a:effectLst/>
                          <a:latin typeface="+mn-lt"/>
                          <a:ea typeface="Calibri"/>
                          <a:cs typeface="Times New Roman"/>
                        </a:rPr>
                        <a:t> </a:t>
                      </a:r>
                      <a:r>
                        <a:rPr lang="en-US" sz="1600" b="0" dirty="0">
                          <a:effectLst/>
                          <a:latin typeface="+mn-lt"/>
                          <a:ea typeface="Calibri"/>
                          <a:cs typeface="Times New Roman"/>
                        </a:rPr>
                        <a:t>TTY: 1-877-486-2048</a:t>
                      </a:r>
                    </a:p>
                    <a:p>
                      <a:pPr marL="228600" marR="0" lvl="0" indent="-228600">
                        <a:lnSpc>
                          <a:spcPct val="100000"/>
                        </a:lnSpc>
                        <a:spcBef>
                          <a:spcPts val="600"/>
                        </a:spcBef>
                        <a:spcAft>
                          <a:spcPts val="0"/>
                        </a:spcAft>
                        <a:buFont typeface="Wingdings" panose="05000000000000000000" pitchFamily="2" charset="2"/>
                        <a:buChar char="§"/>
                      </a:pPr>
                      <a:r>
                        <a:rPr lang="en-US" sz="1600" b="0" u="sng" dirty="0">
                          <a:solidFill>
                            <a:schemeClr val="tx1"/>
                          </a:solidFill>
                          <a:effectLst/>
                          <a:latin typeface="+mn-lt"/>
                          <a:ea typeface="Calibri"/>
                          <a:cs typeface="Times New Roman"/>
                          <a:hlinkClick r:id="rId3"/>
                        </a:rPr>
                        <a:t>Medicare.gov</a:t>
                      </a:r>
                      <a:endParaRPr lang="en-US" sz="1600" b="0" u="sng" dirty="0">
                        <a:solidFill>
                          <a:schemeClr val="tx1"/>
                        </a:solidFill>
                        <a:effectLst/>
                        <a:latin typeface="+mn-lt"/>
                        <a:ea typeface="Calibri"/>
                        <a:cs typeface="Times New Roman"/>
                      </a:endParaRPr>
                    </a:p>
                    <a:p>
                      <a:pPr marL="228600" marR="0" lvl="0" indent="-228600">
                        <a:lnSpc>
                          <a:spcPct val="100000"/>
                        </a:lnSpc>
                        <a:spcBef>
                          <a:spcPts val="600"/>
                        </a:spcBef>
                        <a:spcAft>
                          <a:spcPts val="0"/>
                        </a:spcAft>
                        <a:buFont typeface="Wingdings" panose="05000000000000000000" pitchFamily="2" charset="2"/>
                        <a:buChar char="§"/>
                      </a:pPr>
                      <a:r>
                        <a:rPr lang="en-US" sz="1600" b="0" u="sng" dirty="0">
                          <a:solidFill>
                            <a:schemeClr val="tx1"/>
                          </a:solidFill>
                          <a:effectLst/>
                          <a:latin typeface="+mn-lt"/>
                          <a:ea typeface="Calibri" panose="020F0502020204030204" pitchFamily="34" charset="0"/>
                          <a:cs typeface="Times New Roman" panose="02020603050405020304" pitchFamily="18" charset="0"/>
                          <a:hlinkClick r:id="rId4"/>
                        </a:rPr>
                        <a:t>CMS.gov</a:t>
                      </a:r>
                      <a:endParaRPr lang="en-US" sz="1600" b="0" dirty="0">
                        <a:solidFill>
                          <a:schemeClr val="tx1"/>
                        </a:solidFill>
                        <a:effectLst/>
                        <a:latin typeface="+mn-lt"/>
                        <a:ea typeface="Calibri"/>
                        <a:cs typeface="Times New Roman"/>
                      </a:endParaRP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690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nSpc>
                          <a:spcPct val="100000"/>
                        </a:lnSpc>
                        <a:spcBef>
                          <a:spcPts val="600"/>
                        </a:spcBef>
                        <a:spcAft>
                          <a:spcPts val="0"/>
                        </a:spcAft>
                        <a:buFont typeface="Arial" panose="020B0604020202020204" pitchFamily="34" charset="0"/>
                        <a:buNone/>
                      </a:pPr>
                      <a:r>
                        <a:rPr lang="en-US" sz="1600" dirty="0"/>
                        <a:t>Office of the Medicare Ombudsman </a:t>
                      </a:r>
                      <a:endParaRPr lang="en-US" sz="1600" b="0" dirty="0">
                        <a:effectLst/>
                        <a:latin typeface="+mn-lt"/>
                        <a:ea typeface="Calibri"/>
                        <a:cs typeface="Times New Roman"/>
                      </a:endParaRPr>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indent="-228600">
                        <a:lnSpc>
                          <a:spcPct val="100000"/>
                        </a:lnSpc>
                        <a:spcBef>
                          <a:spcPts val="600"/>
                        </a:spcBef>
                        <a:spcAft>
                          <a:spcPts val="0"/>
                        </a:spcAft>
                        <a:buFont typeface="Wingdings" panose="05000000000000000000" pitchFamily="2" charset="2"/>
                        <a:buChar char="§"/>
                      </a:pPr>
                      <a:r>
                        <a:rPr lang="en-US" sz="1600" dirty="0">
                          <a:hlinkClick r:id="rId5"/>
                        </a:rPr>
                        <a:t>Medicare.gov/claims-appeals/your-</a:t>
                      </a:r>
                      <a:r>
                        <a:rPr lang="en-US" sz="1600" dirty="0" err="1">
                          <a:hlinkClick r:id="rId5"/>
                        </a:rPr>
                        <a:t>medicare</a:t>
                      </a:r>
                      <a:r>
                        <a:rPr lang="en-US" sz="1600" dirty="0">
                          <a:hlinkClick r:id="rId5"/>
                        </a:rPr>
                        <a:t>-rights/get-help-with-your-rights-protections</a:t>
                      </a:r>
                      <a:endParaRPr lang="en-US" sz="1600" b="0" dirty="0">
                        <a:effectLst/>
                        <a:latin typeface="+mn-lt"/>
                        <a:ea typeface="Calibri"/>
                        <a:cs typeface="Times New Roman"/>
                      </a:endParaRPr>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53456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nSpc>
                          <a:spcPct val="100000"/>
                        </a:lnSpc>
                        <a:spcBef>
                          <a:spcPts val="600"/>
                        </a:spcBef>
                        <a:spcAft>
                          <a:spcPts val="0"/>
                        </a:spcAft>
                        <a:buFont typeface="Arial" panose="020B0604020202020204" pitchFamily="34" charset="0"/>
                        <a:buNone/>
                      </a:pPr>
                      <a:r>
                        <a:rPr lang="en-US" sz="1600" dirty="0"/>
                        <a:t>Individual Coverage Health Savings Accounts </a:t>
                      </a:r>
                      <a:endParaRPr lang="en-US" sz="1600" b="0" dirty="0">
                        <a:effectLst/>
                        <a:latin typeface="+mn-lt"/>
                        <a:ea typeface="Calibri"/>
                        <a:cs typeface="Times New Roman"/>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indent="-228600">
                        <a:lnSpc>
                          <a:spcPct val="100000"/>
                        </a:lnSpc>
                        <a:spcBef>
                          <a:spcPts val="600"/>
                        </a:spcBef>
                        <a:spcAft>
                          <a:spcPts val="0"/>
                        </a:spcAft>
                        <a:buFont typeface="Wingdings" panose="05000000000000000000" pitchFamily="2" charset="2"/>
                        <a:buChar char="§"/>
                      </a:pPr>
                      <a:r>
                        <a:rPr lang="en-US" sz="1600" dirty="0">
                          <a:hlinkClick r:id="rId6"/>
                        </a:rPr>
                        <a:t>Healthcare.gov/</a:t>
                      </a:r>
                      <a:r>
                        <a:rPr lang="en-US" sz="1600" dirty="0" err="1">
                          <a:hlinkClick r:id="rId6"/>
                        </a:rPr>
                        <a:t>ichra</a:t>
                      </a:r>
                      <a:endParaRPr lang="en-US" sz="1600" b="0" dirty="0">
                        <a:effectLst/>
                        <a:latin typeface="+mn-lt"/>
                        <a:ea typeface="Calibri"/>
                        <a:cs typeface="Times New Roman"/>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3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0000"/>
                        </a:lnSpc>
                        <a:spcBef>
                          <a:spcPts val="600"/>
                        </a:spcBef>
                        <a:spcAft>
                          <a:spcPts val="0"/>
                        </a:spcAft>
                      </a:pPr>
                      <a:r>
                        <a:rPr lang="en-US" sz="1600" dirty="0"/>
                        <a:t>Medicare MSAs </a:t>
                      </a:r>
                      <a:endParaRPr lang="en-US" sz="1600" b="0" dirty="0">
                        <a:effectLst/>
                        <a:latin typeface="+mn-lt"/>
                        <a:ea typeface="Calibri"/>
                        <a:cs typeface="Times New Roman"/>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dirty="0">
                          <a:hlinkClick r:id="rId7"/>
                        </a:rPr>
                        <a:t>Medicare.gov/Pubs/pdf/12026-Understanding-Medicare-Advantage-Plans.pdf</a:t>
                      </a:r>
                      <a:r>
                        <a:rPr lang="en-US" sz="1600" dirty="0"/>
                        <a:t> </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lang="en-US" sz="1600" dirty="0"/>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4233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kern="1200" dirty="0">
                          <a:solidFill>
                            <a:schemeClr val="tx1"/>
                          </a:solidFill>
                          <a:latin typeface="Calibri" panose="020F0502020204030204"/>
                          <a:ea typeface="+mn-ea"/>
                          <a:cs typeface="+mn-cs"/>
                        </a:rPr>
                        <a:t>Qualified Small Employer Heath Reimbursement Arrangement </a:t>
                      </a:r>
                    </a:p>
                    <a:p>
                      <a:pPr marL="0" marR="0" algn="l" defTabSz="914400" rtl="0" eaLnBrk="1" latinLnBrk="0" hangingPunct="1">
                        <a:lnSpc>
                          <a:spcPct val="100000"/>
                        </a:lnSpc>
                        <a:spcBef>
                          <a:spcPts val="600"/>
                        </a:spcBef>
                        <a:spcAft>
                          <a:spcPts val="0"/>
                        </a:spcAft>
                      </a:pPr>
                      <a:endParaRPr lang="en-US" sz="1600" kern="1200" dirty="0">
                        <a:solidFill>
                          <a:schemeClr val="tx1"/>
                        </a:solidFill>
                        <a:latin typeface="Calibri" panose="020F0502020204030204"/>
                        <a:ea typeface="+mn-ea"/>
                        <a:cs typeface="+mn-cs"/>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kern="1200" dirty="0">
                          <a:solidFill>
                            <a:schemeClr val="tx1"/>
                          </a:solidFill>
                          <a:latin typeface="Calibri" panose="020F0502020204030204"/>
                          <a:ea typeface="+mn-ea"/>
                          <a:cs typeface="+mn-cs"/>
                          <a:hlinkClick r:id="rId8">
                            <a:extLst>
                              <a:ext uri="{A12FA001-AC4F-418D-AE19-62706E023703}">
                                <ahyp:hlinkClr xmlns:ahyp="http://schemas.microsoft.com/office/drawing/2018/hyperlinkcolor" val="tx"/>
                              </a:ext>
                            </a:extLst>
                          </a:hlinkClick>
                        </a:rPr>
                        <a:t>Healthcare.gov/</a:t>
                      </a:r>
                      <a:r>
                        <a:rPr lang="en-US" sz="1600" kern="1200" dirty="0" err="1">
                          <a:solidFill>
                            <a:schemeClr val="tx1"/>
                          </a:solidFill>
                          <a:latin typeface="Calibri" panose="020F0502020204030204"/>
                          <a:ea typeface="+mn-ea"/>
                          <a:cs typeface="+mn-cs"/>
                          <a:hlinkClick r:id="rId8">
                            <a:extLst>
                              <a:ext uri="{A12FA001-AC4F-418D-AE19-62706E023703}">
                                <ahyp:hlinkClr xmlns:ahyp="http://schemas.microsoft.com/office/drawing/2018/hyperlinkcolor" val="tx"/>
                              </a:ext>
                            </a:extLst>
                          </a:hlinkClick>
                        </a:rPr>
                        <a:t>qsehra</a:t>
                      </a:r>
                      <a:endParaRPr lang="en-US" sz="1600" kern="1200" dirty="0">
                        <a:solidFill>
                          <a:schemeClr val="tx1"/>
                        </a:solidFill>
                        <a:latin typeface="Calibri" panose="020F0502020204030204"/>
                        <a:ea typeface="+mn-ea"/>
                        <a:cs typeface="+mn-cs"/>
                        <a:hlinkClick r:id="rId9">
                          <a:extLst>
                            <a:ext uri="{A12FA001-AC4F-418D-AE19-62706E023703}">
                              <ahyp:hlinkClr xmlns:ahyp="http://schemas.microsoft.com/office/drawing/2018/hyperlinkcolor" val="tx"/>
                            </a:ext>
                          </a:extLst>
                        </a:hlinkClick>
                      </a:endParaRPr>
                    </a:p>
                    <a:p>
                      <a:pPr marL="0" marR="0" lvl="0"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kern="1200" dirty="0">
                          <a:solidFill>
                            <a:schemeClr val="tx1"/>
                          </a:solidFill>
                          <a:latin typeface="Calibri" panose="020F0502020204030204"/>
                          <a:ea typeface="+mn-ea"/>
                          <a:cs typeface="+mn-cs"/>
                          <a:hlinkClick r:id="rId9">
                            <a:extLst>
                              <a:ext uri="{A12FA001-AC4F-418D-AE19-62706E023703}">
                                <ahyp:hlinkClr xmlns:ahyp="http://schemas.microsoft.com/office/drawing/2018/hyperlinkcolor" val="tx"/>
                              </a:ext>
                            </a:extLst>
                          </a:hlinkClick>
                        </a:rPr>
                        <a:t>IRS.gov/pub/</a:t>
                      </a:r>
                      <a:r>
                        <a:rPr lang="en-US" sz="1600" kern="1200" dirty="0" err="1">
                          <a:solidFill>
                            <a:schemeClr val="tx1"/>
                          </a:solidFill>
                          <a:latin typeface="Calibri" panose="020F0502020204030204"/>
                          <a:ea typeface="+mn-ea"/>
                          <a:cs typeface="+mn-cs"/>
                          <a:hlinkClick r:id="rId9">
                            <a:extLst>
                              <a:ext uri="{A12FA001-AC4F-418D-AE19-62706E023703}">
                                <ahyp:hlinkClr xmlns:ahyp="http://schemas.microsoft.com/office/drawing/2018/hyperlinkcolor" val="tx"/>
                              </a:ext>
                            </a:extLst>
                          </a:hlinkClick>
                        </a:rPr>
                        <a:t>irs</a:t>
                      </a:r>
                      <a:r>
                        <a:rPr lang="en-US" sz="1600" kern="1200" dirty="0">
                          <a:solidFill>
                            <a:schemeClr val="tx1"/>
                          </a:solidFill>
                          <a:latin typeface="Calibri" panose="020F0502020204030204"/>
                          <a:ea typeface="+mn-ea"/>
                          <a:cs typeface="+mn-cs"/>
                          <a:hlinkClick r:id="rId9">
                            <a:extLst>
                              <a:ext uri="{A12FA001-AC4F-418D-AE19-62706E023703}">
                                <ahyp:hlinkClr xmlns:ahyp="http://schemas.microsoft.com/office/drawing/2018/hyperlinkcolor" val="tx"/>
                              </a:ext>
                            </a:extLst>
                          </a:hlinkClick>
                        </a:rPr>
                        <a:t>-drop/n-17-67.pdf</a:t>
                      </a:r>
                      <a:r>
                        <a:rPr lang="en-US" sz="1600" kern="1200" dirty="0">
                          <a:solidFill>
                            <a:schemeClr val="tx1"/>
                          </a:solidFill>
                          <a:latin typeface="Calibri" panose="020F0502020204030204"/>
                          <a:ea typeface="+mn-ea"/>
                          <a:cs typeface="+mn-cs"/>
                        </a:rPr>
                        <a:t> </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960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0000"/>
                        </a:lnSpc>
                        <a:spcBef>
                          <a:spcPts val="600"/>
                        </a:spcBef>
                        <a:spcAft>
                          <a:spcPts val="0"/>
                        </a:spcAft>
                      </a:pPr>
                      <a:r>
                        <a:rPr lang="en-US" sz="1600" dirty="0"/>
                        <a:t>Different kinds of Tax-Favored Health Savings Accounts and Other Tax-Favored Health Plans</a:t>
                      </a:r>
                      <a:endParaRPr lang="en-US" sz="1600" b="0" dirty="0">
                        <a:effectLst/>
                        <a:latin typeface="+mn-lt"/>
                        <a:ea typeface="Calibri"/>
                        <a:cs typeface="Times New Roman"/>
                      </a:endParaRPr>
                    </a:p>
                  </a:txBody>
                  <a:tcP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dirty="0">
                          <a:hlinkClick r:id="rId10"/>
                        </a:rPr>
                        <a:t>IRS.gov/pub/</a:t>
                      </a:r>
                      <a:r>
                        <a:rPr lang="en-US" sz="1600" dirty="0" err="1">
                          <a:hlinkClick r:id="rId10"/>
                        </a:rPr>
                        <a:t>irs</a:t>
                      </a:r>
                      <a:r>
                        <a:rPr lang="en-US" sz="1600" dirty="0">
                          <a:hlinkClick r:id="rId10"/>
                        </a:rPr>
                        <a:t>-pdf/p969.pdf </a:t>
                      </a:r>
                      <a:endParaRPr lang="en-US" sz="1600" dirty="0"/>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dirty="0"/>
                        <a:t>Call 1-800-829-1040; TTY: 1-800-829-4059</a:t>
                      </a:r>
                      <a:endParaRPr lang="en-US" sz="1600" u="sng" dirty="0">
                        <a:solidFill>
                          <a:schemeClr val="tx1"/>
                        </a:solidFill>
                        <a:effectLst/>
                        <a:latin typeface="+mn-lt"/>
                        <a:ea typeface="Calibri" panose="020F0502020204030204" pitchFamily="34" charset="0"/>
                        <a:cs typeface="Times New Roman" panose="02020603050405020304" pitchFamily="18" charset="0"/>
                      </a:endParaRPr>
                    </a:p>
                  </a:txBody>
                  <a:tcP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5"/>
                  </a:ext>
                </a:extLst>
              </a:tr>
              <a:tr h="539431">
                <a:tc>
                  <a:txBody>
                    <a:bodyPr/>
                    <a:lstStyle/>
                    <a:p>
                      <a:pPr marL="0" marR="0">
                        <a:lnSpc>
                          <a:spcPct val="100000"/>
                        </a:lnSpc>
                        <a:spcBef>
                          <a:spcPts val="600"/>
                        </a:spcBef>
                        <a:spcAft>
                          <a:spcPts val="0"/>
                        </a:spcAft>
                      </a:pPr>
                      <a:r>
                        <a:rPr lang="en-US" sz="1600" dirty="0"/>
                        <a:t>Qualified Medical Expenses</a:t>
                      </a:r>
                      <a:endParaRPr lang="en-US" sz="1600" kern="1200" dirty="0">
                        <a:solidFill>
                          <a:schemeClr val="tx1"/>
                        </a:solidFill>
                        <a:latin typeface="Calibri" panose="020F0502020204030204"/>
                        <a:ea typeface="+mn-ea"/>
                        <a:cs typeface="+mn-cs"/>
                      </a:endParaRPr>
                    </a:p>
                  </a:txBody>
                  <a:tcPr>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dirty="0">
                          <a:hlinkClick r:id="rId11"/>
                        </a:rPr>
                        <a:t>IRS.gov/pub/</a:t>
                      </a:r>
                      <a:r>
                        <a:rPr lang="en-US" sz="1600" dirty="0" err="1">
                          <a:hlinkClick r:id="rId11"/>
                        </a:rPr>
                        <a:t>irs</a:t>
                      </a:r>
                      <a:r>
                        <a:rPr lang="en-US" sz="1600" dirty="0">
                          <a:hlinkClick r:id="rId11"/>
                        </a:rPr>
                        <a:t>-pdf/p502.pdf</a:t>
                      </a:r>
                      <a:endParaRPr lang="en-US" sz="1600" u="sng" dirty="0">
                        <a:solidFill>
                          <a:schemeClr val="tx1"/>
                        </a:solidFill>
                        <a:effectLst/>
                        <a:latin typeface="+mn-lt"/>
                        <a:ea typeface="Calibri" panose="020F0502020204030204" pitchFamily="34" charset="0"/>
                        <a:cs typeface="Times New Roman" panose="02020603050405020304" pitchFamily="18" charset="0"/>
                      </a:endParaRPr>
                    </a:p>
                  </a:txBody>
                  <a:tcPr>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565007069"/>
                  </a:ext>
                </a:extLst>
              </a:tr>
            </a:tbl>
          </a:graphicData>
        </a:graphic>
      </p:graphicFrame>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75000"/>
                    <a:lumOff val="25000"/>
                  </a:prstClr>
                </a:solidFill>
                <a:latin typeface="Calibri" panose="020F0502020204030204"/>
              </a:rPr>
              <a:t>August</a:t>
            </a:r>
            <a:r>
              <a:rPr kumimoji="0" 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2021</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Medicare &amp; Tax-Favored Health Programs</a:t>
            </a:r>
          </a:p>
        </p:txBody>
      </p:sp>
    </p:spTree>
    <p:extLst>
      <p:ext uri="{BB962C8B-B14F-4D97-AF65-F5344CB8AC3E}">
        <p14:creationId xmlns:p14="http://schemas.microsoft.com/office/powerpoint/2010/main" val="2641796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4"/>
          <p:cNvSpPr>
            <a:spLocks noGrp="1"/>
          </p:cNvSpPr>
          <p:nvPr>
            <p:ph type="title"/>
          </p:nvPr>
        </p:nvSpPr>
        <p:spPr/>
        <p:txBody>
          <a:bodyPr/>
          <a:lstStyle/>
          <a:p>
            <a:r>
              <a:rPr lang="en-US" dirty="0"/>
              <a:t>Key Points to Remember</a:t>
            </a:r>
          </a:p>
        </p:txBody>
      </p:sp>
      <p:sp>
        <p:nvSpPr>
          <p:cNvPr id="5" name="Content Placeholder 4"/>
          <p:cNvSpPr>
            <a:spLocks noGrp="1"/>
          </p:cNvSpPr>
          <p:nvPr>
            <p:ph idx="1"/>
          </p:nvPr>
        </p:nvSpPr>
        <p:spPr/>
        <p:txBody>
          <a:bodyPr>
            <a:normAutofit/>
          </a:bodyPr>
          <a:lstStyle/>
          <a:p>
            <a:pPr marL="230188" lvl="0" indent="-230188" defTabSz="685800">
              <a:lnSpc>
                <a:spcPct val="100000"/>
              </a:lnSpc>
              <a:spcBef>
                <a:spcPts val="600"/>
              </a:spcBef>
            </a:pPr>
            <a:r>
              <a:rPr lang="en-US" dirty="0"/>
              <a:t>There are a wide-variety of tax-favored heath programs which have specific rules about how they may be funded and how the funds may be used</a:t>
            </a:r>
          </a:p>
          <a:p>
            <a:pPr marL="230188" lvl="0" indent="-230188" defTabSz="685800">
              <a:lnSpc>
                <a:spcPct val="100000"/>
              </a:lnSpc>
              <a:spcBef>
                <a:spcPts val="600"/>
              </a:spcBef>
            </a:pPr>
            <a:r>
              <a:rPr lang="en-US" dirty="0"/>
              <a:t>The Internal Revenue Service (IRS) regulates most programs</a:t>
            </a:r>
          </a:p>
          <a:p>
            <a:pPr marL="230188" lvl="0" indent="-230188" defTabSz="685800">
              <a:lnSpc>
                <a:spcPct val="100000"/>
              </a:lnSpc>
              <a:spcBef>
                <a:spcPts val="600"/>
              </a:spcBef>
            </a:pPr>
            <a:r>
              <a:rPr lang="en-US" dirty="0"/>
              <a:t>CMS regulates Medicare Medical Savings Accounts (MSAs) </a:t>
            </a:r>
          </a:p>
          <a:p>
            <a:pPr marL="230188" lvl="0" indent="-230188" defTabSz="685800">
              <a:lnSpc>
                <a:spcPct val="100000"/>
              </a:lnSpc>
              <a:spcBef>
                <a:spcPts val="600"/>
              </a:spcBef>
            </a:pPr>
            <a:r>
              <a:rPr lang="en-US" dirty="0"/>
              <a:t>Talk with your benefits administrator about your options</a:t>
            </a:r>
          </a:p>
          <a:p>
            <a:pPr marL="230188" lvl="0" indent="-230188" defTabSz="685800">
              <a:lnSpc>
                <a:spcPct val="100000"/>
              </a:lnSpc>
              <a:spcBef>
                <a:spcPts val="600"/>
              </a:spcBef>
            </a:pPr>
            <a:r>
              <a:rPr lang="en-US" dirty="0"/>
              <a:t>Medicare enrollment timing is important for Health Savings Accounts (HSAs), to avoid IRS penalties </a:t>
            </a:r>
          </a:p>
          <a:p>
            <a:pPr marL="230188" indent="-230188" defTabSz="685800">
              <a:lnSpc>
                <a:spcPct val="100000"/>
              </a:lnSpc>
              <a:spcBef>
                <a:spcPts val="600"/>
              </a:spcBef>
            </a:pPr>
            <a:r>
              <a:rPr lang="en-US" dirty="0"/>
              <a:t>There are resources to help answer your questions</a:t>
            </a:r>
          </a:p>
          <a:p>
            <a:pPr marL="0" lvl="0" indent="0" defTabSz="685800">
              <a:lnSpc>
                <a:spcPct val="100000"/>
              </a:lnSpc>
              <a:spcBef>
                <a:spcPts val="600"/>
              </a:spcBef>
              <a:buNone/>
            </a:pPr>
            <a:endParaRPr lang="en-US" dirty="0"/>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292852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5"/>
          <p:cNvSpPr>
            <a:spLocks noGrp="1"/>
          </p:cNvSpPr>
          <p:nvPr>
            <p:ph type="title"/>
          </p:nvPr>
        </p:nvSpPr>
        <p:spPr/>
        <p:txBody>
          <a:bodyPr/>
          <a:lstStyle/>
          <a:p>
            <a:r>
              <a:rPr lang="en-US" dirty="0"/>
              <a:t>Acronyms</a:t>
            </a:r>
          </a:p>
        </p:txBody>
      </p:sp>
      <p:sp>
        <p:nvSpPr>
          <p:cNvPr id="5" name="Content Placeholder 4"/>
          <p:cNvSpPr>
            <a:spLocks noGrp="1"/>
          </p:cNvSpPr>
          <p:nvPr>
            <p:ph idx="1"/>
          </p:nvPr>
        </p:nvSpPr>
        <p:spPr>
          <a:xfrm>
            <a:off x="1866142" y="1143000"/>
            <a:ext cx="9837234" cy="5021042"/>
          </a:xfrm>
        </p:spPr>
        <p:txBody>
          <a:bodyPr numCol="2">
            <a:normAutofit fontScale="85000" lnSpcReduction="20000"/>
          </a:bodyPr>
          <a:lstStyle/>
          <a:p>
            <a:pPr marL="0" indent="0">
              <a:lnSpc>
                <a:spcPct val="100000"/>
              </a:lnSpc>
              <a:spcBef>
                <a:spcPts val="600"/>
              </a:spcBef>
              <a:buNone/>
            </a:pPr>
            <a:r>
              <a:rPr lang="en-US" sz="2800" b="1" dirty="0"/>
              <a:t>APTC </a:t>
            </a:r>
            <a:r>
              <a:rPr lang="en-US" sz="2800" dirty="0"/>
              <a:t>Advance Premium Tax Credit</a:t>
            </a:r>
          </a:p>
          <a:p>
            <a:pPr marL="0" indent="0">
              <a:lnSpc>
                <a:spcPct val="100000"/>
              </a:lnSpc>
              <a:spcBef>
                <a:spcPts val="600"/>
              </a:spcBef>
              <a:buNone/>
            </a:pPr>
            <a:r>
              <a:rPr lang="en-US" sz="2800" b="1" dirty="0"/>
              <a:t>CMS</a:t>
            </a:r>
            <a:r>
              <a:rPr lang="en-US" sz="2800" dirty="0"/>
              <a:t> Centers for Medicare &amp; Medicaid Services</a:t>
            </a:r>
          </a:p>
          <a:p>
            <a:pPr marL="0" indent="0">
              <a:lnSpc>
                <a:spcPct val="100000"/>
              </a:lnSpc>
              <a:spcBef>
                <a:spcPts val="600"/>
              </a:spcBef>
              <a:buNone/>
            </a:pPr>
            <a:r>
              <a:rPr lang="en-US" sz="2800" b="1" dirty="0"/>
              <a:t>DHHS </a:t>
            </a:r>
            <a:r>
              <a:rPr lang="en-US" sz="2800" dirty="0"/>
              <a:t>Department of Health &amp; Human Services</a:t>
            </a:r>
          </a:p>
          <a:p>
            <a:pPr marL="0" indent="0">
              <a:lnSpc>
                <a:spcPct val="100000"/>
              </a:lnSpc>
              <a:spcBef>
                <a:spcPts val="600"/>
              </a:spcBef>
              <a:buNone/>
            </a:pPr>
            <a:r>
              <a:rPr lang="en-US" sz="2800" b="1" dirty="0"/>
              <a:t>DOL</a:t>
            </a:r>
            <a:r>
              <a:rPr lang="en-US" sz="2800" dirty="0"/>
              <a:t> Department of Labor</a:t>
            </a:r>
          </a:p>
          <a:p>
            <a:pPr marL="0" indent="0">
              <a:lnSpc>
                <a:spcPct val="100000"/>
              </a:lnSpc>
              <a:spcBef>
                <a:spcPts val="600"/>
              </a:spcBef>
              <a:buNone/>
            </a:pPr>
            <a:r>
              <a:rPr lang="en-US" sz="2800" b="1" dirty="0"/>
              <a:t>EBHRA </a:t>
            </a:r>
            <a:r>
              <a:rPr lang="en-US" sz="2800" dirty="0"/>
              <a:t>Excepted Benefit Health Reimbursement Arrangement</a:t>
            </a:r>
            <a:endParaRPr lang="en-US" sz="2800" b="1" dirty="0"/>
          </a:p>
          <a:p>
            <a:pPr marL="0" indent="0">
              <a:lnSpc>
                <a:spcPct val="100000"/>
              </a:lnSpc>
              <a:spcBef>
                <a:spcPts val="600"/>
              </a:spcBef>
              <a:buNone/>
            </a:pPr>
            <a:r>
              <a:rPr lang="en-US" sz="2800" b="1" dirty="0"/>
              <a:t>FSA </a:t>
            </a:r>
            <a:r>
              <a:rPr lang="en-US" sz="2800" dirty="0"/>
              <a:t>Flexible Spending Arrangements</a:t>
            </a:r>
          </a:p>
          <a:p>
            <a:pPr marL="0" indent="0">
              <a:lnSpc>
                <a:spcPct val="100000"/>
              </a:lnSpc>
              <a:spcBef>
                <a:spcPts val="600"/>
              </a:spcBef>
              <a:buNone/>
            </a:pPr>
            <a:r>
              <a:rPr lang="en-US" sz="2800" b="1" dirty="0"/>
              <a:t>GHP </a:t>
            </a:r>
            <a:r>
              <a:rPr lang="en-US" sz="2800" dirty="0"/>
              <a:t>Group Health Plan</a:t>
            </a:r>
            <a:endParaRPr lang="en-US" sz="2800" b="1" dirty="0"/>
          </a:p>
          <a:p>
            <a:pPr marL="0" indent="0">
              <a:lnSpc>
                <a:spcPct val="100000"/>
              </a:lnSpc>
              <a:spcBef>
                <a:spcPts val="600"/>
              </a:spcBef>
              <a:buNone/>
            </a:pPr>
            <a:r>
              <a:rPr lang="en-US" sz="2800" b="1" dirty="0"/>
              <a:t>HDHP </a:t>
            </a:r>
            <a:r>
              <a:rPr lang="en-US" sz="2800" dirty="0"/>
              <a:t>High Deductible Health Plan </a:t>
            </a:r>
            <a:endParaRPr lang="en-US" sz="2800" b="1" dirty="0"/>
          </a:p>
          <a:p>
            <a:pPr marL="0" indent="0">
              <a:lnSpc>
                <a:spcPct val="100000"/>
              </a:lnSpc>
              <a:spcBef>
                <a:spcPts val="600"/>
              </a:spcBef>
              <a:buNone/>
            </a:pPr>
            <a:r>
              <a:rPr lang="en-US" sz="2800" b="1" dirty="0"/>
              <a:t>HRA</a:t>
            </a:r>
            <a:r>
              <a:rPr lang="en-US" sz="2800" dirty="0"/>
              <a:t> Health Reimbursement Arrangement</a:t>
            </a:r>
            <a:endParaRPr lang="en-US" sz="2800" b="1" dirty="0"/>
          </a:p>
          <a:p>
            <a:pPr marL="0" indent="0">
              <a:lnSpc>
                <a:spcPct val="100000"/>
              </a:lnSpc>
              <a:spcBef>
                <a:spcPts val="600"/>
              </a:spcBef>
              <a:buNone/>
            </a:pPr>
            <a:r>
              <a:rPr lang="en-US" sz="2800" b="1" dirty="0"/>
              <a:t>HSA</a:t>
            </a:r>
            <a:r>
              <a:rPr lang="en-US" sz="2800" dirty="0"/>
              <a:t> Health Savings Account</a:t>
            </a:r>
            <a:endParaRPr lang="en-US" sz="2800" b="1" dirty="0"/>
          </a:p>
          <a:p>
            <a:pPr marL="0" indent="0">
              <a:lnSpc>
                <a:spcPct val="100000"/>
              </a:lnSpc>
              <a:spcBef>
                <a:spcPts val="600"/>
              </a:spcBef>
              <a:buNone/>
            </a:pPr>
            <a:r>
              <a:rPr lang="en-US" sz="2800" b="1" dirty="0"/>
              <a:t>ICHRA </a:t>
            </a:r>
            <a:r>
              <a:rPr lang="en-US" sz="2800" dirty="0"/>
              <a:t>Individual Coverage Health Reimbursement Arrangements </a:t>
            </a:r>
            <a:endParaRPr lang="en-US" sz="2800" b="1" dirty="0"/>
          </a:p>
          <a:p>
            <a:pPr marL="0" indent="0">
              <a:lnSpc>
                <a:spcPct val="100000"/>
              </a:lnSpc>
              <a:spcBef>
                <a:spcPts val="600"/>
              </a:spcBef>
              <a:buNone/>
            </a:pPr>
            <a:r>
              <a:rPr lang="en-US" sz="2800" b="1" dirty="0"/>
              <a:t>IEP </a:t>
            </a:r>
            <a:r>
              <a:rPr lang="en-US" sz="2800" dirty="0"/>
              <a:t>Initial Enrollment Period</a:t>
            </a:r>
          </a:p>
          <a:p>
            <a:pPr marL="0" indent="0">
              <a:lnSpc>
                <a:spcPct val="100000"/>
              </a:lnSpc>
              <a:spcBef>
                <a:spcPts val="600"/>
              </a:spcBef>
              <a:buNone/>
            </a:pPr>
            <a:r>
              <a:rPr lang="en-US" sz="2800" b="1" dirty="0"/>
              <a:t>IRA </a:t>
            </a:r>
            <a:r>
              <a:rPr lang="en-US" sz="2800" dirty="0"/>
              <a:t>Individual Retirement Account</a:t>
            </a:r>
          </a:p>
          <a:p>
            <a:pPr marL="0" indent="0">
              <a:lnSpc>
                <a:spcPct val="100000"/>
              </a:lnSpc>
              <a:spcBef>
                <a:spcPts val="600"/>
              </a:spcBef>
              <a:buNone/>
            </a:pPr>
            <a:r>
              <a:rPr lang="en-US" sz="2800" b="1" dirty="0"/>
              <a:t>IRS</a:t>
            </a:r>
            <a:r>
              <a:rPr lang="en-US" sz="2800" dirty="0"/>
              <a:t> Internal Revenue Service</a:t>
            </a:r>
            <a:endParaRPr lang="en-US" sz="2800" b="1" dirty="0"/>
          </a:p>
          <a:p>
            <a:pPr marL="0" indent="0">
              <a:lnSpc>
                <a:spcPct val="100000"/>
              </a:lnSpc>
              <a:spcBef>
                <a:spcPts val="600"/>
              </a:spcBef>
              <a:buNone/>
            </a:pPr>
            <a:r>
              <a:rPr lang="en-US" sz="2800" b="1" dirty="0"/>
              <a:t>MEC</a:t>
            </a:r>
            <a:r>
              <a:rPr lang="en-US" sz="2800" dirty="0"/>
              <a:t> Minimum Essential Coverage</a:t>
            </a:r>
            <a:endParaRPr lang="en-US" sz="2800" b="1" dirty="0"/>
          </a:p>
          <a:p>
            <a:pPr marL="0" indent="0">
              <a:lnSpc>
                <a:spcPct val="100000"/>
              </a:lnSpc>
              <a:spcBef>
                <a:spcPts val="600"/>
              </a:spcBef>
              <a:buNone/>
            </a:pPr>
            <a:r>
              <a:rPr lang="en-US" sz="2800" b="1" dirty="0"/>
              <a:t>MSA</a:t>
            </a:r>
            <a:r>
              <a:rPr lang="en-US" sz="2800" dirty="0"/>
              <a:t> Medical Savings Account</a:t>
            </a:r>
          </a:p>
          <a:p>
            <a:pPr marL="0" indent="0">
              <a:lnSpc>
                <a:spcPct val="100000"/>
              </a:lnSpc>
              <a:spcBef>
                <a:spcPts val="600"/>
              </a:spcBef>
              <a:buNone/>
            </a:pPr>
            <a:r>
              <a:rPr lang="en-US" sz="2800" b="1" dirty="0"/>
              <a:t>MSP </a:t>
            </a:r>
            <a:r>
              <a:rPr lang="en-US" sz="2800" dirty="0"/>
              <a:t>Medicare Secondary Payer</a:t>
            </a:r>
          </a:p>
          <a:p>
            <a:pPr marL="0" indent="0">
              <a:lnSpc>
                <a:spcPct val="100000"/>
              </a:lnSpc>
              <a:spcBef>
                <a:spcPts val="600"/>
              </a:spcBef>
              <a:buNone/>
            </a:pPr>
            <a:r>
              <a:rPr lang="en-US" sz="2800" b="1" dirty="0"/>
              <a:t>NGHP</a:t>
            </a:r>
            <a:r>
              <a:rPr lang="en-US" sz="2800" dirty="0"/>
              <a:t> Non-Group Health Plan</a:t>
            </a:r>
          </a:p>
          <a:p>
            <a:pPr marL="0" indent="0">
              <a:lnSpc>
                <a:spcPct val="100000"/>
              </a:lnSpc>
              <a:spcBef>
                <a:spcPts val="600"/>
              </a:spcBef>
              <a:buNone/>
            </a:pPr>
            <a:r>
              <a:rPr lang="en-US" sz="2800" b="1" dirty="0"/>
              <a:t>PTC</a:t>
            </a:r>
            <a:r>
              <a:rPr lang="en-US" sz="2800" dirty="0"/>
              <a:t> Premium Tax Credit</a:t>
            </a:r>
          </a:p>
          <a:p>
            <a:pPr marL="0" indent="0">
              <a:lnSpc>
                <a:spcPct val="100000"/>
              </a:lnSpc>
              <a:spcBef>
                <a:spcPts val="600"/>
              </a:spcBef>
              <a:buNone/>
            </a:pPr>
            <a:r>
              <a:rPr lang="en-US" sz="2800" b="1" dirty="0"/>
              <a:t>QSEHRA</a:t>
            </a:r>
            <a:r>
              <a:rPr lang="en-US" sz="2800" dirty="0"/>
              <a:t> Qualified Small Employer Health Reimbursement Arrangement</a:t>
            </a:r>
          </a:p>
          <a:p>
            <a:pPr marL="0" indent="0">
              <a:lnSpc>
                <a:spcPct val="100000"/>
              </a:lnSpc>
              <a:spcBef>
                <a:spcPts val="600"/>
              </a:spcBef>
              <a:buNone/>
            </a:pPr>
            <a:r>
              <a:rPr lang="en-US" sz="2800" b="1" dirty="0"/>
              <a:t>SEP</a:t>
            </a:r>
            <a:r>
              <a:rPr lang="en-US" sz="2800" dirty="0"/>
              <a:t> Special Enrollment Period</a:t>
            </a:r>
            <a:endParaRPr lang="en-US" sz="2800" b="1" dirty="0"/>
          </a:p>
          <a:p>
            <a:pPr marL="0" indent="0">
              <a:lnSpc>
                <a:spcPct val="100000"/>
              </a:lnSpc>
              <a:spcBef>
                <a:spcPts val="600"/>
              </a:spcBef>
              <a:buNone/>
            </a:pPr>
            <a:endParaRPr lang="en-US" sz="2400" b="1" dirty="0"/>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a:t>Medicare &amp; Tax-Favored Health Programs</a:t>
            </a:r>
            <a:endParaRPr lang="en-US" dirty="0"/>
          </a:p>
        </p:txBody>
      </p:sp>
    </p:spTree>
    <p:extLst>
      <p:ext uri="{BB962C8B-B14F-4D97-AF65-F5344CB8AC3E}">
        <p14:creationId xmlns:p14="http://schemas.microsoft.com/office/powerpoint/2010/main" val="1652122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6">
            <a:extLst>
              <a:ext uri="{FF2B5EF4-FFF2-40B4-BE49-F238E27FC236}">
                <a16:creationId xmlns:a16="http://schemas.microsoft.com/office/drawing/2014/main" id="{9592667F-B6EB-F84A-95CF-1B156979F98A}"/>
              </a:ext>
            </a:extLst>
          </p:cNvPr>
          <p:cNvSpPr>
            <a:spLocks noGrp="1"/>
          </p:cNvSpPr>
          <p:nvPr>
            <p:ph type="title"/>
          </p:nvPr>
        </p:nvSpPr>
        <p:spPr/>
        <p:txBody>
          <a:bodyPr/>
          <a:lstStyle/>
          <a:p>
            <a:r>
              <a:rPr lang="en-US" dirty="0"/>
              <a:t>CMS National Training Program (NTP)</a:t>
            </a:r>
          </a:p>
        </p:txBody>
      </p:sp>
      <p:sp>
        <p:nvSpPr>
          <p:cNvPr id="5" name="Content Placeholder 4"/>
          <p:cNvSpPr>
            <a:spLocks noGrp="1"/>
          </p:cNvSpPr>
          <p:nvPr>
            <p:ph sz="quarter" idx="1"/>
          </p:nvPr>
        </p:nvSpPr>
        <p:spPr/>
        <p:txBody>
          <a:bodyPr/>
          <a:lstStyle/>
          <a:p>
            <a:pPr marL="0" lvl="0" indent="0">
              <a:lnSpc>
                <a:spcPct val="100000"/>
              </a:lnSpc>
              <a:spcBef>
                <a:spcPts val="600"/>
              </a:spcBef>
              <a:buNone/>
            </a:pPr>
            <a:r>
              <a:rPr lang="en-US" dirty="0"/>
              <a:t>Stay connected. </a:t>
            </a:r>
          </a:p>
          <a:p>
            <a:pPr marL="0" lvl="0" indent="0">
              <a:lnSpc>
                <a:spcPct val="100000"/>
              </a:lnSpc>
              <a:spcBef>
                <a:spcPts val="600"/>
              </a:spcBef>
              <a:buNone/>
            </a:pPr>
            <a:endParaRPr lang="en-US" dirty="0"/>
          </a:p>
          <a:p>
            <a:pPr marL="0" lvl="0" indent="0">
              <a:lnSpc>
                <a:spcPct val="100000"/>
              </a:lnSpc>
              <a:spcBef>
                <a:spcPts val="600"/>
              </a:spcBef>
              <a:buNone/>
            </a:pPr>
            <a:r>
              <a:rPr lang="en-US" dirty="0"/>
              <a:t>Visit </a:t>
            </a:r>
            <a:r>
              <a:rPr lang="en-US" dirty="0">
                <a:hlinkClick r:id="rId3"/>
              </a:rPr>
              <a:t>CMSnationaltrainingprogram.cms.gov</a:t>
            </a:r>
            <a:r>
              <a:rPr lang="en-US" dirty="0"/>
              <a:t> to view NTP training materials and to subscribe to our email list. </a:t>
            </a:r>
          </a:p>
          <a:p>
            <a:pPr marL="0" lvl="0" indent="0">
              <a:lnSpc>
                <a:spcPct val="100000"/>
              </a:lnSpc>
              <a:spcBef>
                <a:spcPts val="600"/>
              </a:spcBef>
              <a:buNone/>
            </a:pPr>
            <a:endParaRPr lang="en-US" dirty="0"/>
          </a:p>
          <a:p>
            <a:pPr marL="0" lvl="0" indent="0">
              <a:lnSpc>
                <a:spcPct val="100000"/>
              </a:lnSpc>
              <a:spcBef>
                <a:spcPts val="600"/>
              </a:spcBef>
              <a:buNone/>
            </a:pPr>
            <a:r>
              <a:rPr lang="en-US" dirty="0"/>
              <a:t>Contact us at </a:t>
            </a:r>
            <a:r>
              <a:rPr lang="en-US" dirty="0">
                <a:hlinkClick r:id="rId4"/>
              </a:rPr>
              <a:t>training@cms.hhs.gov</a:t>
            </a:r>
            <a:r>
              <a:rPr lang="en-US" dirty="0"/>
              <a:t>.</a:t>
            </a:r>
          </a:p>
          <a:p>
            <a:pPr marL="0" lvl="0" indent="0">
              <a:buNone/>
            </a:pPr>
            <a:endParaRPr lang="en-US" dirty="0"/>
          </a:p>
        </p:txBody>
      </p:sp>
      <p:sp>
        <p:nvSpPr>
          <p:cNvPr id="2" name="Date Placeholder 1">
            <a:extLst>
              <a:ext uri="{FF2B5EF4-FFF2-40B4-BE49-F238E27FC236}">
                <a16:creationId xmlns:a16="http://schemas.microsoft.com/office/drawing/2014/main" id="{D17EC8DC-A4E9-0447-80A5-4CA4BC67AF06}"/>
              </a:ext>
            </a:extLst>
          </p:cNvPr>
          <p:cNvSpPr>
            <a:spLocks noGrp="1"/>
          </p:cNvSpPr>
          <p:nvPr>
            <p:ph type="dt" sz="half" idx="10"/>
          </p:nvPr>
        </p:nvSpPr>
        <p:spPr/>
        <p:txBody>
          <a:bodyPr/>
          <a:lstStyle/>
          <a:p>
            <a:r>
              <a:rPr lang="en-US" dirty="0"/>
              <a:t>August 2021</a:t>
            </a:r>
          </a:p>
        </p:txBody>
      </p:sp>
      <p:sp>
        <p:nvSpPr>
          <p:cNvPr id="3" name="Footer Placeholder 2">
            <a:extLst>
              <a:ext uri="{FF2B5EF4-FFF2-40B4-BE49-F238E27FC236}">
                <a16:creationId xmlns:a16="http://schemas.microsoft.com/office/drawing/2014/main" id="{52F93C84-E1D6-A140-990A-0FE55BEC62C1}"/>
              </a:ext>
            </a:extLst>
          </p:cNvPr>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61581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p:txBody>
          <a:bodyPr>
            <a:normAutofit fontScale="90000"/>
          </a:bodyPr>
          <a:lstStyle/>
          <a:p>
            <a:r>
              <a:rPr lang="en-US" dirty="0"/>
              <a:t>Lesson 1</a:t>
            </a:r>
          </a:p>
        </p:txBody>
      </p:sp>
      <p:sp>
        <p:nvSpPr>
          <p:cNvPr id="11" name="TextBox 10"/>
          <p:cNvSpPr txBox="1"/>
          <p:nvPr/>
        </p:nvSpPr>
        <p:spPr>
          <a:xfrm>
            <a:off x="4038600" y="2566737"/>
            <a:ext cx="6998368" cy="1200329"/>
          </a:xfrm>
          <a:prstGeom prst="rect">
            <a:avLst/>
          </a:prstGeom>
          <a:noFill/>
        </p:spPr>
        <p:txBody>
          <a:bodyPr wrap="square" rtlCol="0">
            <a:spAutoFit/>
          </a:bodyPr>
          <a:lstStyle/>
          <a:p>
            <a:r>
              <a:rPr lang="en-US" sz="3600" b="1" dirty="0">
                <a:solidFill>
                  <a:srgbClr val="0755B7"/>
                </a:solidFill>
              </a:rPr>
              <a:t>Overview of Tax-Favored Health Programs</a:t>
            </a:r>
          </a:p>
        </p:txBody>
      </p:sp>
      <p:sp>
        <p:nvSpPr>
          <p:cNvPr id="3" name="Date Placeholder 2">
            <a:extLst>
              <a:ext uri="{FF2B5EF4-FFF2-40B4-BE49-F238E27FC236}">
                <a16:creationId xmlns:a16="http://schemas.microsoft.com/office/drawing/2014/main" id="{B90AA63E-4747-7C40-A25C-FF3D7E89BE60}"/>
              </a:ext>
            </a:extLst>
          </p:cNvPr>
          <p:cNvSpPr>
            <a:spLocks noGrp="1"/>
          </p:cNvSpPr>
          <p:nvPr>
            <p:ph type="dt" sz="half" idx="10"/>
          </p:nvPr>
        </p:nvSpPr>
        <p:spPr/>
        <p:txBody>
          <a:bodyPr/>
          <a:lstStyle/>
          <a:p>
            <a:r>
              <a:rPr lang="en-US" dirty="0"/>
              <a:t>August 2021</a:t>
            </a:r>
          </a:p>
        </p:txBody>
      </p:sp>
      <p:sp>
        <p:nvSpPr>
          <p:cNvPr id="4" name="Footer Placeholder 3">
            <a:extLst>
              <a:ext uri="{FF2B5EF4-FFF2-40B4-BE49-F238E27FC236}">
                <a16:creationId xmlns:a16="http://schemas.microsoft.com/office/drawing/2014/main" id="{826444F0-BEC3-DA4B-BD88-D6D958CB87F7}"/>
              </a:ext>
            </a:extLst>
          </p:cNvPr>
          <p:cNvSpPr>
            <a:spLocks noGrp="1"/>
          </p:cNvSpPr>
          <p:nvPr>
            <p:ph type="ftr" sz="quarter" idx="11"/>
          </p:nvPr>
        </p:nvSpPr>
        <p:spPr/>
        <p:txBody>
          <a:bodyPr/>
          <a:lstStyle/>
          <a:p>
            <a:r>
              <a:rPr lang="en-US"/>
              <a:t>Medicare &amp; Tax-Favored Health Programs</a:t>
            </a:r>
            <a:endParaRPr lang="en-US" dirty="0"/>
          </a:p>
        </p:txBody>
      </p:sp>
    </p:spTree>
    <p:extLst>
      <p:ext uri="{BB962C8B-B14F-4D97-AF65-F5344CB8AC3E}">
        <p14:creationId xmlns:p14="http://schemas.microsoft.com/office/powerpoint/2010/main" val="295156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a:lstStyle/>
          <a:p>
            <a:r>
              <a:rPr lang="en-US" dirty="0"/>
              <a:t>Tax-Favored Health Programs</a:t>
            </a:r>
          </a:p>
        </p:txBody>
      </p:sp>
      <p:sp>
        <p:nvSpPr>
          <p:cNvPr id="5" name="Content Placeholder 4"/>
          <p:cNvSpPr>
            <a:spLocks noGrp="1"/>
          </p:cNvSpPr>
          <p:nvPr>
            <p:ph idx="1"/>
          </p:nvPr>
        </p:nvSpPr>
        <p:spPr/>
        <p:txBody>
          <a:bodyPr/>
          <a:lstStyle/>
          <a:p>
            <a:pPr>
              <a:lnSpc>
                <a:spcPct val="100000"/>
              </a:lnSpc>
              <a:spcBef>
                <a:spcPts val="600"/>
              </a:spcBef>
            </a:pPr>
            <a:r>
              <a:rPr lang="en-US" dirty="0"/>
              <a:t>Health Reimbursement Arrangement (HRA)</a:t>
            </a:r>
          </a:p>
          <a:p>
            <a:pPr>
              <a:lnSpc>
                <a:spcPct val="100000"/>
              </a:lnSpc>
              <a:spcBef>
                <a:spcPts val="600"/>
              </a:spcBef>
            </a:pPr>
            <a:r>
              <a:rPr lang="en-US" dirty="0"/>
              <a:t>Flexible Spending Arrangement (FSA)</a:t>
            </a:r>
          </a:p>
          <a:p>
            <a:pPr>
              <a:lnSpc>
                <a:spcPct val="100000"/>
              </a:lnSpc>
              <a:spcBef>
                <a:spcPts val="600"/>
              </a:spcBef>
            </a:pPr>
            <a:r>
              <a:rPr lang="en-US" dirty="0"/>
              <a:t>Health Savings Account (HSA)</a:t>
            </a:r>
          </a:p>
          <a:p>
            <a:pPr>
              <a:lnSpc>
                <a:spcPct val="100000"/>
              </a:lnSpc>
              <a:spcBef>
                <a:spcPts val="600"/>
              </a:spcBef>
            </a:pPr>
            <a:r>
              <a:rPr lang="en-US" dirty="0"/>
              <a:t>Medicare Medical Savings Account (MSA)</a:t>
            </a:r>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69366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Regulation of Tax-Favored Health Programs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sz="half" idx="1"/>
          </p:nvPr>
        </p:nvSpPr>
        <p:spPr/>
        <p:txBody>
          <a:bodyPr/>
          <a:lstStyle/>
          <a:p>
            <a:pPr marL="0" indent="0">
              <a:lnSpc>
                <a:spcPct val="100000"/>
              </a:lnSpc>
              <a:spcBef>
                <a:spcPts val="600"/>
              </a:spcBef>
              <a:buNone/>
            </a:pPr>
            <a:r>
              <a:rPr lang="en-US" dirty="0"/>
              <a:t>Regulated by the IRS</a:t>
            </a:r>
          </a:p>
          <a:p>
            <a:pPr marL="284163" lvl="1" indent="-228600">
              <a:buFont typeface="Wingdings" panose="05000000000000000000" pitchFamily="2" charset="2"/>
              <a:buChar char="§"/>
            </a:pPr>
            <a:r>
              <a:rPr lang="en-US" dirty="0"/>
              <a:t>Medicare MSAs are the only exception</a:t>
            </a:r>
          </a:p>
          <a:p>
            <a:pPr marL="576263" lvl="2" indent="-228600">
              <a:buSzPct val="100000"/>
              <a:buFont typeface="Arial" panose="020B0604020202020204" pitchFamily="34" charset="0"/>
              <a:buChar char="•"/>
            </a:pPr>
            <a:r>
              <a:rPr lang="en-US" dirty="0"/>
              <a:t>Medicare has oversight    </a:t>
            </a:r>
          </a:p>
        </p:txBody>
      </p:sp>
      <p:sp>
        <p:nvSpPr>
          <p:cNvPr id="10" name="Date Placeholder 9"/>
          <p:cNvSpPr>
            <a:spLocks noGrp="1"/>
          </p:cNvSpPr>
          <p:nvPr>
            <p:ph type="dt" sz="half" idx="10"/>
          </p:nvPr>
        </p:nvSpPr>
        <p:spPr/>
        <p:txBody>
          <a:bodyPr/>
          <a:lstStyle/>
          <a:p>
            <a:r>
              <a:rPr lang="en-US" dirty="0"/>
              <a:t>August 2021</a:t>
            </a:r>
          </a:p>
        </p:txBody>
      </p:sp>
      <p:sp>
        <p:nvSpPr>
          <p:cNvPr id="11" name="Footer Placeholder 10"/>
          <p:cNvSpPr>
            <a:spLocks noGrp="1"/>
          </p:cNvSpPr>
          <p:nvPr>
            <p:ph type="ftr" sz="quarter" idx="11"/>
          </p:nvPr>
        </p:nvSpPr>
        <p:spPr/>
        <p:txBody>
          <a:bodyPr/>
          <a:lstStyle/>
          <a:p>
            <a:r>
              <a:rPr lang="en-US" dirty="0"/>
              <a:t>Medicare &amp; Tax-Favored Health Programs</a:t>
            </a:r>
          </a:p>
        </p:txBody>
      </p:sp>
    </p:spTree>
    <p:extLst>
      <p:ext uri="{BB962C8B-B14F-4D97-AF65-F5344CB8AC3E}">
        <p14:creationId xmlns:p14="http://schemas.microsoft.com/office/powerpoint/2010/main" val="36194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p:txBody>
          <a:bodyPr/>
          <a:lstStyle/>
          <a:p>
            <a:r>
              <a:rPr lang="en-US" dirty="0"/>
              <a:t>What are Qualified Medical Expenses?</a:t>
            </a:r>
          </a:p>
        </p:txBody>
      </p:sp>
      <p:sp>
        <p:nvSpPr>
          <p:cNvPr id="5" name="Content Placeholder 4"/>
          <p:cNvSpPr>
            <a:spLocks noGrp="1"/>
          </p:cNvSpPr>
          <p:nvPr>
            <p:ph idx="1"/>
          </p:nvPr>
        </p:nvSpPr>
        <p:spPr>
          <a:xfrm>
            <a:off x="609601" y="1182003"/>
            <a:ext cx="11053010" cy="5348005"/>
          </a:xfrm>
        </p:spPr>
        <p:txBody>
          <a:bodyPr>
            <a:normAutofit fontScale="85000" lnSpcReduction="20000"/>
          </a:bodyPr>
          <a:lstStyle/>
          <a:p>
            <a:pPr marL="0" indent="0">
              <a:lnSpc>
                <a:spcPct val="100000"/>
              </a:lnSpc>
              <a:spcBef>
                <a:spcPts val="600"/>
              </a:spcBef>
              <a:buNone/>
            </a:pPr>
            <a:r>
              <a:rPr lang="en-US" dirty="0"/>
              <a:t>Qualified medical expenses–Types of medical costs eligible to be covered by funds in these accounts</a:t>
            </a:r>
          </a:p>
          <a:p>
            <a:pPr marL="284163" lvl="1" indent="-228600">
              <a:buFont typeface="Wingdings" panose="05000000000000000000" pitchFamily="2" charset="2"/>
              <a:buChar char="§"/>
            </a:pPr>
            <a:r>
              <a:rPr lang="en-US" dirty="0"/>
              <a:t>Defined and regulated by the IRS</a:t>
            </a:r>
          </a:p>
          <a:p>
            <a:pPr marL="228600" lvl="1" indent="-228600">
              <a:lnSpc>
                <a:spcPct val="110000"/>
              </a:lnSpc>
              <a:spcBef>
                <a:spcPts val="600"/>
              </a:spcBef>
              <a:buNone/>
            </a:pPr>
            <a:r>
              <a:rPr lang="en-US" sz="3200" dirty="0"/>
              <a:t>According to the IRS, qualified medical expenses are costs for:</a:t>
            </a:r>
          </a:p>
          <a:p>
            <a:pPr marL="288925" lvl="2" indent="-228600">
              <a:lnSpc>
                <a:spcPct val="110000"/>
              </a:lnSpc>
              <a:spcBef>
                <a:spcPts val="600"/>
              </a:spcBef>
              <a:buFont typeface="Wingdings" panose="05000000000000000000" pitchFamily="2" charset="2"/>
              <a:buChar char="§"/>
            </a:pPr>
            <a:r>
              <a:rPr lang="en-US" sz="2800" dirty="0"/>
              <a:t>Diagnosis</a:t>
            </a:r>
          </a:p>
          <a:p>
            <a:pPr marL="288925" lvl="2" indent="-228600">
              <a:lnSpc>
                <a:spcPct val="110000"/>
              </a:lnSpc>
              <a:spcBef>
                <a:spcPts val="600"/>
              </a:spcBef>
              <a:buFont typeface="Wingdings" panose="05000000000000000000" pitchFamily="2" charset="2"/>
              <a:buChar char="§"/>
            </a:pPr>
            <a:r>
              <a:rPr lang="en-US" sz="2800" dirty="0"/>
              <a:t>Cure</a:t>
            </a:r>
          </a:p>
          <a:p>
            <a:pPr marL="288925" lvl="2" indent="-228600">
              <a:lnSpc>
                <a:spcPct val="110000"/>
              </a:lnSpc>
              <a:spcBef>
                <a:spcPts val="600"/>
              </a:spcBef>
              <a:buFont typeface="Wingdings" panose="05000000000000000000" pitchFamily="2" charset="2"/>
              <a:buChar char="§"/>
            </a:pPr>
            <a:r>
              <a:rPr lang="en-US" sz="2800" dirty="0"/>
              <a:t>Mitigation</a:t>
            </a:r>
          </a:p>
          <a:p>
            <a:pPr marL="288925" lvl="2" indent="-228600">
              <a:lnSpc>
                <a:spcPct val="110000"/>
              </a:lnSpc>
              <a:spcBef>
                <a:spcPts val="600"/>
              </a:spcBef>
              <a:buFont typeface="Wingdings" panose="05000000000000000000" pitchFamily="2" charset="2"/>
              <a:buChar char="§"/>
            </a:pPr>
            <a:r>
              <a:rPr lang="en-US" sz="2800" dirty="0"/>
              <a:t>Treatment</a:t>
            </a:r>
          </a:p>
          <a:p>
            <a:pPr marL="288925" lvl="2" indent="-228600">
              <a:lnSpc>
                <a:spcPct val="110000"/>
              </a:lnSpc>
              <a:spcBef>
                <a:spcPts val="600"/>
              </a:spcBef>
              <a:buFont typeface="Wingdings" panose="05000000000000000000" pitchFamily="2" charset="2"/>
              <a:buChar char="§"/>
            </a:pPr>
            <a:r>
              <a:rPr lang="en-US" sz="2800" dirty="0"/>
              <a:t>Disease prevention</a:t>
            </a:r>
          </a:p>
          <a:p>
            <a:pPr marL="288925" lvl="2" indent="-228600">
              <a:lnSpc>
                <a:spcPct val="110000"/>
              </a:lnSpc>
              <a:spcBef>
                <a:spcPts val="600"/>
              </a:spcBef>
              <a:buFont typeface="Wingdings" panose="05000000000000000000" pitchFamily="2" charset="2"/>
              <a:buChar char="§"/>
            </a:pPr>
            <a:r>
              <a:rPr lang="en-US" sz="2800" dirty="0"/>
              <a:t>Treatments affecting any part or function of the body</a:t>
            </a:r>
          </a:p>
          <a:p>
            <a:pPr marL="457200" lvl="3" indent="-168275">
              <a:lnSpc>
                <a:spcPct val="110000"/>
              </a:lnSpc>
              <a:spcBef>
                <a:spcPts val="600"/>
              </a:spcBef>
              <a:buSzPct val="100000"/>
            </a:pPr>
            <a:r>
              <a:rPr lang="en-US" sz="2100" dirty="0">
                <a:solidFill>
                  <a:schemeClr val="tx1"/>
                </a:solidFill>
              </a:rPr>
              <a:t>Includes payments for legal medical services offered by doctors, surgeons, dentists, and other medical practitioners</a:t>
            </a:r>
          </a:p>
          <a:p>
            <a:pPr marL="457200" lvl="3" indent="-168275">
              <a:lnSpc>
                <a:spcPct val="110000"/>
              </a:lnSpc>
              <a:spcBef>
                <a:spcPts val="600"/>
              </a:spcBef>
              <a:buSzPct val="100000"/>
            </a:pPr>
            <a:r>
              <a:rPr lang="en-US" sz="2100" dirty="0">
                <a:solidFill>
                  <a:schemeClr val="tx1"/>
                </a:solidFill>
              </a:rPr>
              <a:t>Includes costs of equipment, supplies, and diagnostic devices needed</a:t>
            </a:r>
            <a:endParaRPr lang="en-US" sz="2100" dirty="0"/>
          </a:p>
          <a:p>
            <a:pPr marL="228600" lvl="1" indent="-228600">
              <a:lnSpc>
                <a:spcPct val="110000"/>
              </a:lnSpc>
              <a:spcBef>
                <a:spcPts val="600"/>
              </a:spcBef>
              <a:buNone/>
            </a:pPr>
            <a:r>
              <a:rPr lang="en-US" dirty="0"/>
              <a:t>Must be primarily used to improve or prevent a physical or mental defect or illness</a:t>
            </a: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August 2021</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Medicare &amp; Tax-Favored Health Programs</a:t>
            </a:r>
          </a:p>
        </p:txBody>
      </p:sp>
    </p:spTree>
    <p:extLst>
      <p:ext uri="{BB962C8B-B14F-4D97-AF65-F5344CB8AC3E}">
        <p14:creationId xmlns:p14="http://schemas.microsoft.com/office/powerpoint/2010/main" val="429360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p:txBody>
          <a:bodyPr/>
          <a:lstStyle/>
          <a:p>
            <a:r>
              <a:rPr lang="en-US" dirty="0"/>
              <a:t>What Medical Expenses Can Be Included?</a:t>
            </a:r>
          </a:p>
        </p:txBody>
      </p:sp>
      <p:sp>
        <p:nvSpPr>
          <p:cNvPr id="5" name="Content Placeholder 4"/>
          <p:cNvSpPr>
            <a:spLocks noGrp="1"/>
          </p:cNvSpPr>
          <p:nvPr>
            <p:ph idx="1"/>
          </p:nvPr>
        </p:nvSpPr>
        <p:spPr/>
        <p:txBody>
          <a:bodyPr>
            <a:normAutofit/>
          </a:bodyPr>
          <a:lstStyle/>
          <a:p>
            <a:pPr marL="0" lvl="1" indent="0">
              <a:lnSpc>
                <a:spcPct val="100000"/>
              </a:lnSpc>
              <a:spcBef>
                <a:spcPts val="600"/>
              </a:spcBef>
              <a:buNone/>
            </a:pPr>
            <a:r>
              <a:rPr lang="en-US" dirty="0">
                <a:solidFill>
                  <a:schemeClr val="tx1"/>
                </a:solidFill>
              </a:rPr>
              <a:t>Amounts paid for:</a:t>
            </a:r>
          </a:p>
          <a:p>
            <a:pPr marL="228600" lvl="1" indent="-228600">
              <a:lnSpc>
                <a:spcPct val="100000"/>
              </a:lnSpc>
              <a:spcBef>
                <a:spcPts val="600"/>
              </a:spcBef>
              <a:buFont typeface="Wingdings" panose="05000000000000000000" pitchFamily="2" charset="2"/>
              <a:buChar char="§"/>
            </a:pPr>
            <a:r>
              <a:rPr lang="en-US" dirty="0">
                <a:solidFill>
                  <a:schemeClr val="tx1"/>
                </a:solidFill>
              </a:rPr>
              <a:t>Prescribed and over-the-counter drugs (including insulin)</a:t>
            </a:r>
          </a:p>
          <a:p>
            <a:pPr marL="228600" lvl="1" indent="-228600">
              <a:lnSpc>
                <a:spcPct val="100000"/>
              </a:lnSpc>
              <a:spcBef>
                <a:spcPts val="600"/>
              </a:spcBef>
              <a:buFont typeface="Wingdings" panose="05000000000000000000" pitchFamily="2" charset="2"/>
              <a:buChar char="§"/>
            </a:pPr>
            <a:r>
              <a:rPr lang="en-US" dirty="0">
                <a:solidFill>
                  <a:schemeClr val="tx1"/>
                </a:solidFill>
              </a:rPr>
              <a:t>Qualified long-term care services </a:t>
            </a:r>
          </a:p>
          <a:p>
            <a:pPr marL="463550" lvl="2" indent="-238125">
              <a:lnSpc>
                <a:spcPct val="100000"/>
              </a:lnSpc>
              <a:spcBef>
                <a:spcPts val="600"/>
              </a:spcBef>
            </a:pPr>
            <a:r>
              <a:rPr lang="en-US" dirty="0">
                <a:solidFill>
                  <a:schemeClr val="tx1"/>
                </a:solidFill>
              </a:rPr>
              <a:t>Limited amounts paid for any qualified long-term care insurance contract</a:t>
            </a:r>
          </a:p>
          <a:p>
            <a:pPr marL="234950" lvl="1" indent="-234950">
              <a:lnSpc>
                <a:spcPct val="100000"/>
              </a:lnSpc>
              <a:spcBef>
                <a:spcPts val="600"/>
              </a:spcBef>
              <a:buFont typeface="Wingdings" panose="05000000000000000000" pitchFamily="2" charset="2"/>
              <a:buChar char="§"/>
            </a:pPr>
            <a:r>
              <a:rPr lang="en-US" dirty="0"/>
              <a:t>Transportation primarily for, and essential to, medical care </a:t>
            </a:r>
          </a:p>
          <a:p>
            <a:pPr marL="463550" lvl="2" indent="-238125">
              <a:lnSpc>
                <a:spcPct val="100000"/>
              </a:lnSpc>
              <a:spcBef>
                <a:spcPts val="600"/>
              </a:spcBef>
            </a:pPr>
            <a:r>
              <a:rPr lang="en-US" dirty="0"/>
              <a:t>Out-of-pocket expenses, like the cost of gas and oil, can be included when a car is used for medical reasons </a:t>
            </a:r>
          </a:p>
          <a:p>
            <a:pPr marL="228600" lvl="1" indent="-228600">
              <a:lnSpc>
                <a:spcPct val="100000"/>
              </a:lnSpc>
              <a:spcBef>
                <a:spcPts val="600"/>
              </a:spcBef>
              <a:buFont typeface="Wingdings" panose="05000000000000000000" pitchFamily="2" charset="2"/>
              <a:buChar char="§"/>
            </a:pPr>
            <a:r>
              <a:rPr lang="en-US" dirty="0">
                <a:solidFill>
                  <a:schemeClr val="tx1"/>
                </a:solidFill>
              </a:rPr>
              <a:t>Some insurance premiums for policies that cover medical care (varies by type of program)</a:t>
            </a:r>
          </a:p>
          <a:p>
            <a:pPr marL="228600" lvl="1" indent="0">
              <a:lnSpc>
                <a:spcPct val="100000"/>
              </a:lnSpc>
              <a:spcBef>
                <a:spcPts val="600"/>
              </a:spcBef>
              <a:buNone/>
            </a:pPr>
            <a:endParaRPr lang="en-US" dirty="0"/>
          </a:p>
        </p:txBody>
      </p:sp>
      <p:sp>
        <p:nvSpPr>
          <p:cNvPr id="2" name="Date Placeholder 1"/>
          <p:cNvSpPr>
            <a:spLocks noGrp="1"/>
          </p:cNvSpPr>
          <p:nvPr>
            <p:ph type="dt" sz="half" idx="10"/>
          </p:nvPr>
        </p:nvSpPr>
        <p:spPr/>
        <p:txBody>
          <a:bodyPr/>
          <a:lstStyle/>
          <a:p>
            <a:r>
              <a:rPr lang="en-US" dirty="0"/>
              <a:t>August 2021</a:t>
            </a:r>
          </a:p>
        </p:txBody>
      </p:sp>
      <p:sp>
        <p:nvSpPr>
          <p:cNvPr id="3" name="Footer Placeholder 2"/>
          <p:cNvSpPr>
            <a:spLocks noGrp="1"/>
          </p:cNvSpPr>
          <p:nvPr>
            <p:ph type="ftr" sz="quarter" idx="11"/>
          </p:nvPr>
        </p:nvSpPr>
        <p:spPr/>
        <p:txBody>
          <a:bodyPr/>
          <a:lstStyle/>
          <a:p>
            <a:r>
              <a:rPr lang="en-US"/>
              <a:t>Medicare &amp; Tax-Favored Health Programs</a:t>
            </a:r>
            <a:endParaRPr lang="en-US" dirty="0"/>
          </a:p>
        </p:txBody>
      </p:sp>
    </p:spTree>
    <p:extLst>
      <p:ext uri="{BB962C8B-B14F-4D97-AF65-F5344CB8AC3E}">
        <p14:creationId xmlns:p14="http://schemas.microsoft.com/office/powerpoint/2010/main" val="56552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a:spLocks noGrp="1"/>
          </p:cNvSpPr>
          <p:nvPr>
            <p:ph type="title"/>
          </p:nvPr>
        </p:nvSpPr>
        <p:spPr/>
        <p:txBody>
          <a:bodyPr/>
          <a:lstStyle/>
          <a:p>
            <a:r>
              <a:rPr lang="en-US" dirty="0"/>
              <a:t>Whose Medical Expenses Can Be Included?</a:t>
            </a:r>
          </a:p>
        </p:txBody>
      </p:sp>
      <p:sp>
        <p:nvSpPr>
          <p:cNvPr id="5" name="Content Placeholder 4"/>
          <p:cNvSpPr>
            <a:spLocks noGrp="1"/>
          </p:cNvSpPr>
          <p:nvPr>
            <p:ph sz="half" idx="1"/>
          </p:nvPr>
        </p:nvSpPr>
        <p:spPr/>
        <p:txBody>
          <a:bodyPr>
            <a:normAutofit fontScale="92500" lnSpcReduction="10000"/>
          </a:bodyPr>
          <a:lstStyle/>
          <a:p>
            <a:pPr marL="0" indent="0">
              <a:lnSpc>
                <a:spcPct val="110000"/>
              </a:lnSpc>
              <a:spcBef>
                <a:spcPts val="600"/>
              </a:spcBef>
              <a:buNone/>
            </a:pPr>
            <a:r>
              <a:rPr lang="en-US" dirty="0"/>
              <a:t>Spouse:</a:t>
            </a:r>
          </a:p>
          <a:p>
            <a:pPr marL="284163" lvl="1" indent="-284163">
              <a:lnSpc>
                <a:spcPct val="110000"/>
              </a:lnSpc>
              <a:buFont typeface="Wingdings" panose="05000000000000000000" pitchFamily="2" charset="2"/>
              <a:buChar char="§"/>
            </a:pPr>
            <a:r>
              <a:rPr lang="en-US" dirty="0"/>
              <a:t>Must have been married either at the time the spouse got the medical services or at the time the medical expenses were paid</a:t>
            </a:r>
          </a:p>
          <a:p>
            <a:pPr marL="0" indent="0">
              <a:lnSpc>
                <a:spcPct val="110000"/>
              </a:lnSpc>
              <a:spcBef>
                <a:spcPts val="600"/>
              </a:spcBef>
              <a:buNone/>
            </a:pPr>
            <a:r>
              <a:rPr lang="en-US" dirty="0"/>
              <a:t>Dependent:</a:t>
            </a:r>
          </a:p>
          <a:p>
            <a:pPr marL="284163" lvl="1" indent="-284163">
              <a:lnSpc>
                <a:spcPct val="110000"/>
              </a:lnSpc>
              <a:buFont typeface="Wingdings" panose="05000000000000000000" pitchFamily="2" charset="2"/>
              <a:buChar char="§"/>
            </a:pPr>
            <a:r>
              <a:rPr lang="en-US" dirty="0"/>
              <a:t>Must have been a dependent either at the time the medical services were provided or at the time the medical expenses were paid</a:t>
            </a:r>
          </a:p>
          <a:p>
            <a:pPr marL="0" indent="0">
              <a:lnSpc>
                <a:spcPct val="110000"/>
              </a:lnSpc>
              <a:spcBef>
                <a:spcPts val="600"/>
              </a:spcBef>
              <a:buNone/>
            </a:pPr>
            <a:r>
              <a:rPr lang="en-US" dirty="0"/>
              <a:t>Decedent:</a:t>
            </a:r>
          </a:p>
          <a:p>
            <a:pPr marL="284163" lvl="1" indent="-284163">
              <a:lnSpc>
                <a:spcPct val="110000"/>
              </a:lnSpc>
              <a:buFont typeface="Wingdings" panose="05000000000000000000" pitchFamily="2" charset="2"/>
              <a:buChar char="§"/>
            </a:pPr>
            <a:r>
              <a:rPr lang="en-US" dirty="0"/>
              <a:t>Medical expenses paid before death by the decedent are included in figuring any deduction for medical and dental expenses on the decedent's final income tax return</a:t>
            </a: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August 2021</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Medicare &amp; Tax-Favored Health Programs</a:t>
            </a:r>
          </a:p>
        </p:txBody>
      </p:sp>
    </p:spTree>
    <p:extLst>
      <p:ext uri="{BB962C8B-B14F-4D97-AF65-F5344CB8AC3E}">
        <p14:creationId xmlns:p14="http://schemas.microsoft.com/office/powerpoint/2010/main" val="28238880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17349&quot;&gt;&lt;object type=&quot;3&quot; unique_id=&quot;17350&quot;&gt;&lt;property id=&quot;20148&quot; value=&quot;5&quot;/&gt;&lt;property id=&quot;20300&quot; value=&quot;Slide 1 - &amp;quot;Medicare and Tax-Favored Programs&amp;quot;&quot;/&gt;&lt;property id=&quot;20307&quot; value=&quot;359&quot;/&gt;&lt;/object&gt;&lt;object type=&quot;3&quot; unique_id=&quot;17351&quot;&gt;&lt;property id=&quot;20148&quot; value=&quot;5&quot;/&gt;&lt;property id=&quot;20300&quot; value=&quot;Slide 2 - &amp;quot;Contents&amp;quot;&quot;/&gt;&lt;property id=&quot;20307&quot; value=&quot;360&quot;/&gt;&lt;/object&gt;&lt;object type=&quot;3&quot; unique_id=&quot;17352&quot;&gt;&lt;property id=&quot;20148&quot; value=&quot;5&quot;/&gt;&lt;property id=&quot;20300&quot; value=&quot;Slide 3 - &amp;quot;Session Objectives&amp;quot;&quot;/&gt;&lt;property id=&quot;20307&quot; value=&quot;378&quot;/&gt;&lt;/object&gt;&lt;object type=&quot;3&quot; unique_id=&quot;17365&quot;&gt;&lt;property id=&quot;20148&quot; value=&quot;5&quot;/&gt;&lt;property id=&quot;20300&quot; value=&quot;Slide 32 - &amp;quot;Resources&amp;quot;&quot;/&gt;&lt;property id=&quot;20307&quot; value=&quot;375&quot;/&gt;&lt;/object&gt;&lt;object type=&quot;3&quot; unique_id=&quot;17368&quot;&gt;&lt;property id=&quot;20148&quot; value=&quot;5&quot;/&gt;&lt;property id=&quot;20300&quot; value=&quot;Slide 34 - &amp;quot;CMS National Training Program (NTP)&amp;quot;&quot;/&gt;&lt;property id=&quot;20307&quot; value=&quot;362&quot;/&gt;&lt;/object&gt;&lt;object type=&quot;3&quot; unique_id=&quot;17434&quot;&gt;&lt;property id=&quot;20148&quot; value=&quot;5&quot;/&gt;&lt;property id=&quot;20300&quot; value=&quot;Slide 4 - &amp;quot;Lesson # 1&amp;quot;&quot;/&gt;&lt;property id=&quot;20307&quot; value=&quot;421&quot;/&gt;&lt;/object&gt;&lt;object type=&quot;3&quot; unique_id=&quot;17435&quot;&gt;&lt;property id=&quot;20148&quot; value=&quot;5&quot;/&gt;&lt;property id=&quot;20300&quot; value=&quot;Slide 5 - &amp;quot;Regulation of Tax-Favored Health Accounts&amp;quot;&quot;/&gt;&lt;property id=&quot;20307&quot; value=&quot;391&quot;/&gt;&lt;/object&gt;&lt;object type=&quot;3&quot; unique_id=&quot;17436&quot;&gt;&lt;property id=&quot;20148&quot; value=&quot;5&quot;/&gt;&lt;property id=&quot;20300&quot; value=&quot;Slide 6 - &amp;quot;Different Types of Tax-Favored Health Accounts&amp;quot;&quot;/&gt;&lt;property id=&quot;20307&quot; value=&quot;392&quot;/&gt;&lt;/object&gt;&lt;object type=&quot;3&quot; unique_id=&quot;17437&quot;&gt;&lt;property id=&quot;20148&quot; value=&quot;5&quot;/&gt;&lt;property id=&quot;20300&quot; value=&quot;Slide 7 - &amp;quot;Lesson #2&amp;quot;&quot;/&gt;&lt;property id=&quot;20307&quot; value=&quot;422&quot;/&gt;&lt;/object&gt;&lt;object type=&quot;3&quot; unique_id=&quot;17438&quot;&gt;&lt;property id=&quot;20148&quot; value=&quot;5&quot;/&gt;&lt;property id=&quot;20300&quot; value=&quot;Slide 8 - &amp;quot;What’s a Health  Reimbursement Arrangement (HRA)?&amp;quot;&quot;/&gt;&lt;property id=&quot;20307&quot; value=&quot;393&quot;/&gt;&lt;/object&gt;&lt;object type=&quot;3&quot; unique_id=&quot;17439&quot;&gt;&lt;property id=&quot;20148&quot; value=&quot;5&quot;/&gt;&lt;property id=&quot;20300&quot; value=&quot;Slide 9 - &amp;quot;Benefits of an HRA&amp;quot;&quot;/&gt;&lt;property id=&quot;20307&quot; value=&quot;394&quot;/&gt;&lt;/object&gt;&lt;object type=&quot;3&quot; unique_id=&quot;17440&quot;&gt;&lt;property id=&quot;20148&quot; value=&quot;5&quot;/&gt;&lt;property id=&quot;20300&quot; value=&quot;Slide 10 - &amp;quot;Individual Coverage Health Reimbursement Arrangements (ICHRAs): New Rule&amp;quot;&quot;/&gt;&lt;property id=&quot;20307&quot; value=&quot;395&quot;/&gt;&lt;/object&gt;&lt;object type=&quot;3&quot; unique_id=&quot;17441&quot;&gt;&lt;property id=&quot;20148&quot; value=&quot;5&quot;/&gt;&lt;property id=&quot;20300&quot; value=&quot;Slide 11 - &amp;quot;Excepted Benefit HRAs (EBHRAs)&amp;quot;&quot;/&gt;&lt;property id=&quot;20307&quot; value=&quot;396&quot;/&gt;&lt;/object&gt;&lt;object type=&quot;3&quot; unique_id=&quot;17442&quot;&gt;&lt;property id=&quot;20148&quot; value=&quot;5&quot;/&gt;&lt;property id=&quot;20300&quot; value=&quot;Slide 12 - &amp;quot;Premium Tax Credit (PTC) Eligibility&amp;quot;&quot;/&gt;&lt;property id=&quot;20307&quot; value=&quot;397&quot;/&gt;&lt;/object&gt;&lt;object type=&quot;3&quot; unique_id=&quot;17443&quot;&gt;&lt;property id=&quot;20148&quot; value=&quot;5&quot;/&gt;&lt;property id=&quot;20300&quot; value=&quot;Slide 13 - &amp;quot;Medicare Considerations and HRAs&amp;quot;&quot;/&gt;&lt;property id=&quot;20307&quot; value=&quot;398&quot;/&gt;&lt;/object&gt;&lt;object type=&quot;3&quot; unique_id=&quot;17444&quot;&gt;&lt;property id=&quot;20148&quot; value=&quot;5&quot;/&gt;&lt;property id=&quot;20300&quot; value=&quot;Slide 14 - &amp;quot;Lesson # 3&amp;quot;&quot;/&gt;&lt;property id=&quot;20307&quot; value=&quot;416&quot;/&gt;&lt;/object&gt;&lt;object type=&quot;3&quot; unique_id=&quot;17445&quot;&gt;&lt;property id=&quot;20148&quot; value=&quot;5&quot;/&gt;&lt;property id=&quot;20300&quot; value=&quot;Slide 15 - &amp;quot;What’s a Flexible Spending  Arrangement (FSA)?&amp;quot;&quot;/&gt;&lt;property id=&quot;20307&quot; value=&quot;399&quot;/&gt;&lt;/object&gt;&lt;object type=&quot;3&quot; unique_id=&quot;17446&quot;&gt;&lt;property id=&quot;20148&quot; value=&quot;5&quot;/&gt;&lt;property id=&quot;20300&quot; value=&quot;Slide 16 - &amp;quot;Benefits of an FSA&amp;quot;&quot;/&gt;&lt;property id=&quot;20307&quot; value=&quot;400&quot;/&gt;&lt;/object&gt;&lt;object type=&quot;3&quot; unique_id=&quot;17447&quot;&gt;&lt;property id=&quot;20148&quot; value=&quot;5&quot;/&gt;&lt;property id=&quot;20300&quot; value=&quot;Slide 17 - &amp;quot;Medicare Considerations and FSA&amp;quot;&quot;/&gt;&lt;property id=&quot;20307&quot; value=&quot;425&quot;/&gt;&lt;/object&gt;&lt;object type=&quot;3&quot; unique_id=&quot;17448&quot;&gt;&lt;property id=&quot;20148&quot; value=&quot;5&quot;/&gt;&lt;property id=&quot;20300&quot; value=&quot;Slide 18 - &amp;quot;FSA Restrictions&amp;quot;&quot;/&gt;&lt;property id=&quot;20307&quot; value=&quot;402&quot;/&gt;&lt;/object&gt;&lt;object type=&quot;3&quot; unique_id=&quot;17449&quot;&gt;&lt;property id=&quot;20148&quot; value=&quot;5&quot;/&gt;&lt;property id=&quot;20300&quot; value=&quot;Slide 19 - &amp;quot;Lesson # 4&amp;quot;&quot;/&gt;&lt;property id=&quot;20307&quot; value=&quot;417&quot;/&gt;&lt;/object&gt;&lt;object type=&quot;3&quot; unique_id=&quot;17450&quot;&gt;&lt;property id=&quot;20148&quot; value=&quot;5&quot;/&gt;&lt;property id=&quot;20300&quot; value=&quot;Slide 20 - &amp;quot;What’s a Health Savings Account (HSA)?&amp;quot;&quot;/&gt;&lt;property id=&quot;20307&quot; value=&quot;403&quot;/&gt;&lt;/object&gt;&lt;object type=&quot;3&quot; unique_id=&quot;17451&quot;&gt;&lt;property id=&quot;20148&quot; value=&quot;5&quot;/&gt;&lt;property id=&quot;20300&quot; value=&quot;Slide 21 - &amp;quot;Benefits of an HSA&amp;quot;&quot;/&gt;&lt;property id=&quot;20307&quot; value=&quot;404&quot;/&gt;&lt;/object&gt;&lt;object type=&quot;3&quot; unique_id=&quot;17452&quot;&gt;&lt;property id=&quot;20148&quot; value=&quot;5&quot;/&gt;&lt;property id=&quot;20300&quot; value=&quot;Slide 22 - &amp;quot;Qualifying for an HSA&amp;quot;&quot;/&gt;&lt;property id=&quot;20307&quot; value=&quot;405&quot;/&gt;&lt;/object&gt;&lt;object type=&quot;3&quot; unique_id=&quot;17453&quot;&gt;&lt;property id=&quot;20148&quot; value=&quot;5&quot;/&gt;&lt;property id=&quot;20300&quot; value=&quot;Slide 23 - &amp;quot;Medicare and HSAs Considerations&amp;quot;&quot;/&gt;&lt;property id=&quot;20307&quot; value=&quot;424&quot;/&gt;&lt;/object&gt;&lt;object type=&quot;3&quot; unique_id=&quot;17454&quot;&gt;&lt;property id=&quot;20148&quot; value=&quot;5&quot;/&gt;&lt;property id=&quot;20300&quot; value=&quot;Slide 24 - &amp;quot;Medicare and HSAs Considerations (continued)&amp;quot;&quot;/&gt;&lt;property id=&quot;20307&quot; value=&quot;407&quot;/&gt;&lt;/object&gt;&lt;object type=&quot;3&quot; unique_id=&quot;17455&quot;&gt;&lt;property id=&quot;20148&quot; value=&quot;5&quot;/&gt;&lt;property id=&quot;20300&quot; value=&quot;Slide 25 - &amp;quot;Medicare Enrollment Reminders Related to HSAs&amp;quot;&quot;/&gt;&lt;property id=&quot;20307&quot; value=&quot;408&quot;/&gt;&lt;/object&gt;&lt;object type=&quot;3&quot; unique_id=&quot;17456&quot;&gt;&lt;property id=&quot;20148&quot; value=&quot;5&quot;/&gt;&lt;property id=&quot;20300&quot; value=&quot;Slide 26 - &amp;quot;Lesson #5&amp;quot;&quot;/&gt;&lt;property id=&quot;20307&quot; value=&quot;418&quot;/&gt;&lt;/object&gt;&lt;object type=&quot;3&quot; unique_id=&quot;17457&quot;&gt;&lt;property id=&quot;20148&quot; value=&quot;5&quot;/&gt;&lt;property id=&quot;20300&quot; value=&quot;Slide 27 - &amp;quot;What’s Medicare Medical Savings Account (MSA) Plan?&amp;quot;&quot;/&gt;&lt;property id=&quot;20307&quot; value=&quot;409&quot;/&gt;&lt;/object&gt;&lt;object type=&quot;3&quot; unique_id=&quot;17458&quot;&gt;&lt;property id=&quot;20148&quot; value=&quot;5&quot;/&gt;&lt;property id=&quot;20300&quot; value=&quot;Slide 28 - &amp;quot; Medicare MSA Plans have 2 parts &amp;quot;&quot;/&gt;&lt;property id=&quot;20307&quot; value=&quot;412&quot;/&gt;&lt;/object&gt;&lt;object type=&quot;3&quot; unique_id=&quot;17459&quot;&gt;&lt;property id=&quot;20148&quot; value=&quot;5&quot;/&gt;&lt;property id=&quot;20300&quot; value=&quot;Slide 29 - &amp;quot;Benefits of Medicare MSA Plans&amp;quot;&quot;/&gt;&lt;property id=&quot;20307&quot; value=&quot;410&quot;/&gt;&lt;/object&gt;&lt;object type=&quot;3&quot; unique_id=&quot;17460&quot;&gt;&lt;property id=&quot;20148&quot; value=&quot;5&quot;/&gt;&lt;property id=&quot;20300&quot; value=&quot;Slide 30 - &amp;quot;Qualified Medical Expense&amp;quot;&quot;/&gt;&lt;property id=&quot;20307&quot; value=&quot;411&quot;/&gt;&lt;/object&gt;&lt;object type=&quot;3&quot; unique_id=&quot;17461&quot;&gt;&lt;property id=&quot;20148&quot; value=&quot;5&quot;/&gt;&lt;property id=&quot;20300&quot; value=&quot;Slide 31 - &amp;quot;Qualified Medical Expenses (continued)&amp;quot;&quot;/&gt;&lt;property id=&quot;20307&quot; value=&quot;413&quot;/&gt;&lt;/object&gt;&lt;object type=&quot;3&quot; unique_id=&quot;17462&quot;&gt;&lt;property id=&quot;20148&quot; value=&quot;5&quot;/&gt;&lt;property id=&quot;20300&quot; value=&quot;Slide 33 - &amp;quot;Resources&amp;quot;&quot;/&gt;&lt;property id=&quot;20307&quot; value=&quot;415&quot;/&gt;&lt;/object&gt;&lt;/object&gt;&lt;object type=&quot;8&quot; unique_id=&quot;1738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31016</TotalTime>
  <Words>7479</Words>
  <Application>Microsoft Office PowerPoint</Application>
  <PresentationFormat>Widescreen</PresentationFormat>
  <Paragraphs>511</Paragraphs>
  <Slides>36</Slides>
  <Notes>36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36</vt:i4>
      </vt:variant>
    </vt:vector>
  </HeadingPairs>
  <TitlesOfParts>
    <vt:vector size="47" baseType="lpstr">
      <vt:lpstr>ＭＳ Ｐゴシック</vt:lpstr>
      <vt:lpstr>Arial</vt:lpstr>
      <vt:lpstr>Calibri</vt:lpstr>
      <vt:lpstr>Calibri </vt:lpstr>
      <vt:lpstr>Courier New</vt:lpstr>
      <vt:lpstr>Times New Roman</vt:lpstr>
      <vt:lpstr>Wingdings</vt:lpstr>
      <vt:lpstr>Office Theme</vt:lpstr>
      <vt:lpstr>1_Office Theme</vt:lpstr>
      <vt:lpstr>Custom Design</vt:lpstr>
      <vt:lpstr>2_Office Theme</vt:lpstr>
      <vt:lpstr>Medicare &amp; Tax-Favored  Health Programs</vt:lpstr>
      <vt:lpstr>Contents</vt:lpstr>
      <vt:lpstr>Session Objectives</vt:lpstr>
      <vt:lpstr>Lesson 1</vt:lpstr>
      <vt:lpstr>Tax-Favored Health Programs</vt:lpstr>
      <vt:lpstr>Regulation of Tax-Favored Health Programs</vt:lpstr>
      <vt:lpstr>What are Qualified Medical Expenses?</vt:lpstr>
      <vt:lpstr>What Medical Expenses Can Be Included?</vt:lpstr>
      <vt:lpstr>Whose Medical Expenses Can Be Included?</vt:lpstr>
      <vt:lpstr>Lesson 2</vt:lpstr>
      <vt:lpstr>What’s a Health Reimbursement Arrangement (HRA)?</vt:lpstr>
      <vt:lpstr>Benefits of a Health Reimbursement Arrangement (HRA)</vt:lpstr>
      <vt:lpstr>Individual Coverage Health Reimbursement Arrangements (ICHRAs)</vt:lpstr>
      <vt:lpstr>Marketplace Premium Tax Credit (PTC) Eligibility</vt:lpstr>
      <vt:lpstr>Qualified Small Employer Health Reimbursement Arrangement (QSEHRA)</vt:lpstr>
      <vt:lpstr>QSEHRA—Marketplace Premium Tax Credit (PTC) Eligibility</vt:lpstr>
      <vt:lpstr>Excepted Benefit Health Reimbursement Arrangements (EBHRAs)</vt:lpstr>
      <vt:lpstr>Medicare Considerations &amp; Health Reimbursement Arrangements (HRAs)</vt:lpstr>
      <vt:lpstr>Lesson 3</vt:lpstr>
      <vt:lpstr>What’s a Flexible Spending Arrangement (FSA)?</vt:lpstr>
      <vt:lpstr>Benefits of a Flexible Spending Arrangement (FSA)</vt:lpstr>
      <vt:lpstr>Medicare Considerations &amp; Flexible Spending Arrangement (FSA)</vt:lpstr>
      <vt:lpstr>Flexible Spending Arrangement (FSA) Restrictions</vt:lpstr>
      <vt:lpstr>Lesson 4</vt:lpstr>
      <vt:lpstr>What’s a Health Savings Account (HSA)?</vt:lpstr>
      <vt:lpstr>Qualifying for a Health Savings Account (HSA)</vt:lpstr>
      <vt:lpstr>Benefits of a Health Savings Account (HSA)</vt:lpstr>
      <vt:lpstr>Medicare Considerations &amp; Health Savings Accounts (HSAs)</vt:lpstr>
      <vt:lpstr>Medicare Enrollment Reminders—Health Savings Accounts (HSAs)</vt:lpstr>
      <vt:lpstr>Lesson 5</vt:lpstr>
      <vt:lpstr>What’s a Medicare Medical Savings Account (MSA)?</vt:lpstr>
      <vt:lpstr>Benefits of a Medicare Medical Savings Account (MSA)</vt:lpstr>
      <vt:lpstr>Medicare &amp; Tax-Favored Health Programs Resource Guide</vt:lpstr>
      <vt:lpstr>Key Points to Remember</vt:lpstr>
      <vt:lpstr>Acronyms</vt:lpstr>
      <vt:lpstr>CMS National Training Program (NTP)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Koelbl, Judith (CMS/OC)</dc:creator>
  <cp:lastModifiedBy>Joseph Warden</cp:lastModifiedBy>
  <cp:revision>555</cp:revision>
  <cp:lastPrinted>2020-02-19T15:15:50Z</cp:lastPrinted>
  <dcterms:created xsi:type="dcterms:W3CDTF">2019-11-14T20:32:59Z</dcterms:created>
  <dcterms:modified xsi:type="dcterms:W3CDTF">2021-09-02T17:02:36Z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