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notesSlides/notesSlide23.xml" ContentType="application/vnd.openxmlformats-officedocument.presentationml.notesSlide+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notesSlides/notesSlide25.xml" ContentType="application/vnd.openxmlformats-officedocument.presentationml.notesSlide+xml"/>
  <Override PartName="/ppt/tags/tag42.xml" ContentType="application/vnd.openxmlformats-officedocument.presentationml.tags+xml"/>
  <Override PartName="/ppt/notesSlides/notesSlide26.xml" ContentType="application/vnd.openxmlformats-officedocument.presentationml.notesSlide+xml"/>
  <Override PartName="/ppt/tags/tag43.xml" ContentType="application/vnd.openxmlformats-officedocument.presentationml.tags+xml"/>
  <Override PartName="/ppt/notesSlides/notesSlide27.xml" ContentType="application/vnd.openxmlformats-officedocument.presentationml.notesSlide+xml"/>
  <Override PartName="/ppt/tags/tag44.xml" ContentType="application/vnd.openxmlformats-officedocument.presentationml.tags+xml"/>
  <Override PartName="/ppt/notesSlides/notesSlide28.xml" ContentType="application/vnd.openxmlformats-officedocument.presentationml.notesSlide+xml"/>
  <Override PartName="/ppt/tags/tag45.xml" ContentType="application/vnd.openxmlformats-officedocument.presentationml.tags+xml"/>
  <Override PartName="/ppt/notesSlides/notesSlide29.xml" ContentType="application/vnd.openxmlformats-officedocument.presentationml.notesSlide+xml"/>
  <Override PartName="/ppt/tags/tag46.xml" ContentType="application/vnd.openxmlformats-officedocument.presentationml.tags+xml"/>
  <Override PartName="/ppt/notesSlides/notesSlide30.xml" ContentType="application/vnd.openxmlformats-officedocument.presentationml.notesSlide+xml"/>
  <Override PartName="/ppt/tags/tag47.xml" ContentType="application/vnd.openxmlformats-officedocument.presentationml.tags+xml"/>
  <Override PartName="/ppt/notesSlides/notesSlide31.xml" ContentType="application/vnd.openxmlformats-officedocument.presentationml.notesSlide+xml"/>
  <Override PartName="/ppt/tags/tag48.xml" ContentType="application/vnd.openxmlformats-officedocument.presentationml.tags+xml"/>
  <Override PartName="/ppt/notesSlides/notesSlide32.xml" ContentType="application/vnd.openxmlformats-officedocument.presentationml.notesSlide+xml"/>
  <Override PartName="/ppt/tags/tag49.xml" ContentType="application/vnd.openxmlformats-officedocument.presentationml.tags+xml"/>
  <Override PartName="/ppt/notesSlides/notesSlide33.xml" ContentType="application/vnd.openxmlformats-officedocument.presentationml.notesSlide+xml"/>
  <Override PartName="/ppt/tags/tag50.xml" ContentType="application/vnd.openxmlformats-officedocument.presentationml.tags+xml"/>
  <Override PartName="/ppt/notesSlides/notesSlide34.xml" ContentType="application/vnd.openxmlformats-officedocument.presentationml.notesSlide+xml"/>
  <Override PartName="/ppt/tags/tag51.xml" ContentType="application/vnd.openxmlformats-officedocument.presentationml.tags+xml"/>
  <Override PartName="/ppt/notesSlides/notesSlide35.xml" ContentType="application/vnd.openxmlformats-officedocument.presentationml.notesSlide+xml"/>
  <Override PartName="/ppt/tags/tag52.xml" ContentType="application/vnd.openxmlformats-officedocument.presentationml.tags+xml"/>
  <Override PartName="/ppt/notesSlides/notesSlide36.xml" ContentType="application/vnd.openxmlformats-officedocument.presentationml.notesSlide+xml"/>
  <Override PartName="/ppt/tags/tag53.xml" ContentType="application/vnd.openxmlformats-officedocument.presentationml.tags+xml"/>
  <Override PartName="/ppt/notesSlides/notesSlide37.xml" ContentType="application/vnd.openxmlformats-officedocument.presentationml.notesSlide+xml"/>
  <Override PartName="/ppt/tags/tag54.xml" ContentType="application/vnd.openxmlformats-officedocument.presentationml.tags+xml"/>
  <Override PartName="/ppt/notesSlides/notesSlide38.xml" ContentType="application/vnd.openxmlformats-officedocument.presentationml.notesSlide+xml"/>
  <Override PartName="/ppt/tags/tag55.xml" ContentType="application/vnd.openxmlformats-officedocument.presentationml.tags+xml"/>
  <Override PartName="/ppt/notesSlides/notesSlide39.xml" ContentType="application/vnd.openxmlformats-officedocument.presentationml.notesSlide+xml"/>
  <Override PartName="/ppt/tags/tag56.xml" ContentType="application/vnd.openxmlformats-officedocument.presentationml.tags+xml"/>
  <Override PartName="/ppt/notesSlides/notesSlide40.xml" ContentType="application/vnd.openxmlformats-officedocument.presentationml.notesSlide+xml"/>
  <Override PartName="/ppt/tags/tag57.xml" ContentType="application/vnd.openxmlformats-officedocument.presentationml.tags+xml"/>
  <Override PartName="/ppt/notesSlides/notesSlide41.xml" ContentType="application/vnd.openxmlformats-officedocument.presentationml.notesSlide+xml"/>
  <Override PartName="/ppt/tags/tag58.xml" ContentType="application/vnd.openxmlformats-officedocument.presentationml.tags+xml"/>
  <Override PartName="/ppt/notesSlides/notesSlide42.xml" ContentType="application/vnd.openxmlformats-officedocument.presentationml.notesSlide+xml"/>
  <Override PartName="/ppt/tags/tag59.xml" ContentType="application/vnd.openxmlformats-officedocument.presentationml.tags+xml"/>
  <Override PartName="/ppt/notesSlides/notesSlide43.xml" ContentType="application/vnd.openxmlformats-officedocument.presentationml.notesSlide+xml"/>
  <Override PartName="/ppt/tags/tag60.xml" ContentType="application/vnd.openxmlformats-officedocument.presentationml.tags+xml"/>
  <Override PartName="/ppt/notesSlides/notesSlide44.xml" ContentType="application/vnd.openxmlformats-officedocument.presentationml.notesSlide+xml"/>
  <Override PartName="/ppt/tags/tag61.xml" ContentType="application/vnd.openxmlformats-officedocument.presentationml.tags+xml"/>
  <Override PartName="/ppt/notesSlides/notesSlide45.xml" ContentType="application/vnd.openxmlformats-officedocument.presentationml.notesSlide+xml"/>
  <Override PartName="/ppt/tags/tag62.xml" ContentType="application/vnd.openxmlformats-officedocument.presentationml.tags+xml"/>
  <Override PartName="/ppt/notesSlides/notesSlide46.xml" ContentType="application/vnd.openxmlformats-officedocument.presentationml.notesSlide+xml"/>
  <Override PartName="/ppt/tags/tag63.xml" ContentType="application/vnd.openxmlformats-officedocument.presentationml.tags+xml"/>
  <Override PartName="/ppt/notesSlides/notesSlide47.xml" ContentType="application/vnd.openxmlformats-officedocument.presentationml.notesSlide+xml"/>
  <Override PartName="/ppt/tags/tag64.xml" ContentType="application/vnd.openxmlformats-officedocument.presentationml.tags+xml"/>
  <Override PartName="/ppt/notesSlides/notesSlide48.xml" ContentType="application/vnd.openxmlformats-officedocument.presentationml.notesSlide+xml"/>
  <Override PartName="/ppt/tags/tag65.xml" ContentType="application/vnd.openxmlformats-officedocument.presentationml.tags+xml"/>
  <Override PartName="/ppt/notesSlides/notesSlide49.xml" ContentType="application/vnd.openxmlformats-officedocument.presentationml.notesSlide+xml"/>
  <Override PartName="/ppt/tags/tag66.xml" ContentType="application/vnd.openxmlformats-officedocument.presentationml.tags+xml"/>
  <Override PartName="/ppt/notesSlides/notesSlide50.xml" ContentType="application/vnd.openxmlformats-officedocument.presentationml.notesSlide+xml"/>
  <Override PartName="/ppt/tags/tag67.xml" ContentType="application/vnd.openxmlformats-officedocument.presentationml.tags+xml"/>
  <Override PartName="/ppt/notesSlides/notesSlide51.xml" ContentType="application/vnd.openxmlformats-officedocument.presentationml.notesSlide+xml"/>
  <Override PartName="/ppt/tags/tag68.xml" ContentType="application/vnd.openxmlformats-officedocument.presentationml.tags+xml"/>
  <Override PartName="/ppt/notesSlides/notesSlide52.xml" ContentType="application/vnd.openxmlformats-officedocument.presentationml.notesSlide+xml"/>
  <Override PartName="/ppt/tags/tag69.xml" ContentType="application/vnd.openxmlformats-officedocument.presentationml.tags+xml"/>
  <Override PartName="/ppt/notesSlides/notesSlide53.xml" ContentType="application/vnd.openxmlformats-officedocument.presentationml.notesSlide+xml"/>
  <Override PartName="/ppt/tags/tag70.xml" ContentType="application/vnd.openxmlformats-officedocument.presentationml.tags+xml"/>
  <Override PartName="/ppt/notesSlides/notesSlide54.xml" ContentType="application/vnd.openxmlformats-officedocument.presentationml.notesSlide+xml"/>
  <Override PartName="/ppt/tags/tag71.xml" ContentType="application/vnd.openxmlformats-officedocument.presentationml.tags+xml"/>
  <Override PartName="/ppt/notesSlides/notesSlide55.xml" ContentType="application/vnd.openxmlformats-officedocument.presentationml.notesSlide+xml"/>
  <Override PartName="/ppt/tags/tag72.xml" ContentType="application/vnd.openxmlformats-officedocument.presentationml.tags+xml"/>
  <Override PartName="/ppt/notesSlides/notesSlide56.xml" ContentType="application/vnd.openxmlformats-officedocument.presentationml.notesSlide+xml"/>
  <Override PartName="/ppt/tags/tag73.xml" ContentType="application/vnd.openxmlformats-officedocument.presentationml.tags+xml"/>
  <Override PartName="/ppt/notesSlides/notesSlide57.xml" ContentType="application/vnd.openxmlformats-officedocument.presentationml.notesSlide+xml"/>
  <Override PartName="/ppt/tags/tag74.xml" ContentType="application/vnd.openxmlformats-officedocument.presentationml.tags+xml"/>
  <Override PartName="/ppt/notesSlides/notesSlide58.xml" ContentType="application/vnd.openxmlformats-officedocument.presentationml.notesSlide+xml"/>
  <Override PartName="/ppt/tags/tag75.xml" ContentType="application/vnd.openxmlformats-officedocument.presentationml.tags+xml"/>
  <Override PartName="/ppt/notesSlides/notesSlide59.xml" ContentType="application/vnd.openxmlformats-officedocument.presentationml.notesSlide+xml"/>
  <Override PartName="/ppt/tags/tag76.xml" ContentType="application/vnd.openxmlformats-officedocument.presentationml.tags+xml"/>
  <Override PartName="/ppt/notesSlides/notesSlide60.xml" ContentType="application/vnd.openxmlformats-officedocument.presentationml.notesSlide+xml"/>
  <Override PartName="/ppt/tags/tag77.xml" ContentType="application/vnd.openxmlformats-officedocument.presentationml.tags+xml"/>
  <Override PartName="/ppt/notesSlides/notesSlide61.xml" ContentType="application/vnd.openxmlformats-officedocument.presentationml.notesSlide+xml"/>
  <Override PartName="/ppt/tags/tag78.xml" ContentType="application/vnd.openxmlformats-officedocument.presentationml.tags+xml"/>
  <Override PartName="/ppt/notesSlides/notesSlide62.xml" ContentType="application/vnd.openxmlformats-officedocument.presentationml.notesSlide+xml"/>
  <Override PartName="/ppt/tags/tag79.xml" ContentType="application/vnd.openxmlformats-officedocument.presentationml.tags+xml"/>
  <Override PartName="/ppt/notesSlides/notesSlide63.xml" ContentType="application/vnd.openxmlformats-officedocument.presentationml.notesSlide+xml"/>
  <Override PartName="/ppt/tags/tag80.xml" ContentType="application/vnd.openxmlformats-officedocument.presentationml.tags+xml"/>
  <Override PartName="/ppt/notesSlides/notesSlide64.xml" ContentType="application/vnd.openxmlformats-officedocument.presentationml.notesSlide+xml"/>
  <Override PartName="/ppt/tags/tag81.xml" ContentType="application/vnd.openxmlformats-officedocument.presentationml.tags+xml"/>
  <Override PartName="/ppt/notesSlides/notesSlide65.xml" ContentType="application/vnd.openxmlformats-officedocument.presentationml.notesSlide+xml"/>
  <Override PartName="/ppt/tags/tag82.xml" ContentType="application/vnd.openxmlformats-officedocument.presentationml.tags+xml"/>
  <Override PartName="/ppt/notesSlides/notesSlide66.xml" ContentType="application/vnd.openxmlformats-officedocument.presentationml.notesSlide+xml"/>
  <Override PartName="/ppt/tags/tag83.xml" ContentType="application/vnd.openxmlformats-officedocument.presentationml.tags+xml"/>
  <Override PartName="/ppt/notesSlides/notesSlide67.xml" ContentType="application/vnd.openxmlformats-officedocument.presentationml.notesSlide+xml"/>
  <Override PartName="/ppt/tags/tag84.xml" ContentType="application/vnd.openxmlformats-officedocument.presentationml.tags+xml"/>
  <Override PartName="/ppt/notesSlides/notesSlide68.xml" ContentType="application/vnd.openxmlformats-officedocument.presentationml.notesSlide+xml"/>
  <Override PartName="/ppt/tags/tag85.xml" ContentType="application/vnd.openxmlformats-officedocument.presentationml.tags+xml"/>
  <Override PartName="/ppt/notesSlides/notesSlide69.xml" ContentType="application/vnd.openxmlformats-officedocument.presentationml.notesSlide+xml"/>
  <Override PartName="/ppt/tags/tag86.xml" ContentType="application/vnd.openxmlformats-officedocument.presentationml.tags+xml"/>
  <Override PartName="/ppt/notesSlides/notesSlide70.xml" ContentType="application/vnd.openxmlformats-officedocument.presentationml.notesSlide+xml"/>
  <Override PartName="/ppt/tags/tag87.xml" ContentType="application/vnd.openxmlformats-officedocument.presentationml.tags+xml"/>
  <Override PartName="/ppt/notesSlides/notesSlide71.xml" ContentType="application/vnd.openxmlformats-officedocument.presentationml.notesSlide+xml"/>
  <Override PartName="/ppt/tags/tag88.xml" ContentType="application/vnd.openxmlformats-officedocument.presentationml.tags+xml"/>
  <Override PartName="/ppt/notesSlides/notesSlide72.xml" ContentType="application/vnd.openxmlformats-officedocument.presentationml.notesSlide+xml"/>
  <Override PartName="/ppt/tags/tag89.xml" ContentType="application/vnd.openxmlformats-officedocument.presentationml.tags+xml"/>
  <Override PartName="/ppt/notesSlides/notesSlide73.xml" ContentType="application/vnd.openxmlformats-officedocument.presentationml.notesSlide+xml"/>
  <Override PartName="/ppt/tags/tag90.xml" ContentType="application/vnd.openxmlformats-officedocument.presentationml.tags+xml"/>
  <Override PartName="/ppt/notesSlides/notesSlide74.xml" ContentType="application/vnd.openxmlformats-officedocument.presentationml.notesSlide+xml"/>
  <Override PartName="/ppt/tags/tag91.xml" ContentType="application/vnd.openxmlformats-officedocument.presentationml.tags+xml"/>
  <Override PartName="/ppt/notesSlides/notesSlide75.xml" ContentType="application/vnd.openxmlformats-officedocument.presentationml.notesSlide+xml"/>
  <Override PartName="/ppt/tags/tag92.xml" ContentType="application/vnd.openxmlformats-officedocument.presentationml.tags+xml"/>
  <Override PartName="/ppt/notesSlides/notesSlide76.xml" ContentType="application/vnd.openxmlformats-officedocument.presentationml.notesSlide+xml"/>
  <Override PartName="/ppt/tags/tag93.xml" ContentType="application/vnd.openxmlformats-officedocument.presentationml.tags+xml"/>
  <Override PartName="/ppt/notesSlides/notesSlide77.xml" ContentType="application/vnd.openxmlformats-officedocument.presentationml.notesSlide+xml"/>
  <Override PartName="/ppt/tags/tag94.xml" ContentType="application/vnd.openxmlformats-officedocument.presentationml.tags+xml"/>
  <Override PartName="/ppt/notesSlides/notesSlide78.xml" ContentType="application/vnd.openxmlformats-officedocument.presentationml.notesSlide+xml"/>
  <Override PartName="/ppt/tags/tag95.xml" ContentType="application/vnd.openxmlformats-officedocument.presentationml.tags+xml"/>
  <Override PartName="/ppt/notesSlides/notesSlide79.xml" ContentType="application/vnd.openxmlformats-officedocument.presentationml.notesSlide+xml"/>
  <Override PartName="/ppt/tags/tag96.xml" ContentType="application/vnd.openxmlformats-officedocument.presentationml.tags+xml"/>
  <Override PartName="/ppt/notesSlides/notesSlide80.xml" ContentType="application/vnd.openxmlformats-officedocument.presentationml.notesSlide+xml"/>
  <Override PartName="/ppt/tags/tag97.xml" ContentType="application/vnd.openxmlformats-officedocument.presentationml.tags+xml"/>
  <Override PartName="/ppt/notesSlides/notesSlide81.xml" ContentType="application/vnd.openxmlformats-officedocument.presentationml.notesSlide+xml"/>
  <Override PartName="/ppt/tags/tag98.xml" ContentType="application/vnd.openxmlformats-officedocument.presentationml.tags+xml"/>
  <Override PartName="/ppt/notesSlides/notesSlide82.xml" ContentType="application/vnd.openxmlformats-officedocument.presentationml.notesSlide+xml"/>
  <Override PartName="/ppt/tags/tag99.xml" ContentType="application/vnd.openxmlformats-officedocument.presentationml.tags+xml"/>
  <Override PartName="/ppt/notesSlides/notesSlide83.xml" ContentType="application/vnd.openxmlformats-officedocument.presentationml.notesSlide+xml"/>
  <Override PartName="/ppt/tags/tag100.xml" ContentType="application/vnd.openxmlformats-officedocument.presentationml.tags+xml"/>
  <Override PartName="/ppt/notesSlides/notesSlide84.xml" ContentType="application/vnd.openxmlformats-officedocument.presentationml.notesSlide+xml"/>
  <Override PartName="/ppt/tags/tag101.xml" ContentType="application/vnd.openxmlformats-officedocument.presentationml.tags+xml"/>
  <Override PartName="/ppt/notesSlides/notesSlide85.xml" ContentType="application/vnd.openxmlformats-officedocument.presentationml.notesSlide+xml"/>
  <Override PartName="/ppt/tags/tag102.xml" ContentType="application/vnd.openxmlformats-officedocument.presentationml.tags+xml"/>
  <Override PartName="/ppt/notesSlides/notesSlide86.xml" ContentType="application/vnd.openxmlformats-officedocument.presentationml.notesSlide+xml"/>
  <Override PartName="/ppt/tags/tag103.xml" ContentType="application/vnd.openxmlformats-officedocument.presentationml.tags+xml"/>
  <Override PartName="/ppt/notesSlides/notesSlide87.xml" ContentType="application/vnd.openxmlformats-officedocument.presentationml.notesSlide+xml"/>
  <Override PartName="/ppt/tags/tag104.xml" ContentType="application/vnd.openxmlformats-officedocument.presentationml.tags+xml"/>
  <Override PartName="/ppt/notesSlides/notesSlide88.xml" ContentType="application/vnd.openxmlformats-officedocument.presentationml.notesSlide+xml"/>
  <Override PartName="/ppt/tags/tag105.xml" ContentType="application/vnd.openxmlformats-officedocument.presentationml.tags+xml"/>
  <Override PartName="/ppt/notesSlides/notesSlide89.xml" ContentType="application/vnd.openxmlformats-officedocument.presentationml.notesSlide+xml"/>
  <Override PartName="/ppt/tags/tag106.xml" ContentType="application/vnd.openxmlformats-officedocument.presentationml.tags+xml"/>
  <Override PartName="/ppt/notesSlides/notesSlide90.xml" ContentType="application/vnd.openxmlformats-officedocument.presentationml.notesSlide+xml"/>
  <Override PartName="/ppt/tags/tag107.xml" ContentType="application/vnd.openxmlformats-officedocument.presentationml.tags+xml"/>
  <Override PartName="/ppt/notesSlides/notesSlide91.xml" ContentType="application/vnd.openxmlformats-officedocument.presentationml.notesSlide+xml"/>
  <Override PartName="/ppt/tags/tag108.xml" ContentType="application/vnd.openxmlformats-officedocument.presentationml.tags+xml"/>
  <Override PartName="/ppt/notesSlides/notesSlide92.xml" ContentType="application/vnd.openxmlformats-officedocument.presentationml.notesSlide+xml"/>
  <Override PartName="/ppt/tags/tag109.xml" ContentType="application/vnd.openxmlformats-officedocument.presentationml.tags+xml"/>
  <Override PartName="/ppt/notesSlides/notesSlide93.xml" ContentType="application/vnd.openxmlformats-officedocument.presentationml.notesSlide+xml"/>
  <Override PartName="/ppt/tags/tag110.xml" ContentType="application/vnd.openxmlformats-officedocument.presentationml.tags+xml"/>
  <Override PartName="/ppt/notesSlides/notesSlide94.xml" ContentType="application/vnd.openxmlformats-officedocument.presentationml.notesSlide+xml"/>
  <Override PartName="/ppt/tags/tag111.xml" ContentType="application/vnd.openxmlformats-officedocument.presentationml.tags+xml"/>
  <Override PartName="/ppt/notesSlides/notesSlide95.xml" ContentType="application/vnd.openxmlformats-officedocument.presentationml.notesSlide+xml"/>
  <Override PartName="/ppt/tags/tag112.xml" ContentType="application/vnd.openxmlformats-officedocument.presentationml.tags+xml"/>
  <Override PartName="/ppt/notesSlides/notesSlide96.xml" ContentType="application/vnd.openxmlformats-officedocument.presentationml.notesSlide+xml"/>
  <Override PartName="/ppt/tags/tag113.xml" ContentType="application/vnd.openxmlformats-officedocument.presentationml.tags+xml"/>
  <Override PartName="/ppt/notesSlides/notesSlide97.xml" ContentType="application/vnd.openxmlformats-officedocument.presentationml.notesSlide+xml"/>
  <Override PartName="/ppt/tags/tag114.xml" ContentType="application/vnd.openxmlformats-officedocument.presentationml.tags+xml"/>
  <Override PartName="/ppt/notesSlides/notesSlide98.xml" ContentType="application/vnd.openxmlformats-officedocument.presentationml.notesSlide+xml"/>
  <Override PartName="/ppt/tags/tag115.xml" ContentType="application/vnd.openxmlformats-officedocument.presentationml.tags+xml"/>
  <Override PartName="/ppt/notesSlides/notesSlide99.xml" ContentType="application/vnd.openxmlformats-officedocument.presentationml.notesSlide+xml"/>
  <Override PartName="/ppt/tags/tag116.xml" ContentType="application/vnd.openxmlformats-officedocument.presentationml.tags+xml"/>
  <Override PartName="/ppt/notesSlides/notesSlide100.xml" ContentType="application/vnd.openxmlformats-officedocument.presentationml.notesSlide+xml"/>
  <Override PartName="/ppt/tags/tag117.xml" ContentType="application/vnd.openxmlformats-officedocument.presentationml.tags+xml"/>
  <Override PartName="/ppt/notesSlides/notesSlide101.xml" ContentType="application/vnd.openxmlformats-officedocument.presentationml.notesSlide+xml"/>
  <Override PartName="/ppt/tags/tag118.xml" ContentType="application/vnd.openxmlformats-officedocument.presentationml.tags+xml"/>
  <Override PartName="/ppt/notesSlides/notesSlide102.xml" ContentType="application/vnd.openxmlformats-officedocument.presentationml.notesSlide+xml"/>
  <Override PartName="/ppt/tags/tag119.xml" ContentType="application/vnd.openxmlformats-officedocument.presentationml.tags+xml"/>
  <Override PartName="/ppt/notesSlides/notesSlide103.xml" ContentType="application/vnd.openxmlformats-officedocument.presentationml.notesSlide+xml"/>
  <Override PartName="/ppt/tags/tag120.xml" ContentType="application/vnd.openxmlformats-officedocument.presentationml.tags+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Lst>
  <p:notesMasterIdLst>
    <p:notesMasterId r:id="rId109"/>
  </p:notesMasterIdLst>
  <p:handoutMasterIdLst>
    <p:handoutMasterId r:id="rId110"/>
  </p:handoutMasterIdLst>
  <p:sldIdLst>
    <p:sldId id="359" r:id="rId5"/>
    <p:sldId id="360" r:id="rId6"/>
    <p:sldId id="378" r:id="rId7"/>
    <p:sldId id="363" r:id="rId8"/>
    <p:sldId id="489" r:id="rId9"/>
    <p:sldId id="391" r:id="rId10"/>
    <p:sldId id="555" r:id="rId11"/>
    <p:sldId id="393" r:id="rId12"/>
    <p:sldId id="557" r:id="rId13"/>
    <p:sldId id="395" r:id="rId14"/>
    <p:sldId id="396" r:id="rId15"/>
    <p:sldId id="397" r:id="rId16"/>
    <p:sldId id="398" r:id="rId17"/>
    <p:sldId id="399" r:id="rId18"/>
    <p:sldId id="569" r:id="rId19"/>
    <p:sldId id="400" r:id="rId20"/>
    <p:sldId id="402" r:id="rId21"/>
    <p:sldId id="576" r:id="rId22"/>
    <p:sldId id="577" r:id="rId23"/>
    <p:sldId id="508" r:id="rId24"/>
    <p:sldId id="527" r:id="rId25"/>
    <p:sldId id="578" r:id="rId26"/>
    <p:sldId id="408" r:id="rId27"/>
    <p:sldId id="409" r:id="rId28"/>
    <p:sldId id="371" r:id="rId29"/>
    <p:sldId id="365" r:id="rId30"/>
    <p:sldId id="490" r:id="rId31"/>
    <p:sldId id="387" r:id="rId32"/>
    <p:sldId id="410" r:id="rId33"/>
    <p:sldId id="563" r:id="rId34"/>
    <p:sldId id="412" r:id="rId35"/>
    <p:sldId id="481" r:id="rId36"/>
    <p:sldId id="564" r:id="rId37"/>
    <p:sldId id="570" r:id="rId38"/>
    <p:sldId id="504" r:id="rId39"/>
    <p:sldId id="416" r:id="rId40"/>
    <p:sldId id="503" r:id="rId41"/>
    <p:sldId id="556" r:id="rId42"/>
    <p:sldId id="419" r:id="rId43"/>
    <p:sldId id="579" r:id="rId44"/>
    <p:sldId id="420" r:id="rId45"/>
    <p:sldId id="565" r:id="rId46"/>
    <p:sldId id="566" r:id="rId47"/>
    <p:sldId id="372" r:id="rId48"/>
    <p:sldId id="424" r:id="rId49"/>
    <p:sldId id="367" r:id="rId50"/>
    <p:sldId id="491" r:id="rId51"/>
    <p:sldId id="388" r:id="rId52"/>
    <p:sldId id="506" r:id="rId53"/>
    <p:sldId id="530" r:id="rId54"/>
    <p:sldId id="575" r:id="rId55"/>
    <p:sldId id="529" r:id="rId56"/>
    <p:sldId id="373" r:id="rId57"/>
    <p:sldId id="369" r:id="rId58"/>
    <p:sldId id="492" r:id="rId59"/>
    <p:sldId id="531" r:id="rId60"/>
    <p:sldId id="532" r:id="rId61"/>
    <p:sldId id="551" r:id="rId62"/>
    <p:sldId id="429" r:id="rId63"/>
    <p:sldId id="580" r:id="rId64"/>
    <p:sldId id="550" r:id="rId65"/>
    <p:sldId id="431" r:id="rId66"/>
    <p:sldId id="533" r:id="rId67"/>
    <p:sldId id="534" r:id="rId68"/>
    <p:sldId id="561" r:id="rId69"/>
    <p:sldId id="572" r:id="rId70"/>
    <p:sldId id="374" r:id="rId71"/>
    <p:sldId id="437" r:id="rId72"/>
    <p:sldId id="438" r:id="rId73"/>
    <p:sldId id="493" r:id="rId74"/>
    <p:sldId id="439" r:id="rId75"/>
    <p:sldId id="440" r:id="rId76"/>
    <p:sldId id="441" r:id="rId77"/>
    <p:sldId id="536" r:id="rId78"/>
    <p:sldId id="537" r:id="rId79"/>
    <p:sldId id="562" r:id="rId80"/>
    <p:sldId id="445" r:id="rId81"/>
    <p:sldId id="446" r:id="rId82"/>
    <p:sldId id="447" r:id="rId83"/>
    <p:sldId id="538" r:id="rId84"/>
    <p:sldId id="421" r:id="rId85"/>
    <p:sldId id="539" r:id="rId86"/>
    <p:sldId id="448" r:id="rId87"/>
    <p:sldId id="449" r:id="rId88"/>
    <p:sldId id="494" r:id="rId89"/>
    <p:sldId id="540" r:id="rId90"/>
    <p:sldId id="451" r:id="rId91"/>
    <p:sldId id="542" r:id="rId92"/>
    <p:sldId id="454" r:id="rId93"/>
    <p:sldId id="455" r:id="rId94"/>
    <p:sldId id="495" r:id="rId95"/>
    <p:sldId id="545" r:id="rId96"/>
    <p:sldId id="457" r:id="rId97"/>
    <p:sldId id="546" r:id="rId98"/>
    <p:sldId id="573" r:id="rId99"/>
    <p:sldId id="543" r:id="rId100"/>
    <p:sldId id="462" r:id="rId101"/>
    <p:sldId id="574" r:id="rId102"/>
    <p:sldId id="465" r:id="rId103"/>
    <p:sldId id="544" r:id="rId104"/>
    <p:sldId id="375" r:id="rId105"/>
    <p:sldId id="377" r:id="rId106"/>
    <p:sldId id="376" r:id="rId107"/>
    <p:sldId id="482" r:id="rId108"/>
  </p:sldIdLst>
  <p:sldSz cx="12192000" cy="6858000"/>
  <p:notesSz cx="7315200" cy="9601200"/>
  <p:custDataLst>
    <p:tags r:id="rId1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4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386" clrIdx="0">
    <p:extLst>
      <p:ext uri="{19B8F6BF-5375-455C-9EA6-DF929625EA0E}">
        <p15:presenceInfo xmlns:p15="http://schemas.microsoft.com/office/powerpoint/2012/main" userId="S-1-5-21-4095628063-3556742122-3606576086-120535" providerId="AD"/>
      </p:ext>
    </p:extLst>
  </p:cmAuthor>
  <p:cmAuthor id="2" name="Doria Diacogiannis" initials="DD" lastIdx="312" clrIdx="1">
    <p:extLst>
      <p:ext uri="{19B8F6BF-5375-455C-9EA6-DF929625EA0E}">
        <p15:presenceInfo xmlns:p15="http://schemas.microsoft.com/office/powerpoint/2012/main" userId="S-1-5-21-4095628063-3556742122-3606576086-197501" providerId="AD"/>
      </p:ext>
    </p:extLst>
  </p:cmAuthor>
  <p:cmAuthor id="3" name="Amy Miner" initials="AM" lastIdx="45" clrIdx="2">
    <p:extLst>
      <p:ext uri="{19B8F6BF-5375-455C-9EA6-DF929625EA0E}">
        <p15:presenceInfo xmlns:p15="http://schemas.microsoft.com/office/powerpoint/2012/main" userId="S-1-5-21-4095628063-3556742122-3606576086-8437" providerId="AD"/>
      </p:ext>
    </p:extLst>
  </p:cmAuthor>
  <p:cmAuthor id="4" name="Erin Gordon" initials="EG" lastIdx="167" clrIdx="3">
    <p:extLst>
      <p:ext uri="{19B8F6BF-5375-455C-9EA6-DF929625EA0E}">
        <p15:presenceInfo xmlns:p15="http://schemas.microsoft.com/office/powerpoint/2012/main" userId="S-1-5-21-4095628063-3556742122-3606576086-10842" providerId="AD"/>
      </p:ext>
    </p:extLst>
  </p:cmAuthor>
  <p:cmAuthor id="5" name="Kim Lare" initials="KL" lastIdx="1" clrIdx="4">
    <p:extLst>
      <p:ext uri="{19B8F6BF-5375-455C-9EA6-DF929625EA0E}">
        <p15:presenceInfo xmlns:p15="http://schemas.microsoft.com/office/powerpoint/2012/main" userId="S-1-5-21-4095628063-3556742122-3606576086-10900" providerId="AD"/>
      </p:ext>
    </p:extLst>
  </p:cmAuthor>
  <p:cmAuthor id="6" name="Carla McClure" initials="CM" lastIdx="20" clrIdx="5">
    <p:extLst>
      <p:ext uri="{19B8F6BF-5375-455C-9EA6-DF929625EA0E}">
        <p15:presenceInfo xmlns:p15="http://schemas.microsoft.com/office/powerpoint/2012/main" userId="S::cmcclure@seiservices.com::fde6e194-4821-4e48-b273-ef3313c9dc98" providerId="AD"/>
      </p:ext>
    </p:extLst>
  </p:cmAuthor>
  <p:cmAuthor id="7" name="Carla McClure" initials="CM [2]" lastIdx="142" clrIdx="6">
    <p:extLst>
      <p:ext uri="{19B8F6BF-5375-455C-9EA6-DF929625EA0E}">
        <p15:presenceInfo xmlns:p15="http://schemas.microsoft.com/office/powerpoint/2012/main" userId="Carla McClure" providerId="None"/>
      </p:ext>
    </p:extLst>
  </p:cmAuthor>
  <p:cmAuthor id="8" name="Kathleen Bethke" initials="KB" lastIdx="3" clrIdx="7">
    <p:extLst>
      <p:ext uri="{19B8F6BF-5375-455C-9EA6-DF929625EA0E}">
        <p15:presenceInfo xmlns:p15="http://schemas.microsoft.com/office/powerpoint/2012/main" userId="Kathleen Bethke" providerId="None"/>
      </p:ext>
    </p:extLst>
  </p:cmAuthor>
  <p:cmAuthor id="9" name="Kathleen Bethke" initials="KB [2]" lastIdx="1" clrIdx="8">
    <p:extLst>
      <p:ext uri="{19B8F6BF-5375-455C-9EA6-DF929625EA0E}">
        <p15:presenceInfo xmlns:p15="http://schemas.microsoft.com/office/powerpoint/2012/main" userId="S::kbethke@seiservices.com::597e6176-bd2f-46eb-aaca-c344fe83e283" providerId="AD"/>
      </p:ext>
    </p:extLst>
  </p:cmAuthor>
  <p:cmAuthor id="10" name="Yliana Barrera" initials="YB" lastIdx="6" clrIdx="9">
    <p:extLst>
      <p:ext uri="{19B8F6BF-5375-455C-9EA6-DF929625EA0E}">
        <p15:presenceInfo xmlns:p15="http://schemas.microsoft.com/office/powerpoint/2012/main" userId="Yliana Barrera" providerId="None"/>
      </p:ext>
    </p:extLst>
  </p:cmAuthor>
  <p:cmAuthor id="11" name="Chelsea Heffernan" initials="CH" lastIdx="3" clrIdx="10">
    <p:extLst>
      <p:ext uri="{19B8F6BF-5375-455C-9EA6-DF929625EA0E}">
        <p15:presenceInfo xmlns:p15="http://schemas.microsoft.com/office/powerpoint/2012/main" userId="S::CHeffernan@seiservices.com::7050c5c2-1bd2-4717-9519-2d7b917433fa" providerId="AD"/>
      </p:ext>
    </p:extLst>
  </p:cmAuthor>
  <p:cmAuthor id="12" name="Mohamad Al-Issa" initials="MA" lastIdx="69" clrIdx="11">
    <p:extLst>
      <p:ext uri="{19B8F6BF-5375-455C-9EA6-DF929625EA0E}">
        <p15:presenceInfo xmlns:p15="http://schemas.microsoft.com/office/powerpoint/2012/main" userId="S-1-5-21-4095628063-3556742122-3606576086-234970" providerId="AD"/>
      </p:ext>
    </p:extLst>
  </p:cmAuthor>
  <p:cmAuthor id="13" name="Denise Denault" initials="DD" lastIdx="29" clrIdx="12">
    <p:extLst>
      <p:ext uri="{19B8F6BF-5375-455C-9EA6-DF929625EA0E}">
        <p15:presenceInfo xmlns:p15="http://schemas.microsoft.com/office/powerpoint/2012/main" userId="S-1-5-21-4095628063-3556742122-3606576086-2661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203864"/>
    <a:srgbClr val="8FAADC"/>
    <a:srgbClr val="DEEBF7"/>
    <a:srgbClr val="BDD7EE"/>
    <a:srgbClr val="FFC000"/>
    <a:srgbClr val="0070C0"/>
    <a:srgbClr val="9DC3E6"/>
    <a:srgbClr val="A5BBE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9" autoAdjust="0"/>
    <p:restoredTop sz="84912" autoAdjust="0"/>
  </p:normalViewPr>
  <p:slideViewPr>
    <p:cSldViewPr snapToGrid="0">
      <p:cViewPr varScale="1">
        <p:scale>
          <a:sx n="93" d="100"/>
          <a:sy n="93" d="100"/>
        </p:scale>
        <p:origin x="1260" y="96"/>
      </p:cViewPr>
      <p:guideLst>
        <p:guide orient="horz" pos="2136"/>
        <p:guide pos="456"/>
      </p:guideLst>
    </p:cSldViewPr>
  </p:slideViewPr>
  <p:outlineViewPr>
    <p:cViewPr>
      <p:scale>
        <a:sx n="33" d="100"/>
        <a:sy n="33" d="100"/>
      </p:scale>
      <p:origin x="0" y="-32192"/>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90" d="100"/>
          <a:sy n="90" d="100"/>
        </p:scale>
        <p:origin x="3564" y="-20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commentAuthors" Target="commentAuthor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handoutMaster" Target="handoutMasters/handoutMaster1.xml"/><Relationship Id="rId115"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10/07/2022</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spcBef>
        <a:spcPts val="600"/>
      </a:spcBef>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04.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dicare.gov/coverage/trave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ocialsecurity.gov/"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medicare.gov/forms-help-resources/mail-you-get-about-medicare/welcome-to-medicare-package-automatically-enrolled" TargetMode="External"/><Relationship Id="rId4" Type="http://schemas.openxmlformats.org/officeDocument/2006/relationships/hyperlink" Target="https://www.rrb.gov/"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ocialsecurity.gov/" TargetMode="External"/><Relationship Id="rId7" Type="http://schemas.openxmlformats.org/officeDocument/2006/relationships/hyperlink" Target="https://www.medicare.gov/basics/forms-publications-mailings/mailings/signing-up/welcome-to-medicare-packag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socialsecurity.gov/pubs/EN-05-10035.pdf" TargetMode="External"/><Relationship Id="rId5" Type="http://schemas.openxmlformats.org/officeDocument/2006/relationships/hyperlink" Target="http://www.ssa.gov/retirement/ageincrease.htm" TargetMode="External"/><Relationship Id="rId4" Type="http://schemas.openxmlformats.org/officeDocument/2006/relationships/hyperlink" Target="https://secure.ssa.gov/ICON/main.jsp"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7" Type="http://schemas.openxmlformats.org/officeDocument/2006/relationships/hyperlink" Target="https://cmsnationaltrainingprogram.cms.gov/sites/default/files/shared/2018-New-Medicare-Card.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cmsnationaltrainingprogram.cms.gov/?q=global-search&amp;combine=job%20aids" TargetMode="External"/><Relationship Id="rId5" Type="http://schemas.openxmlformats.org/officeDocument/2006/relationships/hyperlink" Target="https://www.medicare.gov/forms-help-other-resources/mail-you-get-about-medicare/welcome-to-medicare-package-not-automatically-enrolled" TargetMode="External"/><Relationship Id="rId4" Type="http://schemas.openxmlformats.org/officeDocument/2006/relationships/hyperlink" Target="https://www.medicare.gov/forms-help-other-resources/mail-you-get-about-medicare/welcome-to-medicare-package-automatically-enrolled"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ms.gov/Medicare/CMS-Forms/CMS-Forms/Downloads/CMS40B-E.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sign-up-for-part-b-package" TargetMode="External"/><Relationship Id="rId4" Type="http://schemas.openxmlformats.org/officeDocument/2006/relationships/hyperlink" Target="https://www.cms.gov/Medicare/CMS-Forms/CMS-Forms/Downloads/CMS-L564E.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ms.gov/Medicare/Eligibility-and-Enrollment/MedicareMangCareEligEnrol/Downloads/CY_2017_MA_Enrollment_and_Disenrollment_Guidance_8-25-2016.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medicare.gov/sign-up-change-plans/when-can-i-join-a-health-or-drug-plan/special-circumstances-special-enrollment-period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edicare.gov/your-medicare-costs/medicare-costs-at-a-glanc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edicare.gov/coverage/skilled-nursing-facility-snf-car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medicare.gov/coverage/home-health-services"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irs.gov/pub/irs-pdf/p969.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www.medicare.gov/coverage" TargetMode="External"/><Relationship Id="rId4" Type="http://schemas.openxmlformats.org/officeDocument/2006/relationships/hyperlink" Target="http://www.cms.gov/Center/Provider-Type/Home-Health-Agency-HHA-Center.html"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dicare.gov/coverage/preventive-screening-servic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edicare.gov/your-medicare-costs/pay-part-a-part-b-premium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tricare.mil/mybenefit"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medicare.gov/supplierdirectory/search.html"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s://www.medicare.gov/supplements-other-insurance/how-to-compare-medigap-policies" TargetMode="External"/><Relationship Id="rId3" Type="http://schemas.openxmlformats.org/officeDocument/2006/relationships/hyperlink" Target="https://www.medicare.gov/medigap-supplemental-insurance-plans/" TargetMode="External"/><Relationship Id="rId7" Type="http://schemas.openxmlformats.org/officeDocument/2006/relationships/hyperlink" Target="https://cmsnationaltrainingprogram.cms.gov/?q=global-search&amp;search=Medigap+policies&amp;combine=Medigap+policies"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5" Type="http://schemas.openxmlformats.org/officeDocument/2006/relationships/hyperlink" Target="https://www.medicare.gov/talk-to-someone" TargetMode="External"/><Relationship Id="rId4" Type="http://schemas.openxmlformats.org/officeDocument/2006/relationships/hyperlink" Target="https://www.shiptacenter.org/"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ecfr.gov/cgi-bin/text-idx?SID=7805cfe316ca233ff673e2e02b0e6b74&amp;mc=true&amp;node=se42.3.423_1120&amp;rgn=div8"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medicare.gov/drug-coverage-part-d/costs-for-medicare-drug-coverage/costs-in-the-coverage-gap"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medicare.gov/drug-coverage-part-d/costs-for-medicare-drug-coverage/catastrophic-coverage"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ssa.gov/forms/ssa-44-ext.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cmsnationaltrainingprogram.cms.gov/" TargetMode="External"/><Relationship Id="rId4" Type="http://schemas.openxmlformats.org/officeDocument/2006/relationships/hyperlink" Target="https://www.cms.gov/Research-Statistics-Data-and-Systems/Statistics-Trends-and-Reports/CMS-Fast-Facts/index.html"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ssa.gov/forms/ssa-44-ext.pdf"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Part-D-Benefits-Manual-Chapter-6.pd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opm.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cmsnationaltrainingprogram.cms.gov/?q=global-search&amp;combine=classroom%20modules"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medicare.gov/sign-up-change-plans/types-of-medicare-health-plans/things-to-know-about-medicare-advantage-plans"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gcc02.safelinks.protection.outlook.com/?url=https%3A%2F%2Fwww.medicare.gov%2Fwhat-medicare-covers%2Fwhat-medicare-health-plans-cover%2Fmedicare-advantage-plans-cover-all-medicare-services&amp;data=05%7C01%7CLeslie.Long%40cms.hhs.gov%7Caebf3b29177143585fd408da4a7b3530%7Cd58addea50534a808499ba4d944910df%7C0%7C0%7C637904190342736334%7CUnknown%7CTWFpbGZsb3d8eyJWIjoiMC4wLjAwMDAiLCJQIjoiV2luMzIiLCJBTiI6Ik1haWwiLCJXVCI6Mn0%3D%7C3000%7C%7C%7C&amp;sdata=cxYqrNJ89yJo42yc7hJugieAqhq%2FJgZAnL0dKq2t9WI%3D&amp;reserved=0" TargetMode="External"/><Relationship Id="rId4" Type="http://schemas.openxmlformats.org/officeDocument/2006/relationships/hyperlink" Target="https://www.medicare.gov/sign-up-change-plans/types-of-medicare-health-plans/medicare-advantage-plans/how-do-medicare-advantage-plans-work"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medicare.gov/sign-up-change-plans/types-of-medicare-health-plans/medicare-advantage-plans"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www.medicare.gov/manage-your-health/i-have-end-stage-renal-disease-esrd"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medicare.gov/plan-compare/#/?year=2022&amp;lang=en"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medicare.gov/plan-compare/#/pace/?lang=en&amp;year=2021"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s://marketplace.cms.gov/technical-assistance-resources/training-materials/medicare-and-marketplace.pptx" TargetMode="External"/><Relationship Id="rId5" Type="http://schemas.openxmlformats.org/officeDocument/2006/relationships/hyperlink" Target="https://marketplace.cms.gov/outreach-and-education/medicare-and-the-health-insurance-marketplace.pdf" TargetMode="External"/><Relationship Id="rId4" Type="http://schemas.openxmlformats.org/officeDocument/2006/relationships/hyperlink" Target="https://www.healthcare.gov/small-businesses/employers/"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87.xml"/><Relationship Id="rId1" Type="http://schemas.openxmlformats.org/officeDocument/2006/relationships/notesMaster" Target="../notesMasters/notesMaster1.xml"/><Relationship Id="rId4" Type="http://schemas.openxmlformats.org/officeDocument/2006/relationships/hyperlink" Target="https://www.healthcare.gov/medicare/changing-from-marketplace-to-medicare" TargetMode="Externa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healthcare.gov/medicare/"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medicare.gov/talk-to-someone" TargetMode="External"/><Relationship Id="rId2" Type="http://schemas.openxmlformats.org/officeDocument/2006/relationships/slide" Target="../slides/slide92.xml"/><Relationship Id="rId1" Type="http://schemas.openxmlformats.org/officeDocument/2006/relationships/notesMaster" Target="../notesMasters/notesMaster1.xml"/><Relationship Id="rId6" Type="http://schemas.openxmlformats.org/officeDocument/2006/relationships/hyperlink" Target="https://www.medicare.gov/your-medicare-costs/get-help-paying-costs" TargetMode="External"/><Relationship Id="rId5" Type="http://schemas.openxmlformats.org/officeDocument/2006/relationships/hyperlink" Target="http://www.insurekidsnow.gov/" TargetMode="External"/><Relationship Id="rId4" Type="http://schemas.openxmlformats.org/officeDocument/2006/relationships/hyperlink" Target="http://www.socialsecurity.gov/"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medicare.gov/your-medicare-costs/get-help-paying-costs/medicare-savings-programs" TargetMode="External"/><Relationship Id="rId2" Type="http://schemas.openxmlformats.org/officeDocument/2006/relationships/slide" Target="../slides/slide93.xml"/><Relationship Id="rId1" Type="http://schemas.openxmlformats.org/officeDocument/2006/relationships/notesMaster" Target="../notesMasters/notesMaster1.xml"/><Relationship Id="rId4" Type="http://schemas.openxmlformats.org/officeDocument/2006/relationships/hyperlink" Target="https://www.medicare.gov/talk-to-someone"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socialsecurity.gov/benefits/medicare/prescriptionhelp/"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medicare.gov/talk-to-someone"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insurekidsnow.gov/" TargetMode="External"/><Relationship Id="rId2" Type="http://schemas.openxmlformats.org/officeDocument/2006/relationships/slide" Target="../slides/slide98.xml"/><Relationship Id="rId1" Type="http://schemas.openxmlformats.org/officeDocument/2006/relationships/notesMaster" Target="../notesMasters/notesMaster1.xml"/><Relationship Id="rId5" Type="http://schemas.openxmlformats.org/officeDocument/2006/relationships/hyperlink" Target="https://www.medicaid.gov/medicaid/program-information/medicaid-and-chip-enrollment-data/report-highlights/index.html" TargetMode="External"/><Relationship Id="rId4" Type="http://schemas.openxmlformats.org/officeDocument/2006/relationships/hyperlink" Target="http://www.medicaid.gov/chip/state-program-information/chip-state-program-information.html" TargetMode="External"/></Relationships>
</file>

<file path=ppt/notesSlides/_rels/notesSlide99.xml.rels><?xml version="1.0" encoding="UTF-8" standalone="yes"?>
<Relationships xmlns="http://schemas.openxmlformats.org/package/2006/relationships"><Relationship Id="rId8" Type="http://schemas.openxmlformats.org/officeDocument/2006/relationships/hyperlink" Target="https://cmsnationaltrainingprogram.cms.gov/" TargetMode="External"/><Relationship Id="rId3" Type="http://schemas.openxmlformats.org/officeDocument/2006/relationships/hyperlink" Target="http://www.medicare.gov/" TargetMode="External"/><Relationship Id="rId7" Type="http://schemas.openxmlformats.org/officeDocument/2006/relationships/hyperlink" Target="https://www.insurekidsnow.gov/" TargetMode="External"/><Relationship Id="rId2" Type="http://schemas.openxmlformats.org/officeDocument/2006/relationships/slide" Target="../slides/slide99.xml"/><Relationship Id="rId1" Type="http://schemas.openxmlformats.org/officeDocument/2006/relationships/notesMaster" Target="../notesMasters/notesMaster1.xml"/><Relationship Id="rId6" Type="http://schemas.openxmlformats.org/officeDocument/2006/relationships/hyperlink" Target="https://www.healthcare.gov/" TargetMode="External"/><Relationship Id="rId5" Type="http://schemas.openxmlformats.org/officeDocument/2006/relationships/hyperlink" Target="http://www.socialsecurity.gov/" TargetMode="External"/><Relationship Id="rId4" Type="http://schemas.openxmlformats.org/officeDocument/2006/relationships/hyperlink" Target="http://www.medicaid.gov/" TargetMode="External"/><Relationship Id="rId9" Type="http://schemas.openxmlformats.org/officeDocument/2006/relationships/hyperlink" Target="https://www.shiptacenter.or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32229" y="3804921"/>
            <a:ext cx="6883255" cy="4461257"/>
          </a:xfrm>
        </p:spPr>
        <p:txBody>
          <a:bodyPr/>
          <a:lstStyle/>
          <a:p>
            <a:pPr marL="0" indent="0">
              <a:spcBef>
                <a:spcPts val="600"/>
              </a:spcBef>
              <a:buNone/>
              <a:defRPr/>
            </a:pPr>
            <a:r>
              <a:rPr lang="en-US" b="1" dirty="0">
                <a:cs typeface="Arial"/>
              </a:rPr>
              <a:t>Presenter Notes</a:t>
            </a:r>
            <a:r>
              <a:rPr lang="en-US" dirty="0">
                <a:cs typeface="Arial"/>
              </a:rPr>
              <a:t> </a:t>
            </a:r>
          </a:p>
          <a:p>
            <a:pPr marL="0" indent="0">
              <a:spcBef>
                <a:spcPts val="600"/>
              </a:spcBef>
              <a:buNone/>
              <a:defRPr/>
            </a:pPr>
            <a:r>
              <a:rPr lang="en-US" dirty="0">
                <a:cs typeface="Arial"/>
              </a:rPr>
              <a:t>This training module explains Medicare Program basics including Medicare Part A (Hospital Insurance), Medicare Part B (Medical Insurance), Medicare Supplement Insurance (Medigap), Medicare Advantage, Medicare drug coverage, the Health Insurance Marketplace®, Medicaid, other programs to help people with limited income and resources, and related resources. </a:t>
            </a:r>
          </a:p>
          <a:p>
            <a:pPr marL="0" indent="0">
              <a:spcBef>
                <a:spcPts val="600"/>
              </a:spcBef>
              <a:buNone/>
              <a:defRPr/>
            </a:pPr>
            <a:r>
              <a:rPr lang="en-US" b="1" dirty="0">
                <a:cs typeface="Arial" panose="020B0604020202020204" pitchFamily="34" charset="0"/>
              </a:rPr>
              <a:t>Disclaimer</a:t>
            </a:r>
            <a:r>
              <a:rPr lang="en-US" dirty="0">
                <a:cs typeface="Arial" panose="020B0604020202020204" pitchFamily="34" charset="0"/>
              </a:rPr>
              <a:t> </a:t>
            </a:r>
          </a:p>
          <a:p>
            <a:pPr marL="0" indent="0">
              <a:spcBef>
                <a:spcPts val="600"/>
              </a:spcBef>
              <a:buNone/>
              <a:defRPr/>
            </a:pPr>
            <a:r>
              <a:rPr lang="en-US" dirty="0">
                <a:cs typeface="Arial"/>
              </a:rPr>
              <a:t>This training module was developed and approved by the Centers for Medicare &amp; Medicaid Services (CMS), the federal agency that administers Medicare, Medicaid, the Children’s Health Insurance Program (CHIP), and the Health Insurance Marketplace®. </a:t>
            </a:r>
          </a:p>
          <a:p>
            <a:pPr marL="0" indent="0">
              <a:spcBef>
                <a:spcPts val="600"/>
              </a:spcBef>
              <a:buNone/>
              <a:defRPr/>
            </a:pPr>
            <a:r>
              <a:rPr lang="en-US" dirty="0">
                <a:cs typeface="Arial"/>
              </a:rPr>
              <a:t>The information in this module was correct as of </a:t>
            </a:r>
            <a:r>
              <a:rPr lang="en-US" b="1" dirty="0">
                <a:cs typeface="Arial"/>
              </a:rPr>
              <a:t>October 2022</a:t>
            </a:r>
            <a:r>
              <a:rPr lang="en-US" dirty="0">
                <a:cs typeface="Arial"/>
              </a:rPr>
              <a:t>. To check for an updated version, visit </a:t>
            </a:r>
            <a:r>
              <a:rPr lang="en-US" dirty="0">
                <a:cs typeface="Arial"/>
                <a:hlinkClick r:id="rId3"/>
              </a:rPr>
              <a:t>CMSnationaltrainingprogram.cms.gov</a:t>
            </a:r>
            <a:r>
              <a:rPr lang="en-US" dirty="0">
                <a:cs typeface="Arial"/>
              </a:rPr>
              <a:t>. </a:t>
            </a:r>
          </a:p>
          <a:p>
            <a:pPr marL="0" indent="0">
              <a:spcBef>
                <a:spcPts val="600"/>
              </a:spcBef>
              <a:buNone/>
              <a:defRPr/>
            </a:pPr>
            <a:r>
              <a:rPr lang="en-US" dirty="0">
                <a:cs typeface="Arial"/>
              </a:rPr>
              <a:t>The CMS National Training Program provides this information as a resource for our partners. It isn’t a legal document or intended for press purposes. The press can contact the CMS Press Office at </a:t>
            </a:r>
            <a:r>
              <a:rPr lang="en-US" u="sng" dirty="0">
                <a:cs typeface="Arial"/>
                <a:hlinkClick r:id="rId4"/>
              </a:rPr>
              <a:t>press@cms.hhs.gov</a:t>
            </a:r>
            <a:r>
              <a:rPr lang="en-US" dirty="0">
                <a:cs typeface="Arial"/>
              </a:rPr>
              <a:t>. Official Medicare Program legal guidance is contained in the relevant statutes, regulations, and rulings.</a:t>
            </a:r>
          </a:p>
          <a:p>
            <a:pPr marL="0" indent="0">
              <a:spcBef>
                <a:spcPts val="600"/>
              </a:spcBef>
              <a:buNone/>
              <a:defRPr/>
            </a:pPr>
            <a:r>
              <a:rPr lang="en-US" dirty="0">
                <a:cs typeface="Arial"/>
              </a:rPr>
              <a:t>This communication was printed, published, or produced and disseminated at U.S. taxpayer expense.</a:t>
            </a:r>
          </a:p>
          <a:p>
            <a:pPr marL="0" indent="0">
              <a:spcBef>
                <a:spcPts val="600"/>
              </a:spcBef>
              <a:buNone/>
              <a:defRPr/>
            </a:pPr>
            <a:r>
              <a:rPr lang="en-US" dirty="0">
                <a:cs typeface="Arial"/>
              </a:rPr>
              <a:t>HEALTH INSURANCE MARKETPLACE is a registered service mark of the U.S. Department of Health &amp; Human Services (HHS).</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buNone/>
              <a:defRPr/>
            </a:pPr>
            <a:r>
              <a:rPr lang="en-US" dirty="0">
                <a:solidFill>
                  <a:prstClr val="black"/>
                </a:solidFill>
                <a:cs typeface="Arial" panose="020B0604020202020204" pitchFamily="34" charset="0"/>
              </a:rPr>
              <a:t>The chart lets you compare Original Medicare and Medicare Advantage Plans side-by-side. Let’s compare doctor and hospital choice:</a:t>
            </a:r>
          </a:p>
          <a:p>
            <a:pPr marL="0" indent="0" defTabSz="966612">
              <a:buNone/>
              <a:defRPr/>
            </a:pPr>
            <a:r>
              <a:rPr lang="en-US" b="1" dirty="0">
                <a:solidFill>
                  <a:prstClr val="black"/>
                </a:solidFill>
                <a:cs typeface="Arial" panose="020B0604020202020204" pitchFamily="34" charset="0"/>
              </a:rPr>
              <a:t>Original Medicare </a:t>
            </a:r>
          </a:p>
          <a:p>
            <a:pPr marL="125660" lvl="1" indent="-125660"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can go to </a:t>
            </a:r>
            <a:r>
              <a:rPr lang="en-US" b="1" dirty="0">
                <a:solidFill>
                  <a:prstClr val="black"/>
                </a:solidFill>
                <a:cs typeface="Arial" panose="020B0604020202020204" pitchFamily="34" charset="0"/>
              </a:rPr>
              <a:t>any doctor or hospital that takes Medicare, anywhere in the U.S.</a:t>
            </a:r>
          </a:p>
          <a:p>
            <a:pPr marL="125660" lvl="1" indent="-125660"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In most cases, you </a:t>
            </a:r>
            <a:r>
              <a:rPr lang="en-US" b="1" dirty="0">
                <a:solidFill>
                  <a:prstClr val="black"/>
                </a:solidFill>
                <a:cs typeface="Arial" panose="020B0604020202020204" pitchFamily="34" charset="0"/>
              </a:rPr>
              <a:t>don’t need </a:t>
            </a:r>
            <a:r>
              <a:rPr lang="en-US" dirty="0">
                <a:solidFill>
                  <a:prstClr val="black"/>
                </a:solidFill>
                <a:cs typeface="Arial" panose="020B0604020202020204" pitchFamily="34" charset="0"/>
              </a:rPr>
              <a:t>a referral to see a specialist.</a:t>
            </a:r>
          </a:p>
          <a:p>
            <a:pPr marL="0" indent="0" defTabSz="966612">
              <a:buNone/>
              <a:defRPr/>
            </a:pPr>
            <a:r>
              <a:rPr lang="en-US" b="1" dirty="0">
                <a:solidFill>
                  <a:prstClr val="black"/>
                </a:solidFill>
                <a:cs typeface="Arial" panose="020B0604020202020204" pitchFamily="34" charset="0"/>
              </a:rPr>
              <a:t>Medicare Advantage Plans (Part C)</a:t>
            </a:r>
          </a:p>
          <a:p>
            <a:pPr marL="125660" lvl="1" indent="-125660" defTabSz="966612">
              <a:buFont typeface="Wingdings" panose="05000000000000000000" pitchFamily="2" charset="2"/>
              <a:buChar char="§"/>
              <a:tabLst>
                <a:tab pos="125861" algn="l"/>
              </a:tabLst>
              <a:defRPr/>
            </a:pPr>
            <a:r>
              <a:rPr lang="en-US" dirty="0">
                <a:cs typeface="Arial" panose="020B0604020202020204" pitchFamily="34" charset="0"/>
              </a:rPr>
              <a:t>In many cases, you’ll need to only use </a:t>
            </a:r>
            <a:r>
              <a:rPr lang="en-US" b="1" dirty="0">
                <a:cs typeface="Arial" panose="020B0604020202020204" pitchFamily="34" charset="0"/>
              </a:rPr>
              <a:t>doctors and other providers who are in the plan’s network </a:t>
            </a:r>
            <a:r>
              <a:rPr lang="en-US" dirty="0">
                <a:cs typeface="Arial" panose="020B0604020202020204" pitchFamily="34" charset="0"/>
              </a:rPr>
              <a:t>(for non-emergency care). Some plans offer non-emergency coverage out of network, but typically at a higher cost. 	</a:t>
            </a:r>
          </a:p>
          <a:p>
            <a:pPr marL="125660" lvl="1" indent="-125660"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may need </a:t>
            </a:r>
            <a:r>
              <a:rPr lang="en-US" dirty="0">
                <a:solidFill>
                  <a:prstClr val="black"/>
                </a:solidFill>
                <a:cs typeface="Arial" panose="020B0604020202020204" pitchFamily="34" charset="0"/>
              </a:rPr>
              <a:t>to get a referral to see a specialist.</a:t>
            </a:r>
          </a:p>
          <a:p>
            <a:pPr marL="241600" lvl="1" indent="-115768" defTabSz="966612">
              <a:buFont typeface="Arial" panose="020B0604020202020204" pitchFamily="34" charset="0"/>
              <a:buChar char="•"/>
              <a:tabLst>
                <a:tab pos="125861" algn="l"/>
              </a:tabLs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7449540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0" indent="0" defTabSz="966612">
              <a:spcBef>
                <a:spcPts val="634"/>
              </a:spcBef>
              <a:buNone/>
              <a:defRPr/>
            </a:pPr>
            <a:r>
              <a:rPr lang="en-US" b="1" dirty="0">
                <a:solidFill>
                  <a:prstClr val="black"/>
                </a:solidFill>
                <a:cs typeface="Arial"/>
              </a:rPr>
              <a:t>Here are some key points to remember:</a:t>
            </a:r>
          </a:p>
          <a:p>
            <a:pPr marL="125525" indent="-125525" defTabSz="966612">
              <a:spcBef>
                <a:spcPts val="634"/>
              </a:spcBef>
              <a:defRPr/>
            </a:pPr>
            <a:r>
              <a:rPr lang="en-US" dirty="0">
                <a:solidFill>
                  <a:prstClr val="black"/>
                </a:solidFill>
                <a:cs typeface="Arial"/>
              </a:rPr>
              <a:t>Medicare is a health insurance program.</a:t>
            </a:r>
          </a:p>
          <a:p>
            <a:pPr marL="125525" indent="-125525" defTabSz="966612">
              <a:spcBef>
                <a:spcPts val="634"/>
              </a:spcBef>
              <a:defRPr/>
            </a:pPr>
            <a:r>
              <a:rPr lang="en-US" dirty="0">
                <a:solidFill>
                  <a:prstClr val="black"/>
                </a:solidFill>
                <a:cs typeface="Arial"/>
              </a:rPr>
              <a:t>It doesn’t cover all of your health care costs.</a:t>
            </a:r>
          </a:p>
          <a:p>
            <a:pPr marL="125525" indent="-125525" defTabSz="966612">
              <a:spcBef>
                <a:spcPts val="634"/>
              </a:spcBef>
              <a:defRPr/>
            </a:pPr>
            <a:r>
              <a:rPr lang="en-US" dirty="0">
                <a:solidFill>
                  <a:prstClr val="black"/>
                </a:solidFill>
                <a:cs typeface="Arial"/>
              </a:rPr>
              <a:t>You have choices in how you get your coverage.</a:t>
            </a:r>
          </a:p>
          <a:p>
            <a:pPr marL="125525" indent="-125525">
              <a:spcBef>
                <a:spcPts val="634"/>
              </a:spcBef>
              <a:defRPr/>
            </a:pPr>
            <a:r>
              <a:rPr lang="en-US" dirty="0">
                <a:solidFill>
                  <a:prstClr val="black"/>
                </a:solidFill>
                <a:cs typeface="Arial"/>
              </a:rPr>
              <a:t>You have decisions to make. It’s important to know when you need to take action. Your decisions affect the type of coverage you get. Certain decisions are time-sensitive. </a:t>
            </a:r>
          </a:p>
          <a:p>
            <a:pPr marL="125834" indent="-125834" defTabSz="966612">
              <a:spcBef>
                <a:spcPts val="634"/>
              </a:spcBef>
              <a:defRPr/>
            </a:pPr>
            <a:r>
              <a:rPr lang="en-US" dirty="0">
                <a:solidFill>
                  <a:prstClr val="black"/>
                </a:solidFill>
                <a:cs typeface="Arial"/>
              </a:rPr>
              <a:t>There are programs for people with limited income and resources. </a:t>
            </a:r>
            <a:endParaRPr lang="en-US" dirty="0">
              <a:solidFill>
                <a:prstClr val="black"/>
              </a:solidFill>
              <a:cs typeface="Arial" panose="020B0604020202020204" pitchFamily="34" charset="0"/>
            </a:endParaRPr>
          </a:p>
          <a:p>
            <a:pPr marL="125834" indent="-125834" defTabSz="966612">
              <a:spcBef>
                <a:spcPts val="634"/>
              </a:spcBef>
              <a:defRPr/>
            </a:pPr>
            <a:endParaRPr lang="en-US" dirty="0">
              <a:solidFill>
                <a:prstClr val="black"/>
              </a:solidFill>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4713454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endParaRPr lang="en-US" sz="1300" dirty="0">
              <a:solidFill>
                <a:srgbClr val="00529B"/>
              </a:solidFill>
              <a:cs typeface="Arial"/>
            </a:endParaRPr>
          </a:p>
          <a:p>
            <a:pPr marL="0" indent="0">
              <a:spcBef>
                <a:spcPts val="634"/>
              </a:spcBef>
              <a:buNone/>
            </a:pPr>
            <a:endParaRPr lang="en-US" b="0" dirty="0">
              <a:cs typeface="Arial" panose="020B0604020202020204" pitchFamily="34" charset="0"/>
            </a:endParaRPr>
          </a:p>
        </p:txBody>
      </p:sp>
    </p:spTree>
    <p:extLst>
      <p:ext uri="{BB962C8B-B14F-4D97-AF65-F5344CB8AC3E}">
        <p14:creationId xmlns:p14="http://schemas.microsoft.com/office/powerpoint/2010/main" val="405213799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Tree>
    <p:extLst>
      <p:ext uri="{BB962C8B-B14F-4D97-AF65-F5344CB8AC3E}">
        <p14:creationId xmlns:p14="http://schemas.microsoft.com/office/powerpoint/2010/main" val="35112737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buNone/>
            </a:pPr>
            <a:endParaRPr lang="en-US" dirty="0">
              <a:cs typeface="Arial" panose="020B0604020202020204" pitchFamily="34" charset="0"/>
            </a:endParaRPr>
          </a:p>
        </p:txBody>
      </p:sp>
    </p:spTree>
    <p:extLst>
      <p:ext uri="{BB962C8B-B14F-4D97-AF65-F5344CB8AC3E}">
        <p14:creationId xmlns:p14="http://schemas.microsoft.com/office/powerpoint/2010/main" val="16069165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baseline="0" dirty="0">
                <a:cs typeface="Arial" panose="020B0604020202020204" pitchFamily="34" charset="0"/>
              </a:rPr>
              <a:t> to view NTP training materials and to subscribe to our email list. </a:t>
            </a:r>
            <a:r>
              <a:rPr lang="en-US" dirty="0">
                <a:cs typeface="Arial" panose="020B0604020202020204" pitchFamily="34" charset="0"/>
              </a:rPr>
              <a:t>Contact us at </a:t>
            </a:r>
            <a:r>
              <a:rPr lang="en-US" dirty="0">
                <a:cs typeface="Arial" panose="020B0604020202020204" pitchFamily="34" charset="0"/>
                <a:hlinkClick r:id="rId4"/>
              </a:rPr>
              <a:t>training@cms.hhs.gov</a:t>
            </a:r>
            <a:r>
              <a:rPr lang="en-US" dirty="0">
                <a:cs typeface="Arial" panose="020B0604020202020204" pitchFamily="34" charset="0"/>
              </a:rPr>
              <a:t>. </a:t>
            </a:r>
          </a:p>
          <a:p>
            <a:pPr marL="0" indent="0">
              <a:spcBef>
                <a:spcPts val="634"/>
              </a:spcBef>
              <a:buNone/>
            </a:pPr>
            <a:endParaRPr lang="en-US" dirty="0"/>
          </a:p>
        </p:txBody>
      </p:sp>
    </p:spTree>
    <p:extLst>
      <p:ext uri="{BB962C8B-B14F-4D97-AF65-F5344CB8AC3E}">
        <p14:creationId xmlns:p14="http://schemas.microsoft.com/office/powerpoint/2010/main" val="363402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50641" y="3757507"/>
            <a:ext cx="6395398" cy="5144347"/>
          </a:xfrm>
        </p:spPr>
        <p:txBody>
          <a:bodyPr/>
          <a:lstStyle/>
          <a:p>
            <a:pPr marL="0" indent="0" defTabSz="966612">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p>
          <a:p>
            <a:pPr marL="0" indent="0" defTabSz="966612">
              <a:buNone/>
              <a:defRPr/>
            </a:pPr>
            <a:r>
              <a:rPr lang="en-US" dirty="0">
                <a:solidFill>
                  <a:prstClr val="black"/>
                </a:solidFill>
                <a:cs typeface="Arial" panose="020B0604020202020204" pitchFamily="34" charset="0"/>
              </a:rPr>
              <a:t>Let’s compare costs:</a:t>
            </a:r>
          </a:p>
          <a:p>
            <a:pPr marL="0" indent="0" defTabSz="966612">
              <a:buNone/>
              <a:defRPr/>
            </a:pPr>
            <a:r>
              <a:rPr lang="en-US" b="1" dirty="0">
                <a:solidFill>
                  <a:prstClr val="black"/>
                </a:solidFill>
                <a:cs typeface="Arial" panose="020B0604020202020204" pitchFamily="34" charset="0"/>
              </a:rPr>
              <a:t>Original Medicare</a:t>
            </a:r>
          </a:p>
          <a:p>
            <a:pPr marL="125660" indent="-125660" defTabSz="966612">
              <a:defRPr/>
            </a:pPr>
            <a:r>
              <a:rPr lang="en-US" dirty="0">
                <a:solidFill>
                  <a:prstClr val="black"/>
                </a:solidFill>
                <a:cs typeface="Arial" panose="020B0604020202020204" pitchFamily="34" charset="0"/>
              </a:rPr>
              <a:t>For Part B-covered services, </a:t>
            </a:r>
            <a:r>
              <a:rPr lang="en-US" b="1" dirty="0">
                <a:solidFill>
                  <a:prstClr val="black"/>
                </a:solidFill>
                <a:cs typeface="Arial" panose="020B0604020202020204" pitchFamily="34" charset="0"/>
              </a:rPr>
              <a:t>you usually pay 20% of the Medicare-approved amount</a:t>
            </a:r>
            <a:r>
              <a:rPr lang="en-US" dirty="0">
                <a:solidFill>
                  <a:prstClr val="black"/>
                </a:solidFill>
                <a:cs typeface="Arial" panose="020B0604020202020204" pitchFamily="34" charset="0"/>
              </a:rPr>
              <a:t> after you meet your deductible. This is called coinsurance.</a:t>
            </a:r>
          </a:p>
          <a:p>
            <a:pPr marL="125660" indent="-125660" defTabSz="966612">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pay a premium (monthly payment) for Part B</a:t>
            </a:r>
            <a:r>
              <a:rPr lang="en-US" dirty="0">
                <a:solidFill>
                  <a:prstClr val="black"/>
                </a:solidFill>
                <a:cs typeface="Arial" panose="020B0604020202020204" pitchFamily="34" charset="0"/>
              </a:rPr>
              <a:t>. If you choose to join a Medicare drug plan, you’ll pay a separate premium for your Medicare drug coverage (Part D). </a:t>
            </a:r>
          </a:p>
          <a:p>
            <a:pPr marL="125660" indent="-125660" defTabSz="966612">
              <a:defRPr/>
            </a:pPr>
            <a:r>
              <a:rPr lang="en-US" dirty="0">
                <a:solidFill>
                  <a:prstClr val="black"/>
                </a:solidFill>
                <a:cs typeface="Arial" panose="020B0604020202020204" pitchFamily="34" charset="0"/>
              </a:rPr>
              <a:t>There’s </a:t>
            </a:r>
            <a:r>
              <a:rPr lang="en-US" b="1" dirty="0">
                <a:solidFill>
                  <a:prstClr val="black"/>
                </a:solidFill>
                <a:cs typeface="Arial" panose="020B0604020202020204" pitchFamily="34" charset="0"/>
              </a:rPr>
              <a:t>no yearly limit </a:t>
            </a:r>
            <a:r>
              <a:rPr lang="en-US" dirty="0">
                <a:solidFill>
                  <a:prstClr val="black"/>
                </a:solidFill>
                <a:cs typeface="Arial" panose="020B0604020202020204" pitchFamily="34" charset="0"/>
              </a:rPr>
              <a:t>on what you pay out of pocket, unless you have supplemental coverage—like Medicare Supplement Insurance (Medigap).</a:t>
            </a:r>
          </a:p>
          <a:p>
            <a:pPr marL="125660" indent="-125660" defTabSz="966612">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can get </a:t>
            </a:r>
            <a:r>
              <a:rPr lang="en-US" dirty="0">
                <a:solidFill>
                  <a:prstClr val="black"/>
                </a:solidFill>
                <a:cs typeface="Arial" panose="020B0604020202020204" pitchFamily="34" charset="0"/>
              </a:rPr>
              <a:t>Medigap to help pay your remaining out-of-pocket costs (like your 20% coinsurance). Or, you can use coverage from a former employer or union, or Medicaid.</a:t>
            </a:r>
          </a:p>
          <a:p>
            <a:pPr marL="0" indent="0" defTabSz="966612">
              <a:buNone/>
              <a:defRPr/>
            </a:pPr>
            <a:r>
              <a:rPr lang="en-US" b="1" dirty="0">
                <a:solidFill>
                  <a:prstClr val="black"/>
                </a:solidFill>
                <a:cs typeface="Arial" panose="020B0604020202020204" pitchFamily="34" charset="0"/>
              </a:rPr>
              <a:t>Medicare Advantage Plans (Part C)</a:t>
            </a:r>
          </a:p>
          <a:p>
            <a:pPr defTabSz="966612">
              <a:defRPr/>
            </a:pPr>
            <a:r>
              <a:rPr lang="en-US" b="1" dirty="0">
                <a:solidFill>
                  <a:prstClr val="black"/>
                </a:solidFill>
                <a:cs typeface="Arial" panose="020B0604020202020204" pitchFamily="34" charset="0"/>
              </a:rPr>
              <a:t>Out-of-pocket costs vary</a:t>
            </a:r>
            <a:r>
              <a:rPr lang="en-US" dirty="0">
                <a:solidFill>
                  <a:prstClr val="black"/>
                </a:solidFill>
                <a:cs typeface="Arial" panose="020B0604020202020204" pitchFamily="34" charset="0"/>
              </a:rPr>
              <a:t>—plans may have different out-of-pocket costs for certain services.</a:t>
            </a:r>
          </a:p>
          <a:p>
            <a:pPr defTabSz="966612">
              <a:defRPr/>
            </a:pPr>
            <a:r>
              <a:rPr lang="en-US" dirty="0">
                <a:solidFill>
                  <a:prstClr val="black"/>
                </a:solidFill>
                <a:cs typeface="Arial" panose="020B0604020202020204" pitchFamily="34" charset="0"/>
              </a:rPr>
              <a:t>You may pay the monthly </a:t>
            </a:r>
            <a:r>
              <a:rPr lang="en-US" b="1" dirty="0">
                <a:solidFill>
                  <a:prstClr val="black"/>
                </a:solidFill>
                <a:cs typeface="Arial" panose="020B0604020202020204" pitchFamily="34" charset="0"/>
              </a:rPr>
              <a:t>Part B premium </a:t>
            </a:r>
            <a:r>
              <a:rPr lang="en-US" dirty="0">
                <a:solidFill>
                  <a:prstClr val="black"/>
                </a:solidFill>
                <a:cs typeface="Arial" panose="020B0604020202020204" pitchFamily="34" charset="0"/>
              </a:rPr>
              <a:t>and may also have to </a:t>
            </a:r>
            <a:r>
              <a:rPr lang="en-US" b="1" dirty="0">
                <a:solidFill>
                  <a:prstClr val="black"/>
                </a:solidFill>
                <a:cs typeface="Arial" panose="020B0604020202020204" pitchFamily="34" charset="0"/>
              </a:rPr>
              <a:t>pay the plan’s premium</a:t>
            </a:r>
            <a:r>
              <a:rPr lang="en-US" dirty="0">
                <a:solidFill>
                  <a:prstClr val="black"/>
                </a:solidFill>
                <a:cs typeface="Arial" panose="020B0604020202020204" pitchFamily="34" charset="0"/>
              </a:rPr>
              <a:t>. Plans may have a $0 premium and may help pay all or part of your Part B premium. Most plans include Medicare drug coverage (Part D).</a:t>
            </a:r>
          </a:p>
          <a:p>
            <a:pPr defTabSz="966612">
              <a:defRPr/>
            </a:pPr>
            <a:r>
              <a:rPr lang="en-US" dirty="0">
                <a:solidFill>
                  <a:prstClr val="black"/>
                </a:solidFill>
                <a:cs typeface="Arial" panose="020B0604020202020204" pitchFamily="34" charset="0"/>
              </a:rPr>
              <a:t>Plans have a </a:t>
            </a:r>
            <a:r>
              <a:rPr lang="en-US" b="1" dirty="0">
                <a:solidFill>
                  <a:prstClr val="black"/>
                </a:solidFill>
                <a:cs typeface="Arial" panose="020B0604020202020204" pitchFamily="34" charset="0"/>
              </a:rPr>
              <a:t>yearly limit </a:t>
            </a:r>
            <a:r>
              <a:rPr lang="en-US" dirty="0">
                <a:solidFill>
                  <a:prstClr val="black"/>
                </a:solidFill>
                <a:cs typeface="Arial" panose="020B0604020202020204" pitchFamily="34" charset="0"/>
              </a:rPr>
              <a:t>on what you pay out-of-pocket for services Medicare Part A and Part B cover. Once you reach your plan’s limit, you’ll pay nothing for services Part A and Part B cover for the rest of the year.</a:t>
            </a:r>
          </a:p>
          <a:p>
            <a:pPr defTabSz="966612">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can’t buy and don’t need </a:t>
            </a:r>
            <a:r>
              <a:rPr lang="en-US" dirty="0">
                <a:solidFill>
                  <a:prstClr val="black"/>
                </a:solidFill>
                <a:cs typeface="Arial" panose="020B0604020202020204" pitchFamily="34" charset="0"/>
              </a:rPr>
              <a:t>Medigap. </a:t>
            </a:r>
          </a:p>
          <a:p>
            <a:pPr marL="0" indent="0" defTabSz="966612">
              <a:buNone/>
              <a:defRPr/>
            </a:pPr>
            <a:endParaRPr lang="en-US" dirty="0">
              <a:solidFill>
                <a:prstClr val="black"/>
              </a:solidFill>
              <a:cs typeface="Arial" panose="020B0604020202020204" pitchFamily="34" charset="0"/>
            </a:endParaRPr>
          </a:p>
          <a:p>
            <a:pPr marL="0" indent="0" defTabSz="966612">
              <a:buNone/>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23707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29663" y="3757507"/>
            <a:ext cx="6031182" cy="5144347"/>
          </a:xfrm>
        </p:spPr>
        <p:txBody>
          <a:bodyPr/>
          <a:lstStyle/>
          <a:p>
            <a:pPr marL="0" indent="0" defTabSz="966612">
              <a:spcBef>
                <a:spcPts val="634"/>
              </a:spcBef>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p>
          <a:p>
            <a:pPr marL="0" indent="0" defTabSz="966612">
              <a:spcBef>
                <a:spcPts val="634"/>
              </a:spcBef>
              <a:buNone/>
              <a:defRPr/>
            </a:pPr>
            <a:r>
              <a:rPr lang="en-US" dirty="0">
                <a:solidFill>
                  <a:srgbClr val="444444"/>
                </a:solidFill>
                <a:cs typeface="Arial" panose="020B0604020202020204" pitchFamily="34" charset="0"/>
              </a:rPr>
              <a:t>Let’s compare coverage:</a:t>
            </a:r>
            <a:endParaRPr lang="en-US" dirty="0">
              <a:solidFill>
                <a:prstClr val="black"/>
              </a:solidFill>
              <a:cs typeface="Arial" panose="020B0604020202020204" pitchFamily="34" charset="0"/>
            </a:endParaRPr>
          </a:p>
          <a:p>
            <a:pPr marL="0" indent="0" defTabSz="966612">
              <a:spcBef>
                <a:spcPts val="634"/>
              </a:spcBef>
              <a:buNone/>
              <a:defRPr/>
            </a:pPr>
            <a:r>
              <a:rPr lang="en-US" b="1" dirty="0">
                <a:solidFill>
                  <a:prstClr val="black"/>
                </a:solidFill>
                <a:cs typeface="Arial" panose="020B0604020202020204" pitchFamily="34" charset="0"/>
              </a:rPr>
              <a:t>Original Medicare </a:t>
            </a:r>
          </a:p>
          <a:p>
            <a:pPr marL="125660" indent="-125660" defTabSz="966612">
              <a:spcBef>
                <a:spcPts val="634"/>
              </a:spcBef>
              <a:defRPr/>
            </a:pPr>
            <a:r>
              <a:rPr lang="en-US" dirty="0">
                <a:solidFill>
                  <a:prstClr val="black"/>
                </a:solidFill>
                <a:cs typeface="Arial" panose="020B0604020202020204" pitchFamily="34" charset="0"/>
              </a:rPr>
              <a:t>Covers most </a:t>
            </a:r>
            <a:r>
              <a:rPr lang="en-US" b="1" dirty="0">
                <a:solidFill>
                  <a:prstClr val="black"/>
                </a:solidFill>
                <a:cs typeface="Arial" panose="020B0604020202020204" pitchFamily="34" charset="0"/>
              </a:rPr>
              <a:t>medically necessary </a:t>
            </a:r>
            <a:r>
              <a:rPr lang="en-US" dirty="0">
                <a:solidFill>
                  <a:prstClr val="black"/>
                </a:solidFill>
                <a:cs typeface="Arial" panose="020B0604020202020204" pitchFamily="34" charset="0"/>
              </a:rPr>
              <a:t>services and supplies in hospitals, doctors’ offices, and other health care facilities. Original Medicare doesn’t cover some benefits like eye exams, most dental care, and routine exams.</a:t>
            </a:r>
          </a:p>
          <a:p>
            <a:pPr marL="125660" indent="-125660" defTabSz="966612">
              <a:spcBef>
                <a:spcPts val="634"/>
              </a:spcBef>
              <a:defRPr/>
            </a:pPr>
            <a:r>
              <a:rPr lang="en-US" dirty="0">
                <a:solidFill>
                  <a:prstClr val="black"/>
                </a:solidFill>
                <a:cs typeface="Arial" panose="020B0604020202020204" pitchFamily="34" charset="0"/>
              </a:rPr>
              <a:t>You can join a </a:t>
            </a:r>
            <a:r>
              <a:rPr lang="en-US" b="1" dirty="0">
                <a:solidFill>
                  <a:prstClr val="black"/>
                </a:solidFill>
                <a:cs typeface="Arial" panose="020B0604020202020204" pitchFamily="34" charset="0"/>
              </a:rPr>
              <a:t>separate Medicare drug plan </a:t>
            </a:r>
            <a:r>
              <a:rPr lang="en-US" dirty="0">
                <a:solidFill>
                  <a:prstClr val="black"/>
                </a:solidFill>
                <a:cs typeface="Arial" panose="020B0604020202020204" pitchFamily="34" charset="0"/>
              </a:rPr>
              <a:t>to get Medicare drug coverage (Part D).</a:t>
            </a:r>
          </a:p>
          <a:p>
            <a:pPr marL="125660" indent="-125660" defTabSz="966612">
              <a:spcBef>
                <a:spcPts val="634"/>
              </a:spcBef>
              <a:defRPr/>
            </a:pPr>
            <a:r>
              <a:rPr lang="en-US" dirty="0">
                <a:solidFill>
                  <a:prstClr val="black"/>
                </a:solidFill>
                <a:cs typeface="Arial" panose="020B0604020202020204" pitchFamily="34" charset="0"/>
              </a:rPr>
              <a:t>In most cases, you don’t have to get a service or supply approved ahead of time for Original Medicare to cover it.</a:t>
            </a:r>
          </a:p>
          <a:p>
            <a:pPr marL="0" indent="0" defTabSz="966612">
              <a:spcBef>
                <a:spcPts val="634"/>
              </a:spcBef>
              <a:buNone/>
              <a:defRPr/>
            </a:pPr>
            <a:r>
              <a:rPr lang="en-US" b="1" dirty="0">
                <a:solidFill>
                  <a:prstClr val="black"/>
                </a:solidFill>
                <a:cs typeface="Arial" panose="020B0604020202020204" pitchFamily="34" charset="0"/>
              </a:rPr>
              <a:t>Medicare Advantage Plans (Part C)</a:t>
            </a:r>
          </a:p>
          <a:p>
            <a:pPr marL="119149" indent="-119149" defTabSz="966612">
              <a:spcBef>
                <a:spcPts val="634"/>
              </a:spcBef>
              <a:defRPr/>
            </a:pPr>
            <a:r>
              <a:rPr lang="en-US" dirty="0">
                <a:solidFill>
                  <a:prstClr val="black"/>
                </a:solidFill>
                <a:cs typeface="Arial" panose="020B0604020202020204" pitchFamily="34" charset="0"/>
              </a:rPr>
              <a:t>Plans must cover all of the medically necessary services that Original Medicare covers. Most plans offer some </a:t>
            </a:r>
            <a:r>
              <a:rPr lang="en-US" b="1" dirty="0">
                <a:solidFill>
                  <a:prstClr val="black"/>
                </a:solidFill>
                <a:cs typeface="Arial" panose="020B0604020202020204" pitchFamily="34" charset="0"/>
              </a:rPr>
              <a:t>extra benefits that Original Medicare doesn’t cover</a:t>
            </a:r>
            <a:r>
              <a:rPr lang="en-US" dirty="0">
                <a:solidFill>
                  <a:prstClr val="black"/>
                </a:solidFill>
                <a:cs typeface="Arial" panose="020B0604020202020204" pitchFamily="34" charset="0"/>
              </a:rPr>
              <a:t>—like some routine exams and vision, hearing, and dental services.</a:t>
            </a:r>
          </a:p>
          <a:p>
            <a:pPr marL="119149" indent="-119149" defTabSz="966612">
              <a:spcBef>
                <a:spcPts val="634"/>
              </a:spcBef>
              <a:defRPr/>
            </a:pPr>
            <a:r>
              <a:rPr lang="en-US" b="1" dirty="0">
                <a:solidFill>
                  <a:prstClr val="black"/>
                </a:solidFill>
                <a:cs typeface="Arial" panose="020B0604020202020204" pitchFamily="34" charset="0"/>
              </a:rPr>
              <a:t>Medicare drug coverage (Part D) is included in most plans</a:t>
            </a:r>
            <a:r>
              <a:rPr lang="en-US" dirty="0">
                <a:solidFill>
                  <a:prstClr val="black"/>
                </a:solidFill>
                <a:cs typeface="Arial" panose="020B0604020202020204" pitchFamily="34" charset="0"/>
              </a:rPr>
              <a:t>. In most types of Medicare Advantage Plans, you can’t join a separate Medicare drug plan.</a:t>
            </a:r>
          </a:p>
          <a:p>
            <a:pPr marL="119149" indent="-119149" defTabSz="966612">
              <a:spcBef>
                <a:spcPts val="634"/>
              </a:spcBef>
              <a:defRPr/>
            </a:pPr>
            <a:r>
              <a:rPr lang="en-US" dirty="0">
                <a:solidFill>
                  <a:prstClr val="black"/>
                </a:solidFill>
                <a:cs typeface="Arial" panose="020B0604020202020204" pitchFamily="34" charset="0"/>
              </a:rPr>
              <a:t>In some cases, you have to get a service or supply approved ahead of time for the plan to cover it.</a:t>
            </a:r>
          </a:p>
        </p:txBody>
      </p:sp>
    </p:spTree>
    <p:extLst>
      <p:ext uri="{BB962C8B-B14F-4D97-AF65-F5344CB8AC3E}">
        <p14:creationId xmlns:p14="http://schemas.microsoft.com/office/powerpoint/2010/main" val="718510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0622" y="3757507"/>
            <a:ext cx="6984060" cy="5249333"/>
          </a:xfrm>
        </p:spPr>
        <p:txBody>
          <a:bodyPr/>
          <a:lstStyle/>
          <a:p>
            <a:pPr marL="0" indent="0" defTabSz="966612">
              <a:spcBef>
                <a:spcPts val="634"/>
              </a:spcBef>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634"/>
              </a:spcBef>
              <a:buNone/>
              <a:defRPr/>
            </a:pPr>
            <a:r>
              <a:rPr lang="en-US" dirty="0">
                <a:solidFill>
                  <a:prstClr val="black"/>
                </a:solidFill>
                <a:cs typeface="Arial" panose="020B0604020202020204" pitchFamily="34" charset="0"/>
              </a:rPr>
              <a:t>Let’s compare foreign travel:</a:t>
            </a:r>
          </a:p>
          <a:p>
            <a:pPr marL="125834" indent="-125834" defTabSz="966612">
              <a:spcBef>
                <a:spcPts val="634"/>
              </a:spcBef>
              <a:defRPr/>
            </a:pPr>
            <a:r>
              <a:rPr lang="en-US" b="1" dirty="0">
                <a:solidFill>
                  <a:prstClr val="black"/>
                </a:solidFill>
                <a:cs typeface="Arial" panose="020B0604020202020204" pitchFamily="34" charset="0"/>
              </a:rPr>
              <a:t>Original Medicare </a:t>
            </a:r>
            <a:r>
              <a:rPr lang="en-US" dirty="0">
                <a:solidFill>
                  <a:prstClr val="black"/>
                </a:solidFill>
                <a:cs typeface="Arial" panose="020B0604020202020204" pitchFamily="34" charset="0"/>
              </a:rPr>
              <a:t>generally </a:t>
            </a:r>
            <a:r>
              <a:rPr lang="en-US" b="1" dirty="0">
                <a:solidFill>
                  <a:prstClr val="black"/>
                </a:solidFill>
                <a:cs typeface="Arial" panose="020B0604020202020204" pitchFamily="34" charset="0"/>
              </a:rPr>
              <a:t>doesn’t cover care outside the U.S</a:t>
            </a:r>
            <a:r>
              <a:rPr lang="en-US" dirty="0">
                <a:solidFill>
                  <a:prstClr val="black"/>
                </a:solidFill>
                <a:cs typeface="Arial" panose="020B0604020202020204" pitchFamily="34" charset="0"/>
              </a:rPr>
              <a:t>. You may be able to buy a Medicare Supplement Insurance (Medigap) policy that covers care outside the U.S.</a:t>
            </a:r>
          </a:p>
          <a:p>
            <a:pPr marL="125834" indent="-115768" defTabSz="966612">
              <a:spcBef>
                <a:spcPts val="634"/>
              </a:spcBef>
              <a:defRPr/>
            </a:pPr>
            <a:r>
              <a:rPr lang="en-US" b="1" dirty="0">
                <a:solidFill>
                  <a:prstClr val="black"/>
                </a:solidFill>
                <a:cs typeface="Arial" panose="020B0604020202020204" pitchFamily="34" charset="0"/>
              </a:rPr>
              <a:t>Medicare Advantage Plans (Part C) </a:t>
            </a:r>
            <a:r>
              <a:rPr lang="en-US" dirty="0">
                <a:solidFill>
                  <a:prstClr val="black"/>
                </a:solidFill>
                <a:cs typeface="Arial" panose="020B0604020202020204" pitchFamily="34" charset="0"/>
              </a:rPr>
              <a:t>generally </a:t>
            </a:r>
            <a:r>
              <a:rPr lang="en-US" b="1" dirty="0">
                <a:solidFill>
                  <a:prstClr val="black"/>
                </a:solidFill>
                <a:cs typeface="Arial" panose="020B0604020202020204" pitchFamily="34" charset="0"/>
              </a:rPr>
              <a:t>don’t cover care outside the U.S</a:t>
            </a:r>
            <a:r>
              <a:rPr lang="en-US" dirty="0">
                <a:solidFill>
                  <a:prstClr val="black"/>
                </a:solidFill>
                <a:cs typeface="Arial" panose="020B0604020202020204" pitchFamily="34" charset="0"/>
              </a:rPr>
              <a:t>. Some plans may offer a supplemental benefit that covers emergency and urgently needed services when traveling outside the U.S. </a:t>
            </a:r>
          </a:p>
          <a:p>
            <a:pPr marL="10066" indent="0" defTabSz="966612">
              <a:spcBef>
                <a:spcPts val="634"/>
              </a:spcBef>
              <a:buNone/>
              <a:defRPr/>
            </a:pPr>
            <a:r>
              <a:rPr lang="en-US" b="1" dirty="0">
                <a:solidFill>
                  <a:prstClr val="black"/>
                </a:solidFill>
                <a:cs typeface="Arial" panose="020B0604020202020204" pitchFamily="34" charset="0"/>
              </a:rPr>
              <a:t>Medicare may pay for inpatient hospital, doctor, ambulance services, or dialysis you get in a foreign country in these rare cases:</a:t>
            </a:r>
          </a:p>
          <a:p>
            <a:pPr marL="120800" indent="-110733" defTabSz="966612">
              <a:spcBef>
                <a:spcPts val="634"/>
              </a:spcBef>
              <a:defRPr/>
            </a:pPr>
            <a:r>
              <a:rPr lang="en-US" dirty="0">
                <a:solidFill>
                  <a:prstClr val="black"/>
                </a:solidFill>
                <a:cs typeface="Arial" panose="020B0604020202020204" pitchFamily="34" charset="0"/>
              </a:rPr>
              <a:t>You’re in the U.S. when a medical emergency occurs, and the foreign hospital is closer than the nearest U.S. hospital that can treat your medical condition. </a:t>
            </a:r>
          </a:p>
          <a:p>
            <a:pPr marL="120800" indent="-120800" defTabSz="966612">
              <a:spcBef>
                <a:spcPts val="634"/>
              </a:spcBef>
              <a:defRPr/>
            </a:pPr>
            <a:r>
              <a:rPr lang="en-US" dirty="0">
                <a:solidFill>
                  <a:prstClr val="black"/>
                </a:solidFill>
                <a:cs typeface="Arial" panose="020B0604020202020204" pitchFamily="34" charset="0"/>
              </a:rPr>
              <a:t>You're traveling through Canada without unreasonable delay by the most direct route between Alaska and another state when a medical emergency occurs, and the Canadian hospital is closer than the nearest U.S. hospital that can treat the emergency.</a:t>
            </a:r>
          </a:p>
          <a:p>
            <a:pPr marL="120800" indent="-120800" defTabSz="966612">
              <a:spcBef>
                <a:spcPts val="634"/>
              </a:spcBef>
              <a:defRPr/>
            </a:pPr>
            <a:r>
              <a:rPr lang="en-US" dirty="0">
                <a:solidFill>
                  <a:prstClr val="black"/>
                </a:solidFill>
                <a:cs typeface="Arial" panose="020B0604020202020204" pitchFamily="34" charset="0"/>
              </a:rPr>
              <a:t>You live in the U.S. and the foreign hospital is closer to your home than the nearest U.S. hospital that can treat your medical condition, regardless of whether an emergency exists.</a:t>
            </a:r>
          </a:p>
          <a:p>
            <a:pPr marL="0" indent="0" defTabSz="966612">
              <a:spcBef>
                <a:spcPts val="634"/>
              </a:spcBef>
              <a:buNone/>
              <a:defRPr/>
            </a:pPr>
            <a:r>
              <a:rPr lang="en-US" dirty="0">
                <a:solidFill>
                  <a:prstClr val="black"/>
                </a:solidFill>
                <a:cs typeface="Arial" panose="020B0604020202020204" pitchFamily="34" charset="0"/>
              </a:rPr>
              <a:t>In some cases, Medicare may cover medically necessary health care services you get on board a ship within the territorial waters adjoining the land areas of the U.S. Medicare won't pay for health care services you get when a ship is more than 6 hours away from a U.S. port. Medicare drug plans don't cover drugs you buy outside the U.S. Medigap policies may cover you when you travel outside the U.S. </a:t>
            </a:r>
          </a:p>
          <a:p>
            <a:pPr marL="0" indent="0" defTabSz="966612">
              <a:spcBef>
                <a:spcPts val="634"/>
              </a:spcBef>
              <a:buNone/>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3"/>
              </a:rPr>
              <a:t>Medicare.gov/coverage/travel</a:t>
            </a:r>
            <a:endParaRPr lang="en-US" dirty="0">
              <a:solidFill>
                <a:prstClr val="black"/>
              </a:solidFill>
              <a:cs typeface="Arial" panose="020B0604020202020204" pitchFamily="34" charset="0"/>
            </a:endParaRPr>
          </a:p>
          <a:p>
            <a:pPr marL="0" indent="0" defTabSz="966612">
              <a:buNone/>
              <a:defRPr/>
            </a:pPr>
            <a:endParaRPr lang="en-US" sz="1500" dirty="0">
              <a:solidFill>
                <a:prstClr val="black"/>
              </a:solidFill>
            </a:endParaRPr>
          </a:p>
        </p:txBody>
      </p:sp>
    </p:spTree>
    <p:extLst>
      <p:ext uri="{BB962C8B-B14F-4D97-AF65-F5344CB8AC3E}">
        <p14:creationId xmlns:p14="http://schemas.microsoft.com/office/powerpoint/2010/main" val="1672436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11470" y="3757507"/>
            <a:ext cx="7115484" cy="5501984"/>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a:endParaRPr>
          </a:p>
          <a:p>
            <a:pPr marL="0" indent="0" defTabSz="966612">
              <a:spcBef>
                <a:spcPts val="634"/>
              </a:spcBef>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endParaRPr lang="en-US" dirty="0">
              <a:solidFill>
                <a:prstClr val="black"/>
              </a:solidFill>
              <a:cs typeface="Arial"/>
            </a:endParaRPr>
          </a:p>
          <a:p>
            <a:pPr marL="125525" indent="-125525">
              <a:spcBef>
                <a:spcPts val="634"/>
              </a:spcBef>
              <a:defRPr/>
            </a:pPr>
            <a:r>
              <a:rPr lang="en-US" b="1" dirty="0">
                <a:solidFill>
                  <a:prstClr val="black"/>
                </a:solidFill>
                <a:cs typeface="Arial"/>
              </a:rPr>
              <a:t>If you’re already getting Social Security or RRB benefits during your Initial Enrollment Period (IEP) </a:t>
            </a:r>
            <a:r>
              <a:rPr lang="en-US" dirty="0">
                <a:solidFill>
                  <a:prstClr val="black"/>
                </a:solidFill>
                <a:cs typeface="Arial"/>
              </a:rPr>
              <a:t>(for example, you get retirement benefits at least 4 months before you turn 65), you’ll be automatically enrolled in Part A and Part B. You’ll get your Get Ready for Medicare package, which includes your Medicare card and other information, about 3 months before you turn 65 (coverage begins the 1</a:t>
            </a:r>
            <a:r>
              <a:rPr lang="en-US" baseline="30000" dirty="0">
                <a:solidFill>
                  <a:prstClr val="black"/>
                </a:solidFill>
                <a:cs typeface="Arial"/>
              </a:rPr>
              <a:t>st</a:t>
            </a:r>
            <a:r>
              <a:rPr lang="en-US" dirty="0">
                <a:solidFill>
                  <a:prstClr val="black"/>
                </a:solidFill>
                <a:cs typeface="Arial"/>
              </a:rPr>
              <a:t> day of the month you turn 65). </a:t>
            </a:r>
          </a:p>
          <a:p>
            <a:pPr marL="117475" lvl="1" defTabSz="966612">
              <a:spcBef>
                <a:spcPts val="634"/>
              </a:spcBef>
              <a:defRPr/>
            </a:pPr>
            <a:r>
              <a:rPr lang="en-US" b="1" dirty="0">
                <a:solidFill>
                  <a:prstClr val="black"/>
                </a:solidFill>
                <a:cs typeface="Arial"/>
              </a:rPr>
              <a:t>NOTE</a:t>
            </a:r>
            <a:r>
              <a:rPr lang="en-US" dirty="0">
                <a:solidFill>
                  <a:prstClr val="black"/>
                </a:solidFill>
                <a:cs typeface="Arial"/>
              </a:rPr>
              <a:t>: If you live in Puerto Rico and get benefits from Social Security or the RRB, you’ll automatically get Part A the 1</a:t>
            </a:r>
            <a:r>
              <a:rPr lang="en-US" baseline="30000" dirty="0">
                <a:solidFill>
                  <a:prstClr val="black"/>
                </a:solidFill>
                <a:cs typeface="Arial"/>
              </a:rPr>
              <a:t>st</a:t>
            </a:r>
            <a:r>
              <a:rPr lang="en-US" dirty="0">
                <a:solidFill>
                  <a:prstClr val="black"/>
                </a:solidFill>
                <a:cs typeface="Arial"/>
              </a:rPr>
              <a:t> day of the month you turn 65, or after you get disability benefits for 24 months. However, if you want Part B, you’ll need to sign up for it. If you don’t sign up for Part B when you’re first eligible, you may have to pay a late enrollment penalty for as long as you have Part B. Visit </a:t>
            </a:r>
            <a:r>
              <a:rPr lang="en-US" dirty="0">
                <a:cs typeface="Arial"/>
                <a:hlinkClick r:id="rId3"/>
              </a:rPr>
              <a:t>ssa.gov</a:t>
            </a:r>
            <a:r>
              <a:rPr lang="en-US" dirty="0">
                <a:cs typeface="Arial"/>
              </a:rPr>
              <a:t> or</a:t>
            </a:r>
            <a:r>
              <a:rPr lang="en-US" dirty="0">
                <a:solidFill>
                  <a:prstClr val="black"/>
                </a:solidFill>
                <a:cs typeface="Arial"/>
              </a:rPr>
              <a:t> </a:t>
            </a:r>
            <a:r>
              <a:rPr lang="en-US" dirty="0">
                <a:cs typeface="Arial"/>
                <a:hlinkClick r:id="rId4"/>
              </a:rPr>
              <a:t>rrb.gov</a:t>
            </a:r>
            <a:r>
              <a:rPr lang="en-US" dirty="0">
                <a:cs typeface="Arial"/>
              </a:rPr>
              <a:t> </a:t>
            </a:r>
            <a:r>
              <a:rPr lang="en-US" dirty="0">
                <a:solidFill>
                  <a:prstClr val="black"/>
                </a:solidFill>
                <a:cs typeface="Arial"/>
              </a:rPr>
              <a:t>for help. </a:t>
            </a:r>
            <a:endParaRPr lang="en-US" dirty="0">
              <a:solidFill>
                <a:prstClr val="black"/>
              </a:solidFill>
              <a:cs typeface="Arial" panose="020B0604020202020204" pitchFamily="34" charset="0"/>
            </a:endParaRPr>
          </a:p>
          <a:p>
            <a:pPr marL="125660" indent="-125660" defTabSz="966612">
              <a:spcBef>
                <a:spcPts val="634"/>
              </a:spcBef>
              <a:defRPr/>
            </a:pPr>
            <a:r>
              <a:rPr lang="en-US" b="1" dirty="0">
                <a:solidFill>
                  <a:prstClr val="black"/>
                </a:solidFill>
                <a:cs typeface="Arial"/>
              </a:rPr>
              <a:t>If you’re under 65 and have a disability, </a:t>
            </a:r>
            <a:r>
              <a:rPr lang="en-US" dirty="0">
                <a:solidFill>
                  <a:prstClr val="black"/>
                </a:solidFill>
                <a:cs typeface="Arial"/>
              </a:rPr>
              <a:t>you’ll automatically get Part A and Part B after you get disability benefits from Social Security or certain disability benefits from the RRB for 24 months. You’ll get your Get Ready for Medicare package, which includes your Medicare card and other information, about 3 months before your 25</a:t>
            </a:r>
            <a:r>
              <a:rPr lang="en-US" baseline="30000" dirty="0">
                <a:solidFill>
                  <a:prstClr val="black"/>
                </a:solidFill>
                <a:cs typeface="Arial"/>
              </a:rPr>
              <a:t>th</a:t>
            </a:r>
            <a:r>
              <a:rPr lang="en-US" dirty="0">
                <a:solidFill>
                  <a:prstClr val="black"/>
                </a:solidFill>
                <a:cs typeface="Arial"/>
              </a:rPr>
              <a:t> month of disability benefits (coverage begins your 25</a:t>
            </a:r>
            <a:r>
              <a:rPr lang="en-US" baseline="30000" dirty="0">
                <a:solidFill>
                  <a:prstClr val="black"/>
                </a:solidFill>
                <a:cs typeface="Arial"/>
              </a:rPr>
              <a:t>th</a:t>
            </a:r>
            <a:r>
              <a:rPr lang="en-US" dirty="0">
                <a:solidFill>
                  <a:prstClr val="black"/>
                </a:solidFill>
                <a:cs typeface="Arial"/>
              </a:rPr>
              <a:t> month of disability benefits). If you have ALS, you’ll get Part A and Part B automatically the month your Social Security disability benefits begin.</a:t>
            </a:r>
          </a:p>
          <a:p>
            <a:pPr marL="0" indent="0" defTabSz="966612">
              <a:spcBef>
                <a:spcPts val="634"/>
              </a:spcBef>
              <a:buNone/>
              <a:defRPr/>
            </a:pPr>
            <a:r>
              <a:rPr lang="en-US" dirty="0">
                <a:solidFill>
                  <a:prstClr val="black"/>
                </a:solidFill>
                <a:cs typeface="Arial"/>
              </a:rPr>
              <a:t>“Get Ready for Medicare,” is pictured on this page. Visit </a:t>
            </a:r>
            <a:r>
              <a:rPr lang="en-US" dirty="0">
                <a:solidFill>
                  <a:prstClr val="black"/>
                </a:solidFill>
                <a:cs typeface="Arial"/>
                <a:hlinkClick r:id="rId5"/>
              </a:rPr>
              <a:t>Medicare.gov/forms-help-resources/mail-you-get-about-medicare/welcome-to-medicare-package-automatically-enrolled</a:t>
            </a:r>
            <a:r>
              <a:rPr lang="en-US" dirty="0">
                <a:solidFill>
                  <a:prstClr val="black"/>
                </a:solidFill>
                <a:cs typeface="Arial"/>
              </a:rPr>
              <a:t> to get a copy.</a:t>
            </a:r>
          </a:p>
          <a:p>
            <a:pPr marL="0" indent="0">
              <a:buNone/>
            </a:pPr>
            <a:endParaRPr lang="en-US" b="1" dirty="0">
              <a:cs typeface="Arial"/>
            </a:endParaRPr>
          </a:p>
        </p:txBody>
      </p:sp>
    </p:spTree>
    <p:extLst>
      <p:ext uri="{BB962C8B-B14F-4D97-AF65-F5344CB8AC3E}">
        <p14:creationId xmlns:p14="http://schemas.microsoft.com/office/powerpoint/2010/main" val="3750141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52872" y="3757506"/>
            <a:ext cx="6839562" cy="5596806"/>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a:endParaRPr>
          </a:p>
          <a:p>
            <a:pPr marL="0" indent="0" defTabSz="966612">
              <a:spcBef>
                <a:spcPts val="634"/>
              </a:spcBef>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endParaRPr lang="en-US" dirty="0">
              <a:solidFill>
                <a:prstClr val="black"/>
              </a:solidFill>
              <a:cs typeface="Arial"/>
            </a:endParaRPr>
          </a:p>
          <a:p>
            <a:pPr marL="125660" indent="-125660">
              <a:spcBef>
                <a:spcPts val="634"/>
              </a:spcBef>
              <a:defRPr/>
            </a:pPr>
            <a:r>
              <a:rPr lang="en-US" dirty="0">
                <a:solidFill>
                  <a:prstClr val="black"/>
                </a:solidFill>
                <a:cs typeface="Arial"/>
              </a:rPr>
              <a:t>If you aren’t getting Social Security or RRB benefits at least 4 months before you turn 65 (for instance, because you’re still working), you’ll need to sign up for Part A (even if you’re eligible to get Part A premium-free [don’t need to pay a premium]) and Part B. To avoid a delay in coverage, you should contact Social Security to apply for Medicare 3 months before you turn 65. If you worked for a railroad, contact the RRB to sign up. You don’t have to be retired to get Medicare. </a:t>
            </a:r>
          </a:p>
          <a:p>
            <a:pPr marL="125660" indent="-125660" defTabSz="966612">
              <a:spcBef>
                <a:spcPts val="634"/>
              </a:spcBef>
              <a:defRPr/>
            </a:pPr>
            <a:r>
              <a:rPr lang="en-US" dirty="0">
                <a:solidFill>
                  <a:prstClr val="black"/>
                </a:solidFill>
                <a:cs typeface="Arial"/>
              </a:rPr>
              <a:t>You can enroll online at </a:t>
            </a:r>
            <a:r>
              <a:rPr lang="en-US" u="sng" dirty="0">
                <a:solidFill>
                  <a:prstClr val="black"/>
                </a:solidFill>
                <a:cs typeface="Arial"/>
                <a:hlinkClick r:id="rId3"/>
              </a:rPr>
              <a:t>ssa.gov</a:t>
            </a:r>
            <a:r>
              <a:rPr lang="en-US" dirty="0">
                <a:solidFill>
                  <a:prstClr val="black"/>
                </a:solidFill>
                <a:cs typeface="Arial"/>
              </a:rPr>
              <a:t>, or call 1-800-722-1213; TTY: 1-800-325-0778, or make an appointment at your local Social Security office. To find your local office, visit </a:t>
            </a:r>
            <a:r>
              <a:rPr lang="en-US" dirty="0">
                <a:solidFill>
                  <a:prstClr val="black"/>
                </a:solidFill>
                <a:cs typeface="Arial"/>
                <a:hlinkClick r:id="rId4"/>
              </a:rPr>
              <a:t>secure.ssa.gov/ICON/main.jsp</a:t>
            </a:r>
            <a:r>
              <a:rPr lang="en-US" dirty="0">
                <a:solidFill>
                  <a:prstClr val="black"/>
                </a:solidFill>
                <a:cs typeface="Arial"/>
              </a:rPr>
              <a:t>. People who sign up for Social Security before they reach their full retirement age get partial retirement benefits. The earliest a person can start getting reduced Social Security retirement benefits remains 62. </a:t>
            </a:r>
            <a:endParaRPr lang="en-US" dirty="0">
              <a:solidFill>
                <a:prstClr val="black"/>
              </a:solidFill>
              <a:cs typeface="Arial" panose="020B0604020202020204" pitchFamily="34" charset="0"/>
            </a:endParaRPr>
          </a:p>
          <a:p>
            <a:pPr marL="125660" indent="-125660" defTabSz="966612">
              <a:spcBef>
                <a:spcPts val="634"/>
              </a:spcBef>
              <a:defRPr/>
            </a:pPr>
            <a:r>
              <a:rPr lang="en-US" dirty="0">
                <a:solidFill>
                  <a:prstClr val="black"/>
                </a:solidFill>
                <a:cs typeface="Arial"/>
              </a:rPr>
              <a:t>The full retirement age for Social Security benefits is increasing. For many years, the full retirement age was 65. However, beginning with people born in 1938 or later, that age gradually increases until it reaches 67 for people born after 1959. You can calculate your age for collecting </a:t>
            </a:r>
            <a:r>
              <a:rPr lang="en-US" u="sng" dirty="0">
                <a:solidFill>
                  <a:prstClr val="black"/>
                </a:solidFill>
                <a:cs typeface="Arial"/>
              </a:rPr>
              <a:t>full</a:t>
            </a:r>
            <a:r>
              <a:rPr lang="en-US" dirty="0">
                <a:solidFill>
                  <a:prstClr val="black"/>
                </a:solidFill>
                <a:cs typeface="Arial"/>
              </a:rPr>
              <a:t> Social Security retirement benefits at</a:t>
            </a:r>
            <a:r>
              <a:rPr lang="en-US" u="sng" dirty="0">
                <a:solidFill>
                  <a:prstClr val="black"/>
                </a:solidFill>
                <a:cs typeface="Arial"/>
                <a:hlinkClick r:id="rId5"/>
              </a:rPr>
              <a:t> ssa.gov/retirement/ageincrease.htm</a:t>
            </a:r>
            <a:r>
              <a:rPr lang="en-US" dirty="0">
                <a:solidFill>
                  <a:prstClr val="black"/>
                </a:solidFill>
                <a:cs typeface="Arial"/>
              </a:rPr>
              <a:t>.</a:t>
            </a:r>
          </a:p>
          <a:p>
            <a:pPr marL="125660" indent="-125660" defTabSz="966612">
              <a:spcBef>
                <a:spcPts val="634"/>
              </a:spcBef>
              <a:defRPr/>
            </a:pPr>
            <a:r>
              <a:rPr lang="en-US" dirty="0">
                <a:solidFill>
                  <a:prstClr val="black"/>
                </a:solidFill>
                <a:cs typeface="Arial"/>
              </a:rPr>
              <a:t>For more information, visit </a:t>
            </a:r>
            <a:r>
              <a:rPr lang="en-US" u="sng" dirty="0">
                <a:solidFill>
                  <a:srgbClr val="0000FF"/>
                </a:solidFill>
                <a:ea typeface="Calibri"/>
                <a:cs typeface="Arial"/>
                <a:hlinkClick r:id="rId6"/>
              </a:rPr>
              <a:t>ssa.gov/pubs/EN-05-10035.pdf</a:t>
            </a:r>
            <a:r>
              <a:rPr lang="en-US" dirty="0">
                <a:solidFill>
                  <a:prstClr val="black"/>
                </a:solidFill>
                <a:ea typeface="Calibri"/>
                <a:cs typeface="Arial"/>
              </a:rPr>
              <a:t>.</a:t>
            </a:r>
          </a:p>
          <a:p>
            <a:pPr marL="0" indent="0">
              <a:spcBef>
                <a:spcPts val="634"/>
              </a:spcBef>
              <a:buNone/>
              <a:defRPr/>
            </a:pPr>
            <a:r>
              <a:rPr lang="en-US" b="1" dirty="0">
                <a:solidFill>
                  <a:prstClr val="black"/>
                </a:solidFill>
                <a:cs typeface="Arial"/>
              </a:rPr>
              <a:t>NOTE: </a:t>
            </a:r>
            <a:r>
              <a:rPr lang="en-US" dirty="0">
                <a:solidFill>
                  <a:prstClr val="black"/>
                </a:solidFill>
                <a:cs typeface="Arial"/>
              </a:rPr>
              <a:t>CMS sends a “Welcome to Medicare” package to people who actively enroll in Part A and Part B. It’s mailed about 2</a:t>
            </a:r>
            <a:r>
              <a:rPr lang="en-US" dirty="0">
                <a:solidFill>
                  <a:srgbClr val="00529B"/>
                </a:solidFill>
                <a:latin typeface="Arial" panose="020B0604020202020204" pitchFamily="34" charset="0"/>
                <a:cs typeface="Arial" panose="020B0604020202020204" pitchFamily="34" charset="0"/>
              </a:rPr>
              <a:t>–</a:t>
            </a:r>
            <a:r>
              <a:rPr lang="en-US" dirty="0">
                <a:solidFill>
                  <a:prstClr val="black"/>
                </a:solidFill>
                <a:cs typeface="Arial"/>
              </a:rPr>
              <a:t>3 weeks after they apply. The package includes a “Welcome to Medicare” cover letter and a “Welcome to Medicare” pamphlet (CMS Product No. 12020). The package also provides the person’s coverage start date (which is on the enclosed Medicare card as well). The cover letter and pamphlet both explain important decisions the person with Medicare needs to make. </a:t>
            </a:r>
            <a:endParaRPr lang="en-US" dirty="0">
              <a:solidFill>
                <a:prstClr val="black"/>
              </a:solidFill>
              <a:cs typeface="Arial" panose="020B0604020202020204" pitchFamily="34" charset="0"/>
            </a:endParaRPr>
          </a:p>
          <a:p>
            <a:pPr marL="0" indent="0">
              <a:spcBef>
                <a:spcPts val="634"/>
              </a:spcBef>
              <a:buNone/>
              <a:defRPr/>
            </a:pPr>
            <a:r>
              <a:rPr lang="en-US" dirty="0">
                <a:solidFill>
                  <a:prstClr val="black"/>
                </a:solidFill>
                <a:cs typeface="Arial"/>
              </a:rPr>
              <a:t>“Welcome to Medicare,” is pictured on this page. Visit </a:t>
            </a:r>
            <a:r>
              <a:rPr lang="en-US" dirty="0">
                <a:solidFill>
                  <a:prstClr val="black"/>
                </a:solidFill>
                <a:cs typeface="Arial"/>
                <a:hlinkClick r:id="rId7"/>
              </a:rPr>
              <a:t>Medicare.gov/basics/forms-publications-mailings/mailings/signing-up/welcome-to-medicare-package</a:t>
            </a:r>
            <a:r>
              <a:rPr lang="en-US" dirty="0">
                <a:solidFill>
                  <a:prstClr val="black"/>
                </a:solidFill>
                <a:cs typeface="Arial"/>
              </a:rPr>
              <a:t> </a:t>
            </a:r>
            <a:r>
              <a:rPr lang="en-US" dirty="0">
                <a:cs typeface="Arial"/>
              </a:rPr>
              <a:t>to get a copy.</a:t>
            </a:r>
            <a:endParaRPr lang="en-US" dirty="0">
              <a:solidFill>
                <a:prstClr val="black"/>
              </a:solidFill>
              <a:cs typeface="Arial"/>
            </a:endParaRPr>
          </a:p>
          <a:p>
            <a:pPr marL="0" indent="0">
              <a:buNone/>
            </a:pPr>
            <a:endParaRPr lang="en-US" sz="1500" dirty="0"/>
          </a:p>
        </p:txBody>
      </p:sp>
    </p:spTree>
    <p:extLst>
      <p:ext uri="{BB962C8B-B14F-4D97-AF65-F5344CB8AC3E}">
        <p14:creationId xmlns:p14="http://schemas.microsoft.com/office/powerpoint/2010/main" val="211484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i="0" u="none" strike="noStrike" dirty="0">
              <a:solidFill>
                <a:srgbClr val="000000"/>
              </a:solidFill>
              <a:effectLst/>
              <a:cs typeface="Arial" panose="020B0604020202020204" pitchFamily="34" charset="0"/>
            </a:endParaRPr>
          </a:p>
          <a:p>
            <a:pPr marL="0" indent="0" defTabSz="966612">
              <a:spcBef>
                <a:spcPts val="634"/>
              </a:spcBef>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813" indent="-118813">
              <a:spcBef>
                <a:spcPts val="634"/>
              </a:spcBef>
              <a:defRPr/>
            </a:pPr>
            <a:r>
              <a:rPr lang="en-US" b="1" dirty="0">
                <a:solidFill>
                  <a:prstClr val="black"/>
                </a:solidFill>
                <a:cs typeface="Arial" panose="020B0604020202020204" pitchFamily="34" charset="0"/>
              </a:rPr>
              <a:t>If you’re in Original Medicare, </a:t>
            </a:r>
            <a:r>
              <a:rPr lang="en-US" dirty="0">
                <a:solidFill>
                  <a:prstClr val="black"/>
                </a:solidFill>
                <a:cs typeface="Arial" panose="020B0604020202020204" pitchFamily="34" charset="0"/>
              </a:rPr>
              <a:t>you use your red, white, and blue Medicare card when you get health care services. </a:t>
            </a:r>
            <a:r>
              <a:rPr lang="en-US" b="1" dirty="0">
                <a:solidFill>
                  <a:prstClr val="black"/>
                </a:solidFill>
                <a:cs typeface="Arial" panose="020B0604020202020204" pitchFamily="34" charset="0"/>
              </a:rPr>
              <a:t>If you join a Medicare Advantage Plan</a:t>
            </a:r>
            <a:r>
              <a:rPr lang="en-US" dirty="0">
                <a:solidFill>
                  <a:prstClr val="black"/>
                </a:solidFill>
                <a:cs typeface="Arial" panose="020B0604020202020204" pitchFamily="34" charset="0"/>
              </a:rPr>
              <a:t>, your plan may give you a card to use when you get health care services and supplies. Your Medicare Advantage Plan ID card is your main card for Medicare. However, you also may be asked to show your Medicare card, so you should carry this card too. </a:t>
            </a:r>
          </a:p>
          <a:p>
            <a:pPr marL="118813" indent="-118813">
              <a:spcBef>
                <a:spcPts val="634"/>
              </a:spcBef>
              <a:defRPr/>
            </a:pPr>
            <a:r>
              <a:rPr lang="en-US" b="1" dirty="0">
                <a:solidFill>
                  <a:prstClr val="black"/>
                </a:solidFill>
                <a:cs typeface="Arial" panose="020B0604020202020204" pitchFamily="34" charset="0"/>
              </a:rPr>
              <a:t>The Medicare card </a:t>
            </a:r>
            <a:r>
              <a:rPr lang="en-US" dirty="0">
                <a:solidFill>
                  <a:prstClr val="black"/>
                </a:solidFill>
                <a:cs typeface="Arial" panose="020B0604020202020204" pitchFamily="34" charset="0"/>
              </a:rPr>
              <a:t>shows the type of Medicare coverage (Part A and/or Part B) you have and the date your coverage started. Your card has a Medicare Number that’s unique to you. It's a unique combination of letters and numbers—the letters S, L, O, I, B, and Z are never used. This helps to protect your identity. </a:t>
            </a:r>
          </a:p>
          <a:p>
            <a:pPr marL="118813" indent="-118813">
              <a:spcBef>
                <a:spcPts val="634"/>
              </a:spcBef>
              <a:defRPr/>
            </a:pPr>
            <a:r>
              <a:rPr lang="en-US" b="1" dirty="0">
                <a:solidFill>
                  <a:prstClr val="black"/>
                </a:solidFill>
                <a:cs typeface="Arial" panose="020B0604020202020204" pitchFamily="34" charset="0"/>
              </a:rPr>
              <a:t>If you get your Medicare card and don’t want Part B, </a:t>
            </a:r>
            <a:r>
              <a:rPr lang="en-US" dirty="0">
                <a:solidFill>
                  <a:prstClr val="black"/>
                </a:solidFill>
                <a:cs typeface="Arial" panose="020B0604020202020204" pitchFamily="34" charset="0"/>
              </a:rPr>
              <a:t>follow the directions and return the card. Medicare will send you another card that shows you only have Part A coverage.</a:t>
            </a:r>
          </a:p>
          <a:p>
            <a:pPr marL="118813" indent="-118813">
              <a:spcBef>
                <a:spcPts val="634"/>
              </a:spcBef>
              <a:defRPr/>
            </a:pPr>
            <a:r>
              <a:rPr lang="en-US" b="1" dirty="0">
                <a:solidFill>
                  <a:prstClr val="black"/>
                </a:solidFill>
                <a:cs typeface="Arial" panose="020B0604020202020204" pitchFamily="34" charset="0"/>
              </a:rPr>
              <a:t>Only give your Medicare Number to doctors, pharmacists, other health care providers, your insurers, or people you trust </a:t>
            </a:r>
            <a:r>
              <a:rPr lang="en-US" dirty="0">
                <a:solidFill>
                  <a:prstClr val="black"/>
                </a:solidFill>
                <a:cs typeface="Arial" panose="020B0604020202020204" pitchFamily="34" charset="0"/>
              </a:rPr>
              <a:t>to work with Medicare on your behalf. If you forget your card, you, your doctor or other health care provider may be able to look up your Medicare Number online by using the secure Medicare Administrative Contractor (MAC) portal. You may also get your Medicare Number by logging into your secure Medicare account at </a:t>
            </a:r>
            <a:r>
              <a:rPr lang="en-US" dirty="0">
                <a:solidFill>
                  <a:prstClr val="black"/>
                </a:solidFill>
                <a:cs typeface="Arial" panose="020B0604020202020204" pitchFamily="34" charset="0"/>
                <a:hlinkClick r:id="rId3"/>
              </a:rPr>
              <a:t>Medicare.gov/account</a:t>
            </a:r>
            <a:r>
              <a:rPr lang="en-US" dirty="0">
                <a:solidFill>
                  <a:prstClr val="black"/>
                </a:solidFill>
                <a:cs typeface="Arial" panose="020B0604020202020204" pitchFamily="34" charset="0"/>
              </a:rPr>
              <a:t> to print an official copy of your card.</a:t>
            </a:r>
          </a:p>
          <a:p>
            <a:pPr marL="0" indent="0">
              <a:spcBef>
                <a:spcPts val="634"/>
              </a:spcBef>
              <a:buNone/>
              <a:defRPr/>
            </a:pPr>
            <a:endParaRPr lang="en-US" b="1" dirty="0">
              <a:solidFill>
                <a:prstClr val="black"/>
              </a:solidFill>
              <a:cs typeface="Arial" panose="020B0604020202020204" pitchFamily="34" charset="0"/>
            </a:endParaRPr>
          </a:p>
          <a:p>
            <a:pPr marL="0" indent="0">
              <a:spcBef>
                <a:spcPts val="634"/>
              </a:spcBef>
              <a:buNone/>
              <a:defRPr/>
            </a:pPr>
            <a:endParaRPr lang="en-US" sz="1500" dirty="0">
              <a:solidFill>
                <a:prstClr val="black"/>
              </a:solidFill>
              <a:cs typeface="Arial" panose="020B0604020202020204" pitchFamily="34" charset="0"/>
            </a:endParaRPr>
          </a:p>
        </p:txBody>
      </p:sp>
    </p:spTree>
    <p:extLst>
      <p:ext uri="{BB962C8B-B14F-4D97-AF65-F5344CB8AC3E}">
        <p14:creationId xmlns:p14="http://schemas.microsoft.com/office/powerpoint/2010/main" val="287355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76953" y="3757507"/>
            <a:ext cx="6731188" cy="5144347"/>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634"/>
              </a:spcBef>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25660" indent="-125660">
              <a:spcBef>
                <a:spcPts val="634"/>
              </a:spcBef>
              <a:defRPr/>
            </a:pPr>
            <a:r>
              <a:rPr lang="en-US" dirty="0">
                <a:solidFill>
                  <a:prstClr val="black"/>
                </a:solidFill>
                <a:cs typeface="Arial"/>
              </a:rPr>
              <a:t>If you don’t have Medicare and you’re eligible for premium-free Part A, you can sign up for Part A anytime you’re eligible. Your coverage will begin up to 6 months back from when you apply, but it won’t start earlier than when you were first eligible for Medicare. If you have to buy Part A, you can only enroll during specific only during specific enrollment periods. </a:t>
            </a:r>
            <a:endParaRPr lang="en-US" dirty="0">
              <a:solidFill>
                <a:prstClr val="black"/>
              </a:solidFill>
              <a:cs typeface="Arial" panose="020B0604020202020204" pitchFamily="34" charset="0"/>
            </a:endParaRPr>
          </a:p>
          <a:p>
            <a:pPr marL="125660" indent="-125660" defTabSz="966612">
              <a:spcBef>
                <a:spcPts val="634"/>
              </a:spcBef>
              <a:defRPr/>
            </a:pPr>
            <a:r>
              <a:rPr lang="en-US" dirty="0">
                <a:solidFill>
                  <a:prstClr val="black"/>
                </a:solidFill>
                <a:cs typeface="Arial"/>
              </a:rPr>
              <a:t>Generally, your first opportunity to enroll in Medicare Part A and Part B is during your Initial Enrollment Period (IEP). If you don’t sign up for Part B during your IEP, you have to wait until the next General Enrollment Period (GEP), or you may have a chance to sign up for Medicare during a Special Enrollment Period (SEP).</a:t>
            </a:r>
          </a:p>
          <a:p>
            <a:pPr marL="125660" indent="-125660" defTabSz="966612">
              <a:spcBef>
                <a:spcPts val="634"/>
              </a:spcBef>
              <a:defRPr/>
            </a:pPr>
            <a:r>
              <a:rPr lang="en-US" dirty="0">
                <a:solidFill>
                  <a:prstClr val="black"/>
                </a:solidFill>
                <a:cs typeface="Arial"/>
              </a:rPr>
              <a:t>If you already have Medicare, you can make changes to your coverage during the Open Enrollment Period (OEP), the Medicare Advantage OEP, a 5-star Enrollment Period, or in certain circumstances, during an SEP.</a:t>
            </a:r>
          </a:p>
          <a:p>
            <a:pPr marL="125660" indent="-125660" defTabSz="966612">
              <a:spcBef>
                <a:spcPts val="634"/>
              </a:spcBef>
              <a:defRPr/>
            </a:pPr>
            <a:r>
              <a:rPr lang="en-US" dirty="0">
                <a:solidFill>
                  <a:prstClr val="black"/>
                </a:solidFill>
                <a:cs typeface="Arial"/>
              </a:rPr>
              <a:t>Enrolling in Medicare or changing how you get your Medicare are important decisions. These actions must be done timely to avoid late enrollment penalties and to be sure you get the coverage you need, when you need it. Enrollment periods are explained on the following slides.</a:t>
            </a:r>
          </a:p>
          <a:p>
            <a:pPr marL="0" indent="0">
              <a:spcBef>
                <a:spcPts val="634"/>
              </a:spcBef>
              <a:buNone/>
              <a:defRPr/>
            </a:pPr>
            <a:endParaRPr lang="en-US" dirty="0">
              <a:solidFill>
                <a:prstClr val="black"/>
              </a:solidFill>
            </a:endParaRPr>
          </a:p>
        </p:txBody>
      </p:sp>
    </p:spTree>
    <p:extLst>
      <p:ext uri="{BB962C8B-B14F-4D97-AF65-F5344CB8AC3E}">
        <p14:creationId xmlns:p14="http://schemas.microsoft.com/office/powerpoint/2010/main" val="3562933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58775"/>
            <a:ext cx="6051550" cy="3403600"/>
          </a:xfrm>
        </p:spPr>
      </p:sp>
      <p:sp>
        <p:nvSpPr>
          <p:cNvPr id="3" name="Notes Placeholder 2"/>
          <p:cNvSpPr>
            <a:spLocks noGrp="1"/>
          </p:cNvSpPr>
          <p:nvPr>
            <p:ph type="body" idx="1"/>
          </p:nvPr>
        </p:nvSpPr>
        <p:spPr>
          <a:xfrm>
            <a:off x="677618" y="3945383"/>
            <a:ext cx="6053383" cy="5401564"/>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panose="020B0604020202020204" pitchFamily="34" charset="0"/>
            </a:endParaRPr>
          </a:p>
          <a:p>
            <a:pPr marL="0" indent="0" defTabSz="966612">
              <a:spcBef>
                <a:spcPts val="634"/>
              </a:spcBef>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endParaRPr lang="en-US" dirty="0">
              <a:solidFill>
                <a:prstClr val="black"/>
              </a:solidFill>
              <a:cs typeface="Arial"/>
            </a:endParaRPr>
          </a:p>
          <a:p>
            <a:pPr marL="119149" indent="-119149">
              <a:spcBef>
                <a:spcPts val="634"/>
              </a:spcBef>
              <a:defRPr/>
            </a:pPr>
            <a:r>
              <a:rPr lang="en-US" dirty="0">
                <a:solidFill>
                  <a:prstClr val="black"/>
                </a:solidFill>
                <a:cs typeface="Arial"/>
              </a:rPr>
              <a:t>You can first sign up for Part A and/or Part B during your IEP. This is the 7-month period that begins 3 months before the month you turn 65, and ends 3 months after the month you turn 65. Your coverage starts based on when you sign up. </a:t>
            </a:r>
            <a:endParaRPr lang="en-US" dirty="0">
              <a:solidFill>
                <a:prstClr val="black"/>
              </a:solidFill>
              <a:cs typeface="Arial" panose="020B0604020202020204" pitchFamily="34" charset="0"/>
            </a:endParaRPr>
          </a:p>
          <a:p>
            <a:pPr marL="119149" indent="-119149"/>
            <a:r>
              <a:rPr lang="en-US" dirty="0">
                <a:cs typeface="Arial"/>
              </a:rPr>
              <a:t>If you sign up for Part A and/or Part B during the first 3 months of your IEP, in most cases, your coverage begins the 1</a:t>
            </a:r>
            <a:r>
              <a:rPr lang="en-US" baseline="30000" dirty="0">
                <a:cs typeface="Arial"/>
              </a:rPr>
              <a:t>st</a:t>
            </a:r>
            <a:r>
              <a:rPr lang="en-US" dirty="0">
                <a:cs typeface="Arial"/>
              </a:rPr>
              <a:t> day of your birthday month. </a:t>
            </a:r>
            <a:r>
              <a:rPr lang="en-US" b="0" u="none" dirty="0">
                <a:cs typeface="Arial"/>
              </a:rPr>
              <a:t>However, if your birthday is on the</a:t>
            </a:r>
            <a:r>
              <a:rPr lang="en-US" dirty="0">
                <a:cs typeface="Arial"/>
              </a:rPr>
              <a:t> </a:t>
            </a:r>
            <a:r>
              <a:rPr lang="en-US" b="0" u="none" dirty="0">
                <a:cs typeface="Arial"/>
              </a:rPr>
              <a:t>1</a:t>
            </a:r>
            <a:r>
              <a:rPr lang="en-US" b="0" u="none" baseline="30000" dirty="0">
                <a:cs typeface="Arial"/>
              </a:rPr>
              <a:t>st</a:t>
            </a:r>
            <a:r>
              <a:rPr lang="en-US" b="0" u="none" dirty="0">
                <a:cs typeface="Arial"/>
              </a:rPr>
              <a:t> day of the month, your coverage will start the first day of the prior month. </a:t>
            </a:r>
            <a:endParaRPr lang="en-US" b="0" u="none" dirty="0">
              <a:cs typeface="Arial" panose="020B0604020202020204" pitchFamily="34" charset="0"/>
            </a:endParaRPr>
          </a:p>
          <a:p>
            <a:pPr marL="119149" indent="-119149">
              <a:spcBef>
                <a:spcPts val="634"/>
              </a:spcBef>
            </a:pPr>
            <a:r>
              <a:rPr lang="en-US" dirty="0">
                <a:cs typeface="Arial"/>
              </a:rPr>
              <a:t>If you enroll in Part A and/or Part B the month you turn 65 or during the last 3 months of your IEP, the start date for your coverage will be delayed 2</a:t>
            </a:r>
            <a:r>
              <a:rPr lang="en-US" dirty="0">
                <a:solidFill>
                  <a:prstClr val="black"/>
                </a:solidFill>
                <a:cs typeface="Arial"/>
              </a:rPr>
              <a:t>–</a:t>
            </a:r>
            <a:r>
              <a:rPr lang="en-US" dirty="0">
                <a:cs typeface="Arial"/>
              </a:rPr>
              <a:t>3 months</a:t>
            </a:r>
            <a:r>
              <a:rPr lang="en-US" sz="1200" b="0" i="0" u="none" strike="noStrike" kern="1200" baseline="0" dirty="0">
                <a:solidFill>
                  <a:schemeClr val="tx1"/>
                </a:solidFill>
                <a:latin typeface="+mn-lt"/>
                <a:ea typeface="+mn-ea"/>
                <a:cs typeface="+mn-cs"/>
              </a:rPr>
              <a:t>. </a:t>
            </a:r>
            <a:endParaRPr lang="en-US" dirty="0">
              <a:solidFill>
                <a:prstClr val="black"/>
              </a:solidFill>
              <a:cs typeface="Arial"/>
            </a:endParaRPr>
          </a:p>
          <a:p>
            <a:pPr marL="119149" indent="-119149" defTabSz="966612">
              <a:spcBef>
                <a:spcPts val="634"/>
              </a:spcBef>
              <a:defRPr/>
            </a:pPr>
            <a:r>
              <a:rPr lang="en-US" dirty="0">
                <a:solidFill>
                  <a:prstClr val="black"/>
                </a:solidFill>
                <a:cs typeface="Arial"/>
              </a:rPr>
              <a:t>If you're eligible for premium-free Part A, you can enroll in Part A once your IEP begins (3 months before you turn 65) and any month afterward. If you have to buy Part A, you can only sign up during a valid enrollment period.</a:t>
            </a:r>
          </a:p>
          <a:p>
            <a:pPr marL="119149" indent="-119149" defTabSz="966612">
              <a:spcBef>
                <a:spcPts val="634"/>
              </a:spcBef>
              <a:defRPr/>
            </a:pPr>
            <a:r>
              <a:rPr lang="en-US" dirty="0">
                <a:solidFill>
                  <a:prstClr val="black"/>
                </a:solidFill>
                <a:cs typeface="Arial"/>
              </a:rPr>
              <a:t>If you don't enroll in Part B (or Part A if you have to buy it) during your IEP, you may have to pay a late enrollment penalty. For Part B, it's a lifetime penalty.</a:t>
            </a:r>
          </a:p>
          <a:p>
            <a:pPr marL="0" indent="0" defTabSz="966612">
              <a:spcBef>
                <a:spcPts val="634"/>
              </a:spcBef>
              <a:buNone/>
              <a:defRPr/>
            </a:pPr>
            <a:r>
              <a:rPr lang="en-US" b="1" dirty="0">
                <a:solidFill>
                  <a:prstClr val="black"/>
                </a:solidFill>
                <a:cs typeface="Arial"/>
              </a:rPr>
              <a:t>NOTE</a:t>
            </a:r>
            <a:r>
              <a:rPr lang="en-US" dirty="0">
                <a:solidFill>
                  <a:prstClr val="black"/>
                </a:solidFill>
                <a:cs typeface="Arial"/>
              </a:rPr>
              <a:t>: Your 6-month Medigap OEP starts when you’re both 65 and have Part B.</a:t>
            </a:r>
          </a:p>
        </p:txBody>
      </p:sp>
    </p:spTree>
    <p:extLst>
      <p:ext uri="{BB962C8B-B14F-4D97-AF65-F5344CB8AC3E}">
        <p14:creationId xmlns:p14="http://schemas.microsoft.com/office/powerpoint/2010/main" val="1776373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6331" y="3757508"/>
            <a:ext cx="7104476" cy="5502380"/>
          </a:xfrm>
        </p:spPr>
        <p:txBody>
          <a:bodyPr>
            <a:normAutofit fontScale="92500" lnSpcReduction="20000"/>
          </a:bodyPr>
          <a:lstStyle/>
          <a:p>
            <a:pPr marL="0" indent="0" defTabSz="966612">
              <a:lnSpc>
                <a:spcPct val="120000"/>
              </a:lnSpc>
              <a:buNone/>
              <a:defRPr/>
            </a:pPr>
            <a:r>
              <a:rPr lang="en-US" b="1" dirty="0">
                <a:solidFill>
                  <a:prstClr val="black"/>
                </a:solidFill>
                <a:ea typeface="ＭＳ Ｐゴシック"/>
                <a:cs typeface="Arial"/>
              </a:rPr>
              <a:t>This slide has animation.</a:t>
            </a:r>
            <a:endParaRPr lang="en-US" dirty="0">
              <a:solidFill>
                <a:srgbClr val="000000"/>
              </a:solidFill>
              <a:cs typeface="Arial" panose="020B0604020202020204" pitchFamily="34" charset="0"/>
            </a:endParaRPr>
          </a:p>
          <a:p>
            <a:pPr marL="0" indent="0" defTabSz="966612">
              <a:lnSpc>
                <a:spcPct val="120000"/>
              </a:lnSpc>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25660" indent="-125660">
              <a:lnSpc>
                <a:spcPct val="120000"/>
              </a:lnSpc>
              <a:defRPr/>
            </a:pPr>
            <a:r>
              <a:rPr lang="en-US" dirty="0">
                <a:solidFill>
                  <a:prstClr val="black"/>
                </a:solidFill>
                <a:cs typeface="Arial"/>
              </a:rPr>
              <a:t>If you or your spouse are still working, and have a group health plan (GHP) (</a:t>
            </a:r>
            <a:r>
              <a:rPr lang="en-US" dirty="0">
                <a:cs typeface="Arial"/>
              </a:rPr>
              <a:t>a health plan offered by an employer or employee organization that provides health coverage to employees and their families)</a:t>
            </a:r>
            <a:r>
              <a:rPr lang="en-US" dirty="0">
                <a:solidFill>
                  <a:prstClr val="black"/>
                </a:solidFill>
                <a:cs typeface="Arial"/>
              </a:rPr>
              <a:t>, and you didn’t sign up for Part B (or Part A if you have to pay for it) during your IEP, you may be able to enroll during an SEP. An SEP allows you to enroll after your IEP and not wait for the GEP. If eligible, you usually won’t have to pay a late enrollment penalty, but this SEP is limited.</a:t>
            </a:r>
          </a:p>
          <a:p>
            <a:pPr marL="125660" indent="-125660">
              <a:lnSpc>
                <a:spcPct val="120000"/>
              </a:lnSpc>
              <a:defRPr/>
            </a:pPr>
            <a:r>
              <a:rPr lang="en-US" dirty="0">
                <a:solidFill>
                  <a:prstClr val="black"/>
                </a:solidFill>
                <a:cs typeface="Arial"/>
              </a:rPr>
              <a:t>If you're 65 or older, your GHP coverage must be based on your own or your spouse’s current employment. If you have Medicare based on disability, you can also have GHP coverage based on a family member’s current employment. </a:t>
            </a:r>
            <a:br>
              <a:rPr lang="en-US" dirty="0">
                <a:solidFill>
                  <a:prstClr val="black"/>
                </a:solidFill>
                <a:cs typeface="Arial"/>
              </a:rPr>
            </a:br>
            <a:r>
              <a:rPr lang="en-US" b="1" dirty="0">
                <a:solidFill>
                  <a:prstClr val="black"/>
                </a:solidFill>
                <a:cs typeface="Arial"/>
              </a:rPr>
              <a:t>NOTE</a:t>
            </a:r>
            <a:r>
              <a:rPr lang="en-US" dirty="0">
                <a:solidFill>
                  <a:prstClr val="black"/>
                </a:solidFill>
                <a:cs typeface="Arial"/>
              </a:rPr>
              <a:t>: If you have a disability, and the GHP coverage is based on a family member’s current employment (other than your spouse), the employer offering the GHP must have 100 or more employees for you to get an SEP. It's important to note that COBRA (Consolidated Omnibus Budget Reconciliation Act) coverage, retiree health plans, Veterans Affairs (VA) coverage, and individual health coverage (like through the Health Insurance Marketplace) aren’t considered coverage based on current employment.</a:t>
            </a:r>
          </a:p>
          <a:p>
            <a:pPr marL="0" indent="0" defTabSz="966612" fontAlgn="base">
              <a:lnSpc>
                <a:spcPct val="120000"/>
              </a:lnSpc>
              <a:buNone/>
              <a:defRPr/>
            </a:pPr>
            <a:r>
              <a:rPr lang="en-US" dirty="0">
                <a:solidFill>
                  <a:prstClr val="black"/>
                </a:solidFill>
                <a:cs typeface="Arial"/>
              </a:rPr>
              <a:t>You can sign up for Part A (if you have to pay for it) and/or Part B:</a:t>
            </a:r>
          </a:p>
          <a:p>
            <a:pPr marL="183254" indent="-183254" defTabSz="966612" fontAlgn="base">
              <a:lnSpc>
                <a:spcPct val="120000"/>
              </a:lnSpc>
              <a:defRPr/>
            </a:pPr>
            <a:r>
              <a:rPr lang="en-US" dirty="0">
                <a:solidFill>
                  <a:prstClr val="black"/>
                </a:solidFill>
                <a:cs typeface="Arial"/>
              </a:rPr>
              <a:t>Anytime you’re still covered by the GHP.</a:t>
            </a:r>
          </a:p>
          <a:p>
            <a:pPr marL="183254" indent="-183254" defTabSz="966612" fontAlgn="base">
              <a:lnSpc>
                <a:spcPct val="120000"/>
              </a:lnSpc>
              <a:defRPr/>
            </a:pPr>
            <a:r>
              <a:rPr lang="en-US" dirty="0">
                <a:solidFill>
                  <a:prstClr val="black"/>
                </a:solidFill>
                <a:cs typeface="Arial"/>
              </a:rPr>
              <a:t>During the 8-month period that begins the month after the employment ends or the coverage ends, whichever happens first.</a:t>
            </a:r>
          </a:p>
          <a:p>
            <a:pPr marL="0" indent="0" defTabSz="966612">
              <a:lnSpc>
                <a:spcPct val="120000"/>
              </a:lnSpc>
              <a:buNone/>
              <a:defRPr/>
            </a:pPr>
            <a:r>
              <a:rPr lang="en-US" dirty="0">
                <a:solidFill>
                  <a:prstClr val="black"/>
                </a:solidFill>
                <a:cs typeface="Arial"/>
              </a:rPr>
              <a:t>If you enroll in Medicare during your SEP, you can enroll in Medicare Advantage (must have Part A and Part B) and Part D (if you have Part A and/or Part B).</a:t>
            </a:r>
          </a:p>
          <a:p>
            <a:pPr marL="0" indent="0" defTabSz="966612">
              <a:lnSpc>
                <a:spcPct val="120000"/>
              </a:lnSpc>
              <a:buNone/>
              <a:defRPr/>
            </a:pPr>
            <a:r>
              <a:rPr lang="en-US" dirty="0">
                <a:solidFill>
                  <a:prstClr val="black"/>
                </a:solidFill>
                <a:cs typeface="Arial"/>
              </a:rPr>
              <a:t>If you don’t enroll in Medicare during the SEP, you'll have to wait until the next GEP to enroll, you’ll have a gap in your coverage, and you may have to pay a penalty. If you’re entitled to “premium-free” Part A, you can sign up any time after you’re eligible for Medicare. </a:t>
            </a:r>
          </a:p>
          <a:p>
            <a:pPr marL="0" indent="0" defTabSz="966612">
              <a:lnSpc>
                <a:spcPct val="120000"/>
              </a:lnSpc>
              <a:buNone/>
              <a:defRPr/>
            </a:pPr>
            <a:r>
              <a:rPr lang="en-US" dirty="0">
                <a:solidFill>
                  <a:prstClr val="black"/>
                </a:solidFill>
                <a:cs typeface="Arial"/>
              </a:rPr>
              <a:t>This SEP doesn’t apply if you’re eligible for Medicare based on ESRD, or you’re still in your IEP.</a:t>
            </a:r>
          </a:p>
          <a:p>
            <a:pPr marL="0" indent="0">
              <a:lnSpc>
                <a:spcPct val="120000"/>
              </a:lnSpc>
              <a:buNone/>
              <a:defRPr/>
            </a:pPr>
            <a:r>
              <a:rPr lang="en-US" dirty="0">
                <a:solidFill>
                  <a:prstClr val="black"/>
                </a:solidFill>
                <a:cs typeface="Arial"/>
              </a:rPr>
              <a:t>If you have Part A, but delayed Part B, your Medigap OEP starts when your Part B coverage starts. You can buy a Medigap policy during the 6 months after your Part B effective date. You must have Part A and Part B to buy a Medigap policy.</a:t>
            </a:r>
          </a:p>
        </p:txBody>
      </p:sp>
    </p:spTree>
    <p:extLst>
      <p:ext uri="{BB962C8B-B14F-4D97-AF65-F5344CB8AC3E}">
        <p14:creationId xmlns:p14="http://schemas.microsoft.com/office/powerpoint/2010/main" val="367273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64159" y="3757507"/>
            <a:ext cx="6837680" cy="5195993"/>
          </a:xfrm>
        </p:spPr>
        <p:txBody>
          <a:bodyPr/>
          <a:lstStyle/>
          <a:p>
            <a:pPr marL="0" indent="0">
              <a:spcBef>
                <a:spcPts val="600"/>
              </a:spcBef>
              <a:buNone/>
              <a:defRPr/>
            </a:pPr>
            <a:r>
              <a:rPr lang="en-US" b="1" dirty="0">
                <a:cs typeface="Arial"/>
              </a:rPr>
              <a:t>Presenter Notes</a:t>
            </a:r>
            <a:r>
              <a:rPr lang="en-US" dirty="0">
                <a:cs typeface="Arial"/>
              </a:rPr>
              <a:t> </a:t>
            </a:r>
          </a:p>
          <a:p>
            <a:pPr marL="0" indent="0">
              <a:spcBef>
                <a:spcPts val="600"/>
              </a:spcBef>
              <a:buNone/>
              <a:defRPr/>
            </a:pPr>
            <a:r>
              <a:rPr lang="en-US" dirty="0">
                <a:solidFill>
                  <a:srgbClr val="000000"/>
                </a:solidFill>
                <a:cs typeface="Arial"/>
              </a:rPr>
              <a:t>These materials are for trainers who are familiar with Medicare, and who use the information for their presentations. </a:t>
            </a:r>
            <a:endParaRPr lang="en-US" dirty="0">
              <a:cs typeface="Arial"/>
            </a:endParaRPr>
          </a:p>
          <a:p>
            <a:pPr marL="0" indent="0" defTabSz="966612">
              <a:spcBef>
                <a:spcPts val="600"/>
              </a:spcBef>
              <a:buNone/>
              <a:defRPr/>
            </a:pPr>
            <a:r>
              <a:rPr lang="en-US" dirty="0">
                <a:solidFill>
                  <a:prstClr val="black"/>
                </a:solidFill>
                <a:cs typeface="Arial"/>
              </a:rPr>
              <a:t>The module consists of 102 slides with speaker’s notes, and 8 check your knowledge questions. It takes about 75 minutes to present. Allow approximately 15 more minutes for discussion, questions, and answers. You should consider adding more time for additional activities you want to include.</a:t>
            </a:r>
          </a:p>
          <a:p>
            <a:pPr marL="0" indent="0">
              <a:spcBef>
                <a:spcPts val="600"/>
              </a:spcBef>
              <a:buNone/>
              <a:defRPr/>
            </a:pPr>
            <a:r>
              <a:rPr lang="en-US" b="1" dirty="0">
                <a:solidFill>
                  <a:prstClr val="black"/>
                </a:solidFill>
                <a:cs typeface="Arial"/>
              </a:rPr>
              <a:t>Additional Materials Available</a:t>
            </a:r>
            <a:r>
              <a:rPr lang="en-US" dirty="0">
                <a:solidFill>
                  <a:prstClr val="black"/>
                </a:solidFill>
                <a:cs typeface="Arial"/>
              </a:rPr>
              <a:t> </a:t>
            </a:r>
            <a:endParaRPr lang="en-US" dirty="0">
              <a:cs typeface="Arial"/>
            </a:endParaRPr>
          </a:p>
          <a:p>
            <a:pPr marL="125525" indent="-125525">
              <a:spcBef>
                <a:spcPts val="600"/>
              </a:spcBef>
              <a:defRPr/>
            </a:pPr>
            <a:r>
              <a:rPr lang="en-US" dirty="0">
                <a:solidFill>
                  <a:prstClr val="black"/>
                </a:solidFill>
                <a:cs typeface="Arial"/>
              </a:rPr>
              <a:t>Publications (To review these publications, visit </a:t>
            </a:r>
            <a:r>
              <a:rPr lang="en-US" dirty="0">
                <a:solidFill>
                  <a:prstClr val="black"/>
                </a:solidFill>
                <a:cs typeface="Arial"/>
                <a:hlinkClick r:id="rId3"/>
              </a:rPr>
              <a:t>Medicare.gov/publications</a:t>
            </a:r>
            <a:r>
              <a:rPr lang="en-US" dirty="0">
                <a:solidFill>
                  <a:prstClr val="black"/>
                </a:solidFill>
                <a:cs typeface="Arial"/>
              </a:rPr>
              <a:t> and search by keyword or product number.)</a:t>
            </a:r>
          </a:p>
          <a:p>
            <a:pPr marL="251051" lvl="1" indent="-125525" defTabSz="966612">
              <a:buFont typeface="Arial" panose="020B0604020202020204" pitchFamily="34" charset="0"/>
              <a:buChar char="•"/>
              <a:tabLst>
                <a:tab pos="125861" algn="l"/>
              </a:tabLst>
              <a:defRPr/>
            </a:pPr>
            <a:r>
              <a:rPr lang="en-US" dirty="0">
                <a:solidFill>
                  <a:prstClr val="black"/>
                </a:solidFill>
                <a:cs typeface="Arial"/>
              </a:rPr>
              <a:t>“Welcome to Medicare” package (automatically enrolled) (</a:t>
            </a:r>
            <a:r>
              <a:rPr lang="en-US" dirty="0">
                <a:solidFill>
                  <a:prstClr val="black"/>
                </a:solidFill>
                <a:cs typeface="Arial"/>
                <a:hlinkClick r:id="rId4"/>
              </a:rPr>
              <a:t>Medicare.gov/forms-help-other-resources/mail-you-get-about-medicare/welcome-to-medicare-package-automatically-enrolled</a:t>
            </a:r>
            <a:r>
              <a:rPr lang="en-US" dirty="0">
                <a:solidFill>
                  <a:prstClr val="black"/>
                </a:solidFill>
                <a:cs typeface="Arial"/>
              </a:rPr>
              <a:t>) </a:t>
            </a:r>
          </a:p>
          <a:p>
            <a:pPr marL="251051" lvl="1" indent="-125525" defTabSz="966612">
              <a:buFont typeface="Arial" panose="020B0604020202020204" pitchFamily="34" charset="0"/>
              <a:buChar char="•"/>
              <a:tabLst>
                <a:tab pos="125861" algn="l"/>
              </a:tabLst>
              <a:defRPr/>
            </a:pPr>
            <a:r>
              <a:rPr lang="en-US" dirty="0">
                <a:solidFill>
                  <a:prstClr val="black"/>
                </a:solidFill>
                <a:cs typeface="Arial"/>
              </a:rPr>
              <a:t>“Welcome to Medicare” package (not automatically enrolled) (</a:t>
            </a:r>
            <a:r>
              <a:rPr lang="en-US" dirty="0">
                <a:solidFill>
                  <a:prstClr val="black"/>
                </a:solidFill>
                <a:cs typeface="Arial"/>
                <a:hlinkClick r:id="rId5"/>
              </a:rPr>
              <a:t>Medicare.gov/forms-help-other-resources/mail-you-get-about-medicare/welcome-to-medicare-package-not-automatically-enrolled</a:t>
            </a:r>
            <a:r>
              <a:rPr lang="en-US" dirty="0">
                <a:solidFill>
                  <a:prstClr val="black"/>
                </a:solidFill>
                <a:cs typeface="Arial"/>
              </a:rPr>
              <a:t>) </a:t>
            </a:r>
          </a:p>
          <a:p>
            <a:pPr marL="251051" lvl="1" indent="-125525" defTabSz="966612">
              <a:buFont typeface="Arial" panose="020B0604020202020204" pitchFamily="34" charset="0"/>
              <a:buChar char="•"/>
              <a:tabLst>
                <a:tab pos="125861" algn="l"/>
              </a:tabLst>
              <a:defRPr/>
            </a:pPr>
            <a:r>
              <a:rPr lang="en-US" dirty="0">
                <a:solidFill>
                  <a:prstClr val="black"/>
                </a:solidFill>
                <a:cs typeface="Arial"/>
              </a:rPr>
              <a:t>“Medicare &amp; You” handbook (CMS Product No. 10050). Visit </a:t>
            </a:r>
            <a:r>
              <a:rPr lang="en-US" dirty="0">
                <a:solidFill>
                  <a:prstClr val="black"/>
                </a:solidFill>
                <a:cs typeface="Arial"/>
                <a:hlinkClick r:id="rId3"/>
              </a:rPr>
              <a:t>Medicare.gov/publications</a:t>
            </a:r>
            <a:r>
              <a:rPr lang="en-US" dirty="0">
                <a:solidFill>
                  <a:prstClr val="black"/>
                </a:solidFill>
                <a:cs typeface="Arial"/>
              </a:rPr>
              <a:t> to review this publication.</a:t>
            </a:r>
          </a:p>
          <a:p>
            <a:pPr marL="251051" lvl="1" indent="-125525" defTabSz="966612">
              <a:buFont typeface="Arial" panose="020B0604020202020204" pitchFamily="34" charset="0"/>
              <a:buChar char="•"/>
              <a:tabLst>
                <a:tab pos="125861" algn="l"/>
              </a:tabLst>
              <a:defRPr/>
            </a:pPr>
            <a:r>
              <a:rPr lang="en-US" dirty="0">
                <a:solidFill>
                  <a:prstClr val="black"/>
                </a:solidFill>
                <a:cs typeface="Arial"/>
              </a:rPr>
              <a:t>“Understanding Medicare Advantage &amp; Medicare Drug Plan Enrollment Periods” (CMS Product No. 11219). Visit </a:t>
            </a:r>
            <a:r>
              <a:rPr lang="en-US" dirty="0">
                <a:solidFill>
                  <a:prstClr val="black"/>
                </a:solidFill>
                <a:cs typeface="Arial"/>
                <a:hlinkClick r:id="rId3"/>
              </a:rPr>
              <a:t>Medicare.gov/publications</a:t>
            </a:r>
            <a:r>
              <a:rPr lang="en-US" dirty="0">
                <a:solidFill>
                  <a:prstClr val="black"/>
                </a:solidFill>
                <a:cs typeface="Arial"/>
              </a:rPr>
              <a:t> to review this publication.</a:t>
            </a:r>
          </a:p>
          <a:p>
            <a:pPr marL="125525" indent="-125525" defTabSz="966612">
              <a:spcBef>
                <a:spcPts val="600"/>
              </a:spcBef>
              <a:defRPr/>
            </a:pPr>
            <a:r>
              <a:rPr lang="en-US" dirty="0">
                <a:solidFill>
                  <a:prstClr val="black"/>
                </a:solidFill>
                <a:cs typeface="Arial"/>
              </a:rPr>
              <a:t>Job Aids</a:t>
            </a:r>
          </a:p>
          <a:p>
            <a:pPr marL="251051" lvl="1" indent="-125525" defTabSz="966612">
              <a:buFont typeface="Arial" panose="020B0604020202020204" pitchFamily="34" charset="0"/>
              <a:buChar char="•"/>
              <a:tabLst>
                <a:tab pos="125861" algn="l"/>
              </a:tabLst>
              <a:defRPr/>
            </a:pPr>
            <a:r>
              <a:rPr lang="en-US" dirty="0">
                <a:solidFill>
                  <a:prstClr val="black"/>
                </a:solidFill>
                <a:cs typeface="Arial"/>
              </a:rPr>
              <a:t>Medicare Amounts (</a:t>
            </a:r>
            <a:r>
              <a:rPr lang="en-US" dirty="0">
                <a:solidFill>
                  <a:prstClr val="black"/>
                </a:solidFill>
                <a:cs typeface="Arial"/>
                <a:hlinkClick r:id="rId6"/>
              </a:rPr>
              <a:t>CMSnationaltrainingprogram.cms.gov/?q=global-search&amp;combine=job%20aids</a:t>
            </a:r>
            <a:r>
              <a:rPr lang="en-US" dirty="0">
                <a:solidFill>
                  <a:prstClr val="black"/>
                </a:solidFill>
                <a:cs typeface="Arial"/>
              </a:rPr>
              <a:t>) </a:t>
            </a:r>
          </a:p>
          <a:p>
            <a:pPr marL="251051" lvl="1" indent="-125525" defTabSz="966612">
              <a:buFont typeface="Arial" panose="020B0604020202020204" pitchFamily="34" charset="0"/>
              <a:buChar char="•"/>
              <a:tabLst>
                <a:tab pos="125861" algn="l"/>
              </a:tabLst>
              <a:defRPr/>
            </a:pPr>
            <a:r>
              <a:rPr lang="en-US" dirty="0">
                <a:solidFill>
                  <a:prstClr val="black"/>
                </a:solidFill>
                <a:cs typeface="Arial"/>
              </a:rPr>
              <a:t>Medicare card (</a:t>
            </a:r>
            <a:r>
              <a:rPr lang="en-US" dirty="0">
                <a:solidFill>
                  <a:prstClr val="black"/>
                </a:solidFill>
                <a:cs typeface="Arial"/>
                <a:hlinkClick r:id="rId7"/>
              </a:rPr>
              <a:t>CMSnationaltrainingprogram.cms.gov/sites/default/files/shared/2018-New-Medicare-Card.pdf</a:t>
            </a:r>
            <a:r>
              <a:rPr lang="en-US" dirty="0">
                <a:solidFill>
                  <a:prstClr val="black"/>
                </a:solidFill>
                <a:cs typeface="Arial"/>
              </a:rPr>
              <a:t>) </a:t>
            </a:r>
          </a:p>
          <a:p>
            <a:pPr marL="0" lvl="1" defTabSz="966612">
              <a:tabLst>
                <a:tab pos="125861" algn="l"/>
              </a:tabLst>
              <a:defRPr/>
            </a:pPr>
            <a:endParaRPr lang="en-US" b="1" dirty="0">
              <a:solidFill>
                <a:prstClr val="black"/>
              </a:solidFill>
              <a:cs typeface="Arial"/>
            </a:endParaRPr>
          </a:p>
          <a:p>
            <a:pPr marL="181240" lvl="1" indent="-181240" defTabSz="966612">
              <a:buFont typeface="Wingdings" panose="05000000000000000000" pitchFamily="2" charset="2"/>
              <a:buChar char="§"/>
              <a:tabLst>
                <a:tab pos="125861" algn="l"/>
              </a:tabLs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3349" y="3676943"/>
            <a:ext cx="7058025" cy="5495632"/>
          </a:xfrm>
        </p:spPr>
        <p:txBody>
          <a:bodyPr/>
          <a:lstStyle/>
          <a:p>
            <a:pPr marL="0" indent="0" defTabSz="966612">
              <a:buNone/>
              <a:defRPr/>
            </a:pPr>
            <a:r>
              <a:rPr lang="en-US" b="1" dirty="0">
                <a:solidFill>
                  <a:prstClr val="black"/>
                </a:solidFill>
                <a:ea typeface="ＭＳ Ｐゴシック"/>
                <a:cs typeface="Arial"/>
              </a:rPr>
              <a:t>This slide has animation.</a:t>
            </a:r>
            <a:endParaRPr lang="en-US" dirty="0">
              <a:solidFill>
                <a:srgbClr val="000000"/>
              </a:solidFill>
              <a:cs typeface="Arial" panose="020B0604020202020204" pitchFamily="34" charset="0"/>
            </a:endParaRPr>
          </a:p>
          <a:p>
            <a:pPr marL="0" indent="0" defTabSz="966612">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18813" indent="-118813">
              <a:defRPr/>
            </a:pPr>
            <a:r>
              <a:rPr lang="en-US" dirty="0">
                <a:solidFill>
                  <a:prstClr val="black"/>
                </a:solidFill>
                <a:cs typeface="Arial"/>
              </a:rPr>
              <a:t>If you didn’t sign up for </a:t>
            </a:r>
            <a:r>
              <a:rPr lang="en-US" b="1" dirty="0">
                <a:solidFill>
                  <a:prstClr val="black"/>
                </a:solidFill>
                <a:cs typeface="Arial"/>
              </a:rPr>
              <a:t>Part B (or Part A if you have to buy it) </a:t>
            </a:r>
            <a:r>
              <a:rPr lang="en-US" dirty="0">
                <a:solidFill>
                  <a:prstClr val="black"/>
                </a:solidFill>
                <a:cs typeface="Arial"/>
              </a:rPr>
              <a:t>during your IEP and you don’t qualify for an SEP, you can sign up during the General Enrollment Period (GEP) between January 1–March 31 each year. Your coverage won’t start until July 1 of that year, and you may have to pay a higher Part A and/or Part B premium for late enrollment. For most people who don’t enroll during their IEP or SEP, this is their only chance to enroll. In addition, if more than 12 months have passed since you were eligible for Part B (or Part A, if you have to buy it), you'll likely have to pay a late enrollment penalty that’s added to your monthly Part B premium (or Part A, if you have to buy it). In most cases, you’ll have to pay this penalty for as long as you have Part B. However, if you delayed Part B (or Part A, if you have to buy it) because you or your spouse were still working and had GHP coverage, you won’t have a late enrollment penalty and you may be able to enroll during an SEP. The SEP special circumstances will be discussed in more detail later in this lesson. </a:t>
            </a:r>
            <a:endParaRPr lang="en-US" dirty="0">
              <a:solidFill>
                <a:prstClr val="black"/>
              </a:solidFill>
              <a:cs typeface="Arial" panose="020B0604020202020204" pitchFamily="34" charset="0"/>
            </a:endParaRPr>
          </a:p>
          <a:p>
            <a:pPr marL="118813" indent="-118813">
              <a:defRPr/>
            </a:pPr>
            <a:r>
              <a:rPr lang="en-US" dirty="0">
                <a:solidFill>
                  <a:prstClr val="black"/>
                </a:solidFill>
                <a:cs typeface="Arial"/>
              </a:rPr>
              <a:t>If you delayed your enrollment in Part B, you must complete and submit the “Application for Enrollment in Medicare Part B (Medical Insurance)” form (Form CMS-40B, </a:t>
            </a:r>
            <a:r>
              <a:rPr lang="en-US" dirty="0">
                <a:solidFill>
                  <a:prstClr val="black"/>
                </a:solidFill>
                <a:cs typeface="Arial"/>
                <a:hlinkClick r:id="rId3"/>
              </a:rPr>
              <a:t>CMS.gov/Medicare/CMS-Forms/CMS-Forms/Downloads/CMS40B-E.pdf</a:t>
            </a:r>
            <a:r>
              <a:rPr lang="en-US" dirty="0">
                <a:solidFill>
                  <a:prstClr val="black"/>
                </a:solidFill>
                <a:cs typeface="Arial"/>
              </a:rPr>
              <a:t>) to your local Social Security office. If you sign up during an SEP, include the “Request for Employment Information” form (Form CMS-L564, </a:t>
            </a:r>
            <a:r>
              <a:rPr lang="en-US" dirty="0">
                <a:solidFill>
                  <a:prstClr val="black"/>
                </a:solidFill>
                <a:cs typeface="Arial"/>
                <a:hlinkClick r:id="rId4"/>
              </a:rPr>
              <a:t>CMS.gov/Medicare/CMS-Forms/CMS-Forms/Downloads/CMS-L564E.pdf</a:t>
            </a:r>
            <a:r>
              <a:rPr lang="en-US" dirty="0">
                <a:solidFill>
                  <a:prstClr val="black"/>
                </a:solidFill>
                <a:cs typeface="Arial"/>
              </a:rPr>
              <a:t>) with your Part B application. You must complete Section A and your employer must complete Section B on the form. </a:t>
            </a:r>
            <a:endParaRPr lang="en-US" dirty="0">
              <a:solidFill>
                <a:prstClr val="black"/>
              </a:solidFill>
              <a:cs typeface="Arial" panose="020B0604020202020204" pitchFamily="34" charset="0"/>
            </a:endParaRPr>
          </a:p>
          <a:p>
            <a:pPr marL="118813" indent="-118813">
              <a:defRPr/>
            </a:pPr>
            <a:r>
              <a:rPr lang="en-US" dirty="0">
                <a:cs typeface="Arial"/>
              </a:rPr>
              <a:t>The “Sign Up for Part B” GEP package (</a:t>
            </a:r>
            <a:r>
              <a:rPr lang="en-US" dirty="0">
                <a:cs typeface="Arial"/>
                <a:hlinkClick r:id="rId5"/>
              </a:rPr>
              <a:t>Medicare.gov/basics/forms-publications-mailings/mailings/signing-up/sign-up-for-part-b-package</a:t>
            </a:r>
            <a:r>
              <a:rPr lang="en-US" dirty="0">
                <a:cs typeface="Arial"/>
              </a:rPr>
              <a:t>) is sent to those who didn’t sign up, dropped, or lost Part B in the past year. The package notifies people of the chance to enroll in Part B during the GEP. It includes a letter and booklet. The package explains how to sign up for Part B, the risks for delaying enrollment, and other decisions you may need to make about your Medicare coverage. </a:t>
            </a:r>
          </a:p>
          <a:p>
            <a:r>
              <a:rPr lang="en-US" dirty="0"/>
              <a:t>If you didn’t sign up for Part B (or Part A if you have to buy it), you'll likely have to pay a late enrollment penalty that’s added to your monthly Part B premium (or Part A, if you have to buy it). Medicare late enrollment penalty is described in more detail in Lesson 2.</a:t>
            </a:r>
            <a:endParaRPr lang="en-US" dirty="0">
              <a:cs typeface="Arial" panose="020B0604020202020204" pitchFamily="34" charset="0"/>
            </a:endParaRPr>
          </a:p>
          <a:p>
            <a:pPr marL="0" indent="0" defTabSz="966612">
              <a:buNone/>
              <a:defRPr/>
            </a:pPr>
            <a:endParaRPr lang="en-US" dirty="0">
              <a:solidFill>
                <a:prstClr val="black"/>
              </a:solidFill>
            </a:endParaRPr>
          </a:p>
        </p:txBody>
      </p:sp>
    </p:spTree>
    <p:extLst>
      <p:ext uri="{BB962C8B-B14F-4D97-AF65-F5344CB8AC3E}">
        <p14:creationId xmlns:p14="http://schemas.microsoft.com/office/powerpoint/2010/main" val="71567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19088"/>
            <a:ext cx="6051550" cy="3403600"/>
          </a:xfrm>
        </p:spPr>
      </p:sp>
      <p:sp>
        <p:nvSpPr>
          <p:cNvPr id="3" name="Notes Placeholder 2"/>
          <p:cNvSpPr>
            <a:spLocks noGrp="1"/>
          </p:cNvSpPr>
          <p:nvPr>
            <p:ph type="body" idx="1"/>
          </p:nvPr>
        </p:nvSpPr>
        <p:spPr>
          <a:xfrm>
            <a:off x="584200" y="3867912"/>
            <a:ext cx="6146800" cy="5033942"/>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634"/>
              </a:spcBef>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19149" indent="-119149">
              <a:spcBef>
                <a:spcPts val="634"/>
              </a:spcBef>
              <a:defRPr/>
            </a:pPr>
            <a:r>
              <a:rPr lang="en-US" dirty="0">
                <a:solidFill>
                  <a:prstClr val="black"/>
                </a:solidFill>
                <a:cs typeface="Arial"/>
              </a:rPr>
              <a:t>If you already have Medicare, the OEP allows you the opportunity to review your choices and pick the Medicare health and/or drug plan that works best for you. </a:t>
            </a:r>
            <a:endParaRPr lang="en-US" dirty="0">
              <a:solidFill>
                <a:prstClr val="black"/>
              </a:solidFill>
              <a:cs typeface="Arial" panose="020B0604020202020204" pitchFamily="34" charset="0"/>
            </a:endParaRPr>
          </a:p>
          <a:p>
            <a:pPr marL="119149" indent="-119149" defTabSz="966612">
              <a:spcBef>
                <a:spcPts val="634"/>
              </a:spcBef>
              <a:defRPr/>
            </a:pPr>
            <a:r>
              <a:rPr lang="en-US" dirty="0">
                <a:solidFill>
                  <a:prstClr val="black"/>
                </a:solidFill>
                <a:cs typeface="Arial"/>
              </a:rPr>
              <a:t>Open Enrollment starts on October 15 and ends December 7 each year.</a:t>
            </a:r>
          </a:p>
          <a:p>
            <a:pPr marL="119149" indent="-119149" defTabSz="966612">
              <a:spcBef>
                <a:spcPts val="634"/>
              </a:spcBef>
              <a:defRPr/>
            </a:pPr>
            <a:r>
              <a:rPr lang="en-US" dirty="0">
                <a:solidFill>
                  <a:prstClr val="black"/>
                </a:solidFill>
                <a:cs typeface="Arial"/>
              </a:rPr>
              <a:t>This gives you a full 7 weeks to compare and make decisions, and helps ensure that you’ll have essential plan materials and membership cards in hand on January 1, when your new coverage starts.</a:t>
            </a:r>
          </a:p>
        </p:txBody>
      </p:sp>
    </p:spTree>
    <p:extLst>
      <p:ext uri="{BB962C8B-B14F-4D97-AF65-F5344CB8AC3E}">
        <p14:creationId xmlns:p14="http://schemas.microsoft.com/office/powerpoint/2010/main" val="920285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85738"/>
            <a:ext cx="5759450" cy="3240087"/>
          </a:xfrm>
        </p:spPr>
      </p:sp>
      <p:sp>
        <p:nvSpPr>
          <p:cNvPr id="3" name="Notes Placeholder 2"/>
          <p:cNvSpPr>
            <a:spLocks noGrp="1"/>
          </p:cNvSpPr>
          <p:nvPr>
            <p:ph type="body" idx="1"/>
          </p:nvPr>
        </p:nvSpPr>
        <p:spPr>
          <a:xfrm>
            <a:off x="250807" y="3496484"/>
            <a:ext cx="6864677" cy="5881426"/>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634"/>
              </a:spcBef>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a:spcBef>
                <a:spcPts val="634"/>
              </a:spcBef>
              <a:buNone/>
              <a:defRPr/>
            </a:pPr>
            <a:r>
              <a:rPr lang="en-US" dirty="0">
                <a:solidFill>
                  <a:prstClr val="black"/>
                </a:solidFill>
                <a:cs typeface="Arial"/>
              </a:rPr>
              <a:t>The Medicare Advantage Open Enrollment Period is from January 1–March 31 each year. Your coverage begins the 1</a:t>
            </a:r>
            <a:r>
              <a:rPr lang="en-US" baseline="30000" dirty="0">
                <a:solidFill>
                  <a:prstClr val="black"/>
                </a:solidFill>
                <a:cs typeface="Arial"/>
              </a:rPr>
              <a:t>st</a:t>
            </a:r>
            <a:r>
              <a:rPr lang="en-US" dirty="0">
                <a:solidFill>
                  <a:prstClr val="black"/>
                </a:solidFill>
                <a:cs typeface="Arial"/>
              </a:rPr>
              <a:t> day of the month after you enroll in the plan. You must be enrolled in a Medicare Advantage Plan (at any time) during the first 3 months of the year to use this enrollment period.</a:t>
            </a:r>
          </a:p>
          <a:p>
            <a:pPr marL="0" indent="0">
              <a:spcBef>
                <a:spcPts val="634"/>
              </a:spcBef>
              <a:buNone/>
              <a:defRPr/>
            </a:pPr>
            <a:r>
              <a:rPr lang="en-US" b="1" dirty="0">
                <a:solidFill>
                  <a:prstClr val="black"/>
                </a:solidFill>
                <a:cs typeface="Arial"/>
              </a:rPr>
              <a:t>Between January 1–March 31 each year, you can make these changes during the Medicare Advantage Open Enrollment Period:</a:t>
            </a:r>
          </a:p>
          <a:p>
            <a:pPr marL="183254" indent="-183254">
              <a:spcBef>
                <a:spcPts val="634"/>
              </a:spcBef>
              <a:defRPr/>
            </a:pPr>
            <a:r>
              <a:rPr lang="en-US" dirty="0">
                <a:cs typeface="Arial"/>
              </a:rPr>
              <a:t>If you’re in a Medicare Advantage Plan (with or without drug coverage), you can switch to another Medicare Advantage Plan (with or without drug coverage).</a:t>
            </a:r>
            <a:endParaRPr lang="en-US" dirty="0">
              <a:solidFill>
                <a:prstClr val="black"/>
              </a:solidFill>
              <a:cs typeface="Arial"/>
            </a:endParaRPr>
          </a:p>
          <a:p>
            <a:pPr marL="183254" indent="-183254">
              <a:spcBef>
                <a:spcPts val="634"/>
              </a:spcBef>
              <a:defRPr/>
            </a:pPr>
            <a:r>
              <a:rPr lang="en-US" dirty="0">
                <a:cs typeface="Arial"/>
              </a:rPr>
              <a:t>You can drop your Medicare Advantage Plan and return to Original Medicare. You’ll also be able to join a Medicare drug plan. (</a:t>
            </a:r>
            <a:r>
              <a:rPr lang="en-US" dirty="0">
                <a:solidFill>
                  <a:prstClr val="black"/>
                </a:solidFill>
                <a:cs typeface="Arial"/>
              </a:rPr>
              <a:t>There’s a coordinating Part D Special Enrollment Period (SEP).)</a:t>
            </a:r>
          </a:p>
          <a:p>
            <a:pPr marL="0" indent="0">
              <a:spcBef>
                <a:spcPts val="634"/>
              </a:spcBef>
              <a:buNone/>
              <a:defRPr/>
            </a:pPr>
            <a:r>
              <a:rPr lang="en-US" dirty="0">
                <a:solidFill>
                  <a:prstClr val="black"/>
                </a:solidFill>
                <a:cs typeface="Arial"/>
              </a:rPr>
              <a:t>During this period, you </a:t>
            </a:r>
            <a:r>
              <a:rPr lang="en-US" b="1" dirty="0">
                <a:solidFill>
                  <a:prstClr val="black"/>
                </a:solidFill>
                <a:cs typeface="Arial"/>
              </a:rPr>
              <a:t>can’t</a:t>
            </a:r>
            <a:r>
              <a:rPr lang="en-US" dirty="0">
                <a:solidFill>
                  <a:prstClr val="black"/>
                </a:solidFill>
                <a:cs typeface="Arial"/>
              </a:rPr>
              <a:t>:</a:t>
            </a:r>
          </a:p>
          <a:p>
            <a:pPr marL="183254" indent="-183254">
              <a:spcBef>
                <a:spcPts val="634"/>
              </a:spcBef>
              <a:defRPr/>
            </a:pPr>
            <a:r>
              <a:rPr lang="en-US" dirty="0">
                <a:cs typeface="Arial"/>
              </a:rPr>
              <a:t>Switch from Original Medicare to a Medicare Advantage Plan. </a:t>
            </a:r>
          </a:p>
          <a:p>
            <a:pPr marL="183656" indent="-183656">
              <a:spcBef>
                <a:spcPts val="634"/>
              </a:spcBef>
              <a:defRPr/>
            </a:pPr>
            <a:r>
              <a:rPr lang="en-US" dirty="0">
                <a:cs typeface="Arial"/>
              </a:rPr>
              <a:t>Join a Medicare Prescription Drug Plan if you’re in Original Medicare. </a:t>
            </a:r>
            <a:endParaRPr lang="en-US" dirty="0">
              <a:cs typeface="Arial" panose="020B0604020202020204" pitchFamily="34" charset="0"/>
            </a:endParaRPr>
          </a:p>
          <a:p>
            <a:pPr marL="183254" indent="-183254">
              <a:spcBef>
                <a:spcPts val="634"/>
              </a:spcBef>
              <a:defRPr/>
            </a:pPr>
            <a:r>
              <a:rPr lang="en-US" dirty="0">
                <a:cs typeface="Arial"/>
              </a:rPr>
              <a:t>Switch from one Medicare drug plan to another if you’re in Original Medicare.</a:t>
            </a:r>
            <a:endParaRPr lang="en-US" dirty="0">
              <a:solidFill>
                <a:prstClr val="black"/>
              </a:solidFill>
              <a:cs typeface="Arial"/>
            </a:endParaRPr>
          </a:p>
          <a:p>
            <a:pPr marL="0" indent="0">
              <a:spcBef>
                <a:spcPts val="634"/>
              </a:spcBef>
              <a:buNone/>
              <a:defRPr/>
            </a:pPr>
            <a:r>
              <a:rPr lang="en-US" b="1" dirty="0">
                <a:solidFill>
                  <a:prstClr val="black"/>
                </a:solidFill>
                <a:cs typeface="Arial"/>
              </a:rPr>
              <a:t>You can only make one change during the Medicare Advantage Open Enrollment Period, </a:t>
            </a:r>
            <a:r>
              <a:rPr lang="en-US" dirty="0">
                <a:solidFill>
                  <a:prstClr val="black"/>
                </a:solidFill>
                <a:cs typeface="Arial"/>
              </a:rPr>
              <a:t>and any changes you make will be effective the 1</a:t>
            </a:r>
            <a:r>
              <a:rPr lang="en-US" baseline="30000" dirty="0">
                <a:solidFill>
                  <a:prstClr val="black"/>
                </a:solidFill>
                <a:cs typeface="Arial"/>
              </a:rPr>
              <a:t>st</a:t>
            </a:r>
            <a:r>
              <a:rPr lang="en-US" dirty="0">
                <a:solidFill>
                  <a:prstClr val="black"/>
                </a:solidFill>
                <a:cs typeface="Arial"/>
              </a:rPr>
              <a:t> of the month after the plan gets your request. </a:t>
            </a:r>
            <a:endParaRPr lang="en-US" dirty="0">
              <a:solidFill>
                <a:prstClr val="black"/>
              </a:solidFill>
              <a:cs typeface="Arial" panose="020B0604020202020204" pitchFamily="34" charset="0"/>
            </a:endParaRPr>
          </a:p>
          <a:p>
            <a:pPr marL="0" indent="0">
              <a:spcBef>
                <a:spcPts val="634"/>
              </a:spcBef>
              <a:buNone/>
              <a:defRPr/>
            </a:pPr>
            <a:r>
              <a:rPr lang="en-US" b="1" i="1" dirty="0"/>
              <a:t>You can also use the Medicare Advantage Open Enrollment Period if you become eligible for a Medicare Advantage Plan (you have Medicare Part A and Part B) for the first time and enroll during the first 3 months of becoming eligible. </a:t>
            </a:r>
            <a:r>
              <a:rPr lang="en-US" dirty="0"/>
              <a:t>The MA-OEP starts when you first have Medicare Part A and Part B and ends on the last day of the 3</a:t>
            </a:r>
            <a:r>
              <a:rPr lang="en-US" baseline="30000" dirty="0"/>
              <a:t>rd</a:t>
            </a:r>
            <a:r>
              <a:rPr lang="en-US" dirty="0"/>
              <a:t> month of entitlement. </a:t>
            </a:r>
          </a:p>
          <a:p>
            <a:pPr marL="0" indent="0">
              <a:spcBef>
                <a:spcPts val="634"/>
              </a:spcBef>
              <a:buNone/>
            </a:pPr>
            <a:r>
              <a:rPr lang="en-US" b="1" dirty="0">
                <a:cs typeface="Arial"/>
              </a:rPr>
              <a:t>If you’re returning to Original Medicare and joining a drug plan, </a:t>
            </a:r>
            <a:r>
              <a:rPr lang="en-US" dirty="0">
                <a:cs typeface="Arial"/>
              </a:rPr>
              <a:t>you don’t need to contact your Medicare Advantage Plan to disenroll. The disenrollment will happen automatically when you join the drug plan. </a:t>
            </a:r>
            <a:endParaRPr lang="en-US" dirty="0">
              <a:cs typeface="Arial" panose="020B0604020202020204" pitchFamily="34" charset="0"/>
            </a:endParaRP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806700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08722" y="3757507"/>
            <a:ext cx="6567424" cy="5423069"/>
          </a:xfrm>
        </p:spPr>
        <p:txBody>
          <a:bodyPr/>
          <a:lstStyle/>
          <a:p>
            <a:pPr marL="0" indent="0" defTabSz="968185">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i="0" u="none" strike="noStrike" dirty="0">
              <a:solidFill>
                <a:srgbClr val="000000"/>
              </a:solidFill>
              <a:effectLst/>
              <a:cs typeface="Arial" panose="020B0604020202020204" pitchFamily="34" charset="0"/>
            </a:endParaRPr>
          </a:p>
          <a:p>
            <a:pPr marL="0" indent="0" defTabSz="968185">
              <a:spcBef>
                <a:spcPts val="634"/>
              </a:spcBef>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8185">
              <a:spcBef>
                <a:spcPts val="634"/>
              </a:spcBef>
              <a:buNone/>
              <a:defRPr/>
            </a:pPr>
            <a:r>
              <a:rPr lang="en-US" dirty="0">
                <a:solidFill>
                  <a:prstClr val="black"/>
                </a:solidFill>
                <a:cs typeface="Arial" panose="020B0604020202020204" pitchFamily="34" charset="0"/>
              </a:rPr>
              <a:t>Medicare uses information from member satisfaction surveys, plans, and health care providers to give overall star ratings to plans. A plan can get a rating between 1 and 5 stars. A 5-star rating is considered excellent. These ratings help you compare plans based on quality and performance. The ratings are updated by Medicare every October and become effective January 1 of the following year. The ratings can change each year.</a:t>
            </a:r>
          </a:p>
          <a:p>
            <a:pPr marL="125525" indent="-125525" defTabSz="968185">
              <a:spcBef>
                <a:spcPts val="634"/>
              </a:spcBef>
              <a:defRPr/>
            </a:pPr>
            <a:r>
              <a:rPr lang="en-US" dirty="0">
                <a:solidFill>
                  <a:prstClr val="black"/>
                </a:solidFill>
                <a:cs typeface="Arial" panose="020B0604020202020204" pitchFamily="34" charset="0"/>
              </a:rPr>
              <a:t>You can use the 5-star SEP to enroll in a 5-star Medicare Advantage Plan (with or without drug coverage), or a 5-star Medicare drug plan, as long as you meet the plan’s enrollment requirements (for example, living within the service area). If you’re currently enrolled in a plan with a 5-star overall rating, you may use this SEP to switch to a different plan with a 5-star overall rating. </a:t>
            </a:r>
          </a:p>
          <a:p>
            <a:pPr marL="125834" indent="-125834" defTabSz="968185">
              <a:spcBef>
                <a:spcPts val="634"/>
              </a:spcBef>
              <a:defRPr/>
            </a:pPr>
            <a:r>
              <a:rPr lang="en-US" dirty="0">
                <a:solidFill>
                  <a:prstClr val="black"/>
                </a:solidFill>
                <a:cs typeface="Arial" panose="020B0604020202020204" pitchFamily="34" charset="0"/>
              </a:rPr>
              <a:t>CMS also created a coordinating SEP for drug plans. This SEP lets people who enroll in certain types of 5-star plans without drug coverage choose a drug plan, if that combination is allowed under CMS rules. </a:t>
            </a:r>
          </a:p>
          <a:p>
            <a:pPr marL="125525" indent="-125525" defTabSz="968185">
              <a:spcBef>
                <a:spcPts val="634"/>
              </a:spcBef>
              <a:defRPr/>
            </a:pPr>
            <a:r>
              <a:rPr lang="en-US" dirty="0">
                <a:solidFill>
                  <a:prstClr val="black"/>
                </a:solidFill>
                <a:cs typeface="Arial" panose="020B0604020202020204" pitchFamily="34" charset="0"/>
              </a:rPr>
              <a:t>You may use the 5-star SEP to change plans one time each year between December 8 and November 30. Once you enroll in a 5-star plan, your SEP ends for that year and you’re only allowed to make other changes during valid enrollment periods. Your enrollment will start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after the month the plan gets your enrollment request. </a:t>
            </a:r>
          </a:p>
          <a:p>
            <a:pPr marL="0" indent="0" defTabSz="968185">
              <a:spcBef>
                <a:spcPts val="634"/>
              </a:spcBef>
              <a:buNone/>
              <a:defRPr/>
            </a:pPr>
            <a:r>
              <a:rPr lang="en-US" b="1" dirty="0">
                <a:solidFill>
                  <a:prstClr val="black"/>
                </a:solidFill>
                <a:cs typeface="Arial" panose="020B0604020202020204" pitchFamily="34" charset="0"/>
              </a:rPr>
              <a:t>NOTE: </a:t>
            </a:r>
            <a:r>
              <a:rPr lang="en-US" dirty="0">
                <a:solidFill>
                  <a:prstClr val="black"/>
                </a:solidFill>
                <a:cs typeface="Arial" panose="020B0604020202020204" pitchFamily="34" charset="0"/>
              </a:rPr>
              <a:t>You may lose drug coverage if you use this SEP to move from a plan that has drug coverage to a plan that doesn’t. You’ll have to wait until the next OEP to get coverage and may have to pay a Part D late enrollment penalty. </a:t>
            </a:r>
          </a:p>
          <a:p>
            <a:pPr marL="0" indent="0" defTabSz="968185">
              <a:spcBef>
                <a:spcPts val="634"/>
              </a:spcBef>
              <a:buNone/>
              <a:defRPr/>
            </a:pPr>
            <a:r>
              <a:rPr lang="en-US" dirty="0">
                <a:solidFill>
                  <a:prstClr val="black"/>
                </a:solidFill>
                <a:cs typeface="Arial" panose="020B0604020202020204" pitchFamily="34" charset="0"/>
              </a:rPr>
              <a:t>Visit </a:t>
            </a:r>
            <a:r>
              <a:rPr lang="en-US" dirty="0">
                <a:cs typeface="Arial" panose="020B0604020202020204" pitchFamily="34" charset="0"/>
                <a:hlinkClick r:id="rId3"/>
              </a:rPr>
              <a:t>Medicare.gov/plan-compare</a:t>
            </a:r>
            <a:r>
              <a:rPr lang="en-US" dirty="0">
                <a:cs typeface="Arial" panose="020B0604020202020204" pitchFamily="34" charset="0"/>
              </a:rPr>
              <a:t> </a:t>
            </a:r>
            <a:r>
              <a:rPr lang="en-US" dirty="0">
                <a:solidFill>
                  <a:prstClr val="black"/>
                </a:solidFill>
                <a:cs typeface="Arial" panose="020B0604020202020204" pitchFamily="34" charset="0"/>
              </a:rPr>
              <a:t>to see star ratings. Look at the Overall Star Rating to find eligible plans.</a:t>
            </a:r>
          </a:p>
          <a:p>
            <a:pPr marL="0" indent="0" defTabSz="968185">
              <a:spcBef>
                <a:spcPts val="634"/>
              </a:spcBef>
              <a:buNone/>
              <a:defRPr/>
            </a:pPr>
            <a:endParaRPr lang="en-US" dirty="0">
              <a:solidFill>
                <a:prstClr val="black"/>
              </a:solidFill>
              <a:cs typeface="Arial" panose="020B0604020202020204" pitchFamily="34" charset="0"/>
            </a:endParaRPr>
          </a:p>
          <a:p>
            <a:pPr marL="0" indent="0" defTabSz="968185">
              <a:spcBef>
                <a:spcPts val="634"/>
              </a:spcBef>
              <a:buNone/>
              <a:defRPr/>
            </a:pPr>
            <a:endParaRPr lang="en-US" b="1" dirty="0">
              <a:solidFill>
                <a:prstClr val="black"/>
              </a:solidFill>
            </a:endParaRPr>
          </a:p>
        </p:txBody>
      </p:sp>
    </p:spTree>
    <p:extLst>
      <p:ext uri="{BB962C8B-B14F-4D97-AF65-F5344CB8AC3E}">
        <p14:creationId xmlns:p14="http://schemas.microsoft.com/office/powerpoint/2010/main" val="1939717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314" y="3582114"/>
            <a:ext cx="7138533" cy="5848965"/>
          </a:xfrm>
        </p:spPr>
        <p:txBody>
          <a:bodyPr/>
          <a:lstStyle/>
          <a:p>
            <a:pPr marL="0" lvl="1" defTabSz="966612">
              <a:spcBef>
                <a:spcPts val="317"/>
              </a:spcBef>
              <a:tabLst>
                <a:tab pos="174489" algn="l"/>
              </a:tabLst>
              <a:defRPr/>
            </a:pPr>
            <a:r>
              <a:rPr lang="en-US" sz="1050" b="1" dirty="0">
                <a:solidFill>
                  <a:prstClr val="black"/>
                </a:solidFill>
                <a:ea typeface="ＭＳ Ｐゴシック"/>
                <a:cs typeface="Arial" panose="020B0604020202020204" pitchFamily="34" charset="0"/>
              </a:rPr>
              <a:t>This slide has animation.</a:t>
            </a:r>
            <a:endParaRPr lang="en-US" sz="1050" dirty="0">
              <a:solidFill>
                <a:srgbClr val="000000"/>
              </a:solidFill>
              <a:cs typeface="Arial" panose="020B0604020202020204" pitchFamily="34" charset="0"/>
            </a:endParaRPr>
          </a:p>
          <a:p>
            <a:pPr marL="0" lvl="1" defTabSz="966612">
              <a:spcBef>
                <a:spcPts val="317"/>
              </a:spcBef>
              <a:tabLst>
                <a:tab pos="174489" algn="l"/>
              </a:tabLst>
              <a:defRPr/>
            </a:pPr>
            <a:r>
              <a:rPr lang="en-US" sz="1050" b="1" dirty="0">
                <a:solidFill>
                  <a:srgbClr val="000000"/>
                </a:solidFill>
                <a:cs typeface="Arial" panose="020B0604020202020204" pitchFamily="34" charset="0"/>
              </a:rPr>
              <a:t>Presenter Notes</a:t>
            </a:r>
            <a:r>
              <a:rPr lang="en-US" sz="1050" dirty="0">
                <a:solidFill>
                  <a:srgbClr val="444444"/>
                </a:solidFill>
                <a:cs typeface="Arial" panose="020B0604020202020204" pitchFamily="34" charset="0"/>
              </a:rPr>
              <a:t>​</a:t>
            </a:r>
            <a:endParaRPr lang="en-US" sz="1050" dirty="0">
              <a:solidFill>
                <a:prstClr val="black"/>
              </a:solidFill>
              <a:cs typeface="Arial" panose="020B0604020202020204" pitchFamily="34" charset="0"/>
            </a:endParaRPr>
          </a:p>
          <a:p>
            <a:pPr marL="0" lvl="1" defTabSz="966612">
              <a:spcBef>
                <a:spcPts val="317"/>
              </a:spcBef>
              <a:tabLst>
                <a:tab pos="174489" algn="l"/>
              </a:tabLst>
              <a:defRPr/>
            </a:pPr>
            <a:r>
              <a:rPr lang="en-US" sz="1050" dirty="0">
                <a:solidFill>
                  <a:prstClr val="black"/>
                </a:solidFill>
                <a:cs typeface="Arial" panose="020B0604020202020204" pitchFamily="34" charset="0"/>
              </a:rPr>
              <a:t>You may be able to join or switch plans outside of Open Enrollment if any of these special circumstances apply to you.</a:t>
            </a:r>
          </a:p>
          <a:p>
            <a:pPr marL="119149" lvl="2" indent="-119149" defTabSz="966612">
              <a:spcBef>
                <a:spcPts val="317"/>
              </a:spcBef>
              <a:buSzTx/>
              <a:buFont typeface="Wingdings" panose="05000000000000000000" pitchFamily="2" charset="2"/>
              <a:buChar char="§"/>
              <a:tabLst>
                <a:tab pos="119149" algn="l"/>
              </a:tabLst>
              <a:defRPr/>
            </a:pPr>
            <a:r>
              <a:rPr lang="en-US" sz="1050" dirty="0">
                <a:solidFill>
                  <a:prstClr val="black"/>
                </a:solidFill>
                <a:cs typeface="Arial" panose="020B0604020202020204" pitchFamily="34" charset="0"/>
              </a:rPr>
              <a:t>You move out of your plan’s service area.</a:t>
            </a:r>
          </a:p>
          <a:p>
            <a:pPr marL="119149" lvl="2" indent="-119149" defTabSz="966612">
              <a:spcBef>
                <a:spcPts val="317"/>
              </a:spcBef>
              <a:buSzTx/>
              <a:buFont typeface="Wingdings" panose="05000000000000000000" pitchFamily="2" charset="2"/>
              <a:buChar char="§"/>
              <a:tabLst>
                <a:tab pos="119149" algn="l"/>
              </a:tabLst>
              <a:defRPr/>
            </a:pPr>
            <a:r>
              <a:rPr lang="en-US" sz="1050" dirty="0">
                <a:solidFill>
                  <a:prstClr val="black"/>
                </a:solidFill>
                <a:cs typeface="Arial" panose="020B0604020202020204" pitchFamily="34" charset="0"/>
              </a:rPr>
              <a:t>You have Medicaid and Medicare (sometimes called dual eligible), or qualify for low-income subsidy (LIS) (but don’t get Medicaid benefits). You can use this SEP to change plans, and the OEP or any other SEP for which you meet the criteria, like if you move out of the service area.</a:t>
            </a:r>
          </a:p>
          <a:p>
            <a:pPr marL="239975" lvl="2" indent="-120827" defTabSz="966612">
              <a:spcBef>
                <a:spcPts val="317"/>
              </a:spcBef>
              <a:buSzPct val="100000"/>
              <a:buFont typeface="Arial" panose="020B0604020202020204" pitchFamily="34" charset="0"/>
              <a:buChar char="•"/>
              <a:tabLst>
                <a:tab pos="174489" algn="l"/>
              </a:tabLst>
              <a:defRPr/>
            </a:pPr>
            <a:r>
              <a:rPr lang="en-US" sz="1050" dirty="0">
                <a:solidFill>
                  <a:prstClr val="black"/>
                </a:solidFill>
                <a:cs typeface="Arial" panose="020B0604020202020204" pitchFamily="34" charset="0"/>
              </a:rPr>
              <a:t>You can only change plans one time per calendar quarter in the first 3 quarters (9 months) of the year. If you want to change plans in the 4</a:t>
            </a:r>
            <a:r>
              <a:rPr lang="en-US" sz="1050" baseline="30000" dirty="0">
                <a:solidFill>
                  <a:prstClr val="black"/>
                </a:solidFill>
                <a:cs typeface="Arial" panose="020B0604020202020204" pitchFamily="34" charset="0"/>
              </a:rPr>
              <a:t>th</a:t>
            </a:r>
            <a:r>
              <a:rPr lang="en-US" sz="1050" dirty="0">
                <a:solidFill>
                  <a:prstClr val="black"/>
                </a:solidFill>
                <a:cs typeface="Arial" panose="020B0604020202020204" pitchFamily="34" charset="0"/>
              </a:rPr>
              <a:t> quarter, you would use the OEP. If you’re a dual/LIS eligible who is determined to be “potentially at-risk” or “at-risk” for misuse of frequently abused drugs, you won’t be able to use the duals/LIS SEP (1x per calendar quarter SEP) to change plans. This “duals” SEP is the only SEP that “at-risk” people will be precluded from using. Also, you’ll have 2 other SEPs available to you if you are a dual eligible:</a:t>
            </a:r>
          </a:p>
          <a:p>
            <a:pPr marL="359123" lvl="3" indent="-119149" defTabSz="966612">
              <a:spcBef>
                <a:spcPts val="317"/>
              </a:spcBef>
              <a:buSzPct val="50000"/>
              <a:buFont typeface="Wingdings" panose="05000000000000000000" pitchFamily="2" charset="2"/>
              <a:buChar char="q"/>
              <a:defRPr/>
            </a:pPr>
            <a:r>
              <a:rPr lang="en-US" sz="1050" dirty="0">
                <a:solidFill>
                  <a:prstClr val="black"/>
                </a:solidFill>
                <a:cs typeface="Arial" panose="020B0604020202020204" pitchFamily="34" charset="0"/>
              </a:rPr>
              <a:t>You enrolled in a plan within 3 months after a gain, loss, or change to Medicaid or LIS eligibility, or notification of such a change, whichever is later. </a:t>
            </a:r>
          </a:p>
          <a:p>
            <a:pPr marL="359123" lvl="3" indent="-119149" defTabSz="966612">
              <a:spcBef>
                <a:spcPts val="317"/>
              </a:spcBef>
              <a:buSzPct val="50000"/>
              <a:buFont typeface="Wingdings" panose="05000000000000000000" pitchFamily="2" charset="2"/>
              <a:buChar char="q"/>
              <a:defRPr/>
            </a:pPr>
            <a:r>
              <a:rPr lang="en-US" sz="1050" dirty="0">
                <a:solidFill>
                  <a:prstClr val="black"/>
                </a:solidFill>
                <a:cs typeface="Arial" panose="020B0604020202020204" pitchFamily="34" charset="0"/>
              </a:rPr>
              <a:t>You enrolled in a plan within 3 months after notification of a CMS or state-initiated enrollment action or that enrollment action’s effective date, whichever is later.</a:t>
            </a:r>
          </a:p>
          <a:p>
            <a:pPr marL="119149" lvl="2" indent="-117470" defTabSz="966612">
              <a:spcBef>
                <a:spcPts val="317"/>
              </a:spcBef>
              <a:buSzTx/>
              <a:buFont typeface="Wingdings" panose="05000000000000000000" pitchFamily="2" charset="2"/>
              <a:buChar char="§"/>
              <a:defRPr/>
            </a:pPr>
            <a:r>
              <a:rPr lang="en-US" sz="1050" dirty="0">
                <a:solidFill>
                  <a:prstClr val="black"/>
                </a:solidFill>
                <a:cs typeface="Arial" panose="020B0604020202020204" pitchFamily="34" charset="0"/>
              </a:rPr>
              <a:t>You lose or have a change in your dual or LIS-eligibility status.</a:t>
            </a:r>
          </a:p>
          <a:p>
            <a:pPr marL="119149" lvl="2" indent="-117470" defTabSz="966612">
              <a:spcBef>
                <a:spcPts val="317"/>
              </a:spcBef>
              <a:buSzTx/>
              <a:buFont typeface="Wingdings" panose="05000000000000000000" pitchFamily="2" charset="2"/>
              <a:buChar char="§"/>
              <a:defRPr/>
            </a:pPr>
            <a:r>
              <a:rPr lang="en-US" sz="1050" dirty="0">
                <a:solidFill>
                  <a:prstClr val="black"/>
                </a:solidFill>
                <a:cs typeface="Arial" panose="020B0604020202020204" pitchFamily="34" charset="0"/>
              </a:rPr>
              <a:t>You’re enrolled in a plan that decides to leave the Medicare Program or reduce its service area.</a:t>
            </a:r>
          </a:p>
          <a:p>
            <a:pPr marL="119149" lvl="2" indent="-117470" defTabSz="966612">
              <a:spcBef>
                <a:spcPts val="317"/>
              </a:spcBef>
              <a:buSzTx/>
              <a:buFont typeface="Wingdings" panose="05000000000000000000" pitchFamily="2" charset="2"/>
              <a:buChar char="§"/>
              <a:defRPr/>
            </a:pPr>
            <a:r>
              <a:rPr lang="en-US" sz="1050" dirty="0">
                <a:solidFill>
                  <a:prstClr val="black"/>
                </a:solidFill>
                <a:cs typeface="Arial" panose="020B0604020202020204" pitchFamily="34" charset="0"/>
              </a:rPr>
              <a:t>You leave or lose employer or union coverage.</a:t>
            </a:r>
          </a:p>
          <a:p>
            <a:pPr marL="119149" lvl="2" indent="-117470" defTabSz="966612">
              <a:spcBef>
                <a:spcPts val="317"/>
              </a:spcBef>
              <a:buSzTx/>
              <a:buFont typeface="Wingdings" panose="05000000000000000000" pitchFamily="2" charset="2"/>
              <a:buChar char="§"/>
              <a:defRPr/>
            </a:pPr>
            <a:r>
              <a:rPr lang="en-US" sz="1050" dirty="0">
                <a:solidFill>
                  <a:prstClr val="black"/>
                </a:solidFill>
                <a:cs typeface="Arial" panose="020B0604020202020204" pitchFamily="34" charset="0"/>
              </a:rPr>
              <a:t>You just moved into, currently live in, or just moved out of an institution (like a skilled nursing facility or long-term care hospital). Your chance to join, switch, or drop coverage lasts as long as you live in the institution and for 2 full months after the month you leave the institution.</a:t>
            </a:r>
          </a:p>
          <a:p>
            <a:pPr marL="119149" lvl="1" indent="-117470" defTabSz="492665">
              <a:spcBef>
                <a:spcPts val="317"/>
              </a:spcBef>
              <a:buFont typeface="Wingdings" panose="05000000000000000000" pitchFamily="2" charset="2"/>
              <a:buChar char="§"/>
              <a:tabLst>
                <a:tab pos="241600" algn="l"/>
              </a:tabLst>
              <a:defRPr/>
            </a:pPr>
            <a:r>
              <a:rPr lang="en-US" sz="1050" dirty="0">
                <a:solidFill>
                  <a:prstClr val="black"/>
                </a:solidFill>
                <a:cs typeface="Arial" panose="020B0604020202020204" pitchFamily="34" charset="0"/>
              </a:rPr>
              <a:t>You get notice of retroactive Medicare entitlement.</a:t>
            </a:r>
          </a:p>
          <a:p>
            <a:pPr marL="119149" lvl="1" indent="-117470" defTabSz="492665">
              <a:spcBef>
                <a:spcPts val="317"/>
              </a:spcBef>
              <a:buFont typeface="Wingdings" panose="05000000000000000000" pitchFamily="2" charset="2"/>
              <a:buChar char="§"/>
              <a:tabLst>
                <a:tab pos="241600" algn="l"/>
              </a:tabLst>
              <a:defRPr/>
            </a:pPr>
            <a:r>
              <a:rPr lang="en-US" sz="1050" dirty="0">
                <a:solidFill>
                  <a:prstClr val="black"/>
                </a:solidFill>
                <a:cs typeface="Arial" panose="020B0604020202020204" pitchFamily="34" charset="0"/>
              </a:rPr>
              <a:t>Other exceptional circumstances, like you weren’t properly told that you were losing private drug coverage that was as good as Medicare drug coverage (creditable coverage).</a:t>
            </a:r>
          </a:p>
          <a:p>
            <a:pPr marL="0" lvl="1" defTabSz="9855">
              <a:spcBef>
                <a:spcPts val="317"/>
              </a:spcBef>
              <a:tabLst>
                <a:tab pos="125861" algn="l"/>
              </a:tabLst>
              <a:defRPr/>
            </a:pPr>
            <a:r>
              <a:rPr lang="en-US" sz="1050" b="1" dirty="0">
                <a:solidFill>
                  <a:prstClr val="black"/>
                </a:solidFill>
                <a:cs typeface="Arial" panose="020B0604020202020204" pitchFamily="34" charset="0"/>
              </a:rPr>
              <a:t>NOTE:</a:t>
            </a:r>
            <a:r>
              <a:rPr lang="en-US" sz="1050" dirty="0">
                <a:solidFill>
                  <a:prstClr val="black"/>
                </a:solidFill>
                <a:cs typeface="Arial" panose="020B0604020202020204" pitchFamily="34" charset="0"/>
              </a:rPr>
              <a:t> In the case of retroactive entitlement, there are special rules that allow for enrollment			in a</a:t>
            </a:r>
            <a:r>
              <a:rPr lang="en-US" sz="1050" dirty="0">
                <a:solidFill>
                  <a:srgbClr val="FF0000"/>
                </a:solidFill>
                <a:cs typeface="Arial" panose="020B0604020202020204" pitchFamily="34" charset="0"/>
              </a:rPr>
              <a:t> </a:t>
            </a:r>
            <a:r>
              <a:rPr lang="en-US" sz="1050" dirty="0">
                <a:solidFill>
                  <a:prstClr val="black"/>
                </a:solidFill>
                <a:cs typeface="Arial" panose="020B0604020202020204" pitchFamily="34" charset="0"/>
              </a:rPr>
              <a:t>Medicare Advantage Plan or Original Medicare and a Medigap policy. More information about conditions that allow an exception can be found in Chapter 2 of the “Medicare Managed Care Manual,” Section 30.4, at </a:t>
            </a:r>
            <a:r>
              <a:rPr lang="en-US" sz="1050" u="sng" dirty="0">
                <a:solidFill>
                  <a:prstClr val="black"/>
                </a:solidFill>
                <a:cs typeface="Arial" panose="020B0604020202020204" pitchFamily="34" charset="0"/>
                <a:hlinkClick r:id="rId3"/>
              </a:rPr>
              <a:t>CMS.gov/Medicare/Eligibility-and-Enrollment/MedicareMangCareEligEnrol/Downloads/CY_2017_MA_Enrollment_and_Disenrollment_Guidance_8-25-2016.pdf</a:t>
            </a:r>
            <a:r>
              <a:rPr lang="en-US" sz="1050" dirty="0">
                <a:solidFill>
                  <a:prstClr val="black"/>
                </a:solidFill>
                <a:cs typeface="Arial" panose="020B0604020202020204" pitchFamily="34" charset="0"/>
              </a:rPr>
              <a:t>.</a:t>
            </a:r>
            <a:r>
              <a:rPr lang="en-US" sz="1050" u="sng" dirty="0">
                <a:solidFill>
                  <a:prstClr val="black"/>
                </a:solidFill>
                <a:cs typeface="Arial" panose="020B0604020202020204" pitchFamily="34" charset="0"/>
              </a:rPr>
              <a:t> </a:t>
            </a:r>
            <a:endParaRPr lang="en-US" sz="1050" dirty="0">
              <a:solidFill>
                <a:prstClr val="black"/>
              </a:solidFill>
              <a:cs typeface="Arial" panose="020B0604020202020204" pitchFamily="34" charset="0"/>
            </a:endParaRPr>
          </a:p>
          <a:p>
            <a:pPr marL="0" lvl="1" defTabSz="9855">
              <a:spcBef>
                <a:spcPts val="317"/>
              </a:spcBef>
              <a:tabLst>
                <a:tab pos="125861" algn="l"/>
              </a:tabLst>
              <a:defRPr/>
            </a:pPr>
            <a:r>
              <a:rPr lang="en-US" sz="1050" b="1" dirty="0">
                <a:solidFill>
                  <a:prstClr val="black"/>
                </a:solidFill>
                <a:cs typeface="Arial" panose="020B0604020202020204" pitchFamily="34" charset="0"/>
              </a:rPr>
              <a:t>Source:</a:t>
            </a:r>
            <a:r>
              <a:rPr lang="en-US" sz="1050" dirty="0">
                <a:solidFill>
                  <a:prstClr val="black"/>
                </a:solidFill>
                <a:cs typeface="Arial" panose="020B0604020202020204" pitchFamily="34" charset="0"/>
              </a:rPr>
              <a:t> </a:t>
            </a:r>
            <a:r>
              <a:rPr lang="en-US" sz="1050" dirty="0">
                <a:solidFill>
                  <a:prstClr val="black"/>
                </a:solidFill>
                <a:cs typeface="Arial" panose="020B0604020202020204" pitchFamily="34" charset="0"/>
                <a:hlinkClick r:id="rId4"/>
              </a:rPr>
              <a:t>Medicare.gov/sign-up-change-plans/when-can-i-join-a-health-or-drug-plan/special-circumstances-special-enrollment-periods</a:t>
            </a:r>
            <a:r>
              <a:rPr lang="en-US" sz="1050" dirty="0">
                <a:solidFill>
                  <a:prstClr val="black"/>
                </a:solidFill>
                <a:cs typeface="Arial" panose="020B0604020202020204" pitchFamily="34" charset="0"/>
              </a:rPr>
              <a:t>. </a:t>
            </a:r>
          </a:p>
        </p:txBody>
      </p:sp>
    </p:spTree>
    <p:extLst>
      <p:ext uri="{BB962C8B-B14F-4D97-AF65-F5344CB8AC3E}">
        <p14:creationId xmlns:p14="http://schemas.microsoft.com/office/powerpoint/2010/main" val="1088901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Bef>
                <a:spcPts val="634"/>
              </a:spcBef>
              <a:buNone/>
            </a:pPr>
            <a:r>
              <a:rPr lang="en-US" b="1" dirty="0">
                <a:solidFill>
                  <a:srgbClr val="000000"/>
                </a:solidFill>
                <a:cs typeface="Arial"/>
              </a:rPr>
              <a:t>This slide has animation.</a:t>
            </a:r>
            <a:endParaRPr lang="en-US" dirty="0">
              <a:solidFill>
                <a:srgbClr val="444444"/>
              </a:solidFill>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p>
          <a:p>
            <a:pPr marL="0" indent="0" defTabSz="966612">
              <a:spcBef>
                <a:spcPts val="634"/>
              </a:spcBef>
              <a:buNone/>
              <a:defRPr/>
            </a:pPr>
            <a:r>
              <a:rPr lang="en-US" dirty="0">
                <a:solidFill>
                  <a:prstClr val="black"/>
                </a:solidFill>
                <a:cs typeface="Arial"/>
              </a:rPr>
              <a:t>Check Your Knowledge: Question 1</a:t>
            </a:r>
          </a:p>
          <a:p>
            <a:pPr marL="0" indent="0" defTabSz="966612">
              <a:spcBef>
                <a:spcPts val="634"/>
              </a:spcBef>
              <a:buNone/>
              <a:defRPr/>
            </a:pPr>
            <a:r>
              <a:rPr lang="en-US" b="1" dirty="0">
                <a:solidFill>
                  <a:prstClr val="black"/>
                </a:solidFill>
                <a:cs typeface="Arial"/>
              </a:rPr>
              <a:t>Why is your Initial Enrollment Period (IEP) important?</a:t>
            </a:r>
          </a:p>
          <a:p>
            <a:pPr marL="245009" indent="-245009" defTabSz="966612">
              <a:spcBef>
                <a:spcPts val="634"/>
              </a:spcBef>
              <a:buFont typeface="+mj-lt"/>
              <a:buAutoNum type="alphaLcPeriod"/>
              <a:defRPr/>
            </a:pPr>
            <a:r>
              <a:rPr lang="en-US" dirty="0">
                <a:solidFill>
                  <a:prstClr val="black"/>
                </a:solidFill>
                <a:cs typeface="Arial"/>
              </a:rPr>
              <a:t>Missed enrollment deadlines could result in penalties</a:t>
            </a:r>
          </a:p>
          <a:p>
            <a:pPr marL="245009" indent="-245009" defTabSz="966612">
              <a:spcBef>
                <a:spcPts val="634"/>
              </a:spcBef>
              <a:buFont typeface="+mj-lt"/>
              <a:buAutoNum type="alphaLcPeriod"/>
              <a:defRPr/>
            </a:pPr>
            <a:r>
              <a:rPr lang="en-US" dirty="0">
                <a:solidFill>
                  <a:prstClr val="black"/>
                </a:solidFill>
                <a:cs typeface="Arial"/>
              </a:rPr>
              <a:t>It’s your first opportunity to enroll in Medicare</a:t>
            </a:r>
          </a:p>
          <a:p>
            <a:pPr marL="245009" indent="-245009" defTabSz="966612">
              <a:spcBef>
                <a:spcPts val="634"/>
              </a:spcBef>
              <a:buFont typeface="+mj-lt"/>
              <a:buAutoNum type="alphaLcPeriod"/>
              <a:defRPr/>
            </a:pPr>
            <a:r>
              <a:rPr lang="en-US" dirty="0">
                <a:solidFill>
                  <a:prstClr val="black"/>
                </a:solidFill>
                <a:cs typeface="Arial"/>
              </a:rPr>
              <a:t>When you enroll impacts when your coverage begins</a:t>
            </a:r>
          </a:p>
          <a:p>
            <a:pPr marL="245009" indent="-245009" defTabSz="966612">
              <a:spcBef>
                <a:spcPts val="634"/>
              </a:spcBef>
              <a:buFont typeface="+mj-lt"/>
              <a:buAutoNum type="alphaLcPeriod"/>
              <a:defRPr/>
            </a:pPr>
            <a:r>
              <a:rPr lang="en-US" dirty="0">
                <a:solidFill>
                  <a:prstClr val="black"/>
                </a:solidFill>
                <a:cs typeface="Arial"/>
              </a:rPr>
              <a:t>All of the above</a:t>
            </a:r>
          </a:p>
          <a:p>
            <a:pPr marL="0" indent="0">
              <a:spcBef>
                <a:spcPts val="634"/>
              </a:spcBef>
              <a:buNone/>
              <a:defRPr/>
            </a:pPr>
            <a:r>
              <a:rPr lang="en-US" b="1" dirty="0">
                <a:solidFill>
                  <a:prstClr val="black"/>
                </a:solidFill>
                <a:cs typeface="Arial"/>
              </a:rPr>
              <a:t>Answer: d. All of the above</a:t>
            </a:r>
            <a:r>
              <a:rPr lang="en-US" dirty="0">
                <a:solidFill>
                  <a:prstClr val="black"/>
                </a:solidFill>
                <a:cs typeface="Arial"/>
              </a:rPr>
              <a:t>. </a:t>
            </a:r>
          </a:p>
          <a:p>
            <a:pPr marL="0" indent="0" defTabSz="966612">
              <a:spcBef>
                <a:spcPts val="634"/>
              </a:spcBef>
              <a:buNone/>
              <a:defRPr/>
            </a:pPr>
            <a:r>
              <a:rPr lang="en-US" dirty="0">
                <a:solidFill>
                  <a:prstClr val="black"/>
                </a:solidFill>
                <a:cs typeface="Arial"/>
              </a:rPr>
              <a:t>The IEP is when you first become eligible for Medicare and lasts for 7 months (3 months before your 65</a:t>
            </a:r>
            <a:r>
              <a:rPr lang="en-US" baseline="30000" dirty="0">
                <a:solidFill>
                  <a:prstClr val="black"/>
                </a:solidFill>
                <a:cs typeface="Arial"/>
              </a:rPr>
              <a:t>th</a:t>
            </a:r>
            <a:r>
              <a:rPr lang="en-US" dirty="0">
                <a:solidFill>
                  <a:prstClr val="black"/>
                </a:solidFill>
                <a:cs typeface="Arial"/>
              </a:rPr>
              <a:t> birthday, the month of your birthday, and 3 months after your birthday). It’s your first opportunity to enroll. When you sign up impacts the date your coverage starts and delaying enrollment after becoming eligible could result in lifelong late enrollment penalties. </a:t>
            </a: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3372648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buNone/>
              <a:defRPr/>
            </a:pPr>
            <a:r>
              <a:rPr lang="en-US" b="1" dirty="0">
                <a:solidFill>
                  <a:prstClr val="black"/>
                </a:solidFill>
                <a:cs typeface="Arial" panose="020B0604020202020204" pitchFamily="34" charset="0"/>
              </a:rPr>
              <a:t>Presenter Notes</a:t>
            </a:r>
          </a:p>
          <a:p>
            <a:pPr marL="0" indent="0" defTabSz="966612">
              <a:buNone/>
              <a:defRPr/>
            </a:pPr>
            <a:r>
              <a:rPr lang="en-US" dirty="0">
                <a:solidFill>
                  <a:prstClr val="black"/>
                </a:solidFill>
                <a:cs typeface="Arial" panose="020B0604020202020204" pitchFamily="34" charset="0"/>
              </a:rPr>
              <a:t>Lesson 2 explains the coverage and costs of Medicare Part A (Hospital Insurance) and Medicare Part B (Medical Insurance). </a:t>
            </a:r>
          </a:p>
        </p:txBody>
      </p:sp>
    </p:spTree>
    <p:extLst>
      <p:ext uri="{BB962C8B-B14F-4D97-AF65-F5344CB8AC3E}">
        <p14:creationId xmlns:p14="http://schemas.microsoft.com/office/powerpoint/2010/main" val="883983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cs typeface="Arial"/>
              </a:rPr>
              <a:t>Presenter Notes</a:t>
            </a:r>
          </a:p>
          <a:p>
            <a:pPr marL="0" indent="0" defTabSz="966612">
              <a:spcBef>
                <a:spcPts val="634"/>
              </a:spcBef>
              <a:buNone/>
              <a:defRPr/>
            </a:pPr>
            <a:r>
              <a:rPr lang="en-US" dirty="0">
                <a:solidFill>
                  <a:prstClr val="black"/>
                </a:solidFill>
                <a:cs typeface="Arial"/>
              </a:rPr>
              <a:t>At the end of this lesson, you’ll be able to:</a:t>
            </a:r>
          </a:p>
          <a:p>
            <a:pPr marL="125525" indent="-125525">
              <a:spcBef>
                <a:spcPts val="634"/>
              </a:spcBef>
              <a:defRPr/>
            </a:pPr>
            <a:r>
              <a:rPr lang="en-US" dirty="0">
                <a:solidFill>
                  <a:prstClr val="black"/>
                </a:solidFill>
                <a:cs typeface="Arial"/>
              </a:rPr>
              <a:t>Describe coverage and costs for Part A </a:t>
            </a:r>
          </a:p>
          <a:p>
            <a:pPr marL="125525" indent="-125525">
              <a:spcBef>
                <a:spcPts val="634"/>
              </a:spcBef>
              <a:defRPr/>
            </a:pPr>
            <a:r>
              <a:rPr lang="en-US" dirty="0">
                <a:solidFill>
                  <a:prstClr val="black"/>
                </a:solidFill>
                <a:cs typeface="Arial"/>
              </a:rPr>
              <a:t>Describe coverage and costs for Part B</a:t>
            </a:r>
          </a:p>
          <a:p>
            <a:pPr marL="125525" indent="-125525">
              <a:spcBef>
                <a:spcPts val="634"/>
              </a:spcBef>
              <a:defRPr/>
            </a:pPr>
            <a:r>
              <a:rPr lang="en-US" dirty="0">
                <a:solidFill>
                  <a:prstClr val="black"/>
                </a:solidFill>
                <a:cs typeface="Arial"/>
              </a:rPr>
              <a:t>Explain who gets Part A automatically</a:t>
            </a:r>
          </a:p>
          <a:p>
            <a:pPr marL="125525" indent="-125525">
              <a:spcBef>
                <a:spcPts val="634"/>
              </a:spcBef>
              <a:defRPr/>
            </a:pPr>
            <a:r>
              <a:rPr lang="en-US" dirty="0">
                <a:solidFill>
                  <a:prstClr val="black"/>
                </a:solidFill>
                <a:cs typeface="Arial"/>
              </a:rPr>
              <a:t>Discuss what to consider when deciding to sign up for Part A</a:t>
            </a:r>
          </a:p>
          <a:p>
            <a:pPr marL="125525" indent="-125525">
              <a:spcBef>
                <a:spcPts val="634"/>
              </a:spcBef>
              <a:defRPr/>
            </a:pPr>
            <a:r>
              <a:rPr lang="en-US" dirty="0">
                <a:solidFill>
                  <a:prstClr val="black"/>
                </a:solidFill>
                <a:cs typeface="Arial"/>
              </a:rPr>
              <a:t>Discuss what to consider when deciding to keep or sign up for Part B</a:t>
            </a:r>
          </a:p>
          <a:p>
            <a:pPr marL="0" indent="0" defTabSz="966612">
              <a:spcBef>
                <a:spcPts val="634"/>
              </a:spcBef>
              <a:buNone/>
              <a:defRPr/>
            </a:pPr>
            <a:endParaRPr lang="en-US" dirty="0">
              <a:cs typeface="Arial"/>
            </a:endParaRPr>
          </a:p>
        </p:txBody>
      </p:sp>
    </p:spTree>
    <p:extLst>
      <p:ext uri="{BB962C8B-B14F-4D97-AF65-F5344CB8AC3E}">
        <p14:creationId xmlns:p14="http://schemas.microsoft.com/office/powerpoint/2010/main" val="3099056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0048" y="3739897"/>
            <a:ext cx="7059748" cy="5605271"/>
          </a:xfrm>
        </p:spPr>
        <p:txBody>
          <a:bodyPr/>
          <a:lstStyle/>
          <a:p>
            <a:pPr marL="0" indent="0" defTabSz="966612">
              <a:spcBef>
                <a:spcPts val="634"/>
              </a:spcBef>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634"/>
              </a:spcBef>
              <a:buNone/>
              <a:defRPr/>
            </a:pPr>
            <a:r>
              <a:rPr lang="en-US" sz="1100" b="1" dirty="0">
                <a:cs typeface="Arial" panose="020B0604020202020204" pitchFamily="34" charset="0"/>
              </a:rPr>
              <a:t>Presenter Notes</a:t>
            </a:r>
          </a:p>
          <a:p>
            <a:pPr marL="0" indent="0" defTabSz="966612">
              <a:spcBef>
                <a:spcPts val="634"/>
              </a:spcBef>
              <a:buNone/>
              <a:defRPr/>
            </a:pPr>
            <a:r>
              <a:rPr lang="en-US" sz="1100" dirty="0">
                <a:solidFill>
                  <a:prstClr val="black"/>
                </a:solidFill>
                <a:cs typeface="Arial" panose="020B0604020202020204" pitchFamily="34" charset="0"/>
              </a:rPr>
              <a:t>Part A helps cover medically necessary inpatient services.</a:t>
            </a:r>
          </a:p>
          <a:p>
            <a:pPr marL="125525" indent="-125525" defTabSz="724801">
              <a:spcBef>
                <a:spcPts val="634"/>
              </a:spcBef>
              <a:defRPr/>
            </a:pPr>
            <a:r>
              <a:rPr lang="en-US" sz="1100" b="1" dirty="0">
                <a:solidFill>
                  <a:prstClr val="black"/>
                </a:solidFill>
                <a:cs typeface="Arial" panose="020B0604020202020204" pitchFamily="34" charset="0"/>
              </a:rPr>
              <a:t>Inpatient hospital care</a:t>
            </a:r>
            <a:r>
              <a:rPr lang="en-US" sz="1100" dirty="0">
                <a:solidFill>
                  <a:prstClr val="black"/>
                </a:solidFill>
                <a:cs typeface="Arial" panose="020B0604020202020204" pitchFamily="34" charset="0"/>
              </a:rPr>
              <a:t>—semi-private room, meals, general nursing, drugs (including methadone to treat an opioid use disorder), and other hospital services and supplies as part of your inpatient treatment. This includes care you get in acute care hospitals, critical access hospitals, inpatient rehabilitation facilities, long-term care hospitals, psychiatric care in inpatient psychiatric facilities (lifetime 190-day limit in a freestanding psychiatric hospital), and inpatient care for a qualifying clinical research study. This doesn’t include private-duty nursing, a television or phone in your room (if there’s a separate charge for these items), personal care items (like razors or slipper socks), and a private room, unless medically necessary.</a:t>
            </a:r>
          </a:p>
          <a:p>
            <a:pPr marL="401638" lvl="1" indent="-171450" defTabSz="724801" fontAlgn="base">
              <a:spcBef>
                <a:spcPts val="634"/>
              </a:spcBef>
              <a:buFont typeface="Arial" panose="020B0604020202020204" pitchFamily="34" charset="0"/>
              <a:buChar char="•"/>
              <a:defRPr/>
            </a:pPr>
            <a:r>
              <a:rPr lang="en-US" sz="1100" dirty="0">
                <a:solidFill>
                  <a:prstClr val="black"/>
                </a:solidFill>
                <a:cs typeface="Arial" panose="020B0604020202020204" pitchFamily="34" charset="0"/>
              </a:rPr>
              <a:t>Medicare doesn’t pay for your hospital or medical bills if you aren’t lawfully present in the U.S. Also, in most situations, Medicare doesn’t pay for your hospital or medical bills if you're incarcerated. </a:t>
            </a: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If you’re in the hospital as an outpatient and then are admitted as an inpatient, Part A coverage can be retroactive up to 3 days.</a:t>
            </a:r>
          </a:p>
          <a:p>
            <a:pPr marL="400050" lvl="1" indent="-173038" defTabSz="724801" fontAlgn="base">
              <a:spcBef>
                <a:spcPts val="634"/>
              </a:spcBef>
              <a:buFont typeface="Arial" panose="020B0604020202020204" pitchFamily="34" charset="0"/>
              <a:buChar char="•"/>
              <a:defRPr/>
            </a:pPr>
            <a:r>
              <a:rPr lang="en-US" sz="1100" b="1" dirty="0">
                <a:solidFill>
                  <a:prstClr val="black"/>
                </a:solidFill>
                <a:cs typeface="Arial" panose="020B0604020202020204" pitchFamily="34" charset="0"/>
              </a:rPr>
              <a:t>All people with Part A are covered for inpatient hospital care when all of these are true:</a:t>
            </a:r>
          </a:p>
          <a:p>
            <a:pPr marL="687388" lvl="2" indent="-173038" defTabSz="724801" fontAlgn="base">
              <a:spcBef>
                <a:spcPts val="634"/>
              </a:spcBef>
              <a:defRPr/>
            </a:pPr>
            <a:r>
              <a:rPr lang="en-US" sz="1100" dirty="0">
                <a:solidFill>
                  <a:prstClr val="black"/>
                </a:solidFill>
                <a:cs typeface="Arial" panose="020B0604020202020204" pitchFamily="34" charset="0"/>
              </a:rPr>
              <a:t>A doctor makes an official order that says you need 2 or more midnights of medically necessary care to treat your illness or injury and the hospital formally admits you</a:t>
            </a:r>
          </a:p>
          <a:p>
            <a:pPr marL="687388" lvl="2" indent="-173038" defTabSz="724801" fontAlgn="base">
              <a:spcBef>
                <a:spcPts val="634"/>
              </a:spcBef>
              <a:defRPr/>
            </a:pPr>
            <a:r>
              <a:rPr lang="en-US" sz="1100" dirty="0">
                <a:solidFill>
                  <a:prstClr val="black"/>
                </a:solidFill>
                <a:cs typeface="Arial" panose="020B0604020202020204" pitchFamily="34" charset="0"/>
              </a:rPr>
              <a:t>You need the kind of care that can be given only in a hospital</a:t>
            </a:r>
          </a:p>
          <a:p>
            <a:pPr marL="687388" lvl="2" indent="-173038" defTabSz="724801" fontAlgn="base">
              <a:spcBef>
                <a:spcPts val="634"/>
              </a:spcBef>
              <a:defRPr/>
            </a:pPr>
            <a:r>
              <a:rPr lang="en-US" sz="1100" dirty="0">
                <a:solidFill>
                  <a:prstClr val="black"/>
                </a:solidFill>
                <a:cs typeface="Arial" panose="020B0604020202020204" pitchFamily="34" charset="0"/>
              </a:rPr>
              <a:t>The hospital accepts Medicare</a:t>
            </a:r>
          </a:p>
          <a:p>
            <a:pPr marL="687388" lvl="2" indent="-173038" defTabSz="724801" fontAlgn="base">
              <a:spcBef>
                <a:spcPts val="634"/>
              </a:spcBef>
              <a:defRPr/>
            </a:pPr>
            <a:r>
              <a:rPr lang="en-US" sz="1100" dirty="0">
                <a:solidFill>
                  <a:prstClr val="black"/>
                </a:solidFill>
                <a:cs typeface="Arial" panose="020B0604020202020204" pitchFamily="34" charset="0"/>
              </a:rPr>
              <a:t>The Utilization Review Committee of the hospital approves your stay while you're in a hospital</a:t>
            </a:r>
          </a:p>
          <a:p>
            <a:pPr marL="125525" indent="-125525" defTabSz="724801">
              <a:spcBef>
                <a:spcPts val="634"/>
              </a:spcBef>
              <a:defRPr/>
            </a:pPr>
            <a:r>
              <a:rPr lang="en-US" sz="1100" b="1" dirty="0">
                <a:solidFill>
                  <a:prstClr val="black"/>
                </a:solidFill>
                <a:cs typeface="Arial" panose="020B0604020202020204" pitchFamily="34" charset="0"/>
              </a:rPr>
              <a:t>Inpatient Skilled Nursing Facility (SNF) care </a:t>
            </a:r>
            <a:r>
              <a:rPr lang="en-US" sz="1100" dirty="0">
                <a:solidFill>
                  <a:prstClr val="black"/>
                </a:solidFill>
                <a:cs typeface="Arial" panose="020B0604020202020204" pitchFamily="34" charset="0"/>
              </a:rPr>
              <a:t>(not custodial or long-term care) </a:t>
            </a:r>
            <a:r>
              <a:rPr lang="en-US" sz="1100" b="1" dirty="0">
                <a:solidFill>
                  <a:prstClr val="black"/>
                </a:solidFill>
                <a:cs typeface="Arial" panose="020B0604020202020204" pitchFamily="34" charset="0"/>
              </a:rPr>
              <a:t>if you meet certain criteria</a:t>
            </a:r>
            <a:r>
              <a:rPr lang="en-US" sz="1100" dirty="0">
                <a:solidFill>
                  <a:prstClr val="black"/>
                </a:solidFill>
                <a:cs typeface="Arial" panose="020B0604020202020204" pitchFamily="34" charset="0"/>
              </a:rPr>
              <a:t>. Skilled care involves safe and effective care given by skilled nursing or rehabilitative staff. Skilled nursing and therapy staff includes registered nurses, licensed practical and vocational nurses, physical and occupational therapists, speech-language pathologists, and audiologists. You must first have a related 3-day* inpatient hospital stay, not including the day you are discharged.</a:t>
            </a:r>
          </a:p>
          <a:p>
            <a:pPr marL="0" indent="0" defTabSz="724801" fontAlgn="base">
              <a:spcBef>
                <a:spcPts val="634"/>
              </a:spcBef>
              <a:buNone/>
              <a:defRPr/>
            </a:pPr>
            <a:r>
              <a:rPr lang="en-US" sz="1100" dirty="0">
                <a:solidFill>
                  <a:prstClr val="black"/>
                </a:solidFill>
                <a:cs typeface="Arial" panose="020B0604020202020204" pitchFamily="34" charset="0"/>
              </a:rPr>
              <a:t>*If your doctor is participating in an Accountable Care Organization (or other type of Medicare initiative) that’s approved for a SNF 3-Day Rule Waiver, you may not need to have a 3-day inpatient hospital stay before getting coverage.</a:t>
            </a:r>
          </a:p>
          <a:p>
            <a:pPr marL="0" indent="0" defTabSz="724801">
              <a:spcBef>
                <a:spcPts val="634"/>
              </a:spcBef>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388165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693" y="3757507"/>
            <a:ext cx="7145079" cy="5502380"/>
          </a:xfrm>
        </p:spPr>
        <p:txBody>
          <a:bodyPr/>
          <a:lstStyle/>
          <a:p>
            <a:pPr marL="0" indent="0" defTabSz="966612">
              <a:spcBef>
                <a:spcPts val="634"/>
              </a:spcBef>
              <a:buNone/>
              <a:defRPr/>
            </a:pPr>
            <a:r>
              <a:rPr lang="en-US" sz="1050" b="1" dirty="0">
                <a:solidFill>
                  <a:prstClr val="black"/>
                </a:solidFill>
                <a:ea typeface="ＭＳ Ｐゴシック"/>
                <a:cs typeface="Arial"/>
              </a:rPr>
              <a:t>This slide has animation.</a:t>
            </a:r>
            <a:endParaRPr lang="en-US" sz="1050" b="0" dirty="0">
              <a:cs typeface="Arial"/>
            </a:endParaRPr>
          </a:p>
          <a:p>
            <a:pPr marL="0" indent="0" defTabSz="966612">
              <a:spcBef>
                <a:spcPts val="634"/>
              </a:spcBef>
              <a:buNone/>
              <a:defRPr/>
            </a:pPr>
            <a:r>
              <a:rPr lang="en-US" sz="1050" b="1" dirty="0">
                <a:cs typeface="Arial"/>
              </a:rPr>
              <a:t>Presenter Notes</a:t>
            </a:r>
          </a:p>
          <a:p>
            <a:pPr marL="0" indent="0" defTabSz="966612">
              <a:spcBef>
                <a:spcPts val="634"/>
              </a:spcBef>
              <a:buNone/>
              <a:defRPr/>
            </a:pPr>
            <a:r>
              <a:rPr lang="en-US" sz="1050" dirty="0">
                <a:solidFill>
                  <a:prstClr val="black"/>
                </a:solidFill>
                <a:cs typeface="Arial"/>
              </a:rPr>
              <a:t>Here’s more detail about what’s covered under Part A:</a:t>
            </a:r>
          </a:p>
          <a:p>
            <a:pPr marL="125525" indent="-125525" defTabSz="966612">
              <a:spcBef>
                <a:spcPts val="634"/>
              </a:spcBef>
              <a:defRPr/>
            </a:pPr>
            <a:r>
              <a:rPr lang="en-US" sz="1050" dirty="0">
                <a:solidFill>
                  <a:prstClr val="black"/>
                </a:solidFill>
                <a:cs typeface="Arial"/>
              </a:rPr>
              <a:t>Blood – If the hospital gets blood from a blood bank at no charge, you won’t have to pay for it or replace it. If the hospital has to buy blood for you, you must either pay the hospital costs for the first 3 units of blood you get in a calendar year or have the blood donated by you or someone else.</a:t>
            </a:r>
          </a:p>
          <a:p>
            <a:pPr marL="125525" indent="-125525" defTabSz="966612">
              <a:spcBef>
                <a:spcPts val="634"/>
              </a:spcBef>
              <a:defRPr/>
            </a:pPr>
            <a:r>
              <a:rPr lang="en-US" sz="1050" dirty="0">
                <a:solidFill>
                  <a:prstClr val="black"/>
                </a:solidFill>
                <a:cs typeface="Arial"/>
              </a:rPr>
              <a:t>Hospice care – </a:t>
            </a:r>
            <a:r>
              <a:rPr lang="en-US" sz="1050" dirty="0"/>
              <a:t>To qualify for hospice care, a hospice doctor and your doctor (if you have one) must certify that you’re terminally ill, meaning you have a life expectancy of 6 months or less. When you agree to hospice care, you’re agreeing to comfort care (palliative care) instead of care to cure your terminal illness. You also must sign a statement choosing hospice care instead of other Medicare-covered treatments for your terminal illness and related conditions. Coverage includes: </a:t>
            </a:r>
          </a:p>
          <a:p>
            <a:pPr marL="233363" indent="-115888" defTabSz="966612">
              <a:spcBef>
                <a:spcPts val="634"/>
              </a:spcBef>
              <a:buFont typeface="Arial" panose="020B0604020202020204" pitchFamily="34" charset="0"/>
              <a:buChar char="•"/>
              <a:defRPr/>
            </a:pPr>
            <a:r>
              <a:rPr lang="en-US" sz="1050" dirty="0"/>
              <a:t>All items and services needed for pain relief and symptom management </a:t>
            </a:r>
          </a:p>
          <a:p>
            <a:pPr marL="233363" indent="-115888" defTabSz="966612">
              <a:spcBef>
                <a:spcPts val="634"/>
              </a:spcBef>
              <a:buFont typeface="Arial" panose="020B0604020202020204" pitchFamily="34" charset="0"/>
              <a:buChar char="•"/>
              <a:defRPr/>
            </a:pPr>
            <a:r>
              <a:rPr lang="en-US" sz="1050" dirty="0"/>
              <a:t>Medical, nursing, and social services </a:t>
            </a:r>
          </a:p>
          <a:p>
            <a:pPr marL="233363" indent="-115888" defTabSz="966612">
              <a:spcBef>
                <a:spcPts val="634"/>
              </a:spcBef>
              <a:buFont typeface="Arial" panose="020B0604020202020204" pitchFamily="34" charset="0"/>
              <a:buChar char="•"/>
              <a:defRPr/>
            </a:pPr>
            <a:r>
              <a:rPr lang="en-US" sz="1050" dirty="0"/>
              <a:t>Drugs for pain management </a:t>
            </a:r>
          </a:p>
          <a:p>
            <a:pPr marL="233363" indent="-115888" defTabSz="966612">
              <a:spcBef>
                <a:spcPts val="634"/>
              </a:spcBef>
              <a:buFont typeface="Arial" panose="020B0604020202020204" pitchFamily="34" charset="0"/>
              <a:buChar char="•"/>
              <a:defRPr/>
            </a:pPr>
            <a:r>
              <a:rPr lang="en-US" sz="1050" dirty="0"/>
              <a:t>Durable medical equipment for pain relief and symptom management </a:t>
            </a:r>
          </a:p>
          <a:p>
            <a:pPr marL="233363" indent="-115888" defTabSz="966612">
              <a:spcBef>
                <a:spcPts val="634"/>
              </a:spcBef>
              <a:buFont typeface="Arial" panose="020B0604020202020204" pitchFamily="34" charset="0"/>
              <a:buChar char="•"/>
              <a:defRPr/>
            </a:pPr>
            <a:r>
              <a:rPr lang="en-US" sz="1050" dirty="0"/>
              <a:t>Aide and homemaker services </a:t>
            </a:r>
          </a:p>
          <a:p>
            <a:pPr marL="233363" indent="-115888" defTabSz="966612">
              <a:spcBef>
                <a:spcPts val="634"/>
              </a:spcBef>
              <a:buFont typeface="Arial" panose="020B0604020202020204" pitchFamily="34" charset="0"/>
              <a:buChar char="•"/>
              <a:defRPr/>
            </a:pPr>
            <a:r>
              <a:rPr lang="en-US" sz="1050" dirty="0"/>
              <a:t>Other covered services you need to manage your pain and other symptoms, as well as spiritual and grief counseling for you and your family. </a:t>
            </a:r>
            <a:endParaRPr lang="en-US" sz="1050" dirty="0">
              <a:solidFill>
                <a:prstClr val="black"/>
              </a:solidFill>
              <a:cs typeface="Arial"/>
            </a:endParaRPr>
          </a:p>
          <a:p>
            <a:pPr marL="125525" indent="-125525" defTabSz="966612">
              <a:spcBef>
                <a:spcPts val="634"/>
              </a:spcBef>
              <a:defRPr/>
            </a:pPr>
            <a:r>
              <a:rPr lang="en-US" sz="1050" dirty="0">
                <a:solidFill>
                  <a:prstClr val="black"/>
                </a:solidFill>
                <a:cs typeface="Arial"/>
              </a:rPr>
              <a:t>Home health care – Medicare covers home health services under Part A and/or Part B. Medicare covers home health services as long as you need part-time or intermittent skilled services and as long as you’re “homebound,” which means: </a:t>
            </a:r>
          </a:p>
          <a:p>
            <a:pPr marL="233363" indent="-115888" defTabSz="966612">
              <a:spcBef>
                <a:spcPts val="634"/>
              </a:spcBef>
              <a:buFont typeface="Arial" panose="020B0604020202020204" pitchFamily="34" charset="0"/>
              <a:buChar char="•"/>
              <a:defRPr/>
            </a:pPr>
            <a:r>
              <a:rPr lang="en-US" sz="1050" dirty="0">
                <a:solidFill>
                  <a:prstClr val="black"/>
                </a:solidFill>
                <a:cs typeface="Arial"/>
              </a:rPr>
              <a:t>You have trouble leaving your home without help (like using a cane, wheelchair, walker, or crutches; special transportation; or help from another person) because of an illness or injury. </a:t>
            </a:r>
          </a:p>
          <a:p>
            <a:pPr marL="233363" indent="-115888" defTabSz="966612">
              <a:spcBef>
                <a:spcPts val="634"/>
              </a:spcBef>
              <a:buFont typeface="Arial" panose="020B0604020202020204" pitchFamily="34" charset="0"/>
              <a:buChar char="•"/>
              <a:defRPr/>
            </a:pPr>
            <a:r>
              <a:rPr lang="en-US" sz="1050" dirty="0">
                <a:solidFill>
                  <a:prstClr val="black"/>
                </a:solidFill>
                <a:cs typeface="Arial"/>
              </a:rPr>
              <a:t>Leaving your home isn’t recommended because of your condition. </a:t>
            </a:r>
          </a:p>
          <a:p>
            <a:pPr marL="233363" indent="-115888" defTabSz="966612">
              <a:spcBef>
                <a:spcPts val="634"/>
              </a:spcBef>
              <a:buFont typeface="Arial" panose="020B0604020202020204" pitchFamily="34" charset="0"/>
              <a:buChar char="•"/>
              <a:defRPr/>
            </a:pPr>
            <a:r>
              <a:rPr lang="en-US" sz="1050" dirty="0">
                <a:solidFill>
                  <a:prstClr val="black"/>
                </a:solidFill>
                <a:cs typeface="Arial"/>
              </a:rPr>
              <a:t>You’re normally unable to leave your home because it’s a major effort.</a:t>
            </a:r>
          </a:p>
          <a:p>
            <a:pPr marL="125525" indent="-125525" defTabSz="966612">
              <a:spcBef>
                <a:spcPts val="634"/>
              </a:spcBef>
              <a:defRPr/>
            </a:pPr>
            <a:r>
              <a:rPr lang="en-US" sz="1050" dirty="0">
                <a:solidFill>
                  <a:prstClr val="black"/>
                </a:solidFill>
                <a:cs typeface="Arial"/>
              </a:rPr>
              <a:t>Certain inpatient health care services in approved religious nonmedical health care institutions (RNHCIs) – Medicare will only cover the inpatient non-religious, nonmedical items and services. Examples include room and board, or any items or services that don't require a doctor's order or prescription, like unmedicated wound dressings or use of a simple walker.</a:t>
            </a:r>
          </a:p>
        </p:txBody>
      </p:sp>
    </p:spTree>
    <p:extLst>
      <p:ext uri="{BB962C8B-B14F-4D97-AF65-F5344CB8AC3E}">
        <p14:creationId xmlns:p14="http://schemas.microsoft.com/office/powerpoint/2010/main" val="269350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634"/>
              </a:spcBef>
              <a:buNone/>
              <a:defRPr/>
            </a:pPr>
            <a:r>
              <a:rPr lang="en-US" dirty="0">
                <a:solidFill>
                  <a:prstClr val="black"/>
                </a:solidFill>
                <a:cs typeface="Arial" panose="020B0604020202020204" pitchFamily="34" charset="0"/>
              </a:rPr>
              <a:t>At the end of this session, you’ll be able to:</a:t>
            </a:r>
          </a:p>
          <a:p>
            <a:pPr marL="125834" indent="-125834" defTabSz="966612">
              <a:spcBef>
                <a:spcPts val="634"/>
              </a:spcBef>
              <a:defRPr/>
            </a:pPr>
            <a:r>
              <a:rPr lang="en-US" dirty="0">
                <a:solidFill>
                  <a:prstClr val="black"/>
                </a:solidFill>
                <a:cs typeface="Arial" panose="020B0604020202020204" pitchFamily="34" charset="0"/>
              </a:rPr>
              <a:t>Compare the parts of Medicare and coverage options </a:t>
            </a:r>
          </a:p>
          <a:p>
            <a:pPr marL="125834" indent="-125834" defTabSz="966612">
              <a:spcBef>
                <a:spcPts val="634"/>
              </a:spcBef>
              <a:defRPr/>
            </a:pPr>
            <a:r>
              <a:rPr lang="en-US" dirty="0">
                <a:solidFill>
                  <a:prstClr val="black"/>
                </a:solidFill>
                <a:cs typeface="Arial" panose="020B0604020202020204" pitchFamily="34" charset="0"/>
              </a:rPr>
              <a:t>Explain benefits and costs </a:t>
            </a:r>
          </a:p>
          <a:p>
            <a:pPr marL="125834" indent="-125834" defTabSz="966612">
              <a:spcBef>
                <a:spcPts val="634"/>
              </a:spcBef>
              <a:defRPr/>
            </a:pPr>
            <a:r>
              <a:rPr lang="en-US" dirty="0">
                <a:solidFill>
                  <a:prstClr val="black"/>
                </a:solidFill>
                <a:cs typeface="Arial" panose="020B0604020202020204" pitchFamily="34" charset="0"/>
              </a:rPr>
              <a:t>Compare Original Medicare and Medicare Advantage </a:t>
            </a:r>
          </a:p>
          <a:p>
            <a:pPr marL="125834" indent="-125834" defTabSz="966612">
              <a:spcBef>
                <a:spcPts val="634"/>
              </a:spcBef>
              <a:defRPr/>
            </a:pPr>
            <a:r>
              <a:rPr lang="en-US" dirty="0">
                <a:solidFill>
                  <a:prstClr val="black"/>
                </a:solidFill>
                <a:cs typeface="Arial" panose="020B0604020202020204" pitchFamily="34" charset="0"/>
              </a:rPr>
              <a:t>Discuss how Medicare Supplement Insurance (Medigap) policies and Medicare Advantage Plans are different </a:t>
            </a:r>
          </a:p>
          <a:p>
            <a:pPr marL="125834" indent="-125834" defTabSz="966612">
              <a:spcBef>
                <a:spcPts val="634"/>
              </a:spcBef>
              <a:defRPr/>
            </a:pPr>
            <a:r>
              <a:rPr lang="en-US" dirty="0">
                <a:solidFill>
                  <a:prstClr val="black"/>
                </a:solidFill>
                <a:cs typeface="Arial" panose="020B0604020202020204" pitchFamily="34" charset="0"/>
              </a:rPr>
              <a:t>Describe the Health Insurance Marketplace and what people nearing Medicare eligibility need to know</a:t>
            </a:r>
          </a:p>
          <a:p>
            <a:pPr marL="125834" indent="-125834" defTabSz="966612">
              <a:spcBef>
                <a:spcPts val="634"/>
              </a:spcBef>
              <a:defRPr/>
            </a:pPr>
            <a:r>
              <a:rPr lang="en-US" dirty="0">
                <a:solidFill>
                  <a:prstClr val="black"/>
                </a:solidFill>
                <a:cs typeface="Arial" panose="020B0604020202020204" pitchFamily="34" charset="0"/>
              </a:rPr>
              <a:t>Describe programs for people with limited income and resources </a:t>
            </a:r>
          </a:p>
          <a:p>
            <a:pPr marL="0" indent="0">
              <a:buNone/>
            </a:pPr>
            <a:endParaRPr lang="en-US" sz="1100" dirty="0"/>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0049" y="3757507"/>
            <a:ext cx="7022592" cy="5501983"/>
          </a:xfrm>
        </p:spPr>
        <p:txBody>
          <a:bodyPr/>
          <a:lstStyle/>
          <a:p>
            <a:pPr marL="0" indent="0" defTabSz="966612">
              <a:spcBef>
                <a:spcPts val="634"/>
              </a:spcBef>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634"/>
              </a:spcBef>
              <a:buNone/>
              <a:defRPr/>
            </a:pPr>
            <a:r>
              <a:rPr lang="en-US" sz="1100" b="1" dirty="0">
                <a:cs typeface="Arial" panose="020B0604020202020204" pitchFamily="34" charset="0"/>
              </a:rPr>
              <a:t>Presenter Notes</a:t>
            </a:r>
          </a:p>
          <a:p>
            <a:pPr marL="0" indent="0">
              <a:spcBef>
                <a:spcPts val="634"/>
              </a:spcBef>
              <a:buNone/>
              <a:defRPr/>
            </a:pPr>
            <a:r>
              <a:rPr lang="en-US" sz="1100" dirty="0">
                <a:solidFill>
                  <a:prstClr val="black"/>
                </a:solidFill>
                <a:cs typeface="Arial" panose="020B0604020202020204" pitchFamily="34" charset="0"/>
              </a:rPr>
              <a:t>You usually don’t pay a monthly premium for Part A coverage if you or your spouse paid enough Medicare taxes while working. This is sometimes called premium-free Part A. Federal Insurance Contributions Act (FICA) tax is a U.S. federal payroll (or employment) tax imposed on both employees and employers to fund Social Security and Medicare. </a:t>
            </a:r>
          </a:p>
          <a:p>
            <a:pPr marL="0" indent="0" defTabSz="966612">
              <a:spcBef>
                <a:spcPts val="634"/>
              </a:spcBef>
              <a:buNone/>
              <a:defRPr/>
            </a:pPr>
            <a:r>
              <a:rPr lang="en-US" sz="1100" dirty="0">
                <a:solidFill>
                  <a:prstClr val="black"/>
                </a:solidFill>
                <a:cs typeface="Arial" panose="020B0604020202020204" pitchFamily="34" charset="0"/>
              </a:rPr>
              <a:t>About 99% of people with Medicare don’t pay a Part A premium since they’ve worked at least 40 quarters (10 years) of Medicare-covered employment. Enrollees 65 and over and certain persons with disabilities who have fewer than 40 quarters of coverage pay a monthly premium to get coverage under Part A unless they can get benefits through a spouse or family member’s record.</a:t>
            </a:r>
          </a:p>
          <a:p>
            <a:pPr marL="0" indent="0" defTabSz="966612">
              <a:spcBef>
                <a:spcPts val="634"/>
              </a:spcBef>
              <a:buNone/>
              <a:defRPr/>
            </a:pPr>
            <a:r>
              <a:rPr lang="en-US" sz="1100" b="1" dirty="0">
                <a:solidFill>
                  <a:prstClr val="black"/>
                </a:solidFill>
                <a:cs typeface="Arial" panose="020B0604020202020204" pitchFamily="34" charset="0"/>
              </a:rPr>
              <a:t>If you aren’t eligible for premium-free Part A, you may be able to buy Part A if you’re:</a:t>
            </a:r>
          </a:p>
          <a:p>
            <a:pPr marL="125525" indent="-125525" defTabSz="966612">
              <a:spcBef>
                <a:spcPts val="634"/>
              </a:spcBef>
              <a:defRPr/>
            </a:pPr>
            <a:r>
              <a:rPr lang="en-US" sz="1100" dirty="0">
                <a:solidFill>
                  <a:prstClr val="black"/>
                </a:solidFill>
                <a:cs typeface="Arial" panose="020B0604020202020204" pitchFamily="34" charset="0"/>
              </a:rPr>
              <a:t>65 or older, and you’ve enrolled in (or are enrolling in) Part B, and meet the citizenship and 5-year residency requirements.</a:t>
            </a:r>
          </a:p>
          <a:p>
            <a:pPr marL="125525" indent="-125525" defTabSz="966612">
              <a:spcBef>
                <a:spcPts val="634"/>
              </a:spcBef>
              <a:defRPr/>
            </a:pPr>
            <a:r>
              <a:rPr lang="en-US" sz="1100" dirty="0">
                <a:solidFill>
                  <a:prstClr val="black"/>
                </a:solidFill>
                <a:cs typeface="Arial" panose="020B0604020202020204" pitchFamily="34" charset="0"/>
              </a:rPr>
              <a:t>Under 65, have a disability, and your premium-free Part A coverage ended because you returned to work. If you’re under 65 and have a disability, you may continue to get premium-free Part A for up to 8 1/2 years after you return to work.</a:t>
            </a:r>
          </a:p>
          <a:p>
            <a:pPr marL="0" indent="0">
              <a:spcBef>
                <a:spcPts val="634"/>
              </a:spcBef>
              <a:buNone/>
              <a:defRPr/>
            </a:pPr>
            <a:r>
              <a:rPr lang="en-US" sz="1100" dirty="0">
                <a:solidFill>
                  <a:prstClr val="black"/>
                </a:solidFill>
                <a:cs typeface="Arial" panose="020B0604020202020204" pitchFamily="34" charset="0"/>
              </a:rPr>
              <a:t>In most cases, if you choose to buy Part A, you must also have Part B and pay monthly premiums for both. The amount of the Part A premium depends on how long you or your spouse worked in Medicare-covered employment. </a:t>
            </a:r>
          </a:p>
          <a:p>
            <a:pPr marL="119149" indent="-119149">
              <a:spcBef>
                <a:spcPts val="634"/>
              </a:spcBef>
              <a:defRPr/>
            </a:pPr>
            <a:r>
              <a:rPr lang="en-US" sz="1100" dirty="0">
                <a:solidFill>
                  <a:prstClr val="black"/>
                </a:solidFill>
                <a:cs typeface="Arial" panose="020B0604020202020204" pitchFamily="34" charset="0"/>
              </a:rPr>
              <a:t>Social Security determines if you have to pay a monthly premium for Part A. In 2022, the Part A premium for a person who has worked less than 30 quarters of Medicare-covered employment is $499 ($506 in 2023) per month. Those who have between 30 and 39 quarters of coverage may buy Part A at a reduced monthly premium rate, which is $274 for 2022 ($278 in 2023). </a:t>
            </a:r>
          </a:p>
          <a:p>
            <a:pPr marL="119149" indent="-119149">
              <a:spcBef>
                <a:spcPts val="634"/>
              </a:spcBef>
              <a:defRPr/>
            </a:pPr>
            <a:r>
              <a:rPr lang="en-US" sz="1100" dirty="0">
                <a:solidFill>
                  <a:prstClr val="black"/>
                </a:solidFill>
                <a:cs typeface="Arial" panose="020B0604020202020204" pitchFamily="34" charset="0"/>
              </a:rPr>
              <a:t>If you aren’t eligible for premium-free Part A, and you don’t buy it when you’re first eligible, your monthly premium may go up 10% for every 12 months you didn’t have the coverage. You’ll have to pay the higher premium for twice the number of years you could’ve had Part A, but didn’t sign up. </a:t>
            </a:r>
          </a:p>
          <a:p>
            <a:pPr marL="119149" indent="-119149" defTabSz="966612">
              <a:spcBef>
                <a:spcPts val="634"/>
              </a:spcBef>
              <a:defRPr/>
            </a:pPr>
            <a:r>
              <a:rPr lang="en-US" sz="1100" dirty="0">
                <a:solidFill>
                  <a:prstClr val="black"/>
                </a:solidFill>
                <a:cs typeface="Arial" panose="020B0604020202020204" pitchFamily="34" charset="0"/>
              </a:rPr>
              <a:t>If you have limited income and resources, your state may help you pay for Part A and/or Part B (see Lesson 7). Call Social Security at 1‑800‑772–1213; TTY: 1-800-325-0778 for more information about the Part A premium.</a:t>
            </a:r>
          </a:p>
          <a:p>
            <a:pPr marL="0" indent="0">
              <a:buNone/>
            </a:pPr>
            <a:endParaRPr lang="en-US" sz="1100" b="1" dirty="0">
              <a:cs typeface="Arial" panose="020B0604020202020204" pitchFamily="34" charset="0"/>
            </a:endParaRPr>
          </a:p>
        </p:txBody>
      </p:sp>
    </p:spTree>
    <p:extLst>
      <p:ext uri="{BB962C8B-B14F-4D97-AF65-F5344CB8AC3E}">
        <p14:creationId xmlns:p14="http://schemas.microsoft.com/office/powerpoint/2010/main" val="1490048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630333"/>
          </a:xfrm>
        </p:spPr>
        <p:txBody>
          <a:bodyPr/>
          <a:lstStyle/>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dirty="0">
                <a:solidFill>
                  <a:prstClr val="black"/>
                </a:solidFill>
                <a:cs typeface="Arial" panose="020B0604020202020204" pitchFamily="34" charset="0"/>
              </a:rPr>
              <a:t>The actual dollar amounts are updated yearly. To see the most current amounts, visit</a:t>
            </a:r>
            <a:r>
              <a:rPr lang="en-US" dirty="0">
                <a:cs typeface="Arial" panose="020B0604020202020204" pitchFamily="34" charset="0"/>
                <a:hlinkClick r:id="rId3"/>
              </a:rPr>
              <a:t> Medicare.gov/your-medicare-costs/medicare-costs-at-a-glance</a:t>
            </a:r>
            <a:r>
              <a:rPr lang="en-US" dirty="0">
                <a:solidFill>
                  <a:prstClr val="black"/>
                </a:solidFill>
                <a:cs typeface="Arial" panose="020B0604020202020204" pitchFamily="34" charset="0"/>
              </a:rPr>
              <a:t>. This is what you pay per benefit period (discussed on the next slide) for Part A-covered medically necessary services:</a:t>
            </a:r>
          </a:p>
          <a:p>
            <a:pPr marL="125834" indent="-125834">
              <a:spcBef>
                <a:spcPts val="634"/>
              </a:spcBef>
              <a:defRPr/>
            </a:pPr>
            <a:r>
              <a:rPr lang="en-US" b="1" dirty="0">
                <a:solidFill>
                  <a:prstClr val="black"/>
                </a:solidFill>
                <a:cs typeface="Arial" panose="020B0604020202020204" pitchFamily="34" charset="0"/>
              </a:rPr>
              <a:t>Hospital Inpatient Stay</a:t>
            </a:r>
            <a:r>
              <a:rPr lang="en-US" dirty="0">
                <a:solidFill>
                  <a:prstClr val="black"/>
                </a:solidFill>
                <a:cs typeface="Arial" panose="020B0604020202020204" pitchFamily="34" charset="0"/>
              </a:rPr>
              <a:t>: After you pay the deductible amount of $1,556 ($1,600 in 2023), you pay no coinsurance for days 1–60; $389 ($400 in 2023) for coinsurance per day for days 61–90; $778 ($800 in 2023) for coinsurance per each “lifetime reserve day” for days 91 and beyond each benefit period (up to 60 days over your lifetime); all costs for each day beyond lifetime reserve days. </a:t>
            </a:r>
          </a:p>
          <a:p>
            <a:pPr marL="125834" indent="-125834">
              <a:spcBef>
                <a:spcPts val="634"/>
              </a:spcBef>
              <a:defRPr/>
            </a:pPr>
            <a:r>
              <a:rPr lang="en-US" b="1" dirty="0">
                <a:solidFill>
                  <a:prstClr val="black"/>
                </a:solidFill>
                <a:cs typeface="Arial" panose="020B0604020202020204" pitchFamily="34" charset="0"/>
              </a:rPr>
              <a:t>Mental Health Inpatient Stay</a:t>
            </a:r>
            <a:r>
              <a:rPr lang="en-US" dirty="0">
                <a:solidFill>
                  <a:prstClr val="black"/>
                </a:solidFill>
                <a:cs typeface="Arial" panose="020B0604020202020204" pitchFamily="34" charset="0"/>
              </a:rPr>
              <a:t>: After you pay the deductible amount of $1,556 ($1,600 in 2023), , you pay no coinsurance days 1–60; $389 ($400 in 2023) for coinsurance per day for days 61–90; $778 ($800 in 2023) for coinsurance per “lifetime reserve day” after day 90 for each benefit period (up to 60 days over your lifetime); all costs for each day after the lifetime reserve days. You will also pay 20% of the Medicare-approved amount for mental health services you get from doctors and other providers while you're a hospital inpatient.</a:t>
            </a:r>
          </a:p>
          <a:p>
            <a:pPr marL="117475" lvl="1">
              <a:spcBef>
                <a:spcPts val="634"/>
              </a:spcBef>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There's no limit to the number of benefit periods you can have when you get mental health care in a general hospital. You can also have multiple benefit periods when you get care in a psychiatric hospital. Remember, there's a lifetime limit of 190 days.</a:t>
            </a:r>
            <a:br>
              <a:rPr lang="en-US" dirty="0">
                <a:solidFill>
                  <a:prstClr val="black"/>
                </a:solidFill>
                <a:cs typeface="Arial" panose="020B0604020202020204" pitchFamily="34" charset="0"/>
              </a:rPr>
            </a:b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10694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144347"/>
          </a:xfrm>
        </p:spPr>
        <p:txBody>
          <a:bodyPr/>
          <a:lstStyle/>
          <a:p>
            <a:pPr marL="0" indent="0" defTabSz="966612">
              <a:spcBef>
                <a:spcPts val="634"/>
              </a:spcBef>
              <a:buNone/>
              <a:defRPr/>
            </a:pPr>
            <a:r>
              <a:rPr lang="en-US" b="1" dirty="0">
                <a:cs typeface="Arial"/>
              </a:rPr>
              <a:t>Presenter Notes</a:t>
            </a:r>
          </a:p>
          <a:p>
            <a:pPr marL="118813" indent="-118813">
              <a:spcBef>
                <a:spcPts val="634"/>
              </a:spcBef>
            </a:pPr>
            <a:r>
              <a:rPr lang="en-US" b="1" dirty="0">
                <a:cs typeface="Arial"/>
              </a:rPr>
              <a:t>SNF Care</a:t>
            </a:r>
            <a:r>
              <a:rPr lang="en-US" dirty="0">
                <a:cs typeface="Arial"/>
              </a:rPr>
              <a:t>: </a:t>
            </a:r>
            <a:r>
              <a:rPr lang="en-US" dirty="0">
                <a:cs typeface="Arial"/>
                <a:hlinkClick r:id="rId3"/>
              </a:rPr>
              <a:t>Medicare.gov/coverage/skilled-nursing-facility-</a:t>
            </a:r>
            <a:r>
              <a:rPr lang="en-US" dirty="0" err="1">
                <a:cs typeface="Arial"/>
                <a:hlinkClick r:id="rId3"/>
              </a:rPr>
              <a:t>snf</a:t>
            </a:r>
            <a:r>
              <a:rPr lang="en-US" dirty="0">
                <a:cs typeface="Arial"/>
                <a:hlinkClick r:id="rId3"/>
              </a:rPr>
              <a:t>-care</a:t>
            </a:r>
            <a:r>
              <a:rPr lang="en-US" dirty="0">
                <a:cs typeface="Arial"/>
              </a:rPr>
              <a:t> – $0 for the first 20 days of each benefit period; $194.50 ($200 in 2023) for coinsurance per day for days 21–100 of each benefit period; all costs after day 100 (see benefit periods on the next page).</a:t>
            </a:r>
          </a:p>
          <a:p>
            <a:pPr marL="118813" indent="-118813">
              <a:spcBef>
                <a:spcPts val="634"/>
              </a:spcBef>
            </a:pPr>
            <a:r>
              <a:rPr lang="en-US" b="1" dirty="0">
                <a:cs typeface="Arial"/>
              </a:rPr>
              <a:t>Home Health Care Services</a:t>
            </a:r>
            <a:r>
              <a:rPr lang="en-US" dirty="0">
                <a:cs typeface="Arial"/>
              </a:rPr>
              <a:t>: </a:t>
            </a:r>
            <a:r>
              <a:rPr lang="en-US" dirty="0">
                <a:cs typeface="Arial"/>
                <a:hlinkClick r:id="rId4"/>
              </a:rPr>
              <a:t>Medicare.gov/coverage/home-health-services</a:t>
            </a:r>
            <a:r>
              <a:rPr lang="en-US" dirty="0">
                <a:cs typeface="Arial"/>
              </a:rPr>
              <a:t> – $0 for home health care services; 20% of the Medicare-approved amount for durable medical equipment (DME) for providers accepting assignment </a:t>
            </a:r>
            <a:r>
              <a:rPr lang="en-US" dirty="0">
                <a:solidFill>
                  <a:prstClr val="black"/>
                </a:solidFill>
                <a:cs typeface="Arial" panose="020B0604020202020204" pitchFamily="34" charset="0"/>
              </a:rPr>
              <a:t>(agreement by your doctor, provider, or supplier to be paid directly by Medicare, to accept the payment amount Medicare approves for the service, and not to bill you for any more than the Medicare deductible and coinsurance). </a:t>
            </a:r>
            <a:endParaRPr lang="en-US" dirty="0">
              <a:cs typeface="Arial"/>
            </a:endParaRPr>
          </a:p>
          <a:p>
            <a:pPr marL="118813" indent="-118813">
              <a:spcBef>
                <a:spcPts val="634"/>
              </a:spcBef>
            </a:pPr>
            <a:r>
              <a:rPr lang="en-US" b="1" dirty="0">
                <a:cs typeface="Arial"/>
              </a:rPr>
              <a:t>Hospice Care</a:t>
            </a:r>
            <a:r>
              <a:rPr lang="en-US" dirty="0">
                <a:cs typeface="Arial"/>
              </a:rPr>
              <a:t>: $0 for hospice care; up to $5 per Rx to manage pain and symptoms while at home; 5% of the Medicare-approved amount for inpatient respite care. Medicare doesn’t cover room and board when you get hospice care in your home or another facility where you live (like a nursing home).</a:t>
            </a:r>
          </a:p>
          <a:p>
            <a:pPr marL="118813" indent="-118813">
              <a:spcBef>
                <a:spcPts val="634"/>
              </a:spcBef>
            </a:pPr>
            <a:r>
              <a:rPr lang="en-US" b="1" dirty="0">
                <a:cs typeface="Arial"/>
              </a:rPr>
              <a:t>Blood</a:t>
            </a:r>
            <a:r>
              <a:rPr lang="en-US" b="0" dirty="0">
                <a:cs typeface="Arial"/>
              </a:rPr>
              <a:t>:</a:t>
            </a:r>
            <a:r>
              <a:rPr lang="en-US" dirty="0">
                <a:cs typeface="Arial"/>
              </a:rPr>
              <a:t> If the hospital gets blood from a blood bank at no charge, you won’t have to pay for it or replace it. If the hospital has to buy blood for you, you must either pay the hospital costs for the first 3 units of blood you get in a calendar year or have the blood donated by you or someone else. </a:t>
            </a:r>
            <a:endParaRPr lang="en-US" dirty="0">
              <a:cs typeface="Arial" panose="020B0604020202020204" pitchFamily="34" charset="0"/>
            </a:endParaRPr>
          </a:p>
          <a:p>
            <a:pPr marL="0" indent="0">
              <a:spcBef>
                <a:spcPts val="634"/>
              </a:spcBef>
              <a:buNone/>
            </a:pPr>
            <a:r>
              <a:rPr lang="en-US" b="1" dirty="0">
                <a:cs typeface="Arial"/>
              </a:rPr>
              <a:t>NOTE</a:t>
            </a:r>
            <a:r>
              <a:rPr lang="en-US" dirty="0">
                <a:cs typeface="Arial"/>
              </a:rPr>
              <a:t>: If you can’t afford to pay these costs, there are programs that may help. These programs are discussed later in Lesson 7.</a:t>
            </a:r>
          </a:p>
        </p:txBody>
      </p:sp>
    </p:spTree>
    <p:extLst>
      <p:ext uri="{BB962C8B-B14F-4D97-AF65-F5344CB8AC3E}">
        <p14:creationId xmlns:p14="http://schemas.microsoft.com/office/powerpoint/2010/main" val="1269490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119149" indent="-119149" defTabSz="966612">
              <a:spcBef>
                <a:spcPts val="634"/>
              </a:spcBef>
              <a:defRPr/>
            </a:pPr>
            <a:r>
              <a:rPr lang="en-US" dirty="0">
                <a:solidFill>
                  <a:prstClr val="black"/>
                </a:solidFill>
                <a:cs typeface="Arial" panose="020B0604020202020204" pitchFamily="34" charset="0"/>
              </a:rPr>
              <a:t>A benefit period refers to the way that Original Medicare measures your use of hospital and SNF care. A benefit period begins the day you’re admitted as an inpatient in a hospital or SNF. The benefit period ends when you haven’t gotten any inpatient hospital care (or skilled care in a SNF) for 60 days in a row. If you go into a hospital or a SNF after one benefit period has ended, a new benefit period begins. </a:t>
            </a:r>
          </a:p>
          <a:p>
            <a:pPr marL="119149" indent="-119149" defTabSz="966612">
              <a:spcBef>
                <a:spcPts val="634"/>
              </a:spcBef>
              <a:defRPr/>
            </a:pPr>
            <a:r>
              <a:rPr lang="en-US" dirty="0">
                <a:solidFill>
                  <a:prstClr val="black"/>
                </a:solidFill>
                <a:cs typeface="Arial" panose="020B0604020202020204" pitchFamily="34" charset="0"/>
              </a:rPr>
              <a:t>You must pay the Part A inpatient hospital deductible for each benefit period. There’s no limit to the number of benefit periods you can have. Benefit periods can span across calendar years.</a:t>
            </a:r>
          </a:p>
        </p:txBody>
      </p:sp>
    </p:spTree>
    <p:extLst>
      <p:ext uri="{BB962C8B-B14F-4D97-AF65-F5344CB8AC3E}">
        <p14:creationId xmlns:p14="http://schemas.microsoft.com/office/powerpoint/2010/main" val="3370905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3825" y="3697499"/>
            <a:ext cx="7058025" cy="5562388"/>
          </a:xfrm>
        </p:spPr>
        <p:txBody>
          <a:bodyPr/>
          <a:lstStyle/>
          <a:p>
            <a:pPr marL="0" indent="0" defTabSz="966612">
              <a:spcBef>
                <a:spcPts val="634"/>
              </a:spcBef>
              <a:buNone/>
              <a:defRPr/>
            </a:pPr>
            <a:r>
              <a:rPr lang="en-US" b="1" dirty="0">
                <a:cs typeface="Arial"/>
              </a:rPr>
              <a:t>Presenter Notes</a:t>
            </a:r>
          </a:p>
          <a:p>
            <a:pPr marL="119149" indent="-119149">
              <a:spcBef>
                <a:spcPts val="634"/>
              </a:spcBef>
              <a:defRPr/>
            </a:pPr>
            <a:r>
              <a:rPr lang="en-US" b="1" dirty="0">
                <a:solidFill>
                  <a:prstClr val="black"/>
                </a:solidFill>
                <a:cs typeface="Arial"/>
              </a:rPr>
              <a:t>If you're getting Social Security or Railroad Retirement Board (RRB) benefits at least 4 months before you turn 65, you’ll be automatically enrolled in premium-free Part A. </a:t>
            </a:r>
            <a:endParaRPr lang="en-US" b="1" dirty="0">
              <a:solidFill>
                <a:prstClr val="black"/>
              </a:solidFill>
              <a:cs typeface="Arial" panose="020B0604020202020204" pitchFamily="34" charset="0"/>
            </a:endParaRPr>
          </a:p>
          <a:p>
            <a:pPr marL="119149" indent="-119149">
              <a:spcBef>
                <a:spcPts val="634"/>
              </a:spcBef>
              <a:defRPr/>
            </a:pPr>
            <a:r>
              <a:rPr lang="en-US" b="1" dirty="0">
                <a:solidFill>
                  <a:prstClr val="black"/>
                </a:solidFill>
                <a:cs typeface="Arial"/>
              </a:rPr>
              <a:t>If you don't get Part A automatically, you should consider signing up for Part A when you're first eligible </a:t>
            </a:r>
            <a:r>
              <a:rPr lang="en-US" dirty="0">
                <a:solidFill>
                  <a:prstClr val="black"/>
                </a:solidFill>
                <a:cs typeface="Arial"/>
              </a:rPr>
              <a:t>(during your Initial Enrollment Period (IEP)). Most people don’t pay a monthly premium for Part A coverage because they or their spouse paid Medicare taxes while working. </a:t>
            </a:r>
            <a:endParaRPr lang="en-US" dirty="0">
              <a:solidFill>
                <a:prstClr val="black"/>
              </a:solidFill>
              <a:cs typeface="Arial" panose="020B0604020202020204" pitchFamily="34" charset="0"/>
            </a:endParaRPr>
          </a:p>
          <a:p>
            <a:pPr marL="119149" indent="-119149">
              <a:spcBef>
                <a:spcPts val="634"/>
              </a:spcBef>
              <a:defRPr/>
            </a:pPr>
            <a:r>
              <a:rPr lang="en-US" b="1" dirty="0">
                <a:solidFill>
                  <a:prstClr val="black"/>
                </a:solidFill>
                <a:cs typeface="Arial"/>
              </a:rPr>
              <a:t>If you aren’t eligible for premium-free Part A, and you don’t buy it when you’re first eligible, your monthly premium may go up 10%. </a:t>
            </a:r>
            <a:r>
              <a:rPr lang="en-US" dirty="0">
                <a:solidFill>
                  <a:prstClr val="black"/>
                </a:solidFill>
                <a:cs typeface="Arial"/>
              </a:rPr>
              <a:t>You’ll have to pay the higher premium for twice the number of years you could’ve had Part A, but didn’t sign up. The Part A late enrollment penalty applies after 12 months have elapsed from the last day of the IEP to the last date of the enrollment period you used to enroll. In other words, if it's less than 12 months, the penalty won’t apply. This penalty also won’t apply if you're eligible for a Special Enrollment Period (SEP). Remember, you’re only eligible for an SEP if when first eligible for Medicare, you or your spouse (or family member if you’re disabled) is actively working, and covered by a group health plan (GHP) through the employer or union based on that work. You can sign up during any month while still covered under the GHP based on current employment, or during the 8-month period that begins the month after the employment ends or the GHP coverage ends, whichever happens first. If you're still working or have coverage through a spouse, talk to your employer benefits coordinator to learn how enrolling in Medicare (or delaying enrollment) will affect your employer coverage. </a:t>
            </a:r>
            <a:endParaRPr lang="en-US" dirty="0">
              <a:solidFill>
                <a:prstClr val="black"/>
              </a:solidFill>
              <a:cs typeface="Arial" panose="020B0604020202020204" pitchFamily="34" charset="0"/>
            </a:endParaRPr>
          </a:p>
          <a:p>
            <a:pPr marL="119149" indent="-119149" defTabSz="966612">
              <a:spcBef>
                <a:spcPts val="634"/>
              </a:spcBef>
              <a:defRPr/>
            </a:pPr>
            <a:r>
              <a:rPr lang="en-US" b="1" dirty="0">
                <a:solidFill>
                  <a:prstClr val="black"/>
                </a:solidFill>
                <a:cs typeface="Arial"/>
              </a:rPr>
              <a:t>You can no longer contribute to a Health Savings Account (HSA) if you have Medicare. </a:t>
            </a:r>
            <a:r>
              <a:rPr lang="en-US" dirty="0">
                <a:solidFill>
                  <a:prstClr val="black"/>
                </a:solidFill>
                <a:cs typeface="Arial"/>
              </a:rPr>
              <a:t>Talk to your company’s benefits administrator about when you should stop contributing to an HSA if you plan to sign up for Medicare. You may have to stop contributing to your HSA up to 6 months before your Medicare starts if you delay enrolling. Your Part A may be retroactive up to 6 months, but can’t be effective earlier than your first month of eligibility. You can withdraw money from your HSA after you enroll in Medicare to help pay for medical expenses (like deductibles, premiums, copayments). If you contribute to your HSA after you have Medicare, you could be subject to a tax penalty by the Internal Revenue Service (IRS). See IRS Publication 969 for more information: </a:t>
            </a:r>
            <a:r>
              <a:rPr lang="en-US" dirty="0">
                <a:solidFill>
                  <a:prstClr val="black"/>
                </a:solidFill>
                <a:cs typeface="Arial"/>
                <a:hlinkClick r:id="rId3"/>
              </a:rPr>
              <a:t>IRS.gov/pub/irs-pdf/p969.pdf</a:t>
            </a:r>
            <a:r>
              <a:rPr lang="en-US" dirty="0">
                <a:solidFill>
                  <a:prstClr val="black"/>
                </a:solidFill>
                <a:cs typeface="Arial"/>
              </a:rPr>
              <a:t>.</a:t>
            </a:r>
          </a:p>
          <a:p>
            <a:pPr marL="0" indent="0" defTabSz="966612">
              <a:buNone/>
              <a:defRPr/>
            </a:pPr>
            <a:endParaRPr lang="en-US" dirty="0">
              <a:solidFill>
                <a:prstClr val="black"/>
              </a:solidFill>
            </a:endParaRPr>
          </a:p>
        </p:txBody>
      </p:sp>
    </p:spTree>
    <p:extLst>
      <p:ext uri="{BB962C8B-B14F-4D97-AF65-F5344CB8AC3E}">
        <p14:creationId xmlns:p14="http://schemas.microsoft.com/office/powerpoint/2010/main" val="2424393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50807" y="3757507"/>
            <a:ext cx="6818231" cy="5501983"/>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dirty="0">
              <a:cs typeface="Arial" panose="020B0604020202020204" pitchFamily="34" charset="0"/>
            </a:endParaRPr>
          </a:p>
          <a:p>
            <a:pPr marL="0" indent="0" defTabSz="966612">
              <a:spcBef>
                <a:spcPts val="634"/>
              </a:spcBef>
              <a:buNone/>
              <a:defRPr/>
            </a:pPr>
            <a:r>
              <a:rPr lang="en-US" b="1" dirty="0">
                <a:cs typeface="Arial"/>
              </a:rPr>
              <a:t>Presenter Notes</a:t>
            </a:r>
          </a:p>
          <a:p>
            <a:pPr marL="0" indent="0" defTabSz="966612">
              <a:spcBef>
                <a:spcPts val="634"/>
              </a:spcBef>
              <a:buNone/>
              <a:defRPr/>
            </a:pPr>
            <a:r>
              <a:rPr lang="en-US" dirty="0">
                <a:solidFill>
                  <a:prstClr val="black"/>
                </a:solidFill>
                <a:cs typeface="Arial"/>
              </a:rPr>
              <a:t>Part B helps cover medically necessary:</a:t>
            </a:r>
          </a:p>
          <a:p>
            <a:pPr defTabSz="966612">
              <a:spcBef>
                <a:spcPts val="634"/>
              </a:spcBef>
              <a:defRPr/>
            </a:pPr>
            <a:r>
              <a:rPr lang="en-US" dirty="0">
                <a:solidFill>
                  <a:prstClr val="black"/>
                </a:solidFill>
                <a:cs typeface="Arial"/>
              </a:rPr>
              <a:t>Doctors’ services </a:t>
            </a:r>
            <a:r>
              <a:rPr lang="en-US" dirty="0">
                <a:cs typeface="Arial"/>
              </a:rPr>
              <a:t>–</a:t>
            </a:r>
            <a:r>
              <a:rPr lang="en-US" dirty="0">
                <a:solidFill>
                  <a:prstClr val="black"/>
                </a:solidFill>
                <a:cs typeface="Arial"/>
              </a:rPr>
              <a:t> Services that are medically necessary.</a:t>
            </a:r>
          </a:p>
          <a:p>
            <a:pPr>
              <a:spcBef>
                <a:spcPts val="634"/>
              </a:spcBef>
              <a:defRPr/>
            </a:pPr>
            <a:r>
              <a:rPr lang="en-US" dirty="0">
                <a:solidFill>
                  <a:prstClr val="black"/>
                </a:solidFill>
                <a:cs typeface="Arial"/>
              </a:rPr>
              <a:t>Outpatient medical and surgical services and supplies </a:t>
            </a:r>
            <a:r>
              <a:rPr lang="en-US" dirty="0">
                <a:cs typeface="Arial"/>
              </a:rPr>
              <a:t>–</a:t>
            </a:r>
            <a:r>
              <a:rPr lang="en-US" dirty="0">
                <a:solidFill>
                  <a:prstClr val="black"/>
                </a:solidFill>
                <a:cs typeface="Arial"/>
              </a:rPr>
              <a:t> For approved procedures like X-rays or stitches. </a:t>
            </a:r>
            <a:endParaRPr lang="en-US" dirty="0">
              <a:solidFill>
                <a:prstClr val="black"/>
              </a:solidFill>
              <a:cs typeface="Arial" panose="020B0604020202020204" pitchFamily="34" charset="0"/>
            </a:endParaRPr>
          </a:p>
          <a:p>
            <a:pPr defTabSz="966612">
              <a:spcBef>
                <a:spcPts val="634"/>
              </a:spcBef>
              <a:defRPr/>
            </a:pPr>
            <a:r>
              <a:rPr lang="en-US" dirty="0">
                <a:solidFill>
                  <a:prstClr val="black"/>
                </a:solidFill>
                <a:cs typeface="Arial"/>
              </a:rPr>
              <a:t>Clinical laboratory services </a:t>
            </a:r>
            <a:r>
              <a:rPr lang="en-US" dirty="0">
                <a:cs typeface="Arial"/>
              </a:rPr>
              <a:t>–</a:t>
            </a:r>
            <a:r>
              <a:rPr lang="en-US" dirty="0">
                <a:solidFill>
                  <a:prstClr val="black"/>
                </a:solidFill>
                <a:cs typeface="Arial"/>
              </a:rPr>
              <a:t> Blood tests, urinalysis, and some screening tests.</a:t>
            </a:r>
          </a:p>
          <a:p>
            <a:pPr>
              <a:spcBef>
                <a:spcPts val="634"/>
              </a:spcBef>
              <a:defRPr/>
            </a:pPr>
            <a:r>
              <a:rPr lang="en-US" dirty="0">
                <a:solidFill>
                  <a:prstClr val="black"/>
                </a:solidFill>
                <a:cs typeface="Arial"/>
              </a:rPr>
              <a:t>Durable medical equipment (DME) </a:t>
            </a:r>
            <a:r>
              <a:rPr lang="en-US" dirty="0">
                <a:cs typeface="Arial"/>
              </a:rPr>
              <a:t>–</a:t>
            </a:r>
            <a:r>
              <a:rPr lang="en-US" dirty="0">
                <a:solidFill>
                  <a:prstClr val="black"/>
                </a:solidFill>
                <a:cs typeface="Arial"/>
              </a:rPr>
              <a:t> like walkers, wheelchairs, and canes. </a:t>
            </a:r>
            <a:endParaRPr lang="en-US" dirty="0">
              <a:solidFill>
                <a:prstClr val="black"/>
              </a:solidFill>
              <a:cs typeface="Arial" panose="020B0604020202020204" pitchFamily="34" charset="0"/>
            </a:endParaRPr>
          </a:p>
          <a:p>
            <a:pPr defTabSz="966612">
              <a:spcBef>
                <a:spcPts val="634"/>
              </a:spcBef>
              <a:defRPr/>
            </a:pPr>
            <a:r>
              <a:rPr lang="en-US" dirty="0">
                <a:solidFill>
                  <a:prstClr val="black"/>
                </a:solidFill>
                <a:cs typeface="Arial"/>
              </a:rPr>
              <a:t>Diabetic testing equipment and supplies </a:t>
            </a:r>
            <a:r>
              <a:rPr lang="en-US" dirty="0">
                <a:cs typeface="Arial"/>
              </a:rPr>
              <a:t>–</a:t>
            </a:r>
            <a:r>
              <a:rPr lang="en-US" dirty="0">
                <a:solidFill>
                  <a:prstClr val="black"/>
                </a:solidFill>
                <a:cs typeface="Arial"/>
              </a:rPr>
              <a:t> Blood sugar (glucose) testing monitors, blood sugar test strips, insulin, lancet devices and lancets, blood sugar control solutions, and therapeutic shoes or inserts.</a:t>
            </a:r>
          </a:p>
          <a:p>
            <a:pPr>
              <a:spcBef>
                <a:spcPts val="634"/>
              </a:spcBef>
              <a:defRPr/>
            </a:pPr>
            <a:r>
              <a:rPr lang="en-US" dirty="0">
                <a:solidFill>
                  <a:prstClr val="black"/>
                </a:solidFill>
                <a:cs typeface="Arial"/>
              </a:rPr>
              <a:t>Preventive services </a:t>
            </a:r>
            <a:r>
              <a:rPr lang="en-US" dirty="0">
                <a:cs typeface="Arial"/>
              </a:rPr>
              <a:t>–</a:t>
            </a:r>
            <a:r>
              <a:rPr lang="en-US" dirty="0">
                <a:solidFill>
                  <a:prstClr val="black"/>
                </a:solidFill>
                <a:cs typeface="Arial"/>
              </a:rPr>
              <a:t> Many exams, tests, screenings, and some shots to prevent, find, or manage a medical problem (like flu shots and a yearly wellness visit). </a:t>
            </a:r>
            <a:endParaRPr lang="en-US" dirty="0">
              <a:solidFill>
                <a:prstClr val="black"/>
              </a:solidFill>
              <a:cs typeface="Arial" panose="020B0604020202020204" pitchFamily="34" charset="0"/>
            </a:endParaRPr>
          </a:p>
          <a:p>
            <a:pPr>
              <a:spcBef>
                <a:spcPts val="634"/>
              </a:spcBef>
              <a:defRPr/>
            </a:pPr>
            <a:r>
              <a:rPr lang="en-US" dirty="0">
                <a:solidFill>
                  <a:prstClr val="black"/>
                </a:solidFill>
                <a:cs typeface="Arial"/>
              </a:rPr>
              <a:t>Home health services </a:t>
            </a:r>
            <a:r>
              <a:rPr lang="en-US" dirty="0">
                <a:cs typeface="Arial"/>
              </a:rPr>
              <a:t>–</a:t>
            </a:r>
            <a:r>
              <a:rPr lang="en-US" dirty="0">
                <a:solidFill>
                  <a:prstClr val="black"/>
                </a:solidFill>
                <a:cs typeface="Arial"/>
              </a:rPr>
              <a:t> You can use your home health benefits under Part A and/or Part B. Part B pays for home health care if an inpatient hospital stay doesn’t precede the need for home health care, or when the number of Part A-covered home health care visits exceed 100. For more information, visit </a:t>
            </a:r>
            <a:r>
              <a:rPr lang="en-US" u="sng" dirty="0">
                <a:hlinkClick r:id="rId3"/>
              </a:rPr>
              <a:t>Medicare.gov/publications</a:t>
            </a:r>
            <a:r>
              <a:rPr lang="en-US" dirty="0">
                <a:solidFill>
                  <a:prstClr val="black"/>
                </a:solidFill>
                <a:cs typeface="Arial"/>
              </a:rPr>
              <a:t> to review “Medicare and Home Health Care” (CMS Product No. 10969). You can also visit </a:t>
            </a:r>
            <a:r>
              <a:rPr lang="en-US" dirty="0">
                <a:solidFill>
                  <a:prstClr val="black"/>
                </a:solidFill>
                <a:cs typeface="Arial"/>
                <a:hlinkClick r:id="rId4"/>
              </a:rPr>
              <a:t>CMS.gov/Center/Provider-Type/Home-Health-Agency-HHA-Center.html</a:t>
            </a:r>
            <a:r>
              <a:rPr lang="en-US" dirty="0">
                <a:solidFill>
                  <a:prstClr val="black"/>
                </a:solidFill>
                <a:cs typeface="Arial"/>
              </a:rPr>
              <a:t>.</a:t>
            </a:r>
          </a:p>
          <a:p>
            <a:pPr defTabSz="966612">
              <a:spcBef>
                <a:spcPts val="634"/>
              </a:spcBef>
              <a:defRPr/>
            </a:pPr>
            <a:r>
              <a:rPr lang="en-US" dirty="0">
                <a:solidFill>
                  <a:prstClr val="black"/>
                </a:solidFill>
                <a:cs typeface="Arial"/>
              </a:rPr>
              <a:t>Medically necessary outpatient physical and occupational therapy, and speech-language pathology services.</a:t>
            </a:r>
          </a:p>
          <a:p>
            <a:pPr defTabSz="966612">
              <a:spcBef>
                <a:spcPts val="634"/>
              </a:spcBef>
              <a:defRPr/>
            </a:pPr>
            <a:r>
              <a:rPr lang="en-US" dirty="0">
                <a:solidFill>
                  <a:prstClr val="black"/>
                </a:solidFill>
                <a:cs typeface="Arial"/>
              </a:rPr>
              <a:t>Outpatient mental health care services.</a:t>
            </a:r>
          </a:p>
          <a:p>
            <a:pPr marL="0" indent="0" defTabSz="966612">
              <a:spcBef>
                <a:spcPts val="634"/>
              </a:spcBef>
              <a:buNone/>
              <a:defRPr/>
            </a:pPr>
            <a:r>
              <a:rPr lang="en-US" dirty="0">
                <a:solidFill>
                  <a:prstClr val="black"/>
                </a:solidFill>
                <a:cs typeface="Arial"/>
              </a:rPr>
              <a:t>To find out if Medicare covers a service not on this list, visit </a:t>
            </a:r>
            <a:r>
              <a:rPr lang="en-US" dirty="0">
                <a:solidFill>
                  <a:prstClr val="black"/>
                </a:solidFill>
                <a:cs typeface="Arial"/>
                <a:hlinkClick r:id="rId5"/>
              </a:rPr>
              <a:t>Medicare.gov/coverage</a:t>
            </a:r>
            <a:r>
              <a:rPr lang="en-US" dirty="0">
                <a:solidFill>
                  <a:prstClr val="black"/>
                </a:solidFill>
                <a:cs typeface="Arial"/>
              </a:rPr>
              <a:t>, or call 1-800-MEDICARE (1-800-633-4227): TTY 1-877-486-2048. You can also download the “What’s covered” mobile app. The app is available for free on both the App Store and Google Play.</a:t>
            </a:r>
          </a:p>
        </p:txBody>
      </p:sp>
    </p:spTree>
    <p:extLst>
      <p:ext uri="{BB962C8B-B14F-4D97-AF65-F5344CB8AC3E}">
        <p14:creationId xmlns:p14="http://schemas.microsoft.com/office/powerpoint/2010/main" val="490192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67508"/>
            <a:ext cx="5852160" cy="5144347"/>
          </a:xfrm>
        </p:spPr>
        <p:txBody>
          <a:bodyPr/>
          <a:lstStyle/>
          <a:p>
            <a:pPr marL="0" indent="0" defTabSz="966612">
              <a:spcBef>
                <a:spcPts val="634"/>
              </a:spcBef>
              <a:buNone/>
              <a:defRPr/>
            </a:pPr>
            <a:r>
              <a:rPr lang="en-US" b="1" dirty="0">
                <a:cs typeface="Arial" panose="020B0604020202020204" pitchFamily="34" charset="0"/>
              </a:rPr>
              <a:t>Presenter Notes</a:t>
            </a:r>
          </a:p>
          <a:p>
            <a:pPr marL="119149" indent="-119149" defTabSz="966612">
              <a:spcBef>
                <a:spcPts val="634"/>
              </a:spcBef>
              <a:defRPr/>
            </a:pPr>
            <a:r>
              <a:rPr lang="en-US" dirty="0">
                <a:solidFill>
                  <a:prstClr val="black"/>
                </a:solidFill>
                <a:cs typeface="Arial" panose="020B0604020202020204" pitchFamily="34" charset="0"/>
              </a:rPr>
              <a:t>Medicare also covers many preventive services (health care to prevent illness or detect illness at an early stage, when treatment is likely to work best). You pay nothing for most covered preventive services if you get the services from a doctor or other qualified health care provider who accepts assignment. However, for some preventive services, you may have to pay a deductible, coinsurance, or both. These costs may also apply if you get a preventive service in the same visit as a non-preventive service. Talk to your health care provider about the services that are right for you.</a:t>
            </a:r>
          </a:p>
          <a:p>
            <a:pPr marL="119149" indent="-119149">
              <a:spcBef>
                <a:spcPts val="634"/>
              </a:spcBef>
              <a:defRPr/>
            </a:pPr>
            <a:r>
              <a:rPr lang="en-US" dirty="0">
                <a:solidFill>
                  <a:prstClr val="black"/>
                </a:solidFill>
                <a:cs typeface="Arial" panose="020B0604020202020204" pitchFamily="34" charset="0"/>
              </a:rPr>
              <a:t>For more preventive service information, visit </a:t>
            </a:r>
            <a:r>
              <a:rPr lang="en-US" dirty="0">
                <a:solidFill>
                  <a:prstClr val="black"/>
                </a:solidFill>
                <a:cs typeface="Arial" panose="020B0604020202020204" pitchFamily="34" charset="0"/>
                <a:hlinkClick r:id="rId3"/>
              </a:rPr>
              <a:t>Medicare.gov/coverage/preventive-screening-services</a:t>
            </a:r>
            <a:r>
              <a:rPr lang="en-US" dirty="0">
                <a:solidFill>
                  <a:prstClr val="black"/>
                </a:solidFill>
                <a:cs typeface="Arial" panose="020B0604020202020204" pitchFamily="34" charset="0"/>
              </a:rPr>
              <a:t>. </a:t>
            </a:r>
          </a:p>
          <a:p>
            <a:pPr marL="0" indent="0">
              <a:buNone/>
            </a:pPr>
            <a:endParaRPr lang="en-US" dirty="0"/>
          </a:p>
        </p:txBody>
      </p:sp>
    </p:spTree>
    <p:extLst>
      <p:ext uri="{BB962C8B-B14F-4D97-AF65-F5344CB8AC3E}">
        <p14:creationId xmlns:p14="http://schemas.microsoft.com/office/powerpoint/2010/main" val="1838422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a:rPr>
              <a:t>Presenter Notes</a:t>
            </a:r>
          </a:p>
          <a:p>
            <a:pPr marL="0" indent="0" defTabSz="966612">
              <a:spcBef>
                <a:spcPts val="634"/>
              </a:spcBef>
              <a:buNone/>
              <a:defRPr/>
            </a:pPr>
            <a:r>
              <a:rPr lang="en-US" dirty="0">
                <a:solidFill>
                  <a:prstClr val="black"/>
                </a:solidFill>
                <a:cs typeface="Arial"/>
              </a:rPr>
              <a:t>Medicare doesn’t cover everything. If you need certain services that aren’t covered under Part A or Part B, you’ll have to pay for them yourself unless:</a:t>
            </a:r>
          </a:p>
          <a:p>
            <a:pPr marL="118813" indent="-118813" defTabSz="966612">
              <a:spcBef>
                <a:spcPts val="634"/>
              </a:spcBef>
              <a:defRPr/>
            </a:pPr>
            <a:r>
              <a:rPr lang="en-US" dirty="0">
                <a:solidFill>
                  <a:prstClr val="black"/>
                </a:solidFill>
                <a:cs typeface="Arial"/>
              </a:rPr>
              <a:t>You have other coverage (including Medicaid) to cover the costs</a:t>
            </a:r>
          </a:p>
          <a:p>
            <a:pPr marL="118813" indent="-118813" defTabSz="966612">
              <a:spcBef>
                <a:spcPts val="634"/>
              </a:spcBef>
              <a:defRPr/>
            </a:pPr>
            <a:r>
              <a:rPr lang="en-US" dirty="0">
                <a:solidFill>
                  <a:prstClr val="black"/>
                </a:solidFill>
                <a:cs typeface="Arial"/>
              </a:rPr>
              <a:t>You’re in a Medicare Advantage Plan that covers these services</a:t>
            </a:r>
          </a:p>
          <a:p>
            <a:pPr marL="0" indent="0" defTabSz="966612">
              <a:spcBef>
                <a:spcPts val="634"/>
              </a:spcBef>
              <a:buNone/>
              <a:defRPr/>
            </a:pPr>
            <a:r>
              <a:rPr lang="en-US" dirty="0">
                <a:solidFill>
                  <a:prstClr val="black"/>
                </a:solidFill>
                <a:cs typeface="Arial"/>
              </a:rPr>
              <a:t>Some of the items and services that Original Medicare doesn’t cover include:</a:t>
            </a:r>
          </a:p>
          <a:p>
            <a:pPr marL="118813" indent="-118813">
              <a:spcBef>
                <a:spcPts val="634"/>
              </a:spcBef>
              <a:defRPr/>
            </a:pPr>
            <a:r>
              <a:rPr lang="en-US" dirty="0">
                <a:solidFill>
                  <a:prstClr val="black"/>
                </a:solidFill>
                <a:cs typeface="Arial"/>
              </a:rPr>
              <a:t>Most dental care </a:t>
            </a:r>
            <a:endParaRPr lang="en-US" dirty="0">
              <a:solidFill>
                <a:prstClr val="black"/>
              </a:solidFill>
              <a:cs typeface="Arial" panose="020B0604020202020204" pitchFamily="34" charset="0"/>
            </a:endParaRPr>
          </a:p>
          <a:p>
            <a:pPr marL="118813" indent="-118813" defTabSz="966612">
              <a:spcBef>
                <a:spcPts val="634"/>
              </a:spcBef>
              <a:defRPr/>
            </a:pPr>
            <a:r>
              <a:rPr lang="en-US" dirty="0">
                <a:solidFill>
                  <a:prstClr val="black"/>
                </a:solidFill>
                <a:cs typeface="Arial"/>
              </a:rPr>
              <a:t>Eye (for prescription glasses)</a:t>
            </a:r>
          </a:p>
          <a:p>
            <a:pPr marL="118813" indent="-118813">
              <a:spcBef>
                <a:spcPts val="634"/>
              </a:spcBef>
              <a:defRPr/>
            </a:pPr>
            <a:r>
              <a:rPr lang="en-US" dirty="0">
                <a:solidFill>
                  <a:prstClr val="black"/>
                </a:solidFill>
                <a:cs typeface="Arial"/>
              </a:rPr>
              <a:t>Dentures </a:t>
            </a:r>
            <a:endParaRPr lang="en-US" dirty="0">
              <a:solidFill>
                <a:prstClr val="black"/>
              </a:solidFill>
              <a:cs typeface="Arial" panose="020B0604020202020204" pitchFamily="34" charset="0"/>
            </a:endParaRPr>
          </a:p>
          <a:p>
            <a:pPr marL="118813" indent="-118813">
              <a:spcBef>
                <a:spcPts val="634"/>
              </a:spcBef>
              <a:defRPr/>
            </a:pPr>
            <a:r>
              <a:rPr lang="en-US" dirty="0">
                <a:solidFill>
                  <a:prstClr val="black"/>
                </a:solidFill>
                <a:cs typeface="Arial"/>
              </a:rPr>
              <a:t>Cosmetic surgery </a:t>
            </a:r>
            <a:endParaRPr lang="en-US" dirty="0">
              <a:solidFill>
                <a:prstClr val="black"/>
              </a:solidFill>
              <a:cs typeface="Arial" panose="020B0604020202020204" pitchFamily="34" charset="0"/>
            </a:endParaRPr>
          </a:p>
          <a:p>
            <a:pPr marL="118813" indent="-118813">
              <a:spcBef>
                <a:spcPts val="634"/>
              </a:spcBef>
              <a:defRPr/>
            </a:pPr>
            <a:r>
              <a:rPr lang="en-US" dirty="0">
                <a:solidFill>
                  <a:prstClr val="black"/>
                </a:solidFill>
                <a:cs typeface="Arial"/>
              </a:rPr>
              <a:t>Massage therapy </a:t>
            </a:r>
            <a:endParaRPr lang="en-US" dirty="0">
              <a:solidFill>
                <a:prstClr val="black"/>
              </a:solidFill>
              <a:cs typeface="Arial" panose="020B0604020202020204" pitchFamily="34" charset="0"/>
            </a:endParaRPr>
          </a:p>
          <a:p>
            <a:pPr marL="118813" indent="-118813">
              <a:spcBef>
                <a:spcPts val="634"/>
              </a:spcBef>
              <a:defRPr/>
            </a:pPr>
            <a:r>
              <a:rPr lang="en-US" dirty="0">
                <a:solidFill>
                  <a:prstClr val="black"/>
                </a:solidFill>
                <a:cs typeface="Arial"/>
              </a:rPr>
              <a:t>Routine physical exams </a:t>
            </a:r>
            <a:endParaRPr lang="en-US" dirty="0">
              <a:solidFill>
                <a:prstClr val="black"/>
              </a:solidFill>
              <a:cs typeface="Arial" panose="020B0604020202020204" pitchFamily="34" charset="0"/>
            </a:endParaRPr>
          </a:p>
          <a:p>
            <a:pPr marL="118813" indent="-118813">
              <a:spcBef>
                <a:spcPts val="634"/>
              </a:spcBef>
              <a:defRPr/>
            </a:pPr>
            <a:r>
              <a:rPr lang="en-US" dirty="0">
                <a:solidFill>
                  <a:prstClr val="black"/>
                </a:solidFill>
                <a:cs typeface="Arial"/>
              </a:rPr>
              <a:t>Hearing aids and exams for fitting them </a:t>
            </a:r>
            <a:endParaRPr lang="en-US" dirty="0">
              <a:solidFill>
                <a:prstClr val="black"/>
              </a:solidFill>
              <a:cs typeface="Arial" panose="020B0604020202020204" pitchFamily="34" charset="0"/>
            </a:endParaRPr>
          </a:p>
          <a:p>
            <a:pPr marL="118813" indent="-118813">
              <a:spcBef>
                <a:spcPts val="634"/>
              </a:spcBef>
              <a:defRPr/>
            </a:pPr>
            <a:r>
              <a:rPr lang="en-US" dirty="0">
                <a:solidFill>
                  <a:prstClr val="black"/>
                </a:solidFill>
                <a:cs typeface="Arial"/>
              </a:rPr>
              <a:t>Long-term care </a:t>
            </a:r>
            <a:endParaRPr lang="en-US" dirty="0">
              <a:solidFill>
                <a:prstClr val="black"/>
              </a:solidFill>
              <a:cs typeface="Arial" panose="020B0604020202020204" pitchFamily="34" charset="0"/>
            </a:endParaRPr>
          </a:p>
          <a:p>
            <a:pPr marL="118813" indent="-118813" defTabSz="966612">
              <a:spcBef>
                <a:spcPts val="634"/>
              </a:spcBef>
              <a:defRPr/>
            </a:pPr>
            <a:r>
              <a:rPr lang="en-US" dirty="0">
                <a:solidFill>
                  <a:prstClr val="black"/>
                </a:solidFill>
                <a:cs typeface="Arial"/>
              </a:rPr>
              <a:t>Concierge</a:t>
            </a:r>
          </a:p>
          <a:p>
            <a:pPr marL="118813" indent="-118813">
              <a:spcBef>
                <a:spcPts val="634"/>
              </a:spcBef>
              <a:defRPr/>
            </a:pPr>
            <a:r>
              <a:rPr lang="en-US" dirty="0">
                <a:solidFill>
                  <a:prstClr val="black"/>
                </a:solidFill>
                <a:cs typeface="Arial"/>
              </a:rPr>
              <a:t>Covered items or services you get from an opt out doctor or other provider </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714239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3651" y="3757506"/>
            <a:ext cx="6911122" cy="5660814"/>
          </a:xfrm>
        </p:spPr>
        <p:txBody>
          <a:bodyPr/>
          <a:lstStyle/>
          <a:p>
            <a:pPr marL="0" indent="0" defTabSz="970460">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70460">
              <a:spcBef>
                <a:spcPts val="634"/>
              </a:spcBef>
              <a:buNone/>
              <a:defRPr/>
            </a:pPr>
            <a:r>
              <a:rPr lang="en-US" b="1" dirty="0">
                <a:cs typeface="Arial" panose="020B0604020202020204" pitchFamily="34" charset="0"/>
              </a:rPr>
              <a:t>Presenter Notes</a:t>
            </a:r>
          </a:p>
          <a:p>
            <a:pPr marL="119149" indent="-119149" defTabSz="970460">
              <a:spcBef>
                <a:spcPts val="634"/>
              </a:spcBef>
              <a:defRPr/>
            </a:pPr>
            <a:r>
              <a:rPr lang="en-US" dirty="0">
                <a:cs typeface="Arial" panose="020B0604020202020204" pitchFamily="34" charset="0"/>
              </a:rPr>
              <a:t>The monthly Part B premium will be deducted automatically from your Social Security benefit payment when your coverage starts. If your Social Security benefits aren’t enough to cover the whole Part B premium or you stop getting Social Security benefits, you’ll get a bill for your Part B premium every 3 months. The monthly Part B standard premium is $170.10 in 2022 ($164.90 in 2023).</a:t>
            </a:r>
          </a:p>
          <a:p>
            <a:pPr marL="119149" indent="-119149" defTabSz="970460">
              <a:spcBef>
                <a:spcPts val="634"/>
              </a:spcBef>
              <a:defRPr/>
            </a:pPr>
            <a:r>
              <a:rPr lang="en-US" dirty="0">
                <a:cs typeface="Arial" panose="020B0604020202020204" pitchFamily="34" charset="0"/>
              </a:rPr>
              <a:t>Some people with Medicare will pay less than the full Part B standard monthly premium amount due to the statutory hold harmless provision. This provision limits an increase in their Part B premium to be no greater than the increase in their Social Security benefits. </a:t>
            </a:r>
          </a:p>
          <a:p>
            <a:pPr marL="0" indent="0" defTabSz="970460">
              <a:spcBef>
                <a:spcPts val="634"/>
              </a:spcBef>
              <a:buNone/>
              <a:defRPr/>
            </a:pPr>
            <a:r>
              <a:rPr lang="en-US" b="1" dirty="0">
                <a:solidFill>
                  <a:prstClr val="black"/>
                </a:solidFill>
                <a:cs typeface="Arial" panose="020B0604020202020204" pitchFamily="34" charset="0"/>
              </a:rPr>
              <a:t>REMEMBER</a:t>
            </a:r>
            <a:r>
              <a:rPr lang="en-US" dirty="0">
                <a:solidFill>
                  <a:prstClr val="black"/>
                </a:solidFill>
                <a:cs typeface="Arial" panose="020B0604020202020204" pitchFamily="34" charset="0"/>
              </a:rPr>
              <a:t>: This premium may be higher if you didn’t choose Part B when you first became eligible. The cost of Part B may go up 10% for each 12-month period that you could’ve had Part B but didn’t take it. </a:t>
            </a:r>
            <a:r>
              <a:rPr lang="en-US" dirty="0">
                <a:cs typeface="Arial" panose="020B0604020202020204" pitchFamily="34" charset="0"/>
              </a:rPr>
              <a:t>In most cases, if you don’t sign up for Part B when you’re first eligible, you may have a delay in getting Medicare coverage in the future (in some cases over a year), and you may have to pay a late enrollment penalty for as long as you have Part B.</a:t>
            </a:r>
            <a:r>
              <a:rPr lang="en-US" dirty="0">
                <a:solidFill>
                  <a:prstClr val="black"/>
                </a:solidFill>
                <a:cs typeface="Arial" panose="020B0604020202020204" pitchFamily="34" charset="0"/>
              </a:rPr>
              <a:t> </a:t>
            </a:r>
          </a:p>
          <a:p>
            <a:pPr marL="0" indent="0" defTabSz="970460">
              <a:spcBef>
                <a:spcPts val="634"/>
              </a:spcBef>
              <a:buNone/>
              <a:defRPr/>
            </a:pPr>
            <a:r>
              <a:rPr lang="en-US" dirty="0">
                <a:solidFill>
                  <a:prstClr val="black"/>
                </a:solidFill>
                <a:cs typeface="Arial" panose="020B0604020202020204" pitchFamily="34" charset="0"/>
              </a:rPr>
              <a:t>You’ll pay the standard premium (or higher) in 2022 or in 2023 if you: </a:t>
            </a:r>
          </a:p>
          <a:p>
            <a:pPr marL="125525" indent="-125525" defTabSz="970460">
              <a:spcBef>
                <a:spcPts val="634"/>
              </a:spcBef>
              <a:defRPr/>
            </a:pPr>
            <a:r>
              <a:rPr lang="en-US" dirty="0">
                <a:solidFill>
                  <a:prstClr val="black"/>
                </a:solidFill>
                <a:cs typeface="Arial" panose="020B0604020202020204" pitchFamily="34" charset="0"/>
              </a:rPr>
              <a:t>Enroll in Part B for the first time in 2022 or in 2023.</a:t>
            </a:r>
          </a:p>
          <a:p>
            <a:pPr marL="125525" indent="-125525" defTabSz="970460">
              <a:spcBef>
                <a:spcPts val="634"/>
              </a:spcBef>
              <a:defRPr/>
            </a:pPr>
            <a:r>
              <a:rPr lang="en-US" dirty="0">
                <a:solidFill>
                  <a:prstClr val="black"/>
                </a:solidFill>
                <a:cs typeface="Arial" panose="020B0604020202020204" pitchFamily="34" charset="0"/>
              </a:rPr>
              <a:t>Don't get Social Security benefits.</a:t>
            </a:r>
          </a:p>
          <a:p>
            <a:pPr marL="125525" indent="-125525" defTabSz="970460">
              <a:spcBef>
                <a:spcPts val="634"/>
              </a:spcBef>
              <a:defRPr/>
            </a:pPr>
            <a:r>
              <a:rPr lang="en-US" dirty="0">
                <a:solidFill>
                  <a:prstClr val="black"/>
                </a:solidFill>
                <a:cs typeface="Arial" panose="020B0604020202020204" pitchFamily="34" charset="0"/>
              </a:rPr>
              <a:t>Are directly billed for your Part B premiums.</a:t>
            </a:r>
          </a:p>
          <a:p>
            <a:pPr marL="125525" indent="-125525" defTabSz="970460">
              <a:spcBef>
                <a:spcPts val="634"/>
              </a:spcBef>
              <a:defRPr/>
            </a:pPr>
            <a:r>
              <a:rPr lang="en-US" dirty="0">
                <a:solidFill>
                  <a:prstClr val="black"/>
                </a:solidFill>
                <a:cs typeface="Arial" panose="020B0604020202020204" pitchFamily="34" charset="0"/>
              </a:rPr>
              <a:t>Have Medicare and Medicaid, and Medicaid pays your premiums. (Your state will pay the standard premium amount of $170.10 in 2022 and $164.90 in 2023).</a:t>
            </a:r>
          </a:p>
          <a:p>
            <a:pPr marL="125525" indent="-125525" defTabSz="970460">
              <a:spcBef>
                <a:spcPts val="634"/>
              </a:spcBef>
              <a:defRPr/>
            </a:pPr>
            <a:r>
              <a:rPr lang="en-US" dirty="0">
                <a:solidFill>
                  <a:prstClr val="black"/>
                </a:solidFill>
                <a:cs typeface="Arial" panose="020B0604020202020204" pitchFamily="34" charset="0"/>
              </a:rPr>
              <a:t>Had a modified adjusted gross income (MAGI) as reported on your IRS tax return from 2 years ago above a certain amount. If so, you’ll pay the standard premium amount and an Income Related Monthly Adjustment Amount (IRMAA). IRMAA is an extra charge added to your premium (see next slide).</a:t>
            </a:r>
          </a:p>
          <a:p>
            <a:pPr marL="125834" indent="-125834" defTabSz="970460">
              <a:spcBef>
                <a:spcPts val="634"/>
              </a:spcBef>
              <a:defRPr/>
            </a:pPr>
            <a:endParaRPr lang="en-US" dirty="0">
              <a:solidFill>
                <a:prstClr val="black"/>
              </a:solidFill>
              <a:cs typeface="Arial" panose="020B0604020202020204" pitchFamily="34" charset="0"/>
            </a:endParaRPr>
          </a:p>
          <a:p>
            <a:pPr marL="0" indent="0" defTabSz="970460">
              <a:spcBef>
                <a:spcPts val="634"/>
              </a:spcBef>
              <a:buNone/>
              <a:defRPr/>
            </a:pPr>
            <a:endParaRPr lang="en-US" sz="1500" b="1" dirty="0">
              <a:solidFill>
                <a:prstClr val="black"/>
              </a:solidFill>
              <a:cs typeface="Arial" panose="020B0604020202020204" pitchFamily="34" charset="0"/>
            </a:endParaRPr>
          </a:p>
        </p:txBody>
      </p:sp>
    </p:spTree>
    <p:extLst>
      <p:ext uri="{BB962C8B-B14F-4D97-AF65-F5344CB8AC3E}">
        <p14:creationId xmlns:p14="http://schemas.microsoft.com/office/powerpoint/2010/main" val="28633714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250" y="3590163"/>
            <a:ext cx="7081473" cy="5887212"/>
          </a:xfrm>
        </p:spPr>
        <p:txBody>
          <a:bodyPr/>
          <a:lstStyle/>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dirty="0">
                <a:cs typeface="Arial" panose="020B0604020202020204" pitchFamily="34" charset="0"/>
              </a:rPr>
              <a:t>Most people will pay the standard premium amount. If your modified adjusted gross income is above a certain amount, you may pay an IRMAA. Roughly 5% of people with Medicare pay an IRMAA. </a:t>
            </a:r>
            <a:r>
              <a:rPr lang="en-US" dirty="0">
                <a:solidFill>
                  <a:prstClr val="black"/>
                </a:solidFill>
                <a:cs typeface="Arial" panose="020B0604020202020204" pitchFamily="34" charset="0"/>
              </a:rPr>
              <a:t>The total Part B premiums for people with higher income for 2022 are shown below.</a:t>
            </a:r>
          </a:p>
          <a:p>
            <a:pPr marL="0" indent="0" defTabSz="966612">
              <a:spcBef>
                <a:spcPts val="634"/>
              </a:spcBef>
              <a:buNone/>
              <a:defRPr/>
            </a:pPr>
            <a:r>
              <a:rPr lang="en-US" b="1" dirty="0">
                <a:solidFill>
                  <a:prstClr val="black"/>
                </a:solidFill>
                <a:cs typeface="Arial" panose="020B0604020202020204" pitchFamily="34" charset="0"/>
              </a:rPr>
              <a:t>For people whose income is:</a:t>
            </a:r>
          </a:p>
          <a:p>
            <a:pPr marL="125834" indent="-125834" defTabSz="966612">
              <a:spcBef>
                <a:spcPts val="634"/>
              </a:spcBef>
              <a:defRPr/>
            </a:pPr>
            <a:r>
              <a:rPr lang="en-US" dirty="0">
                <a:solidFill>
                  <a:prstClr val="black"/>
                </a:solidFill>
                <a:cs typeface="Arial" panose="020B0604020202020204" pitchFamily="34" charset="0"/>
              </a:rPr>
              <a:t>$91,000 or less and file an individual tax return; file a joint tax return with a combined yearly income of $182,000 or less; or who are married and lived with their spouses at any time during the year, but who file separate tax returns from their spouses; the Part B premium is $170.10 per month</a:t>
            </a:r>
          </a:p>
          <a:p>
            <a:pPr marL="125834" indent="-125834" defTabSz="966612">
              <a:spcBef>
                <a:spcPts val="634"/>
              </a:spcBef>
              <a:defRPr/>
            </a:pPr>
            <a:r>
              <a:rPr lang="en-US" dirty="0">
                <a:solidFill>
                  <a:prstClr val="black"/>
                </a:solidFill>
                <a:cs typeface="Arial" panose="020B0604020202020204" pitchFamily="34" charset="0"/>
              </a:rPr>
              <a:t>Above $91,000–$114,000 and file an individual tax return; file a joint tax return with a combined yearly income above $182,000 and less than $228,000; the Part B premium is $238.10 per month</a:t>
            </a:r>
          </a:p>
          <a:p>
            <a:pPr marL="125834" indent="-125834" defTabSz="966612">
              <a:spcBef>
                <a:spcPts val="634"/>
              </a:spcBef>
              <a:defRPr/>
            </a:pPr>
            <a:r>
              <a:rPr lang="en-US" dirty="0">
                <a:solidFill>
                  <a:prstClr val="black"/>
                </a:solidFill>
                <a:cs typeface="Arial" panose="020B0604020202020204" pitchFamily="34" charset="0"/>
              </a:rPr>
              <a:t>Above $114,000–$142,000 and file an individual tax return; file a joint tax return with a yearly income of above $228,000 and less than $284,000; the Part B premium is $340.20 per month</a:t>
            </a:r>
          </a:p>
          <a:p>
            <a:pPr marL="125834" indent="-125834" defTabSz="966612">
              <a:spcBef>
                <a:spcPts val="634"/>
              </a:spcBef>
              <a:defRPr/>
            </a:pPr>
            <a:r>
              <a:rPr lang="en-US" dirty="0">
                <a:solidFill>
                  <a:prstClr val="black"/>
                </a:solidFill>
                <a:cs typeface="Arial" panose="020B0604020202020204" pitchFamily="34" charset="0"/>
              </a:rPr>
              <a:t>Above $142,000–$170,000 and file an individual tax return; file a joint tax return with a combined income above $284,000 up to $340,000; the Part B premium is $442.30 per month</a:t>
            </a:r>
          </a:p>
          <a:p>
            <a:pPr marL="125834" indent="-125834" defTabSz="966612">
              <a:spcBef>
                <a:spcPts val="634"/>
              </a:spcBef>
              <a:defRPr/>
            </a:pPr>
            <a:r>
              <a:rPr lang="en-US" dirty="0">
                <a:solidFill>
                  <a:prstClr val="black"/>
                </a:solidFill>
                <a:cs typeface="Arial" panose="020B0604020202020204" pitchFamily="34" charset="0"/>
              </a:rPr>
              <a:t>Above $170,000 and less than $500,000 and file an individual tax return; file a joint tax return with a combined income above $340,000 and less than $750,000; the Part B premium is $544.30 per month</a:t>
            </a:r>
          </a:p>
          <a:p>
            <a:pPr marL="125834" indent="-125834" defTabSz="966612">
              <a:spcBef>
                <a:spcPts val="634"/>
              </a:spcBef>
              <a:defRPr/>
            </a:pPr>
            <a:r>
              <a:rPr lang="en-US" dirty="0">
                <a:solidFill>
                  <a:prstClr val="black"/>
                </a:solidFill>
                <a:cs typeface="Arial" panose="020B0604020202020204" pitchFamily="34" charset="0"/>
              </a:rPr>
              <a:t>$500,000 or above and file an individual tax return; file a joint tax return with a combined income above $750,000, the Part B premium is $578.30 per month</a:t>
            </a:r>
          </a:p>
          <a:p>
            <a:pPr marL="0" indent="0" defTabSz="966612">
              <a:spcBef>
                <a:spcPts val="634"/>
              </a:spcBef>
              <a:buNone/>
              <a:defRPr/>
            </a:pPr>
            <a:r>
              <a:rPr lang="en-US" b="1" dirty="0">
                <a:solidFill>
                  <a:prstClr val="black"/>
                </a:solidFill>
                <a:cs typeface="Arial" panose="020B0604020202020204" pitchFamily="34" charset="0"/>
              </a:rPr>
              <a:t>For people with Medicare who are married and lived with their spouses at any time during the year, but who file separate tax returns from their spouse’s, whose income is:</a:t>
            </a:r>
          </a:p>
          <a:p>
            <a:pPr marL="181240" indent="-181240" defTabSz="966612">
              <a:spcBef>
                <a:spcPts val="634"/>
              </a:spcBef>
              <a:defRPr/>
            </a:pPr>
            <a:r>
              <a:rPr lang="en-US" dirty="0">
                <a:solidFill>
                  <a:prstClr val="black"/>
                </a:solidFill>
                <a:cs typeface="Arial" panose="020B0604020202020204" pitchFamily="34" charset="0"/>
              </a:rPr>
              <a:t>Above $91,000 and less than $409,000, the Part B premium is $544.30 per month</a:t>
            </a:r>
          </a:p>
          <a:p>
            <a:pPr marL="181240" indent="-181240" defTabSz="966612">
              <a:spcBef>
                <a:spcPts val="634"/>
              </a:spcBef>
              <a:defRPr/>
            </a:pPr>
            <a:r>
              <a:rPr lang="en-US" dirty="0">
                <a:solidFill>
                  <a:prstClr val="black"/>
                </a:solidFill>
                <a:cs typeface="Arial" panose="020B0604020202020204" pitchFamily="34" charset="0"/>
              </a:rPr>
              <a:t>Above $409,000 the Part B premium is $578.30 per month</a:t>
            </a:r>
          </a:p>
          <a:p>
            <a:pPr marL="0" lvl="1" defTabSz="966612">
              <a:spcBef>
                <a:spcPts val="634"/>
              </a:spcBef>
              <a:tabLst>
                <a:tab pos="125861" algn="l"/>
              </a:tabLst>
              <a:defRPr/>
            </a:pPr>
            <a:r>
              <a:rPr lang="en-US" dirty="0">
                <a:solidFill>
                  <a:prstClr val="black"/>
                </a:solidFill>
                <a:cs typeface="Arial" panose="020B0604020202020204" pitchFamily="34" charset="0"/>
              </a:rPr>
              <a:t>If you have to pay a higher amount for your Part B premium and you disagree (for example, if your income goes down), call Social Security at 1-800‑772-1213; TTY: 1‑800‑325‑0778. </a:t>
            </a:r>
          </a:p>
          <a:p>
            <a:pPr marL="0" lvl="1" defTabSz="966612">
              <a:spcBef>
                <a:spcPts val="634"/>
              </a:spcBef>
              <a:tabLst>
                <a:tab pos="125861" algn="l"/>
              </a:tabLst>
              <a:defRPr/>
            </a:pPr>
            <a:r>
              <a:rPr lang="en-US" b="1" dirty="0">
                <a:solidFill>
                  <a:prstClr val="black"/>
                </a:solidFill>
                <a:cs typeface="Arial" panose="020B0604020202020204" pitchFamily="34" charset="0"/>
              </a:rPr>
              <a:t>NOTE: </a:t>
            </a:r>
            <a:r>
              <a:rPr lang="en-US" dirty="0">
                <a:solidFill>
                  <a:prstClr val="black"/>
                </a:solidFill>
                <a:cs typeface="Arial" panose="020B0604020202020204" pitchFamily="34" charset="0"/>
              </a:rPr>
              <a:t>You may pay more if you have a Part B late enrollment penalty.</a:t>
            </a:r>
          </a:p>
          <a:p>
            <a:pPr marL="0" indent="0">
              <a:buNone/>
            </a:pPr>
            <a:endParaRPr lang="en-US" dirty="0"/>
          </a:p>
        </p:txBody>
      </p:sp>
    </p:spTree>
    <p:extLst>
      <p:ext uri="{BB962C8B-B14F-4D97-AF65-F5344CB8AC3E}">
        <p14:creationId xmlns:p14="http://schemas.microsoft.com/office/powerpoint/2010/main" val="3437701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00"/>
              </a:spcBef>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600"/>
              </a:spcBef>
              <a:buNone/>
              <a:defRPr/>
            </a:pPr>
            <a:r>
              <a:rPr lang="en-US" dirty="0">
                <a:solidFill>
                  <a:prstClr val="black"/>
                </a:solidFill>
                <a:cs typeface="Arial" panose="020B0604020202020204" pitchFamily="34" charset="0"/>
              </a:rPr>
              <a:t>Lesson 1 explains the parts of Medicare and coverage options.</a:t>
            </a:r>
          </a:p>
          <a:p>
            <a:pPr marL="0" indent="0">
              <a:spcBef>
                <a:spcPts val="600"/>
              </a:spcBef>
              <a:buNone/>
            </a:pPr>
            <a:endParaRPr lang="en-US" sz="1100" dirty="0"/>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250" y="3590163"/>
            <a:ext cx="7081473" cy="5887212"/>
          </a:xfrm>
        </p:spPr>
        <p:txBody>
          <a:bodyPr/>
          <a:lstStyle/>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dirty="0">
                <a:cs typeface="Arial" panose="020B0604020202020204" pitchFamily="34" charset="0"/>
              </a:rPr>
              <a:t>Most people will pay the standard premium amount. If your modified adjusted gross income is above a certain amount, you may pay an IRMAA. Roughly 5% of people with Medicare pay an IRMAA. </a:t>
            </a:r>
            <a:r>
              <a:rPr lang="en-US" dirty="0">
                <a:solidFill>
                  <a:prstClr val="black"/>
                </a:solidFill>
                <a:cs typeface="Arial" panose="020B0604020202020204" pitchFamily="34" charset="0"/>
              </a:rPr>
              <a:t>The total Part B premiums for people with higher income for 2023 are shown below.</a:t>
            </a:r>
          </a:p>
          <a:p>
            <a:pPr marL="0" indent="0" defTabSz="966612">
              <a:spcBef>
                <a:spcPts val="634"/>
              </a:spcBef>
              <a:buNone/>
              <a:defRPr/>
            </a:pPr>
            <a:r>
              <a:rPr lang="en-US" b="1" dirty="0">
                <a:solidFill>
                  <a:prstClr val="black"/>
                </a:solidFill>
                <a:cs typeface="Arial" panose="020B0604020202020204" pitchFamily="34" charset="0"/>
              </a:rPr>
              <a:t>For people whose income is:</a:t>
            </a:r>
          </a:p>
          <a:p>
            <a:pPr marL="125834" indent="-125834" defTabSz="966612">
              <a:spcBef>
                <a:spcPts val="634"/>
              </a:spcBef>
              <a:defRPr/>
            </a:pPr>
            <a:r>
              <a:rPr lang="en-US" dirty="0">
                <a:solidFill>
                  <a:prstClr val="black"/>
                </a:solidFill>
                <a:cs typeface="Arial" panose="020B0604020202020204" pitchFamily="34" charset="0"/>
              </a:rPr>
              <a:t>$97,000 or less and file an individual tax return; file a joint tax return with a combined yearly income of $194,000 or less; the Part B premium is $164.90 per month</a:t>
            </a:r>
          </a:p>
          <a:p>
            <a:pPr marL="125834" indent="-125834" defTabSz="966612">
              <a:spcBef>
                <a:spcPts val="634"/>
              </a:spcBef>
              <a:defRPr/>
            </a:pPr>
            <a:r>
              <a:rPr lang="en-US" dirty="0">
                <a:solidFill>
                  <a:prstClr val="black"/>
                </a:solidFill>
                <a:cs typeface="Arial" panose="020B0604020202020204" pitchFamily="34" charset="0"/>
              </a:rPr>
              <a:t>Above $97,000–$123,000 and file an individual tax return; file a joint tax return with a combined yearly income above $194,000 and less than $246,000; the Part B premium is $230.80 per month</a:t>
            </a:r>
          </a:p>
          <a:p>
            <a:pPr marL="125834" indent="-125834" defTabSz="966612">
              <a:spcBef>
                <a:spcPts val="634"/>
              </a:spcBef>
              <a:defRPr/>
            </a:pPr>
            <a:r>
              <a:rPr lang="en-US" dirty="0">
                <a:solidFill>
                  <a:prstClr val="black"/>
                </a:solidFill>
                <a:cs typeface="Arial" panose="020B0604020202020204" pitchFamily="34" charset="0"/>
              </a:rPr>
              <a:t>Above $123,000–$153,000 and file an individual tax return; file a joint tax return with a yearly income of above $246,000 and less than $306,000; the Part B premium is $329.70 per month</a:t>
            </a:r>
          </a:p>
          <a:p>
            <a:pPr marL="125834" indent="-125834" defTabSz="966612">
              <a:spcBef>
                <a:spcPts val="634"/>
              </a:spcBef>
              <a:defRPr/>
            </a:pPr>
            <a:r>
              <a:rPr lang="en-US" dirty="0">
                <a:solidFill>
                  <a:prstClr val="black"/>
                </a:solidFill>
                <a:cs typeface="Arial" panose="020B0604020202020204" pitchFamily="34" charset="0"/>
              </a:rPr>
              <a:t>Above $153,000–$183,000 and file an individual tax return; file a joint tax return with a combined income above $306,000 up to $366,000; the Part B premium is $428.60 per month</a:t>
            </a:r>
          </a:p>
          <a:p>
            <a:pPr marL="125834" indent="-125834" defTabSz="966612">
              <a:spcBef>
                <a:spcPts val="634"/>
              </a:spcBef>
              <a:defRPr/>
            </a:pPr>
            <a:r>
              <a:rPr lang="en-US" dirty="0">
                <a:solidFill>
                  <a:prstClr val="black"/>
                </a:solidFill>
                <a:cs typeface="Arial" panose="020B0604020202020204" pitchFamily="34" charset="0"/>
              </a:rPr>
              <a:t>Above $183,000 and less than $500,000 and file an individual tax return; file a joint tax return with a combined income above $366,000 and less than $750,000; the Part B premium is $527.50 per month</a:t>
            </a:r>
          </a:p>
          <a:p>
            <a:pPr marL="125834" indent="-125834" defTabSz="966612">
              <a:spcBef>
                <a:spcPts val="634"/>
              </a:spcBef>
              <a:defRPr/>
            </a:pPr>
            <a:r>
              <a:rPr lang="en-US" dirty="0">
                <a:solidFill>
                  <a:prstClr val="black"/>
                </a:solidFill>
                <a:cs typeface="Arial" panose="020B0604020202020204" pitchFamily="34" charset="0"/>
              </a:rPr>
              <a:t>$500,000 or above and file an individual tax return; file a joint tax return with a combined income above $750,000, the Part B premium is $560.50 per month</a:t>
            </a:r>
          </a:p>
          <a:p>
            <a:pPr marL="0" indent="0" defTabSz="966612">
              <a:spcBef>
                <a:spcPts val="634"/>
              </a:spcBef>
              <a:buNone/>
              <a:defRPr/>
            </a:pPr>
            <a:r>
              <a:rPr lang="en-US" b="1" dirty="0">
                <a:solidFill>
                  <a:prstClr val="black"/>
                </a:solidFill>
                <a:cs typeface="Arial" panose="020B0604020202020204" pitchFamily="34" charset="0"/>
              </a:rPr>
              <a:t>For people with Medicare who are married and lived with their spouses at any time during the year, but who file separate tax returns from their spouse’s, whose income is:</a:t>
            </a:r>
          </a:p>
          <a:p>
            <a:pPr marL="181240" indent="-181240" defTabSz="966612">
              <a:spcBef>
                <a:spcPts val="634"/>
              </a:spcBef>
              <a:defRPr/>
            </a:pPr>
            <a:r>
              <a:rPr lang="en-US" dirty="0">
                <a:solidFill>
                  <a:prstClr val="black"/>
                </a:solidFill>
                <a:cs typeface="Arial" panose="020B0604020202020204" pitchFamily="34" charset="0"/>
              </a:rPr>
              <a:t>$97,000 or less, the Part B premium is $164.90 per month</a:t>
            </a:r>
          </a:p>
          <a:p>
            <a:pPr marL="181240" indent="-181240" defTabSz="966612">
              <a:spcBef>
                <a:spcPts val="634"/>
              </a:spcBef>
              <a:defRPr/>
            </a:pPr>
            <a:r>
              <a:rPr lang="en-US" dirty="0">
                <a:solidFill>
                  <a:prstClr val="black"/>
                </a:solidFill>
                <a:cs typeface="Arial" panose="020B0604020202020204" pitchFamily="34" charset="0"/>
              </a:rPr>
              <a:t>Above $97,000 and less than $403,000, the Part B premium is $527.50 per month</a:t>
            </a:r>
          </a:p>
          <a:p>
            <a:pPr marL="181240" indent="-181240" defTabSz="966612">
              <a:spcBef>
                <a:spcPts val="634"/>
              </a:spcBef>
              <a:defRPr/>
            </a:pPr>
            <a:r>
              <a:rPr lang="en-US" dirty="0">
                <a:solidFill>
                  <a:prstClr val="black"/>
                </a:solidFill>
                <a:cs typeface="Arial" panose="020B0604020202020204" pitchFamily="34" charset="0"/>
              </a:rPr>
              <a:t>Above $403,000 the Part B premium is $560.50 per month</a:t>
            </a:r>
          </a:p>
          <a:p>
            <a:pPr marL="0" lvl="1" defTabSz="966612">
              <a:spcBef>
                <a:spcPts val="634"/>
              </a:spcBef>
              <a:tabLst>
                <a:tab pos="125861" algn="l"/>
              </a:tabLst>
              <a:defRPr/>
            </a:pPr>
            <a:r>
              <a:rPr lang="en-US" dirty="0">
                <a:solidFill>
                  <a:prstClr val="black"/>
                </a:solidFill>
                <a:cs typeface="Arial" panose="020B0604020202020204" pitchFamily="34" charset="0"/>
              </a:rPr>
              <a:t>If you have to pay a higher amount for your Part B premium and you disagree (for example, if your income goes down), call Social Security at 1-800‑772-1213; TTY: 1‑800‑325‑0778. </a:t>
            </a:r>
          </a:p>
          <a:p>
            <a:pPr marL="0" lvl="1" defTabSz="966612">
              <a:spcBef>
                <a:spcPts val="634"/>
              </a:spcBef>
              <a:tabLst>
                <a:tab pos="125861" algn="l"/>
              </a:tabLst>
              <a:defRPr/>
            </a:pPr>
            <a:r>
              <a:rPr lang="en-US" b="1" dirty="0">
                <a:solidFill>
                  <a:prstClr val="black"/>
                </a:solidFill>
                <a:cs typeface="Arial" panose="020B0604020202020204" pitchFamily="34" charset="0"/>
              </a:rPr>
              <a:t>NOTE: </a:t>
            </a:r>
            <a:r>
              <a:rPr lang="en-US" dirty="0">
                <a:solidFill>
                  <a:prstClr val="black"/>
                </a:solidFill>
                <a:cs typeface="Arial" panose="020B0604020202020204" pitchFamily="34" charset="0"/>
              </a:rPr>
              <a:t>You may pay more if you have a Part B late enrollment penalty.</a:t>
            </a:r>
          </a:p>
          <a:p>
            <a:pPr marL="0" indent="0">
              <a:buNone/>
            </a:pPr>
            <a:endParaRPr lang="en-US" dirty="0"/>
          </a:p>
        </p:txBody>
      </p:sp>
    </p:spTree>
    <p:extLst>
      <p:ext uri="{BB962C8B-B14F-4D97-AF65-F5344CB8AC3E}">
        <p14:creationId xmlns:p14="http://schemas.microsoft.com/office/powerpoint/2010/main" val="5578971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52988" y="3757506"/>
            <a:ext cx="6669604" cy="5221901"/>
          </a:xfrm>
        </p:spPr>
        <p:txBody>
          <a:bodyPr/>
          <a:lstStyle/>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In addition to premiums, there are other costs you pay in Original Medicare. This is what you pay in 2022 and in 2023 for Part B-covered medically necessary services, which are services or supplies that are needed to diagnose or treat your medical condition and that meet accepted standards of medical practice:</a:t>
            </a:r>
          </a:p>
          <a:p>
            <a:pPr marL="125834" indent="-125834" defTabSz="966612">
              <a:spcBef>
                <a:spcPts val="634"/>
              </a:spcBef>
              <a:defRPr/>
            </a:pPr>
            <a:r>
              <a:rPr lang="en-US" b="1" dirty="0">
                <a:solidFill>
                  <a:prstClr val="black"/>
                </a:solidFill>
                <a:cs typeface="Arial" panose="020B0604020202020204" pitchFamily="34" charset="0"/>
              </a:rPr>
              <a:t>The annual Part B deductible is $233 in 2022 ($226 in 2023). </a:t>
            </a:r>
            <a:r>
              <a:rPr lang="en-US" dirty="0">
                <a:solidFill>
                  <a:prstClr val="black"/>
                </a:solidFill>
                <a:cs typeface="Arial" panose="020B0604020202020204" pitchFamily="34" charset="0"/>
              </a:rPr>
              <a:t>If you have Original Medicare, you pay the Part B deductible, which is the amount a person must pay for health care each calendar year before Medicare begins to pay. This amount can change every year in January. This means that you must pay the first $233 of your Medicare-approved medical bills in 2022 ($226 in 2023) before Part B starts to pay for your care. </a:t>
            </a:r>
          </a:p>
          <a:p>
            <a:pPr marL="125834" indent="-125834" defTabSz="966612">
              <a:spcBef>
                <a:spcPts val="634"/>
              </a:spcBef>
              <a:defRPr/>
            </a:pPr>
            <a:r>
              <a:rPr lang="en-US" b="1" dirty="0">
                <a:solidFill>
                  <a:prstClr val="black"/>
                </a:solidFill>
                <a:cs typeface="Arial" panose="020B0604020202020204" pitchFamily="34" charset="0"/>
              </a:rPr>
              <a:t>After you meet the annual deductible, you pay coinsurance for Part B services.</a:t>
            </a:r>
            <a:r>
              <a:rPr lang="en-US" dirty="0">
                <a:solidFill>
                  <a:prstClr val="black"/>
                </a:solidFill>
                <a:cs typeface="Arial" panose="020B0604020202020204" pitchFamily="34" charset="0"/>
              </a:rPr>
              <a:t> In general, it’s 20% for most covered services for providers accepting assignment. If the provider doesn’t accept assignment, they can charge you up to 15% above the approved amount (called the “limiting charge”), and you may have to pay the entire amount up front. </a:t>
            </a:r>
          </a:p>
          <a:p>
            <a:pPr marL="125834" indent="-125834" defTabSz="966612">
              <a:spcBef>
                <a:spcPts val="634"/>
              </a:spcBef>
              <a:defRPr/>
            </a:pPr>
            <a:r>
              <a:rPr lang="en-US" b="1" dirty="0">
                <a:solidFill>
                  <a:prstClr val="black"/>
                </a:solidFill>
                <a:cs typeface="Arial" panose="020B0604020202020204" pitchFamily="34" charset="0"/>
              </a:rPr>
              <a:t>Most preventive services have no coinsurance, </a:t>
            </a:r>
            <a:r>
              <a:rPr lang="en-US" dirty="0">
                <a:solidFill>
                  <a:prstClr val="black"/>
                </a:solidFill>
                <a:cs typeface="Arial" panose="020B0604020202020204" pitchFamily="34" charset="0"/>
              </a:rPr>
              <a:t>and the Part B deductible doesn’t apply as long as the provider accepts assignment. You pay 20% for outpatient mental health services (visits to a doctor or other health care provider to diagnose your condition or monitor or change your prescriptions, or outpatient treatment of your condition (like counseling or psychotherapy) for providers accepting assignment). </a:t>
            </a:r>
          </a:p>
          <a:p>
            <a:pPr marL="125834" indent="-125834" defTabSz="966612">
              <a:spcBef>
                <a:spcPts val="634"/>
              </a:spcBef>
              <a:defRPr/>
            </a:pPr>
            <a:r>
              <a:rPr lang="en-US" b="1" dirty="0">
                <a:solidFill>
                  <a:prstClr val="black"/>
                </a:solidFill>
                <a:cs typeface="Arial" panose="020B0604020202020204" pitchFamily="34" charset="0"/>
              </a:rPr>
              <a:t>If you can’t afford to pay these costs, there are programs that may help. </a:t>
            </a:r>
            <a:r>
              <a:rPr lang="en-US" dirty="0">
                <a:solidFill>
                  <a:prstClr val="black"/>
                </a:solidFill>
                <a:cs typeface="Arial" panose="020B0604020202020204" pitchFamily="34" charset="0"/>
              </a:rPr>
              <a:t>These programs are discussed later in Lesson 7.</a:t>
            </a:r>
          </a:p>
          <a:p>
            <a:pPr marL="125834" indent="-125834" defTabSz="966612">
              <a:spcBef>
                <a:spcPts val="634"/>
              </a:spcBef>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6018780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cs typeface="Arial" panose="020B0604020202020204" pitchFamily="34" charset="0"/>
              </a:rPr>
              <a:t>Presenter Notes</a:t>
            </a:r>
          </a:p>
          <a:p>
            <a:pPr marL="119149" indent="-119149" defTabSz="966612">
              <a:spcBef>
                <a:spcPts val="634"/>
              </a:spcBef>
              <a:defRPr/>
            </a:pPr>
            <a:r>
              <a:rPr lang="en-US" dirty="0">
                <a:solidFill>
                  <a:prstClr val="black"/>
                </a:solidFill>
                <a:cs typeface="Arial" panose="020B0604020202020204" pitchFamily="34" charset="0"/>
              </a:rPr>
              <a:t>The Part B premium is usually deducted from monthly Social Security, Railroad Retirement, or federal retirement payments. The amount depends on your income and when you enroll in Part B. If you delay enrollment, you may have to pay a lifetime penalty, which is added to your monthly Part B premium.</a:t>
            </a:r>
          </a:p>
          <a:p>
            <a:pPr marL="119149" indent="-119149" defTabSz="966612">
              <a:spcBef>
                <a:spcPts val="634"/>
              </a:spcBef>
              <a:defRPr/>
            </a:pPr>
            <a:r>
              <a:rPr lang="en-US" dirty="0">
                <a:solidFill>
                  <a:prstClr val="black"/>
                </a:solidFill>
                <a:cs typeface="Arial" panose="020B0604020202020204" pitchFamily="34" charset="0"/>
              </a:rPr>
              <a:t>People who don’t get a retirement payment, or whose payment isn’t enough to cover the premium, get a bill from Medicare for their Part B premiums. You can pay your bill through Medicare’s Easy Pay, your bank’s online bill payment service from your checking or savings account; by check, money order, credit card, or debit card (</a:t>
            </a:r>
            <a:r>
              <a:rPr lang="en-US" dirty="0">
                <a:solidFill>
                  <a:prstClr val="black"/>
                </a:solidFill>
                <a:cs typeface="Arial" panose="020B0604020202020204" pitchFamily="34" charset="0"/>
                <a:hlinkClick r:id="rId3"/>
              </a:rPr>
              <a:t>Medicare.gov/your-medicare-costs/pay-part-a-part-b-premiums</a:t>
            </a:r>
            <a:r>
              <a:rPr lang="en-US" dirty="0">
                <a:solidFill>
                  <a:prstClr val="black"/>
                </a:solidFill>
                <a:cs typeface="Arial" panose="020B0604020202020204" pitchFamily="34" charset="0"/>
              </a:rPr>
              <a:t>).</a:t>
            </a:r>
          </a:p>
          <a:p>
            <a:pPr marL="119149" indent="-119149">
              <a:spcBef>
                <a:spcPts val="634"/>
              </a:spcBef>
              <a:defRPr/>
            </a:pPr>
            <a:r>
              <a:rPr lang="en-US" dirty="0">
                <a:solidFill>
                  <a:prstClr val="black"/>
                </a:solidFill>
                <a:cs typeface="Arial" panose="020B0604020202020204" pitchFamily="34" charset="0"/>
              </a:rPr>
              <a:t>Having employer or union GHP coverage while you or your spouse (or family member if you’re disabled) is still working can affect your Part B enrollment rights. This includes federal and state employment, and TRICARE active-duty military service. You should contact your employer or union benefits administrator to find out how your insurance works with Medicare and if you should enroll in Part B during your IEP. </a:t>
            </a:r>
            <a:r>
              <a:rPr lang="en-US" dirty="0">
                <a:cs typeface="Arial" panose="020B0604020202020204" pitchFamily="34" charset="0"/>
              </a:rPr>
              <a:t>If you don’t have other coverage, declining Part B will mean you don’t have full coverage.</a:t>
            </a:r>
          </a:p>
          <a:p>
            <a:pPr marL="119149" indent="-119149" defTabSz="966612">
              <a:spcBef>
                <a:spcPts val="634"/>
              </a:spcBef>
              <a:defRPr/>
            </a:pPr>
            <a:r>
              <a:rPr lang="en-US" dirty="0">
                <a:solidFill>
                  <a:prstClr val="black"/>
                </a:solidFill>
                <a:cs typeface="Arial" panose="020B0604020202020204" pitchFamily="34" charset="0"/>
              </a:rPr>
              <a:t>There are situations where you must have Part B. See the next slide for those situations.</a:t>
            </a:r>
          </a:p>
          <a:p>
            <a:pPr marL="0" indent="0" defTabSz="966612">
              <a:buNone/>
              <a:defRPr/>
            </a:pPr>
            <a:endParaRPr lang="en-US" dirty="0">
              <a:solidFill>
                <a:prstClr val="black"/>
              </a:solidFill>
            </a:endParaRPr>
          </a:p>
        </p:txBody>
      </p:sp>
    </p:spTree>
    <p:extLst>
      <p:ext uri="{BB962C8B-B14F-4D97-AF65-F5344CB8AC3E}">
        <p14:creationId xmlns:p14="http://schemas.microsoft.com/office/powerpoint/2010/main" val="662664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87079" y="3757507"/>
            <a:ext cx="6741041" cy="5313341"/>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You must have Part A and Part B if:</a:t>
            </a:r>
          </a:p>
          <a:p>
            <a:pPr marL="125525" lvl="1" indent="-125525"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want to buy a Medicare Supplement Insurance (Medigap) policy.</a:t>
            </a:r>
          </a:p>
          <a:p>
            <a:pPr marL="125525" lvl="1" indent="-125525"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want to join a Medicare Advantage Plan. </a:t>
            </a:r>
          </a:p>
          <a:p>
            <a:pPr marL="125834" lvl="1" indent="-125834"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You're eligible for TRICARE for Life (TFL). TFL provides expanded medical coverage to Medicare-eligible uniformed services retirees 65 or older, to their eligible family members and survivors, and to certain former spouses. However, if you’re an active-duty service member, or the spouse or dependent child of an active-duty service member, you may want to enroll in Part A, but you don’t have to enroll in Part B to keep your TRICARE coverage. When the active-duty service member retires and coverage changes to TFL, you must enroll in Part A and Part B to keep your TFL coverage. For more information, visit </a:t>
            </a:r>
            <a:r>
              <a:rPr lang="en-US" dirty="0">
                <a:solidFill>
                  <a:prstClr val="black"/>
                </a:solidFill>
                <a:cs typeface="Arial" panose="020B0604020202020204" pitchFamily="34" charset="0"/>
                <a:hlinkClick r:id="rId3"/>
              </a:rPr>
              <a:t>tricare.mil/</a:t>
            </a:r>
            <a:r>
              <a:rPr lang="en-US" dirty="0" err="1">
                <a:solidFill>
                  <a:prstClr val="black"/>
                </a:solidFill>
                <a:cs typeface="Arial" panose="020B0604020202020204" pitchFamily="34" charset="0"/>
                <a:hlinkClick r:id="rId3"/>
              </a:rPr>
              <a:t>mybenefit</a:t>
            </a:r>
            <a:r>
              <a:rPr lang="en-US" dirty="0">
                <a:solidFill>
                  <a:prstClr val="black"/>
                </a:solidFill>
                <a:cs typeface="Arial" panose="020B0604020202020204" pitchFamily="34" charset="0"/>
              </a:rPr>
              <a:t>.</a:t>
            </a:r>
          </a:p>
          <a:p>
            <a:pPr marL="125834" lvl="1" indent="-125834"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You’re eligible for Civilian Health and Medical Program of the Department of Veterans Affairs (CHAMPVA).  </a:t>
            </a:r>
          </a:p>
          <a:p>
            <a:pPr marL="125525" lvl="1" indent="-125525"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 employer coverage requires you or your spouse/family member to have it because the company has fewer than 20 employees (talk to your employer or union benefits administrator).</a:t>
            </a:r>
          </a:p>
          <a:p>
            <a:pPr marL="0" indent="0">
              <a:spcBef>
                <a:spcPts val="634"/>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a:t>
            </a:r>
            <a:r>
              <a:rPr lang="en-US" dirty="0"/>
              <a:t>If you have (or can get) both Medicare and Veterans’ benefits, you can get treatment under either program. However, Medicare is never the secondary payer after the Department of Veterans Affairs (VA). Each time you get health care or see a doctor, you must choose which benefits to use. Medicare can’t pay for the same service that your Veterans’ benefits covered, and your Veterans’ benefits can’t pay for the same service that Medicare covered. </a:t>
            </a:r>
            <a:r>
              <a:rPr lang="en-US" dirty="0">
                <a:solidFill>
                  <a:prstClr val="black"/>
                </a:solidFill>
                <a:cs typeface="Arial" panose="020B0604020202020204" pitchFamily="34" charset="0"/>
              </a:rPr>
              <a:t> </a:t>
            </a:r>
          </a:p>
          <a:p>
            <a:pPr marL="0" indent="0" defTabSz="966612">
              <a:spcBef>
                <a:spcPts val="634"/>
              </a:spcBef>
              <a:buNone/>
              <a:defRPr/>
            </a:pPr>
            <a:r>
              <a:rPr lang="en-US" dirty="0">
                <a:solidFill>
                  <a:prstClr val="black"/>
                </a:solidFill>
                <a:cs typeface="Arial" panose="020B0604020202020204" pitchFamily="34" charset="0"/>
              </a:rPr>
              <a:t>If you have other coverage, view or download “Medicare and Other Health Benefits: Your Guide to Who Pays First” (CMS Product No. 02179) at </a:t>
            </a:r>
            <a:r>
              <a:rPr lang="en-US" dirty="0">
                <a:solidFill>
                  <a:prstClr val="black"/>
                </a:solidFill>
                <a:cs typeface="Arial" panose="020B0604020202020204" pitchFamily="34" charset="0"/>
                <a:hlinkClick r:id="rId4"/>
              </a:rPr>
              <a:t>Medicare.gov/publications</a:t>
            </a:r>
            <a:r>
              <a:rPr lang="en-US" dirty="0">
                <a:solidFill>
                  <a:prstClr val="black"/>
                </a:solidFill>
                <a:cs typeface="Arial" panose="020B0604020202020204" pitchFamily="34" charset="0"/>
              </a:rPr>
              <a:t>.</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500" dirty="0">
              <a:solidFill>
                <a:prstClr val="black"/>
              </a:solidFill>
              <a:cs typeface="Arial" panose="020B0604020202020204" pitchFamily="34" charset="0"/>
            </a:endParaRPr>
          </a:p>
        </p:txBody>
      </p:sp>
    </p:spTree>
    <p:extLst>
      <p:ext uri="{BB962C8B-B14F-4D97-AF65-F5344CB8AC3E}">
        <p14:creationId xmlns:p14="http://schemas.microsoft.com/office/powerpoint/2010/main" val="28319724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83035" y="3757507"/>
            <a:ext cx="6353774" cy="5633381"/>
          </a:xfrm>
        </p:spPr>
        <p:txBody>
          <a:bodyPr/>
          <a:lstStyle/>
          <a:p>
            <a:pPr marL="0" indent="0" fontAlgn="base">
              <a:spcBef>
                <a:spcPts val="634"/>
              </a:spcBef>
              <a:buNone/>
            </a:pPr>
            <a:r>
              <a:rPr lang="en-US" b="1" i="0" u="none" strike="noStrike" dirty="0">
                <a:solidFill>
                  <a:srgbClr val="000000"/>
                </a:solidFill>
                <a:effectLst/>
                <a:cs typeface="Arial"/>
              </a:rPr>
              <a:t>This slide has animation.</a:t>
            </a:r>
          </a:p>
          <a:p>
            <a:pPr marL="0" indent="0" fontAlgn="base">
              <a:spcBef>
                <a:spcPts val="634"/>
              </a:spcBef>
              <a:buNone/>
            </a:pPr>
            <a:r>
              <a:rPr lang="en-US" b="0" i="0" dirty="0">
                <a:solidFill>
                  <a:srgbClr val="444444"/>
                </a:solidFill>
                <a:effectLst/>
                <a:cs typeface="Arial"/>
              </a:rPr>
              <a:t>​</a:t>
            </a: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r>
              <a:rPr lang="en-US" b="0" i="0" dirty="0">
                <a:solidFill>
                  <a:srgbClr val="444444"/>
                </a:solidFill>
                <a:effectLst/>
                <a:cs typeface="Arial"/>
              </a:rPr>
              <a:t>​</a:t>
            </a:r>
          </a:p>
          <a:p>
            <a:pPr marL="0" indent="0" defTabSz="966612">
              <a:spcBef>
                <a:spcPts val="634"/>
              </a:spcBef>
              <a:buNone/>
              <a:defRPr/>
            </a:pPr>
            <a:r>
              <a:rPr lang="en-US" b="1" dirty="0">
                <a:solidFill>
                  <a:prstClr val="black"/>
                </a:solidFill>
                <a:cs typeface="Arial"/>
              </a:rPr>
              <a:t>Check Your Knowledge: Question 2</a:t>
            </a:r>
          </a:p>
          <a:p>
            <a:pPr marL="0" indent="0" defTabSz="966612">
              <a:spcBef>
                <a:spcPts val="634"/>
              </a:spcBef>
              <a:buNone/>
              <a:defRPr/>
            </a:pPr>
            <a:r>
              <a:rPr lang="en-US" b="1" dirty="0">
                <a:solidFill>
                  <a:prstClr val="black"/>
                </a:solidFill>
                <a:cs typeface="Arial"/>
              </a:rPr>
              <a:t>Part A helps pay for all of the following when medically necessary and requirements are met, EXCEPT for:</a:t>
            </a:r>
          </a:p>
          <a:p>
            <a:pPr marL="245009" indent="-245009" defTabSz="966612">
              <a:spcBef>
                <a:spcPts val="634"/>
              </a:spcBef>
              <a:buFont typeface="+mj-lt"/>
              <a:buAutoNum type="alphaLcPeriod"/>
              <a:defRPr/>
            </a:pPr>
            <a:r>
              <a:rPr lang="en-US" dirty="0">
                <a:solidFill>
                  <a:prstClr val="black"/>
                </a:solidFill>
                <a:cs typeface="Arial"/>
              </a:rPr>
              <a:t>Diabetic testing supplies</a:t>
            </a:r>
          </a:p>
          <a:p>
            <a:pPr marL="245009" indent="-245009" defTabSz="966612">
              <a:spcBef>
                <a:spcPts val="634"/>
              </a:spcBef>
              <a:buFont typeface="+mj-lt"/>
              <a:buAutoNum type="alphaLcPeriod"/>
              <a:defRPr/>
            </a:pPr>
            <a:r>
              <a:rPr lang="en-US" dirty="0">
                <a:solidFill>
                  <a:prstClr val="black"/>
                </a:solidFill>
                <a:cs typeface="Arial"/>
              </a:rPr>
              <a:t>An inpatient hospital stay</a:t>
            </a:r>
          </a:p>
          <a:p>
            <a:pPr marL="245009" indent="-245009" defTabSz="966612">
              <a:spcBef>
                <a:spcPts val="634"/>
              </a:spcBef>
              <a:buFont typeface="+mj-lt"/>
              <a:buAutoNum type="alphaLcPeriod"/>
              <a:defRPr/>
            </a:pPr>
            <a:r>
              <a:rPr lang="en-US" dirty="0">
                <a:solidFill>
                  <a:prstClr val="black"/>
                </a:solidFill>
                <a:cs typeface="Arial"/>
              </a:rPr>
              <a:t>An inpatient skilled nursing facility (SNF) stay</a:t>
            </a:r>
          </a:p>
          <a:p>
            <a:pPr marL="245009" indent="-245009" defTabSz="966612">
              <a:spcBef>
                <a:spcPts val="634"/>
              </a:spcBef>
              <a:buFont typeface="+mj-lt"/>
              <a:buAutoNum type="alphaLcPeriod"/>
              <a:defRPr/>
            </a:pPr>
            <a:r>
              <a:rPr lang="en-US" dirty="0">
                <a:solidFill>
                  <a:prstClr val="black"/>
                </a:solidFill>
                <a:cs typeface="Arial"/>
              </a:rPr>
              <a:t>Hospice care</a:t>
            </a:r>
          </a:p>
          <a:p>
            <a:pPr marL="0" indent="0" defTabSz="966612">
              <a:spcBef>
                <a:spcPts val="634"/>
              </a:spcBef>
              <a:buNone/>
              <a:defRPr/>
            </a:pPr>
            <a:r>
              <a:rPr lang="en-US" b="1" dirty="0">
                <a:solidFill>
                  <a:prstClr val="black"/>
                </a:solidFill>
                <a:cs typeface="Arial"/>
              </a:rPr>
              <a:t>Answer: a. Diabetic testing supplies.</a:t>
            </a:r>
          </a:p>
          <a:p>
            <a:pPr marL="0" indent="0" defTabSz="966612">
              <a:spcBef>
                <a:spcPts val="634"/>
              </a:spcBef>
              <a:buNone/>
              <a:defRPr/>
            </a:pPr>
            <a:r>
              <a:rPr lang="en-US" dirty="0">
                <a:solidFill>
                  <a:prstClr val="black"/>
                </a:solidFill>
                <a:cs typeface="Arial"/>
              </a:rPr>
              <a:t>Part A covers inpatient care (hospital and SNF) and hospice care. Part B covers certain diabetic testing supplies, including:</a:t>
            </a:r>
          </a:p>
          <a:p>
            <a:pPr marL="180569" indent="-180569" defTabSz="966612">
              <a:spcBef>
                <a:spcPts val="634"/>
              </a:spcBef>
              <a:defRPr/>
            </a:pPr>
            <a:r>
              <a:rPr lang="en-US" dirty="0">
                <a:solidFill>
                  <a:prstClr val="black"/>
                </a:solidFill>
                <a:cs typeface="Arial"/>
              </a:rPr>
              <a:t>Insulin pumps and insulin used in the pump</a:t>
            </a:r>
          </a:p>
          <a:p>
            <a:pPr marL="183254" indent="-183254" defTabSz="966612">
              <a:spcBef>
                <a:spcPts val="634"/>
              </a:spcBef>
              <a:defRPr/>
            </a:pPr>
            <a:r>
              <a:rPr lang="en-US" dirty="0">
                <a:solidFill>
                  <a:prstClr val="black"/>
                </a:solidFill>
                <a:cs typeface="Arial"/>
              </a:rPr>
              <a:t>Blood sugar (glucose) test strips</a:t>
            </a:r>
          </a:p>
          <a:p>
            <a:pPr marL="183254" indent="-183254" defTabSz="966612">
              <a:spcBef>
                <a:spcPts val="634"/>
              </a:spcBef>
              <a:defRPr/>
            </a:pPr>
            <a:r>
              <a:rPr lang="en-US" dirty="0">
                <a:solidFill>
                  <a:prstClr val="black"/>
                </a:solidFill>
                <a:cs typeface="Arial"/>
              </a:rPr>
              <a:t>Blood sugar testing monitors</a:t>
            </a:r>
          </a:p>
          <a:p>
            <a:pPr marL="183254" indent="-183254" defTabSz="966612">
              <a:spcBef>
                <a:spcPts val="634"/>
              </a:spcBef>
              <a:defRPr/>
            </a:pPr>
            <a:r>
              <a:rPr lang="en-US" dirty="0">
                <a:solidFill>
                  <a:prstClr val="black"/>
                </a:solidFill>
                <a:cs typeface="Arial"/>
              </a:rPr>
              <a:t>Lancet devices and lancets</a:t>
            </a:r>
          </a:p>
          <a:p>
            <a:pPr marL="183254" indent="-183254" defTabSz="966612">
              <a:spcBef>
                <a:spcPts val="634"/>
              </a:spcBef>
              <a:defRPr/>
            </a:pPr>
            <a:r>
              <a:rPr lang="en-US" dirty="0">
                <a:solidFill>
                  <a:prstClr val="black"/>
                </a:solidFill>
                <a:cs typeface="Arial"/>
              </a:rPr>
              <a:t>Glucose control solutions</a:t>
            </a:r>
          </a:p>
          <a:p>
            <a:pPr marL="0" indent="0">
              <a:spcBef>
                <a:spcPts val="634"/>
              </a:spcBef>
              <a:buNone/>
              <a:defRPr/>
            </a:pPr>
            <a:r>
              <a:rPr lang="en-US" dirty="0">
                <a:solidFill>
                  <a:prstClr val="black"/>
                </a:solidFill>
                <a:cs typeface="Arial"/>
              </a:rPr>
              <a:t>You may need to use specific suppliers for some types of diabetic testing supplies. Visit </a:t>
            </a:r>
            <a:r>
              <a:rPr lang="en-US" dirty="0">
                <a:solidFill>
                  <a:prstClr val="black"/>
                </a:solidFill>
                <a:cs typeface="Arial"/>
                <a:hlinkClick r:id="rId3"/>
              </a:rPr>
              <a:t>Medicare.gov/supplierdirectory/search.html</a:t>
            </a:r>
            <a:r>
              <a:rPr lang="en-US" dirty="0">
                <a:solidFill>
                  <a:prstClr val="black"/>
                </a:solidFill>
                <a:cs typeface="Arial"/>
              </a:rPr>
              <a:t>. </a:t>
            </a:r>
            <a:endParaRPr lang="en-US" dirty="0">
              <a:solidFill>
                <a:prstClr val="black"/>
              </a:solidFill>
              <a:cs typeface="Arial" panose="020B0604020202020204" pitchFamily="34" charset="0"/>
            </a:endParaRPr>
          </a:p>
          <a:p>
            <a:pPr marL="0" indent="0" defTabSz="966612">
              <a:spcBef>
                <a:spcPts val="634"/>
              </a:spcBef>
              <a:buNone/>
              <a:defRPr/>
            </a:pPr>
            <a:r>
              <a:rPr lang="en-US" dirty="0">
                <a:solidFill>
                  <a:prstClr val="black"/>
                </a:solidFill>
                <a:cs typeface="Arial"/>
              </a:rPr>
              <a:t>In some cases, certain diabetic testing supplies could also be covered under Part D.</a:t>
            </a:r>
          </a:p>
          <a:p>
            <a:pPr marL="0" indent="0" defTabSz="966612">
              <a:spcBef>
                <a:spcPts val="634"/>
              </a:spcBef>
              <a:buNone/>
              <a:defRPr/>
            </a:pPr>
            <a:endParaRPr lang="en-US" sz="1500" dirty="0">
              <a:solidFill>
                <a:prstClr val="black"/>
              </a:solidFill>
            </a:endParaRPr>
          </a:p>
        </p:txBody>
      </p:sp>
    </p:spTree>
    <p:extLst>
      <p:ext uri="{BB962C8B-B14F-4D97-AF65-F5344CB8AC3E}">
        <p14:creationId xmlns:p14="http://schemas.microsoft.com/office/powerpoint/2010/main" val="2450692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Bef>
                <a:spcPts val="634"/>
              </a:spcBef>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634"/>
              </a:spcBef>
              <a:buNone/>
              <a:defRPr/>
            </a:pPr>
            <a:r>
              <a:rPr lang="en-US" b="1" dirty="0">
                <a:solidFill>
                  <a:prstClr val="black"/>
                </a:solidFill>
                <a:cs typeface="Arial"/>
              </a:rPr>
              <a:t>Check Your Knowledge: Question 3</a:t>
            </a:r>
          </a:p>
          <a:p>
            <a:pPr marL="0" indent="0" defTabSz="966612">
              <a:spcBef>
                <a:spcPts val="634"/>
              </a:spcBef>
              <a:buNone/>
              <a:defRPr/>
            </a:pPr>
            <a:r>
              <a:rPr lang="en-US" b="1" dirty="0">
                <a:solidFill>
                  <a:prstClr val="black"/>
                </a:solidFill>
                <a:cs typeface="Arial"/>
              </a:rPr>
              <a:t>For Part B, in most cases, you pay _______.</a:t>
            </a:r>
          </a:p>
          <a:p>
            <a:pPr marL="245009" indent="-245009" defTabSz="966612">
              <a:spcBef>
                <a:spcPts val="634"/>
              </a:spcBef>
              <a:buFont typeface="+mj-lt"/>
              <a:buAutoNum type="alphaLcPeriod"/>
              <a:defRPr/>
            </a:pPr>
            <a:r>
              <a:rPr lang="en-US" dirty="0">
                <a:solidFill>
                  <a:prstClr val="black"/>
                </a:solidFill>
                <a:cs typeface="Arial"/>
              </a:rPr>
              <a:t>A monthly premium</a:t>
            </a:r>
          </a:p>
          <a:p>
            <a:pPr marL="245009" indent="-245009" defTabSz="966612">
              <a:spcBef>
                <a:spcPts val="634"/>
              </a:spcBef>
              <a:buFont typeface="+mj-lt"/>
              <a:buAutoNum type="alphaLcPeriod"/>
              <a:defRPr/>
            </a:pPr>
            <a:r>
              <a:rPr lang="en-US" dirty="0">
                <a:solidFill>
                  <a:prstClr val="black"/>
                </a:solidFill>
                <a:cs typeface="Arial"/>
              </a:rPr>
              <a:t>A yearly deductible</a:t>
            </a:r>
          </a:p>
          <a:p>
            <a:pPr marL="245009" indent="-245009" defTabSz="966612">
              <a:spcBef>
                <a:spcPts val="634"/>
              </a:spcBef>
              <a:buFont typeface="+mj-lt"/>
              <a:buAutoNum type="alphaLcPeriod"/>
              <a:defRPr/>
            </a:pPr>
            <a:r>
              <a:rPr lang="en-US" dirty="0">
                <a:solidFill>
                  <a:prstClr val="black"/>
                </a:solidFill>
                <a:cs typeface="Arial"/>
              </a:rPr>
              <a:t>20% coinsurance for most covered services</a:t>
            </a:r>
          </a:p>
          <a:p>
            <a:pPr marL="245009" indent="-245009" defTabSz="966612">
              <a:spcBef>
                <a:spcPts val="634"/>
              </a:spcBef>
              <a:buFont typeface="+mj-lt"/>
              <a:buAutoNum type="alphaLcPeriod"/>
              <a:defRPr/>
            </a:pPr>
            <a:r>
              <a:rPr lang="en-US" dirty="0">
                <a:solidFill>
                  <a:prstClr val="black"/>
                </a:solidFill>
                <a:cs typeface="Arial"/>
              </a:rPr>
              <a:t>All of the above</a:t>
            </a:r>
          </a:p>
          <a:p>
            <a:pPr marL="0" lvl="1" defTabSz="966612">
              <a:tabLst>
                <a:tab pos="125861" algn="l"/>
              </a:tabLst>
              <a:defRPr/>
            </a:pPr>
            <a:r>
              <a:rPr lang="en-US" b="1" dirty="0">
                <a:solidFill>
                  <a:prstClr val="black"/>
                </a:solidFill>
                <a:cs typeface="Arial"/>
              </a:rPr>
              <a:t>Answer: d. All of the above</a:t>
            </a:r>
            <a:r>
              <a:rPr lang="en-US" dirty="0">
                <a:solidFill>
                  <a:prstClr val="black"/>
                </a:solidFill>
                <a:cs typeface="Arial"/>
              </a:rPr>
              <a:t>.</a:t>
            </a:r>
          </a:p>
          <a:p>
            <a:pPr marL="0" lvl="1" defTabSz="966612">
              <a:tabLst>
                <a:tab pos="125861" algn="l"/>
              </a:tabLst>
              <a:defRPr/>
            </a:pPr>
            <a:r>
              <a:rPr lang="en-US" dirty="0">
                <a:solidFill>
                  <a:prstClr val="black"/>
                </a:solidFill>
                <a:cs typeface="Arial"/>
              </a:rPr>
              <a:t>For Part B, most people will pay a monthly premium, the Part B yearly deductible, and 20% coinsurance for most covered services and durable medical equipment. These Part B amounts change yearly. </a:t>
            </a:r>
            <a:endParaRPr lang="en-US" strike="sngStrike"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4582930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buNone/>
              <a:defRPr/>
            </a:pPr>
            <a:r>
              <a:rPr lang="en-US" b="1" dirty="0">
                <a:solidFill>
                  <a:prstClr val="black"/>
                </a:solidFill>
                <a:cs typeface="Arial" panose="020B0604020202020204" pitchFamily="34" charset="0"/>
              </a:rPr>
              <a:t>Presenter Notes</a:t>
            </a:r>
          </a:p>
          <a:p>
            <a:pPr marL="0" indent="0">
              <a:spcBef>
                <a:spcPts val="634"/>
              </a:spcBef>
              <a:buNone/>
              <a:defRPr/>
            </a:pPr>
            <a:r>
              <a:rPr lang="en-US" dirty="0">
                <a:solidFill>
                  <a:prstClr val="black"/>
                </a:solidFill>
                <a:cs typeface="Arial" panose="020B0604020202020204" pitchFamily="34" charset="0"/>
              </a:rPr>
              <a:t>Lesson 3 talks about </a:t>
            </a:r>
            <a:r>
              <a:rPr lang="en-US" dirty="0">
                <a:cs typeface="Arial" panose="020B0604020202020204" pitchFamily="34" charset="0"/>
              </a:rPr>
              <a:t>searching for and buying Medicare Supplement Insurance coverage that can help with some of the out-of-pocket costs associated with Original Medicare.</a:t>
            </a:r>
            <a:endParaRPr lang="en-US" dirty="0"/>
          </a:p>
        </p:txBody>
      </p:sp>
    </p:spTree>
    <p:extLst>
      <p:ext uri="{BB962C8B-B14F-4D97-AF65-F5344CB8AC3E}">
        <p14:creationId xmlns:p14="http://schemas.microsoft.com/office/powerpoint/2010/main" val="40847208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cs typeface="Arial"/>
              </a:rPr>
              <a:t>Presenter Notes</a:t>
            </a:r>
          </a:p>
          <a:p>
            <a:pPr marL="0" indent="0" defTabSz="966612">
              <a:spcBef>
                <a:spcPts val="634"/>
              </a:spcBef>
              <a:buNone/>
              <a:defRPr/>
            </a:pPr>
            <a:r>
              <a:rPr lang="en-US" dirty="0">
                <a:solidFill>
                  <a:prstClr val="black"/>
                </a:solidFill>
                <a:cs typeface="Arial"/>
              </a:rPr>
              <a:t>At the end of this lesson, you’ll be able to:</a:t>
            </a:r>
          </a:p>
          <a:p>
            <a:pPr marL="125525" indent="-125525">
              <a:spcBef>
                <a:spcPts val="634"/>
              </a:spcBef>
              <a:defRPr/>
            </a:pPr>
            <a:r>
              <a:rPr lang="en-US" dirty="0">
                <a:solidFill>
                  <a:prstClr val="black"/>
                </a:solidFill>
                <a:cs typeface="Arial"/>
              </a:rPr>
              <a:t>Explain Medigap policies and who can buy them</a:t>
            </a:r>
          </a:p>
          <a:p>
            <a:pPr marL="125525" indent="-125525">
              <a:spcBef>
                <a:spcPts val="634"/>
              </a:spcBef>
              <a:defRPr/>
            </a:pPr>
            <a:r>
              <a:rPr lang="en-US" dirty="0">
                <a:solidFill>
                  <a:prstClr val="black"/>
                </a:solidFill>
                <a:cs typeface="Arial"/>
              </a:rPr>
              <a:t>Describe what's similar and different in various types of Medigap plans</a:t>
            </a:r>
            <a:endParaRPr lang="en-US" dirty="0"/>
          </a:p>
          <a:p>
            <a:pPr marL="125525" indent="-125525">
              <a:spcBef>
                <a:spcPts val="634"/>
              </a:spcBef>
              <a:defRPr/>
            </a:pPr>
            <a:r>
              <a:rPr lang="en-US" dirty="0">
                <a:solidFill>
                  <a:prstClr val="black"/>
                </a:solidFill>
                <a:cs typeface="Arial"/>
              </a:rPr>
              <a:t>Discuss what to consider when deciding whether to buy a Medigap policy</a:t>
            </a:r>
          </a:p>
          <a:p>
            <a:pPr marL="125525" indent="-125525">
              <a:spcBef>
                <a:spcPts val="634"/>
              </a:spcBef>
              <a:defRPr/>
            </a:pPr>
            <a:r>
              <a:rPr lang="en-US" dirty="0">
                <a:solidFill>
                  <a:prstClr val="black"/>
                </a:solidFill>
                <a:cs typeface="Arial"/>
              </a:rPr>
              <a:t>Explain when and how to buy a Medigap policy</a:t>
            </a:r>
          </a:p>
        </p:txBody>
      </p:sp>
    </p:spTree>
    <p:extLst>
      <p:ext uri="{BB962C8B-B14F-4D97-AF65-F5344CB8AC3E}">
        <p14:creationId xmlns:p14="http://schemas.microsoft.com/office/powerpoint/2010/main" val="10197160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4362" y="3652101"/>
            <a:ext cx="6938989" cy="5718185"/>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119149" indent="-119149">
              <a:spcBef>
                <a:spcPts val="634"/>
              </a:spcBef>
              <a:defRPr/>
            </a:pPr>
            <a:r>
              <a:rPr lang="en-US" b="1" dirty="0">
                <a:cs typeface="Arial" panose="020B0604020202020204" pitchFamily="34" charset="0"/>
              </a:rPr>
              <a:t>A Medicare Supplement Insurance (Medigap) policy is an insurance policy that helps fill "gaps" in Original Medicare and is sold by private companies. </a:t>
            </a:r>
            <a:r>
              <a:rPr lang="en-US" dirty="0">
                <a:cs typeface="Arial" panose="020B0604020202020204" pitchFamily="34" charset="0"/>
              </a:rPr>
              <a:t>Original Medicare pays for much, but not all, of the cost for covered health care services and supplies. Medigap policies can help pay for some of the costs that Original Medicare doesn't, like copayments, coinsurance, and deductibles.</a:t>
            </a:r>
            <a:endParaRPr lang="en-US" dirty="0">
              <a:solidFill>
                <a:prstClr val="black"/>
              </a:solidFill>
              <a:cs typeface="Arial" panose="020B0604020202020204" pitchFamily="34" charset="0"/>
            </a:endParaRPr>
          </a:p>
          <a:p>
            <a:pPr marL="119149" indent="-119149">
              <a:spcBef>
                <a:spcPts val="634"/>
              </a:spcBef>
              <a:defRPr/>
            </a:pPr>
            <a:r>
              <a:rPr lang="en-US" b="1" dirty="0">
                <a:cs typeface="Arial" panose="020B0604020202020204" pitchFamily="34" charset="0"/>
              </a:rPr>
              <a:t>Some Medigap policies also cover certain benefits Original Medicare doesn’t cover, </a:t>
            </a:r>
            <a:r>
              <a:rPr lang="en-US" dirty="0">
                <a:cs typeface="Arial" panose="020B0604020202020204" pitchFamily="34" charset="0"/>
              </a:rPr>
              <a:t>like emergency foreign travel expenses. Medigap policies don’t cover your share of the costs under other types of health coverage, including Medicare Advantage Plans, stand-alone Medicare drug plans, employer/union group health coverage, Medicaid, or TRICARE.</a:t>
            </a:r>
            <a:endParaRPr lang="en-US" dirty="0">
              <a:solidFill>
                <a:prstClr val="black"/>
              </a:solidFill>
              <a:cs typeface="Arial" panose="020B0604020202020204" pitchFamily="34" charset="0"/>
            </a:endParaRPr>
          </a:p>
          <a:p>
            <a:pPr marL="119149" indent="-119149">
              <a:spcBef>
                <a:spcPts val="634"/>
              </a:spcBef>
              <a:defRPr/>
            </a:pPr>
            <a:r>
              <a:rPr lang="en-US" b="1" dirty="0">
                <a:cs typeface="Arial" panose="020B0604020202020204" pitchFamily="34" charset="0"/>
              </a:rPr>
              <a:t>All Medigap policies must follow federal and state laws designed to protect you, </a:t>
            </a:r>
            <a:r>
              <a:rPr lang="en-US" dirty="0">
                <a:cs typeface="Arial" panose="020B0604020202020204" pitchFamily="34" charset="0"/>
              </a:rPr>
              <a:t>and policies must be clearly identified as “Medicare Supplement Insurance.” Medigap policies are standardized, and in most states are named by letters, Plans A</a:t>
            </a:r>
            <a:r>
              <a:rPr lang="en-US" dirty="0">
                <a:solidFill>
                  <a:prstClr val="black"/>
                </a:solidFill>
                <a:cs typeface="Arial" panose="020B0604020202020204" pitchFamily="34" charset="0"/>
              </a:rPr>
              <a:t>–</a:t>
            </a:r>
            <a:r>
              <a:rPr lang="en-US" dirty="0">
                <a:cs typeface="Arial" panose="020B0604020202020204" pitchFamily="34" charset="0"/>
              </a:rPr>
              <a:t>N. Each standardized Medigap policy under the same plan letter must offer the same basic benefits, no matter which insurance company sells it. Cost is usually the only difference between Medigap policies with the same plan letter sold by different insurance companies.</a:t>
            </a:r>
            <a:endParaRPr lang="en-US" dirty="0">
              <a:solidFill>
                <a:prstClr val="black"/>
              </a:solidFill>
              <a:cs typeface="Arial" panose="020B0604020202020204" pitchFamily="34" charset="0"/>
            </a:endParaRPr>
          </a:p>
          <a:p>
            <a:pPr marL="119149" indent="-119149">
              <a:spcBef>
                <a:spcPts val="634"/>
              </a:spcBef>
              <a:defRPr/>
            </a:pPr>
            <a:r>
              <a:rPr lang="en-US" b="1" dirty="0">
                <a:cs typeface="Arial" panose="020B0604020202020204" pitchFamily="34" charset="0"/>
              </a:rPr>
              <a:t>In Massachusetts, Minnesota, and Wisconsin, Medigap policies are standardized in a different way. </a:t>
            </a:r>
            <a:r>
              <a:rPr lang="en-US" dirty="0">
                <a:cs typeface="Arial" panose="020B0604020202020204" pitchFamily="34" charset="0"/>
              </a:rPr>
              <a:t>In some states, you may be able to buy another type of Medigap policy called Medicare SELECT. Medicare SELECT are standardized plans that may require you to see certain providers and may cost less than other Medigap policies.</a:t>
            </a:r>
            <a:endParaRPr lang="en-US" dirty="0">
              <a:solidFill>
                <a:prstClr val="black"/>
              </a:solidFill>
              <a:cs typeface="Arial" panose="020B0604020202020204" pitchFamily="34" charset="0"/>
            </a:endParaRPr>
          </a:p>
          <a:p>
            <a:pPr marL="0" indent="0">
              <a:spcBef>
                <a:spcPts val="634"/>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Since January 1, 2020, </a:t>
            </a:r>
            <a:r>
              <a:rPr lang="en-US" dirty="0">
                <a:cs typeface="Arial" panose="020B0604020202020204" pitchFamily="34" charset="0"/>
              </a:rPr>
              <a:t>Medigap plans sold to people new to Medicare aren't allowed to cover the Medicare Part B (Medical Insurance) deductible. Because of this, Plans C and F are no longer available to people who were “new to Medicare” on or after January 1, 2020. </a:t>
            </a:r>
            <a:endParaRPr lang="en-US" dirty="0">
              <a:solidFill>
                <a:prstClr val="black"/>
              </a:solidFill>
              <a:cs typeface="Arial" panose="020B0604020202020204" pitchFamily="34" charset="0"/>
            </a:endParaRPr>
          </a:p>
          <a:p>
            <a:pPr marL="118813" indent="-118813">
              <a:spcBef>
                <a:spcPts val="634"/>
              </a:spcBef>
              <a:defRPr/>
            </a:pPr>
            <a:r>
              <a:rPr lang="en-US" dirty="0">
                <a:cs typeface="Arial" panose="020B0604020202020204" pitchFamily="34" charset="0"/>
              </a:rPr>
              <a:t>If you already have either of these 2 plans (or the high deductible version of Plan F) or you were covered by one of these plans before January 1, 2020, you'll be able to keep your plan. If you were eligible for Medicare before January 1, 2020 but not yet enrolled, you may be able to buy one of these plans. </a:t>
            </a:r>
          </a:p>
          <a:p>
            <a:pPr marL="118813" indent="-118813">
              <a:spcBef>
                <a:spcPts val="634"/>
              </a:spcBef>
              <a:defRPr/>
            </a:pPr>
            <a:r>
              <a:rPr lang="en-US" dirty="0">
                <a:cs typeface="Arial" panose="020B0604020202020204" pitchFamily="34" charset="0"/>
              </a:rPr>
              <a:t>For this situation, people “new to Medicare” are people who turned 65 on or after January 1, 2020, and people who got Medicare Part A (Hospital Insurance) on or after January 1, 2020.</a:t>
            </a:r>
            <a:endParaRPr lang="en-US" dirty="0">
              <a:solidFill>
                <a:prstClr val="black"/>
              </a:solidFill>
              <a:cs typeface="Arial" panose="020B0604020202020204" pitchFamily="34" charset="0"/>
            </a:endParaRPr>
          </a:p>
          <a:p>
            <a:pPr marL="0" indent="0" defTabSz="966612">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8121962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0623" y="3757506"/>
            <a:ext cx="6996101" cy="5535507"/>
          </a:xfrm>
        </p:spPr>
        <p:txBody>
          <a:bodyPr/>
          <a:lstStyle/>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All Medigap policies cover a basic set of benefits, including the following:</a:t>
            </a:r>
          </a:p>
          <a:p>
            <a:pPr marL="125861" indent="-125861" defTabSz="966612">
              <a:spcBef>
                <a:spcPts val="634"/>
              </a:spcBef>
              <a:defRPr/>
            </a:pPr>
            <a:r>
              <a:rPr lang="en-US" dirty="0">
                <a:solidFill>
                  <a:prstClr val="black"/>
                </a:solidFill>
                <a:cs typeface="Arial" panose="020B0604020202020204" pitchFamily="34" charset="0"/>
              </a:rPr>
              <a:t>All plans pay 100% of Part A coinsurance and hospital costs up to an additional 365 days after Medicare benefits are used. Plans F and G also offer a high-deductible plan in some states. </a:t>
            </a:r>
          </a:p>
          <a:p>
            <a:pPr marL="125861" indent="-125861" defTabSz="966612">
              <a:spcBef>
                <a:spcPts val="634"/>
              </a:spcBef>
              <a:defRPr/>
            </a:pPr>
            <a:r>
              <a:rPr lang="en-US" dirty="0">
                <a:solidFill>
                  <a:prstClr val="black"/>
                </a:solidFill>
                <a:cs typeface="Arial" panose="020B0604020202020204" pitchFamily="34" charset="0"/>
              </a:rPr>
              <a:t>Plans A, B, C, D, F, G, M, and N pay 100% of the Part B coinsurance or copayment. Plan N pays 100% of the Part B coinsurance, except for a copayment of up to $20 for some office visits, and up to a $50 copayment for emergency room visits that don’t result in an inpatient admission. Plan K pays 50% of Part B coinsurance or copayment, with Plan L paying 75%.</a:t>
            </a:r>
          </a:p>
          <a:p>
            <a:pPr marL="125861" indent="-125861" defTabSz="966612">
              <a:spcBef>
                <a:spcPts val="634"/>
              </a:spcBef>
              <a:defRPr/>
            </a:pPr>
            <a:r>
              <a:rPr lang="en-US" dirty="0">
                <a:solidFill>
                  <a:prstClr val="black"/>
                </a:solidFill>
                <a:cs typeface="Arial" panose="020B0604020202020204" pitchFamily="34" charset="0"/>
              </a:rPr>
              <a:t>Plans A, B, C, D, F, G, M, and N pay 100% of blood (first 3 pints). Plan K pays 50%; Plan L pays 75%.</a:t>
            </a:r>
          </a:p>
          <a:p>
            <a:pPr marL="125861" indent="-125861" defTabSz="966612">
              <a:spcBef>
                <a:spcPts val="634"/>
              </a:spcBef>
              <a:defRPr/>
            </a:pPr>
            <a:r>
              <a:rPr lang="en-US" dirty="0">
                <a:solidFill>
                  <a:prstClr val="black"/>
                </a:solidFill>
                <a:cs typeface="Arial" panose="020B0604020202020204" pitchFamily="34" charset="0"/>
              </a:rPr>
              <a:t>Plans A, B, C, D, F, G, M, and N pay 100% of Part A hospice care coinsurance or copayment. Plan K pays 50%; Plan L pays 75%.</a:t>
            </a:r>
          </a:p>
          <a:p>
            <a:pPr marL="0" indent="0" defTabSz="966612">
              <a:spcBef>
                <a:spcPts val="634"/>
              </a:spcBef>
              <a:buNone/>
              <a:defRPr/>
            </a:pPr>
            <a:r>
              <a:rPr lang="en-US" dirty="0">
                <a:solidFill>
                  <a:prstClr val="black"/>
                </a:solidFill>
                <a:cs typeface="Arial" panose="020B0604020202020204" pitchFamily="34" charset="0"/>
              </a:rPr>
              <a:t>In addition, each Medigap plan covers different benefits:</a:t>
            </a:r>
          </a:p>
          <a:p>
            <a:pPr defTabSz="966612">
              <a:spcBef>
                <a:spcPts val="634"/>
              </a:spcBef>
              <a:defRPr/>
            </a:pPr>
            <a:r>
              <a:rPr lang="en-US" dirty="0">
                <a:solidFill>
                  <a:prstClr val="black"/>
                </a:solidFill>
                <a:cs typeface="Arial" panose="020B0604020202020204" pitchFamily="34" charset="0"/>
              </a:rPr>
              <a:t>Plans C, D, F, G, M, and N cover 100% of the skilled nursing facility care coinsurance; Plan K covers 50%; Plan L covers 75%.</a:t>
            </a:r>
          </a:p>
          <a:p>
            <a:pPr defTabSz="966612">
              <a:spcBef>
                <a:spcPts val="634"/>
              </a:spcBef>
              <a:defRPr/>
            </a:pPr>
            <a:r>
              <a:rPr lang="en-US" dirty="0">
                <a:solidFill>
                  <a:prstClr val="black"/>
                </a:solidFill>
                <a:cs typeface="Arial" panose="020B0604020202020204" pitchFamily="34" charset="0"/>
              </a:rPr>
              <a:t>Plans B, C, D, F, G, and N cover 100% of the Part A deductible; Plans K and M cover 50%; Plan L covers 75%.</a:t>
            </a:r>
          </a:p>
          <a:p>
            <a:pPr defTabSz="966612">
              <a:spcBef>
                <a:spcPts val="634"/>
              </a:spcBef>
              <a:defRPr/>
            </a:pPr>
            <a:r>
              <a:rPr lang="en-US" dirty="0">
                <a:solidFill>
                  <a:prstClr val="black"/>
                </a:solidFill>
                <a:cs typeface="Arial" panose="020B0604020202020204" pitchFamily="34" charset="0"/>
              </a:rPr>
              <a:t>Medigap Plans C and F cover 100% of the Part B deductible. Plans C and F aren’t available to people newly eligible for Medicare on or after January 1, 2020.</a:t>
            </a:r>
          </a:p>
          <a:p>
            <a:pPr defTabSz="966612">
              <a:spcBef>
                <a:spcPts val="634"/>
              </a:spcBef>
              <a:defRPr/>
            </a:pPr>
            <a:r>
              <a:rPr lang="en-US" dirty="0">
                <a:solidFill>
                  <a:prstClr val="black"/>
                </a:solidFill>
                <a:cs typeface="Arial" panose="020B0604020202020204" pitchFamily="34" charset="0"/>
              </a:rPr>
              <a:t>Medigap Plans F and G cover 100% of the Part B excess charges.</a:t>
            </a:r>
          </a:p>
          <a:p>
            <a:pPr defTabSz="966612">
              <a:spcBef>
                <a:spcPts val="634"/>
              </a:spcBef>
              <a:defRPr/>
            </a:pPr>
            <a:r>
              <a:rPr lang="en-US" dirty="0">
                <a:solidFill>
                  <a:prstClr val="black"/>
                </a:solidFill>
                <a:cs typeface="Arial" panose="020B0604020202020204" pitchFamily="34" charset="0"/>
              </a:rPr>
              <a:t>Medigap Plans C, D, F, G, M, and N cover 80% of foreign travel emergency costs up to plan limits.</a:t>
            </a:r>
          </a:p>
          <a:p>
            <a:pPr defTabSz="966612">
              <a:spcBef>
                <a:spcPts val="634"/>
              </a:spcBef>
              <a:defRPr/>
            </a:pPr>
            <a:r>
              <a:rPr lang="en-US" dirty="0">
                <a:solidFill>
                  <a:prstClr val="black"/>
                </a:solidFill>
                <a:cs typeface="Arial" panose="020B0604020202020204" pitchFamily="34" charset="0"/>
              </a:rPr>
              <a:t>In 2022, both Plan K and Plan L have out-of-pocket limits of $6,620 and $3,310, respectively.</a:t>
            </a:r>
          </a:p>
          <a:p>
            <a:pPr marL="0" indent="0" defTabSz="966612">
              <a:spcBef>
                <a:spcPts val="634"/>
              </a:spcBef>
              <a:buNone/>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3"/>
              </a:rPr>
              <a:t>Medicare.gov/supplements-other-insurance/how-to-compare-medigap-policies</a:t>
            </a:r>
            <a:r>
              <a:rPr lang="en-US" dirty="0">
                <a:solidFill>
                  <a:prstClr val="black"/>
                </a:solidFill>
                <a:cs typeface="Arial" panose="020B0604020202020204" pitchFamily="34" charset="0"/>
              </a:rPr>
              <a:t> </a:t>
            </a:r>
          </a:p>
          <a:p>
            <a:pPr marL="125860" lvl="1" defTabSz="966612">
              <a:tabLst>
                <a:tab pos="125861" algn="l"/>
              </a:tabLst>
              <a:defRPr/>
            </a:pPr>
            <a:endParaRPr lang="en-US" dirty="0">
              <a:solidFill>
                <a:prstClr val="black"/>
              </a:solidFill>
            </a:endParaRPr>
          </a:p>
        </p:txBody>
      </p:sp>
    </p:spTree>
    <p:extLst>
      <p:ext uri="{BB962C8B-B14F-4D97-AF65-F5344CB8AC3E}">
        <p14:creationId xmlns:p14="http://schemas.microsoft.com/office/powerpoint/2010/main" val="1936760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66612">
              <a:spcBef>
                <a:spcPts val="634"/>
              </a:spcBef>
              <a:buNone/>
              <a:defRPr/>
            </a:pPr>
            <a:r>
              <a:rPr lang="en-US" dirty="0">
                <a:solidFill>
                  <a:prstClr val="black"/>
                </a:solidFill>
                <a:cs typeface="Arial"/>
              </a:rPr>
              <a:t>At the end of this lesson, you’ll be able to:</a:t>
            </a:r>
          </a:p>
          <a:p>
            <a:pPr marL="125525" indent="-125525">
              <a:spcBef>
                <a:spcPts val="634"/>
              </a:spcBef>
              <a:defRPr/>
            </a:pPr>
            <a:r>
              <a:rPr lang="en-US" dirty="0">
                <a:solidFill>
                  <a:prstClr val="black"/>
                </a:solidFill>
                <a:cs typeface="Arial"/>
              </a:rPr>
              <a:t>Describe the Medicare Program and who it's for</a:t>
            </a:r>
            <a:endParaRPr lang="en-US" dirty="0">
              <a:solidFill>
                <a:prstClr val="black"/>
              </a:solidFill>
              <a:cs typeface="Arial" panose="020B0604020202020204" pitchFamily="34" charset="0"/>
            </a:endParaRPr>
          </a:p>
          <a:p>
            <a:pPr marL="125525" indent="-125525">
              <a:spcBef>
                <a:spcPts val="634"/>
              </a:spcBef>
              <a:defRPr/>
            </a:pPr>
            <a:r>
              <a:rPr lang="en-US" dirty="0">
                <a:solidFill>
                  <a:prstClr val="black"/>
                </a:solidFill>
                <a:cs typeface="Arial"/>
              </a:rPr>
              <a:t>Explain the parts of Medicare and coverage options</a:t>
            </a:r>
            <a:endParaRPr lang="en-US" dirty="0">
              <a:solidFill>
                <a:prstClr val="black"/>
              </a:solidFill>
              <a:cs typeface="Arial" panose="020B0604020202020204" pitchFamily="34" charset="0"/>
            </a:endParaRPr>
          </a:p>
          <a:p>
            <a:pPr marL="125525" indent="-125525">
              <a:spcBef>
                <a:spcPts val="634"/>
              </a:spcBef>
              <a:defRPr/>
            </a:pPr>
            <a:r>
              <a:rPr lang="en-US" dirty="0">
                <a:solidFill>
                  <a:prstClr val="black"/>
                </a:solidFill>
                <a:cs typeface="Arial"/>
              </a:rPr>
              <a:t>Explain how automatic enrollment works</a:t>
            </a:r>
            <a:endParaRPr lang="en-US" dirty="0">
              <a:solidFill>
                <a:prstClr val="black"/>
              </a:solidFill>
              <a:cs typeface="Arial" panose="020B0604020202020204" pitchFamily="34" charset="0"/>
            </a:endParaRPr>
          </a:p>
          <a:p>
            <a:pPr marL="125525" indent="-125525">
              <a:spcBef>
                <a:spcPts val="634"/>
              </a:spcBef>
              <a:defRPr/>
            </a:pPr>
            <a:r>
              <a:rPr lang="en-US" dirty="0">
                <a:solidFill>
                  <a:prstClr val="black"/>
                </a:solidFill>
                <a:cs typeface="Arial"/>
              </a:rPr>
              <a:t>Describe various enrollment periods you may use to join or switch plans</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8667255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612">
              <a:spcBef>
                <a:spcPts val="634"/>
              </a:spcBef>
              <a:tabLst>
                <a:tab pos="125861" algn="l"/>
              </a:tabLst>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lvl="1" defTabSz="966612">
              <a:spcBef>
                <a:spcPts val="634"/>
              </a:spcBef>
              <a:tabLst>
                <a:tab pos="125861" algn="l"/>
              </a:tabLst>
              <a:defRPr/>
            </a:pPr>
            <a:r>
              <a:rPr lang="en-US" b="1" dirty="0">
                <a:cs typeface="Arial" panose="020B0604020202020204" pitchFamily="34" charset="0"/>
              </a:rPr>
              <a:t>Presenter Notes</a:t>
            </a:r>
          </a:p>
          <a:p>
            <a:pPr marL="122169" lvl="1" indent="-122169"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A Medigap policy only works with Original Medicare; Medigap doesn’t work with Medicare Advantage Plans. </a:t>
            </a:r>
          </a:p>
          <a:p>
            <a:pPr marL="122505" lvl="1" indent="-122479"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If you have other coverage that supplements Medicare, like retiree coverage, you might not need Medigap.</a:t>
            </a:r>
          </a:p>
          <a:p>
            <a:pPr marL="122169" lvl="1" indent="-122169"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Consider whether you can afford Medicare deductibles and copayments and weigh this against how much the monthly Medigap premium costs.</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5691480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4498" y="3757507"/>
            <a:ext cx="7044267" cy="5679101"/>
          </a:xfrm>
        </p:spPr>
        <p:txBody>
          <a:bodyPr/>
          <a:lstStyle/>
          <a:p>
            <a:pPr marL="0" indent="0" defTabSz="966612">
              <a:spcBef>
                <a:spcPts val="646"/>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46"/>
              </a:spcBef>
              <a:buNone/>
              <a:defRPr/>
            </a:pPr>
            <a:r>
              <a:rPr lang="en-US" b="1" dirty="0">
                <a:cs typeface="Arial" panose="020B0604020202020204" pitchFamily="34" charset="0"/>
              </a:rPr>
              <a:t>Presenter Notes</a:t>
            </a:r>
          </a:p>
          <a:p>
            <a:pPr marL="0" indent="0">
              <a:spcBef>
                <a:spcPts val="646"/>
              </a:spcBef>
              <a:buNone/>
              <a:defRPr/>
            </a:pPr>
            <a:r>
              <a:rPr lang="en-US" b="1" dirty="0">
                <a:solidFill>
                  <a:prstClr val="black"/>
                </a:solidFill>
                <a:cs typeface="Arial" panose="020B0604020202020204" pitchFamily="34" charset="0"/>
              </a:rPr>
              <a:t>Usually the best time to buy a Medigap policy is during your Medigap Open Enrollment Period (OEP). </a:t>
            </a:r>
            <a:r>
              <a:rPr lang="en-US" dirty="0">
                <a:solidFill>
                  <a:prstClr val="black"/>
                </a:solidFill>
                <a:cs typeface="Arial" panose="020B0604020202020204" pitchFamily="34" charset="0"/>
              </a:rPr>
              <a:t>This period lasts for 6 months and begins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you’re both 65 or older and enrolled in Part B. You must also have Part A to have a Medigap policy. </a:t>
            </a:r>
          </a:p>
          <a:p>
            <a:pPr marL="0" indent="0" defTabSz="966612">
              <a:spcBef>
                <a:spcPts val="646"/>
              </a:spcBef>
              <a:buNone/>
              <a:defRPr/>
            </a:pPr>
            <a:r>
              <a:rPr lang="en-US" dirty="0">
                <a:solidFill>
                  <a:prstClr val="black"/>
                </a:solidFill>
                <a:cs typeface="Arial" panose="020B0604020202020204" pitchFamily="34" charset="0"/>
              </a:rPr>
              <a:t>You have a 6-month Medigap OEP, which gives you a guaranteed right to buy a Medigap policy. Some states may have a longer period. Once this period starts, it can’t be delayed or repeated.</a:t>
            </a:r>
          </a:p>
          <a:p>
            <a:pPr marL="0" indent="0" defTabSz="966612">
              <a:spcBef>
                <a:spcPts val="646"/>
              </a:spcBef>
              <a:buNone/>
              <a:defRPr/>
            </a:pPr>
            <a:r>
              <a:rPr lang="en-US" b="1" dirty="0">
                <a:solidFill>
                  <a:prstClr val="black"/>
                </a:solidFill>
                <a:cs typeface="Arial" panose="020B0604020202020204" pitchFamily="34" charset="0"/>
              </a:rPr>
              <a:t>During your Medigap OEP, companies can’t do the following:</a:t>
            </a:r>
          </a:p>
          <a:p>
            <a:pPr marL="128210" indent="-128210" defTabSz="966612">
              <a:spcBef>
                <a:spcPts val="646"/>
              </a:spcBef>
              <a:defRPr/>
            </a:pPr>
            <a:r>
              <a:rPr lang="en-US" dirty="0">
                <a:solidFill>
                  <a:prstClr val="black"/>
                </a:solidFill>
                <a:cs typeface="Arial" panose="020B0604020202020204" pitchFamily="34" charset="0"/>
              </a:rPr>
              <a:t>Refuse to sell you any Medigap policy they offer.</a:t>
            </a:r>
          </a:p>
          <a:p>
            <a:pPr marL="128210" indent="-128210" defTabSz="966612">
              <a:spcBef>
                <a:spcPts val="646"/>
              </a:spcBef>
              <a:defRPr/>
            </a:pPr>
            <a:r>
              <a:rPr lang="en-US" dirty="0">
                <a:solidFill>
                  <a:prstClr val="black"/>
                </a:solidFill>
                <a:cs typeface="Arial" panose="020B0604020202020204" pitchFamily="34" charset="0"/>
              </a:rPr>
              <a:t>Make you wait for coverage to start (there can be a waiting period for pre-existing conditions if you don’t have creditable coverage—previous health insurance coverage that can be used to shorten a pre-existing condition waiting period under Medigap policy—before the OEP).</a:t>
            </a:r>
          </a:p>
          <a:p>
            <a:pPr marL="128210" indent="-128210" defTabSz="966612">
              <a:spcBef>
                <a:spcPts val="646"/>
              </a:spcBef>
              <a:defRPr/>
            </a:pPr>
            <a:r>
              <a:rPr lang="en-US" dirty="0">
                <a:solidFill>
                  <a:prstClr val="black"/>
                </a:solidFill>
                <a:cs typeface="Arial" panose="020B0604020202020204" pitchFamily="34" charset="0"/>
              </a:rPr>
              <a:t>Charge you more for a Medigap policy than they charge someone with no health problems.</a:t>
            </a:r>
          </a:p>
          <a:p>
            <a:pPr marL="0" indent="0" defTabSz="966612">
              <a:spcBef>
                <a:spcPts val="646"/>
              </a:spcBef>
              <a:buNone/>
              <a:defRPr/>
            </a:pPr>
            <a:r>
              <a:rPr lang="en-US" dirty="0">
                <a:solidFill>
                  <a:prstClr val="black"/>
                </a:solidFill>
                <a:cs typeface="Arial" panose="020B0604020202020204" pitchFamily="34" charset="0"/>
              </a:rPr>
              <a:t>You may want to apply for a Medigap policy before your Medigap OEP starts if your current health insurance ends the month you become eligible for Medicare, or you reach 65, to have continuous coverage without any break.</a:t>
            </a:r>
          </a:p>
          <a:p>
            <a:pPr marL="0" indent="0">
              <a:spcBef>
                <a:spcPts val="646"/>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After your Medigap Open Enrollment Period ends, you may be denied a Medigap policy or charged more for a Medigap policy due to past or present health problems. However, there are exceptions if you have employer coverage. </a:t>
            </a:r>
          </a:p>
          <a:p>
            <a:pPr marL="0" indent="0">
              <a:spcBef>
                <a:spcPts val="646"/>
              </a:spcBef>
              <a:buNone/>
              <a:defRPr/>
            </a:pPr>
            <a:r>
              <a:rPr lang="en-US" dirty="0">
                <a:solidFill>
                  <a:prstClr val="black"/>
                </a:solidFill>
                <a:cs typeface="Arial" panose="020B0604020202020204" pitchFamily="34" charset="0"/>
              </a:rPr>
              <a:t>You can also buy a Medigap policy whenever a company agrees to sell you one. However, there may be restrictions, like medical underwriting or a waiting period for pre-existing conditions. </a:t>
            </a:r>
          </a:p>
          <a:p>
            <a:pPr marL="0" indent="0" defTabSz="966612">
              <a:spcBef>
                <a:spcPts val="646"/>
              </a:spcBef>
              <a:buNone/>
              <a:defRPr/>
            </a:pPr>
            <a:r>
              <a:rPr lang="en-US" dirty="0">
                <a:solidFill>
                  <a:prstClr val="black"/>
                </a:solidFill>
                <a:cs typeface="Arial" panose="020B0604020202020204" pitchFamily="34" charset="0"/>
              </a:rPr>
              <a:t>Medical underwriting is a process used by insurance companies to determine your health status when you're applying for health insurance, whether to offer you coverage, at what price, and with what exclusions or limits.</a:t>
            </a:r>
          </a:p>
          <a:p>
            <a:pPr marL="0" indent="0" defTabSz="966612">
              <a:spcBef>
                <a:spcPts val="646"/>
              </a:spcBef>
              <a:buNone/>
              <a:defRPr/>
            </a:pPr>
            <a:endParaRPr lang="en-US" dirty="0">
              <a:solidFill>
                <a:prstClr val="black"/>
              </a:solidFill>
              <a:cs typeface="Arial" panose="020B0604020202020204" pitchFamily="34" charset="0"/>
            </a:endParaRPr>
          </a:p>
          <a:p>
            <a:pPr marL="0" indent="0" defTabSz="966612">
              <a:spcBef>
                <a:spcPts val="646"/>
              </a:spcBef>
              <a:buNone/>
              <a:defRPr/>
            </a:pPr>
            <a:endParaRPr lang="en-US" sz="1500" dirty="0">
              <a:solidFill>
                <a:prstClr val="black"/>
              </a:solidFill>
              <a:cs typeface="Arial" panose="020B0604020202020204" pitchFamily="34" charset="0"/>
            </a:endParaRPr>
          </a:p>
        </p:txBody>
      </p:sp>
    </p:spTree>
    <p:extLst>
      <p:ext uri="{BB962C8B-B14F-4D97-AF65-F5344CB8AC3E}">
        <p14:creationId xmlns:p14="http://schemas.microsoft.com/office/powerpoint/2010/main" val="2424118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0503" y="3670332"/>
            <a:ext cx="6896015" cy="5589158"/>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To buy a Medigap policy, follow these steps:</a:t>
            </a:r>
          </a:p>
          <a:p>
            <a:pPr marL="125525" indent="-125525" defTabSz="966612">
              <a:spcBef>
                <a:spcPts val="634"/>
              </a:spcBef>
              <a:defRPr/>
            </a:pPr>
            <a:r>
              <a:rPr lang="en-US" dirty="0">
                <a:solidFill>
                  <a:prstClr val="black"/>
                </a:solidFill>
                <a:cs typeface="Arial" panose="020B0604020202020204" pitchFamily="34" charset="0"/>
              </a:rPr>
              <a:t>Decide which Medigap plan (A–N) has the benefits you need. You can use the Medigap comparison tool on </a:t>
            </a:r>
            <a:r>
              <a:rPr lang="en-US" dirty="0">
                <a:solidFill>
                  <a:prstClr val="black"/>
                </a:solidFill>
                <a:cs typeface="Arial" panose="020B0604020202020204" pitchFamily="34" charset="0"/>
                <a:hlinkClick r:id="rId3"/>
              </a:rPr>
              <a:t>Medicare.gov/medigap-supplemental-insurance-plans</a:t>
            </a:r>
            <a:r>
              <a:rPr lang="en-US" dirty="0">
                <a:solidFill>
                  <a:prstClr val="black"/>
                </a:solidFill>
                <a:cs typeface="Arial" panose="020B0604020202020204" pitchFamily="34" charset="0"/>
              </a:rPr>
              <a:t> to compare your plans or by calling 1-800-MEDICARE (1-800-633-4227); TTY: 1-877-486-2048.</a:t>
            </a:r>
          </a:p>
          <a:p>
            <a:pPr marL="125525" indent="-125525">
              <a:spcBef>
                <a:spcPts val="634"/>
              </a:spcBef>
              <a:defRPr/>
            </a:pPr>
            <a:r>
              <a:rPr lang="en-US" dirty="0">
                <a:solidFill>
                  <a:prstClr val="black"/>
                </a:solidFill>
                <a:cs typeface="Arial" panose="020B0604020202020204" pitchFamily="34" charset="0"/>
              </a:rPr>
              <a:t>Find out which insurance companies sell Medigap policies in your state by contacting your State Health Insurance Assistance Program (SHIP). To find contact information for your local SHIP, visit </a:t>
            </a:r>
            <a:r>
              <a:rPr lang="en-US" u="sng"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You can also contact your State Insurance Department at </a:t>
            </a:r>
            <a:r>
              <a:rPr lang="en-US" dirty="0">
                <a:solidFill>
                  <a:prstClr val="black"/>
                </a:solidFill>
                <a:cs typeface="Arial" panose="020B0604020202020204" pitchFamily="34" charset="0"/>
                <a:hlinkClick r:id="rId5"/>
              </a:rPr>
              <a:t>Medicare.gov/talk-to-someone</a:t>
            </a:r>
            <a:r>
              <a:rPr lang="en-US" dirty="0">
                <a:solidFill>
                  <a:prstClr val="black"/>
                </a:solidFill>
                <a:cs typeface="Arial" panose="020B0604020202020204" pitchFamily="34" charset="0"/>
              </a:rPr>
              <a:t>, or visit </a:t>
            </a:r>
            <a:r>
              <a:rPr lang="en-US" dirty="0">
                <a:solidFill>
                  <a:sysClr val="windowText" lastClr="000000"/>
                </a:solidFill>
                <a:cs typeface="Arial" panose="020B0604020202020204" pitchFamily="34" charset="0"/>
                <a:hlinkClick r:id="rId3"/>
              </a:rPr>
              <a:t>Medicare.gov/medigap-supplemental-insurance-plans</a:t>
            </a:r>
            <a:r>
              <a:rPr lang="en-US" dirty="0">
                <a:solidFill>
                  <a:prstClr val="black"/>
                </a:solidFill>
                <a:cs typeface="Arial" panose="020B0604020202020204" pitchFamily="34" charset="0"/>
              </a:rPr>
              <a:t>.</a:t>
            </a:r>
          </a:p>
          <a:p>
            <a:pPr marL="125525" indent="-125525" defTabSz="966612">
              <a:spcBef>
                <a:spcPts val="634"/>
              </a:spcBef>
              <a:defRPr/>
            </a:pPr>
            <a:r>
              <a:rPr lang="en-US" dirty="0">
                <a:solidFill>
                  <a:prstClr val="black"/>
                </a:solidFill>
                <a:cs typeface="Arial" panose="020B0604020202020204" pitchFamily="34" charset="0"/>
              </a:rPr>
              <a:t>Federal Medigap protections aren’t offered for people with Medicare due to a disability, so contact your State Insurance Department to determine if your state extends protections to people under 65.</a:t>
            </a:r>
          </a:p>
          <a:p>
            <a:pPr marL="125525" indent="-125525">
              <a:spcBef>
                <a:spcPts val="634"/>
              </a:spcBef>
              <a:defRPr/>
            </a:pPr>
            <a:r>
              <a:rPr lang="en-US" dirty="0">
                <a:solidFill>
                  <a:prstClr val="black"/>
                </a:solidFill>
                <a:cs typeface="Arial" panose="020B0604020202020204" pitchFamily="34" charset="0"/>
              </a:rPr>
              <a:t>Call the insurance companies and shop around for the best policy at a price you can afford. </a:t>
            </a:r>
          </a:p>
          <a:p>
            <a:pPr marL="125834" indent="-125834" defTabSz="966612">
              <a:spcBef>
                <a:spcPts val="634"/>
              </a:spcBef>
              <a:defRPr/>
            </a:pPr>
            <a:r>
              <a:rPr lang="en-US" dirty="0">
                <a:solidFill>
                  <a:prstClr val="black"/>
                </a:solidFill>
                <a:cs typeface="Arial" panose="020B0604020202020204" pitchFamily="34" charset="0"/>
              </a:rPr>
              <a:t>Once you choose the insurance company and the Medigap policy, apply for the policy. The insurance company must give you a clearly worded summary of your Medigap policy when you apply. </a:t>
            </a:r>
          </a:p>
          <a:p>
            <a:pPr marL="0" indent="0" defTabSz="966612">
              <a:spcBef>
                <a:spcPts val="634"/>
              </a:spcBef>
              <a:buNone/>
              <a:defRPr/>
            </a:pPr>
            <a:r>
              <a:rPr lang="en-US" b="1" dirty="0">
                <a:solidFill>
                  <a:prstClr val="black"/>
                </a:solidFill>
                <a:cs typeface="Arial" panose="020B0604020202020204" pitchFamily="34" charset="0"/>
              </a:rPr>
              <a:t>For more Medigap information:</a:t>
            </a:r>
          </a:p>
          <a:p>
            <a:pPr marL="124183" indent="-118813">
              <a:spcBef>
                <a:spcPts val="634"/>
              </a:spcBef>
              <a:defRPr/>
            </a:pPr>
            <a:r>
              <a:rPr lang="en-US" dirty="0">
                <a:solidFill>
                  <a:prstClr val="black"/>
                </a:solidFill>
                <a:cs typeface="Arial" panose="020B0604020202020204" pitchFamily="34" charset="0"/>
              </a:rPr>
              <a:t>View the booklet “Choosing a Medigap Policy: A Guide to Health Insurance for People with Medicare” (CMS Product No. 02110) at </a:t>
            </a:r>
            <a:r>
              <a:rPr lang="en-US" u="sng" dirty="0">
                <a:hlinkClick r:id="rId6"/>
              </a:rPr>
              <a:t>Medicare.gov/publications</a:t>
            </a:r>
            <a:r>
              <a:rPr lang="en-US" dirty="0">
                <a:solidFill>
                  <a:prstClr val="black"/>
                </a:solidFill>
                <a:cs typeface="Arial" panose="020B0604020202020204" pitchFamily="34" charset="0"/>
              </a:rPr>
              <a:t>. </a:t>
            </a:r>
          </a:p>
          <a:p>
            <a:pPr marL="124183" indent="-118813">
              <a:spcBef>
                <a:spcPts val="634"/>
              </a:spcBef>
              <a:defRPr/>
            </a:pPr>
            <a:r>
              <a:rPr lang="en-US" dirty="0">
                <a:solidFill>
                  <a:prstClr val="black"/>
                </a:solidFill>
                <a:cs typeface="Arial" panose="020B0604020202020204" pitchFamily="34" charset="0"/>
              </a:rPr>
              <a:t>Call your State Insurance Department. Visit </a:t>
            </a:r>
            <a:r>
              <a:rPr lang="en-US" dirty="0">
                <a:solidFill>
                  <a:prstClr val="black"/>
                </a:solidFill>
                <a:cs typeface="Arial" panose="020B0604020202020204" pitchFamily="34" charset="0"/>
                <a:hlinkClick r:id="rId5"/>
              </a:rPr>
              <a:t>Medicare.gov/talk-to-someone</a:t>
            </a:r>
            <a:r>
              <a:rPr lang="en-US" dirty="0">
                <a:solidFill>
                  <a:prstClr val="black"/>
                </a:solidFill>
                <a:cs typeface="Arial" panose="020B0604020202020204" pitchFamily="34" charset="0"/>
              </a:rPr>
              <a:t>, or call 1‑800‑MEDICARE </a:t>
            </a:r>
            <a:br>
              <a:rPr lang="en-US" dirty="0">
                <a:solidFill>
                  <a:prstClr val="black"/>
                </a:solidFill>
                <a:cs typeface="Arial" panose="020B0604020202020204" pitchFamily="34" charset="0"/>
              </a:rPr>
            </a:br>
            <a:r>
              <a:rPr lang="en-US" dirty="0">
                <a:solidFill>
                  <a:prstClr val="black"/>
                </a:solidFill>
                <a:cs typeface="Arial" panose="020B0604020202020204" pitchFamily="34" charset="0"/>
              </a:rPr>
              <a:t>(1-800-633-4227); TTY 1-877-486-2048, to get the phone number. </a:t>
            </a:r>
          </a:p>
          <a:p>
            <a:pPr marL="124183" indent="-118813">
              <a:spcBef>
                <a:spcPts val="634"/>
              </a:spcBef>
              <a:defRPr/>
            </a:pPr>
            <a:r>
              <a:rPr lang="en-US" dirty="0">
                <a:solidFill>
                  <a:prstClr val="black"/>
                </a:solidFill>
                <a:cs typeface="Arial" panose="020B0604020202020204" pitchFamily="34" charset="0"/>
              </a:rPr>
              <a:t>See Module 3 in the Training Library at </a:t>
            </a:r>
            <a:r>
              <a:rPr lang="en-US" dirty="0">
                <a:solidFill>
                  <a:prstClr val="black"/>
                </a:solidFill>
                <a:cs typeface="Arial" panose="020B0604020202020204" pitchFamily="34" charset="0"/>
                <a:hlinkClick r:id="rId7"/>
              </a:rPr>
              <a:t>CMSnationaltrainingprogram.cms.gov/?q=global-search&amp;search=Medigap+policies&amp;combine=Medigap+policies</a:t>
            </a:r>
            <a:r>
              <a:rPr lang="en-US" dirty="0">
                <a:solidFill>
                  <a:prstClr val="black"/>
                </a:solidFill>
                <a:cs typeface="Arial" panose="020B0604020202020204" pitchFamily="34" charset="0"/>
              </a:rPr>
              <a:t>. </a:t>
            </a:r>
          </a:p>
          <a:p>
            <a:pPr marL="124183" indent="-118813">
              <a:spcBef>
                <a:spcPts val="634"/>
              </a:spcBef>
              <a:defRPr/>
            </a:pP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8"/>
              </a:rPr>
              <a:t>Medicare.gov/supplements-other-insurance/how-to-compare-medigap-policies</a:t>
            </a:r>
            <a:r>
              <a:rPr lang="en-US" dirty="0">
                <a:solidFill>
                  <a:prstClr val="black"/>
                </a:solidFill>
                <a:cs typeface="Arial" panose="020B0604020202020204" pitchFamily="34" charset="0"/>
              </a:rPr>
              <a:t>.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300" dirty="0">
              <a:solidFill>
                <a:prstClr val="black"/>
              </a:solidFill>
            </a:endParaRPr>
          </a:p>
        </p:txBody>
      </p:sp>
    </p:spTree>
    <p:extLst>
      <p:ext uri="{BB962C8B-B14F-4D97-AF65-F5344CB8AC3E}">
        <p14:creationId xmlns:p14="http://schemas.microsoft.com/office/powerpoint/2010/main" val="16821804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Bef>
                <a:spcPts val="634"/>
              </a:spcBef>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634"/>
              </a:spcBef>
              <a:buNone/>
              <a:defRPr/>
            </a:pPr>
            <a:r>
              <a:rPr lang="en-US" dirty="0">
                <a:solidFill>
                  <a:prstClr val="black"/>
                </a:solidFill>
                <a:cs typeface="Arial"/>
              </a:rPr>
              <a:t>Check Your Knowledge: Question 4</a:t>
            </a:r>
          </a:p>
          <a:p>
            <a:pPr marL="0" indent="0">
              <a:spcBef>
                <a:spcPts val="634"/>
              </a:spcBef>
              <a:buNone/>
              <a:defRPr/>
            </a:pPr>
            <a:r>
              <a:rPr lang="en-US" b="1" dirty="0">
                <a:solidFill>
                  <a:prstClr val="black"/>
                </a:solidFill>
                <a:cs typeface="Arial"/>
              </a:rPr>
              <a:t>During your Medigap OEP, insurance companies can’t:</a:t>
            </a:r>
          </a:p>
          <a:p>
            <a:pPr marL="241653" indent="-241653">
              <a:spcBef>
                <a:spcPts val="634"/>
              </a:spcBef>
              <a:buFont typeface="+mj-lt"/>
              <a:buAutoNum type="alphaLcPeriod"/>
              <a:defRPr/>
            </a:pPr>
            <a:r>
              <a:rPr lang="en-US" dirty="0">
                <a:solidFill>
                  <a:prstClr val="black"/>
                </a:solidFill>
                <a:cs typeface="Arial"/>
              </a:rPr>
              <a:t>Refuse to sell you any Medigap policy they offer</a:t>
            </a:r>
          </a:p>
          <a:p>
            <a:pPr marL="241653" indent="-241653">
              <a:spcBef>
                <a:spcPts val="634"/>
              </a:spcBef>
              <a:buFont typeface="+mj-lt"/>
              <a:buAutoNum type="alphaLcPeriod"/>
              <a:defRPr/>
            </a:pPr>
            <a:r>
              <a:rPr lang="en-US" dirty="0">
                <a:solidFill>
                  <a:prstClr val="black"/>
                </a:solidFill>
                <a:cs typeface="Arial"/>
              </a:rPr>
              <a:t>Make you wait for coverage</a:t>
            </a:r>
          </a:p>
          <a:p>
            <a:pPr marL="241653" indent="-241653">
              <a:spcBef>
                <a:spcPts val="634"/>
              </a:spcBef>
              <a:buFont typeface="+mj-lt"/>
              <a:buAutoNum type="alphaLcPeriod"/>
              <a:defRPr/>
            </a:pPr>
            <a:r>
              <a:rPr lang="en-US" dirty="0">
                <a:solidFill>
                  <a:prstClr val="black"/>
                </a:solidFill>
                <a:cs typeface="Arial"/>
              </a:rPr>
              <a:t>Charge more because of a past/present health problem</a:t>
            </a:r>
          </a:p>
          <a:p>
            <a:pPr marL="241653" indent="-241653">
              <a:spcBef>
                <a:spcPts val="634"/>
              </a:spcBef>
              <a:buFont typeface="+mj-lt"/>
              <a:buAutoNum type="alphaLcPeriod"/>
              <a:defRPr/>
            </a:pPr>
            <a:r>
              <a:rPr lang="en-US" dirty="0">
                <a:solidFill>
                  <a:prstClr val="black"/>
                </a:solidFill>
                <a:cs typeface="Arial"/>
              </a:rPr>
              <a:t>All of the above</a:t>
            </a:r>
          </a:p>
          <a:p>
            <a:pPr marL="0" indent="0">
              <a:spcBef>
                <a:spcPts val="634"/>
              </a:spcBef>
              <a:buNone/>
              <a:defRPr/>
            </a:pPr>
            <a:r>
              <a:rPr lang="en-US" b="1" dirty="0">
                <a:solidFill>
                  <a:prstClr val="black"/>
                </a:solidFill>
                <a:cs typeface="Arial"/>
              </a:rPr>
              <a:t>Answer: d. All of the above</a:t>
            </a:r>
            <a:r>
              <a:rPr lang="en-US" dirty="0">
                <a:solidFill>
                  <a:prstClr val="black"/>
                </a:solidFill>
                <a:cs typeface="Arial"/>
              </a:rPr>
              <a:t>. </a:t>
            </a:r>
            <a:endParaRPr lang="en-US" dirty="0">
              <a:solidFill>
                <a:prstClr val="black"/>
              </a:solidFill>
              <a:cs typeface="Arial" panose="020B0604020202020204" pitchFamily="34" charset="0"/>
            </a:endParaRPr>
          </a:p>
          <a:p>
            <a:pPr marL="0" indent="0">
              <a:spcBef>
                <a:spcPts val="634"/>
              </a:spcBef>
              <a:buNone/>
              <a:defRPr/>
            </a:pPr>
            <a:r>
              <a:rPr lang="en-US" dirty="0">
                <a:cs typeface="Arial"/>
              </a:rPr>
              <a:t>During the Medigap Open Enrollment Period, insurance companies can’t refuse to sell you any Medigap policy due to a disability or other health problem, or charge you a higher premium (based on health status) than they charge other people who are 65. Also, insurance companies can’t m</a:t>
            </a:r>
            <a:r>
              <a:rPr lang="en-US" dirty="0">
                <a:solidFill>
                  <a:prstClr val="black"/>
                </a:solidFill>
                <a:cs typeface="Arial"/>
              </a:rPr>
              <a:t>ake you wait for coverage to start (there can be a waiting period for pre-existing conditions if you don’t have creditable coverage—previous health insurance coverage that can be used to shorten a pre-existing condition waiting period under Medigap policy—before the OEP).</a:t>
            </a:r>
          </a:p>
          <a:p>
            <a:pPr marL="0" indent="0">
              <a:spcBef>
                <a:spcPts val="634"/>
              </a:spcBef>
              <a:buNone/>
              <a:defRPr/>
            </a:pPr>
            <a:endParaRPr lang="en-US" dirty="0">
              <a:solidFill>
                <a:prstClr val="black"/>
              </a:solidFill>
            </a:endParaRPr>
          </a:p>
        </p:txBody>
      </p:sp>
    </p:spTree>
    <p:extLst>
      <p:ext uri="{BB962C8B-B14F-4D97-AF65-F5344CB8AC3E}">
        <p14:creationId xmlns:p14="http://schemas.microsoft.com/office/powerpoint/2010/main" val="17224489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Lesson 4 explains Medicare drug coverage, associated costs, how to enroll, and choosing a plan.</a:t>
            </a:r>
          </a:p>
          <a:p>
            <a:pPr marL="0" indent="0">
              <a:spcBef>
                <a:spcPts val="634"/>
              </a:spcBef>
              <a:buNone/>
            </a:pPr>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cs typeface="Arial"/>
              </a:rPr>
              <a:t>Presenter Notes</a:t>
            </a:r>
          </a:p>
          <a:p>
            <a:pPr marL="0" indent="0" defTabSz="966612">
              <a:spcBef>
                <a:spcPts val="634"/>
              </a:spcBef>
              <a:buNone/>
              <a:defRPr/>
            </a:pPr>
            <a:r>
              <a:rPr lang="en-US" sz="1300" dirty="0">
                <a:solidFill>
                  <a:prstClr val="black"/>
                </a:solidFill>
                <a:cs typeface="Arial"/>
              </a:rPr>
              <a:t>At the end of this lesson, you’ll be able to:</a:t>
            </a:r>
          </a:p>
          <a:p>
            <a:pPr marL="125525" indent="-125525">
              <a:spcBef>
                <a:spcPts val="634"/>
              </a:spcBef>
              <a:defRPr/>
            </a:pPr>
            <a:r>
              <a:rPr lang="en-US" dirty="0">
                <a:solidFill>
                  <a:prstClr val="black"/>
                </a:solidFill>
                <a:cs typeface="Arial"/>
              </a:rPr>
              <a:t>Explain Medicare drug coverage (Part D) and how it works</a:t>
            </a:r>
          </a:p>
          <a:p>
            <a:pPr marL="125525" indent="-125525">
              <a:spcBef>
                <a:spcPts val="634"/>
              </a:spcBef>
              <a:defRPr/>
            </a:pPr>
            <a:r>
              <a:rPr lang="en-US" dirty="0">
                <a:solidFill>
                  <a:prstClr val="black"/>
                </a:solidFill>
                <a:cs typeface="Arial"/>
              </a:rPr>
              <a:t>Describe associated costs</a:t>
            </a:r>
            <a:endParaRPr lang="en-US" dirty="0">
              <a:solidFill>
                <a:prstClr val="black"/>
              </a:solidFill>
              <a:cs typeface="Calibri" panose="020F0502020204030204"/>
            </a:endParaRPr>
          </a:p>
          <a:p>
            <a:pPr marL="125525" indent="-125525">
              <a:spcBef>
                <a:spcPts val="634"/>
              </a:spcBef>
              <a:defRPr/>
            </a:pPr>
            <a:r>
              <a:rPr lang="en-US" dirty="0">
                <a:solidFill>
                  <a:prstClr val="black"/>
                </a:solidFill>
                <a:cs typeface="Arial"/>
              </a:rPr>
              <a:t>Discuss considerations when deciding how you'll get your drug coverage</a:t>
            </a:r>
            <a:endParaRPr lang="en-US" dirty="0">
              <a:solidFill>
                <a:prstClr val="black"/>
              </a:solidFill>
              <a:cs typeface="Calibri"/>
            </a:endParaRPr>
          </a:p>
          <a:p>
            <a:pPr marL="125525" indent="-125525">
              <a:spcBef>
                <a:spcPts val="634"/>
              </a:spcBef>
              <a:defRPr/>
            </a:pPr>
            <a:r>
              <a:rPr lang="en-US" dirty="0">
                <a:solidFill>
                  <a:prstClr val="black"/>
                </a:solidFill>
                <a:cs typeface="Arial"/>
              </a:rPr>
              <a:t>Explain the Part D late enrollment penalty and how to avoid it</a:t>
            </a:r>
          </a:p>
          <a:p>
            <a:pPr marL="125525" indent="-125525">
              <a:spcBef>
                <a:spcPts val="634"/>
              </a:spcBef>
              <a:defRPr/>
            </a:pPr>
            <a:r>
              <a:rPr lang="en-US" dirty="0">
                <a:solidFill>
                  <a:prstClr val="black"/>
                </a:solidFill>
                <a:cs typeface="Arial"/>
              </a:rPr>
              <a:t>Explain how and when to enroll in a plan</a:t>
            </a:r>
          </a:p>
        </p:txBody>
      </p:sp>
    </p:spTree>
    <p:extLst>
      <p:ext uri="{BB962C8B-B14F-4D97-AF65-F5344CB8AC3E}">
        <p14:creationId xmlns:p14="http://schemas.microsoft.com/office/powerpoint/2010/main" val="30151104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fontAlgn="base">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fontAlgn="base">
              <a:spcBef>
                <a:spcPts val="634"/>
              </a:spcBef>
              <a:buNone/>
              <a:defRPr/>
            </a:pPr>
            <a:r>
              <a:rPr lang="en-US" b="1" dirty="0">
                <a:cs typeface="Arial"/>
              </a:rPr>
              <a:t>Presenter Notes</a:t>
            </a:r>
          </a:p>
          <a:p>
            <a:pPr marL="118813" indent="-118813" defTabSz="966612" fontAlgn="base">
              <a:spcBef>
                <a:spcPts val="634"/>
              </a:spcBef>
              <a:defRPr/>
            </a:pPr>
            <a:r>
              <a:rPr lang="en-US" b="1" dirty="0">
                <a:solidFill>
                  <a:prstClr val="black"/>
                </a:solidFill>
                <a:cs typeface="Arial"/>
              </a:rPr>
              <a:t>Part D is Medicare drug coverage. </a:t>
            </a:r>
            <a:r>
              <a:rPr lang="en-US" dirty="0">
                <a:solidFill>
                  <a:prstClr val="black"/>
                </a:solidFill>
                <a:cs typeface="Arial"/>
              </a:rPr>
              <a:t>It’s an optional benefit available to all people with Medicare. If you choose Original Medicare and you want drug coverage, you must choose and join a Medicare drug plan (also known as PDPs). You usually pay a monthly premium for the drug plan.</a:t>
            </a:r>
          </a:p>
          <a:p>
            <a:pPr marL="118813" indent="-118813" defTabSz="966612" fontAlgn="base">
              <a:spcBef>
                <a:spcPts val="634"/>
              </a:spcBef>
              <a:defRPr/>
            </a:pPr>
            <a:r>
              <a:rPr lang="en-US" b="1" dirty="0">
                <a:solidFill>
                  <a:prstClr val="black"/>
                </a:solidFill>
                <a:cs typeface="Arial"/>
              </a:rPr>
              <a:t>These plans are run by private companies </a:t>
            </a:r>
            <a:r>
              <a:rPr lang="en-US" dirty="0">
                <a:solidFill>
                  <a:prstClr val="black"/>
                </a:solidFill>
                <a:cs typeface="Arial"/>
              </a:rPr>
              <a:t>that contract with Medicare.</a:t>
            </a:r>
          </a:p>
          <a:p>
            <a:pPr marL="118813" indent="-118813">
              <a:spcBef>
                <a:spcPts val="634"/>
              </a:spcBef>
              <a:defRPr/>
            </a:pPr>
            <a:r>
              <a:rPr lang="en-US" dirty="0">
                <a:solidFill>
                  <a:prstClr val="black"/>
                </a:solidFill>
                <a:cs typeface="Arial"/>
              </a:rPr>
              <a:t>Part D coverage is provided through Medicare drug plans and Medicare Advantage Plans with drug coverage (also known as MA-PDs). </a:t>
            </a:r>
          </a:p>
          <a:p>
            <a:pPr marL="119149" indent="-119149" defTabSz="966612">
              <a:spcBef>
                <a:spcPts val="634"/>
              </a:spcBef>
              <a:defRPr/>
            </a:pPr>
            <a:r>
              <a:rPr lang="en-US" dirty="0">
                <a:solidFill>
                  <a:prstClr val="black"/>
                </a:solidFill>
                <a:cs typeface="Arial"/>
              </a:rPr>
              <a:t>You could get Part D coverage through other Medicare health plans, like the Programs of All-inclusive Care for the Elderly (PACE). However, each type of plan has special rules and exceptions, so you should contact any plans you're interested in to get more details.</a:t>
            </a:r>
          </a:p>
          <a:p>
            <a:pPr marL="118813" indent="-118813">
              <a:spcBef>
                <a:spcPts val="634"/>
              </a:spcBef>
              <a:defRPr/>
            </a:pPr>
            <a:r>
              <a:rPr lang="en-US" b="1" dirty="0">
                <a:solidFill>
                  <a:prstClr val="black"/>
                </a:solidFill>
                <a:cs typeface="Arial"/>
              </a:rPr>
              <a:t>For help choosing a Part D plan, </a:t>
            </a:r>
            <a:r>
              <a:rPr lang="en-US" dirty="0">
                <a:solidFill>
                  <a:prstClr val="black"/>
                </a:solidFill>
                <a:cs typeface="Arial" panose="020B0604020202020204" pitchFamily="34" charset="0"/>
              </a:rPr>
              <a:t>visit </a:t>
            </a:r>
            <a:r>
              <a:rPr lang="en-US" dirty="0">
                <a:cs typeface="Arial" panose="020B0604020202020204" pitchFamily="34" charset="0"/>
                <a:hlinkClick r:id="rId3"/>
              </a:rPr>
              <a:t>Medicare.gov/plan-compare</a:t>
            </a:r>
            <a:r>
              <a:rPr lang="en-US" dirty="0">
                <a:cs typeface="Arial" panose="020B0604020202020204" pitchFamily="34" charset="0"/>
              </a:rPr>
              <a:t>, </a:t>
            </a:r>
            <a:r>
              <a:rPr lang="en-US" dirty="0">
                <a:solidFill>
                  <a:prstClr val="black"/>
                </a:solidFill>
                <a:cs typeface="Arial" panose="020B0604020202020204" pitchFamily="34" charset="0"/>
              </a:rPr>
              <a:t>or call 1-800-MEDICARE (1-800-633-4227); TTY: 1-877-486-2048. You can also </a:t>
            </a:r>
            <a:r>
              <a:rPr lang="en-US" dirty="0">
                <a:solidFill>
                  <a:prstClr val="black"/>
                </a:solidFill>
                <a:cs typeface="Arial"/>
              </a:rPr>
              <a:t>contact your local State Health Insurance Assistance Program (SHIP) </a:t>
            </a:r>
            <a:r>
              <a:rPr lang="en-US" dirty="0">
                <a:solidFill>
                  <a:prstClr val="black"/>
                </a:solidFill>
                <a:cs typeface="Arial" panose="020B0604020202020204" pitchFamily="34" charset="0"/>
              </a:rPr>
              <a:t>for free counseling to help you compare Medicare drug plans. To find information for your local SHIP,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a:t>
            </a:r>
          </a:p>
        </p:txBody>
      </p:sp>
    </p:spTree>
    <p:extLst>
      <p:ext uri="{BB962C8B-B14F-4D97-AF65-F5344CB8AC3E}">
        <p14:creationId xmlns:p14="http://schemas.microsoft.com/office/powerpoint/2010/main" val="35219349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2670" y="3577552"/>
            <a:ext cx="7110177" cy="5852198"/>
          </a:xfrm>
        </p:spPr>
        <p:txBody>
          <a:bodyPr/>
          <a:lstStyle/>
          <a:p>
            <a:pPr marL="0" indent="0" defTabSz="966612">
              <a:spcBef>
                <a:spcPts val="317"/>
              </a:spcBef>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317"/>
              </a:spcBef>
              <a:buNone/>
              <a:defRPr/>
            </a:pPr>
            <a:r>
              <a:rPr lang="en-US" sz="1100" b="1" dirty="0">
                <a:cs typeface="Arial" panose="020B0604020202020204" pitchFamily="34" charset="0"/>
              </a:rPr>
              <a:t>Presenter Notes</a:t>
            </a:r>
          </a:p>
          <a:p>
            <a:pPr marL="119149" indent="-119149" defTabSz="966612">
              <a:spcBef>
                <a:spcPts val="317"/>
              </a:spcBef>
              <a:defRPr/>
            </a:pPr>
            <a:r>
              <a:rPr lang="en-US" sz="1100" b="1" dirty="0">
                <a:solidFill>
                  <a:prstClr val="black"/>
                </a:solidFill>
                <a:cs typeface="Arial" panose="020B0604020202020204" pitchFamily="34" charset="0"/>
              </a:rPr>
              <a:t>Medicare contracts with private insurance companies that offer drug plans to people with Medicare. </a:t>
            </a:r>
            <a:r>
              <a:rPr lang="en-US" sz="1100" dirty="0">
                <a:solidFill>
                  <a:prstClr val="black"/>
                </a:solidFill>
                <a:cs typeface="Arial" panose="020B0604020202020204" pitchFamily="34" charset="0"/>
              </a:rPr>
              <a:t>Everyone with Medicare can get Medicare drug coverage by enrolling in a Medicare drug plan. If you join late, you may have to pay a penalty for as long as you have a Medicare drug plan. You may get this coverage from a Medicare Advantage Plan (with drug coverage), but to join a Medicare Advantage Plan you must have Medicare Part A (Hospital Insurance) and Part B (Medical Insurance).</a:t>
            </a:r>
          </a:p>
          <a:p>
            <a:pPr marL="119149" indent="-119149">
              <a:spcBef>
                <a:spcPts val="317"/>
              </a:spcBef>
              <a:defRPr/>
            </a:pPr>
            <a:r>
              <a:rPr lang="en-US" sz="1100" b="1" dirty="0">
                <a:solidFill>
                  <a:prstClr val="black"/>
                </a:solidFill>
                <a:cs typeface="Arial" panose="020B0604020202020204" pitchFamily="34" charset="0"/>
              </a:rPr>
              <a:t>Each plan has a formulary, or list of covered drugs. </a:t>
            </a:r>
            <a:r>
              <a:rPr lang="en-US" sz="1100" dirty="0">
                <a:solidFill>
                  <a:prstClr val="black"/>
                </a:solidFill>
                <a:cs typeface="Arial" panose="020B0604020202020204" pitchFamily="34" charset="0"/>
              </a:rPr>
              <a:t>The formulary for each plan must include a range of drugs in the most commonly prescribed categories. This ensures that people with different medical conditions can get the treatment they need. All Medicare drug plans generally must cover at least 2 drugs in each category of drugs, but plans can choose which specific drugs are covered in each category. </a:t>
            </a:r>
          </a:p>
          <a:p>
            <a:pPr marL="0" indent="0">
              <a:spcBef>
                <a:spcPts val="317"/>
              </a:spcBef>
              <a:buNone/>
              <a:defRPr/>
            </a:pPr>
            <a:r>
              <a:rPr lang="en-US" sz="1100" b="1" dirty="0">
                <a:solidFill>
                  <a:prstClr val="black"/>
                </a:solidFill>
                <a:cs typeface="Arial" panose="020B0604020202020204" pitchFamily="34" charset="0"/>
              </a:rPr>
              <a:t>All plans must cover a wide range of drugs that people with Medicare take, including most drugs in certain protected classes, which include: </a:t>
            </a:r>
          </a:p>
          <a:p>
            <a:pPr marL="184596" lvl="1" indent="-184596" defTabSz="966612">
              <a:spcBef>
                <a:spcPts val="317"/>
              </a:spcBef>
              <a:buFont typeface="+mj-lt"/>
              <a:buAutoNum type="arabicPeriod"/>
              <a:defRPr/>
            </a:pPr>
            <a:r>
              <a:rPr lang="en-US" sz="1100" dirty="0">
                <a:solidFill>
                  <a:prstClr val="black"/>
                </a:solidFill>
                <a:cs typeface="Arial" panose="020B0604020202020204" pitchFamily="34" charset="0"/>
              </a:rPr>
              <a:t>Cancer drugs</a:t>
            </a:r>
          </a:p>
          <a:p>
            <a:pPr marL="184596" lvl="1" indent="-184596" defTabSz="966612">
              <a:spcBef>
                <a:spcPts val="317"/>
              </a:spcBef>
              <a:buFont typeface="+mj-lt"/>
              <a:buAutoNum type="arabicPeriod"/>
              <a:defRPr/>
            </a:pPr>
            <a:r>
              <a:rPr lang="en-US" sz="1100" dirty="0">
                <a:solidFill>
                  <a:prstClr val="black"/>
                </a:solidFill>
                <a:cs typeface="Arial" panose="020B0604020202020204" pitchFamily="34" charset="0"/>
              </a:rPr>
              <a:t> HIV/AIDS drugs</a:t>
            </a:r>
          </a:p>
          <a:p>
            <a:pPr marL="184596" lvl="1" indent="-184596" defTabSz="966612">
              <a:spcBef>
                <a:spcPts val="317"/>
              </a:spcBef>
              <a:buFont typeface="+mj-lt"/>
              <a:buAutoNum type="arabicPeriod"/>
              <a:defRPr/>
            </a:pPr>
            <a:r>
              <a:rPr lang="en-US" sz="1100" dirty="0">
                <a:solidFill>
                  <a:prstClr val="black"/>
                </a:solidFill>
                <a:cs typeface="Arial" panose="020B0604020202020204" pitchFamily="34" charset="0"/>
              </a:rPr>
              <a:t> Antidepressants</a:t>
            </a:r>
          </a:p>
          <a:p>
            <a:pPr marL="184596" lvl="1" indent="-184596" defTabSz="966612">
              <a:spcBef>
                <a:spcPts val="317"/>
              </a:spcBef>
              <a:buFont typeface="+mj-lt"/>
              <a:buAutoNum type="arabicPeriod"/>
              <a:defRPr/>
            </a:pPr>
            <a:r>
              <a:rPr lang="en-US" sz="1100" dirty="0">
                <a:solidFill>
                  <a:prstClr val="black"/>
                </a:solidFill>
                <a:cs typeface="Arial" panose="020B0604020202020204" pitchFamily="34" charset="0"/>
              </a:rPr>
              <a:t> Antipsychotics </a:t>
            </a:r>
          </a:p>
          <a:p>
            <a:pPr marL="184596" lvl="1" indent="-184596" defTabSz="966612">
              <a:spcBef>
                <a:spcPts val="317"/>
              </a:spcBef>
              <a:buFont typeface="+mj-lt"/>
              <a:buAutoNum type="arabicPeriod"/>
              <a:defRPr/>
            </a:pPr>
            <a:r>
              <a:rPr lang="en-US" sz="1100" dirty="0">
                <a:solidFill>
                  <a:prstClr val="black"/>
                </a:solidFill>
                <a:cs typeface="Arial" panose="020B0604020202020204" pitchFamily="34" charset="0"/>
              </a:rPr>
              <a:t> Anticonvulsants </a:t>
            </a:r>
          </a:p>
          <a:p>
            <a:pPr marL="184596" lvl="1" indent="-184596" defTabSz="966612">
              <a:spcBef>
                <a:spcPts val="317"/>
              </a:spcBef>
              <a:buFont typeface="+mj-lt"/>
              <a:buAutoNum type="arabicPeriod"/>
              <a:defRPr/>
            </a:pPr>
            <a:r>
              <a:rPr lang="en-US" sz="1100" dirty="0">
                <a:solidFill>
                  <a:prstClr val="black"/>
                </a:solidFill>
                <a:cs typeface="Arial" panose="020B0604020202020204" pitchFamily="34" charset="0"/>
              </a:rPr>
              <a:t> Immunosuppressants</a:t>
            </a:r>
          </a:p>
          <a:p>
            <a:pPr marL="0" indent="0">
              <a:spcBef>
                <a:spcPts val="317"/>
              </a:spcBef>
              <a:buNone/>
              <a:defRPr/>
            </a:pPr>
            <a:r>
              <a:rPr lang="en-US" sz="1100" dirty="0">
                <a:solidFill>
                  <a:prstClr val="black"/>
                </a:solidFill>
                <a:cs typeface="Arial" panose="020B0604020202020204" pitchFamily="34" charset="0"/>
              </a:rPr>
              <a:t>Also, Medicare drug plans must cover all commercially available vaccines, including the shingles shot (but not vaccines covered under Part B, like the flu and pneumococcal shots). You or your health care provider can contact your Medicare drug plan for more information about vaccine coverage. View the Code of Federal Regulations’ Access to covered Part D drugs, </a:t>
            </a:r>
            <a:r>
              <a:rPr lang="en-US" sz="1100" i="1" dirty="0">
                <a:solidFill>
                  <a:prstClr val="black"/>
                </a:solidFill>
                <a:cs typeface="Arial" panose="020B0604020202020204" pitchFamily="34" charset="0"/>
              </a:rPr>
              <a:t>§423.120(d), </a:t>
            </a:r>
            <a:r>
              <a:rPr lang="en-US" sz="1100" dirty="0">
                <a:solidFill>
                  <a:prstClr val="black"/>
                </a:solidFill>
                <a:cs typeface="Arial" panose="020B0604020202020204" pitchFamily="34" charset="0"/>
                <a:hlinkClick r:id="rId3"/>
              </a:rPr>
              <a:t>ecfr.gov/cgi-bin/text-idx?SID=7805cfe316ca233ff673e2e02b0e6b74&amp;mc=true&amp;node=se 42.3.423_1120&amp;rgn=div8</a:t>
            </a:r>
            <a:r>
              <a:rPr lang="en-US" sz="1100" dirty="0">
                <a:solidFill>
                  <a:prstClr val="black"/>
                </a:solidFill>
                <a:cs typeface="Arial" panose="020B0604020202020204" pitchFamily="34" charset="0"/>
              </a:rPr>
              <a:t>. </a:t>
            </a:r>
            <a:endParaRPr lang="en-US" sz="1100" b="1" dirty="0">
              <a:solidFill>
                <a:prstClr val="black"/>
              </a:solidFill>
              <a:cs typeface="Arial" panose="020B0604020202020204" pitchFamily="34" charset="0"/>
            </a:endParaRPr>
          </a:p>
          <a:p>
            <a:pPr marL="0" indent="0" defTabSz="966612">
              <a:spcBef>
                <a:spcPts val="317"/>
              </a:spcBef>
              <a:buNone/>
              <a:defRPr/>
            </a:pPr>
            <a:r>
              <a:rPr lang="en-US" sz="1100" dirty="0">
                <a:solidFill>
                  <a:prstClr val="black"/>
                </a:solidFill>
                <a:cs typeface="Arial" panose="020B0604020202020204" pitchFamily="34" charset="0"/>
              </a:rPr>
              <a:t>Formularies are subject to change and can be changed by the plan. Your plan will notify you of any formulary changes that affect drugs you’re taking. Plans may have preferred pharmacies. If you use a preferred pharmacy, your out-of-pocket costs may be lower.</a:t>
            </a:r>
          </a:p>
          <a:p>
            <a:pPr marL="0" indent="0" defTabSz="966612">
              <a:spcBef>
                <a:spcPts val="317"/>
              </a:spcBef>
              <a:buNone/>
              <a:defRPr/>
            </a:pPr>
            <a:r>
              <a:rPr lang="en-US" sz="1100" b="1" dirty="0">
                <a:solidFill>
                  <a:prstClr val="black"/>
                </a:solidFill>
                <a:cs typeface="Arial" panose="020B0604020202020204" pitchFamily="34" charset="0"/>
              </a:rPr>
              <a:t>People with limited income and resources may be able to get Extra Help paying for their Medicare drug plan costs. </a:t>
            </a:r>
            <a:r>
              <a:rPr lang="en-US" sz="1100" dirty="0">
                <a:solidFill>
                  <a:prstClr val="black"/>
                </a:solidFill>
                <a:cs typeface="Arial" panose="020B0604020202020204" pitchFamily="34" charset="0"/>
              </a:rPr>
              <a:t>“Extra Help” is discussed in further detail later in the presentation.</a:t>
            </a:r>
          </a:p>
        </p:txBody>
      </p:sp>
    </p:spTree>
    <p:extLst>
      <p:ext uri="{BB962C8B-B14F-4D97-AF65-F5344CB8AC3E}">
        <p14:creationId xmlns:p14="http://schemas.microsoft.com/office/powerpoint/2010/main" val="3062179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241653" indent="-241653" defTabSz="966612">
              <a:spcBef>
                <a:spcPts val="634"/>
              </a:spcBef>
              <a:buNone/>
              <a:defRPr/>
            </a:pPr>
            <a:r>
              <a:rPr lang="en-US" b="1" dirty="0">
                <a:solidFill>
                  <a:prstClr val="black"/>
                </a:solidFill>
                <a:ea typeface="ＭＳ Ｐゴシック"/>
                <a:cs typeface="Arial"/>
              </a:rPr>
              <a:t>This slide has animation.</a:t>
            </a:r>
            <a:endParaRPr lang="en-US" b="0" dirty="0">
              <a:cs typeface="Arial" panose="020B0604020202020204" pitchFamily="34" charset="0"/>
            </a:endParaRPr>
          </a:p>
          <a:p>
            <a:pPr marL="241653" indent="-241653" defTabSz="966612">
              <a:spcBef>
                <a:spcPts val="634"/>
              </a:spcBef>
              <a:buNone/>
              <a:defRPr/>
            </a:pPr>
            <a:r>
              <a:rPr lang="en-US" b="1" dirty="0">
                <a:cs typeface="Arial"/>
              </a:rPr>
              <a:t>Presenter Notes</a:t>
            </a:r>
          </a:p>
          <a:p>
            <a:pPr marL="241653" indent="-241653" defTabSz="966612">
              <a:spcBef>
                <a:spcPts val="634"/>
              </a:spcBef>
              <a:buNone/>
              <a:defRPr/>
            </a:pPr>
            <a:r>
              <a:rPr lang="en-US" dirty="0">
                <a:solidFill>
                  <a:prstClr val="black"/>
                </a:solidFill>
                <a:cs typeface="Arial"/>
              </a:rPr>
              <a:t>Costs vary by plan.</a:t>
            </a:r>
          </a:p>
          <a:p>
            <a:pPr marL="241653" indent="-241653" defTabSz="966612">
              <a:spcBef>
                <a:spcPts val="634"/>
              </a:spcBef>
              <a:buNone/>
              <a:defRPr/>
            </a:pPr>
            <a:r>
              <a:rPr lang="en-US" b="1" dirty="0">
                <a:solidFill>
                  <a:prstClr val="black"/>
                </a:solidFill>
                <a:cs typeface="Arial"/>
              </a:rPr>
              <a:t>Most people will pay:</a:t>
            </a:r>
          </a:p>
          <a:p>
            <a:pPr marL="118813" indent="-118813" defTabSz="966612">
              <a:spcBef>
                <a:spcPts val="634"/>
              </a:spcBef>
              <a:defRPr/>
            </a:pPr>
            <a:r>
              <a:rPr lang="en-US" dirty="0">
                <a:solidFill>
                  <a:prstClr val="black"/>
                </a:solidFill>
                <a:cs typeface="Arial"/>
              </a:rPr>
              <a:t>A monthly premium (varies by plan and income)</a:t>
            </a:r>
          </a:p>
          <a:p>
            <a:pPr marL="118813" indent="-118813" defTabSz="966612">
              <a:spcBef>
                <a:spcPts val="634"/>
              </a:spcBef>
              <a:defRPr/>
            </a:pPr>
            <a:r>
              <a:rPr lang="en-US" dirty="0">
                <a:solidFill>
                  <a:prstClr val="black"/>
                </a:solidFill>
                <a:cs typeface="Arial"/>
              </a:rPr>
              <a:t>A yearly deductible (if applicable)</a:t>
            </a:r>
          </a:p>
          <a:p>
            <a:pPr marL="118813" indent="-118813" defTabSz="966612">
              <a:spcBef>
                <a:spcPts val="634"/>
              </a:spcBef>
              <a:defRPr/>
            </a:pPr>
            <a:r>
              <a:rPr lang="en-US" dirty="0">
                <a:solidFill>
                  <a:prstClr val="black"/>
                </a:solidFill>
                <a:cs typeface="Arial"/>
              </a:rPr>
              <a:t>Copayments or coinsurance</a:t>
            </a:r>
          </a:p>
          <a:p>
            <a:pPr marL="118813" indent="-118813" defTabSz="966612">
              <a:spcBef>
                <a:spcPts val="634"/>
              </a:spcBef>
              <a:defRPr/>
            </a:pPr>
            <a:r>
              <a:rPr lang="en-US" dirty="0">
                <a:solidFill>
                  <a:prstClr val="black"/>
                </a:solidFill>
                <a:cs typeface="Arial"/>
              </a:rPr>
              <a:t>Percentage of cost while in the coverage gap, begins at $4,430 for out-of-pocket spending in 2022 ($4,600 in 2023)</a:t>
            </a:r>
          </a:p>
          <a:p>
            <a:pPr marL="118813" indent="-118813" defTabSz="966612">
              <a:spcBef>
                <a:spcPts val="634"/>
              </a:spcBef>
              <a:defRPr/>
            </a:pPr>
            <a:r>
              <a:rPr lang="en-US" dirty="0">
                <a:solidFill>
                  <a:prstClr val="black"/>
                </a:solidFill>
                <a:cs typeface="Arial"/>
              </a:rPr>
              <a:t>Very little after spending $7,050 out-of-pocket in 2022 ($7,400 in 2023)—automatically get catastrophic coverage </a:t>
            </a:r>
          </a:p>
          <a:p>
            <a:pPr marL="0" marR="0" lvl="0" indent="0" algn="l" defTabSz="966612" rtl="0" eaLnBrk="1" fontAlgn="auto" latinLnBrk="0" hangingPunct="1">
              <a:lnSpc>
                <a:spcPct val="100000"/>
              </a:lnSpc>
              <a:spcBef>
                <a:spcPts val="634"/>
              </a:spcBef>
              <a:spcAft>
                <a:spcPts val="0"/>
              </a:spcAft>
              <a:buClrTx/>
              <a:buSzTx/>
              <a:buFont typeface="Wingdings" panose="05000000000000000000" pitchFamily="2" charset="2"/>
              <a:buNone/>
              <a:tabLst/>
              <a:defRPr/>
            </a:pPr>
            <a:endParaRPr lang="en-US" b="1" dirty="0">
              <a:solidFill>
                <a:prstClr val="black"/>
              </a:solidFill>
              <a:cs typeface="Arial"/>
            </a:endParaRPr>
          </a:p>
          <a:p>
            <a:pPr marL="0" marR="0" lvl="0" indent="0" algn="l" defTabSz="966612" rtl="0" eaLnBrk="1" fontAlgn="auto" latinLnBrk="0" hangingPunct="1">
              <a:lnSpc>
                <a:spcPct val="100000"/>
              </a:lnSpc>
              <a:spcBef>
                <a:spcPts val="634"/>
              </a:spcBef>
              <a:spcAft>
                <a:spcPts val="0"/>
              </a:spcAft>
              <a:buClrTx/>
              <a:buSzTx/>
              <a:buFont typeface="Wingdings" panose="05000000000000000000" pitchFamily="2" charset="2"/>
              <a:buNone/>
              <a:tabLst/>
              <a:defRPr/>
            </a:pPr>
            <a:r>
              <a:rPr lang="en-US" b="1" dirty="0">
                <a:solidFill>
                  <a:prstClr val="black"/>
                </a:solidFill>
                <a:cs typeface="Arial"/>
              </a:rPr>
              <a:t>If you have limited income and resources, </a:t>
            </a:r>
            <a:r>
              <a:rPr lang="en-US" dirty="0">
                <a:solidFill>
                  <a:prstClr val="black"/>
                </a:solidFill>
                <a:cs typeface="Arial"/>
              </a:rPr>
              <a:t>you may qualify for Extra Help to pay for your Medicare drug coverage (see Lesson 7).</a:t>
            </a:r>
          </a:p>
          <a:p>
            <a:pPr marL="0" indent="0" defTabSz="966612">
              <a:spcBef>
                <a:spcPts val="634"/>
              </a:spcBef>
              <a:buNone/>
              <a:defRPr/>
            </a:pPr>
            <a:endParaRPr lang="en-US" dirty="0">
              <a:solidFill>
                <a:prstClr val="black"/>
              </a:solidFill>
            </a:endParaRPr>
          </a:p>
          <a:p>
            <a:pPr marL="0" indent="0">
              <a:buNone/>
            </a:pPr>
            <a:r>
              <a:rPr lang="en-US" b="1" dirty="0">
                <a:cs typeface="Calibri"/>
              </a:rPr>
              <a:t>Resources:</a:t>
            </a:r>
          </a:p>
          <a:p>
            <a:r>
              <a:rPr lang="en-US" dirty="0">
                <a:cs typeface="Calibri"/>
                <a:hlinkClick r:id="rId3"/>
              </a:rPr>
              <a:t>Medicare.gov/drug-coverage-part-d/costs-for-medicare-drug-coverage/costs-in-the-coverage-gap</a:t>
            </a:r>
            <a:endParaRPr lang="en-US" dirty="0">
              <a:cs typeface="Calibri"/>
            </a:endParaRPr>
          </a:p>
          <a:p>
            <a:r>
              <a:rPr lang="en-US" dirty="0">
                <a:cs typeface="Calibri"/>
                <a:hlinkClick r:id="rId4"/>
              </a:rPr>
              <a:t>Medicare.gov/drug-coverage-part-d/costs-for-medicare-drug-coverage/catastrophic-coverage</a:t>
            </a: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9899665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86080" y="3757506"/>
            <a:ext cx="6604000" cy="5673672"/>
          </a:xfrm>
        </p:spPr>
        <p:txBody>
          <a:bodyPr/>
          <a:lstStyle/>
          <a:p>
            <a:pPr marL="0" indent="0" defTabSz="966612">
              <a:spcBef>
                <a:spcPts val="634"/>
              </a:spcBef>
              <a:buNone/>
              <a:defRPr/>
            </a:pPr>
            <a:r>
              <a:rPr lang="en-US" b="1" dirty="0">
                <a:cs typeface="Arial"/>
              </a:rPr>
              <a:t>Presenter Notes</a:t>
            </a:r>
          </a:p>
          <a:p>
            <a:pPr marL="0" marR="0" lvl="0" indent="0" algn="l" defTabSz="914400" rtl="0" eaLnBrk="1" fontAlgn="auto" latinLnBrk="0" hangingPunct="1">
              <a:lnSpc>
                <a:spcPct val="100000"/>
              </a:lnSpc>
              <a:spcBef>
                <a:spcPts val="634"/>
              </a:spcBef>
              <a:spcAft>
                <a:spcPts val="0"/>
              </a:spcAft>
              <a:buClrTx/>
              <a:buSzTx/>
              <a:buFont typeface="Wingdings" panose="05000000000000000000" pitchFamily="2" charset="2"/>
              <a:buNone/>
              <a:tabLst/>
              <a:defRPr/>
            </a:pPr>
            <a:r>
              <a:rPr lang="en-US" dirty="0">
                <a:cs typeface="Arial" panose="020B0604020202020204" pitchFamily="34" charset="0"/>
              </a:rPr>
              <a:t>Most people will pay the standard premium amount. If your modified adjusted gross income is above a certain amount, you may pay an IRMAA. Roughly 5% of people with Medicare pay an IRMAA. </a:t>
            </a:r>
            <a:r>
              <a:rPr lang="en-US" dirty="0">
                <a:solidFill>
                  <a:prstClr val="black"/>
                </a:solidFill>
                <a:cs typeface="Arial" panose="020B0604020202020204" pitchFamily="34" charset="0"/>
              </a:rPr>
              <a:t>The total Part D premiums for people with higher income for 2022 are shown below.</a:t>
            </a:r>
          </a:p>
          <a:p>
            <a:pPr marL="0" indent="0">
              <a:spcBef>
                <a:spcPts val="634"/>
              </a:spcBef>
              <a:buNone/>
              <a:defRPr/>
            </a:pPr>
            <a:endParaRPr lang="en-US" dirty="0">
              <a:solidFill>
                <a:prstClr val="black"/>
              </a:solidFill>
              <a:cs typeface="Arial"/>
            </a:endParaRPr>
          </a:p>
          <a:p>
            <a:pPr marL="0" indent="0">
              <a:spcBef>
                <a:spcPts val="634"/>
              </a:spcBef>
              <a:buNone/>
              <a:defRPr/>
            </a:pPr>
            <a:r>
              <a:rPr lang="en-US" dirty="0">
                <a:solidFill>
                  <a:prstClr val="black"/>
                </a:solidFill>
                <a:cs typeface="Arial"/>
              </a:rPr>
              <a:t>The Bipartisan Budget Act of 2018, Section 402—Income-Related Premium Adjustment for Part B and Part D, mandated adjustments to the income-related premium policy and adjusted the income thresholds for determining the Income-Related Monthly Adjustment Amount (IRMAA).</a:t>
            </a:r>
            <a:r>
              <a:rPr lang="en-US" dirty="0">
                <a:solidFill>
                  <a:srgbClr val="FF0000"/>
                </a:solidFill>
                <a:cs typeface="Arial"/>
              </a:rPr>
              <a:t> </a:t>
            </a:r>
            <a:r>
              <a:rPr lang="en-US" dirty="0">
                <a:cs typeface="Arial"/>
              </a:rPr>
              <a:t>IRMAA is adjusted each year. It’s calculated on the national base beneficiary premium.</a:t>
            </a:r>
          </a:p>
          <a:p>
            <a:pPr marL="0" indent="0" defTabSz="1021718">
              <a:spcBef>
                <a:spcPts val="686"/>
              </a:spcBef>
              <a:spcAft>
                <a:spcPts val="634"/>
              </a:spcAft>
              <a:buNone/>
              <a:defRPr/>
            </a:pPr>
            <a:r>
              <a:rPr lang="en-US" b="1" dirty="0">
                <a:solidFill>
                  <a:prstClr val="black"/>
                </a:solidFill>
                <a:cs typeface="Arial" panose="020B0604020202020204" pitchFamily="34" charset="0"/>
              </a:rPr>
              <a:t>For 2022:</a:t>
            </a:r>
          </a:p>
          <a:p>
            <a:pPr marL="118813" indent="-118813" defTabSz="1021718">
              <a:spcBef>
                <a:spcPts val="683"/>
              </a:spcBef>
              <a:spcAft>
                <a:spcPts val="634"/>
              </a:spcAft>
              <a:defRPr/>
            </a:pPr>
            <a:r>
              <a:rPr lang="en-US" dirty="0">
                <a:solidFill>
                  <a:prstClr val="black"/>
                </a:solidFill>
                <a:cs typeface="Arial" panose="020B0604020202020204" pitchFamily="34" charset="0"/>
              </a:rPr>
              <a:t>You pay only your plan premium if your yearly income in 2020 was $91,000 or less for an individual, or $182,000 or less for a married couple.</a:t>
            </a:r>
          </a:p>
          <a:p>
            <a:pPr marL="118813" indent="-118813" defTabSz="1021718">
              <a:spcBef>
                <a:spcPts val="683"/>
              </a:spcBef>
              <a:spcAft>
                <a:spcPts val="634"/>
              </a:spcAft>
              <a:defRPr/>
            </a:pPr>
            <a:r>
              <a:rPr lang="en-US" dirty="0">
                <a:solidFill>
                  <a:prstClr val="black"/>
                </a:solidFill>
                <a:cs typeface="Arial" panose="020B0604020202020204" pitchFamily="34" charset="0"/>
              </a:rPr>
              <a:t>If you reported a modified adjusted gross income (MAGI) of more than $91,000 (individual) or $182,000 (married individuals filing jointly) on your 2020 Internal Revenue Service (IRS) tax return (the most recent tax return information provided to Social Security by the IRS), you’ll have to pay the Part D IRMAA in addition to your monthly drug plan premium (YPP). </a:t>
            </a:r>
          </a:p>
          <a:p>
            <a:pPr marL="118813" indent="-118813" defTabSz="1021718">
              <a:spcBef>
                <a:spcPts val="683"/>
              </a:spcBef>
              <a:spcAft>
                <a:spcPts val="634"/>
              </a:spcAft>
              <a:defRPr/>
            </a:pPr>
            <a:r>
              <a:rPr lang="en-US" dirty="0">
                <a:solidFill>
                  <a:prstClr val="black"/>
                </a:solidFill>
                <a:cs typeface="Arial" panose="020B0604020202020204" pitchFamily="34" charset="0"/>
              </a:rPr>
              <a:t>If you reported a MAGI above $170,000 up to $500,000, and file an individual tax return, or file a joint tax return with an income above $340,000 up to $750,000, you pay your plan premium and your IRMAA of $71.30 per month.</a:t>
            </a:r>
          </a:p>
          <a:p>
            <a:pPr marL="0" indent="0" defTabSz="966612">
              <a:spcBef>
                <a:spcPts val="634"/>
              </a:spcBef>
              <a:buNone/>
              <a:defRPr/>
            </a:pPr>
            <a:r>
              <a:rPr lang="en-US" b="1" dirty="0">
                <a:solidFill>
                  <a:prstClr val="black"/>
                </a:solidFill>
                <a:cs typeface="Arial"/>
              </a:rPr>
              <a:t>NOTE: </a:t>
            </a:r>
            <a:r>
              <a:rPr lang="en-US" dirty="0">
                <a:solidFill>
                  <a:prstClr val="black"/>
                </a:solidFill>
                <a:cs typeface="Arial"/>
              </a:rPr>
              <a:t>If you’re married filing separately, but you lived with your spouse at any time during the taxable year, and your income is from $91,000 up to $409,000, you pay YPP and IRMAA of $71.30 each month.</a:t>
            </a:r>
          </a:p>
          <a:p>
            <a:pPr marL="0" indent="0">
              <a:spcBef>
                <a:spcPts val="634"/>
              </a:spcBef>
              <a:buNone/>
              <a:defRPr/>
            </a:pPr>
            <a:r>
              <a:rPr lang="en-US" dirty="0">
                <a:solidFill>
                  <a:prstClr val="black"/>
                </a:solidFill>
                <a:cs typeface="Arial"/>
              </a:rPr>
              <a:t>If your income changes for certain reasons, like divorce or retirement, you may be able to reduce your IRMAA. Visit </a:t>
            </a:r>
            <a:r>
              <a:rPr lang="en-US" dirty="0">
                <a:cs typeface="Arial"/>
                <a:hlinkClick r:id="rId3"/>
              </a:rPr>
              <a:t>ssa.gov/forms/ssa-44-ext.pdf</a:t>
            </a:r>
            <a:r>
              <a:rPr lang="en-US" dirty="0">
                <a:cs typeface="Arial"/>
              </a:rPr>
              <a:t> </a:t>
            </a:r>
            <a:r>
              <a:rPr lang="en-US" dirty="0">
                <a:solidFill>
                  <a:prstClr val="black"/>
                </a:solidFill>
                <a:cs typeface="Arial"/>
              </a:rPr>
              <a:t>to view and print a copy of the “Medicare Income-Related Monthly Adjustment Amount – Life-Changing Event form.”</a:t>
            </a:r>
          </a:p>
          <a:p>
            <a:pPr marL="0" indent="0">
              <a:buNone/>
            </a:pPr>
            <a:endParaRPr lang="en-US" dirty="0"/>
          </a:p>
        </p:txBody>
      </p:sp>
    </p:spTree>
    <p:extLst>
      <p:ext uri="{BB962C8B-B14F-4D97-AF65-F5344CB8AC3E}">
        <p14:creationId xmlns:p14="http://schemas.microsoft.com/office/powerpoint/2010/main" val="4148349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8626" y="3757506"/>
            <a:ext cx="6957568" cy="5613665"/>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i="0" u="none" strike="noStrike" dirty="0">
              <a:solidFill>
                <a:srgbClr val="000000"/>
              </a:solidFill>
              <a:effectLst/>
              <a:cs typeface="Arial" panose="020B0604020202020204" pitchFamily="34" charset="0"/>
            </a:endParaRPr>
          </a:p>
          <a:p>
            <a:pPr marL="0" indent="0" defTabSz="966612">
              <a:spcBef>
                <a:spcPts val="634"/>
              </a:spcBef>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634"/>
              </a:spcBef>
              <a:buNone/>
              <a:defRPr/>
            </a:pPr>
            <a:r>
              <a:rPr lang="en-US" dirty="0">
                <a:solidFill>
                  <a:prstClr val="black"/>
                </a:solidFill>
                <a:cs typeface="Arial" panose="020B0604020202020204" pitchFamily="34" charset="0"/>
              </a:rPr>
              <a:t>Medicare currently provides health insurance for 62 million people in the U.S. who are:</a:t>
            </a:r>
          </a:p>
          <a:p>
            <a:pPr marL="125525" indent="-125525" defTabSz="966612">
              <a:spcBef>
                <a:spcPts val="634"/>
              </a:spcBef>
              <a:defRPr/>
            </a:pPr>
            <a:r>
              <a:rPr lang="en-US" dirty="0">
                <a:solidFill>
                  <a:prstClr val="black"/>
                </a:solidFill>
                <a:cs typeface="Arial" panose="020B0604020202020204" pitchFamily="34" charset="0"/>
              </a:rPr>
              <a:t>65 and older</a:t>
            </a:r>
          </a:p>
          <a:p>
            <a:pPr marL="125525" indent="-125525">
              <a:spcBef>
                <a:spcPts val="634"/>
              </a:spcBef>
              <a:defRPr/>
            </a:pPr>
            <a:r>
              <a:rPr lang="en-US" dirty="0">
                <a:solidFill>
                  <a:prstClr val="black"/>
                </a:solidFill>
                <a:cs typeface="Arial" panose="020B0604020202020204" pitchFamily="34" charset="0"/>
              </a:rPr>
              <a:t>Under 65 with certain disabilities who’ve been entitled to Social Security Disability Insurance (SSDI) benefits for 24 months, like </a:t>
            </a:r>
            <a:r>
              <a:rPr lang="en-US" dirty="0">
                <a:cs typeface="Arial" panose="020B0604020202020204" pitchFamily="34" charset="0"/>
              </a:rPr>
              <a:t>ALS (Amyotrophic Lateral Sclerosis, also called Lou Gehrig’s disease</a:t>
            </a:r>
            <a:r>
              <a:rPr lang="en-US" dirty="0">
                <a:solidFill>
                  <a:prstClr val="black"/>
                </a:solidFill>
                <a:cs typeface="Arial" panose="020B0604020202020204" pitchFamily="34" charset="0"/>
              </a:rPr>
              <a:t>), without a waiting period </a:t>
            </a:r>
          </a:p>
          <a:p>
            <a:pPr marL="125525" indent="-125525" defTabSz="966612">
              <a:spcBef>
                <a:spcPts val="634"/>
              </a:spcBef>
              <a:defRPr/>
            </a:pPr>
            <a:r>
              <a:rPr lang="en-US" dirty="0">
                <a:solidFill>
                  <a:prstClr val="black"/>
                </a:solidFill>
                <a:cs typeface="Arial" panose="020B0604020202020204" pitchFamily="34" charset="0"/>
              </a:rPr>
              <a:t>Of any age who have End-Stage Renal Disease (ESRD) (permanent kidney failure requiring dialysis or a kidney transplant)</a:t>
            </a:r>
          </a:p>
          <a:p>
            <a:pPr marL="0" indent="0" defTabSz="966612">
              <a:spcBef>
                <a:spcPts val="634"/>
              </a:spcBef>
              <a:buNone/>
              <a:defRPr/>
            </a:pPr>
            <a:r>
              <a:rPr lang="en-US" dirty="0">
                <a:solidFill>
                  <a:prstClr val="black"/>
                </a:solidFill>
                <a:cs typeface="Arial" panose="020B0604020202020204" pitchFamily="34" charset="0"/>
              </a:rPr>
              <a:t>Medicare is also available to a very small subset of people who have an asbestos-related condition associated with a federally-declared environmental health hazard. Currently, it only applies to people affected by a hazard in Libby, Montana.</a:t>
            </a:r>
          </a:p>
          <a:p>
            <a:pPr marL="0" indent="0" defTabSz="966612">
              <a:spcBef>
                <a:spcPts val="634"/>
              </a:spcBef>
              <a:buNone/>
              <a:defRPr/>
            </a:pPr>
            <a:r>
              <a:rPr lang="en-US" dirty="0">
                <a:solidFill>
                  <a:prstClr val="black"/>
                </a:solidFill>
                <a:cs typeface="Arial" panose="020B0604020202020204" pitchFamily="34" charset="0"/>
              </a:rPr>
              <a:t>People who immigrate to the U.S. may qualify for Medicare if they’re in a lawful status. Generally they must have resided in the U.S. for 5 continuous years to get Medicare.</a:t>
            </a:r>
          </a:p>
          <a:p>
            <a:pPr marL="0" indent="0">
              <a:spcBef>
                <a:spcPts val="634"/>
              </a:spcBef>
              <a:buNone/>
              <a:defRPr/>
            </a:pPr>
            <a:r>
              <a:rPr lang="en-US" dirty="0">
                <a:solidFill>
                  <a:prstClr val="black"/>
                </a:solidFill>
                <a:cs typeface="Arial" panose="020B0604020202020204" pitchFamily="34" charset="0"/>
              </a:rPr>
              <a:t>The “Medicare &amp; You” handbook (CMS Product No. 10050) pictured on the slide is mailed to every Medicare household each year in the fall. Visit </a:t>
            </a:r>
            <a:r>
              <a:rPr lang="en-US" dirty="0">
                <a:solidFill>
                  <a:prstClr val="black"/>
                </a:solidFill>
                <a:cs typeface="Arial" panose="020B0604020202020204" pitchFamily="34" charset="0"/>
                <a:hlinkClick r:id="rId3"/>
              </a:rPr>
              <a:t>Medicare.gov/publications</a:t>
            </a:r>
            <a:r>
              <a:rPr lang="en-US" dirty="0">
                <a:solidFill>
                  <a:prstClr val="black"/>
                </a:solidFill>
                <a:cs typeface="Arial" panose="020B0604020202020204" pitchFamily="34" charset="0"/>
              </a:rPr>
              <a:t> to view and download it electronically. It’s sent to all newly enrolled people as well. It explains Medicare and provides information on Medicare health and drug plans in their geographic area.</a:t>
            </a:r>
          </a:p>
          <a:p>
            <a:pPr marL="0" indent="0">
              <a:spcBef>
                <a:spcPts val="634"/>
              </a:spcBef>
              <a:buNone/>
              <a:defRPr/>
            </a:pPr>
            <a:r>
              <a:rPr lang="en-US" dirty="0">
                <a:solidFill>
                  <a:prstClr val="black"/>
                </a:solidFill>
                <a:cs typeface="Arial" panose="020B0604020202020204" pitchFamily="34" charset="0"/>
              </a:rPr>
              <a:t>For general Medicare enrollment information, visit </a:t>
            </a:r>
            <a:r>
              <a:rPr lang="en-US" dirty="0">
                <a:solidFill>
                  <a:prstClr val="black"/>
                </a:solidFill>
                <a:cs typeface="Arial" panose="020B0604020202020204" pitchFamily="34" charset="0"/>
                <a:hlinkClick r:id="rId4"/>
              </a:rPr>
              <a:t>CMS.gov/Research-Statistics-Data-and-Systems/Statistics-Trends-and-Reports/CMS-Fast-Facts/index.html</a:t>
            </a:r>
            <a:r>
              <a:rPr lang="en-US" dirty="0">
                <a:solidFill>
                  <a:prstClr val="black"/>
                </a:solidFill>
                <a:cs typeface="Arial" panose="020B0604020202020204" pitchFamily="34" charset="0"/>
              </a:rPr>
              <a:t>. For more information on options for people with disabilities, visit </a:t>
            </a:r>
            <a:r>
              <a:rPr lang="en-US" dirty="0">
                <a:solidFill>
                  <a:prstClr val="black"/>
                </a:solidFill>
                <a:cs typeface="Arial" panose="020B0604020202020204" pitchFamily="34" charset="0"/>
                <a:hlinkClick r:id="rId5"/>
              </a:rPr>
              <a:t>CMSnationaltrainingprogram.cms.gov</a:t>
            </a:r>
            <a:r>
              <a:rPr lang="en-US" dirty="0">
                <a:solidFill>
                  <a:prstClr val="black"/>
                </a:solidFill>
                <a:cs typeface="Arial" panose="020B0604020202020204" pitchFamily="34" charset="0"/>
              </a:rPr>
              <a:t> to review the “Medicare &amp; Other Programs for People with Disabilities” training module.</a:t>
            </a: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407785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86080" y="3757506"/>
            <a:ext cx="6604000" cy="5673672"/>
          </a:xfrm>
        </p:spPr>
        <p:txBody>
          <a:bodyPr/>
          <a:lstStyle/>
          <a:p>
            <a:pPr marL="0" indent="0" defTabSz="966612">
              <a:spcBef>
                <a:spcPts val="634"/>
              </a:spcBef>
              <a:buNone/>
              <a:defRPr/>
            </a:pPr>
            <a:r>
              <a:rPr lang="en-US" b="1" dirty="0">
                <a:cs typeface="Arial"/>
              </a:rPr>
              <a:t>Presenter Notes</a:t>
            </a:r>
          </a:p>
          <a:p>
            <a:pPr marL="0" marR="0" lvl="0" indent="0" algn="l" defTabSz="914400" rtl="0" eaLnBrk="1" fontAlgn="auto" latinLnBrk="0" hangingPunct="1">
              <a:lnSpc>
                <a:spcPct val="100000"/>
              </a:lnSpc>
              <a:spcBef>
                <a:spcPts val="634"/>
              </a:spcBef>
              <a:spcAft>
                <a:spcPts val="0"/>
              </a:spcAft>
              <a:buClrTx/>
              <a:buSzTx/>
              <a:buFont typeface="Wingdings" panose="05000000000000000000" pitchFamily="2" charset="2"/>
              <a:buNone/>
              <a:tabLst/>
              <a:defRPr/>
            </a:pPr>
            <a:r>
              <a:rPr lang="en-US" dirty="0">
                <a:cs typeface="Arial" panose="020B0604020202020204" pitchFamily="34" charset="0"/>
              </a:rPr>
              <a:t>Most people will pay the standard premium amount. If your modified adjusted gross income is above a certain amount, you may pay an IRMAA. Roughly 5% of people with Medicare pay an IRMAA. </a:t>
            </a:r>
            <a:r>
              <a:rPr lang="en-US" dirty="0">
                <a:solidFill>
                  <a:prstClr val="black"/>
                </a:solidFill>
                <a:cs typeface="Arial" panose="020B0604020202020204" pitchFamily="34" charset="0"/>
              </a:rPr>
              <a:t>The total Part D premiums for people with higher income for 2023 are shown below.</a:t>
            </a:r>
          </a:p>
          <a:p>
            <a:pPr marL="0" indent="0">
              <a:spcBef>
                <a:spcPts val="634"/>
              </a:spcBef>
              <a:buNone/>
              <a:defRPr/>
            </a:pPr>
            <a:endParaRPr lang="en-US" dirty="0">
              <a:solidFill>
                <a:prstClr val="black"/>
              </a:solidFill>
              <a:cs typeface="Arial"/>
            </a:endParaRPr>
          </a:p>
          <a:p>
            <a:pPr marL="0" indent="0">
              <a:spcBef>
                <a:spcPts val="634"/>
              </a:spcBef>
              <a:buNone/>
              <a:defRPr/>
            </a:pPr>
            <a:r>
              <a:rPr lang="en-US" dirty="0">
                <a:solidFill>
                  <a:prstClr val="black"/>
                </a:solidFill>
                <a:cs typeface="Arial"/>
              </a:rPr>
              <a:t>The Bipartisan Budget Act of 2018, Section 402—Income-Related Premium Adjustment for Part B and Part D, mandated adjustments to the income-related premium policy and adjusted the income thresholds for determining the Income-Related Monthly Adjustment Amount (IRMAA).</a:t>
            </a:r>
            <a:r>
              <a:rPr lang="en-US" dirty="0">
                <a:solidFill>
                  <a:srgbClr val="FF0000"/>
                </a:solidFill>
                <a:cs typeface="Arial"/>
              </a:rPr>
              <a:t> </a:t>
            </a:r>
            <a:r>
              <a:rPr lang="en-US" dirty="0">
                <a:cs typeface="Arial"/>
              </a:rPr>
              <a:t>IRMAA is adjusted each year. It’s calculated on the national base beneficiary premium.</a:t>
            </a:r>
          </a:p>
          <a:p>
            <a:pPr marL="0" indent="0" defTabSz="1021718">
              <a:spcBef>
                <a:spcPts val="686"/>
              </a:spcBef>
              <a:spcAft>
                <a:spcPts val="634"/>
              </a:spcAft>
              <a:buNone/>
              <a:defRPr/>
            </a:pPr>
            <a:r>
              <a:rPr lang="en-US" b="1" dirty="0">
                <a:solidFill>
                  <a:prstClr val="black"/>
                </a:solidFill>
                <a:cs typeface="Arial" panose="020B0604020202020204" pitchFamily="34" charset="0"/>
              </a:rPr>
              <a:t>For 2023:</a:t>
            </a:r>
          </a:p>
          <a:p>
            <a:pPr marL="118813" indent="-118813" defTabSz="1021718">
              <a:spcBef>
                <a:spcPts val="683"/>
              </a:spcBef>
              <a:spcAft>
                <a:spcPts val="634"/>
              </a:spcAft>
              <a:defRPr/>
            </a:pPr>
            <a:r>
              <a:rPr lang="en-US" dirty="0">
                <a:solidFill>
                  <a:prstClr val="black"/>
                </a:solidFill>
                <a:cs typeface="Arial" panose="020B0604020202020204" pitchFamily="34" charset="0"/>
              </a:rPr>
              <a:t>You pay only your plan premium if your yearly income in 2021 was $97,000 or less for an individual, or $194,000 or less for a married couple.</a:t>
            </a:r>
          </a:p>
          <a:p>
            <a:pPr marL="118813" indent="-118813" defTabSz="1021718">
              <a:spcBef>
                <a:spcPts val="683"/>
              </a:spcBef>
              <a:spcAft>
                <a:spcPts val="634"/>
              </a:spcAft>
              <a:defRPr/>
            </a:pPr>
            <a:r>
              <a:rPr lang="en-US" dirty="0">
                <a:solidFill>
                  <a:prstClr val="black"/>
                </a:solidFill>
                <a:cs typeface="Arial" panose="020B0604020202020204" pitchFamily="34" charset="0"/>
              </a:rPr>
              <a:t>If you reported a modified adjusted gross income (MAGI) of more than $97,000 (individual) or $194,000 (married individuals filing jointly) on your 2021 Internal Revenue Service (IRS) tax return (the most recent tax return information provided to Social Security by the IRS), you’ll have to pay the Part D IRMAA in addition to your monthly drug plan premium (YPP). </a:t>
            </a:r>
          </a:p>
          <a:p>
            <a:pPr marL="118813" indent="-118813" defTabSz="1021718">
              <a:spcBef>
                <a:spcPts val="683"/>
              </a:spcBef>
              <a:spcAft>
                <a:spcPts val="634"/>
              </a:spcAft>
              <a:defRPr/>
            </a:pPr>
            <a:r>
              <a:rPr lang="en-US" dirty="0">
                <a:solidFill>
                  <a:prstClr val="black"/>
                </a:solidFill>
                <a:cs typeface="Arial" panose="020B0604020202020204" pitchFamily="34" charset="0"/>
              </a:rPr>
              <a:t>If you reported a MAGI above $183,000 up to $500,000, and file an individual tax return, or file a joint tax return with an income above $366,000 up to $750,000, you pay your plan premium and your IRMAA of $70.00 per month.</a:t>
            </a:r>
          </a:p>
          <a:p>
            <a:pPr marL="0" indent="0" defTabSz="966612">
              <a:spcBef>
                <a:spcPts val="634"/>
              </a:spcBef>
              <a:buNone/>
              <a:defRPr/>
            </a:pPr>
            <a:r>
              <a:rPr lang="en-US" b="1" dirty="0">
                <a:solidFill>
                  <a:prstClr val="black"/>
                </a:solidFill>
                <a:cs typeface="Arial"/>
              </a:rPr>
              <a:t>NOTE: </a:t>
            </a:r>
            <a:r>
              <a:rPr lang="en-US" dirty="0">
                <a:solidFill>
                  <a:prstClr val="black"/>
                </a:solidFill>
                <a:cs typeface="Arial"/>
              </a:rPr>
              <a:t>If you’re married filing separately, but you lived with your spouse at any time during the taxable year, and your income is from $97,000 up to $403,000, you pay YPP and IRMAA of $70.00 each month.</a:t>
            </a:r>
          </a:p>
          <a:p>
            <a:pPr marL="0" indent="0">
              <a:spcBef>
                <a:spcPts val="634"/>
              </a:spcBef>
              <a:buNone/>
              <a:defRPr/>
            </a:pPr>
            <a:r>
              <a:rPr lang="en-US" dirty="0">
                <a:solidFill>
                  <a:prstClr val="black"/>
                </a:solidFill>
                <a:cs typeface="Arial"/>
              </a:rPr>
              <a:t>If your income changes for certain reasons, like divorce or retirement, you may be able to reduce your IRMAA. Visit </a:t>
            </a:r>
            <a:r>
              <a:rPr lang="en-US" dirty="0">
                <a:cs typeface="Arial"/>
                <a:hlinkClick r:id="rId3"/>
              </a:rPr>
              <a:t>ssa.gov/forms/ssa-44-ext.pdf</a:t>
            </a:r>
            <a:r>
              <a:rPr lang="en-US" dirty="0">
                <a:cs typeface="Arial"/>
              </a:rPr>
              <a:t> </a:t>
            </a:r>
            <a:r>
              <a:rPr lang="en-US" dirty="0">
                <a:solidFill>
                  <a:prstClr val="black"/>
                </a:solidFill>
                <a:cs typeface="Arial"/>
              </a:rPr>
              <a:t>to view and print a copy of the “Medicare Income-Related Monthly Adjustment Amount – Life-Changing Event form.”</a:t>
            </a:r>
          </a:p>
          <a:p>
            <a:pPr marL="0" indent="0">
              <a:buNone/>
            </a:pPr>
            <a:endParaRPr lang="en-US" dirty="0"/>
          </a:p>
        </p:txBody>
      </p:sp>
    </p:spTree>
    <p:extLst>
      <p:ext uri="{BB962C8B-B14F-4D97-AF65-F5344CB8AC3E}">
        <p14:creationId xmlns:p14="http://schemas.microsoft.com/office/powerpoint/2010/main" val="2250798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38912" y="3589486"/>
            <a:ext cx="6303264" cy="5670004"/>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119149" indent="-119149">
              <a:spcBef>
                <a:spcPts val="634"/>
              </a:spcBef>
              <a:defRPr/>
            </a:pPr>
            <a:r>
              <a:rPr lang="en-US" b="1" dirty="0">
                <a:solidFill>
                  <a:prstClr val="black"/>
                </a:solidFill>
                <a:cs typeface="Arial"/>
              </a:rPr>
              <a:t>You may owe a late enrollment penalty in addition to your regular monthly premium if, at any time after your Initial Enrollment Period (IEP) is over, there's a period of 63 or more days in a row when you don't have Part D or other creditable drug coverage. </a:t>
            </a:r>
            <a:r>
              <a:rPr lang="en-US" dirty="0">
                <a:solidFill>
                  <a:prstClr val="black"/>
                </a:solidFill>
                <a:cs typeface="Arial"/>
              </a:rPr>
              <a:t>The cost of the late enrollment penalty depends on how long you went without creditable drug coverage. If you had other creditable drug coverage or if you qualify for Extra Help, you won’t have to pay a late enrollment penalty. </a:t>
            </a:r>
          </a:p>
          <a:p>
            <a:pPr marL="119149" indent="-119149">
              <a:spcBef>
                <a:spcPts val="634"/>
              </a:spcBef>
              <a:defRPr/>
            </a:pPr>
            <a:r>
              <a:rPr lang="en-US" b="1" dirty="0">
                <a:solidFill>
                  <a:prstClr val="black"/>
                </a:solidFill>
                <a:cs typeface="Arial"/>
              </a:rPr>
              <a:t>Medicare calculates the late enrollment penalty </a:t>
            </a:r>
            <a:r>
              <a:rPr lang="en-US" dirty="0">
                <a:solidFill>
                  <a:prstClr val="black"/>
                </a:solidFill>
                <a:cs typeface="Arial"/>
              </a:rPr>
              <a:t>by multiplying 1% times the number of full, uncovered months you didn’t have Medicare drug coverage (once you were eligible) or other creditable drug coverage (coverage from an employer or union that’s expected to pay, on average, at least as much as Medicare’s standard drug coverage) times the current “national base beneficiary premium” ($33.37 in 2022 and $32.74 in 2023). The final amount is rounded to the nearest $.10 and added to your plan’s monthly premium. The national base beneficiary premium may change each year, so the penalty amount may also change each year. You may have to pay this penalty for as long as you have a Medicare drug plan. </a:t>
            </a:r>
            <a:endParaRPr lang="en-US" dirty="0">
              <a:solidFill>
                <a:prstClr val="black"/>
              </a:solidFill>
              <a:cs typeface="Arial" panose="020B0604020202020204" pitchFamily="34" charset="0"/>
            </a:endParaRPr>
          </a:p>
          <a:p>
            <a:pPr marL="119149" indent="-119149">
              <a:spcBef>
                <a:spcPts val="634"/>
              </a:spcBef>
              <a:defRPr/>
            </a:pPr>
            <a:r>
              <a:rPr lang="en-US" b="1" dirty="0">
                <a:solidFill>
                  <a:prstClr val="black"/>
                </a:solidFill>
                <a:cs typeface="Arial"/>
              </a:rPr>
              <a:t>Your Medicare plan is required to tell you if you owe a penalty, and what your payment will be. </a:t>
            </a:r>
            <a:r>
              <a:rPr lang="en-US" dirty="0">
                <a:solidFill>
                  <a:prstClr val="black"/>
                </a:solidFill>
                <a:cs typeface="Arial"/>
              </a:rPr>
              <a:t>The late enrollment penalty goes to the Medicare Trust Fund, not the plan. If you don’t agree with your late enrollment penalty, you will be able to ask Medicare for a review or reconsideration. You’ll need to fill out a reconsideration request form (that your plan will send you), and you’ll have the chance to provide proof that supports your case. </a:t>
            </a:r>
            <a:endParaRPr lang="en-US" dirty="0">
              <a:solidFill>
                <a:prstClr val="black"/>
              </a:solidFill>
              <a:cs typeface="Arial" panose="020B0604020202020204" pitchFamily="34" charset="0"/>
            </a:endParaRPr>
          </a:p>
          <a:p>
            <a:pPr marL="119149" indent="-119149">
              <a:spcBef>
                <a:spcPts val="611"/>
              </a:spcBef>
              <a:defRPr/>
            </a:pPr>
            <a:r>
              <a:rPr lang="en-US" b="1" dirty="0">
                <a:solidFill>
                  <a:prstClr val="black"/>
                </a:solidFill>
                <a:cs typeface="Arial"/>
              </a:rPr>
              <a:t>For more information, </a:t>
            </a:r>
            <a:r>
              <a:rPr lang="en-US" dirty="0">
                <a:solidFill>
                  <a:prstClr val="black"/>
                </a:solidFill>
                <a:cs typeface="Arial"/>
              </a:rPr>
              <a:t>visit </a:t>
            </a:r>
            <a:r>
              <a:rPr lang="en-US" dirty="0">
                <a:cs typeface="Arial"/>
                <a:hlinkClick r:id="rId3"/>
              </a:rPr>
              <a:t>CMS.gov/Medicare/Prescription-Drug-Coverage/PrescriptionDrugCovContra/Downloads/Part-D-Benefits-Manual-Chapter-6.pdf</a:t>
            </a:r>
            <a:r>
              <a:rPr lang="en-US" i="1" dirty="0">
                <a:solidFill>
                  <a:prstClr val="black"/>
                </a:solidFill>
                <a:cs typeface="Arial"/>
              </a:rPr>
              <a:t>. </a:t>
            </a:r>
            <a:endParaRPr lang="en-US" dirty="0">
              <a:solidFill>
                <a:prstClr val="black"/>
              </a:solidFill>
              <a:cs typeface="Arial" panose="020B0604020202020204" pitchFamily="34" charset="0"/>
            </a:endParaRPr>
          </a:p>
          <a:p>
            <a:pPr marL="0" indent="0" defTabSz="966612">
              <a:spcBef>
                <a:spcPts val="634"/>
              </a:spcBef>
              <a:buNone/>
              <a:defRPr/>
            </a:pPr>
            <a:endParaRPr lang="en-US" sz="1500" dirty="0">
              <a:solidFill>
                <a:prstClr val="black"/>
              </a:solidFill>
            </a:endParaRPr>
          </a:p>
        </p:txBody>
      </p:sp>
    </p:spTree>
    <p:extLst>
      <p:ext uri="{BB962C8B-B14F-4D97-AF65-F5344CB8AC3E}">
        <p14:creationId xmlns:p14="http://schemas.microsoft.com/office/powerpoint/2010/main" val="12396475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97595" y="3757507"/>
            <a:ext cx="5960298" cy="5144347"/>
          </a:xfrm>
        </p:spPr>
        <p:txBody>
          <a:bodyPr/>
          <a:lstStyle/>
          <a:p>
            <a:pPr marL="0" indent="0" defTabSz="966612">
              <a:spcBef>
                <a:spcPts val="634"/>
              </a:spcBef>
              <a:buNone/>
              <a:defRPr/>
            </a:pPr>
            <a:r>
              <a:rPr lang="en-US" b="1" dirty="0">
                <a:cs typeface="Arial" panose="020B0604020202020204" pitchFamily="34" charset="0"/>
              </a:rPr>
              <a:t>Presenter Notes</a:t>
            </a:r>
          </a:p>
          <a:p>
            <a:pPr marL="119149" indent="-119149" defTabSz="966612">
              <a:spcBef>
                <a:spcPts val="634"/>
              </a:spcBef>
              <a:defRPr/>
            </a:pPr>
            <a:r>
              <a:rPr lang="en-US" b="1" dirty="0">
                <a:solidFill>
                  <a:prstClr val="black"/>
                </a:solidFill>
                <a:cs typeface="Arial" panose="020B0604020202020204" pitchFamily="34" charset="0"/>
              </a:rPr>
              <a:t>To join a Medicare drug plan, </a:t>
            </a:r>
            <a:r>
              <a:rPr lang="en-US" dirty="0">
                <a:solidFill>
                  <a:prstClr val="black"/>
                </a:solidFill>
                <a:cs typeface="Arial" panose="020B0604020202020204" pitchFamily="34" charset="0"/>
              </a:rPr>
              <a:t>you must have Part A and/or Part B.</a:t>
            </a:r>
          </a:p>
          <a:p>
            <a:pPr marL="119149" indent="-119149" defTabSz="966612">
              <a:spcBef>
                <a:spcPts val="634"/>
              </a:spcBef>
              <a:defRPr/>
            </a:pPr>
            <a:r>
              <a:rPr lang="en-US" b="1" dirty="0">
                <a:solidFill>
                  <a:prstClr val="black"/>
                </a:solidFill>
                <a:cs typeface="Arial" panose="020B0604020202020204" pitchFamily="34" charset="0"/>
              </a:rPr>
              <a:t>To join a Medicare Advantage Plan with drug coverage,</a:t>
            </a:r>
            <a:r>
              <a:rPr lang="en-US" dirty="0">
                <a:solidFill>
                  <a:prstClr val="black"/>
                </a:solidFill>
                <a:cs typeface="Arial" panose="020B0604020202020204" pitchFamily="34" charset="0"/>
              </a:rPr>
              <a:t> you must have both Part A and Part B.</a:t>
            </a:r>
          </a:p>
          <a:p>
            <a:pPr marL="119149" indent="-119149" defTabSz="966612">
              <a:spcBef>
                <a:spcPts val="634"/>
              </a:spcBef>
              <a:defRPr/>
            </a:pPr>
            <a:r>
              <a:rPr lang="en-US" b="1" dirty="0">
                <a:solidFill>
                  <a:prstClr val="black"/>
                </a:solidFill>
                <a:cs typeface="Arial" panose="020B0604020202020204" pitchFamily="34" charset="0"/>
              </a:rPr>
              <a:t>To join a Medicare Cost Plan with drug coverage,</a:t>
            </a:r>
            <a:r>
              <a:rPr lang="en-US" dirty="0">
                <a:solidFill>
                  <a:prstClr val="black"/>
                </a:solidFill>
                <a:cs typeface="Arial" panose="020B0604020202020204" pitchFamily="34" charset="0"/>
              </a:rPr>
              <a:t> you must have Part A and Part B, or have Part B only. Cost Plans are a type of Medicare health plan available in certain, limited areas of the country (learn more in Lesson 5). </a:t>
            </a:r>
          </a:p>
          <a:p>
            <a:pPr marL="119149" indent="-119149" defTabSz="966612">
              <a:spcBef>
                <a:spcPts val="634"/>
              </a:spcBef>
              <a:defRPr/>
            </a:pPr>
            <a:r>
              <a:rPr lang="en-US" b="1" dirty="0">
                <a:solidFill>
                  <a:prstClr val="black"/>
                </a:solidFill>
                <a:cs typeface="Arial" panose="020B0604020202020204" pitchFamily="34" charset="0"/>
              </a:rPr>
              <a:t>Each plan has its own service area, which you must live in to enroll. </a:t>
            </a:r>
            <a:r>
              <a:rPr lang="en-US" dirty="0">
                <a:solidFill>
                  <a:prstClr val="black"/>
                </a:solidFill>
                <a:cs typeface="Arial" panose="020B0604020202020204" pitchFamily="34" charset="0"/>
              </a:rPr>
              <a:t>People living in the U.S. territories, including Puerto Rico, the U.S. Virgin Islands, Guam, the Northern Mariana Islands, and American Samoa can enroll. If you live outside the U.S. and its territories, or if you’re incarcerated, you’re not eligible to enroll in a plan. This means you can’t get Medicare drug coverage. You must be lawfully present in the U.S. to be eligible to enroll in a plan.</a:t>
            </a:r>
          </a:p>
          <a:p>
            <a:pPr marL="119149" indent="-119149" defTabSz="966612">
              <a:spcBef>
                <a:spcPts val="634"/>
              </a:spcBef>
              <a:defRPr/>
            </a:pPr>
            <a:r>
              <a:rPr lang="en-US" b="1" dirty="0">
                <a:solidFill>
                  <a:prstClr val="black"/>
                </a:solidFill>
                <a:cs typeface="Arial" panose="020B0604020202020204" pitchFamily="34" charset="0"/>
              </a:rPr>
              <a:t>Most people must join a Medicare drug plan to get coverage. </a:t>
            </a:r>
            <a:r>
              <a:rPr lang="en-US" dirty="0">
                <a:solidFill>
                  <a:prstClr val="black"/>
                </a:solidFill>
                <a:cs typeface="Arial" panose="020B0604020202020204" pitchFamily="34" charset="0"/>
              </a:rPr>
              <a:t>So, while all people with Medicare can have this coverage, you need to take action to get it. If you qualify for Extra Help to pay for your prescription drugs, Medicare will enroll you in a Medicare drug plan unless you decline coverage or join a plan yourself. You can only be a member of one Medicare drug plan at a time.</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1880560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4554389"/>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dirty="0">
              <a:cs typeface="Arial"/>
            </a:endParaRPr>
          </a:p>
          <a:p>
            <a:pPr marL="0" indent="0" defTabSz="966612">
              <a:spcBef>
                <a:spcPts val="634"/>
              </a:spcBef>
              <a:buNone/>
              <a:defRPr/>
            </a:pPr>
            <a:r>
              <a:rPr lang="en-US" b="1" dirty="0">
                <a:cs typeface="Arial"/>
              </a:rPr>
              <a:t>Presenter Notes</a:t>
            </a:r>
          </a:p>
          <a:p>
            <a:pPr marL="119149" indent="-119149">
              <a:spcBef>
                <a:spcPts val="634"/>
              </a:spcBef>
              <a:defRPr/>
            </a:pPr>
            <a:r>
              <a:rPr lang="en-US" b="1" dirty="0">
                <a:solidFill>
                  <a:prstClr val="black"/>
                </a:solidFill>
                <a:cs typeface="Arial"/>
              </a:rPr>
              <a:t>You can join a Medicare drug plan during your 7-month Initial Enrollment Period (IEP). </a:t>
            </a:r>
            <a:r>
              <a:rPr lang="en-US" dirty="0">
                <a:solidFill>
                  <a:prstClr val="black"/>
                </a:solidFill>
                <a:cs typeface="Arial"/>
              </a:rPr>
              <a:t>Your IEP begins 3 months before the month you turn 65, includes the month you turn 65, and ends 3 months after the month you turn 65. </a:t>
            </a:r>
          </a:p>
          <a:p>
            <a:pPr marL="119149" indent="-119149" defTabSz="966612">
              <a:spcBef>
                <a:spcPts val="634"/>
              </a:spcBef>
              <a:defRPr/>
            </a:pPr>
            <a:r>
              <a:rPr lang="en-US" b="1" dirty="0">
                <a:solidFill>
                  <a:prstClr val="black"/>
                </a:solidFill>
                <a:cs typeface="Arial"/>
              </a:rPr>
              <a:t>The yearly Open Enrollment Period (OEP) period is from October 15–December 7. </a:t>
            </a:r>
            <a:r>
              <a:rPr lang="en-US" dirty="0">
                <a:solidFill>
                  <a:prstClr val="black"/>
                </a:solidFill>
                <a:cs typeface="Arial"/>
              </a:rPr>
              <a:t>Any eligible person can join, switch, or drop a Medicare drug plan during this time. Each year, you have a chance to make changes to your Medicare Advantage or Medicare drug coverage for the following year. Your coverage starts January 1. For most people, this is the one time each year that changes can be made. If you make a change during this time, your new coverage starts on January 1 if the plan gets your request by December 7. </a:t>
            </a:r>
            <a:endParaRPr lang="en-US" dirty="0">
              <a:solidFill>
                <a:prstClr val="black"/>
              </a:solidFill>
              <a:cs typeface="Arial" panose="020B0604020202020204" pitchFamily="34" charset="0"/>
            </a:endParaRPr>
          </a:p>
          <a:p>
            <a:pPr marL="119149" indent="-119149" defTabSz="966612">
              <a:spcBef>
                <a:spcPts val="634"/>
              </a:spcBef>
              <a:defRPr/>
            </a:pPr>
            <a:r>
              <a:rPr lang="en-US" b="1" dirty="0">
                <a:solidFill>
                  <a:prstClr val="black"/>
                </a:solidFill>
                <a:cs typeface="Arial"/>
              </a:rPr>
              <a:t>If you don’t have Part A coverage</a:t>
            </a:r>
            <a:r>
              <a:rPr lang="en-US" dirty="0">
                <a:solidFill>
                  <a:prstClr val="black"/>
                </a:solidFill>
                <a:cs typeface="Arial"/>
              </a:rPr>
              <a:t>, and enroll in Part B during the Part B General Enrollment Period (GEP) (January 1–March 31), you can sign up for a Medicare drug coverage from April 1–June 30. Your coverage begins on July 1.</a:t>
            </a:r>
          </a:p>
          <a:p>
            <a:pPr marL="0" indent="0">
              <a:spcBef>
                <a:spcPts val="634"/>
              </a:spcBef>
              <a:buNone/>
            </a:pPr>
            <a:endParaRPr lang="en-US" dirty="0">
              <a:cs typeface="Arial" panose="020B0604020202020204" pitchFamily="34" charset="0"/>
            </a:endParaRPr>
          </a:p>
          <a:p>
            <a:pPr marL="0" indent="0">
              <a:spcBef>
                <a:spcPts val="634"/>
              </a:spcBef>
              <a:buNone/>
            </a:pPr>
            <a:endParaRPr lang="en-US" dirty="0">
              <a:cs typeface="Arial" panose="020B0604020202020204" pitchFamily="34" charset="0"/>
            </a:endParaRPr>
          </a:p>
        </p:txBody>
      </p:sp>
    </p:spTree>
    <p:extLst>
      <p:ext uri="{BB962C8B-B14F-4D97-AF65-F5344CB8AC3E}">
        <p14:creationId xmlns:p14="http://schemas.microsoft.com/office/powerpoint/2010/main" val="42940408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0048" y="3680973"/>
            <a:ext cx="7069038" cy="5654615"/>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b="1" dirty="0">
                <a:solidFill>
                  <a:prstClr val="black"/>
                </a:solidFill>
                <a:cs typeface="Arial" panose="020B0604020202020204" pitchFamily="34" charset="0"/>
              </a:rPr>
              <a:t>Generally you must stay enrolled for the calendar year. </a:t>
            </a:r>
            <a:r>
              <a:rPr lang="en-US" dirty="0">
                <a:solidFill>
                  <a:prstClr val="black"/>
                </a:solidFill>
                <a:cs typeface="Arial" panose="020B0604020202020204" pitchFamily="34" charset="0"/>
              </a:rPr>
              <a:t>However, in certain situations you may change plans, like if you switch from Medicare Advantage to Original Medicare, during the Medicare Advantage OEP, you may add Medicare drug coverage. The Medicare Advantage OEP is from January 1–March 31 each year. Your coverage begins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after you enroll in the plan. You must be enrolled in a Medicare Advantage Plan (at any time) during the first 3 months of the year to use this enrollment period. Also, if you’re new to Medicare and you’re enrolled in a Medicare Advantage Plan during your IEP, you can make a change within the first 3 months you have Medicare, using the Medicare Advantage OEP. </a:t>
            </a:r>
          </a:p>
          <a:p>
            <a:pPr marL="0" indent="0">
              <a:spcBef>
                <a:spcPts val="634"/>
              </a:spcBef>
              <a:buNone/>
              <a:defRPr/>
            </a:pPr>
            <a:r>
              <a:rPr lang="en-US" b="1" dirty="0">
                <a:solidFill>
                  <a:prstClr val="black"/>
                </a:solidFill>
                <a:cs typeface="Arial" panose="020B0604020202020204" pitchFamily="34" charset="0"/>
              </a:rPr>
              <a:t>You may also be eligible for a Special Enrollment Period (SEP), which may allow you to join, switch, or drop your Medicare drug plan. These are some of the conditions that may allow you to use an SEP to change plans:</a:t>
            </a:r>
          </a:p>
          <a:p>
            <a:pPr marL="125525" indent="-125525">
              <a:spcBef>
                <a:spcPts val="634"/>
              </a:spcBef>
              <a:defRPr/>
            </a:pPr>
            <a:r>
              <a:rPr lang="en-US" dirty="0">
                <a:solidFill>
                  <a:prstClr val="black"/>
                </a:solidFill>
                <a:cs typeface="Arial" panose="020B0604020202020204" pitchFamily="34" charset="0"/>
              </a:rPr>
              <a:t>If you permanently move out of your plan’s service area; if you lose your other creditable drug coverage (“creditable” means coverage that's considered to be at least as good as Medicare drug coverage); if you weren’t adequately informed that your other coverage wasn’t creditable, or that the coverage was reduced so that it’s no longer creditable; when you enter, live at, or leave an institution (like a nursing home); or, if you get, lose, or have a change in your Medicaid or Extra Help.</a:t>
            </a:r>
          </a:p>
          <a:p>
            <a:pPr marL="125525" indent="-125525">
              <a:spcBef>
                <a:spcPts val="634"/>
              </a:spcBef>
              <a:defRPr/>
            </a:pPr>
            <a:r>
              <a:rPr lang="en-US" dirty="0">
                <a:solidFill>
                  <a:prstClr val="black"/>
                </a:solidFill>
                <a:cs typeface="Arial" panose="020B0604020202020204" pitchFamily="34" charset="0"/>
              </a:rPr>
              <a:t>If you have Extra Help, you can change plans once per quarter in the first 3 quarters of the calendar year. People who are notified that they are “potentially at risk” or “at-risk” for opioid misuse and under a drug management program can’t use this SEP as long as they are enrolled in that plan or until the “at-risk” determination expires or is terminated by the plan. However, they can use the OEP and other SEPs that they qualify for.</a:t>
            </a:r>
          </a:p>
          <a:p>
            <a:pPr marL="125525" indent="-125525">
              <a:spcBef>
                <a:spcPts val="634"/>
              </a:spcBef>
              <a:defRPr/>
            </a:pPr>
            <a:r>
              <a:rPr lang="en-US" dirty="0">
                <a:solidFill>
                  <a:prstClr val="black"/>
                </a:solidFill>
                <a:cs typeface="Arial" panose="020B0604020202020204" pitchFamily="34" charset="0"/>
              </a:rPr>
              <a:t>Or in exceptional circumstances, like if you no longer qualify for Extra Help.</a:t>
            </a:r>
          </a:p>
          <a:p>
            <a:pPr marL="0" indent="0">
              <a:spcBef>
                <a:spcPts val="634"/>
              </a:spcBef>
              <a:buNone/>
              <a:defRPr/>
            </a:pPr>
            <a:r>
              <a:rPr lang="en-US" b="1" dirty="0">
                <a:solidFill>
                  <a:prstClr val="black"/>
                </a:solidFill>
                <a:cs typeface="Arial" panose="020B0604020202020204" pitchFamily="34" charset="0"/>
              </a:rPr>
              <a:t>You can switch to Medicare drug coverage that has 5 stars for its overall star rating from December 8–November 30 each year. </a:t>
            </a:r>
            <a:r>
              <a:rPr lang="en-US" dirty="0">
                <a:solidFill>
                  <a:prstClr val="black"/>
                </a:solidFill>
                <a:cs typeface="Arial" panose="020B0604020202020204" pitchFamily="34" charset="0"/>
              </a:rPr>
              <a:t>You can only use this SEP once during this timeframe. For more enrollment period information, visit </a:t>
            </a:r>
            <a:r>
              <a:rPr lang="en-US" u="sng" dirty="0">
                <a:hlinkClick r:id="rId3"/>
              </a:rPr>
              <a:t>Medicare.gov/publications</a:t>
            </a:r>
            <a:r>
              <a:rPr lang="en-US" dirty="0">
                <a:solidFill>
                  <a:prstClr val="black"/>
                </a:solidFill>
                <a:cs typeface="Arial" panose="020B0604020202020204" pitchFamily="34" charset="0"/>
              </a:rPr>
              <a:t> to review “Understanding Medicare Advantage &amp; Medicare Drug Plan Enrollment Periods” (CMS Product No. 11219).</a:t>
            </a:r>
            <a:endParaRPr lang="en-US" b="1" dirty="0"/>
          </a:p>
        </p:txBody>
      </p:sp>
    </p:spTree>
    <p:extLst>
      <p:ext uri="{BB962C8B-B14F-4D97-AF65-F5344CB8AC3E}">
        <p14:creationId xmlns:p14="http://schemas.microsoft.com/office/powerpoint/2010/main" val="13785467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14434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119149" indent="-119149">
              <a:spcBef>
                <a:spcPts val="634"/>
              </a:spcBef>
              <a:defRPr/>
            </a:pPr>
            <a:r>
              <a:rPr lang="en-US" b="1" dirty="0">
                <a:solidFill>
                  <a:prstClr val="black"/>
                </a:solidFill>
                <a:cs typeface="Arial" panose="020B0604020202020204" pitchFamily="34" charset="0"/>
              </a:rPr>
              <a:t>There’s help available to find the Medicare drug plan that’s right for you. </a:t>
            </a:r>
            <a:r>
              <a:rPr lang="en-US" dirty="0">
                <a:solidFill>
                  <a:prstClr val="black"/>
                </a:solidFill>
                <a:cs typeface="Arial" panose="020B0604020202020204" pitchFamily="34" charset="0"/>
              </a:rPr>
              <a:t>You can visit </a:t>
            </a:r>
            <a:r>
              <a:rPr lang="en-US" dirty="0">
                <a:cs typeface="Arial" panose="020B0604020202020204" pitchFamily="34" charset="0"/>
                <a:hlinkClick r:id="rId3"/>
              </a:rPr>
              <a:t>Medicare.gov/plan-compare</a:t>
            </a:r>
            <a:r>
              <a:rPr lang="en-US" dirty="0">
                <a:cs typeface="Arial" panose="020B0604020202020204" pitchFamily="34" charset="0"/>
              </a:rPr>
              <a:t>, </a:t>
            </a:r>
            <a:r>
              <a:rPr lang="en-US" dirty="0">
                <a:solidFill>
                  <a:prstClr val="black"/>
                </a:solidFill>
                <a:cs typeface="Arial" panose="020B0604020202020204" pitchFamily="34" charset="0"/>
              </a:rPr>
              <a:t>or call 1-800-MEDICARE (1-800-633-4227); TTY: 1-877-486-2048; or contact your SHIP for free counseling to help you compare Medicare drug plans. To find information for your local SHIP, visit </a:t>
            </a:r>
            <a:r>
              <a:rPr lang="en-US" dirty="0">
                <a:solidFill>
                  <a:srgbClr val="00529B"/>
                </a:solidFill>
                <a:cs typeface="Arial" panose="020B0604020202020204" pitchFamily="34" charset="0"/>
                <a:hlinkClick r:id="rId4"/>
              </a:rPr>
              <a:t>shiphelp.org</a:t>
            </a:r>
            <a:r>
              <a:rPr lang="en-US" dirty="0">
                <a:solidFill>
                  <a:prstClr val="black"/>
                </a:solidFill>
                <a:cs typeface="Arial" panose="020B0604020202020204" pitchFamily="34" charset="0"/>
              </a:rPr>
              <a:t>. </a:t>
            </a:r>
          </a:p>
          <a:p>
            <a:pPr marL="119149" indent="-119149">
              <a:spcBef>
                <a:spcPts val="634"/>
              </a:spcBef>
              <a:defRPr/>
            </a:pPr>
            <a:r>
              <a:rPr lang="en-US" b="1" dirty="0">
                <a:solidFill>
                  <a:prstClr val="black"/>
                </a:solidFill>
                <a:cs typeface="Arial" panose="020B0604020202020204" pitchFamily="34" charset="0"/>
              </a:rPr>
              <a:t>After you pick a plan that meets your needs, call the company offering it and ask how to join. </a:t>
            </a:r>
            <a:r>
              <a:rPr lang="en-US" dirty="0">
                <a:solidFill>
                  <a:prstClr val="black"/>
                </a:solidFill>
                <a:cs typeface="Arial" panose="020B0604020202020204" pitchFamily="34" charset="0"/>
              </a:rPr>
              <a:t>All plans must offer paper enrollment applications. Also, plans may let you enroll through their website or over the phone. Most plans also participate and offer enrollment through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 You can also call Medicare to enroll at 1-800-MEDICARE; TTY: 1-877-486-2048. </a:t>
            </a:r>
          </a:p>
          <a:p>
            <a:pPr marL="119149" indent="-119149">
              <a:spcBef>
                <a:spcPts val="634"/>
              </a:spcBef>
              <a:defRPr/>
            </a:pPr>
            <a:r>
              <a:rPr lang="en-US" b="1" dirty="0">
                <a:solidFill>
                  <a:prstClr val="black"/>
                </a:solidFill>
                <a:cs typeface="Arial" panose="020B0604020202020204" pitchFamily="34" charset="0"/>
              </a:rPr>
              <a:t>Plans must process applications in a timely manner. </a:t>
            </a:r>
            <a:r>
              <a:rPr lang="en-US" dirty="0">
                <a:solidFill>
                  <a:prstClr val="black"/>
                </a:solidFill>
                <a:cs typeface="Arial" panose="020B0604020202020204" pitchFamily="34" charset="0"/>
              </a:rPr>
              <a:t>After you apply, the plan must tell you if your application has been accepted or denied. Plans aren't allowed to deny your application based on your health condition or the drugs you're taking.</a:t>
            </a:r>
          </a:p>
          <a:p>
            <a:pPr marL="0" indent="0">
              <a:spcBef>
                <a:spcPts val="634"/>
              </a:spcBef>
              <a:buNone/>
              <a:defRPr/>
            </a:pPr>
            <a:endParaRPr lang="en-US" dirty="0">
              <a:solidFill>
                <a:prstClr val="black"/>
              </a:solidFill>
              <a:cs typeface="Arial" panose="020B0604020202020204" pitchFamily="34" charset="0"/>
            </a:endParaRPr>
          </a:p>
          <a:p>
            <a:pPr marL="0" indent="0">
              <a:spcBef>
                <a:spcPts val="634"/>
              </a:spcBef>
              <a:buNone/>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27041961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57176" y="3581400"/>
            <a:ext cx="6810374" cy="5838825"/>
          </a:xfrm>
        </p:spPr>
        <p:txBody>
          <a:bodyPr/>
          <a:lstStyle/>
          <a:p>
            <a:pPr marL="0" indent="0" defTabSz="966612">
              <a:spcBef>
                <a:spcPts val="634"/>
              </a:spcBef>
              <a:buNone/>
              <a:defRPr/>
            </a:pPr>
            <a:r>
              <a:rPr lang="en-US" sz="1100" b="1" dirty="0">
                <a:solidFill>
                  <a:prstClr val="black"/>
                </a:solidFill>
                <a:ea typeface="ＭＳ Ｐゴシック"/>
                <a:cs typeface="Arial" panose="020B0604020202020204" pitchFamily="34" charset="0"/>
              </a:rPr>
              <a:t>This slide has animation.</a:t>
            </a:r>
            <a:endParaRPr lang="en-US" sz="1100" b="1" dirty="0">
              <a:cs typeface="Arial" panose="020B0604020202020204" pitchFamily="34" charset="0"/>
            </a:endParaRPr>
          </a:p>
          <a:p>
            <a:pPr marL="0" indent="0" defTabSz="966612">
              <a:spcBef>
                <a:spcPts val="634"/>
              </a:spcBef>
              <a:buNone/>
              <a:defRPr/>
            </a:pPr>
            <a:r>
              <a:rPr lang="en-US" sz="1100" b="1" dirty="0">
                <a:cs typeface="Arial" panose="020B0604020202020204" pitchFamily="34" charset="0"/>
              </a:rPr>
              <a:t>Presenter Notes</a:t>
            </a:r>
          </a:p>
          <a:p>
            <a:pPr marL="0" indent="0">
              <a:spcBef>
                <a:spcPts val="634"/>
              </a:spcBef>
              <a:buNone/>
              <a:defRPr/>
            </a:pPr>
            <a:r>
              <a:rPr lang="en-US" sz="1100" b="1" dirty="0">
                <a:solidFill>
                  <a:prstClr val="black"/>
                </a:solidFill>
                <a:cs typeface="Arial" panose="020B0604020202020204" pitchFamily="34" charset="0"/>
              </a:rPr>
              <a:t>Everyone with Medicare has to make a decision about drug coverage. </a:t>
            </a:r>
            <a:r>
              <a:rPr lang="en-US" sz="1100" dirty="0">
                <a:solidFill>
                  <a:prstClr val="black"/>
                </a:solidFill>
                <a:cs typeface="Arial" panose="020B0604020202020204" pitchFamily="34" charset="0"/>
              </a:rPr>
              <a:t>If you’re new to Medicare and already have other drug coverage like </a:t>
            </a:r>
            <a:r>
              <a:rPr lang="en-US" sz="1100" dirty="0">
                <a:cs typeface="Arial" panose="020B0604020202020204" pitchFamily="34" charset="0"/>
              </a:rPr>
              <a:t>from an employer or union,</a:t>
            </a:r>
            <a:r>
              <a:rPr lang="en-US" sz="1100" dirty="0">
                <a:solidFill>
                  <a:prstClr val="black"/>
                </a:solidFill>
                <a:cs typeface="Arial" panose="020B0604020202020204" pitchFamily="34" charset="0"/>
              </a:rPr>
              <a:t> </a:t>
            </a:r>
            <a:r>
              <a:rPr lang="en-US" sz="1100" dirty="0">
                <a:cs typeface="Arial" panose="020B0604020202020204" pitchFamily="34" charset="0"/>
              </a:rPr>
              <a:t>find out how your employer or union drug coverage works with Medicare, because your coverage may change if you join a Medicare drug plan. Your employer or union (or the plan that administers your drug coverage) will send you a “Creditable Coverage” disclosure each year, letting you know if it’s creditable drug coverage and how it compares to Medicare drug coverage. If you don’t get this information, ask your employer or union for it. </a:t>
            </a:r>
          </a:p>
          <a:p>
            <a:pPr marL="0" indent="0">
              <a:spcBef>
                <a:spcPts val="634"/>
              </a:spcBef>
              <a:buNone/>
              <a:defRPr/>
            </a:pPr>
            <a:r>
              <a:rPr lang="en-US" sz="1100" b="1" dirty="0">
                <a:cs typeface="Arial" panose="020B0604020202020204" pitchFamily="34" charset="0"/>
              </a:rPr>
              <a:t>You may have to make choices about your employer/union drug coverage and Medicare drug coverage:</a:t>
            </a:r>
          </a:p>
          <a:p>
            <a:pPr marL="118813" indent="-118813">
              <a:spcBef>
                <a:spcPts val="634"/>
              </a:spcBef>
              <a:defRPr/>
            </a:pPr>
            <a:r>
              <a:rPr lang="en-US" sz="1100" dirty="0">
                <a:cs typeface="Arial" panose="020B0604020202020204" pitchFamily="34" charset="0"/>
              </a:rPr>
              <a:t>During your 7-month IEP, when you first become eligible for Medicare</a:t>
            </a:r>
          </a:p>
          <a:p>
            <a:pPr marL="118813" indent="-118813">
              <a:spcBef>
                <a:spcPts val="634"/>
              </a:spcBef>
              <a:defRPr/>
            </a:pPr>
            <a:r>
              <a:rPr lang="en-US" sz="1100" dirty="0">
                <a:cs typeface="Arial" panose="020B0604020202020204" pitchFamily="34" charset="0"/>
              </a:rPr>
              <a:t>During the OEP, between October 15–December 7 each year</a:t>
            </a:r>
          </a:p>
          <a:p>
            <a:pPr marL="118813" indent="-118813">
              <a:spcBef>
                <a:spcPts val="634"/>
              </a:spcBef>
              <a:defRPr/>
            </a:pPr>
            <a:r>
              <a:rPr lang="en-US" sz="1100" dirty="0">
                <a:cs typeface="Arial" panose="020B0604020202020204" pitchFamily="34" charset="0"/>
              </a:rPr>
              <a:t>When your employer/union coverage changes or ends </a:t>
            </a:r>
            <a:endParaRPr lang="en-US" sz="1100" dirty="0">
              <a:solidFill>
                <a:prstClr val="black"/>
              </a:solidFill>
              <a:cs typeface="Arial" panose="020B0604020202020204" pitchFamily="34" charset="0"/>
            </a:endParaRPr>
          </a:p>
          <a:p>
            <a:pPr marL="0" indent="0">
              <a:spcBef>
                <a:spcPts val="634"/>
              </a:spcBef>
              <a:buNone/>
              <a:defRPr/>
            </a:pPr>
            <a:r>
              <a:rPr lang="en-US" sz="1100" b="1" dirty="0">
                <a:cs typeface="Arial" panose="020B0604020202020204" pitchFamily="34" charset="0"/>
              </a:rPr>
              <a:t>Before making a decision, you should consider:</a:t>
            </a:r>
          </a:p>
          <a:p>
            <a:pPr marL="118813" indent="-118813">
              <a:spcBef>
                <a:spcPts val="634"/>
              </a:spcBef>
              <a:defRPr/>
            </a:pPr>
            <a:r>
              <a:rPr lang="en-US" sz="1100" dirty="0">
                <a:cs typeface="Arial" panose="020B0604020202020204" pitchFamily="34" charset="0"/>
              </a:rPr>
              <a:t>Is your employer or union drug coverage creditable? If not, in most cases, you’ll have to pay a late enrollment penalty if you don’t join a Medicare drug plan when you’re first eligible. </a:t>
            </a:r>
          </a:p>
          <a:p>
            <a:pPr marL="118813" indent="-118813">
              <a:spcBef>
                <a:spcPts val="634"/>
              </a:spcBef>
              <a:defRPr/>
            </a:pPr>
            <a:r>
              <a:rPr lang="en-US" sz="1100" dirty="0">
                <a:cs typeface="Arial" panose="020B0604020202020204" pitchFamily="34" charset="0"/>
              </a:rPr>
              <a:t>Will you or your spouse or dependents lose all of your employer or union health coverage if you join a Medicare drug plan? </a:t>
            </a:r>
          </a:p>
          <a:p>
            <a:pPr marL="118813" indent="-118813">
              <a:spcBef>
                <a:spcPts val="634"/>
              </a:spcBef>
              <a:defRPr/>
            </a:pPr>
            <a:r>
              <a:rPr lang="en-US" sz="1100" dirty="0">
                <a:cs typeface="Arial" panose="020B0604020202020204" pitchFamily="34" charset="0"/>
              </a:rPr>
              <a:t>How do your out-of-pocket drug costs with your employer or union drug coverage compare to out-of-pocket drug costs with a Medicare drug plan? </a:t>
            </a:r>
          </a:p>
          <a:p>
            <a:pPr marL="118813" indent="-118813">
              <a:spcBef>
                <a:spcPts val="634"/>
              </a:spcBef>
              <a:defRPr/>
            </a:pPr>
            <a:r>
              <a:rPr lang="en-US" sz="1100" dirty="0">
                <a:cs typeface="Arial" panose="020B0604020202020204" pitchFamily="34" charset="0"/>
              </a:rPr>
              <a:t>How will your costs will change if you get Extra Help with your Medicare drug plan costs? </a:t>
            </a:r>
          </a:p>
          <a:p>
            <a:pPr marL="118813" marR="0" lvl="0" indent="-118813" algn="l" defTabSz="914400" rtl="0" eaLnBrk="1" fontAlgn="auto" latinLnBrk="0" hangingPunct="1">
              <a:lnSpc>
                <a:spcPct val="100000"/>
              </a:lnSpc>
              <a:spcBef>
                <a:spcPts val="634"/>
              </a:spcBef>
              <a:spcAft>
                <a:spcPts val="0"/>
              </a:spcAft>
              <a:buClrTx/>
              <a:buSzTx/>
              <a:buFont typeface="Wingdings" panose="05000000000000000000" pitchFamily="2" charset="2"/>
              <a:buChar char="§"/>
              <a:tabLst/>
              <a:defRPr/>
            </a:pPr>
            <a:r>
              <a:rPr lang="en-US" sz="1100" kern="1200" dirty="0">
                <a:solidFill>
                  <a:schemeClr val="tx1"/>
                </a:solidFill>
                <a:effectLst/>
                <a:latin typeface="+mn-lt"/>
                <a:ea typeface="+mn-ea"/>
                <a:cs typeface="+mn-cs"/>
              </a:rPr>
              <a:t>Is your current drug coverage comprehensive? For example, are all your current medications covered by your plan, and is your out-of-pocket cost high? All Medicare drug plans and health plans with drug coverage must ensure that their members have access to medically necessary drugs to treat their conditions.</a:t>
            </a:r>
            <a:endParaRPr lang="en-US" sz="1100" dirty="0">
              <a:cs typeface="Arial" panose="020B0604020202020204" pitchFamily="34" charset="0"/>
            </a:endParaRPr>
          </a:p>
          <a:p>
            <a:pPr marL="0" indent="0">
              <a:spcBef>
                <a:spcPts val="634"/>
              </a:spcBef>
              <a:buNone/>
              <a:defRPr/>
            </a:pPr>
            <a:r>
              <a:rPr lang="en-US" sz="1100" b="1" dirty="0">
                <a:solidFill>
                  <a:prstClr val="black"/>
                </a:solidFill>
                <a:cs typeface="Arial" panose="020B0604020202020204" pitchFamily="34" charset="0"/>
              </a:rPr>
              <a:t>If you decide not to join a Medicare drug plan when you’re first eligible,</a:t>
            </a:r>
            <a:r>
              <a:rPr lang="en-US" sz="1100" dirty="0">
                <a:solidFill>
                  <a:prstClr val="black"/>
                </a:solidFill>
                <a:cs typeface="Arial" panose="020B0604020202020204" pitchFamily="34" charset="0"/>
              </a:rPr>
              <a:t> and you don’t have other creditable drug coverage </a:t>
            </a:r>
            <a:r>
              <a:rPr lang="en-US" sz="1100" dirty="0">
                <a:cs typeface="Arial" panose="020B0604020202020204" pitchFamily="34" charset="0"/>
              </a:rPr>
              <a:t>(if you go 63 or more days in a row without creditable coverage), </a:t>
            </a:r>
            <a:r>
              <a:rPr lang="en-US" sz="1100" dirty="0">
                <a:solidFill>
                  <a:prstClr val="black"/>
                </a:solidFill>
                <a:cs typeface="Arial" panose="020B0604020202020204" pitchFamily="34" charset="0"/>
              </a:rPr>
              <a:t>or you don’t get Extra Help, you’ll likely pay a lifetime late enrollment penalty if you join a plan later.</a:t>
            </a:r>
          </a:p>
        </p:txBody>
      </p:sp>
    </p:spTree>
    <p:extLst>
      <p:ext uri="{BB962C8B-B14F-4D97-AF65-F5344CB8AC3E}">
        <p14:creationId xmlns:p14="http://schemas.microsoft.com/office/powerpoint/2010/main" val="18376279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Bef>
                <a:spcPts val="634"/>
              </a:spcBef>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86995">
              <a:spcBef>
                <a:spcPts val="634"/>
              </a:spcBef>
              <a:buNone/>
              <a:defRPr/>
            </a:pPr>
            <a:r>
              <a:rPr lang="en-US" dirty="0">
                <a:solidFill>
                  <a:prstClr val="black"/>
                </a:solidFill>
                <a:ea typeface="Calibri"/>
                <a:cs typeface="Arial"/>
              </a:rPr>
              <a:t>Check Your Knowledge: Question 5</a:t>
            </a:r>
          </a:p>
          <a:p>
            <a:pPr marL="0" indent="0">
              <a:spcBef>
                <a:spcPts val="634"/>
              </a:spcBef>
              <a:buNone/>
              <a:defRPr/>
            </a:pPr>
            <a:r>
              <a:rPr lang="en-US" b="1" dirty="0">
                <a:solidFill>
                  <a:prstClr val="black"/>
                </a:solidFill>
                <a:cs typeface="Arial"/>
              </a:rPr>
              <a:t>Medicare drug coverage is also called _____.</a:t>
            </a:r>
          </a:p>
          <a:p>
            <a:pPr marL="240982" indent="-240982">
              <a:spcBef>
                <a:spcPts val="634"/>
              </a:spcBef>
              <a:buFontTx/>
              <a:buAutoNum type="alphaLcPeriod"/>
              <a:defRPr/>
            </a:pPr>
            <a:r>
              <a:rPr lang="en-US" dirty="0">
                <a:solidFill>
                  <a:prstClr val="black"/>
                </a:solidFill>
                <a:ea typeface="Calibri"/>
                <a:cs typeface="Arial"/>
              </a:rPr>
              <a:t>Part A </a:t>
            </a:r>
            <a:endParaRPr lang="en-US" dirty="0">
              <a:solidFill>
                <a:prstClr val="black"/>
              </a:solidFill>
              <a:ea typeface="Calibri"/>
              <a:cs typeface="Arial" panose="020B0604020202020204" pitchFamily="34" charset="0"/>
            </a:endParaRPr>
          </a:p>
          <a:p>
            <a:pPr marL="240982" indent="-240982">
              <a:spcBef>
                <a:spcPts val="634"/>
              </a:spcBef>
              <a:buFontTx/>
              <a:buAutoNum type="alphaLcPeriod"/>
              <a:defRPr/>
            </a:pPr>
            <a:r>
              <a:rPr lang="en-US" dirty="0">
                <a:solidFill>
                  <a:prstClr val="black"/>
                </a:solidFill>
                <a:ea typeface="Calibri"/>
                <a:cs typeface="Arial"/>
              </a:rPr>
              <a:t>Part B</a:t>
            </a:r>
          </a:p>
          <a:p>
            <a:pPr marL="240982" indent="-240982">
              <a:spcBef>
                <a:spcPts val="634"/>
              </a:spcBef>
              <a:buFontTx/>
              <a:buAutoNum type="alphaLcPeriod"/>
              <a:defRPr/>
            </a:pPr>
            <a:r>
              <a:rPr lang="en-US" dirty="0">
                <a:solidFill>
                  <a:prstClr val="black"/>
                </a:solidFill>
                <a:ea typeface="Calibri"/>
                <a:cs typeface="Arial"/>
              </a:rPr>
              <a:t>Part D</a:t>
            </a:r>
          </a:p>
          <a:p>
            <a:pPr marL="240982" indent="-240982">
              <a:spcBef>
                <a:spcPts val="634"/>
              </a:spcBef>
              <a:buFontTx/>
              <a:buAutoNum type="alphaLcPeriod"/>
              <a:defRPr/>
            </a:pPr>
            <a:r>
              <a:rPr lang="en-US" dirty="0">
                <a:solidFill>
                  <a:prstClr val="black"/>
                </a:solidFill>
                <a:ea typeface="Calibri"/>
                <a:cs typeface="Arial"/>
              </a:rPr>
              <a:t>All of the above</a:t>
            </a:r>
          </a:p>
          <a:p>
            <a:pPr marL="0" indent="0" defTabSz="986995">
              <a:spcBef>
                <a:spcPts val="634"/>
              </a:spcBef>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c. Part D</a:t>
            </a:r>
            <a:endParaRPr lang="en-US" b="1" dirty="0">
              <a:solidFill>
                <a:prstClr val="black"/>
              </a:solidFill>
              <a:ea typeface="Calibri"/>
              <a:cs typeface="Arial"/>
            </a:endParaRPr>
          </a:p>
          <a:p>
            <a:pPr marL="0" indent="0" defTabSz="986995">
              <a:spcBef>
                <a:spcPts val="634"/>
              </a:spcBef>
              <a:buNone/>
              <a:defRPr/>
            </a:pPr>
            <a:r>
              <a:rPr lang="en-US" dirty="0">
                <a:solidFill>
                  <a:prstClr val="black"/>
                </a:solidFill>
                <a:cs typeface="Arial"/>
              </a:rPr>
              <a:t>Medicare drug coverage is also called Part D. Part D coverage is provided through Medicare drug plans (also known as PDPs), and Medicare Advantage Plans with drug coverage.</a:t>
            </a:r>
          </a:p>
          <a:p>
            <a:pPr marL="0" indent="0">
              <a:spcBef>
                <a:spcPts val="634"/>
              </a:spcBef>
              <a:buNone/>
            </a:pPr>
            <a:endParaRPr lang="en-US" dirty="0">
              <a:solidFill>
                <a:prstClr val="black"/>
              </a:solidFill>
            </a:endParaRPr>
          </a:p>
          <a:p>
            <a:pPr marL="0" indent="0">
              <a:spcBef>
                <a:spcPts val="634"/>
              </a:spcBef>
              <a:buNone/>
            </a:pPr>
            <a:endParaRPr lang="en-US" dirty="0"/>
          </a:p>
        </p:txBody>
      </p:sp>
    </p:spTree>
    <p:extLst>
      <p:ext uri="{BB962C8B-B14F-4D97-AF65-F5344CB8AC3E}">
        <p14:creationId xmlns:p14="http://schemas.microsoft.com/office/powerpoint/2010/main" val="5225819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144347"/>
          </a:xfrm>
        </p:spPr>
        <p:txBody>
          <a:bodyPr/>
          <a:lstStyle/>
          <a:p>
            <a:pPr marL="0" indent="0" fontAlgn="base">
              <a:spcBef>
                <a:spcPts val="634"/>
              </a:spcBef>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86995">
              <a:spcBef>
                <a:spcPts val="634"/>
              </a:spcBef>
              <a:buNone/>
              <a:defRPr/>
            </a:pPr>
            <a:r>
              <a:rPr lang="en-US" dirty="0">
                <a:solidFill>
                  <a:prstClr val="black"/>
                </a:solidFill>
                <a:ea typeface="Calibri"/>
                <a:cs typeface="Arial"/>
              </a:rPr>
              <a:t>Check Your Knowledge: Question 6</a:t>
            </a:r>
          </a:p>
          <a:p>
            <a:pPr marL="0" indent="0" defTabSz="986995">
              <a:spcBef>
                <a:spcPts val="634"/>
              </a:spcBef>
              <a:buNone/>
              <a:defRPr/>
            </a:pPr>
            <a:r>
              <a:rPr lang="en-US" b="1" dirty="0">
                <a:solidFill>
                  <a:prstClr val="black"/>
                </a:solidFill>
                <a:ea typeface="Calibri"/>
                <a:cs typeface="Arial"/>
              </a:rPr>
              <a:t>It’s July. You enrolled in Medicare last year but didn’t enroll in a Medicare drug plan. Generally, when is your next chance to enroll in Part D? </a:t>
            </a:r>
          </a:p>
          <a:p>
            <a:pPr marL="0" indent="0" defTabSz="986995">
              <a:spcBef>
                <a:spcPts val="634"/>
              </a:spcBef>
              <a:buNone/>
              <a:defRPr/>
            </a:pPr>
            <a:r>
              <a:rPr lang="en-US" dirty="0">
                <a:solidFill>
                  <a:prstClr val="black"/>
                </a:solidFill>
                <a:ea typeface="Calibri"/>
                <a:cs typeface="Arial"/>
              </a:rPr>
              <a:t>a. Open Enrollment Period (OEP)</a:t>
            </a:r>
          </a:p>
          <a:p>
            <a:pPr marL="0" indent="0" defTabSz="986995">
              <a:spcBef>
                <a:spcPts val="634"/>
              </a:spcBef>
              <a:buNone/>
              <a:defRPr/>
            </a:pPr>
            <a:r>
              <a:rPr lang="en-US" dirty="0">
                <a:solidFill>
                  <a:prstClr val="black"/>
                </a:solidFill>
                <a:ea typeface="Calibri"/>
                <a:cs typeface="Arial"/>
              </a:rPr>
              <a:t>b. Initial Enrollment Period (IEP)</a:t>
            </a:r>
          </a:p>
          <a:p>
            <a:pPr marL="0" indent="0" defTabSz="986995">
              <a:spcBef>
                <a:spcPts val="634"/>
              </a:spcBef>
              <a:buNone/>
              <a:defRPr/>
            </a:pPr>
            <a:r>
              <a:rPr lang="en-US" dirty="0">
                <a:solidFill>
                  <a:prstClr val="black"/>
                </a:solidFill>
                <a:ea typeface="Calibri"/>
                <a:cs typeface="Arial"/>
              </a:rPr>
              <a:t>c. Your next birthday</a:t>
            </a:r>
          </a:p>
          <a:p>
            <a:pPr marL="0" indent="0" defTabSz="986995">
              <a:spcBef>
                <a:spcPts val="634"/>
              </a:spcBef>
              <a:buNone/>
              <a:defRPr/>
            </a:pPr>
            <a:r>
              <a:rPr lang="en-US" dirty="0">
                <a:solidFill>
                  <a:prstClr val="black"/>
                </a:solidFill>
                <a:ea typeface="Calibri"/>
                <a:cs typeface="Arial"/>
              </a:rPr>
              <a:t>d. 12 months after your IEP</a:t>
            </a:r>
          </a:p>
          <a:p>
            <a:pPr marL="0" indent="0" defTabSz="986995">
              <a:spcBef>
                <a:spcPts val="634"/>
              </a:spcBef>
              <a:buNone/>
              <a:defRPr/>
            </a:pPr>
            <a:r>
              <a:rPr lang="en-US" b="1" dirty="0">
                <a:solidFill>
                  <a:prstClr val="black"/>
                </a:solidFill>
                <a:cs typeface="Arial"/>
              </a:rPr>
              <a:t>Answer: a. Open Enrollment Period (</a:t>
            </a:r>
            <a:r>
              <a:rPr lang="en-US" b="1" dirty="0">
                <a:solidFill>
                  <a:prstClr val="black"/>
                </a:solidFill>
                <a:ea typeface="Calibri"/>
                <a:cs typeface="Arial"/>
              </a:rPr>
              <a:t>OEP) </a:t>
            </a:r>
            <a:endParaRPr lang="en-US" b="1" dirty="0">
              <a:solidFill>
                <a:prstClr val="black"/>
              </a:solidFill>
              <a:cs typeface="Arial" panose="020B0604020202020204" pitchFamily="34" charset="0"/>
            </a:endParaRPr>
          </a:p>
          <a:p>
            <a:pPr marL="0" indent="0" defTabSz="986995">
              <a:spcBef>
                <a:spcPts val="634"/>
              </a:spcBef>
              <a:buNone/>
              <a:defRPr/>
            </a:pPr>
            <a:r>
              <a:rPr lang="en-US" dirty="0">
                <a:solidFill>
                  <a:prstClr val="black"/>
                </a:solidFill>
                <a:cs typeface="Arial"/>
              </a:rPr>
              <a:t>Generally, the soonest you could join a Part D plan is t</a:t>
            </a:r>
            <a:r>
              <a:rPr lang="en-US" dirty="0">
                <a:solidFill>
                  <a:prstClr val="black"/>
                </a:solidFill>
                <a:ea typeface="Calibri"/>
                <a:cs typeface="Arial"/>
              </a:rPr>
              <a:t>he next </a:t>
            </a:r>
            <a:r>
              <a:rPr lang="en-US" dirty="0">
                <a:solidFill>
                  <a:prstClr val="black"/>
                </a:solidFill>
                <a:cs typeface="Arial"/>
              </a:rPr>
              <a:t>OEP, from October 15–December 7. Each year, you have a chance to make changes to your Medicare coverage for the following year. For most people, this is the one time each year that changes can be made. If you make a change during this time, your new coverage starts on January 1.</a:t>
            </a:r>
          </a:p>
          <a:p>
            <a:pPr marL="0" indent="0">
              <a:spcBef>
                <a:spcPts val="634"/>
              </a:spcBef>
              <a:buNone/>
              <a:defRPr/>
            </a:pPr>
            <a:r>
              <a:rPr lang="en-US" b="1" dirty="0">
                <a:solidFill>
                  <a:prstClr val="black"/>
                </a:solidFill>
                <a:cs typeface="Arial"/>
              </a:rPr>
              <a:t>NOTE:</a:t>
            </a:r>
            <a:r>
              <a:rPr lang="en-US" dirty="0">
                <a:solidFill>
                  <a:prstClr val="black"/>
                </a:solidFill>
                <a:cs typeface="Arial"/>
              </a:rPr>
              <a:t> You may owe a late enrollment penalty if, at any time after your IEP is over, there's a period of 63 or more days in a row when you don't have Part D or other creditable drug coverage. The cost of the late enrollment penalty depends on how long you went without creditable drug coverage. </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2133876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Lesson 5 explains Medicare Advantage (Part C). </a:t>
            </a:r>
          </a:p>
        </p:txBody>
      </p:sp>
    </p:spTree>
    <p:extLst>
      <p:ext uri="{BB962C8B-B14F-4D97-AF65-F5344CB8AC3E}">
        <p14:creationId xmlns:p14="http://schemas.microsoft.com/office/powerpoint/2010/main" val="2047000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sz="1300" b="1" dirty="0">
                <a:solidFill>
                  <a:prstClr val="black"/>
                </a:solidFill>
                <a:ea typeface="ＭＳ Ｐゴシック"/>
                <a:cs typeface="Arial"/>
              </a:rPr>
              <a:t>This slide has animation.</a:t>
            </a:r>
            <a:endParaRPr lang="en-US" dirty="0">
              <a:cs typeface="Arial"/>
            </a:endParaRPr>
          </a:p>
          <a:p>
            <a:pPr marL="0" indent="0">
              <a:spcBef>
                <a:spcPts val="634"/>
              </a:spcBef>
              <a:buNone/>
            </a:pPr>
            <a:r>
              <a:rPr lang="en-US" b="1" dirty="0">
                <a:cs typeface="Arial"/>
              </a:rPr>
              <a:t>Presenter Notes</a:t>
            </a:r>
            <a:r>
              <a:rPr lang="en-US" dirty="0">
                <a:cs typeface="Arial"/>
              </a:rPr>
              <a:t> </a:t>
            </a:r>
          </a:p>
          <a:p>
            <a:pPr marL="125525" indent="-125525">
              <a:spcBef>
                <a:spcPts val="634"/>
              </a:spcBef>
              <a:buFont typeface="Wingdings,Sans-Serif"/>
              <a:buChar char="§"/>
            </a:pPr>
            <a:r>
              <a:rPr lang="en-US" dirty="0">
                <a:cs typeface="Arial"/>
              </a:rPr>
              <a:t>Social Security is responsible for enrolling most people in Medicare.</a:t>
            </a:r>
          </a:p>
          <a:p>
            <a:pPr marL="125525" indent="-125525">
              <a:spcBef>
                <a:spcPts val="634"/>
              </a:spcBef>
              <a:buFont typeface="Wingdings,Sans-Serif"/>
              <a:buChar char="§"/>
            </a:pPr>
            <a:r>
              <a:rPr lang="en-US" dirty="0">
                <a:cs typeface="Arial"/>
              </a:rPr>
              <a:t>The Railroad Retirement Board (RRB) is responsible for enrolling both railroad retirees and active employees in Medicare.</a:t>
            </a:r>
          </a:p>
          <a:p>
            <a:pPr marL="125525" indent="-125525">
              <a:spcBef>
                <a:spcPts val="634"/>
              </a:spcBef>
              <a:buFont typeface="Wingdings,Sans-Serif"/>
              <a:buChar char="§"/>
            </a:pPr>
            <a:r>
              <a:rPr lang="en-US" dirty="0">
                <a:cs typeface="Arial"/>
              </a:rPr>
              <a:t>Social Security and the RRB also determine the amounts of Medicare Part A (Hospital Insurance) (if you have to buy it) and Medicare Part B (Medical Insurance) premiums, late enrollment penalties (if applicable), and income-related monthly adjustment amounts (IRMAA).</a:t>
            </a:r>
          </a:p>
          <a:p>
            <a:pPr marL="125525" indent="-125525">
              <a:spcBef>
                <a:spcPts val="634"/>
              </a:spcBef>
              <a:buFont typeface="Wingdings,Sans-Serif"/>
              <a:buChar char="§"/>
            </a:pPr>
            <a:r>
              <a:rPr lang="en-US" dirty="0">
                <a:cs typeface="Arial"/>
              </a:rPr>
              <a:t>If you retired from federal service, contact the Office of Personnel Management (OPM) at </a:t>
            </a:r>
            <a:r>
              <a:rPr lang="en-US" dirty="0">
                <a:cs typeface="Arial"/>
                <a:hlinkClick r:id="rId3"/>
              </a:rPr>
              <a:t>OPM.gov</a:t>
            </a:r>
            <a:r>
              <a:rPr lang="en-US" dirty="0">
                <a:cs typeface="Arial"/>
              </a:rPr>
              <a:t> regarding your premiums.</a:t>
            </a:r>
          </a:p>
          <a:p>
            <a:pPr marL="125525" indent="-125525">
              <a:spcBef>
                <a:spcPts val="634"/>
              </a:spcBef>
              <a:buFont typeface="Wingdings,Sans-Serif"/>
              <a:buChar char="§"/>
            </a:pPr>
            <a:r>
              <a:rPr lang="en-US" dirty="0">
                <a:cs typeface="Arial"/>
              </a:rPr>
              <a:t>The Centers for Medicare &amp; Medicaid Services (CMS) is responsible for Medicare policy formation, and determining an individual’s entitlement to benefits in consultation with Social Security. CMS also administers Medicare coverage, benefits, and payments. </a:t>
            </a:r>
          </a:p>
          <a:p>
            <a:pPr marL="0" indent="0">
              <a:spcBef>
                <a:spcPts val="634"/>
              </a:spcBef>
              <a:buNone/>
            </a:pPr>
            <a:endParaRPr lang="en-US" dirty="0"/>
          </a:p>
          <a:p>
            <a:pPr marL="0" indent="0">
              <a:spcBef>
                <a:spcPts val="634"/>
              </a:spcBef>
              <a:buNone/>
            </a:pPr>
            <a:endParaRPr lang="en-US" dirty="0">
              <a:cs typeface="Calibri" panose="020F0502020204030204"/>
            </a:endParaRPr>
          </a:p>
        </p:txBody>
      </p:sp>
    </p:spTree>
    <p:extLst>
      <p:ext uri="{BB962C8B-B14F-4D97-AF65-F5344CB8AC3E}">
        <p14:creationId xmlns:p14="http://schemas.microsoft.com/office/powerpoint/2010/main" val="21789810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sz="1300" b="1" dirty="0">
                <a:solidFill>
                  <a:prstClr val="black"/>
                </a:solidFill>
                <a:cs typeface="Arial"/>
              </a:rPr>
              <a:t>Presenter Notes</a:t>
            </a:r>
          </a:p>
          <a:p>
            <a:pPr marL="0" indent="0" defTabSz="966612">
              <a:spcBef>
                <a:spcPts val="634"/>
              </a:spcBef>
              <a:buNone/>
              <a:defRPr/>
            </a:pPr>
            <a:r>
              <a:rPr lang="en-US" dirty="0">
                <a:solidFill>
                  <a:prstClr val="black"/>
                </a:solidFill>
                <a:cs typeface="Arial" panose="020B0604020202020204" pitchFamily="34" charset="0"/>
              </a:rPr>
              <a:t>At the end of this lesson, you’ll be able to:</a:t>
            </a:r>
            <a:endParaRPr lang="en-US" b="0" dirty="0">
              <a:solidFill>
                <a:prstClr val="black"/>
              </a:solidFill>
              <a:cs typeface="Arial" panose="020B0604020202020204" pitchFamily="34" charset="0"/>
            </a:endParaRPr>
          </a:p>
          <a:p>
            <a:pPr marL="125525" indent="-125525">
              <a:spcBef>
                <a:spcPts val="634"/>
              </a:spcBef>
              <a:defRPr/>
            </a:pPr>
            <a:r>
              <a:rPr lang="en-US" dirty="0">
                <a:solidFill>
                  <a:prstClr val="black"/>
                </a:solidFill>
                <a:cs typeface="Arial" panose="020B0604020202020204" pitchFamily="34" charset="0"/>
              </a:rPr>
              <a:t>Explain</a:t>
            </a:r>
            <a:r>
              <a:rPr lang="en-US" dirty="0">
                <a:cs typeface="Arial" panose="020B0604020202020204" pitchFamily="34" charset="0"/>
              </a:rPr>
              <a:t> Medicare Advantage Plans and how they work</a:t>
            </a:r>
          </a:p>
          <a:p>
            <a:pPr marL="125525" indent="-125525">
              <a:spcBef>
                <a:spcPts val="634"/>
              </a:spcBef>
              <a:defRPr/>
            </a:pPr>
            <a:r>
              <a:rPr lang="en-US" dirty="0">
                <a:cs typeface="Arial" panose="020B0604020202020204" pitchFamily="34" charset="0"/>
              </a:rPr>
              <a:t>Discuss what to consider when deciding whether to enroll in a Medicare Advantage Plan, like coverage and costs</a:t>
            </a:r>
          </a:p>
          <a:p>
            <a:pPr marL="125525" indent="-125525">
              <a:spcBef>
                <a:spcPts val="634"/>
              </a:spcBef>
              <a:defRPr/>
            </a:pPr>
            <a:r>
              <a:rPr lang="en-US" dirty="0">
                <a:cs typeface="Arial" panose="020B0604020202020204" pitchFamily="34" charset="0"/>
              </a:rPr>
              <a:t>Explain who can enroll in a plan, and when and how to enroll</a:t>
            </a:r>
          </a:p>
          <a:p>
            <a:pPr marL="125525" indent="-125525">
              <a:spcBef>
                <a:spcPts val="634"/>
              </a:spcBef>
              <a:defRPr/>
            </a:pPr>
            <a:r>
              <a:rPr lang="en-US" dirty="0">
                <a:cs typeface="Arial" panose="020B0604020202020204" pitchFamily="34" charset="0"/>
              </a:rPr>
              <a:t>Explain the difference between Medicare Advantage Plans and Medicare Supplement Insurance (Medigap) policies</a:t>
            </a:r>
          </a:p>
          <a:p>
            <a:pPr marL="125525" indent="-125525" defTabSz="966612">
              <a:spcBef>
                <a:spcPts val="634"/>
              </a:spcBef>
              <a:defRPr/>
            </a:pPr>
            <a:r>
              <a:rPr lang="en-US" dirty="0">
                <a:cs typeface="Arial" panose="020B0604020202020204" pitchFamily="34" charset="0"/>
              </a:rPr>
              <a:t>Describe other types of Medicare health plans that may be available</a:t>
            </a:r>
          </a:p>
        </p:txBody>
      </p:sp>
    </p:spTree>
    <p:extLst>
      <p:ext uri="{BB962C8B-B14F-4D97-AF65-F5344CB8AC3E}">
        <p14:creationId xmlns:p14="http://schemas.microsoft.com/office/powerpoint/2010/main" val="38767107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dirty="0">
              <a:solidFill>
                <a:prstClr val="black"/>
              </a:solidFill>
              <a:cs typeface="Arial"/>
            </a:endParaRPr>
          </a:p>
          <a:p>
            <a:pPr marL="0" indent="0" defTabSz="966612">
              <a:spcBef>
                <a:spcPts val="634"/>
              </a:spcBef>
              <a:buNone/>
              <a:defRPr/>
            </a:pPr>
            <a:r>
              <a:rPr lang="en-US" b="1" dirty="0">
                <a:solidFill>
                  <a:prstClr val="black"/>
                </a:solidFill>
                <a:cs typeface="Arial"/>
              </a:rPr>
              <a:t>Presenter Notes</a:t>
            </a:r>
          </a:p>
          <a:p>
            <a:pPr marL="119149" indent="-119149">
              <a:spcBef>
                <a:spcPts val="634"/>
              </a:spcBef>
              <a:defRPr/>
            </a:pPr>
            <a:r>
              <a:rPr lang="en-US" b="1" dirty="0">
                <a:solidFill>
                  <a:prstClr val="black"/>
                </a:solidFill>
                <a:cs typeface="Arial"/>
              </a:rPr>
              <a:t>A Medicare Advantage Plan is another way to get your Medicare Part A (Hospital Insurance) and Part B (Medical Insurance) coverage. </a:t>
            </a:r>
            <a:r>
              <a:rPr lang="en-US" dirty="0">
                <a:solidFill>
                  <a:prstClr val="black"/>
                </a:solidFill>
                <a:cs typeface="Arial"/>
              </a:rPr>
              <a:t>Plans, sometimes called “Part C,” are offered by Medicare-approved private companies that must follow rules set by Medicare. If you join a Medicare Advantage Plan, you’ll still have Medicare but you’ll get your Part A and Part B coverage from the Medicare Advantage Plan, not Original Medicare. </a:t>
            </a:r>
            <a:r>
              <a:rPr lang="en-US" dirty="0"/>
              <a:t>Most Medicare Advantage Plans include drug coverage (Part D).</a:t>
            </a:r>
            <a:r>
              <a:rPr lang="en-US" dirty="0">
                <a:solidFill>
                  <a:prstClr val="black"/>
                </a:solidFill>
                <a:cs typeface="Arial"/>
              </a:rPr>
              <a:t> In most cases, you’ll need to use health care providers who participate in the plan’s network. Some plans offer out-of-network coverage. </a:t>
            </a:r>
            <a:endParaRPr lang="en-US" dirty="0">
              <a:solidFill>
                <a:prstClr val="black"/>
              </a:solidFill>
              <a:cs typeface="Arial" panose="020B0604020202020204" pitchFamily="34" charset="0"/>
            </a:endParaRPr>
          </a:p>
          <a:p>
            <a:pPr marL="119149" indent="-119149" defTabSz="966612">
              <a:spcBef>
                <a:spcPts val="634"/>
              </a:spcBef>
              <a:defRPr/>
            </a:pPr>
            <a:r>
              <a:rPr lang="en-US" b="1" dirty="0">
                <a:solidFill>
                  <a:prstClr val="black"/>
                </a:solidFill>
                <a:cs typeface="Arial"/>
              </a:rPr>
              <a:t>If you choose a Medicare Advantage Plan, your plan may give you a card to use when you get health care services and supplies. </a:t>
            </a:r>
            <a:r>
              <a:rPr lang="en-US" dirty="0">
                <a:solidFill>
                  <a:prstClr val="black"/>
                </a:solidFill>
                <a:cs typeface="Arial"/>
              </a:rPr>
              <a:t>Your Medicare Advantage Plan ID card is your main card for Medicare. However, you also may be asked to show your Medicare card, so you should carry that card too. Only give your Medicare Number to doctors, pharmacists, other health care providers, your insurers, or people you trust to work with Medicare on your behalf.</a:t>
            </a:r>
          </a:p>
          <a:p>
            <a:pPr marL="0" indent="0" defTabSz="966612">
              <a:buNone/>
              <a:defRPr/>
            </a:pPr>
            <a:endParaRPr lang="en-US" dirty="0">
              <a:solidFill>
                <a:prstClr val="black"/>
              </a:solidFill>
            </a:endParaRPr>
          </a:p>
        </p:txBody>
      </p:sp>
    </p:spTree>
    <p:extLst>
      <p:ext uri="{BB962C8B-B14F-4D97-AF65-F5344CB8AC3E}">
        <p14:creationId xmlns:p14="http://schemas.microsoft.com/office/powerpoint/2010/main" val="2401213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50807" y="3589486"/>
            <a:ext cx="6781075" cy="5606626"/>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In a Medicare Advantage Plan, you:</a:t>
            </a:r>
          </a:p>
          <a:p>
            <a:pPr marL="181240" lvl="1" indent="-181240"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Are still in Medicare with all rights and protections</a:t>
            </a:r>
          </a:p>
          <a:p>
            <a:pPr marL="181240" lvl="1" indent="-181240"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Still get services covered by Part A and Part B, but the Medicare Advantage Plan covers those services instead of Original Medicare (you must have both Part A and Part B to join a Medicare Advantage Plan)</a:t>
            </a:r>
          </a:p>
          <a:p>
            <a:pPr marL="181240" lvl="1" indent="-181240"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Can’t be charged more than Original Medicare for certain services, like chemotherapy, dialysis, and skilled nursing facility (SNF) care</a:t>
            </a:r>
          </a:p>
          <a:p>
            <a:pPr marL="181240" lvl="1" indent="-181240"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May choose a plan that includes drug coverage </a:t>
            </a:r>
          </a:p>
          <a:p>
            <a:pPr marL="181240" lvl="1" indent="-181240"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May choose a plan that includes extra benefits like vision, dental, or fitness and wellness benefits offered at the plan’s expense (not covered by Medicare)</a:t>
            </a:r>
          </a:p>
          <a:p>
            <a:pPr marL="181240" lvl="1" indent="-181240"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Can be charged different out-of-pocket costs</a:t>
            </a:r>
          </a:p>
          <a:p>
            <a:pPr marL="181240" lvl="1" indent="-181240"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Have a yearly limit on your out-of-pocket costs</a:t>
            </a:r>
          </a:p>
          <a:p>
            <a:pPr marL="0" indent="0" defTabSz="966612">
              <a:spcBef>
                <a:spcPts val="634"/>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Medicare Advantage Plans can also cover more extra benefits than they have in the past, including services like transportation to doctor visits, over-the-counter prescription drugs, adult day-care services, and other services that promote your health and wellness. Plans can also tailor their plan offerings to people with certain chronic health conditions. More details about these benefits are available in materials from the plan. For CMS to approve an extra benefit, the benefit must focus directly on an enrollee’s health care needs and be recommended by a licensed medical professional as part of a care plan, if not directly provided by one. Visit </a:t>
            </a:r>
            <a:r>
              <a:rPr lang="en-US" dirty="0">
                <a:solidFill>
                  <a:prstClr val="black"/>
                </a:solidFill>
                <a:cs typeface="Arial" panose="020B0604020202020204" pitchFamily="34" charset="0"/>
                <a:hlinkClick r:id="rId3"/>
              </a:rPr>
              <a:t>CMSnationaltrainingprogram.cms.gov/?q=global-search&amp;combine=classroom%20modules</a:t>
            </a:r>
            <a:r>
              <a:rPr lang="en-US" dirty="0">
                <a:solidFill>
                  <a:prstClr val="black"/>
                </a:solidFill>
                <a:cs typeface="Arial" panose="020B0604020202020204" pitchFamily="34" charset="0"/>
              </a:rPr>
              <a:t> to review “Medicare Advantage and Other Health Plans” for more information about expanded health-related extra benefits.</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500" b="1" dirty="0">
              <a:solidFill>
                <a:prstClr val="black"/>
              </a:solidFill>
              <a:cs typeface="Arial" panose="020B0604020202020204" pitchFamily="34" charset="0"/>
            </a:endParaRPr>
          </a:p>
        </p:txBody>
      </p:sp>
    </p:spTree>
    <p:extLst>
      <p:ext uri="{BB962C8B-B14F-4D97-AF65-F5344CB8AC3E}">
        <p14:creationId xmlns:p14="http://schemas.microsoft.com/office/powerpoint/2010/main" val="6318840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615093"/>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180569" indent="-180569" defTabSz="966612">
              <a:spcBef>
                <a:spcPts val="634"/>
              </a:spcBef>
              <a:defRPr/>
            </a:pPr>
            <a:r>
              <a:rPr lang="en-US" dirty="0">
                <a:solidFill>
                  <a:prstClr val="black"/>
                </a:solidFill>
                <a:cs typeface="Arial"/>
              </a:rPr>
              <a:t>Each plan has a service area in which its enrollees must live.</a:t>
            </a:r>
          </a:p>
          <a:p>
            <a:pPr marL="180569" indent="-180569" defTabSz="966612">
              <a:spcBef>
                <a:spcPts val="634"/>
              </a:spcBef>
              <a:defRPr/>
            </a:pPr>
            <a:r>
              <a:rPr lang="en-US" dirty="0">
                <a:solidFill>
                  <a:prstClr val="black"/>
                </a:solidFill>
                <a:cs typeface="Arial"/>
              </a:rPr>
              <a:t>You (or a provider acting on your behalf) can request to see if an item or service will be covered by the plan in advance. Sometimes you must do this for the service to be covered. This is called an “organization determination.” Contact your plan for more information.</a:t>
            </a:r>
          </a:p>
          <a:p>
            <a:pPr marL="180569" indent="-180569">
              <a:spcBef>
                <a:spcPts val="634"/>
              </a:spcBef>
              <a:defRPr/>
            </a:pPr>
            <a:r>
              <a:rPr lang="en-US" dirty="0">
                <a:solidFill>
                  <a:prstClr val="black"/>
                </a:solidFill>
                <a:cs typeface="Arial"/>
              </a:rPr>
              <a:t>Medicare pays a fixed amount for your coverage each month to the companies offering Medicare Advantage Plans. </a:t>
            </a:r>
          </a:p>
          <a:p>
            <a:pPr marL="181237" indent="-181237" defTabSz="966612">
              <a:spcBef>
                <a:spcPts val="634"/>
              </a:spcBef>
              <a:defRPr/>
            </a:pPr>
            <a:r>
              <a:rPr lang="en-US" dirty="0">
                <a:solidFill>
                  <a:prstClr val="black"/>
                </a:solidFill>
                <a:cs typeface="Arial"/>
              </a:rPr>
              <a:t>Each Medicare Advantage Plan can charge different out‑of‑pocket costs and have different rules for how you get services (like whether you need a referral to see a specialist or if you have to go to doctors, facilities, or suppliers that belong to the plan’s network for non‑emergency or non-urgent care). These rules can change each year. </a:t>
            </a:r>
            <a:endParaRPr lang="en-US" dirty="0">
              <a:solidFill>
                <a:prstClr val="black"/>
              </a:solidFill>
              <a:cs typeface="Arial" panose="020B0604020202020204" pitchFamily="34" charset="0"/>
            </a:endParaRPr>
          </a:p>
          <a:p>
            <a:pPr marL="180569" indent="-180569" defTabSz="966612">
              <a:spcBef>
                <a:spcPts val="634"/>
              </a:spcBef>
              <a:defRPr/>
            </a:pPr>
            <a:r>
              <a:rPr lang="en-US" dirty="0">
                <a:solidFill>
                  <a:prstClr val="black"/>
                </a:solidFill>
                <a:cs typeface="Arial" panose="020B0604020202020204" pitchFamily="34" charset="0"/>
              </a:rPr>
              <a:t>Hospice care is covered by Original Medicare even if you are enrolled in a Medicare Advantage Plan, but your plan will cover services not related to your terminal illness from either providers in your plan’s network or other Medicare providers. </a:t>
            </a:r>
          </a:p>
          <a:p>
            <a:pPr marL="0" indent="0">
              <a:spcBef>
                <a:spcPts val="634"/>
              </a:spcBef>
              <a:buNone/>
              <a:defRPr/>
            </a:pPr>
            <a:endParaRPr lang="en-US" dirty="0">
              <a:solidFill>
                <a:prstClr val="black"/>
              </a:solidFill>
              <a:cs typeface="Arial" panose="020B0604020202020204" pitchFamily="34" charset="0"/>
            </a:endParaRPr>
          </a:p>
          <a:p>
            <a:pPr marL="0" indent="0">
              <a:spcBef>
                <a:spcPts val="634"/>
              </a:spcBef>
              <a:buNone/>
              <a:defRPr/>
            </a:pPr>
            <a:r>
              <a:rPr lang="en-US" b="1" dirty="0">
                <a:solidFill>
                  <a:prstClr val="black"/>
                </a:solidFill>
                <a:cs typeface="Arial" panose="020B0604020202020204" pitchFamily="34" charset="0"/>
              </a:rPr>
              <a:t>Sources:</a:t>
            </a:r>
          </a:p>
          <a:p>
            <a:pPr>
              <a:spcBef>
                <a:spcPts val="634"/>
              </a:spcBef>
              <a:defRPr/>
            </a:pPr>
            <a:r>
              <a:rPr lang="en-US" u="sng" dirty="0">
                <a:hlinkClick r:id="rId3"/>
              </a:rPr>
              <a:t>Medicare.gov/sign-up-change-plans/types-of-medicare-health-plans/things-to-know-about-medicare-advantage-plans</a:t>
            </a:r>
            <a:endParaRPr lang="en-US" u="sng" dirty="0"/>
          </a:p>
          <a:p>
            <a:pPr>
              <a:spcBef>
                <a:spcPts val="634"/>
              </a:spcBef>
              <a:defRPr/>
            </a:pPr>
            <a:r>
              <a:rPr lang="en-US" u="sng" dirty="0">
                <a:hlinkClick r:id="rId4"/>
              </a:rPr>
              <a:t>Medicare.gov/sign-up-change-plans/types-of-medicare-health-plans/medicare-advantage-plans/how-do-medicare-advantage-plans-work</a:t>
            </a:r>
            <a:endParaRPr lang="en-US" u="sng" dirty="0"/>
          </a:p>
          <a:p>
            <a:pPr>
              <a:spcBef>
                <a:spcPts val="634"/>
              </a:spcBef>
              <a:defRPr/>
            </a:pPr>
            <a:r>
              <a:rPr lang="en-US" u="sng" dirty="0">
                <a:hlinkClick r:id="rId5"/>
              </a:rPr>
              <a:t>Medicare.gov/what-medicare-covers/what-medicare-health-plans-cover/medicare-advantage-plans-cover-all-medicare-services</a:t>
            </a:r>
            <a:r>
              <a:rPr lang="en-US" dirty="0"/>
              <a:t>.</a:t>
            </a:r>
            <a:endParaRPr lang="en-US" dirty="0">
              <a:solidFill>
                <a:prstClr val="black"/>
              </a:solidFill>
              <a:cs typeface="Arial" panose="020B0604020202020204" pitchFamily="34" charset="0"/>
            </a:endParaRPr>
          </a:p>
          <a:p>
            <a:pPr marL="0" indent="0">
              <a:spcBef>
                <a:spcPts val="634"/>
              </a:spcBef>
              <a:buNone/>
              <a:defRPr/>
            </a:pPr>
            <a:endParaRPr lang="en-US" dirty="0">
              <a:cs typeface="Calibri"/>
            </a:endParaRPr>
          </a:p>
        </p:txBody>
      </p:sp>
    </p:spTree>
    <p:extLst>
      <p:ext uri="{BB962C8B-B14F-4D97-AF65-F5344CB8AC3E}">
        <p14:creationId xmlns:p14="http://schemas.microsoft.com/office/powerpoint/2010/main" val="7357460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249" y="3739896"/>
            <a:ext cx="7077075" cy="5413629"/>
          </a:xfrm>
        </p:spPr>
        <p:txBody>
          <a:bodyPr/>
          <a:lstStyle/>
          <a:p>
            <a:pPr marL="0" indent="0" defTabSz="966612">
              <a:spcBef>
                <a:spcPts val="634"/>
              </a:spcBef>
              <a:buNone/>
              <a:defRPr/>
            </a:pPr>
            <a:r>
              <a:rPr lang="en-US" sz="1100" b="1" dirty="0">
                <a:solidFill>
                  <a:prstClr val="black"/>
                </a:solidFill>
                <a:ea typeface="ＭＳ Ｐゴシック"/>
                <a:cs typeface="Arial" panose="020B0604020202020204" pitchFamily="34" charset="0"/>
              </a:rPr>
              <a:t>This slide has animation.</a:t>
            </a:r>
            <a:endParaRPr lang="en-US" sz="1100" b="0" dirty="0">
              <a:cs typeface="Arial" panose="020B0604020202020204" pitchFamily="34" charset="0"/>
            </a:endParaRPr>
          </a:p>
          <a:p>
            <a:pPr marL="0" indent="0" defTabSz="966612">
              <a:spcBef>
                <a:spcPts val="634"/>
              </a:spcBef>
              <a:buNone/>
              <a:defRPr/>
            </a:pPr>
            <a:r>
              <a:rPr lang="en-US" sz="1100" b="1" dirty="0">
                <a:cs typeface="Arial" panose="020B0604020202020204" pitchFamily="34" charset="0"/>
              </a:rPr>
              <a:t>Presenter Notes</a:t>
            </a:r>
          </a:p>
          <a:p>
            <a:pPr marL="118813" indent="-118813" defTabSz="966612">
              <a:spcBef>
                <a:spcPts val="634"/>
              </a:spcBef>
              <a:defRPr/>
            </a:pPr>
            <a:r>
              <a:rPr lang="en-US" sz="1100" dirty="0">
                <a:solidFill>
                  <a:prstClr val="black"/>
                </a:solidFill>
                <a:cs typeface="Arial" panose="020B0604020202020204" pitchFamily="34" charset="0"/>
              </a:rPr>
              <a:t>You can join a Medicare Advantage Plan when you first become eligible for Medicare, generally during your Initial Enrollment Period (IEP), which begins 3 months immediately before your first entitlement to both Part A and Part B.</a:t>
            </a:r>
          </a:p>
          <a:p>
            <a:pPr marL="125525" indent="-125525">
              <a:spcBef>
                <a:spcPts val="634"/>
              </a:spcBef>
              <a:defRPr/>
            </a:pPr>
            <a:r>
              <a:rPr lang="en-US" sz="1100" dirty="0">
                <a:solidFill>
                  <a:prstClr val="black"/>
                </a:solidFill>
                <a:cs typeface="Arial" panose="020B0604020202020204" pitchFamily="34" charset="0"/>
              </a:rPr>
              <a:t>If you have Part A and enroll in Part B during a General Enrollment Period (GEP), you can enroll in a Medicare Advantage Plan April 1–June 30, with coverage starting July 1.</a:t>
            </a:r>
          </a:p>
          <a:p>
            <a:pPr marL="119149" indent="-119149">
              <a:spcBef>
                <a:spcPts val="634"/>
              </a:spcBef>
              <a:defRPr/>
            </a:pPr>
            <a:r>
              <a:rPr lang="en-US" sz="1100" dirty="0">
                <a:solidFill>
                  <a:prstClr val="black"/>
                </a:solidFill>
                <a:cs typeface="Arial" panose="020B0604020202020204" pitchFamily="34" charset="0"/>
              </a:rPr>
              <a:t>The Medicare Advantage OEP doesn’t provide enrollment rights to people not already enrolled in a Medicare Advantage Plan during the applicable 3‑month period. People who use the Medicare Advantage OEP to make changes to their Medicare Advantage coverage may also enroll in or disenroll from Part D coverage in certain circumstances. If you’re enrolled in a Medicare Advantage Plan with drug coverage, you may use the Medicare Advantage OEP to switch to: (1) another Medicare Advantage Plan with drug coverage; (2) a Medicare Advantage-only Plan; or (3) a Medicare Advantage-only Private Fee-for-Service (PFFS) Plan with or without a stand-alone Part D plan, or (4) Original Medicare with or without a Medicare drug plan. The Medicare Advantage OEP will also allow people enrolled in a Medicare Advantage-only plan to switch to: (1) another Medicare Advantage-only plan; (2) a Medicare Advantage Plan with drug coverage; or (3) Original Medicare with or without drug coverage. </a:t>
            </a:r>
            <a:r>
              <a:rPr lang="en-US" sz="1100" b="1" dirty="0">
                <a:solidFill>
                  <a:prstClr val="black"/>
                </a:solidFill>
                <a:cs typeface="Arial" panose="020B0604020202020204" pitchFamily="34" charset="0"/>
              </a:rPr>
              <a:t>However, this enrollment period doesn’t allow for Part D changes for people enrolled in Original Medicare, including those with enrollment in stand-alone drug plans.</a:t>
            </a:r>
            <a:endParaRPr lang="en-US" sz="1100" dirty="0">
              <a:solidFill>
                <a:prstClr val="black"/>
              </a:solidFill>
              <a:cs typeface="Arial" panose="020B0604020202020204" pitchFamily="34" charset="0"/>
            </a:endParaRPr>
          </a:p>
          <a:p>
            <a:pPr marL="119149" indent="-119149">
              <a:spcBef>
                <a:spcPts val="634"/>
              </a:spcBef>
              <a:defRPr/>
            </a:pPr>
            <a:r>
              <a:rPr lang="en-US" sz="1100" dirty="0">
                <a:solidFill>
                  <a:prstClr val="black"/>
                </a:solidFill>
                <a:cs typeface="Arial" panose="020B0604020202020204" pitchFamily="34" charset="0"/>
              </a:rPr>
              <a:t>The Medicare Advantage OEP allows people enrolled in a Medicare Advantage Plan to only make one change during the first 3 months of the calendar year (January 1–March 31) to switch Medicare Advantage Plans or to drop a Medicare Advantage Plan and get coverage through Original Medicare. Coverage begins the 1</a:t>
            </a:r>
            <a:r>
              <a:rPr lang="en-US" sz="1100" baseline="30000" dirty="0">
                <a:solidFill>
                  <a:prstClr val="black"/>
                </a:solidFill>
                <a:cs typeface="Arial" panose="020B0604020202020204" pitchFamily="34" charset="0"/>
              </a:rPr>
              <a:t>st</a:t>
            </a:r>
            <a:r>
              <a:rPr lang="en-US" sz="1100" dirty="0">
                <a:solidFill>
                  <a:prstClr val="black"/>
                </a:solidFill>
                <a:cs typeface="Arial" panose="020B0604020202020204" pitchFamily="34" charset="0"/>
              </a:rPr>
              <a:t> of the month after the plan gets your request. You must be enrolled in a Medicare Advantage Plan (at any time) during the first 3 months of the year to use this enrollment period. Also, if you’re new to Medicare and you’re enrolled in a Medicare Advantage Plan during your IEP, you can make a change within the first 3 months you have Medicare. </a:t>
            </a:r>
          </a:p>
          <a:p>
            <a:pPr marL="119149" indent="-119149">
              <a:spcBef>
                <a:spcPts val="634"/>
              </a:spcBef>
              <a:defRPr/>
            </a:pPr>
            <a:r>
              <a:rPr lang="en-US" sz="1100" dirty="0">
                <a:solidFill>
                  <a:prstClr val="black"/>
                </a:solidFill>
                <a:cs typeface="Arial" panose="020B0604020202020204" pitchFamily="34" charset="0"/>
              </a:rPr>
              <a:t>In addition, people newly eligible for Medicare Advantage (with Part A and Part B) who enroll in a Medicare Advantage Plan, also have the opportunity to only make one change to Medicare Advantage Plans or drop Medicare Advantage coverage and get Original Medicare (Trial Right). However, if you drop a Medicare Supplement Insurance (Medigap) policy to join a Medicare Advantage Plan, you might not be able to get it back. Rules can vary by state and your situation.</a:t>
            </a:r>
          </a:p>
        </p:txBody>
      </p:sp>
    </p:spTree>
    <p:extLst>
      <p:ext uri="{BB962C8B-B14F-4D97-AF65-F5344CB8AC3E}">
        <p14:creationId xmlns:p14="http://schemas.microsoft.com/office/powerpoint/2010/main" val="2991496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9455" y="3724275"/>
            <a:ext cx="6914606" cy="4581526"/>
          </a:xfrm>
        </p:spPr>
        <p:txBody>
          <a:bodyPr wrap="square">
            <a:noAutofit/>
          </a:bodyPr>
          <a:lstStyle/>
          <a:p>
            <a:pPr marL="0" indent="0" defTabSz="966612">
              <a:spcBef>
                <a:spcPts val="634"/>
              </a:spcBef>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634"/>
              </a:spcBef>
              <a:buNone/>
              <a:defRPr/>
            </a:pPr>
            <a:r>
              <a:rPr lang="en-US" sz="1100" b="1" dirty="0">
                <a:cs typeface="Arial" panose="020B0604020202020204" pitchFamily="34" charset="0"/>
              </a:rPr>
              <a:t>Presenter Notes</a:t>
            </a:r>
          </a:p>
          <a:p>
            <a:pPr marL="119149" indent="-119149">
              <a:spcBef>
                <a:spcPts val="634"/>
              </a:spcBef>
              <a:defRPr/>
            </a:pPr>
            <a:r>
              <a:rPr lang="en-US" sz="1100" dirty="0">
                <a:solidFill>
                  <a:prstClr val="black"/>
                </a:solidFill>
                <a:cs typeface="Arial" panose="020B0604020202020204" pitchFamily="34" charset="0"/>
              </a:rPr>
              <a:t>Each year, you have the chance to review your Medicare coverage and you can join, switch, or drop your plan. This is during the yearly OEP that lasts from October 15 – December 7 each year. Your coverage would begin on January 1, as long as the plan had your request by December 7.</a:t>
            </a:r>
          </a:p>
          <a:p>
            <a:pPr marL="125525" indent="-125525">
              <a:spcBef>
                <a:spcPts val="634"/>
              </a:spcBef>
              <a:defRPr/>
            </a:pPr>
            <a:r>
              <a:rPr lang="en-US" sz="1100" dirty="0">
                <a:solidFill>
                  <a:prstClr val="black"/>
                </a:solidFill>
                <a:cs typeface="Arial" panose="020B0604020202020204" pitchFamily="34" charset="0"/>
              </a:rPr>
              <a:t>You may qualify for a Special Enrollment Period (SEP) in certain circumstances, like if you:</a:t>
            </a:r>
          </a:p>
          <a:p>
            <a:pPr marL="240982" lvl="3" indent="-120155" defTabSz="966612">
              <a:buSzPct val="100000"/>
              <a:buFont typeface="Arial" panose="020B0604020202020204" pitchFamily="34" charset="0"/>
              <a:buChar char="•"/>
              <a:defRPr/>
            </a:pPr>
            <a:r>
              <a:rPr lang="en-US" sz="1100" dirty="0">
                <a:solidFill>
                  <a:prstClr val="black"/>
                </a:solidFill>
                <a:cs typeface="Arial" panose="020B0604020202020204" pitchFamily="34" charset="0"/>
              </a:rPr>
              <a:t>Move out of your plan’s service area</a:t>
            </a:r>
          </a:p>
          <a:p>
            <a:pPr marL="240982" lvl="3" indent="-120155" defTabSz="966612">
              <a:buSzPct val="100000"/>
              <a:buFont typeface="Arial" panose="020B0604020202020204" pitchFamily="34" charset="0"/>
              <a:buChar char="•"/>
              <a:defRPr/>
            </a:pPr>
            <a:r>
              <a:rPr lang="en-US" sz="1100" dirty="0">
                <a:solidFill>
                  <a:prstClr val="black"/>
                </a:solidFill>
                <a:cs typeface="Arial" panose="020B0604020202020204" pitchFamily="34" charset="0"/>
              </a:rPr>
              <a:t>Have or lose Medicaid or Extra Help</a:t>
            </a:r>
          </a:p>
          <a:p>
            <a:pPr marL="240982" lvl="3" indent="-120155" defTabSz="966612">
              <a:buSzPct val="100000"/>
              <a:buFont typeface="Arial" panose="020B0604020202020204" pitchFamily="34" charset="0"/>
              <a:buChar char="•"/>
              <a:defRPr/>
            </a:pPr>
            <a:r>
              <a:rPr lang="en-US" sz="1100" dirty="0">
                <a:solidFill>
                  <a:prstClr val="black"/>
                </a:solidFill>
                <a:cs typeface="Arial" panose="020B0604020202020204" pitchFamily="34" charset="0"/>
              </a:rPr>
              <a:t>Move in or out of an institution (like a SNF or long-term care hospital)</a:t>
            </a:r>
          </a:p>
          <a:p>
            <a:pPr marL="125525" indent="-125525">
              <a:spcBef>
                <a:spcPts val="634"/>
              </a:spcBef>
              <a:defRPr/>
            </a:pPr>
            <a:r>
              <a:rPr lang="en-US" sz="1100" dirty="0">
                <a:solidFill>
                  <a:prstClr val="black"/>
                </a:solidFill>
                <a:cs typeface="Arial" panose="020B0604020202020204" pitchFamily="34" charset="0"/>
              </a:rPr>
              <a:t>5-star SEP information:</a:t>
            </a:r>
          </a:p>
          <a:p>
            <a:pPr marL="241653" lvl="2" indent="-122169" defTabSz="966612">
              <a:buSzTx/>
              <a:buFont typeface="Arial" panose="020B0604020202020204" pitchFamily="34" charset="0"/>
              <a:buChar char="•"/>
              <a:defRPr/>
            </a:pPr>
            <a:r>
              <a:rPr lang="en-US" sz="1100" dirty="0">
                <a:solidFill>
                  <a:prstClr val="black"/>
                </a:solidFill>
                <a:cs typeface="Arial" panose="020B0604020202020204" pitchFamily="34" charset="0"/>
              </a:rPr>
              <a:t>You can switch to a Medicare Advantage Plan or Medicare Cost Plan that has 5 stars for its overall star rating</a:t>
            </a:r>
          </a:p>
          <a:p>
            <a:pPr marL="241653" lvl="2" indent="-122169" defTabSz="966612">
              <a:buSzTx/>
              <a:buFont typeface="Arial" panose="020B0604020202020204" pitchFamily="34" charset="0"/>
              <a:buChar char="•"/>
              <a:defRPr/>
            </a:pPr>
            <a:r>
              <a:rPr lang="en-US" sz="1100" dirty="0">
                <a:solidFill>
                  <a:prstClr val="black"/>
                </a:solidFill>
                <a:cs typeface="Arial" panose="020B0604020202020204" pitchFamily="34" charset="0"/>
              </a:rPr>
              <a:t>You can switch to a Medicare drug plan that has 5 stars for its overall star rating from December 8–November 30 each year. You can only use this SEP once during this timeframe. </a:t>
            </a:r>
          </a:p>
          <a:p>
            <a:pPr marL="0" indent="0">
              <a:spcBef>
                <a:spcPts val="634"/>
              </a:spcBef>
              <a:buNone/>
              <a:defRPr/>
            </a:pPr>
            <a:r>
              <a:rPr lang="en-US" sz="1100" dirty="0">
                <a:solidFill>
                  <a:prstClr val="black"/>
                </a:solidFill>
                <a:cs typeface="Arial" panose="020B0604020202020204" pitchFamily="34" charset="0"/>
              </a:rPr>
              <a:t>To find out which Medicare Advantage Plans are available in your area, visit </a:t>
            </a:r>
            <a:r>
              <a:rPr lang="en-US" sz="1100" dirty="0">
                <a:cs typeface="Arial" panose="020B0604020202020204" pitchFamily="34" charset="0"/>
                <a:hlinkClick r:id="rId3"/>
              </a:rPr>
              <a:t>Medicare.gov/plan-compare</a:t>
            </a:r>
            <a:r>
              <a:rPr lang="en-US" sz="1100" dirty="0">
                <a:solidFill>
                  <a:prstClr val="black"/>
                </a:solidFill>
                <a:cs typeface="Arial" panose="020B0604020202020204" pitchFamily="34" charset="0"/>
              </a:rPr>
              <a:t>, or call </a:t>
            </a:r>
            <a:br>
              <a:rPr lang="en-US" sz="1100" dirty="0">
                <a:solidFill>
                  <a:prstClr val="black"/>
                </a:solidFill>
                <a:cs typeface="Arial" panose="020B0604020202020204" pitchFamily="34" charset="0"/>
              </a:rPr>
            </a:br>
            <a:r>
              <a:rPr lang="en-US" sz="1100" dirty="0">
                <a:solidFill>
                  <a:prstClr val="black"/>
                </a:solidFill>
                <a:cs typeface="Arial" panose="020B0604020202020204" pitchFamily="34" charset="0"/>
              </a:rPr>
              <a:t>1-800-MEDICARE (1-800-633-4227); TTY: 1-877-486-2048.</a:t>
            </a:r>
          </a:p>
          <a:p>
            <a:pPr marL="0" lvl="1" indent="-360466" defTabSz="966612">
              <a:defRPr/>
            </a:pPr>
            <a:r>
              <a:rPr lang="en-US" dirty="0">
                <a:solidFill>
                  <a:prstClr val="black"/>
                </a:solidFill>
                <a:cs typeface="Arial" panose="020B0604020202020204" pitchFamily="34" charset="0"/>
              </a:rPr>
              <a:t>For more enrollment period information, visit </a:t>
            </a:r>
            <a:r>
              <a:rPr lang="en-US" u="sng" dirty="0">
                <a:hlinkClick r:id="rId4"/>
              </a:rPr>
              <a:t>Medicare.gov/publications</a:t>
            </a:r>
            <a:r>
              <a:rPr lang="en-US" dirty="0">
                <a:solidFill>
                  <a:prstClr val="black"/>
                </a:solidFill>
                <a:cs typeface="Arial" panose="020B0604020202020204" pitchFamily="34" charset="0"/>
              </a:rPr>
              <a:t> to review “Understanding Medicare Advantage &amp; Medicare Drug Plan Enrollment Periods” (CMS Product No. 11219). </a:t>
            </a:r>
          </a:p>
          <a:p>
            <a:pPr marL="0" indent="0">
              <a:spcBef>
                <a:spcPts val="634"/>
              </a:spcBef>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1809939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Not all Medicare Advantage Plans work the same way. Find health and drug plans at </a:t>
            </a:r>
            <a:r>
              <a:rPr lang="en-US" dirty="0">
                <a:cs typeface="Arial" panose="020B0604020202020204" pitchFamily="34" charset="0"/>
                <a:hlinkClick r:id="rId3"/>
              </a:rPr>
              <a:t>Medicare.gov/plan-compare</a:t>
            </a:r>
            <a:r>
              <a:rPr lang="en-US" dirty="0">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634"/>
              </a:spcBef>
              <a:buNone/>
              <a:defRPr/>
            </a:pPr>
            <a:r>
              <a:rPr lang="en-US" b="1" dirty="0">
                <a:solidFill>
                  <a:prstClr val="black"/>
                </a:solidFill>
                <a:cs typeface="Arial" panose="020B0604020202020204" pitchFamily="34" charset="0"/>
              </a:rPr>
              <a:t>Once you understand the plan's rules and costs, here's how to join:</a:t>
            </a:r>
          </a:p>
          <a:p>
            <a:pPr marL="181240" indent="-181240" defTabSz="966612">
              <a:spcBef>
                <a:spcPts val="634"/>
              </a:spcBef>
              <a:defRPr/>
            </a:pPr>
            <a:r>
              <a:rPr lang="en-US" dirty="0">
                <a:solidFill>
                  <a:prstClr val="black"/>
                </a:solidFill>
                <a:cs typeface="Arial" panose="020B0604020202020204" pitchFamily="34" charset="0"/>
              </a:rPr>
              <a:t>Visit the plan's website to see if you can join online.</a:t>
            </a:r>
          </a:p>
          <a:p>
            <a:pPr marL="181240" indent="-181240" defTabSz="966612">
              <a:spcBef>
                <a:spcPts val="634"/>
              </a:spcBef>
              <a:defRPr/>
            </a:pPr>
            <a:r>
              <a:rPr lang="en-US" dirty="0">
                <a:solidFill>
                  <a:prstClr val="black"/>
                </a:solidFill>
                <a:cs typeface="Arial" panose="020B0604020202020204" pitchFamily="34" charset="0"/>
              </a:rPr>
              <a:t>Fill out a paper enrollment form. Contact the plan to get an enrollment form, fill it out, and return it to the plan. All plans must offer this option.</a:t>
            </a:r>
          </a:p>
          <a:p>
            <a:pPr marL="181240" indent="-181240" defTabSz="966612">
              <a:spcBef>
                <a:spcPts val="634"/>
              </a:spcBef>
              <a:defRPr/>
            </a:pPr>
            <a:r>
              <a:rPr lang="en-US" dirty="0">
                <a:solidFill>
                  <a:prstClr val="black"/>
                </a:solidFill>
                <a:cs typeface="Arial" panose="020B0604020202020204" pitchFamily="34" charset="0"/>
              </a:rPr>
              <a:t>Call the plan you want to join. Get your plan's contact information from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a:t>
            </a:r>
          </a:p>
          <a:p>
            <a:pPr marL="181240" indent="-181240" defTabSz="966612">
              <a:spcBef>
                <a:spcPts val="634"/>
              </a:spcBef>
              <a:defRPr/>
            </a:pPr>
            <a:r>
              <a:rPr lang="en-US" dirty="0">
                <a:solidFill>
                  <a:prstClr val="black"/>
                </a:solidFill>
                <a:cs typeface="Arial" panose="020B0604020202020204" pitchFamily="34" charset="0"/>
              </a:rPr>
              <a:t>Call 1-800-MEDICARE (1-800-633-4227); TTY: 1-877-486-2048.</a:t>
            </a:r>
          </a:p>
          <a:p>
            <a:pPr marL="0" indent="0">
              <a:spcBef>
                <a:spcPts val="634"/>
              </a:spcBef>
              <a:buNone/>
              <a:defRPr/>
            </a:pPr>
            <a:r>
              <a:rPr lang="en-US" b="1" dirty="0">
                <a:solidFill>
                  <a:prstClr val="black"/>
                </a:solidFill>
                <a:cs typeface="Arial" panose="020B0604020202020204" pitchFamily="34" charset="0"/>
              </a:rPr>
              <a:t>Note:</a:t>
            </a:r>
            <a:r>
              <a:rPr lang="en-US" b="1" dirty="0">
                <a:solidFill>
                  <a:srgbClr val="FF0000"/>
                </a:solidFill>
                <a:cs typeface="Arial" panose="020B0604020202020204" pitchFamily="34" charset="0"/>
              </a:rPr>
              <a:t> </a:t>
            </a:r>
            <a:r>
              <a:rPr lang="en-US" dirty="0">
                <a:solidFill>
                  <a:prstClr val="black"/>
                </a:solidFill>
                <a:cs typeface="Arial" panose="020B0604020202020204" pitchFamily="34" charset="0"/>
              </a:rPr>
              <a:t>Medicare plans aren't allowed to call you to enroll you in a plan, unless you specifically ask to be called. Also, plans should never ask you for financial information, including credit card or bank account numbers, over the phone.</a:t>
            </a:r>
          </a:p>
          <a:p>
            <a:pPr marL="0" indent="0">
              <a:spcBef>
                <a:spcPts val="634"/>
              </a:spcBef>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8473811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There are things to consider when deciding if you want to join a Medicare Advantage Plan:</a:t>
            </a:r>
          </a:p>
          <a:p>
            <a:pPr marL="118813" indent="-118813" defTabSz="966612">
              <a:spcBef>
                <a:spcPts val="634"/>
              </a:spcBef>
              <a:defRPr/>
            </a:pPr>
            <a:r>
              <a:rPr lang="en-US" dirty="0">
                <a:solidFill>
                  <a:prstClr val="black"/>
                </a:solidFill>
                <a:cs typeface="Arial" panose="020B0604020202020204" pitchFamily="34" charset="0"/>
              </a:rPr>
              <a:t>You must have Part A and Part B to join</a:t>
            </a:r>
          </a:p>
          <a:p>
            <a:pPr marL="118813" indent="-118813" defTabSz="966612">
              <a:spcBef>
                <a:spcPts val="634"/>
              </a:spcBef>
              <a:defRPr/>
            </a:pPr>
            <a:r>
              <a:rPr lang="en-US" dirty="0">
                <a:solidFill>
                  <a:prstClr val="black"/>
                </a:solidFill>
                <a:cs typeface="Arial" panose="020B0604020202020204" pitchFamily="34" charset="0"/>
              </a:rPr>
              <a:t>In addition to paying the Part B premium, you may have to pay a monthly plan premium</a:t>
            </a:r>
          </a:p>
          <a:p>
            <a:pPr marL="118813" indent="-118813" defTabSz="966612">
              <a:spcBef>
                <a:spcPts val="634"/>
              </a:spcBef>
              <a:defRPr/>
            </a:pPr>
            <a:r>
              <a:rPr lang="en-US" dirty="0">
                <a:solidFill>
                  <a:prstClr val="black"/>
                </a:solidFill>
                <a:cs typeface="Arial" panose="020B0604020202020204" pitchFamily="34" charset="0"/>
              </a:rPr>
              <a:t>If the plan offers extra benefits (in addition to Original Medicare benefits) and if you need to pay extra to get them</a:t>
            </a:r>
          </a:p>
          <a:p>
            <a:pPr marL="118813" indent="-118813">
              <a:spcBef>
                <a:spcPts val="634"/>
              </a:spcBef>
              <a:defRPr/>
            </a:pPr>
            <a:r>
              <a:rPr lang="en-US" dirty="0">
                <a:solidFill>
                  <a:prstClr val="black"/>
                </a:solidFill>
                <a:cs typeface="Arial" panose="020B0604020202020204" pitchFamily="34" charset="0"/>
              </a:rPr>
              <a:t>Some plans may require you to use a network </a:t>
            </a:r>
          </a:p>
          <a:p>
            <a:pPr marL="118813" indent="-118813" defTabSz="966612">
              <a:spcBef>
                <a:spcPts val="634"/>
              </a:spcBef>
              <a:defRPr/>
            </a:pPr>
            <a:r>
              <a:rPr lang="en-US" dirty="0">
                <a:solidFill>
                  <a:prstClr val="black"/>
                </a:solidFill>
                <a:cs typeface="Arial" panose="020B0604020202020204" pitchFamily="34" charset="0"/>
              </a:rPr>
              <a:t>You may need a referral to see a specialist</a:t>
            </a:r>
          </a:p>
          <a:p>
            <a:pPr marL="118813" indent="-118813" defTabSz="966612">
              <a:spcBef>
                <a:spcPts val="634"/>
              </a:spcBef>
              <a:defRPr/>
            </a:pPr>
            <a:r>
              <a:rPr lang="en-US" dirty="0">
                <a:solidFill>
                  <a:prstClr val="black"/>
                </a:solidFill>
                <a:cs typeface="Arial" panose="020B0604020202020204" pitchFamily="34" charset="0"/>
              </a:rPr>
              <a:t>You can only join/leave the plan during certain periods</a:t>
            </a:r>
          </a:p>
          <a:p>
            <a:pPr marL="118813" indent="-118813" defTabSz="966612">
              <a:spcBef>
                <a:spcPts val="634"/>
              </a:spcBef>
              <a:defRPr/>
            </a:pPr>
            <a:r>
              <a:rPr lang="en-US" dirty="0">
                <a:solidFill>
                  <a:prstClr val="black"/>
                </a:solidFill>
                <a:cs typeface="Arial" panose="020B0604020202020204" pitchFamily="34" charset="0"/>
              </a:rPr>
              <a:t>Medicare Advantage Plans don’t work with Medigap policies</a:t>
            </a:r>
          </a:p>
        </p:txBody>
      </p:sp>
    </p:spTree>
    <p:extLst>
      <p:ext uri="{BB962C8B-B14F-4D97-AF65-F5344CB8AC3E}">
        <p14:creationId xmlns:p14="http://schemas.microsoft.com/office/powerpoint/2010/main" val="33273835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1" dirty="0">
              <a:cs typeface="Arial"/>
            </a:endParaRPr>
          </a:p>
          <a:p>
            <a:pPr marL="0" indent="0" defTabSz="966612">
              <a:spcBef>
                <a:spcPts val="634"/>
              </a:spcBef>
              <a:buNone/>
              <a:defRPr/>
            </a:pPr>
            <a:r>
              <a:rPr lang="en-US" b="1" dirty="0">
                <a:cs typeface="Arial"/>
              </a:rPr>
              <a:t>Presenter Notes</a:t>
            </a:r>
          </a:p>
          <a:p>
            <a:pPr marL="119149" indent="-119149">
              <a:spcBef>
                <a:spcPts val="634"/>
              </a:spcBef>
            </a:pPr>
            <a:r>
              <a:rPr lang="en-US" b="1" dirty="0">
                <a:cs typeface="Arial"/>
              </a:rPr>
              <a:t>If you have End-Stage Renal Disease (ESRD),</a:t>
            </a:r>
            <a:r>
              <a:rPr lang="en-US" dirty="0">
                <a:cs typeface="Arial"/>
              </a:rPr>
              <a:t> you can enroll in a Medicare Advantage Plan or a Medicare Advantage Plan with drug coverage during Open Enrollment (October 15</a:t>
            </a:r>
            <a:r>
              <a:rPr lang="en-US" dirty="0">
                <a:solidFill>
                  <a:sysClr val="windowText" lastClr="000000"/>
                </a:solidFill>
                <a:cs typeface="Arial"/>
              </a:rPr>
              <a:t>–</a:t>
            </a:r>
            <a:r>
              <a:rPr lang="en-US" dirty="0">
                <a:cs typeface="Arial"/>
              </a:rPr>
              <a:t>December 7) for coverage starting January 1.</a:t>
            </a:r>
          </a:p>
          <a:p>
            <a:pPr marL="119149" indent="-119149">
              <a:spcBef>
                <a:spcPts val="634"/>
              </a:spcBef>
            </a:pPr>
            <a:r>
              <a:rPr lang="en-US" b="1" dirty="0">
                <a:cs typeface="Arial"/>
              </a:rPr>
              <a:t>Medicare Advantage Plans must cover all of the services that Original Medicare covers. </a:t>
            </a:r>
            <a:r>
              <a:rPr lang="en-US" dirty="0">
                <a:cs typeface="Arial"/>
              </a:rPr>
              <a:t>But, your costs and/or choices of where you get your care may be different. Some plans offer extra coverage, like vision, hearing and dental coverage. </a:t>
            </a:r>
          </a:p>
          <a:p>
            <a:pPr marL="119149" indent="-119149">
              <a:spcBef>
                <a:spcPts val="634"/>
              </a:spcBef>
            </a:pPr>
            <a:r>
              <a:rPr lang="en-US" b="1" dirty="0">
                <a:cs typeface="Arial"/>
              </a:rPr>
              <a:t>If you join a Medicare Advantage Plan during Open Enrollment but change your mind, </a:t>
            </a:r>
            <a:r>
              <a:rPr lang="en-US" dirty="0">
                <a:cs typeface="Arial"/>
              </a:rPr>
              <a:t>you can switch back to Original Medicare or change to a different Medicare Advantage Plan (depending on which coverage works better for you) during the Medicare Advantage Open Enrollment Period (OEP) (January 1</a:t>
            </a:r>
            <a:r>
              <a:rPr lang="en-US" dirty="0">
                <a:solidFill>
                  <a:sysClr val="windowText" lastClr="000000"/>
                </a:solidFill>
                <a:cs typeface="Arial"/>
              </a:rPr>
              <a:t>–</a:t>
            </a:r>
            <a:r>
              <a:rPr lang="en-US" dirty="0">
                <a:cs typeface="Arial"/>
              </a:rPr>
              <a:t>March 31). </a:t>
            </a:r>
            <a:endParaRPr lang="en-US" dirty="0">
              <a:cs typeface="Arial" panose="020B0604020202020204" pitchFamily="34" charset="0"/>
            </a:endParaRPr>
          </a:p>
          <a:p>
            <a:pPr marL="119149" indent="-119149">
              <a:spcBef>
                <a:spcPts val="634"/>
              </a:spcBef>
            </a:pPr>
            <a:r>
              <a:rPr lang="en-US" b="1" dirty="0">
                <a:cs typeface="Arial"/>
              </a:rPr>
              <a:t>To learn more about Medicare Advantage Plans, </a:t>
            </a:r>
            <a:r>
              <a:rPr lang="en-US" dirty="0">
                <a:cs typeface="Arial"/>
              </a:rPr>
              <a:t>visit </a:t>
            </a:r>
            <a:r>
              <a:rPr lang="en-US" dirty="0">
                <a:cs typeface="Arial"/>
                <a:hlinkClick r:id="rId3"/>
              </a:rPr>
              <a:t>Medicare.gov/sign-up-change-plans/types-of-medicare-health-plans/medicare-advantage-plans</a:t>
            </a:r>
            <a:r>
              <a:rPr lang="en-US" dirty="0">
                <a:cs typeface="Arial"/>
              </a:rPr>
              <a:t> and </a:t>
            </a:r>
            <a:r>
              <a:rPr lang="en-US" u="sng" dirty="0">
                <a:cs typeface="Arial"/>
                <a:hlinkClick r:id="rId4"/>
              </a:rPr>
              <a:t>Medicare.gov/manage-your-health/i-have-end-stage-renal-disease-esrd</a:t>
            </a:r>
            <a:r>
              <a:rPr lang="en-US" dirty="0">
                <a:cs typeface="Arial"/>
              </a:rPr>
              <a:t>. </a:t>
            </a:r>
            <a:endParaRPr lang="en-US" dirty="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392259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2940" y="3757507"/>
            <a:ext cx="6827520" cy="5363633"/>
          </a:xfrm>
        </p:spPr>
        <p:txBody>
          <a:bodyPr/>
          <a:lstStyle/>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b="1" dirty="0">
                <a:solidFill>
                  <a:prstClr val="black"/>
                </a:solidFill>
                <a:cs typeface="Arial" panose="020B0604020202020204" pitchFamily="34" charset="0"/>
              </a:rPr>
              <a:t>This chart displays a side-by-side comparison of how Medigap policies and Medicare Advantage Plans differ.</a:t>
            </a:r>
          </a:p>
          <a:p>
            <a:pPr marL="125861" indent="-125861">
              <a:spcBef>
                <a:spcPts val="634"/>
              </a:spcBef>
              <a:defRPr/>
            </a:pPr>
            <a:r>
              <a:rPr lang="en-US" dirty="0">
                <a:solidFill>
                  <a:prstClr val="black"/>
                </a:solidFill>
                <a:cs typeface="Arial" panose="020B0604020202020204" pitchFamily="34" charset="0"/>
              </a:rPr>
              <a:t>Both are offered by private companies. </a:t>
            </a:r>
          </a:p>
          <a:p>
            <a:pPr marL="125861" indent="-125861">
              <a:spcBef>
                <a:spcPts val="634"/>
              </a:spcBef>
              <a:defRPr/>
            </a:pPr>
            <a:r>
              <a:rPr lang="en-US" dirty="0">
                <a:solidFill>
                  <a:prstClr val="black"/>
                </a:solidFill>
                <a:cs typeface="Arial" panose="020B0604020202020204" pitchFamily="34" charset="0"/>
              </a:rPr>
              <a:t>Medigap must follow federal and state laws, but routine day-to-day oversight of standardized Medigap policies is the states’ responsibility. Medicare Advantage Plans must be approved by Medicare.</a:t>
            </a:r>
          </a:p>
          <a:p>
            <a:pPr marL="125861" indent="-125861">
              <a:spcBef>
                <a:spcPts val="634"/>
              </a:spcBef>
              <a:defRPr/>
            </a:pPr>
            <a:r>
              <a:rPr lang="en-US" dirty="0">
                <a:solidFill>
                  <a:prstClr val="black"/>
                </a:solidFill>
                <a:cs typeface="Arial" panose="020B0604020202020204" pitchFamily="34" charset="0"/>
              </a:rPr>
              <a:t>Medigap policies only work with Original Medicare. They don’t work with Medicare Advantage Plans. If you join a Medicare Advantage Plan, you can’t use a Medigap policy to pay for the out-of-pocket costs you have in the Medicare Advantage Plan.</a:t>
            </a:r>
          </a:p>
          <a:p>
            <a:pPr marL="125861" indent="-125861">
              <a:spcBef>
                <a:spcPts val="634"/>
              </a:spcBef>
              <a:defRPr/>
            </a:pPr>
            <a:r>
              <a:rPr lang="en-US" dirty="0">
                <a:solidFill>
                  <a:prstClr val="black"/>
                </a:solidFill>
                <a:cs typeface="Arial" panose="020B0604020202020204" pitchFamily="34" charset="0"/>
              </a:rPr>
              <a:t>Original Medicare pays for many, but not all, health care services and supplies. Private insurance companies sell Medigap policies to help pay for some of the out-of-pocket costs (“gaps”) that Original Medicare doesn’t cover. Medigap policies don’t pay your Medicare premiums. Most Medigap policies don’t cover out-of-pocket drug expenses. If you want drug coverage, you will need to consider joining a Part D plan. Some older policies (no longer sold) may have included some drug coverage (Plan I). Medicare Advantage Plans cover Part A- and Part B-covered services, most include Part D, and may offer extra coverage like vision, hearing, dental, and wellness programs.</a:t>
            </a:r>
          </a:p>
          <a:p>
            <a:pPr marL="125861" indent="-125861">
              <a:spcBef>
                <a:spcPts val="634"/>
              </a:spcBef>
              <a:defRPr/>
            </a:pPr>
            <a:r>
              <a:rPr lang="en-US" dirty="0">
                <a:solidFill>
                  <a:prstClr val="black"/>
                </a:solidFill>
                <a:cs typeface="Arial" panose="020B0604020202020204" pitchFamily="34" charset="0"/>
              </a:rPr>
              <a:t>In both cases, you must have Part A and Part B.</a:t>
            </a:r>
          </a:p>
          <a:p>
            <a:pPr marL="125861" indent="-125861">
              <a:spcBef>
                <a:spcPts val="634"/>
              </a:spcBef>
              <a:defRPr/>
            </a:pPr>
            <a:r>
              <a:rPr lang="en-US" dirty="0">
                <a:solidFill>
                  <a:prstClr val="black"/>
                </a:solidFill>
                <a:cs typeface="Arial" panose="020B0604020202020204" pitchFamily="34" charset="0"/>
              </a:rPr>
              <a:t>You pay a premium for a Medigap policy or a Medicare Advantage Plan, as well as the Part B premium.</a:t>
            </a:r>
          </a:p>
          <a:p>
            <a:pPr marL="125861" indent="-125861">
              <a:spcBef>
                <a:spcPts val="634"/>
              </a:spcBef>
              <a:defRPr/>
            </a:pPr>
            <a:r>
              <a:rPr lang="en-US" dirty="0">
                <a:solidFill>
                  <a:prstClr val="black"/>
                </a:solidFill>
                <a:cs typeface="Arial" panose="020B0604020202020204" pitchFamily="34" charset="0"/>
              </a:rPr>
              <a:t>If you already have a Medicare Advantage Plan, it’s illegal for anyone to sell you a Medigap policy unless you’re disenrolling from your Medicare Advantage Plan to go back to Original Medicare. </a:t>
            </a:r>
          </a:p>
        </p:txBody>
      </p:sp>
    </p:spTree>
    <p:extLst>
      <p:ext uri="{BB962C8B-B14F-4D97-AF65-F5344CB8AC3E}">
        <p14:creationId xmlns:p14="http://schemas.microsoft.com/office/powerpoint/2010/main" val="2159580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66612">
              <a:buNone/>
              <a:defRPr/>
            </a:pPr>
            <a:r>
              <a:rPr lang="en-US" dirty="0">
                <a:solidFill>
                  <a:prstClr val="black"/>
                </a:solidFill>
                <a:cs typeface="Arial"/>
              </a:rPr>
              <a:t>The parts of Medicare include:</a:t>
            </a:r>
          </a:p>
          <a:p>
            <a:pPr marL="118813" indent="-118813">
              <a:defRPr/>
            </a:pPr>
            <a:r>
              <a:rPr lang="en-US" b="1" dirty="0">
                <a:solidFill>
                  <a:prstClr val="black"/>
                </a:solidFill>
                <a:cs typeface="Arial"/>
              </a:rPr>
              <a:t>Part A </a:t>
            </a:r>
            <a:r>
              <a:rPr lang="en-US" dirty="0">
                <a:solidFill>
                  <a:prstClr val="black"/>
                </a:solidFill>
                <a:cs typeface="Arial"/>
              </a:rPr>
              <a:t>(Hospital Insurance) </a:t>
            </a:r>
          </a:p>
          <a:p>
            <a:pPr marL="119149" indent="-119149" defTabSz="966612">
              <a:defRPr/>
            </a:pPr>
            <a:r>
              <a:rPr lang="en-US" b="1" dirty="0">
                <a:solidFill>
                  <a:prstClr val="black"/>
                </a:solidFill>
                <a:cs typeface="Arial"/>
              </a:rPr>
              <a:t>Part B</a:t>
            </a:r>
            <a:r>
              <a:rPr lang="en-US" dirty="0">
                <a:solidFill>
                  <a:prstClr val="black"/>
                </a:solidFill>
                <a:cs typeface="Arial"/>
              </a:rPr>
              <a:t> (Medical Insurance) </a:t>
            </a:r>
            <a:endParaRPr lang="en-US" dirty="0">
              <a:solidFill>
                <a:prstClr val="black"/>
              </a:solidFill>
              <a:cs typeface="Arial" panose="020B0604020202020204" pitchFamily="34" charset="0"/>
            </a:endParaRPr>
          </a:p>
          <a:p>
            <a:pPr marL="118813" indent="-118813" defTabSz="966612">
              <a:defRPr/>
            </a:pPr>
            <a:r>
              <a:rPr lang="en-US" b="1" dirty="0">
                <a:solidFill>
                  <a:prstClr val="black"/>
                </a:solidFill>
                <a:cs typeface="Arial"/>
              </a:rPr>
              <a:t>Part D</a:t>
            </a:r>
            <a:r>
              <a:rPr lang="en-US" dirty="0">
                <a:solidFill>
                  <a:prstClr val="black"/>
                </a:solidFill>
                <a:cs typeface="Arial"/>
              </a:rPr>
              <a:t> (Medicare drug coverage)</a:t>
            </a:r>
          </a:p>
          <a:p>
            <a:pPr marL="0" indent="0" defTabSz="966612">
              <a:buNone/>
              <a:defRPr/>
            </a:pPr>
            <a:r>
              <a:rPr lang="en-US" dirty="0">
                <a:solidFill>
                  <a:prstClr val="black"/>
                </a:solidFill>
                <a:cs typeface="Arial"/>
              </a:rPr>
              <a:t>More details about Part A, Part B, and Part D are in Lesson 2.</a:t>
            </a:r>
          </a:p>
          <a:p>
            <a:pPr marL="0" indent="0" defTabSz="966612">
              <a:buNone/>
              <a:defRPr/>
            </a:pPr>
            <a:endParaRPr lang="en-US" dirty="0">
              <a:solidFill>
                <a:prstClr val="black"/>
              </a:solidFill>
            </a:endParaRPr>
          </a:p>
        </p:txBody>
      </p:sp>
    </p:spTree>
    <p:extLst>
      <p:ext uri="{BB962C8B-B14F-4D97-AF65-F5344CB8AC3E}">
        <p14:creationId xmlns:p14="http://schemas.microsoft.com/office/powerpoint/2010/main" val="2999696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Calibri"/>
            </a:endParaRPr>
          </a:p>
          <a:p>
            <a:pPr marL="0" indent="0">
              <a:spcBef>
                <a:spcPts val="634"/>
              </a:spcBef>
              <a:buNone/>
            </a:pPr>
            <a:r>
              <a:rPr lang="en-US" b="1" dirty="0"/>
              <a:t>Presenter Notes</a:t>
            </a:r>
            <a:endParaRPr lang="en-US" dirty="0"/>
          </a:p>
          <a:p>
            <a:pPr marL="0" indent="0">
              <a:spcBef>
                <a:spcPts val="634"/>
              </a:spcBef>
              <a:buNone/>
            </a:pPr>
            <a:r>
              <a:rPr lang="en-US" dirty="0"/>
              <a:t>There are other types of Medicare health plans that provide Part A and Part B, while others provide only Part B coverage. In addition, some also provide Medicare drug coverage. These plans have the same rules as Medicare Advantage Plans. However, each type has special rules and exceptions.</a:t>
            </a:r>
            <a:endParaRPr lang="en-US" dirty="0">
              <a:cs typeface="Calibri"/>
            </a:endParaRPr>
          </a:p>
          <a:p>
            <a:pPr marL="0" indent="0">
              <a:spcBef>
                <a:spcPts val="634"/>
              </a:spcBef>
              <a:buNone/>
            </a:pPr>
            <a:r>
              <a:rPr lang="en-US" b="1" dirty="0"/>
              <a:t>Medicare Cost Plans are a type of Medicare health plan that’s available in certain, limited areas of the country. </a:t>
            </a:r>
            <a:endParaRPr lang="en-US" dirty="0"/>
          </a:p>
          <a:p>
            <a:pPr marL="118813" indent="-118813">
              <a:spcBef>
                <a:spcPts val="634"/>
              </a:spcBef>
              <a:buFont typeface="Wingdings"/>
              <a:buChar char="§"/>
            </a:pPr>
            <a:r>
              <a:rPr lang="en-US" dirty="0"/>
              <a:t>You can join even if you only have Part B.</a:t>
            </a:r>
            <a:endParaRPr lang="en-US" dirty="0">
              <a:cs typeface="Calibri"/>
            </a:endParaRPr>
          </a:p>
          <a:p>
            <a:pPr marL="118813" indent="-118813">
              <a:spcBef>
                <a:spcPts val="634"/>
              </a:spcBef>
              <a:buFont typeface="Wingdings"/>
              <a:buChar char="§"/>
            </a:pPr>
            <a:r>
              <a:rPr lang="en-US" dirty="0"/>
              <a:t>If you have Part A and Part B and go to a non-network provider, the services are covered under Original Medicare. You’ll pay the Part A and Part B coinsurance and deductibles. </a:t>
            </a:r>
            <a:endParaRPr lang="en-US" dirty="0">
              <a:cs typeface="Calibri"/>
            </a:endParaRPr>
          </a:p>
          <a:p>
            <a:pPr marL="118813" indent="-118813">
              <a:spcBef>
                <a:spcPts val="634"/>
              </a:spcBef>
              <a:buFont typeface="Wingdings"/>
              <a:buChar char="§"/>
            </a:pPr>
            <a:r>
              <a:rPr lang="en-US" dirty="0"/>
              <a:t>You can join anytime the Cost Plan is accepting new members. </a:t>
            </a:r>
            <a:endParaRPr lang="en-US" dirty="0">
              <a:cs typeface="Calibri"/>
            </a:endParaRPr>
          </a:p>
          <a:p>
            <a:pPr marL="118813" indent="-118813">
              <a:spcBef>
                <a:spcPts val="634"/>
              </a:spcBef>
              <a:buFont typeface="Wingdings"/>
              <a:buChar char="§"/>
            </a:pPr>
            <a:r>
              <a:rPr lang="en-US" dirty="0"/>
              <a:t>You can leave anytime and return to Original Medicare. </a:t>
            </a:r>
            <a:endParaRPr lang="en-US" dirty="0">
              <a:cs typeface="Calibri"/>
            </a:endParaRPr>
          </a:p>
          <a:p>
            <a:pPr marL="118813" indent="-118813">
              <a:spcBef>
                <a:spcPts val="634"/>
              </a:spcBef>
              <a:buFont typeface="Wingdings"/>
              <a:buChar char="§"/>
            </a:pPr>
            <a:r>
              <a:rPr lang="en-US" dirty="0"/>
              <a:t>You can get your Medicare drug coverage from the Cost Plan (if offered) or you can join a Medicare drug plan. Even if the Cost Plan offers drug coverage, you can choose to get drug coverage from a separate Medicare drug plan.</a:t>
            </a:r>
          </a:p>
          <a:p>
            <a:pPr marL="0" indent="0">
              <a:spcBef>
                <a:spcPts val="634"/>
              </a:spcBef>
              <a:buNone/>
            </a:pPr>
            <a:r>
              <a:rPr lang="en-US" dirty="0">
                <a:cs typeface="Calibri"/>
              </a:rPr>
              <a:t>Visit </a:t>
            </a:r>
            <a:r>
              <a:rPr lang="en-US" dirty="0">
                <a:cs typeface="Calibri"/>
                <a:hlinkClick r:id="rId3"/>
              </a:rPr>
              <a:t>Medicare.gov/plan-compare</a:t>
            </a:r>
            <a:r>
              <a:rPr lang="en-US" dirty="0">
                <a:cs typeface="Calibri"/>
              </a:rPr>
              <a:t> for more information about Medicare Cost Plans. </a:t>
            </a:r>
            <a:r>
              <a:rPr lang="en-US" dirty="0">
                <a:cs typeface="Arial"/>
              </a:rPr>
              <a:t> </a:t>
            </a:r>
            <a:endParaRPr lang="en-US" dirty="0">
              <a:cs typeface="Calibri"/>
            </a:endParaRPr>
          </a:p>
          <a:p>
            <a:pPr marL="118813" indent="-118813">
              <a:spcBef>
                <a:spcPts val="634"/>
              </a:spcBef>
              <a:buFont typeface="Wingdings"/>
              <a:buChar char="§"/>
            </a:pPr>
            <a:endParaRPr lang="en-US" dirty="0"/>
          </a:p>
          <a:p>
            <a:pPr marL="0" indent="0">
              <a:spcBef>
                <a:spcPts val="634"/>
              </a:spcBef>
              <a:buNone/>
            </a:pPr>
            <a:endParaRPr lang="en-US" dirty="0">
              <a:cs typeface="Calibri"/>
            </a:endParaRPr>
          </a:p>
        </p:txBody>
      </p:sp>
    </p:spTree>
    <p:extLst>
      <p:ext uri="{BB962C8B-B14F-4D97-AF65-F5344CB8AC3E}">
        <p14:creationId xmlns:p14="http://schemas.microsoft.com/office/powerpoint/2010/main" val="35176055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383636"/>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0" indent="0">
              <a:spcBef>
                <a:spcPts val="634"/>
              </a:spcBef>
              <a:buNone/>
            </a:pPr>
            <a:r>
              <a:rPr lang="en-US" dirty="0">
                <a:cs typeface="Arial"/>
              </a:rPr>
              <a:t>PACE is a Medicare and Medicaid Program offered in many states that allows people who otherwise need a nursing home-level of care to remain in the community. </a:t>
            </a:r>
          </a:p>
          <a:p>
            <a:pPr marL="0" indent="0">
              <a:spcBef>
                <a:spcPts val="634"/>
              </a:spcBef>
              <a:buNone/>
            </a:pPr>
            <a:r>
              <a:rPr lang="en-US" b="1" dirty="0">
                <a:cs typeface="Arial"/>
              </a:rPr>
              <a:t>To qualify for PACE, you must meet these conditions: </a:t>
            </a:r>
            <a:endParaRPr lang="en-US" b="1" dirty="0">
              <a:cs typeface="Arial" panose="020B0604020202020204" pitchFamily="34" charset="0"/>
            </a:endParaRPr>
          </a:p>
          <a:p>
            <a:pPr marL="118813" indent="-118813">
              <a:spcBef>
                <a:spcPts val="634"/>
              </a:spcBef>
            </a:pPr>
            <a:r>
              <a:rPr lang="en-US" dirty="0">
                <a:cs typeface="Arial"/>
              </a:rPr>
              <a:t>You’re 55 or older. </a:t>
            </a:r>
            <a:endParaRPr lang="en-US" dirty="0">
              <a:cs typeface="Arial" panose="020B0604020202020204" pitchFamily="34" charset="0"/>
            </a:endParaRPr>
          </a:p>
          <a:p>
            <a:pPr marL="118813" indent="-118813">
              <a:spcBef>
                <a:spcPts val="634"/>
              </a:spcBef>
            </a:pPr>
            <a:r>
              <a:rPr lang="en-US" dirty="0">
                <a:cs typeface="Arial"/>
              </a:rPr>
              <a:t>You live in the service area of a PACE organization. </a:t>
            </a:r>
            <a:endParaRPr lang="en-US" dirty="0">
              <a:cs typeface="Arial" panose="020B0604020202020204" pitchFamily="34" charset="0"/>
            </a:endParaRPr>
          </a:p>
          <a:p>
            <a:pPr marL="118813" indent="-118813">
              <a:spcBef>
                <a:spcPts val="634"/>
              </a:spcBef>
            </a:pPr>
            <a:r>
              <a:rPr lang="en-US" dirty="0">
                <a:cs typeface="Arial"/>
              </a:rPr>
              <a:t>You’re certified by your state as needing a nursing home-level of care. </a:t>
            </a:r>
            <a:endParaRPr lang="en-US" dirty="0">
              <a:cs typeface="Arial" panose="020B0604020202020204" pitchFamily="34" charset="0"/>
            </a:endParaRPr>
          </a:p>
          <a:p>
            <a:pPr marL="118813" indent="-118813">
              <a:spcBef>
                <a:spcPts val="634"/>
              </a:spcBef>
            </a:pPr>
            <a:r>
              <a:rPr lang="en-US" dirty="0">
                <a:cs typeface="Arial"/>
              </a:rPr>
              <a:t>At the time you join, you’re able to live safely in the community with the help of PACE services. </a:t>
            </a:r>
          </a:p>
        </p:txBody>
      </p:sp>
    </p:spTree>
    <p:extLst>
      <p:ext uri="{BB962C8B-B14F-4D97-AF65-F5344CB8AC3E}">
        <p14:creationId xmlns:p14="http://schemas.microsoft.com/office/powerpoint/2010/main" val="8299270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119149" indent="-119149">
              <a:spcBef>
                <a:spcPts val="634"/>
              </a:spcBef>
            </a:pPr>
            <a:r>
              <a:rPr lang="en-US" b="1" dirty="0">
                <a:cs typeface="Arial"/>
              </a:rPr>
              <a:t>PACE covers all Medicare- and Medicaid-covered care and services, </a:t>
            </a:r>
            <a:r>
              <a:rPr lang="en-US" dirty="0">
                <a:cs typeface="Arial"/>
              </a:rPr>
              <a:t>and other services that the PACE team of health care professionals decides are necessary to improve and maintain your health. This includes drugs, and any other medically necessary care, like doctor or health care provider visits, transportation, home care, hospital visits, and even nursing home stays when necessary. </a:t>
            </a:r>
          </a:p>
          <a:p>
            <a:pPr marL="119149" indent="-119149">
              <a:spcBef>
                <a:spcPts val="634"/>
              </a:spcBef>
            </a:pPr>
            <a:r>
              <a:rPr lang="en-US" b="1" dirty="0">
                <a:cs typeface="Arial"/>
              </a:rPr>
              <a:t>If you have Medicaid, </a:t>
            </a:r>
            <a:r>
              <a:rPr lang="en-US" dirty="0">
                <a:cs typeface="Arial"/>
              </a:rPr>
              <a:t>you won’t have to pay a monthly premium for the long-term care portion of the PACE benefit. If you have Medicare but not Medicaid, you’ll be charged a monthly premium to cover the long-term care portion of the PACE benefit and a premium for Medicare Part D drugs. However, in PACE, there’s never a deductible or copayment for any prescription drug, service, or care approved by the PACE team of health care professionals. </a:t>
            </a:r>
            <a:endParaRPr lang="en-US" dirty="0">
              <a:cs typeface="Arial" panose="020B0604020202020204" pitchFamily="34" charset="0"/>
            </a:endParaRPr>
          </a:p>
          <a:p>
            <a:pPr marL="119149" indent="-119149">
              <a:spcBef>
                <a:spcPts val="634"/>
              </a:spcBef>
            </a:pPr>
            <a:r>
              <a:rPr lang="en-US" dirty="0">
                <a:cs typeface="Arial"/>
              </a:rPr>
              <a:t>Visit </a:t>
            </a:r>
            <a:r>
              <a:rPr lang="en-US" dirty="0">
                <a:cs typeface="Arial"/>
                <a:hlinkClick r:id="rId3"/>
              </a:rPr>
              <a:t>Medicare.gov/plan-compare/#/pace</a:t>
            </a:r>
            <a:r>
              <a:rPr lang="en-US" dirty="0">
                <a:cs typeface="Arial"/>
              </a:rPr>
              <a:t> to see if there’s a PACE organization that serves your community. </a:t>
            </a:r>
            <a:endParaRPr lang="en-US" dirty="0">
              <a:cs typeface="Arial" panose="020B0604020202020204" pitchFamily="34" charset="0"/>
            </a:endParaRPr>
          </a:p>
          <a:p>
            <a:pPr marL="0" indent="0">
              <a:spcBef>
                <a:spcPts val="634"/>
              </a:spcBef>
              <a:buNone/>
            </a:pPr>
            <a:endParaRPr lang="en-US" dirty="0"/>
          </a:p>
          <a:p>
            <a:pPr marL="0" indent="0">
              <a:spcBef>
                <a:spcPts val="634"/>
              </a:spcBef>
              <a:buNone/>
            </a:pPr>
            <a:endParaRPr lang="en-US" dirty="0"/>
          </a:p>
        </p:txBody>
      </p:sp>
    </p:spTree>
    <p:extLst>
      <p:ext uri="{BB962C8B-B14F-4D97-AF65-F5344CB8AC3E}">
        <p14:creationId xmlns:p14="http://schemas.microsoft.com/office/powerpoint/2010/main" val="41689662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Bef>
                <a:spcPts val="634"/>
              </a:spcBef>
              <a:buNone/>
            </a:pPr>
            <a:r>
              <a:rPr lang="en-US" b="1" dirty="0">
                <a:solidFill>
                  <a:srgbClr val="000000"/>
                </a:solidFill>
                <a:cs typeface="Arial"/>
              </a:rPr>
              <a:t>This slide has animation.</a:t>
            </a:r>
            <a:r>
              <a:rPr lang="en-US" dirty="0">
                <a:solidFill>
                  <a:srgbClr val="444444"/>
                </a:solidFill>
                <a:cs typeface="Arial"/>
              </a:rPr>
              <a:t>​</a:t>
            </a:r>
            <a:endParaRPr lang="en-US" b="0" i="0" dirty="0">
              <a:solidFill>
                <a:srgbClr val="444444"/>
              </a:solidFill>
              <a:effectLst/>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634"/>
              </a:spcBef>
              <a:buNone/>
              <a:defRPr/>
            </a:pPr>
            <a:r>
              <a:rPr lang="en-US" dirty="0">
                <a:solidFill>
                  <a:prstClr val="black"/>
                </a:solidFill>
                <a:cs typeface="Arial"/>
              </a:rPr>
              <a:t>Check Your Knowledge: Question 7</a:t>
            </a:r>
          </a:p>
          <a:p>
            <a:pPr marL="0" indent="0" defTabSz="966612">
              <a:spcBef>
                <a:spcPts val="634"/>
              </a:spcBef>
              <a:buNone/>
              <a:defRPr/>
            </a:pPr>
            <a:r>
              <a:rPr lang="en-US" b="1" dirty="0">
                <a:solidFill>
                  <a:prstClr val="black"/>
                </a:solidFill>
                <a:cs typeface="Arial"/>
              </a:rPr>
              <a:t>Medicare Advantage Plans __________.</a:t>
            </a:r>
          </a:p>
          <a:p>
            <a:pPr marL="245009" indent="-245009" defTabSz="966612">
              <a:spcBef>
                <a:spcPts val="634"/>
              </a:spcBef>
              <a:buFont typeface="+mj-lt"/>
              <a:buAutoNum type="alphaLcPeriod"/>
              <a:defRPr/>
            </a:pPr>
            <a:r>
              <a:rPr lang="en-US" dirty="0">
                <a:solidFill>
                  <a:prstClr val="black"/>
                </a:solidFill>
                <a:cs typeface="Arial"/>
              </a:rPr>
              <a:t>Help pay for gaps in Original Medicare</a:t>
            </a:r>
          </a:p>
          <a:p>
            <a:pPr marL="245009" indent="-245009" defTabSz="966612">
              <a:spcBef>
                <a:spcPts val="634"/>
              </a:spcBef>
              <a:buFont typeface="+mj-lt"/>
              <a:buAutoNum type="alphaLcPeriod"/>
              <a:defRPr/>
            </a:pPr>
            <a:r>
              <a:rPr lang="en-US" dirty="0">
                <a:solidFill>
                  <a:prstClr val="black"/>
                </a:solidFill>
                <a:cs typeface="Arial"/>
              </a:rPr>
              <a:t>Must keep the same providers all year</a:t>
            </a:r>
          </a:p>
          <a:p>
            <a:pPr marL="240311" indent="-240311" defTabSz="966612">
              <a:spcBef>
                <a:spcPts val="634"/>
              </a:spcBef>
              <a:buFont typeface="+mj-lt"/>
              <a:buAutoNum type="alphaLcPeriod"/>
              <a:defRPr/>
            </a:pPr>
            <a:r>
              <a:rPr lang="en-US" dirty="0">
                <a:solidFill>
                  <a:prstClr val="black"/>
                </a:solidFill>
                <a:cs typeface="Arial"/>
              </a:rPr>
              <a:t>Are private plans approved by each state</a:t>
            </a:r>
          </a:p>
          <a:p>
            <a:pPr marL="245009" indent="-245009" defTabSz="966612">
              <a:spcBef>
                <a:spcPts val="634"/>
              </a:spcBef>
              <a:buFont typeface="+mj-lt"/>
              <a:buAutoNum type="alphaLcPeriod"/>
              <a:defRPr/>
            </a:pPr>
            <a:r>
              <a:rPr lang="en-US" dirty="0">
                <a:solidFill>
                  <a:prstClr val="black"/>
                </a:solidFill>
                <a:cs typeface="Arial"/>
              </a:rPr>
              <a:t>Must cover all Part A- and Part B-covered services</a:t>
            </a:r>
          </a:p>
          <a:p>
            <a:pPr marL="0" lvl="1" defTabSz="980611">
              <a:tabLst>
                <a:tab pos="125861" algn="l"/>
              </a:tabLst>
              <a:defRPr/>
            </a:pPr>
            <a:r>
              <a:rPr lang="en-US" b="1" dirty="0">
                <a:solidFill>
                  <a:prstClr val="black"/>
                </a:solidFill>
                <a:cs typeface="Arial"/>
              </a:rPr>
              <a:t>Answer: d. Must cover all Part A- and Part B-covered services. </a:t>
            </a:r>
            <a:endParaRPr lang="en-US" b="1" dirty="0">
              <a:solidFill>
                <a:prstClr val="black"/>
              </a:solidFill>
              <a:cs typeface="Arial" panose="020B0604020202020204" pitchFamily="34" charset="0"/>
            </a:endParaRPr>
          </a:p>
          <a:p>
            <a:pPr marL="0" lvl="1" defTabSz="980611">
              <a:tabLst>
                <a:tab pos="125861" algn="l"/>
              </a:tabLst>
              <a:defRPr/>
            </a:pPr>
            <a:r>
              <a:rPr lang="en-US" dirty="0">
                <a:solidFill>
                  <a:prstClr val="black"/>
                </a:solidFill>
                <a:cs typeface="Arial"/>
              </a:rPr>
              <a:t>They offer all Part A- and Part B-covered services, but may cover additional benefits not covered by Original Medicare, like vision and dental. Their cost-sharing may be different than that of Original Medicare. They are run by private companies, but they must be approved by Medicare.</a:t>
            </a: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27501839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Lesson 6 explains Medicare and the Health Insurance Marketplace.</a:t>
            </a:r>
          </a:p>
          <a:p>
            <a:pPr marL="0" indent="0">
              <a:buNone/>
            </a:pPr>
            <a:endParaRPr lang="en-US" dirty="0"/>
          </a:p>
        </p:txBody>
      </p:sp>
    </p:spTree>
    <p:extLst>
      <p:ext uri="{BB962C8B-B14F-4D97-AF65-F5344CB8AC3E}">
        <p14:creationId xmlns:p14="http://schemas.microsoft.com/office/powerpoint/2010/main" val="15642635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At the end of this lesson, you’ll be able to:</a:t>
            </a:r>
          </a:p>
          <a:p>
            <a:pPr marL="125834" indent="-125834" defTabSz="966612">
              <a:spcBef>
                <a:spcPts val="634"/>
              </a:spcBef>
              <a:defRPr/>
            </a:pPr>
            <a:r>
              <a:rPr lang="en-US" dirty="0">
                <a:solidFill>
                  <a:prstClr val="black"/>
                </a:solidFill>
                <a:cs typeface="Arial" panose="020B0604020202020204" pitchFamily="34" charset="0"/>
              </a:rPr>
              <a:t>Explain what to do if you have Marketplace coverage and become eligible for Medicare</a:t>
            </a:r>
          </a:p>
          <a:p>
            <a:pPr marL="125834" indent="-125834" defTabSz="966612">
              <a:spcBef>
                <a:spcPts val="634"/>
              </a:spcBef>
              <a:defRPr/>
            </a:pPr>
            <a:r>
              <a:rPr lang="en-US" dirty="0">
                <a:solidFill>
                  <a:prstClr val="black"/>
                </a:solidFill>
                <a:cs typeface="Arial" panose="020B0604020202020204" pitchFamily="34" charset="0"/>
              </a:rPr>
              <a:t>Discuss what to consider when deciding whether to join or keep a Marketplace plan instead of Medicare </a:t>
            </a:r>
          </a:p>
          <a:p>
            <a:pPr marL="125834" indent="-125834" defTabSz="966612">
              <a:spcBef>
                <a:spcPts val="634"/>
              </a:spcBef>
              <a:defRPr/>
            </a:pPr>
            <a:r>
              <a:rPr lang="en-US" dirty="0">
                <a:solidFill>
                  <a:prstClr val="black"/>
                </a:solidFill>
                <a:cs typeface="Arial" panose="020B0604020202020204" pitchFamily="34" charset="0"/>
              </a:rPr>
              <a:t>Discuss Medicare and the Marketplace for people with disabilities</a:t>
            </a:r>
          </a:p>
          <a:p>
            <a:pPr marL="0" indent="0">
              <a:buNone/>
            </a:pPr>
            <a:endParaRPr lang="en-US" dirty="0"/>
          </a:p>
        </p:txBody>
      </p:sp>
    </p:spTree>
    <p:extLst>
      <p:ext uri="{BB962C8B-B14F-4D97-AF65-F5344CB8AC3E}">
        <p14:creationId xmlns:p14="http://schemas.microsoft.com/office/powerpoint/2010/main" val="36472167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r>
              <a:rPr lang="en-US" dirty="0">
                <a:cs typeface="Arial" panose="020B0604020202020204" pitchFamily="34" charset="0"/>
              </a:rPr>
              <a:t> </a:t>
            </a:r>
          </a:p>
          <a:p>
            <a:pPr marL="0" indent="0" defTabSz="966612">
              <a:spcBef>
                <a:spcPts val="634"/>
              </a:spcBef>
              <a:buNone/>
              <a:defRPr/>
            </a:pPr>
            <a:r>
              <a:rPr lang="en-US" b="1" dirty="0">
                <a:cs typeface="Arial" panose="020B0604020202020204" pitchFamily="34" charset="0"/>
              </a:rPr>
              <a:t>Presenter Notes</a:t>
            </a:r>
          </a:p>
          <a:p>
            <a:pPr marL="119149" indent="-119149">
              <a:spcBef>
                <a:spcPts val="634"/>
              </a:spcBef>
              <a:defRPr/>
            </a:pPr>
            <a:r>
              <a:rPr lang="en-US" b="1" dirty="0">
                <a:solidFill>
                  <a:prstClr val="black"/>
                </a:solidFill>
                <a:cs typeface="Arial" panose="020B0604020202020204" pitchFamily="34" charset="0"/>
              </a:rPr>
              <a:t>It’s against the law for someone who knows that you have Medicare to sell you a Marketplace plan. </a:t>
            </a:r>
            <a:r>
              <a:rPr lang="en-US" dirty="0">
                <a:solidFill>
                  <a:prstClr val="black"/>
                </a:solidFill>
                <a:cs typeface="Arial" panose="020B0604020202020204" pitchFamily="34" charset="0"/>
              </a:rPr>
              <a:t>This is true even if you have only Medicare Part A (Hospital Insurance) or only Part B (Medical Insurance). The </a:t>
            </a:r>
            <a:r>
              <a:rPr lang="en-US" b="1" dirty="0">
                <a:solidFill>
                  <a:prstClr val="black"/>
                </a:solidFill>
                <a:cs typeface="Arial" panose="020B0604020202020204" pitchFamily="34" charset="0"/>
              </a:rPr>
              <a:t>exception</a:t>
            </a:r>
            <a:r>
              <a:rPr lang="en-US" dirty="0">
                <a:solidFill>
                  <a:prstClr val="black"/>
                </a:solidFill>
                <a:cs typeface="Arial" panose="020B0604020202020204" pitchFamily="34" charset="0"/>
              </a:rPr>
              <a:t> is a Marketplace plan through your employer (sold through the Small Business Health Options Program (SHOP)) if you're an active worker or a dependent of an active worker. </a:t>
            </a:r>
          </a:p>
          <a:p>
            <a:pPr marL="119149" indent="-119149" defTabSz="966612">
              <a:spcBef>
                <a:spcPts val="634"/>
              </a:spcBef>
              <a:defRPr/>
            </a:pPr>
            <a:r>
              <a:rPr lang="en-US" b="1" dirty="0">
                <a:solidFill>
                  <a:prstClr val="black"/>
                </a:solidFill>
                <a:cs typeface="Arial" panose="020B0604020202020204" pitchFamily="34" charset="0"/>
              </a:rPr>
              <a:t>SHOP coverage may pay first, before Medicare. </a:t>
            </a:r>
            <a:r>
              <a:rPr lang="en-US" dirty="0">
                <a:solidFill>
                  <a:prstClr val="black"/>
                </a:solidFill>
                <a:cs typeface="Arial" panose="020B0604020202020204" pitchFamily="34" charset="0"/>
              </a:rPr>
              <a:t>If you delay enrollment because you have employer coverage through SHOP, you won’t have a late enrollment penalty if you enroll anytime you have SHOP Marketplace coverage, or within 8 months of losing that coverage (if employer has 20 or more employees). This doesn’t include COBRA (Consolidated Omnibus Budget Reconciliation Act) coverage.</a:t>
            </a:r>
          </a:p>
          <a:p>
            <a:pPr marL="119149" indent="-119149">
              <a:spcBef>
                <a:spcPts val="634"/>
              </a:spcBef>
              <a:defRPr/>
            </a:pPr>
            <a:r>
              <a:rPr lang="en-US" b="1" dirty="0">
                <a:solidFill>
                  <a:prstClr val="black"/>
                </a:solidFill>
                <a:cs typeface="Arial" panose="020B0604020202020204" pitchFamily="34" charset="0"/>
              </a:rPr>
              <a:t>SHOP plans are available through issuers, agents, and brokers, not through </a:t>
            </a:r>
            <a:r>
              <a:rPr lang="en-US" b="1" dirty="0">
                <a:cs typeface="Arial" panose="020B0604020202020204" pitchFamily="34" charset="0"/>
                <a:hlinkClick r:id="rId3"/>
              </a:rPr>
              <a:t>HealthCare.gov</a:t>
            </a:r>
            <a:r>
              <a:rPr lang="en-US" b="1" dirty="0">
                <a:cs typeface="Arial" panose="020B0604020202020204" pitchFamily="34" charset="0"/>
              </a:rPr>
              <a:t>. </a:t>
            </a: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4"/>
              </a:rPr>
              <a:t>HealthCare.gov/small-businesses/employers</a:t>
            </a:r>
            <a:r>
              <a:rPr lang="en-US" dirty="0">
                <a:solidFill>
                  <a:prstClr val="black"/>
                </a:solidFill>
                <a:cs typeface="Arial" panose="020B0604020202020204" pitchFamily="34" charset="0"/>
              </a:rPr>
              <a:t> </a:t>
            </a:r>
            <a:r>
              <a:rPr lang="en-US" dirty="0">
                <a:cs typeface="Arial" panose="020B0604020202020204" pitchFamily="34" charset="0"/>
              </a:rPr>
              <a:t>to learn more about the SHOP program.</a:t>
            </a:r>
            <a:endParaRPr lang="en-US" dirty="0">
              <a:solidFill>
                <a:prstClr val="black"/>
              </a:solidFill>
              <a:cs typeface="Arial" panose="020B0604020202020204" pitchFamily="34" charset="0"/>
            </a:endParaRPr>
          </a:p>
          <a:p>
            <a:pPr>
              <a:spcBef>
                <a:spcPts val="634"/>
              </a:spcBef>
              <a:defRPr/>
            </a:pPr>
            <a:r>
              <a:rPr lang="en-US" b="1" dirty="0">
                <a:solidFill>
                  <a:prstClr val="black"/>
                </a:solidFill>
                <a:cs typeface="Arial" panose="020B0604020202020204" pitchFamily="34" charset="0"/>
              </a:rPr>
              <a:t>For more information on Marketplace,</a:t>
            </a:r>
            <a:r>
              <a:rPr lang="en-US" dirty="0">
                <a:solidFill>
                  <a:prstClr val="black"/>
                </a:solidFill>
                <a:cs typeface="Arial" panose="020B0604020202020204" pitchFamily="34" charset="0"/>
              </a:rPr>
              <a:t> visit </a:t>
            </a:r>
            <a:r>
              <a:rPr lang="en-US" dirty="0">
                <a:solidFill>
                  <a:prstClr val="black"/>
                </a:solidFill>
                <a:cs typeface="Arial" panose="020B0604020202020204" pitchFamily="34" charset="0"/>
                <a:hlinkClick r:id="rId5"/>
              </a:rPr>
              <a:t>Marketplace.cms.gov/outreach-and-education/medicare-and-the-health-insurance-marketplace.pdf</a:t>
            </a:r>
            <a:r>
              <a:rPr lang="en-US" dirty="0">
                <a:solidFill>
                  <a:prstClr val="black"/>
                </a:solidFill>
                <a:cs typeface="Arial" panose="020B0604020202020204" pitchFamily="34" charset="0"/>
              </a:rPr>
              <a:t> to view “Medicare &amp; the Health Insurance Marketplace” (CMS Product No. 11694). You can also view the Medicare &amp; the Health Insurance Marketplace training module at </a:t>
            </a:r>
            <a:r>
              <a:rPr lang="en-US" u="sng" dirty="0">
                <a:cs typeface="Arial" panose="020B0604020202020204" pitchFamily="34" charset="0"/>
                <a:hlinkClick r:id="rId6"/>
              </a:rPr>
              <a:t>Marketplace.cms.gov/technical-assistance-resources/training-materials/medicare-and-marketplace.pptx</a:t>
            </a:r>
            <a:r>
              <a:rPr lang="en-US" dirty="0">
                <a:solidFill>
                  <a:prstClr val="black"/>
                </a:solidFill>
                <a:cs typeface="Arial" panose="020B0604020202020204" pitchFamily="34" charset="0"/>
              </a:rPr>
              <a:t>.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35733464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4775" y="3582114"/>
            <a:ext cx="7105650" cy="5828585"/>
          </a:xfrm>
        </p:spPr>
        <p:txBody>
          <a:bodyPr/>
          <a:lstStyle/>
          <a:p>
            <a:pPr marL="0" indent="0" defTabSz="966612">
              <a:spcBef>
                <a:spcPts val="634"/>
              </a:spcBef>
              <a:buNone/>
              <a:defRPr/>
            </a:pPr>
            <a:r>
              <a:rPr lang="en-US" sz="1050" b="1" dirty="0">
                <a:solidFill>
                  <a:prstClr val="black"/>
                </a:solidFill>
                <a:ea typeface="ＭＳ Ｐゴシック"/>
                <a:cs typeface="Arial" panose="020B0604020202020204" pitchFamily="34" charset="0"/>
              </a:rPr>
              <a:t>This slide has animation.</a:t>
            </a:r>
            <a:endParaRPr lang="en-US" sz="1050" dirty="0">
              <a:cs typeface="Arial" panose="020B0604020202020204" pitchFamily="34" charset="0"/>
            </a:endParaRPr>
          </a:p>
          <a:p>
            <a:pPr marL="0" indent="0" defTabSz="966612">
              <a:spcBef>
                <a:spcPts val="634"/>
              </a:spcBef>
              <a:buNone/>
              <a:defRPr/>
            </a:pPr>
            <a:r>
              <a:rPr lang="en-US" sz="1050" b="1" dirty="0">
                <a:cs typeface="Arial" panose="020B0604020202020204" pitchFamily="34" charset="0"/>
              </a:rPr>
              <a:t>Presenter Notes</a:t>
            </a:r>
          </a:p>
          <a:p>
            <a:pPr marL="118813" indent="-118813" defTabSz="966612">
              <a:spcBef>
                <a:spcPts val="634"/>
              </a:spcBef>
              <a:defRPr/>
            </a:pPr>
            <a:r>
              <a:rPr lang="en-US" sz="1050" b="1" dirty="0">
                <a:solidFill>
                  <a:prstClr val="black"/>
                </a:solidFill>
                <a:cs typeface="Arial" panose="020B0604020202020204" pitchFamily="34" charset="0"/>
              </a:rPr>
              <a:t>If you have coverage through an individual Health Insurance Marketplace plan (not through an employer), </a:t>
            </a:r>
            <a:r>
              <a:rPr lang="en-US" sz="1050" dirty="0">
                <a:solidFill>
                  <a:prstClr val="black"/>
                </a:solidFill>
                <a:cs typeface="Arial" panose="020B0604020202020204" pitchFamily="34" charset="0"/>
              </a:rPr>
              <a:t>you may want to end your Marketplace coverage and enroll in Medicare during your Initial Enrollment Period (IEP) to avoid the risk of a delay in future Medicare coverage and the possibility of a Medicare late enrollment penalty. You can keep your Marketplace plan after your Medicare coverage begins, but Marketplace coverage duplicates coverage you’re already getting through Medicare.</a:t>
            </a:r>
          </a:p>
          <a:p>
            <a:pPr marL="118813" indent="-118813" defTabSz="966612">
              <a:spcBef>
                <a:spcPts val="634"/>
              </a:spcBef>
              <a:defRPr/>
            </a:pPr>
            <a:r>
              <a:rPr lang="en-US" sz="1050" b="1" dirty="0">
                <a:cs typeface="Arial" panose="020B0604020202020204" pitchFamily="34" charset="0"/>
              </a:rPr>
              <a:t>Once your Part A coverage starts, </a:t>
            </a:r>
            <a:r>
              <a:rPr lang="en-US" sz="1050" dirty="0">
                <a:cs typeface="Arial" panose="020B0604020202020204" pitchFamily="34" charset="0"/>
              </a:rPr>
              <a:t>you’ll no longer be eligible for any premium tax credits or other cost savings you may be getting for your Marketplace plan.</a:t>
            </a:r>
          </a:p>
          <a:p>
            <a:pPr marL="118813" indent="-118813">
              <a:spcBef>
                <a:spcPts val="634"/>
              </a:spcBef>
              <a:defRPr/>
            </a:pPr>
            <a:r>
              <a:rPr lang="en-US" sz="1050" b="1" dirty="0">
                <a:solidFill>
                  <a:prstClr val="black"/>
                </a:solidFill>
                <a:cs typeface="Arial" panose="020B0604020202020204" pitchFamily="34" charset="0"/>
              </a:rPr>
              <a:t>No matter how you get Medicare, whether through Original Medicare or a Medicare Advantage Plan, you need to return to the Marketplace and end any subsidies</a:t>
            </a:r>
            <a:r>
              <a:rPr lang="en-US" sz="1050" dirty="0">
                <a:solidFill>
                  <a:prstClr val="black"/>
                </a:solidFill>
                <a:cs typeface="Arial" panose="020B0604020202020204" pitchFamily="34" charset="0"/>
              </a:rPr>
              <a:t>, like premium tax credits or cost-sharing reductions, which are being paid on your behalf. If you continue to get help paying your Marketplace plan premium after you have Medicare, you might have to pay back some or all of the premium tax credits you got to help pay for your Marketplace plan for months of overlapping coverage when you file your federal income taxes. </a:t>
            </a:r>
          </a:p>
          <a:p>
            <a:pPr marL="119149" indent="-119149" defTabSz="966612">
              <a:spcBef>
                <a:spcPts val="634"/>
              </a:spcBef>
              <a:defRPr/>
            </a:pPr>
            <a:r>
              <a:rPr lang="en-US" sz="1050" b="1" dirty="0">
                <a:solidFill>
                  <a:prstClr val="black"/>
                </a:solidFill>
                <a:cs typeface="Arial" panose="020B0604020202020204" pitchFamily="34" charset="0"/>
              </a:rPr>
              <a:t>Visit </a:t>
            </a:r>
            <a:r>
              <a:rPr lang="en-US" sz="1050" b="1" dirty="0">
                <a:solidFill>
                  <a:prstClr val="black"/>
                </a:solidFill>
                <a:cs typeface="Arial" panose="020B0604020202020204" pitchFamily="34" charset="0"/>
                <a:hlinkClick r:id="rId3"/>
              </a:rPr>
              <a:t>HealthCare.gov</a:t>
            </a:r>
            <a:r>
              <a:rPr lang="en-US" sz="1050" b="1" dirty="0">
                <a:solidFill>
                  <a:prstClr val="black"/>
                </a:solidFill>
                <a:cs typeface="Arial" panose="020B0604020202020204" pitchFamily="34" charset="0"/>
              </a:rPr>
              <a:t> before your Medicare enrollment begins </a:t>
            </a:r>
            <a:r>
              <a:rPr lang="en-US" sz="1050" dirty="0">
                <a:solidFill>
                  <a:prstClr val="black"/>
                </a:solidFill>
                <a:cs typeface="Arial" panose="020B0604020202020204" pitchFamily="34" charset="0"/>
              </a:rPr>
              <a:t>to connect to the Marketplace in your state and learn more. You can also find out how to terminate your Marketplace plan before your Medicare enrollment begins.</a:t>
            </a:r>
          </a:p>
          <a:p>
            <a:pPr marL="118813" indent="-118813">
              <a:spcBef>
                <a:spcPts val="634"/>
              </a:spcBef>
              <a:defRPr/>
            </a:pPr>
            <a:r>
              <a:rPr lang="en-US" sz="1050" b="1" dirty="0">
                <a:solidFill>
                  <a:prstClr val="black"/>
                </a:solidFill>
                <a:cs typeface="Arial" panose="020B0604020202020204" pitchFamily="34" charset="0"/>
              </a:rPr>
              <a:t>Once you’re eligible for Medicare, </a:t>
            </a:r>
            <a:r>
              <a:rPr lang="en-US" sz="1050" dirty="0">
                <a:solidFill>
                  <a:prstClr val="black"/>
                </a:solidFill>
                <a:cs typeface="Arial" panose="020B0604020202020204" pitchFamily="34" charset="0"/>
              </a:rPr>
              <a:t>you’ll have an IEP to sign up. For most people, their 7-month Medicare IEP starts 3 months before their 65</a:t>
            </a:r>
            <a:r>
              <a:rPr lang="en-US" sz="1050" baseline="30000" dirty="0">
                <a:solidFill>
                  <a:prstClr val="black"/>
                </a:solidFill>
                <a:cs typeface="Arial" panose="020B0604020202020204" pitchFamily="34" charset="0"/>
              </a:rPr>
              <a:t>th</a:t>
            </a:r>
            <a:r>
              <a:rPr lang="en-US" sz="1050" dirty="0">
                <a:solidFill>
                  <a:prstClr val="black"/>
                </a:solidFill>
                <a:cs typeface="Arial" panose="020B0604020202020204" pitchFamily="34" charset="0"/>
              </a:rPr>
              <a:t> birthday and ends 3 months after their 65</a:t>
            </a:r>
            <a:r>
              <a:rPr lang="en-US" sz="1050" baseline="30000" dirty="0">
                <a:solidFill>
                  <a:prstClr val="black"/>
                </a:solidFill>
                <a:cs typeface="Arial" panose="020B0604020202020204" pitchFamily="34" charset="0"/>
              </a:rPr>
              <a:t>th</a:t>
            </a:r>
            <a:r>
              <a:rPr lang="en-US" sz="1050" dirty="0">
                <a:solidFill>
                  <a:prstClr val="black"/>
                </a:solidFill>
                <a:cs typeface="Arial" panose="020B0604020202020204" pitchFamily="34" charset="0"/>
              </a:rPr>
              <a:t> birthday. If you enroll in Medicare after your IEP, you may have to pay a late enrollment penalty for as long as you have Medicare. </a:t>
            </a:r>
          </a:p>
          <a:p>
            <a:pPr marL="118813" indent="-118813" defTabSz="966612">
              <a:spcBef>
                <a:spcPts val="634"/>
              </a:spcBef>
              <a:defRPr/>
            </a:pPr>
            <a:r>
              <a:rPr lang="en-US" sz="1050" b="1" dirty="0">
                <a:solidFill>
                  <a:prstClr val="black"/>
                </a:solidFill>
                <a:cs typeface="Arial" panose="020B0604020202020204" pitchFamily="34" charset="0"/>
              </a:rPr>
              <a:t>If you have individual Marketplace coverage and only enroll in Part A during your IEP, </a:t>
            </a:r>
            <a:r>
              <a:rPr lang="en-US" sz="1050" dirty="0">
                <a:solidFill>
                  <a:prstClr val="black"/>
                </a:solidFill>
                <a:cs typeface="Arial" panose="020B0604020202020204" pitchFamily="34" charset="0"/>
              </a:rPr>
              <a:t>you won't be able to enroll in Part B later using the Special Enrollment Period (SEP). If you miss your IEP, you’ll have to wait until the General Enrollment Period (GEP). The GEP is from January 1–March 31 each year. Your coverage will begin on July 1. If more than 12 months have passed since you turned 65, you could have a lifetime late enrollment penalty.</a:t>
            </a:r>
          </a:p>
          <a:p>
            <a:pPr marL="0" indent="0">
              <a:spcBef>
                <a:spcPts val="634"/>
              </a:spcBef>
              <a:buNone/>
              <a:defRPr/>
            </a:pPr>
            <a:r>
              <a:rPr lang="en-US" sz="1050" b="1" dirty="0">
                <a:solidFill>
                  <a:prstClr val="black"/>
                </a:solidFill>
                <a:cs typeface="Arial" panose="020B0604020202020204" pitchFamily="34" charset="0"/>
              </a:rPr>
              <a:t>Note</a:t>
            </a:r>
            <a:r>
              <a:rPr lang="en-US" sz="1050" dirty="0">
                <a:solidFill>
                  <a:prstClr val="black"/>
                </a:solidFill>
                <a:cs typeface="Arial" panose="020B0604020202020204" pitchFamily="34" charset="0"/>
              </a:rPr>
              <a:t>: You may have Medicare and Marketplace coverage at the same time, only if you had your Marketplace coverage before you had Medicare. It’s against the law for someone who knows you have Medicare to sell you a Marketplace plan. There's no coordination of benefits between a Qualified Health Plan (QHP) and Medicare. You need to be aware of this if you decide to remain in a QHP after enrolling in Part A. It isn’t a secondary insurance. Also, drug coverage in a QHP may not be creditable and you may have a penalty if you sign up for Part D later. A QHP is an insurance plan that’s certified by the Health Insurance Marketplace®, provides essential health benefits, follows established limits on cost-sharing (like deductibles, copayments, and out-of-pocket maximum amounts), and meets other requirements under the Affordable Care Act. For more information, visit </a:t>
            </a:r>
            <a:r>
              <a:rPr lang="en-US" sz="1050" dirty="0">
                <a:solidFill>
                  <a:prstClr val="black"/>
                </a:solidFill>
                <a:cs typeface="Arial" panose="020B0604020202020204" pitchFamily="34" charset="0"/>
                <a:hlinkClick r:id="rId4"/>
              </a:rPr>
              <a:t>HealthCare.gov/medicare/changing-from-marketplace-to-medicare</a:t>
            </a:r>
            <a:r>
              <a:rPr lang="en-US" sz="1050" dirty="0">
                <a:solidFill>
                  <a:prstClr val="black"/>
                </a:solidFill>
                <a:cs typeface="Arial" panose="020B0604020202020204" pitchFamily="34" charset="0"/>
              </a:rPr>
              <a:t>.</a:t>
            </a:r>
          </a:p>
        </p:txBody>
      </p:sp>
    </p:spTree>
    <p:extLst>
      <p:ext uri="{BB962C8B-B14F-4D97-AF65-F5344CB8AC3E}">
        <p14:creationId xmlns:p14="http://schemas.microsoft.com/office/powerpoint/2010/main" val="20400157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43160"/>
            <a:ext cx="5852160" cy="5393266"/>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You can choose Marketplace coverage instead of Medicare under the following conditions:</a:t>
            </a:r>
          </a:p>
          <a:p>
            <a:pPr marL="125660" indent="-125660" defTabSz="966612">
              <a:spcBef>
                <a:spcPts val="634"/>
              </a:spcBef>
              <a:defRPr/>
            </a:pPr>
            <a:r>
              <a:rPr lang="en-US" dirty="0">
                <a:solidFill>
                  <a:prstClr val="black"/>
                </a:solidFill>
                <a:cs typeface="Arial" panose="020B0604020202020204" pitchFamily="34" charset="0"/>
              </a:rPr>
              <a:t>If you’re paying a premium for Part A—you can drop your Part A and Part B coverage and get a Marketplace plan instead</a:t>
            </a:r>
          </a:p>
          <a:p>
            <a:pPr marL="125660" indent="-125660">
              <a:spcBef>
                <a:spcPts val="634"/>
              </a:spcBef>
              <a:defRPr/>
            </a:pPr>
            <a:r>
              <a:rPr lang="en-US" dirty="0">
                <a:solidFill>
                  <a:prstClr val="black"/>
                </a:solidFill>
                <a:cs typeface="Arial" panose="020B0604020202020204" pitchFamily="34" charset="0"/>
              </a:rPr>
              <a:t>If you only have Part B, and have to pay a premium for Part A—you can drop Part B and get a Marketplace plan instead </a:t>
            </a:r>
          </a:p>
          <a:p>
            <a:pPr marL="125660" indent="-125660" defTabSz="966612">
              <a:spcBef>
                <a:spcPts val="634"/>
              </a:spcBef>
              <a:defRPr/>
            </a:pPr>
            <a:r>
              <a:rPr lang="en-US" dirty="0">
                <a:solidFill>
                  <a:prstClr val="black"/>
                </a:solidFill>
                <a:cs typeface="Arial" panose="020B0604020202020204" pitchFamily="34" charset="0"/>
              </a:rPr>
              <a:t>If you’re eligible for Medicare but haven’t enrolled because: </a:t>
            </a:r>
          </a:p>
          <a:p>
            <a:pPr marL="241653" lvl="2" indent="-122169" defTabSz="966612">
              <a:spcBef>
                <a:spcPts val="634"/>
              </a:spcBef>
              <a:buSzTx/>
              <a:buFont typeface="Arial" panose="020B0604020202020204" pitchFamily="34" charset="0"/>
              <a:buChar char="•"/>
              <a:defRPr/>
            </a:pPr>
            <a:r>
              <a:rPr lang="en-US" dirty="0">
                <a:solidFill>
                  <a:prstClr val="black"/>
                </a:solidFill>
                <a:cs typeface="Arial" panose="020B0604020202020204" pitchFamily="34" charset="0"/>
              </a:rPr>
              <a:t>You have to pay a premium for Part A</a:t>
            </a:r>
          </a:p>
          <a:p>
            <a:pPr marL="241653" lvl="2" indent="-122169" defTabSz="966612">
              <a:spcBef>
                <a:spcPts val="634"/>
              </a:spcBef>
              <a:buSzTx/>
              <a:buFont typeface="Arial" panose="020B0604020202020204" pitchFamily="34" charset="0"/>
              <a:buChar char="•"/>
              <a:defRPr/>
            </a:pPr>
            <a:r>
              <a:rPr lang="en-US" dirty="0">
                <a:solidFill>
                  <a:prstClr val="black"/>
                </a:solidFill>
                <a:cs typeface="Arial" panose="020B0604020202020204" pitchFamily="34" charset="0"/>
              </a:rPr>
              <a:t>You have a medical condition that qualifies you for Medicare, like End-Stage Renal Disease (ESRD), but haven’t applied for Medicare coverage</a:t>
            </a:r>
          </a:p>
          <a:p>
            <a:pPr marL="241653" lvl="2" indent="-124183" defTabSz="966612">
              <a:buSzTx/>
              <a:buFont typeface="Arial" panose="020B0604020202020204" pitchFamily="34" charset="0"/>
              <a:buChar char="•"/>
              <a:defRPr/>
            </a:pPr>
            <a:r>
              <a:rPr lang="en-US" dirty="0">
                <a:solidFill>
                  <a:prstClr val="black"/>
                </a:solidFill>
                <a:cs typeface="Arial" panose="020B0604020202020204" pitchFamily="34" charset="0"/>
              </a:rPr>
              <a:t>You’re in your 24-month disability waiting period </a:t>
            </a:r>
          </a:p>
          <a:p>
            <a:pPr marL="0" indent="0">
              <a:spcBef>
                <a:spcPts val="634"/>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Before choosing Marketplace coverage over Medicare, there are 2 important points for you to consider: </a:t>
            </a:r>
          </a:p>
          <a:p>
            <a:pPr marL="241653" indent="-241653">
              <a:spcBef>
                <a:spcPts val="634"/>
              </a:spcBef>
              <a:buFont typeface="+mj-lt"/>
              <a:buAutoNum type="arabicPeriod"/>
              <a:defRPr/>
            </a:pPr>
            <a:r>
              <a:rPr lang="en-US" dirty="0">
                <a:solidFill>
                  <a:prstClr val="black"/>
                </a:solidFill>
                <a:cs typeface="Arial" panose="020B0604020202020204" pitchFamily="34" charset="0"/>
              </a:rPr>
              <a:t>If you enroll in Medicare after your IEP ends, you may have to pay a late enrollment penalty for as long as you have Medicare. </a:t>
            </a:r>
          </a:p>
          <a:p>
            <a:pPr marL="241653" indent="-241653">
              <a:spcBef>
                <a:spcPts val="634"/>
              </a:spcBef>
              <a:buFont typeface="+mj-lt"/>
              <a:buAutoNum type="arabicPeriod"/>
              <a:defRPr/>
            </a:pPr>
            <a:r>
              <a:rPr lang="en-US" dirty="0"/>
              <a:t>Generally you can enroll in Medicare </a:t>
            </a:r>
            <a:r>
              <a:rPr lang="en-US" b="1" dirty="0"/>
              <a:t>only</a:t>
            </a:r>
            <a:r>
              <a:rPr lang="en-US" dirty="0"/>
              <a:t> during the Medicare general enrollment period (from January 1</a:t>
            </a:r>
            <a:r>
              <a:rPr lang="en-US" dirty="0">
                <a:solidFill>
                  <a:prstClr val="black"/>
                </a:solidFill>
                <a:cs typeface="Arial" panose="020B0604020202020204" pitchFamily="34" charset="0"/>
              </a:rPr>
              <a:t>–</a:t>
            </a:r>
            <a:r>
              <a:rPr lang="en-US" dirty="0"/>
              <a:t>March 31 each year). Your coverage won’t start until July. This may cause a gap in your coverage.</a:t>
            </a:r>
          </a:p>
          <a:p>
            <a:pPr marL="0" indent="0">
              <a:spcBef>
                <a:spcPts val="634"/>
              </a:spcBef>
              <a:buNone/>
              <a:defRPr/>
            </a:pPr>
            <a:endParaRPr lang="en-US" dirty="0">
              <a:solidFill>
                <a:prstClr val="black"/>
              </a:solidFill>
              <a:cs typeface="Arial" panose="020B0604020202020204" pitchFamily="34" charset="0"/>
            </a:endParaRPr>
          </a:p>
          <a:p>
            <a:pPr marL="0" indent="0">
              <a:spcBef>
                <a:spcPts val="634"/>
              </a:spcBef>
              <a:buNone/>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3"/>
              </a:rPr>
              <a:t>HealthCare.gov/</a:t>
            </a:r>
            <a:r>
              <a:rPr lang="en-US" dirty="0" err="1">
                <a:solidFill>
                  <a:prstClr val="black"/>
                </a:solidFill>
                <a:cs typeface="Arial" panose="020B0604020202020204" pitchFamily="34" charset="0"/>
                <a:hlinkClick r:id="rId3"/>
              </a:rPr>
              <a:t>medicare</a:t>
            </a:r>
            <a:r>
              <a:rPr lang="en-US" dirty="0">
                <a:solidFill>
                  <a:prstClr val="black"/>
                </a:solidFill>
                <a:cs typeface="Arial" panose="020B0604020202020204" pitchFamily="34" charset="0"/>
              </a:rPr>
              <a:t> </a:t>
            </a:r>
            <a:endParaRPr lang="en-US" dirty="0"/>
          </a:p>
        </p:txBody>
      </p:sp>
    </p:spTree>
    <p:extLst>
      <p:ext uri="{BB962C8B-B14F-4D97-AF65-F5344CB8AC3E}">
        <p14:creationId xmlns:p14="http://schemas.microsoft.com/office/powerpoint/2010/main" val="3930956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Bef>
                <a:spcPts val="634"/>
              </a:spcBef>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634"/>
              </a:spcBef>
              <a:buNone/>
              <a:defRPr/>
            </a:pPr>
            <a:r>
              <a:rPr lang="en-US" dirty="0">
                <a:solidFill>
                  <a:prstClr val="black"/>
                </a:solidFill>
                <a:cs typeface="Arial"/>
              </a:rPr>
              <a:t>Check Your Knowledge: Question 8</a:t>
            </a:r>
          </a:p>
          <a:p>
            <a:pPr marL="0" indent="0" defTabSz="966612">
              <a:spcBef>
                <a:spcPts val="634"/>
              </a:spcBef>
              <a:buNone/>
              <a:defRPr/>
            </a:pPr>
            <a:r>
              <a:rPr lang="en-US" b="1" dirty="0">
                <a:solidFill>
                  <a:prstClr val="black"/>
                </a:solidFill>
                <a:cs typeface="Arial"/>
              </a:rPr>
              <a:t>It’s not against the law for someone to sell you a Marketplace plan.</a:t>
            </a:r>
          </a:p>
          <a:p>
            <a:pPr marL="179226" indent="-179226" defTabSz="966612">
              <a:spcBef>
                <a:spcPts val="634"/>
              </a:spcBef>
              <a:buFont typeface="+mj-lt"/>
              <a:buAutoNum type="alphaLcPeriod"/>
              <a:defRPr/>
            </a:pPr>
            <a:r>
              <a:rPr lang="en-US" dirty="0">
                <a:solidFill>
                  <a:prstClr val="black"/>
                </a:solidFill>
                <a:cs typeface="Arial"/>
              </a:rPr>
              <a:t>True</a:t>
            </a:r>
          </a:p>
          <a:p>
            <a:pPr marL="179226" indent="-179226" defTabSz="966612">
              <a:spcBef>
                <a:spcPts val="634"/>
              </a:spcBef>
              <a:buFont typeface="+mj-lt"/>
              <a:buAutoNum type="alphaLcPeriod"/>
              <a:defRPr/>
            </a:pPr>
            <a:r>
              <a:rPr lang="en-US" dirty="0">
                <a:solidFill>
                  <a:prstClr val="black"/>
                </a:solidFill>
                <a:cs typeface="Arial"/>
              </a:rPr>
              <a:t>False</a:t>
            </a:r>
          </a:p>
          <a:p>
            <a:pPr marL="0" indent="0" defTabSz="966612">
              <a:spcBef>
                <a:spcPts val="634"/>
              </a:spcBef>
              <a:buNone/>
              <a:defRPr/>
            </a:pPr>
            <a:r>
              <a:rPr lang="en-US" b="1" dirty="0">
                <a:solidFill>
                  <a:prstClr val="black"/>
                </a:solidFill>
                <a:cs typeface="Arial"/>
              </a:rPr>
              <a:t>Answer: b. False</a:t>
            </a:r>
          </a:p>
          <a:p>
            <a:pPr marL="0" indent="0" defTabSz="966612">
              <a:spcBef>
                <a:spcPts val="634"/>
              </a:spcBef>
              <a:buNone/>
              <a:defRPr/>
            </a:pPr>
            <a:r>
              <a:rPr lang="en-US" dirty="0">
                <a:solidFill>
                  <a:prstClr val="black"/>
                </a:solidFill>
                <a:cs typeface="Arial" panose="020B0604020202020204" pitchFamily="34" charset="0"/>
              </a:rPr>
              <a:t>It’s against the law for someone who knows that you have Medicare to sell you a Marketplace plan. This is true even if you have only Medicare Part A (Hospital Insurance) or only Part B (Medical Insurance). The </a:t>
            </a:r>
            <a:r>
              <a:rPr lang="en-US" b="1" dirty="0">
                <a:solidFill>
                  <a:prstClr val="black"/>
                </a:solidFill>
                <a:cs typeface="Arial" panose="020B0604020202020204" pitchFamily="34" charset="0"/>
              </a:rPr>
              <a:t>exception</a:t>
            </a:r>
            <a:r>
              <a:rPr lang="en-US" dirty="0">
                <a:solidFill>
                  <a:prstClr val="black"/>
                </a:solidFill>
                <a:cs typeface="Arial" panose="020B0604020202020204" pitchFamily="34" charset="0"/>
              </a:rPr>
              <a:t> is a Marketplace plan through your employer (sold through the Small Business Health Options Program (SHOP)) if you're an active worker or a dependent of an active worker. </a:t>
            </a:r>
          </a:p>
          <a:p>
            <a:pPr marL="0" indent="0" defTabSz="966612">
              <a:spcBef>
                <a:spcPts val="634"/>
              </a:spcBef>
              <a:buNone/>
              <a:defRPr/>
            </a:pPr>
            <a:endParaRPr lang="en-US" b="1" dirty="0">
              <a:solidFill>
                <a:prstClr val="black"/>
              </a:solidFill>
              <a:cs typeface="Arial"/>
            </a:endParaRPr>
          </a:p>
        </p:txBody>
      </p:sp>
    </p:spTree>
    <p:extLst>
      <p:ext uri="{BB962C8B-B14F-4D97-AF65-F5344CB8AC3E}">
        <p14:creationId xmlns:p14="http://schemas.microsoft.com/office/powerpoint/2010/main" val="1236684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6675" y="3757507"/>
            <a:ext cx="7181849" cy="5559213"/>
          </a:xfrm>
        </p:spPr>
        <p:txBody>
          <a:bodyPr/>
          <a:lstStyle/>
          <a:p>
            <a:pPr marL="0" indent="0" defTabSz="966612">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endParaRPr lang="en-US" dirty="0">
              <a:solidFill>
                <a:prstClr val="black"/>
              </a:solidFill>
              <a:cs typeface="Arial"/>
            </a:endParaRPr>
          </a:p>
          <a:p>
            <a:pPr marL="0" indent="0" defTabSz="966612">
              <a:buNone/>
              <a:defRPr/>
            </a:pPr>
            <a:r>
              <a:rPr lang="en-US" dirty="0">
                <a:solidFill>
                  <a:prstClr val="black"/>
                </a:solidFill>
                <a:cs typeface="Arial"/>
              </a:rPr>
              <a:t>When you first enroll in Medicare, and during certain times of the year, you can choose how you get your Medicare coverage. There are 2 main ways to get Medicare:</a:t>
            </a:r>
          </a:p>
          <a:p>
            <a:pPr marL="125525" indent="-125525" defTabSz="966612">
              <a:defRPr/>
            </a:pPr>
            <a:r>
              <a:rPr lang="en-US" dirty="0">
                <a:solidFill>
                  <a:prstClr val="black"/>
                </a:solidFill>
                <a:cs typeface="Arial"/>
              </a:rPr>
              <a:t>Original Medicare</a:t>
            </a:r>
          </a:p>
          <a:p>
            <a:pPr marL="125525" indent="-125525" defTabSz="966612">
              <a:defRPr/>
            </a:pPr>
            <a:r>
              <a:rPr lang="en-US" dirty="0">
                <a:solidFill>
                  <a:prstClr val="black"/>
                </a:solidFill>
                <a:cs typeface="Arial"/>
              </a:rPr>
              <a:t>Medicare Advantage (also known as Part C)</a:t>
            </a:r>
          </a:p>
          <a:p>
            <a:pPr marL="0" indent="0" defTabSz="966612">
              <a:buNone/>
              <a:defRPr/>
            </a:pPr>
            <a:r>
              <a:rPr lang="en-US" b="1" dirty="0">
                <a:solidFill>
                  <a:prstClr val="black"/>
                </a:solidFill>
                <a:cs typeface="Arial"/>
              </a:rPr>
              <a:t>Original Medicare</a:t>
            </a:r>
          </a:p>
          <a:p>
            <a:pPr marL="125525" indent="-125525">
              <a:defRPr/>
            </a:pPr>
            <a:r>
              <a:rPr lang="en-US" dirty="0">
                <a:solidFill>
                  <a:prstClr val="black"/>
                </a:solidFill>
                <a:cs typeface="Arial"/>
              </a:rPr>
              <a:t>Coverage includes Part A and Part B. </a:t>
            </a:r>
          </a:p>
          <a:p>
            <a:pPr marL="125834" indent="-125834" defTabSz="966612">
              <a:defRPr/>
            </a:pPr>
            <a:r>
              <a:rPr lang="en-US" dirty="0">
                <a:solidFill>
                  <a:prstClr val="black"/>
                </a:solidFill>
                <a:cs typeface="Arial"/>
              </a:rPr>
              <a:t>If you want drug coverage, you can join a separate Medicare drug plan to get Medicare drug coverage (Part D). </a:t>
            </a:r>
            <a:endParaRPr lang="en-US" dirty="0">
              <a:solidFill>
                <a:prstClr val="black"/>
              </a:solidFill>
              <a:cs typeface="Arial" panose="020B0604020202020204" pitchFamily="34" charset="0"/>
            </a:endParaRPr>
          </a:p>
          <a:p>
            <a:pPr marL="125525" indent="-125525">
              <a:defRPr/>
            </a:pPr>
            <a:r>
              <a:rPr lang="en-US" dirty="0">
                <a:cs typeface="Arial"/>
              </a:rPr>
              <a:t>You can use any doctor or hospital that takes Medicare, anywhere in the U.S.</a:t>
            </a:r>
            <a:endParaRPr lang="en-US" dirty="0">
              <a:solidFill>
                <a:prstClr val="black"/>
              </a:solidFill>
              <a:cs typeface="Arial"/>
            </a:endParaRPr>
          </a:p>
          <a:p>
            <a:pPr marL="125525" indent="-125525">
              <a:defRPr/>
            </a:pPr>
            <a:r>
              <a:rPr lang="en-US" dirty="0">
                <a:solidFill>
                  <a:prstClr val="black"/>
                </a:solidFill>
                <a:cs typeface="Arial"/>
              </a:rPr>
              <a:t>To help pay your out-of-pocket costs in Original Medicare (like your 20% coinsurance), you can also shop for and buy supplemental coverage. This includes Medicare Supplement Insurance (Medigap). Or, you can use coverage from a former employer or union, or Medicaid. Medicaid is a joint federal and state program that helps with medical costs for some people with limited income and resources. It also offers benefits not normally covered by Medicare, like nursing home care and personal care services.</a:t>
            </a:r>
            <a:endParaRPr lang="en-US" dirty="0">
              <a:solidFill>
                <a:prstClr val="black"/>
              </a:solidFill>
              <a:cs typeface="Arial" panose="020B0604020202020204" pitchFamily="34" charset="0"/>
            </a:endParaRPr>
          </a:p>
          <a:p>
            <a:pPr marL="0" indent="0" defTabSz="966612">
              <a:buNone/>
              <a:defRPr/>
            </a:pPr>
            <a:r>
              <a:rPr lang="en-US" b="1" dirty="0">
                <a:solidFill>
                  <a:prstClr val="black"/>
                </a:solidFill>
                <a:cs typeface="Arial"/>
              </a:rPr>
              <a:t>NOTE</a:t>
            </a:r>
            <a:r>
              <a:rPr lang="en-US" dirty="0">
                <a:solidFill>
                  <a:prstClr val="black"/>
                </a:solidFill>
                <a:cs typeface="Arial"/>
              </a:rPr>
              <a:t>: Medigap policies only work with Original Medicare.</a:t>
            </a:r>
          </a:p>
          <a:p>
            <a:pPr marL="0" indent="0" defTabSz="966612">
              <a:buNone/>
              <a:defRPr/>
            </a:pPr>
            <a:r>
              <a:rPr lang="en-US" b="1" dirty="0">
                <a:solidFill>
                  <a:prstClr val="black"/>
                </a:solidFill>
                <a:cs typeface="Arial"/>
              </a:rPr>
              <a:t>Medicare Advantage (also known as Part C)</a:t>
            </a:r>
          </a:p>
          <a:p>
            <a:pPr marL="125525" indent="-125525" defTabSz="966612">
              <a:defRPr/>
            </a:pPr>
            <a:r>
              <a:rPr lang="en-US" dirty="0">
                <a:solidFill>
                  <a:prstClr val="black"/>
                </a:solidFill>
                <a:cs typeface="Arial"/>
              </a:rPr>
              <a:t>A Medicare-approved plan from a private company that offers an alternative to Original Medicare for your health and usually drug coverage. These “bundled” plans include Part A, Part B, and usually Part D.</a:t>
            </a:r>
          </a:p>
          <a:p>
            <a:pPr marL="125525" indent="-125525" defTabSz="966612">
              <a:defRPr/>
            </a:pPr>
            <a:r>
              <a:rPr lang="en-US" dirty="0">
                <a:solidFill>
                  <a:prstClr val="black"/>
                </a:solidFill>
                <a:cs typeface="Arial"/>
              </a:rPr>
              <a:t>Plans may have lower out-of-pocket costs than Original Medicare.</a:t>
            </a:r>
          </a:p>
          <a:p>
            <a:pPr marL="125525" indent="-125525" defTabSz="966612">
              <a:defRPr/>
            </a:pPr>
            <a:r>
              <a:rPr lang="en-US" dirty="0">
                <a:solidFill>
                  <a:prstClr val="black"/>
                </a:solidFill>
                <a:cs typeface="Arial"/>
              </a:rPr>
              <a:t>In most cases, you’ll need to use doctors who are in the plan’s network.</a:t>
            </a:r>
          </a:p>
          <a:p>
            <a:pPr marL="125525" indent="-125525" defTabSz="966612">
              <a:defRPr/>
            </a:pPr>
            <a:r>
              <a:rPr lang="en-US" dirty="0">
                <a:solidFill>
                  <a:prstClr val="black"/>
                </a:solidFill>
                <a:cs typeface="Arial"/>
              </a:rPr>
              <a:t>Plans may offer some extra benefits that Original Medicare doesn’t cover—like vision, hearing, and dental services. See Lesson 5 for more information on Medicare Advantage, including supplemental benefits available in some Medicare Advantage Plans for certain plan members.</a:t>
            </a:r>
          </a:p>
          <a:p>
            <a:pPr marL="0" indent="0">
              <a:buNone/>
              <a:defRPr/>
            </a:pPr>
            <a:endParaRPr lang="en-US" b="1" dirty="0">
              <a:solidFill>
                <a:prstClr val="black"/>
              </a:solidFill>
            </a:endParaRPr>
          </a:p>
        </p:txBody>
      </p:sp>
    </p:spTree>
    <p:extLst>
      <p:ext uri="{BB962C8B-B14F-4D97-AF65-F5344CB8AC3E}">
        <p14:creationId xmlns:p14="http://schemas.microsoft.com/office/powerpoint/2010/main" val="31101655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Lesson 7 reviews options for people with limited income and resources, like the Medicare Savings Programs, Extra Help, Medicaid, and the Children’s Health Insurance Program (CHIP).</a:t>
            </a:r>
          </a:p>
          <a:p>
            <a:pPr marL="0" indent="0">
              <a:spcBef>
                <a:spcPts val="634"/>
              </a:spcBef>
              <a:buNone/>
            </a:pPr>
            <a:endParaRPr lang="en-US" dirty="0"/>
          </a:p>
        </p:txBody>
      </p:sp>
    </p:spTree>
    <p:extLst>
      <p:ext uri="{BB962C8B-B14F-4D97-AF65-F5344CB8AC3E}">
        <p14:creationId xmlns:p14="http://schemas.microsoft.com/office/powerpoint/2010/main" val="29485535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At the end of this lesson, you’ll be able to:</a:t>
            </a:r>
          </a:p>
          <a:p>
            <a:pPr marL="125834" indent="-125834" defTabSz="966612">
              <a:spcBef>
                <a:spcPts val="634"/>
              </a:spcBef>
              <a:defRPr/>
            </a:pPr>
            <a:r>
              <a:rPr lang="en-US" dirty="0">
                <a:solidFill>
                  <a:prstClr val="black"/>
                </a:solidFill>
                <a:cs typeface="Arial" panose="020B0604020202020204" pitchFamily="34" charset="0"/>
              </a:rPr>
              <a:t>Describe programs for people with limited income and resources</a:t>
            </a:r>
          </a:p>
          <a:p>
            <a:pPr marL="125834" indent="-125834" defTabSz="966612">
              <a:spcBef>
                <a:spcPts val="634"/>
              </a:spcBef>
              <a:defRPr/>
            </a:pPr>
            <a:r>
              <a:rPr lang="en-US" dirty="0">
                <a:solidFill>
                  <a:prstClr val="black"/>
                </a:solidFill>
                <a:cs typeface="Arial" panose="020B0604020202020204" pitchFamily="34" charset="0"/>
              </a:rPr>
              <a:t>Explain Medicare Savings Programs and minimum federal eligibility requirements</a:t>
            </a:r>
          </a:p>
          <a:p>
            <a:pPr marL="125834" indent="-125834" defTabSz="966612">
              <a:spcBef>
                <a:spcPts val="634"/>
              </a:spcBef>
              <a:defRPr/>
            </a:pPr>
            <a:r>
              <a:rPr lang="en-US" dirty="0">
                <a:solidFill>
                  <a:prstClr val="black"/>
                </a:solidFill>
                <a:cs typeface="Arial" panose="020B0604020202020204" pitchFamily="34" charset="0"/>
              </a:rPr>
              <a:t>Explain other programs (Extra help, Medicaid, and the Children’s Health Insurance Program (CHIP)) and who qualifies</a:t>
            </a:r>
          </a:p>
          <a:p>
            <a:pPr marL="0" indent="0">
              <a:buNone/>
            </a:pPr>
            <a:endParaRPr lang="en-US" dirty="0"/>
          </a:p>
        </p:txBody>
      </p:sp>
    </p:spTree>
    <p:extLst>
      <p:ext uri="{BB962C8B-B14F-4D97-AF65-F5344CB8AC3E}">
        <p14:creationId xmlns:p14="http://schemas.microsoft.com/office/powerpoint/2010/main" val="32922427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54736" y="3582115"/>
            <a:ext cx="6205728" cy="5677375"/>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dirty="0">
              <a:solidFill>
                <a:prstClr val="black"/>
              </a:solidFill>
              <a:cs typeface="Arial" panose="020B0604020202020204" pitchFamily="34" charset="0"/>
            </a:endParaRPr>
          </a:p>
          <a:p>
            <a:pPr marL="0" indent="0">
              <a:spcBef>
                <a:spcPts val="634"/>
              </a:spcBef>
              <a:buNone/>
              <a:defRPr/>
            </a:pPr>
            <a:r>
              <a:rPr lang="en-US" b="1" dirty="0">
                <a:solidFill>
                  <a:prstClr val="black"/>
                </a:solidFill>
                <a:cs typeface="Arial" panose="020B0604020202020204" pitchFamily="34" charset="0"/>
              </a:rPr>
              <a:t>Presenter Notes</a:t>
            </a:r>
          </a:p>
          <a:p>
            <a:pPr marL="0" indent="0">
              <a:spcBef>
                <a:spcPts val="634"/>
              </a:spcBef>
              <a:buNone/>
              <a:defRPr/>
            </a:pPr>
            <a:r>
              <a:rPr lang="en-US" b="1" dirty="0">
                <a:solidFill>
                  <a:prstClr val="black"/>
                </a:solidFill>
                <a:cs typeface="Arial" panose="020B0604020202020204" pitchFamily="34" charset="0"/>
              </a:rPr>
              <a:t>There are programs available to help people with limited income and resources pay their health care and/or drug costs. </a:t>
            </a:r>
            <a:r>
              <a:rPr lang="en-US" dirty="0">
                <a:solidFill>
                  <a:prstClr val="black"/>
                </a:solidFill>
                <a:cs typeface="Arial" panose="020B0604020202020204" pitchFamily="34" charset="0"/>
              </a:rPr>
              <a:t>These include the Medicare Savings Programs, Extra Help, Medicaid, and the Children’s Health Insurance Program (CHIP). You should apply for these programs if you have limited income and resources, or you have medical expenses that exceed your available income and resources. Even if you aren’t sure you qualify, you should apply. </a:t>
            </a:r>
          </a:p>
          <a:p>
            <a:pPr marL="119149" indent="-119149">
              <a:spcBef>
                <a:spcPts val="634"/>
              </a:spcBef>
              <a:defRPr/>
            </a:pPr>
            <a:r>
              <a:rPr lang="en-US" b="1" dirty="0">
                <a:solidFill>
                  <a:prstClr val="black"/>
                </a:solidFill>
                <a:cs typeface="Arial" panose="020B0604020202020204" pitchFamily="34" charset="0"/>
              </a:rPr>
              <a:t>Medicare Savings Programs</a:t>
            </a:r>
            <a:r>
              <a:rPr lang="en-US" dirty="0">
                <a:solidFill>
                  <a:prstClr val="black"/>
                </a:solidFill>
                <a:cs typeface="Arial" panose="020B0604020202020204" pitchFamily="34" charset="0"/>
              </a:rPr>
              <a:t>: This program provides help from your state paying Medicare costs, including Medicare premiums, deductibles, coinsurance, and copayments. It often has higher income and resource guidelines than full Medicaid. Visit </a:t>
            </a:r>
            <a:r>
              <a:rPr lang="en-US" dirty="0">
                <a:solidFill>
                  <a:prstClr val="black"/>
                </a:solidFill>
                <a:cs typeface="Arial" panose="020B0604020202020204" pitchFamily="34" charset="0"/>
                <a:hlinkClick r:id="rId3"/>
              </a:rPr>
              <a:t>Medicare.gov/talk-to-someone</a:t>
            </a:r>
            <a:r>
              <a:rPr lang="en-US" dirty="0">
                <a:solidFill>
                  <a:prstClr val="black"/>
                </a:solidFill>
                <a:cs typeface="Arial" panose="020B0604020202020204" pitchFamily="34" charset="0"/>
              </a:rPr>
              <a:t> to see your state’s program. </a:t>
            </a:r>
          </a:p>
          <a:p>
            <a:pPr marL="119149" indent="-119149" defTabSz="966612">
              <a:spcBef>
                <a:spcPts val="634"/>
              </a:spcBef>
              <a:defRPr/>
            </a:pPr>
            <a:r>
              <a:rPr lang="en-US" b="1" dirty="0">
                <a:solidFill>
                  <a:prstClr val="black"/>
                </a:solidFill>
                <a:cs typeface="Arial" panose="020B0604020202020204" pitchFamily="34" charset="0"/>
              </a:rPr>
              <a:t>Extra Help</a:t>
            </a:r>
            <a:r>
              <a:rPr lang="en-US" dirty="0">
                <a:solidFill>
                  <a:prstClr val="black"/>
                </a:solidFill>
                <a:cs typeface="Arial" panose="020B0604020202020204" pitchFamily="34" charset="0"/>
              </a:rPr>
              <a:t>: This program helps people with limited income and resources with the costs of Medicare drug coverage. It's also called the low-income subsidy. Some people with Medicare must apply for Extra Help. You can apply by filling out a paper application, applying at online at </a:t>
            </a:r>
            <a:r>
              <a:rPr lang="en-US" dirty="0">
                <a:solidFill>
                  <a:prstClr val="black"/>
                </a:solidFill>
                <a:cs typeface="Arial" panose="020B0604020202020204" pitchFamily="34" charset="0"/>
                <a:hlinkClick r:id="rId4"/>
              </a:rPr>
              <a:t>ssa.gov</a:t>
            </a:r>
            <a:r>
              <a:rPr lang="en-US" dirty="0">
                <a:solidFill>
                  <a:prstClr val="black"/>
                </a:solidFill>
                <a:cs typeface="Arial" panose="020B0604020202020204" pitchFamily="34" charset="0"/>
              </a:rPr>
              <a:t>, or contacting your State Medical Assistance (Medicaid) office.</a:t>
            </a:r>
          </a:p>
          <a:p>
            <a:pPr marL="119149" indent="-119149" defTabSz="966612">
              <a:spcBef>
                <a:spcPts val="634"/>
              </a:spcBef>
              <a:defRPr/>
            </a:pPr>
            <a:r>
              <a:rPr lang="en-US" b="1" dirty="0">
                <a:solidFill>
                  <a:prstClr val="black"/>
                </a:solidFill>
                <a:cs typeface="Arial" panose="020B0604020202020204" pitchFamily="34" charset="0"/>
              </a:rPr>
              <a:t>Medicaid</a:t>
            </a:r>
            <a:r>
              <a:rPr lang="en-US" dirty="0">
                <a:solidFill>
                  <a:prstClr val="black"/>
                </a:solidFill>
                <a:cs typeface="Arial" panose="020B0604020202020204" pitchFamily="34" charset="0"/>
              </a:rPr>
              <a:t>: This program helps pay medical costs for some people with limited income and resources. It offers benefits not normally covered by Medicare, like nursing home care and personal care services. It's jointly funded by the federal and state governments and is administered by each state.</a:t>
            </a:r>
          </a:p>
          <a:p>
            <a:pPr marL="119149" indent="-119149">
              <a:spcBef>
                <a:spcPts val="634"/>
              </a:spcBef>
              <a:defRPr/>
            </a:pPr>
            <a:r>
              <a:rPr lang="en-US" b="1" dirty="0">
                <a:solidFill>
                  <a:prstClr val="black"/>
                </a:solidFill>
                <a:cs typeface="Arial" panose="020B0604020202020204" pitchFamily="34" charset="0"/>
              </a:rPr>
              <a:t>CHIP</a:t>
            </a:r>
            <a:r>
              <a:rPr lang="en-US" dirty="0">
                <a:solidFill>
                  <a:prstClr val="black"/>
                </a:solidFill>
                <a:cs typeface="Arial" panose="020B0604020202020204" pitchFamily="34" charset="0"/>
              </a:rPr>
              <a:t>: This program provides low‑cost health insurance to children in families who earn too much income to qualify for Medicaid, but not enough to buy private health insurance. Visit </a:t>
            </a:r>
            <a:r>
              <a:rPr lang="en-US" dirty="0">
                <a:cs typeface="Arial" panose="020B0604020202020204" pitchFamily="34" charset="0"/>
                <a:hlinkClick r:id="rId5"/>
              </a:rPr>
              <a:t>InsureKidsNow.gov</a:t>
            </a:r>
            <a:r>
              <a:rPr lang="en-US" dirty="0">
                <a:cs typeface="Arial" panose="020B0604020202020204" pitchFamily="34" charset="0"/>
              </a:rPr>
              <a:t> or call 1-877-KIDS-NOW (1-877-543-7669) for more information.</a:t>
            </a:r>
            <a:endParaRPr lang="en-US" dirty="0">
              <a:solidFill>
                <a:prstClr val="black"/>
              </a:solidFill>
              <a:cs typeface="Arial" panose="020B0604020202020204" pitchFamily="34" charset="0"/>
            </a:endParaRPr>
          </a:p>
          <a:p>
            <a:pPr marL="119149" indent="-119149">
              <a:spcBef>
                <a:spcPts val="634"/>
              </a:spcBef>
              <a:defRPr/>
            </a:pPr>
            <a:r>
              <a:rPr lang="en-US" dirty="0">
                <a:solidFill>
                  <a:prstClr val="black"/>
                </a:solidFill>
                <a:cs typeface="Arial" panose="020B0604020202020204" pitchFamily="34" charset="0"/>
              </a:rPr>
              <a:t>For more information, visit </a:t>
            </a:r>
            <a:r>
              <a:rPr lang="en-US" dirty="0">
                <a:solidFill>
                  <a:prstClr val="black"/>
                </a:solidFill>
                <a:cs typeface="Arial" panose="020B0604020202020204" pitchFamily="34" charset="0"/>
                <a:hlinkClick r:id="rId6"/>
              </a:rPr>
              <a:t>Medicare.gov/your-medicare-costs/get-help-paying-costs</a:t>
            </a:r>
            <a:r>
              <a:rPr lang="en-US" dirty="0">
                <a:solidFill>
                  <a:prstClr val="black"/>
                </a:solidFill>
                <a:cs typeface="Arial" panose="020B0604020202020204" pitchFamily="34" charset="0"/>
              </a:rPr>
              <a:t> or call or visit your State Medical Assistance (Medicaid) office.</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500" dirty="0">
              <a:solidFill>
                <a:prstClr val="black"/>
              </a:solidFill>
            </a:endParaRPr>
          </a:p>
        </p:txBody>
      </p:sp>
    </p:spTree>
    <p:extLst>
      <p:ext uri="{BB962C8B-B14F-4D97-AF65-F5344CB8AC3E}">
        <p14:creationId xmlns:p14="http://schemas.microsoft.com/office/powerpoint/2010/main" val="31978675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0415" y="3582113"/>
            <a:ext cx="7092432" cy="5788310"/>
          </a:xfrm>
        </p:spPr>
        <p:txBody>
          <a:bodyPr>
            <a:noAutofit/>
          </a:bodyPr>
          <a:lstStyle/>
          <a:p>
            <a:pPr marL="0" lvl="1" defTabSz="966612">
              <a:spcBef>
                <a:spcPts val="317"/>
              </a:spcBef>
              <a:tabLst>
                <a:tab pos="125861" algn="l"/>
              </a:tabLst>
              <a:defRPr/>
            </a:pPr>
            <a:r>
              <a:rPr lang="en-US" sz="1050" b="1" dirty="0">
                <a:cs typeface="Arial" panose="020B0604020202020204" pitchFamily="34" charset="0"/>
              </a:rPr>
              <a:t>Presenter Notes</a:t>
            </a:r>
          </a:p>
          <a:p>
            <a:pPr marL="0" lvl="1" defTabSz="966612">
              <a:spcBef>
                <a:spcPts val="317"/>
              </a:spcBef>
              <a:tabLst>
                <a:tab pos="125861" algn="l"/>
              </a:tabLst>
              <a:defRPr/>
            </a:pPr>
            <a:r>
              <a:rPr lang="en-US" sz="1050" b="1" dirty="0">
                <a:solidFill>
                  <a:prstClr val="black"/>
                </a:solidFill>
                <a:cs typeface="Arial" panose="020B0604020202020204" pitchFamily="34" charset="0"/>
              </a:rPr>
              <a:t>These are the Medicare Savings Programs (MSP)</a:t>
            </a:r>
            <a:r>
              <a:rPr lang="en-US" sz="1050" b="1" baseline="30000" dirty="0">
                <a:solidFill>
                  <a:prstClr val="black"/>
                </a:solidFill>
                <a:cs typeface="Arial" panose="020B0604020202020204" pitchFamily="34" charset="0"/>
              </a:rPr>
              <a:t>1</a:t>
            </a:r>
            <a:r>
              <a:rPr lang="en-US" sz="1050" b="1" dirty="0">
                <a:solidFill>
                  <a:prstClr val="black"/>
                </a:solidFill>
                <a:cs typeface="Arial" panose="020B0604020202020204" pitchFamily="34" charset="0"/>
              </a:rPr>
              <a:t> federal minimum eligibility requirements for the 48 contiguous states. Limits are slightly higher in Alaska and Hawaii. </a:t>
            </a:r>
          </a:p>
          <a:p>
            <a:pPr marL="119149" indent="-119149">
              <a:spcBef>
                <a:spcPts val="317"/>
              </a:spcBef>
            </a:pPr>
            <a:r>
              <a:rPr lang="en-US" sz="1050" b="1" dirty="0">
                <a:cs typeface="Arial" panose="020B0604020202020204" pitchFamily="34" charset="0"/>
              </a:rPr>
              <a:t>To qualify for the Qualified Medicare Beneficiary (QMB) Program, </a:t>
            </a:r>
            <a:r>
              <a:rPr lang="en-US" sz="1050" dirty="0">
                <a:cs typeface="Arial" panose="020B0604020202020204" pitchFamily="34" charset="0"/>
              </a:rPr>
              <a:t>you must be eligible for Medicare Part A (Hospital Insurance) and have an income that’s no more than 100% of the federal poverty level (FPL). This will be effective beginning the first month after you meet the QMB eligibility requirements (can’t be retroactive).</a:t>
            </a:r>
          </a:p>
          <a:p>
            <a:pPr marL="119149" indent="-119149">
              <a:spcBef>
                <a:spcPts val="317"/>
              </a:spcBef>
            </a:pPr>
            <a:r>
              <a:rPr lang="en-US" sz="1050" b="1" dirty="0">
                <a:cs typeface="Arial" panose="020B0604020202020204" pitchFamily="34" charset="0"/>
              </a:rPr>
              <a:t>To qualify for the Specified Low-Income Medicare Beneficiary (SLMB) Program, </a:t>
            </a:r>
            <a:r>
              <a:rPr lang="en-US" sz="1050" dirty="0">
                <a:cs typeface="Arial" panose="020B0604020202020204" pitchFamily="34" charset="0"/>
              </a:rPr>
              <a:t>you must be eligible for Part A and have an income that’s more than 100% and is less than 120% of the FPL.</a:t>
            </a:r>
          </a:p>
          <a:p>
            <a:pPr marL="119149" indent="-119149">
              <a:spcBef>
                <a:spcPts val="317"/>
              </a:spcBef>
            </a:pPr>
            <a:r>
              <a:rPr lang="en-US" sz="1050" b="1" dirty="0">
                <a:cs typeface="Arial" panose="020B0604020202020204" pitchFamily="34" charset="0"/>
              </a:rPr>
              <a:t>To qualify for the Qualifying Individual (QI) Program, </a:t>
            </a:r>
            <a:r>
              <a:rPr lang="en-US" sz="1050" dirty="0">
                <a:cs typeface="Arial" panose="020B0604020202020204" pitchFamily="34" charset="0"/>
              </a:rPr>
              <a:t>you must not be otherwise eligible for Medicaid. In addition, you must be eligible for Part A and have an income that’s at least 120% of the FPL and less than 135% of the FPL. You may have to apply every year for QI benefits as funding is limited. If state funds are available, QI applications are granted on a first‐come, first‐served basis, with priority given to people who got QI benefits the previous year.</a:t>
            </a:r>
          </a:p>
          <a:p>
            <a:pPr marL="119149" indent="-119149">
              <a:spcBef>
                <a:spcPts val="317"/>
              </a:spcBef>
            </a:pPr>
            <a:r>
              <a:rPr lang="en-US" sz="1050" dirty="0">
                <a:cs typeface="Arial" panose="020B0604020202020204" pitchFamily="34" charset="0"/>
              </a:rPr>
              <a:t>In 2022, the resource limits for the QMB, SLMB, and QI programs are $8,400 for a single person and $12,600 for a married person living with a spouse. Resource limits are adjusted on January 1 of each year, based on the change in the annual consumer price index since September of the previous year (official in April of each year). States can change income and resource standards if CMS approves the changes. Countable resources include money in a checking account or savings account, stocks, and bonds.</a:t>
            </a:r>
          </a:p>
          <a:p>
            <a:pPr marL="119149" indent="-119149">
              <a:spcBef>
                <a:spcPts val="317"/>
              </a:spcBef>
            </a:pPr>
            <a:r>
              <a:rPr lang="en-US" sz="1050" b="1" dirty="0">
                <a:cs typeface="Arial" panose="020B0604020202020204" pitchFamily="34" charset="0"/>
              </a:rPr>
              <a:t>To qualify for the Qualifying Disabled &amp; Working Individuals (QDWI) Program, you must:</a:t>
            </a:r>
          </a:p>
          <a:p>
            <a:pPr marL="251319" indent="-125660">
              <a:spcBef>
                <a:spcPts val="317"/>
              </a:spcBef>
              <a:buFont typeface="Arial" panose="020B0604020202020204" pitchFamily="34" charset="0"/>
              <a:buChar char="•"/>
            </a:pPr>
            <a:r>
              <a:rPr lang="en-US" sz="1050" dirty="0">
                <a:cs typeface="Arial" panose="020B0604020202020204" pitchFamily="34" charset="0"/>
              </a:rPr>
              <a:t>Be ineligible for premium‐free Part A</a:t>
            </a:r>
          </a:p>
          <a:p>
            <a:pPr marL="251319" indent="-125660">
              <a:spcBef>
                <a:spcPts val="317"/>
              </a:spcBef>
              <a:buFont typeface="Arial" panose="020B0604020202020204" pitchFamily="34" charset="0"/>
              <a:buChar char="•"/>
            </a:pPr>
            <a:r>
              <a:rPr lang="en-US" sz="1050" dirty="0">
                <a:cs typeface="Arial" panose="020B0604020202020204" pitchFamily="34" charset="0"/>
              </a:rPr>
              <a:t>Have an income that’s no more than 200% of the FPL</a:t>
            </a:r>
          </a:p>
          <a:p>
            <a:pPr marL="251319" indent="-125660">
              <a:spcBef>
                <a:spcPts val="317"/>
              </a:spcBef>
              <a:buFont typeface="Arial" panose="020B0604020202020204" pitchFamily="34" charset="0"/>
              <a:buChar char="•"/>
            </a:pPr>
            <a:r>
              <a:rPr lang="en-US" sz="1050" dirty="0">
                <a:cs typeface="Arial" panose="020B0604020202020204" pitchFamily="34" charset="0"/>
              </a:rPr>
              <a:t>Have resources that are equal to or less than twice maximum for Supplemental Security Income (SSI) ($4,000) for an individual and $6,000 for married couple in 2022)</a:t>
            </a:r>
          </a:p>
          <a:p>
            <a:pPr marL="251319" indent="-125660">
              <a:spcBef>
                <a:spcPts val="317"/>
              </a:spcBef>
              <a:buFont typeface="Arial" panose="020B0604020202020204" pitchFamily="34" charset="0"/>
              <a:buChar char="•"/>
            </a:pPr>
            <a:r>
              <a:rPr lang="en-US" sz="1050" dirty="0">
                <a:cs typeface="Arial" panose="020B0604020202020204" pitchFamily="34" charset="0"/>
              </a:rPr>
              <a:t>Be otherwise ineligible for Medicaid</a:t>
            </a:r>
          </a:p>
          <a:p>
            <a:pPr marL="0" indent="0">
              <a:spcBef>
                <a:spcPts val="317"/>
              </a:spcBef>
              <a:buNone/>
            </a:pPr>
            <a:r>
              <a:rPr lang="en-US" sz="1050" dirty="0">
                <a:cs typeface="Arial" panose="020B0604020202020204" pitchFamily="34" charset="0"/>
              </a:rPr>
              <a:t>States can ask people with incomes between 150% and 200% of the FPL to pay a part of their Part A premium. The resource limits are $4,000 (individual) and $6,000 (married couple).</a:t>
            </a:r>
          </a:p>
          <a:p>
            <a:pPr marL="0" indent="0">
              <a:spcBef>
                <a:spcPts val="317"/>
              </a:spcBef>
              <a:buNone/>
            </a:pPr>
            <a:r>
              <a:rPr lang="en-US" sz="1050" b="1" dirty="0">
                <a:cs typeface="Arial" panose="020B0604020202020204" pitchFamily="34" charset="0"/>
              </a:rPr>
              <a:t>For more Medicare Savings Programs information, </a:t>
            </a:r>
            <a:r>
              <a:rPr lang="en-US" sz="1050" dirty="0">
                <a:cs typeface="Arial" panose="020B0604020202020204" pitchFamily="34" charset="0"/>
              </a:rPr>
              <a:t>visit </a:t>
            </a:r>
            <a:r>
              <a:rPr lang="en-US" sz="1050" dirty="0">
                <a:cs typeface="Arial" panose="020B0604020202020204" pitchFamily="34" charset="0"/>
                <a:hlinkClick r:id="rId3"/>
              </a:rPr>
              <a:t>Medicare.gov/your-medicare-costs/get-help-paying-costs/medicare-savings-programs</a:t>
            </a:r>
            <a:r>
              <a:rPr lang="en-US" sz="1050" dirty="0">
                <a:cs typeface="Arial" panose="020B0604020202020204" pitchFamily="34" charset="0"/>
              </a:rPr>
              <a:t>. See </a:t>
            </a:r>
            <a:r>
              <a:rPr lang="en-US" sz="1050" dirty="0">
                <a:cs typeface="Arial" panose="020B0604020202020204" pitchFamily="34" charset="0"/>
                <a:hlinkClick r:id="rId4"/>
              </a:rPr>
              <a:t>Medicare.gov/talk-to-someone</a:t>
            </a:r>
            <a:r>
              <a:rPr lang="en-US" sz="1050" dirty="0">
                <a:cs typeface="Arial" panose="020B0604020202020204" pitchFamily="34" charset="0"/>
              </a:rPr>
              <a:t> to access a state’s Medicare Savings Programs website. </a:t>
            </a:r>
          </a:p>
          <a:p>
            <a:pPr marL="0" indent="0">
              <a:spcBef>
                <a:spcPts val="317"/>
              </a:spcBef>
              <a:buNone/>
            </a:pPr>
            <a:endParaRPr lang="en-US" sz="1050" baseline="30000" dirty="0">
              <a:ea typeface="Calibri" panose="020F0502020204030204" pitchFamily="34" charset="0"/>
            </a:endParaRPr>
          </a:p>
          <a:p>
            <a:pPr marL="0" indent="0">
              <a:spcBef>
                <a:spcPts val="317"/>
              </a:spcBef>
              <a:buNone/>
            </a:pPr>
            <a:r>
              <a:rPr lang="en-US" sz="1050" baseline="30000" dirty="0">
                <a:ea typeface="Calibri" panose="020F0502020204030204" pitchFamily="34" charset="0"/>
              </a:rPr>
              <a:t>1</a:t>
            </a:r>
            <a:r>
              <a:rPr lang="en-US" sz="1050" dirty="0">
                <a:ea typeface="Calibri" panose="020F0502020204030204" pitchFamily="34" charset="0"/>
              </a:rPr>
              <a:t>States can effectively raise the federal floor for income and resources standards under the authority of section 1902(r)(2) of the Social Security Act, which generally permits state Medicaid agencies to disregard income and/or resources that are counted under certain standard financial eligibility methodologies. Some states have used the authority of section 1902(r)(2) of the Act to eliminate any resource criteria for the MSP groups.</a:t>
            </a:r>
            <a:endParaRPr lang="en-US" sz="1050" dirty="0">
              <a:cs typeface="Arial" panose="020B0604020202020204" pitchFamily="34" charset="0"/>
            </a:endParaRPr>
          </a:p>
          <a:p>
            <a:pPr marL="0" indent="0">
              <a:spcBef>
                <a:spcPts val="317"/>
              </a:spcBef>
              <a:buNone/>
            </a:pPr>
            <a:endParaRPr lang="en-US" sz="1050" dirty="0">
              <a:cs typeface="Arial" panose="020B0604020202020204" pitchFamily="34" charset="0"/>
            </a:endParaRPr>
          </a:p>
        </p:txBody>
      </p:sp>
    </p:spTree>
    <p:extLst>
      <p:ext uri="{BB962C8B-B14F-4D97-AF65-F5344CB8AC3E}">
        <p14:creationId xmlns:p14="http://schemas.microsoft.com/office/powerpoint/2010/main" val="24004911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b="1" dirty="0">
                <a:solidFill>
                  <a:prstClr val="black"/>
                </a:solidFill>
                <a:cs typeface="Arial" panose="020B0604020202020204" pitchFamily="34" charset="0"/>
              </a:rPr>
              <a:t>Extra Help is a Medicare Program to help people with limited income and resources </a:t>
            </a:r>
            <a:r>
              <a:rPr lang="en-US" dirty="0">
                <a:solidFill>
                  <a:prstClr val="black"/>
                </a:solidFill>
                <a:cs typeface="Arial" panose="020B0604020202020204" pitchFamily="34" charset="0"/>
              </a:rPr>
              <a:t>pay Medicare drug program costs, like premiums, deductibles, and coinsurance. </a:t>
            </a:r>
          </a:p>
          <a:p>
            <a:pPr marL="119149" indent="-119149" defTabSz="966612">
              <a:spcBef>
                <a:spcPts val="634"/>
              </a:spcBef>
              <a:defRPr/>
            </a:pPr>
            <a:r>
              <a:rPr lang="en-US" b="1" dirty="0">
                <a:solidFill>
                  <a:prstClr val="black"/>
                </a:solidFill>
                <a:cs typeface="Arial" panose="020B0604020202020204" pitchFamily="34" charset="0"/>
              </a:rPr>
              <a:t>If you have the lowest income and resources, </a:t>
            </a:r>
            <a:r>
              <a:rPr lang="en-US" dirty="0">
                <a:solidFill>
                  <a:prstClr val="black"/>
                </a:solidFill>
                <a:cs typeface="Arial" panose="020B0604020202020204" pitchFamily="34" charset="0"/>
              </a:rPr>
              <a:t>you’ll pay no premiums or deductible, and have small or no copayments. If you have slightly higher income and resources, you’ll have a reduced deductible and pay a little more out-of-pocket.</a:t>
            </a:r>
          </a:p>
          <a:p>
            <a:pPr marL="119149" indent="-119149">
              <a:spcBef>
                <a:spcPts val="634"/>
              </a:spcBef>
              <a:defRPr/>
            </a:pPr>
            <a:r>
              <a:rPr lang="en-US" b="1" dirty="0">
                <a:solidFill>
                  <a:prstClr val="black"/>
                </a:solidFill>
                <a:cs typeface="Arial" panose="020B0604020202020204" pitchFamily="34" charset="0"/>
              </a:rPr>
              <a:t>If you qualify for Extra Help, </a:t>
            </a:r>
            <a:r>
              <a:rPr lang="en-US" dirty="0">
                <a:solidFill>
                  <a:prstClr val="black"/>
                </a:solidFill>
                <a:cs typeface="Arial" panose="020B0604020202020204" pitchFamily="34" charset="0"/>
              </a:rPr>
              <a:t>you won’t have a coverage gap or Part D late-enrollment penalty. </a:t>
            </a:r>
          </a:p>
          <a:p>
            <a:pPr marL="119149" indent="-119149" defTabSz="966612">
              <a:spcBef>
                <a:spcPts val="634"/>
              </a:spcBef>
              <a:defRPr/>
            </a:pPr>
            <a:r>
              <a:rPr lang="en-US" b="1" dirty="0">
                <a:solidFill>
                  <a:prstClr val="black"/>
                </a:solidFill>
                <a:cs typeface="Arial" panose="020B0604020202020204" pitchFamily="34" charset="0"/>
              </a:rPr>
              <a:t>You no longer have a continuous Special Enrollment Period (SEP) that allows you to change your Medicare drug plan (also known as a PDP) at any time. </a:t>
            </a:r>
            <a:r>
              <a:rPr lang="en-US" dirty="0">
                <a:solidFill>
                  <a:prstClr val="black"/>
                </a:solidFill>
                <a:cs typeface="Arial" panose="020B0604020202020204" pitchFamily="34" charset="0"/>
              </a:rPr>
              <a:t>You can change plans once per quarter in the first 3 quarters of the year. If you want to change plans in the 4</a:t>
            </a:r>
            <a:r>
              <a:rPr lang="en-US" baseline="30000" dirty="0">
                <a:solidFill>
                  <a:prstClr val="black"/>
                </a:solidFill>
                <a:cs typeface="Arial" panose="020B0604020202020204" pitchFamily="34" charset="0"/>
              </a:rPr>
              <a:t>th</a:t>
            </a:r>
            <a:r>
              <a:rPr lang="en-US" dirty="0">
                <a:solidFill>
                  <a:prstClr val="black"/>
                </a:solidFill>
                <a:cs typeface="Arial" panose="020B0604020202020204" pitchFamily="34" charset="0"/>
              </a:rPr>
              <a:t> quarter, you would use the Open Enrollment Period (OEP). To change plans, you just need to enroll in a new plan. That will automatically disenroll you from your old plan.</a:t>
            </a:r>
          </a:p>
          <a:p>
            <a:pPr marL="0" indent="0">
              <a:spcBef>
                <a:spcPts val="634"/>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Residents of the U.S. territories aren’t eligible for Extra Help. Each of the territories helps its own residents with Medicare drug costs. This help is generally for residents who qualify for and are enrolled in Medicaid. This assistance isn’t the same as Extra Help. </a:t>
            </a:r>
          </a:p>
          <a:p>
            <a:pPr marL="0" indent="0">
              <a:spcBef>
                <a:spcPts val="634"/>
              </a:spcBef>
              <a:buNone/>
              <a:defRPr/>
            </a:pPr>
            <a:r>
              <a:rPr lang="en-US" dirty="0">
                <a:solidFill>
                  <a:prstClr val="black"/>
                </a:solidFill>
                <a:cs typeface="Arial" panose="020B0604020202020204" pitchFamily="34" charset="0"/>
              </a:rPr>
              <a:t>For low-income subsidy information, visit </a:t>
            </a:r>
            <a:r>
              <a:rPr lang="en-US" dirty="0">
                <a:cs typeface="Arial" panose="020B0604020202020204" pitchFamily="34" charset="0"/>
                <a:hlinkClick r:id="rId3"/>
              </a:rPr>
              <a:t>CMS.gov/Medicare/Prescription-Drug-Coverage/LimitedIncomeandResources</a:t>
            </a:r>
            <a:r>
              <a:rPr lang="en-US" dirty="0">
                <a:cs typeface="Arial" panose="020B0604020202020204" pitchFamily="34" charset="0"/>
              </a:rPr>
              <a:t>. </a:t>
            </a: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700" dirty="0">
              <a:solidFill>
                <a:prstClr val="black"/>
              </a:solidFill>
            </a:endParaRPr>
          </a:p>
        </p:txBody>
      </p:sp>
    </p:spTree>
    <p:extLst>
      <p:ext uri="{BB962C8B-B14F-4D97-AF65-F5344CB8AC3E}">
        <p14:creationId xmlns:p14="http://schemas.microsoft.com/office/powerpoint/2010/main" val="29110505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32229" y="3757507"/>
            <a:ext cx="6873966" cy="5552012"/>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b="1" dirty="0">
                <a:solidFill>
                  <a:prstClr val="black"/>
                </a:solidFill>
                <a:cs typeface="Arial" panose="020B0604020202020204" pitchFamily="34" charset="0"/>
              </a:rPr>
              <a:t>You automatically qualify for Extra Help (and don’t need to apply) if </a:t>
            </a:r>
            <a:r>
              <a:rPr lang="en-US" dirty="0">
                <a:solidFill>
                  <a:prstClr val="black"/>
                </a:solidFill>
                <a:cs typeface="Arial" panose="020B0604020202020204" pitchFamily="34" charset="0"/>
              </a:rPr>
              <a:t>you have Medicare and get full Medicaid coverage (sometimes called “full dual”), Supplemental Security Income (SSI) benefits, or help from Medicaid paying your Part B premiums (Medicare Savings Programs; sometimes called “partial dual”). </a:t>
            </a:r>
          </a:p>
          <a:p>
            <a:pPr marL="0" indent="0">
              <a:spcBef>
                <a:spcPts val="634"/>
              </a:spcBef>
              <a:buNone/>
              <a:defRPr/>
            </a:pPr>
            <a:r>
              <a:rPr lang="en-US" b="1" dirty="0">
                <a:solidFill>
                  <a:prstClr val="black"/>
                </a:solidFill>
                <a:cs typeface="Arial" panose="020B0604020202020204" pitchFamily="34" charset="0"/>
              </a:rPr>
              <a:t>If you don’t meet one of these conditions, you may still qualify for Extra Help, but you’ll need to apply for it. </a:t>
            </a:r>
            <a:r>
              <a:rPr lang="en-US" dirty="0">
                <a:solidFill>
                  <a:prstClr val="black"/>
                </a:solidFill>
                <a:cs typeface="Arial" panose="020B0604020202020204" pitchFamily="34" charset="0"/>
              </a:rPr>
              <a:t>If you think you qualify but aren’t sure, you should still apply. You can apply for Extra Help at any time, and if you’re denied, you can reapply if your circumstances change. Eligibility for Extra Help may be determined by either Social Security or your State Medical Assistance (Medicaid) office. </a:t>
            </a:r>
          </a:p>
          <a:p>
            <a:pPr marL="0" indent="0" defTabSz="966612">
              <a:spcBef>
                <a:spcPts val="634"/>
              </a:spcBef>
              <a:buNone/>
              <a:defRPr/>
            </a:pPr>
            <a:r>
              <a:rPr lang="en-US" b="1" dirty="0">
                <a:solidFill>
                  <a:prstClr val="black"/>
                </a:solidFill>
                <a:cs typeface="Arial" panose="020B0604020202020204" pitchFamily="34" charset="0"/>
              </a:rPr>
              <a:t>You can apply for Extra Help by:</a:t>
            </a:r>
          </a:p>
          <a:p>
            <a:pPr marL="118813" lvl="1" indent="-118813" defTabSz="966612">
              <a:buFont typeface="Wingdings" panose="05000000000000000000" pitchFamily="2" charset="2"/>
              <a:buChar char="§"/>
              <a:defRPr/>
            </a:pPr>
            <a:r>
              <a:rPr lang="en-US" dirty="0">
                <a:solidFill>
                  <a:prstClr val="black"/>
                </a:solidFill>
                <a:cs typeface="Arial" panose="020B0604020202020204" pitchFamily="34" charset="0"/>
              </a:rPr>
              <a:t>Applying online at </a:t>
            </a:r>
            <a:r>
              <a:rPr lang="en-US" dirty="0">
                <a:solidFill>
                  <a:prstClr val="black"/>
                </a:solidFill>
                <a:cs typeface="Arial" panose="020B0604020202020204" pitchFamily="34" charset="0"/>
                <a:hlinkClick r:id="rId3"/>
              </a:rPr>
              <a:t>ssa.gov/benefits/medicare/prescriptionhelp</a:t>
            </a:r>
            <a:endParaRPr lang="en-US" dirty="0">
              <a:solidFill>
                <a:prstClr val="black"/>
              </a:solidFill>
              <a:cs typeface="Arial" panose="020B0604020202020204" pitchFamily="34" charset="0"/>
            </a:endParaRPr>
          </a:p>
          <a:p>
            <a:pPr marL="118813" lvl="1" indent="-118813" defTabSz="966612">
              <a:buFont typeface="Wingdings" panose="05000000000000000000" pitchFamily="2" charset="2"/>
              <a:buChar char="§"/>
              <a:defRPr/>
            </a:pPr>
            <a:r>
              <a:rPr lang="en-US" dirty="0">
                <a:solidFill>
                  <a:prstClr val="black"/>
                </a:solidFill>
                <a:cs typeface="Arial" panose="020B0604020202020204" pitchFamily="34" charset="0"/>
              </a:rPr>
              <a:t>Completing a paper application you can get by calling Social Security at 1-800-772-1213; </a:t>
            </a:r>
            <a:br>
              <a:rPr lang="en-US" dirty="0">
                <a:solidFill>
                  <a:prstClr val="black"/>
                </a:solidFill>
                <a:cs typeface="Arial" panose="020B0604020202020204" pitchFamily="34" charset="0"/>
              </a:rPr>
            </a:br>
            <a:r>
              <a:rPr lang="en-US" dirty="0">
                <a:solidFill>
                  <a:prstClr val="black"/>
                </a:solidFill>
                <a:cs typeface="Arial" panose="020B0604020202020204" pitchFamily="34" charset="0"/>
              </a:rPr>
              <a:t>TTY: 1-800-325-0778</a:t>
            </a:r>
          </a:p>
          <a:p>
            <a:pPr marL="118813" lvl="1" indent="-118813" defTabSz="966612">
              <a:buFont typeface="Wingdings" panose="05000000000000000000" pitchFamily="2" charset="2"/>
              <a:buChar char="§"/>
              <a:defRPr/>
            </a:pPr>
            <a:r>
              <a:rPr lang="en-US" dirty="0">
                <a:solidFill>
                  <a:prstClr val="black"/>
                </a:solidFill>
                <a:cs typeface="Arial" panose="020B0604020202020204" pitchFamily="34" charset="0"/>
              </a:rPr>
              <a:t>Applying through your State Medical Assistance (Medicaid) office</a:t>
            </a:r>
          </a:p>
          <a:p>
            <a:pPr marL="118813" lvl="1" indent="-118813" defTabSz="966612">
              <a:buFont typeface="Wingdings" panose="05000000000000000000" pitchFamily="2" charset="2"/>
              <a:buChar char="§"/>
              <a:defRPr/>
            </a:pPr>
            <a:r>
              <a:rPr lang="en-US" dirty="0">
                <a:solidFill>
                  <a:prstClr val="black"/>
                </a:solidFill>
                <a:cs typeface="Arial" panose="020B0604020202020204" pitchFamily="34" charset="0"/>
              </a:rPr>
              <a:t>Working with a local organization, like a State Health Insurance Assistance Program (SHIP)</a:t>
            </a:r>
          </a:p>
          <a:p>
            <a:pPr marL="0" indent="0" defTabSz="966612">
              <a:spcBef>
                <a:spcPts val="634"/>
              </a:spcBef>
              <a:buNone/>
              <a:defRPr/>
            </a:pPr>
            <a:r>
              <a:rPr lang="en-US" dirty="0">
                <a:solidFill>
                  <a:prstClr val="black"/>
                </a:solidFill>
                <a:cs typeface="Arial" panose="020B0604020202020204" pitchFamily="34" charset="0"/>
              </a:rPr>
              <a:t>You can apply yourself, or someone with the authority (like with Power of Attorney) to act on your behalf can file your application, or you can ask someone else to help you apply.</a:t>
            </a:r>
          </a:p>
          <a:p>
            <a:pPr marL="0" indent="0">
              <a:spcBef>
                <a:spcPts val="634"/>
              </a:spcBef>
              <a:buNone/>
              <a:defRPr/>
            </a:pPr>
            <a:r>
              <a:rPr lang="en-US" b="1" dirty="0">
                <a:solidFill>
                  <a:prstClr val="black"/>
                </a:solidFill>
                <a:cs typeface="Arial" panose="020B0604020202020204" pitchFamily="34" charset="0"/>
              </a:rPr>
              <a:t>If you apply for Extra Help, </a:t>
            </a:r>
            <a:r>
              <a:rPr lang="en-US" dirty="0">
                <a:solidFill>
                  <a:prstClr val="black"/>
                </a:solidFill>
                <a:cs typeface="Arial" panose="020B0604020202020204" pitchFamily="34" charset="0"/>
              </a:rPr>
              <a:t>Social Security will transmit the data from your application to your State Medical Assistance (Medicaid) office to also initiate an application for a Medicare Savings Programs (just discussed), which can help you pay for your Medicare premiums.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700" dirty="0">
              <a:solidFill>
                <a:prstClr val="black"/>
              </a:solidFill>
            </a:endParaRPr>
          </a:p>
        </p:txBody>
      </p:sp>
    </p:spTree>
    <p:extLst>
      <p:ext uri="{BB962C8B-B14F-4D97-AF65-F5344CB8AC3E}">
        <p14:creationId xmlns:p14="http://schemas.microsoft.com/office/powerpoint/2010/main" val="33726557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4409" y="3757507"/>
            <a:ext cx="6771785" cy="5144347"/>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0" indent="0">
              <a:spcBef>
                <a:spcPts val="634"/>
              </a:spcBef>
              <a:buNone/>
              <a:defRPr/>
            </a:pPr>
            <a:r>
              <a:rPr lang="en-US" b="1" dirty="0">
                <a:solidFill>
                  <a:prstClr val="black"/>
                </a:solidFill>
                <a:cs typeface="Arial"/>
              </a:rPr>
              <a:t>Medicaid is a joint federal and state program that helps pay health care costs if you have limited income and/or resources and meet other requirements. Some people qualify for both Medicare and Medicaid. </a:t>
            </a:r>
          </a:p>
          <a:p>
            <a:pPr marL="119149" indent="-119149" defTabSz="966612">
              <a:spcBef>
                <a:spcPts val="634"/>
              </a:spcBef>
              <a:defRPr/>
            </a:pPr>
            <a:r>
              <a:rPr lang="en-US" dirty="0">
                <a:solidFill>
                  <a:prstClr val="black"/>
                </a:solidFill>
                <a:cs typeface="Arial"/>
              </a:rPr>
              <a:t>If you have Medicare and full Medicaid coverage, most of your health care costs are covered. You can get your Medicare coverage through Original Medicare or a Medicare Advantage Plan.</a:t>
            </a:r>
            <a:r>
              <a:rPr lang="en-US" b="0" dirty="0">
                <a:solidFill>
                  <a:prstClr val="black"/>
                </a:solidFill>
                <a:cs typeface="Arial"/>
              </a:rPr>
              <a:t> </a:t>
            </a:r>
            <a:endParaRPr lang="en-US" dirty="0">
              <a:solidFill>
                <a:prstClr val="black"/>
              </a:solidFill>
              <a:cs typeface="Arial" panose="020B0604020202020204" pitchFamily="34" charset="0"/>
            </a:endParaRPr>
          </a:p>
          <a:p>
            <a:pPr marL="119149" indent="-119149">
              <a:spcBef>
                <a:spcPts val="634"/>
              </a:spcBef>
              <a:defRPr/>
            </a:pPr>
            <a:r>
              <a:rPr lang="en-US" dirty="0">
                <a:solidFill>
                  <a:prstClr val="black"/>
                </a:solidFill>
                <a:cs typeface="Arial"/>
              </a:rPr>
              <a:t>If you have Medicare and/or full Medicaid coverage, Medicare covers your Part D drugs. Medicaid may still cover some drugs that Medicare doesn’t cover.</a:t>
            </a:r>
            <a:r>
              <a:rPr lang="en-US" b="0" dirty="0">
                <a:solidFill>
                  <a:prstClr val="black"/>
                </a:solidFill>
                <a:cs typeface="Arial"/>
              </a:rPr>
              <a:t> </a:t>
            </a:r>
            <a:endParaRPr lang="en-US" dirty="0">
              <a:solidFill>
                <a:prstClr val="black"/>
              </a:solidFill>
              <a:cs typeface="Arial" panose="020B0604020202020204" pitchFamily="34" charset="0"/>
            </a:endParaRPr>
          </a:p>
          <a:p>
            <a:pPr marL="119149" indent="-119149">
              <a:spcBef>
                <a:spcPts val="634"/>
              </a:spcBef>
              <a:defRPr/>
            </a:pPr>
            <a:r>
              <a:rPr lang="en-US" dirty="0">
                <a:solidFill>
                  <a:prstClr val="black"/>
                </a:solidFill>
                <a:cs typeface="Arial"/>
              </a:rPr>
              <a:t>People with Medicaid may get coverage for services that Medicare may not or may partially cover, like nursing home care, personal care, and home- and community-based services. </a:t>
            </a:r>
            <a:endParaRPr lang="en-US" dirty="0">
              <a:solidFill>
                <a:prstClr val="black"/>
              </a:solidFill>
              <a:cs typeface="Arial" panose="020B0604020202020204" pitchFamily="34" charset="0"/>
            </a:endParaRPr>
          </a:p>
          <a:p>
            <a:pPr marL="0" indent="0">
              <a:spcBef>
                <a:spcPts val="634"/>
              </a:spcBef>
              <a:buNone/>
              <a:defRPr/>
            </a:pPr>
            <a:r>
              <a:rPr lang="en-US" b="1" dirty="0">
                <a:solidFill>
                  <a:prstClr val="black"/>
                </a:solidFill>
                <a:cs typeface="Arial"/>
              </a:rPr>
              <a:t>Medicaid is the largest source of funding for medical and health-related services for people with limited income and resources. </a:t>
            </a:r>
            <a:r>
              <a:rPr lang="en-US" dirty="0">
                <a:solidFill>
                  <a:prstClr val="black"/>
                </a:solidFill>
                <a:cs typeface="Arial"/>
              </a:rPr>
              <a:t>Medicaid provides health coverage to an estimated 84.8 million people (in 2021), including children, pregnant women, parents, seniors, and people with disabilities.</a:t>
            </a:r>
          </a:p>
          <a:p>
            <a:pPr marL="0" indent="0">
              <a:spcBef>
                <a:spcPts val="634"/>
              </a:spcBef>
              <a:buNone/>
              <a:defRPr/>
            </a:pPr>
            <a:r>
              <a:rPr lang="en-US" b="1" dirty="0">
                <a:solidFill>
                  <a:prstClr val="black"/>
                </a:solidFill>
                <a:cs typeface="Arial"/>
              </a:rPr>
              <a:t>Medicaid Programs vary from state to state. </a:t>
            </a:r>
            <a:r>
              <a:rPr lang="en-US" dirty="0">
                <a:solidFill>
                  <a:prstClr val="black"/>
                </a:solidFill>
                <a:cs typeface="Arial"/>
              </a:rPr>
              <a:t>They may also have different names, like “Medical Assistance” or “Medi-Cal.” Each state has different income and resource requirements.</a:t>
            </a:r>
          </a:p>
          <a:p>
            <a:pPr marL="0" lvl="1" defTabSz="966612">
              <a:defRPr/>
            </a:pPr>
            <a:r>
              <a:rPr lang="en-US" dirty="0">
                <a:solidFill>
                  <a:prstClr val="black"/>
                </a:solidFill>
                <a:cs typeface="Arial"/>
              </a:rPr>
              <a:t>Call your State Medical Assistance (Medicaid) office for more information, to see if you qualify, and learn how to apply. Visit </a:t>
            </a:r>
            <a:r>
              <a:rPr lang="en-US" dirty="0">
                <a:solidFill>
                  <a:prstClr val="black"/>
                </a:solidFill>
                <a:cs typeface="Arial"/>
                <a:hlinkClick r:id="rId3"/>
              </a:rPr>
              <a:t>Medicare.gov/talk-to-someone</a:t>
            </a:r>
            <a:r>
              <a:rPr lang="en-US" dirty="0">
                <a:solidFill>
                  <a:prstClr val="black"/>
                </a:solidFill>
                <a:cs typeface="Arial"/>
              </a:rPr>
              <a:t>, or call 1-800-MEDICARE (1-800-633-4227); TTY: 1-877-486-2048.</a:t>
            </a:r>
          </a:p>
          <a:p>
            <a:pPr marL="0" lvl="1" defTabSz="966612">
              <a:spcBef>
                <a:spcPts val="634"/>
              </a:spcBef>
              <a:defRPr/>
            </a:pPr>
            <a:endParaRPr lang="en-US" dirty="0">
              <a:solidFill>
                <a:prstClr val="black"/>
              </a:solidFill>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31067333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Medicare and Medicaid are different in the following ways:</a:t>
            </a:r>
          </a:p>
          <a:p>
            <a:pPr marL="125834" indent="-125834" defTabSz="966612">
              <a:spcBef>
                <a:spcPts val="634"/>
              </a:spcBef>
              <a:defRPr/>
            </a:pPr>
            <a:r>
              <a:rPr lang="en-US" dirty="0">
                <a:solidFill>
                  <a:prstClr val="black"/>
                </a:solidFill>
                <a:cs typeface="Arial" panose="020B0604020202020204" pitchFamily="34" charset="0"/>
              </a:rPr>
              <a:t>Medicare is a national program that's consistent across the country. Medicaid consists of statewide programs that vary among states.</a:t>
            </a:r>
          </a:p>
          <a:p>
            <a:pPr marL="125834" indent="-125834" defTabSz="966612">
              <a:spcBef>
                <a:spcPts val="634"/>
              </a:spcBef>
              <a:defRPr/>
            </a:pPr>
            <a:r>
              <a:rPr lang="en-US" dirty="0">
                <a:solidFill>
                  <a:prstClr val="black"/>
                </a:solidFill>
                <a:cs typeface="Arial" panose="020B0604020202020204" pitchFamily="34" charset="0"/>
              </a:rPr>
              <a:t>Medicare is administered by the federal government. Medicaid is administered by state governments within broad federal rules (federal/state partnership).</a:t>
            </a:r>
          </a:p>
          <a:p>
            <a:pPr marL="125834" indent="-125834" defTabSz="966612">
              <a:spcBef>
                <a:spcPts val="634"/>
              </a:spcBef>
              <a:defRPr/>
            </a:pPr>
            <a:r>
              <a:rPr lang="en-US" dirty="0">
                <a:solidFill>
                  <a:prstClr val="black"/>
                </a:solidFill>
                <a:cs typeface="Arial" panose="020B0604020202020204" pitchFamily="34" charset="0"/>
              </a:rPr>
              <a:t>Medicare is the nation’s primary payer of inpatient hospital services to the disabled, elderly, and people with End-Stage Renal Disease (ESRD). Medicaid is the nation’s primary public payer of acute health, mental health, and long-term care services.</a:t>
            </a:r>
          </a:p>
          <a:p>
            <a:pPr marL="0" indent="0">
              <a:buNone/>
            </a:pPr>
            <a:endParaRPr lang="en-US" dirty="0"/>
          </a:p>
        </p:txBody>
      </p:sp>
    </p:spTree>
    <p:extLst>
      <p:ext uri="{BB962C8B-B14F-4D97-AF65-F5344CB8AC3E}">
        <p14:creationId xmlns:p14="http://schemas.microsoft.com/office/powerpoint/2010/main" val="24748528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0" indent="0" defTabSz="966612">
              <a:spcBef>
                <a:spcPts val="634"/>
              </a:spcBef>
              <a:buNone/>
              <a:defRPr/>
            </a:pPr>
            <a:r>
              <a:rPr lang="en-US" b="1" dirty="0">
                <a:solidFill>
                  <a:prstClr val="black"/>
                </a:solidFill>
                <a:cs typeface="Arial"/>
              </a:rPr>
              <a:t>Like Medicaid, CHIP is a partnership between the states and the federal government </a:t>
            </a:r>
            <a:r>
              <a:rPr lang="en-US" dirty="0">
                <a:solidFill>
                  <a:prstClr val="black"/>
                </a:solidFill>
                <a:cs typeface="Arial"/>
              </a:rPr>
              <a:t>that provides health coverage to eligible children, and some pregnant women, through both Medicaid and separate CHIP Programs. States administer CHIP within broad guidelines established by the CMS, and is funded jointly by states and the federal government.</a:t>
            </a:r>
          </a:p>
          <a:p>
            <a:pPr marL="119149" indent="-119149" defTabSz="966612">
              <a:spcBef>
                <a:spcPts val="634"/>
              </a:spcBef>
              <a:defRPr/>
            </a:pPr>
            <a:r>
              <a:rPr lang="en-US" dirty="0">
                <a:solidFill>
                  <a:prstClr val="black"/>
                </a:solidFill>
                <a:cs typeface="Arial"/>
              </a:rPr>
              <a:t>As of September 2021, there were over 6.9 million children enrolled in the CHIP program.</a:t>
            </a:r>
          </a:p>
          <a:p>
            <a:pPr marL="119149" indent="-119149">
              <a:spcBef>
                <a:spcPts val="634"/>
              </a:spcBef>
              <a:defRPr/>
            </a:pPr>
            <a:r>
              <a:rPr lang="en-US" dirty="0">
                <a:solidFill>
                  <a:prstClr val="black"/>
                </a:solidFill>
                <a:cs typeface="Arial"/>
              </a:rPr>
              <a:t>Call your State Medical Assistance (Medicaid) office for more information and to see if you qualify for CHIP. Also, visit </a:t>
            </a:r>
            <a:r>
              <a:rPr lang="en-US" dirty="0">
                <a:solidFill>
                  <a:prstClr val="black"/>
                </a:solidFill>
                <a:cs typeface="Arial"/>
                <a:hlinkClick r:id="rId3"/>
              </a:rPr>
              <a:t>InsureKidsNow.gov</a:t>
            </a:r>
            <a:r>
              <a:rPr lang="en-US" dirty="0">
                <a:solidFill>
                  <a:prstClr val="black"/>
                </a:solidFill>
                <a:cs typeface="Arial"/>
              </a:rPr>
              <a:t> to learn more about coverage options for your family.</a:t>
            </a:r>
          </a:p>
          <a:p>
            <a:pPr marL="119149" indent="-119149">
              <a:spcBef>
                <a:spcPts val="634"/>
              </a:spcBef>
              <a:defRPr/>
            </a:pPr>
            <a:r>
              <a:rPr lang="en-US" dirty="0">
                <a:solidFill>
                  <a:prstClr val="black"/>
                </a:solidFill>
                <a:cs typeface="Arial"/>
              </a:rPr>
              <a:t>To see CHIP information by state, visit </a:t>
            </a:r>
            <a:r>
              <a:rPr lang="en-US" dirty="0">
                <a:solidFill>
                  <a:prstClr val="black"/>
                </a:solidFill>
                <a:cs typeface="Arial"/>
                <a:hlinkClick r:id="rId4"/>
              </a:rPr>
              <a:t>Medicaid.gov/chip/state-program-information/chip-state-program-information.html</a:t>
            </a:r>
            <a:r>
              <a:rPr lang="en-US" dirty="0">
                <a:solidFill>
                  <a:prstClr val="black"/>
                </a:solidFill>
                <a:cs typeface="Arial"/>
              </a:rPr>
              <a:t>.</a:t>
            </a:r>
          </a:p>
          <a:p>
            <a:pPr marL="119149" indent="-119149" defTabSz="966612">
              <a:defRPr/>
            </a:pPr>
            <a:endParaRPr lang="en-US" dirty="0">
              <a:solidFill>
                <a:prstClr val="black"/>
              </a:solidFill>
            </a:endParaRPr>
          </a:p>
          <a:p>
            <a:pPr marL="0" indent="0" defTabSz="966612">
              <a:buNone/>
              <a:defRPr/>
            </a:pPr>
            <a:r>
              <a:rPr lang="en-US" b="1" dirty="0">
                <a:solidFill>
                  <a:prstClr val="black"/>
                </a:solidFill>
              </a:rPr>
              <a:t>Resource:</a:t>
            </a:r>
            <a:r>
              <a:rPr lang="en-US" dirty="0">
                <a:solidFill>
                  <a:prstClr val="black"/>
                </a:solidFill>
              </a:rPr>
              <a:t> </a:t>
            </a:r>
            <a:r>
              <a:rPr lang="en-US" dirty="0">
                <a:solidFill>
                  <a:prstClr val="black"/>
                </a:solidFill>
                <a:hlinkClick r:id="rId5"/>
              </a:rPr>
              <a:t>Medicaid.gov/medicaid/program-information/medicaid-and-chip-enrollment-data/report-highlights/index.html</a:t>
            </a:r>
            <a:r>
              <a:rPr lang="en-US" dirty="0">
                <a:solidFill>
                  <a:prstClr val="black"/>
                </a:solidFill>
              </a:rPr>
              <a:t> </a:t>
            </a:r>
          </a:p>
        </p:txBody>
      </p:sp>
    </p:spTree>
    <p:extLst>
      <p:ext uri="{BB962C8B-B14F-4D97-AF65-F5344CB8AC3E}">
        <p14:creationId xmlns:p14="http://schemas.microsoft.com/office/powerpoint/2010/main" val="11564085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69508"/>
            <a:ext cx="6189295" cy="5144347"/>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0" indent="0">
              <a:spcBef>
                <a:spcPts val="634"/>
              </a:spcBef>
              <a:buNone/>
              <a:defRPr/>
            </a:pPr>
            <a:r>
              <a:rPr lang="en-US" b="1" dirty="0">
                <a:solidFill>
                  <a:prstClr val="black"/>
                </a:solidFill>
                <a:cs typeface="Arial"/>
              </a:rPr>
              <a:t>There are a variety of resources available to help you learn more and answer any questions, including: </a:t>
            </a:r>
          </a:p>
          <a:p>
            <a:pPr marL="119149" indent="-119149" defTabSz="966612">
              <a:spcBef>
                <a:spcPts val="634"/>
              </a:spcBef>
              <a:defRPr/>
            </a:pPr>
            <a:r>
              <a:rPr lang="en-US" dirty="0">
                <a:solidFill>
                  <a:prstClr val="black"/>
                </a:solidFill>
                <a:cs typeface="Arial"/>
              </a:rPr>
              <a:t>Medicare website – </a:t>
            </a:r>
            <a:r>
              <a:rPr lang="en-US" dirty="0">
                <a:solidFill>
                  <a:prstClr val="black"/>
                </a:solidFill>
                <a:cs typeface="Arial"/>
                <a:hlinkClick r:id="rId3"/>
              </a:rPr>
              <a:t>Medicare.gov</a:t>
            </a:r>
            <a:r>
              <a:rPr lang="en-US" dirty="0">
                <a:solidFill>
                  <a:prstClr val="black"/>
                </a:solidFill>
                <a:cs typeface="Arial"/>
              </a:rPr>
              <a:t>. You can also call 1-800-MEDICARE (1-800-633-4227); TTY: 1-877-486-2048. </a:t>
            </a:r>
            <a:endParaRPr lang="en-US" dirty="0">
              <a:solidFill>
                <a:prstClr val="black"/>
              </a:solidFill>
              <a:cs typeface="Arial" panose="020B0604020202020204" pitchFamily="34" charset="0"/>
            </a:endParaRPr>
          </a:p>
          <a:p>
            <a:pPr marL="125525" indent="-125525" defTabSz="966612">
              <a:spcBef>
                <a:spcPts val="634"/>
              </a:spcBef>
              <a:defRPr/>
            </a:pPr>
            <a:r>
              <a:rPr lang="en-US" dirty="0">
                <a:solidFill>
                  <a:prstClr val="black"/>
                </a:solidFill>
                <a:cs typeface="Arial"/>
              </a:rPr>
              <a:t>Medicaid website – </a:t>
            </a:r>
            <a:r>
              <a:rPr lang="en-US" dirty="0">
                <a:solidFill>
                  <a:prstClr val="black"/>
                </a:solidFill>
                <a:cs typeface="Arial"/>
                <a:hlinkClick r:id="rId4"/>
              </a:rPr>
              <a:t>Medicaid.gov</a:t>
            </a:r>
            <a:r>
              <a:rPr lang="en-US" dirty="0">
                <a:solidFill>
                  <a:prstClr val="black"/>
                </a:solidFill>
                <a:cs typeface="Arial"/>
              </a:rPr>
              <a:t>.</a:t>
            </a:r>
          </a:p>
          <a:p>
            <a:pPr marL="125525" indent="-125525" defTabSz="966612">
              <a:spcBef>
                <a:spcPts val="634"/>
              </a:spcBef>
              <a:defRPr/>
            </a:pPr>
            <a:r>
              <a:rPr lang="en-US" dirty="0">
                <a:solidFill>
                  <a:prstClr val="black"/>
                </a:solidFill>
                <a:cs typeface="Arial"/>
              </a:rPr>
              <a:t>Social Security website –</a:t>
            </a:r>
            <a:r>
              <a:rPr lang="en-US" dirty="0">
                <a:solidFill>
                  <a:prstClr val="black"/>
                </a:solidFill>
                <a:cs typeface="Arial"/>
                <a:hlinkClick r:id="rId5"/>
              </a:rPr>
              <a:t> ssa.gov</a:t>
            </a:r>
            <a:r>
              <a:rPr lang="en-US" dirty="0">
                <a:solidFill>
                  <a:prstClr val="black"/>
                </a:solidFill>
                <a:cs typeface="Arial"/>
              </a:rPr>
              <a:t>. You can call your local Social Security office.</a:t>
            </a:r>
          </a:p>
          <a:p>
            <a:pPr marL="125525" indent="-125525" defTabSz="966612">
              <a:spcBef>
                <a:spcPts val="634"/>
              </a:spcBef>
              <a:defRPr/>
            </a:pPr>
            <a:r>
              <a:rPr lang="en-US" dirty="0">
                <a:solidFill>
                  <a:prstClr val="black"/>
                </a:solidFill>
                <a:cs typeface="Arial"/>
              </a:rPr>
              <a:t>Health Insurance Marketplace® website – </a:t>
            </a:r>
            <a:r>
              <a:rPr lang="en-US" dirty="0">
                <a:solidFill>
                  <a:prstClr val="black"/>
                </a:solidFill>
                <a:cs typeface="Arial"/>
                <a:hlinkClick r:id="rId6"/>
              </a:rPr>
              <a:t>HealthCare.gov</a:t>
            </a:r>
            <a:r>
              <a:rPr lang="en-US" dirty="0">
                <a:solidFill>
                  <a:prstClr val="black"/>
                </a:solidFill>
                <a:cs typeface="Arial"/>
              </a:rPr>
              <a:t>.</a:t>
            </a:r>
          </a:p>
          <a:p>
            <a:pPr marL="125525" indent="-125525" defTabSz="966612">
              <a:spcBef>
                <a:spcPts val="634"/>
              </a:spcBef>
              <a:defRPr/>
            </a:pPr>
            <a:r>
              <a:rPr lang="en-US" dirty="0">
                <a:solidFill>
                  <a:prstClr val="black"/>
                </a:solidFill>
                <a:cs typeface="Arial"/>
              </a:rPr>
              <a:t>Children’s Health Insurance Program website – </a:t>
            </a:r>
            <a:r>
              <a:rPr lang="en-US" dirty="0">
                <a:cs typeface="Arial"/>
                <a:hlinkClick r:id="rId7"/>
              </a:rPr>
              <a:t>InsureKidsNow.gov</a:t>
            </a:r>
            <a:r>
              <a:rPr lang="en-US" dirty="0">
                <a:solidFill>
                  <a:prstClr val="black"/>
                </a:solidFill>
                <a:cs typeface="Arial"/>
              </a:rPr>
              <a:t>.</a:t>
            </a:r>
          </a:p>
          <a:p>
            <a:pPr marL="125525" indent="-125525" defTabSz="966612">
              <a:spcBef>
                <a:spcPts val="634"/>
              </a:spcBef>
              <a:defRPr/>
            </a:pPr>
            <a:r>
              <a:rPr lang="en-US" dirty="0">
                <a:solidFill>
                  <a:prstClr val="black"/>
                </a:solidFill>
                <a:cs typeface="Arial"/>
              </a:rPr>
              <a:t>CMS National Training Program website – </a:t>
            </a:r>
            <a:r>
              <a:rPr lang="en-US" dirty="0">
                <a:solidFill>
                  <a:prstClr val="black"/>
                </a:solidFill>
                <a:cs typeface="Arial"/>
                <a:hlinkClick r:id="rId8"/>
              </a:rPr>
              <a:t>CMSnationaltrainingprogram.cms.gov</a:t>
            </a:r>
            <a:r>
              <a:rPr lang="en-US" dirty="0">
                <a:solidFill>
                  <a:prstClr val="black"/>
                </a:solidFill>
                <a:cs typeface="Arial"/>
              </a:rPr>
              <a:t>.</a:t>
            </a:r>
          </a:p>
          <a:p>
            <a:pPr marL="125525" indent="-125525" defTabSz="966612">
              <a:spcBef>
                <a:spcPts val="634"/>
              </a:spcBef>
              <a:defRPr/>
            </a:pPr>
            <a:r>
              <a:rPr lang="en-US" dirty="0">
                <a:solidFill>
                  <a:prstClr val="black"/>
                </a:solidFill>
                <a:cs typeface="Arial"/>
              </a:rPr>
              <a:t>SHIPs—you can contact your local SHIP office at – </a:t>
            </a:r>
            <a:r>
              <a:rPr lang="en-US" dirty="0">
                <a:solidFill>
                  <a:prstClr val="black"/>
                </a:solidFill>
                <a:cs typeface="Arial"/>
                <a:hlinkClick r:id="rId9"/>
              </a:rPr>
              <a:t>shiphelp.org</a:t>
            </a:r>
            <a:r>
              <a:rPr lang="en-US" dirty="0">
                <a:solidFill>
                  <a:prstClr val="black"/>
                </a:solidFill>
                <a:cs typeface="Arial"/>
              </a:rPr>
              <a:t>.</a:t>
            </a:r>
          </a:p>
        </p:txBody>
      </p:sp>
    </p:spTree>
    <p:extLst>
      <p:ext uri="{BB962C8B-B14F-4D97-AF65-F5344CB8AC3E}">
        <p14:creationId xmlns:p14="http://schemas.microsoft.com/office/powerpoint/2010/main" val="14568723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718715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431786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65656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443063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271632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505133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957505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664001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266466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58506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4185140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571144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384438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322384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936451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346442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October 2022</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Getting Started With Medicare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1428311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October 2022</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Getting Started With Medicare</a:t>
            </a:r>
          </a:p>
        </p:txBody>
      </p:sp>
    </p:spTree>
    <p:custDataLst>
      <p:tags r:id="rId1"/>
    </p:custDataLst>
    <p:extLst>
      <p:ext uri="{BB962C8B-B14F-4D97-AF65-F5344CB8AC3E}">
        <p14:creationId xmlns:p14="http://schemas.microsoft.com/office/powerpoint/2010/main" val="2293877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2107"/>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October 2022</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Getting Started With Medicare</a:t>
            </a:r>
          </a:p>
        </p:txBody>
      </p:sp>
    </p:spTree>
    <p:custDataLst>
      <p:tags r:id="rId1"/>
    </p:custDataLst>
    <p:extLst>
      <p:ext uri="{BB962C8B-B14F-4D97-AF65-F5344CB8AC3E}">
        <p14:creationId xmlns:p14="http://schemas.microsoft.com/office/powerpoint/2010/main" val="1484240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October 2022</a:t>
            </a:r>
            <a:endParaRPr lang="en-US" dirty="0"/>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Getting Started With Medicare</a:t>
            </a:r>
          </a:p>
        </p:txBody>
      </p:sp>
    </p:spTree>
    <p:custDataLst>
      <p:tags r:id="rId1"/>
    </p:custDataLst>
    <p:extLst>
      <p:ext uri="{BB962C8B-B14F-4D97-AF65-F5344CB8AC3E}">
        <p14:creationId xmlns:p14="http://schemas.microsoft.com/office/powerpoint/2010/main" val="1016221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October 2022</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Getting Started With Medicare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2791555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October 2022</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dirty="0"/>
              <a:t>Getting Started With Medicare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3922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a:t>October 2022</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4038600" y="6492240"/>
            <a:ext cx="41148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dirty="0"/>
              <a:t>Getting Started With Medicare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2516802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378877E-8AC7-4A41-95E4-5BCE6941B7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3" name="Date Placeholder 1">
            <a:extLst>
              <a:ext uri="{FF2B5EF4-FFF2-40B4-BE49-F238E27FC236}">
                <a16:creationId xmlns:a16="http://schemas.microsoft.com/office/drawing/2014/main" id="{C4E3B462-9883-48E6-A393-5F9976634D68}"/>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October 2022</a:t>
            </a:r>
            <a:endParaRPr lang="en-US" dirty="0"/>
          </a:p>
        </p:txBody>
      </p:sp>
      <p:sp>
        <p:nvSpPr>
          <p:cNvPr id="14" name="Footer Placeholder 2">
            <a:extLst>
              <a:ext uri="{FF2B5EF4-FFF2-40B4-BE49-F238E27FC236}">
                <a16:creationId xmlns:a16="http://schemas.microsoft.com/office/drawing/2014/main" id="{4C1477F7-7729-4EDA-AFB5-25F671F245C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Getting Started With Medicare</a:t>
            </a:r>
          </a:p>
        </p:txBody>
      </p:sp>
    </p:spTree>
    <p:custDataLst>
      <p:tags r:id="rId1"/>
    </p:custDataLst>
    <p:extLst>
      <p:ext uri="{BB962C8B-B14F-4D97-AF65-F5344CB8AC3E}">
        <p14:creationId xmlns:p14="http://schemas.microsoft.com/office/powerpoint/2010/main" val="2612518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7E9AE12-B830-446A-809C-EA57670A7DD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3" name="Date Placeholder 1">
            <a:extLst>
              <a:ext uri="{FF2B5EF4-FFF2-40B4-BE49-F238E27FC236}">
                <a16:creationId xmlns:a16="http://schemas.microsoft.com/office/drawing/2014/main" id="{F0AB2204-3D86-4159-AA14-8E247A6275C2}"/>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October 2022</a:t>
            </a:r>
            <a:endParaRPr lang="en-US" dirty="0"/>
          </a:p>
        </p:txBody>
      </p:sp>
      <p:sp>
        <p:nvSpPr>
          <p:cNvPr id="14" name="Footer Placeholder 2">
            <a:extLst>
              <a:ext uri="{FF2B5EF4-FFF2-40B4-BE49-F238E27FC236}">
                <a16:creationId xmlns:a16="http://schemas.microsoft.com/office/drawing/2014/main" id="{BB36208F-3A2A-45A3-A950-89F5621A122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Getting Started With Medicare</a:t>
            </a:r>
          </a:p>
        </p:txBody>
      </p:sp>
    </p:spTree>
    <p:custDataLst>
      <p:tags r:id="rId1"/>
    </p:custDataLst>
    <p:extLst>
      <p:ext uri="{BB962C8B-B14F-4D97-AF65-F5344CB8AC3E}">
        <p14:creationId xmlns:p14="http://schemas.microsoft.com/office/powerpoint/2010/main" val="3974964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71C0135-80B8-4662-AB86-7F8E9595958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Date Placeholder 1">
            <a:extLst>
              <a:ext uri="{FF2B5EF4-FFF2-40B4-BE49-F238E27FC236}">
                <a16:creationId xmlns:a16="http://schemas.microsoft.com/office/drawing/2014/main" id="{B919C708-59CD-4717-9A6F-DD15AA0D412E}"/>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October 2022</a:t>
            </a:r>
            <a:endParaRPr lang="en-US" dirty="0"/>
          </a:p>
        </p:txBody>
      </p:sp>
      <p:sp>
        <p:nvSpPr>
          <p:cNvPr id="13" name="Footer Placeholder 2">
            <a:extLst>
              <a:ext uri="{FF2B5EF4-FFF2-40B4-BE49-F238E27FC236}">
                <a16:creationId xmlns:a16="http://schemas.microsoft.com/office/drawing/2014/main" id="{3273BD2C-6DD1-4DAB-BA0A-EDBF5937B3D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Getting Started With Medicare</a:t>
            </a:r>
          </a:p>
        </p:txBody>
      </p:sp>
    </p:spTree>
    <p:custDataLst>
      <p:tags r:id="rId1"/>
    </p:custDataLst>
    <p:extLst>
      <p:ext uri="{BB962C8B-B14F-4D97-AF65-F5344CB8AC3E}">
        <p14:creationId xmlns:p14="http://schemas.microsoft.com/office/powerpoint/2010/main" val="3484443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DFB39E0-D848-4888-AA5A-2185BB02794E}"/>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Date Placeholder 1">
            <a:extLst>
              <a:ext uri="{FF2B5EF4-FFF2-40B4-BE49-F238E27FC236}">
                <a16:creationId xmlns:a16="http://schemas.microsoft.com/office/drawing/2014/main" id="{C723E45D-DEF7-4312-9EF7-6820BD14453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October 2022</a:t>
            </a:r>
            <a:endParaRPr lang="en-US" dirty="0"/>
          </a:p>
        </p:txBody>
      </p:sp>
      <p:sp>
        <p:nvSpPr>
          <p:cNvPr id="13" name="Footer Placeholder 2">
            <a:extLst>
              <a:ext uri="{FF2B5EF4-FFF2-40B4-BE49-F238E27FC236}">
                <a16:creationId xmlns:a16="http://schemas.microsoft.com/office/drawing/2014/main" id="{786599A1-86A1-4766-BE43-4E5933EF6BB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Getting Started With Medicare</a:t>
            </a:r>
          </a:p>
        </p:txBody>
      </p:sp>
    </p:spTree>
    <p:custDataLst>
      <p:tags r:id="rId1"/>
    </p:custDataLst>
    <p:extLst>
      <p:ext uri="{BB962C8B-B14F-4D97-AF65-F5344CB8AC3E}">
        <p14:creationId xmlns:p14="http://schemas.microsoft.com/office/powerpoint/2010/main" val="17971872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October 2022</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Getting Started With Medicare</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739119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091144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417769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4211498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1_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014740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406802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909247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6">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a:t>October 2022</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dirty="0"/>
              <a:t>Getting Started With Medicare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extLst>
      <p:ext uri="{BB962C8B-B14F-4D97-AF65-F5344CB8AC3E}">
        <p14:creationId xmlns:p14="http://schemas.microsoft.com/office/powerpoint/2010/main" val="327499556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7" r:id="rId25"/>
    <p:sldLayoutId id="2147483748" r:id="rId26"/>
    <p:sldLayoutId id="2147483749" r:id="rId27"/>
    <p:sldLayoutId id="2147483756" r:id="rId28"/>
    <p:sldLayoutId id="2147483750" r:id="rId29"/>
    <p:sldLayoutId id="2147483751" r:id="rId30"/>
    <p:sldLayoutId id="2147483752" r:id="rId31"/>
    <p:sldLayoutId id="2147483753" r:id="rId32"/>
    <p:sldLayoutId id="2147483754" r:id="rId33"/>
    <p:sldLayoutId id="2147483755" r:id="rId34"/>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xml"/><Relationship Id="rId1" Type="http://schemas.openxmlformats.org/officeDocument/2006/relationships/tags" Target="../tags/tag26.xml"/></Relationships>
</file>

<file path=ppt/slides/_rels/slide100.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svg"/><Relationship Id="rId3" Type="http://schemas.openxmlformats.org/officeDocument/2006/relationships/notesSlide" Target="../notesSlides/notesSlide100.xml"/><Relationship Id="rId7" Type="http://schemas.openxmlformats.org/officeDocument/2006/relationships/image" Target="../media/image156.svg"/><Relationship Id="rId12" Type="http://schemas.openxmlformats.org/officeDocument/2006/relationships/image" Target="../media/image161.png"/><Relationship Id="rId2" Type="http://schemas.openxmlformats.org/officeDocument/2006/relationships/slideLayout" Target="../slideLayouts/slideLayout28.xml"/><Relationship Id="rId1" Type="http://schemas.openxmlformats.org/officeDocument/2006/relationships/tags" Target="../tags/tag116.xml"/><Relationship Id="rId6" Type="http://schemas.openxmlformats.org/officeDocument/2006/relationships/image" Target="../media/image155.png"/><Relationship Id="rId11" Type="http://schemas.openxmlformats.org/officeDocument/2006/relationships/image" Target="../media/image160.svg"/><Relationship Id="rId5" Type="http://schemas.openxmlformats.org/officeDocument/2006/relationships/image" Target="../media/image154.png"/><Relationship Id="rId15" Type="http://schemas.openxmlformats.org/officeDocument/2006/relationships/image" Target="../media/image164.svg"/><Relationship Id="rId10" Type="http://schemas.openxmlformats.org/officeDocument/2006/relationships/image" Target="../media/image159.png"/><Relationship Id="rId4" Type="http://schemas.openxmlformats.org/officeDocument/2006/relationships/image" Target="../media/image150.png"/><Relationship Id="rId9" Type="http://schemas.openxmlformats.org/officeDocument/2006/relationships/image" Target="../media/image158.svg"/><Relationship Id="rId14" Type="http://schemas.openxmlformats.org/officeDocument/2006/relationships/image" Target="../media/image163.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6.xml"/><Relationship Id="rId1" Type="http://schemas.openxmlformats.org/officeDocument/2006/relationships/tags" Target="../tags/tag11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6.xml"/><Relationship Id="rId1" Type="http://schemas.openxmlformats.org/officeDocument/2006/relationships/tags" Target="../tags/tag11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6.xml"/><Relationship Id="rId1" Type="http://schemas.openxmlformats.org/officeDocument/2006/relationships/tags" Target="../tags/tag119.xml"/></Relationships>
</file>

<file path=ppt/slides/_rels/slide104.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notesSlide" Target="../notesSlides/notesSlide104.xml"/><Relationship Id="rId7" Type="http://schemas.openxmlformats.org/officeDocument/2006/relationships/hyperlink" Target="https://cmsnationaltrainingprogram.cms.gov/" TargetMode="External"/><Relationship Id="rId2" Type="http://schemas.openxmlformats.org/officeDocument/2006/relationships/slideLayout" Target="../slideLayouts/slideLayout28.xml"/><Relationship Id="rId1" Type="http://schemas.openxmlformats.org/officeDocument/2006/relationships/tags" Target="../tags/tag120.xml"/><Relationship Id="rId6" Type="http://schemas.openxmlformats.org/officeDocument/2006/relationships/hyperlink" Target="mailto:training@cms.hhs.gov" TargetMode="External"/><Relationship Id="rId5" Type="http://schemas.microsoft.com/office/2007/relationships/hdphoto" Target="../media/hdphoto4.wdp"/><Relationship Id="rId4" Type="http://schemas.openxmlformats.org/officeDocument/2006/relationships/image" Target="../media/image16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xml"/><Relationship Id="rId1" Type="http://schemas.openxmlformats.org/officeDocument/2006/relationships/tags" Target="../tags/tag2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tags" Target="../tags/tag2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6.xml"/><Relationship Id="rId1" Type="http://schemas.openxmlformats.org/officeDocument/2006/relationships/tags" Target="../tags/tag2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tags" Target="../tags/tag30.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7.png"/><Relationship Id="rId2" Type="http://schemas.openxmlformats.org/officeDocument/2006/relationships/slideLayout" Target="../slideLayouts/slideLayout25.xml"/><Relationship Id="rId1" Type="http://schemas.openxmlformats.org/officeDocument/2006/relationships/tags" Target="../tags/tag31.xml"/><Relationship Id="rId6" Type="http://schemas.openxmlformats.org/officeDocument/2006/relationships/image" Target="../media/image28.png"/><Relationship Id="rId5" Type="http://schemas.openxmlformats.org/officeDocument/2006/relationships/hyperlink" Target="https://www.ssa.gov/" TargetMode="Externa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5.xml"/><Relationship Id="rId1" Type="http://schemas.openxmlformats.org/officeDocument/2006/relationships/tags" Target="../tags/tag32.xml"/><Relationship Id="rId5" Type="http://schemas.openxmlformats.org/officeDocument/2006/relationships/hyperlink" Target="https://www.medicare.gov/account/login/" TargetMode="Externa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xml"/><Relationship Id="rId1" Type="http://schemas.openxmlformats.org/officeDocument/2006/relationships/tags" Target="../tags/tag33.xml"/></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notesSlide" Target="../notesSlides/notesSlide18.xml"/><Relationship Id="rId7"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7.png"/><Relationship Id="rId2" Type="http://schemas.openxmlformats.org/officeDocument/2006/relationships/slideLayout" Target="../slideLayouts/slideLayout26.xml"/><Relationship Id="rId1" Type="http://schemas.openxmlformats.org/officeDocument/2006/relationships/tags" Target="../tags/tag35.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1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5.svg"/><Relationship Id="rId2" Type="http://schemas.openxmlformats.org/officeDocument/2006/relationships/slideLayout" Target="../slideLayouts/slideLayout25.xml"/><Relationship Id="rId1" Type="http://schemas.openxmlformats.org/officeDocument/2006/relationships/tags" Target="../tags/tag36.xml"/><Relationship Id="rId6" Type="http://schemas.openxmlformats.org/officeDocument/2006/relationships/image" Target="../media/image44.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6.xml"/><Relationship Id="rId1" Type="http://schemas.openxmlformats.org/officeDocument/2006/relationships/tags" Target="../tags/tag39.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notesSlide" Target="../notesSlides/notesSlide24.xml"/><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slideLayout" Target="../slideLayouts/slideLayout26.xml"/><Relationship Id="rId16" Type="http://schemas.microsoft.com/office/2007/relationships/hdphoto" Target="../media/hdphoto1.wdp"/><Relationship Id="rId1" Type="http://schemas.openxmlformats.org/officeDocument/2006/relationships/tags" Target="../tags/tag40.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sv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9.xml"/><Relationship Id="rId1" Type="http://schemas.openxmlformats.org/officeDocument/2006/relationships/tags" Target="../tags/tag4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4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5.xml"/><Relationship Id="rId1" Type="http://schemas.openxmlformats.org/officeDocument/2006/relationships/tags" Target="../tags/tag4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5.xml"/><Relationship Id="rId1" Type="http://schemas.openxmlformats.org/officeDocument/2006/relationships/tags" Target="../tags/tag44.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5.xml"/><Relationship Id="rId1" Type="http://schemas.openxmlformats.org/officeDocument/2006/relationships/tags" Target="../tags/tag45.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5.xml"/><Relationship Id="rId1" Type="http://schemas.openxmlformats.org/officeDocument/2006/relationships/tags" Target="../tags/tag46.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6.xml"/><Relationship Id="rId1" Type="http://schemas.openxmlformats.org/officeDocument/2006/relationships/tags" Target="../tags/tag4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6.xml"/><Relationship Id="rId1" Type="http://schemas.openxmlformats.org/officeDocument/2006/relationships/tags" Target="../tags/tag4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5.xml"/><Relationship Id="rId1" Type="http://schemas.openxmlformats.org/officeDocument/2006/relationships/tags" Target="../tags/tag49.xml"/><Relationship Id="rId5" Type="http://schemas.openxmlformats.org/officeDocument/2006/relationships/image" Target="../media/image68.sv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34.xml"/><Relationship Id="rId7" Type="http://schemas.openxmlformats.org/officeDocument/2006/relationships/image" Target="../media/image72.svg"/><Relationship Id="rId2" Type="http://schemas.openxmlformats.org/officeDocument/2006/relationships/slideLayout" Target="../slideLayouts/slideLayout25.xml"/><Relationship Id="rId1" Type="http://schemas.openxmlformats.org/officeDocument/2006/relationships/tags" Target="../tags/tag50.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4.sv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5.xml"/><Relationship Id="rId1" Type="http://schemas.openxmlformats.org/officeDocument/2006/relationships/tags" Target="../tags/tag5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5.xml"/><Relationship Id="rId1" Type="http://schemas.openxmlformats.org/officeDocument/2006/relationships/tags" Target="../tags/tag5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5.xml"/><Relationship Id="rId1" Type="http://schemas.openxmlformats.org/officeDocument/2006/relationships/tags" Target="../tags/tag5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6.xml"/><Relationship Id="rId1" Type="http://schemas.openxmlformats.org/officeDocument/2006/relationships/tags" Target="../tags/tag5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6.xml"/><Relationship Id="rId1" Type="http://schemas.openxmlformats.org/officeDocument/2006/relationships/tags" Target="../tags/tag5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6.xml"/><Relationship Id="rId1" Type="http://schemas.openxmlformats.org/officeDocument/2006/relationships/tags" Target="../tags/tag5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8.xml"/><Relationship Id="rId1" Type="http://schemas.openxmlformats.org/officeDocument/2006/relationships/tags" Target="../tags/tag58.xml"/></Relationships>
</file>

<file path=ppt/slides/_rels/slide4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notesSlide" Target="../notesSlides/notesSlide43.xml"/><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slideLayout" Target="../slideLayouts/slideLayout25.xml"/><Relationship Id="rId1" Type="http://schemas.openxmlformats.org/officeDocument/2006/relationships/tags" Target="../tags/tag59.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5" Type="http://schemas.openxmlformats.org/officeDocument/2006/relationships/image" Target="../media/image8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9.xml"/><Relationship Id="rId1" Type="http://schemas.openxmlformats.org/officeDocument/2006/relationships/tags" Target="../tags/tag6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9.xml"/><Relationship Id="rId1" Type="http://schemas.openxmlformats.org/officeDocument/2006/relationships/tags" Target="../tags/tag6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7.xml"/><Relationship Id="rId1" Type="http://schemas.openxmlformats.org/officeDocument/2006/relationships/tags" Target="../tags/tag6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8.xml"/><Relationship Id="rId1" Type="http://schemas.openxmlformats.org/officeDocument/2006/relationships/tags" Target="../tags/tag6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8.xml"/><Relationship Id="rId1" Type="http://schemas.openxmlformats.org/officeDocument/2006/relationships/tags" Target="../tags/tag64.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2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8.xml"/><Relationship Id="rId1" Type="http://schemas.openxmlformats.org/officeDocument/2006/relationships/tags" Target="../tags/tag66.xml"/><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5.xml"/><Relationship Id="rId1" Type="http://schemas.openxmlformats.org/officeDocument/2006/relationships/tags" Target="../tags/tag67.xml"/><Relationship Id="rId4" Type="http://schemas.openxmlformats.org/officeDocument/2006/relationships/image" Target="../media/image89.jpeg"/></Relationships>
</file>

<file path=ppt/slides/_rels/slide5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svg"/><Relationship Id="rId3" Type="http://schemas.openxmlformats.org/officeDocument/2006/relationships/notesSlide" Target="../notesSlides/notesSlide52.xml"/><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slideLayout" Target="../slideLayouts/slideLayout25.xml"/><Relationship Id="rId1" Type="http://schemas.openxmlformats.org/officeDocument/2006/relationships/tags" Target="../tags/tag68.xml"/><Relationship Id="rId6" Type="http://schemas.openxmlformats.org/officeDocument/2006/relationships/image" Target="../media/image92.svg"/><Relationship Id="rId11" Type="http://schemas.openxmlformats.org/officeDocument/2006/relationships/image" Target="../media/image97.sv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sv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9.xml"/><Relationship Id="rId1" Type="http://schemas.openxmlformats.org/officeDocument/2006/relationships/tags" Target="../tags/tag6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2.xml"/><Relationship Id="rId1" Type="http://schemas.openxmlformats.org/officeDocument/2006/relationships/tags" Target="../tags/tag7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5.xml"/><Relationship Id="rId1" Type="http://schemas.openxmlformats.org/officeDocument/2006/relationships/tags" Target="../tags/tag7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8.xml"/><Relationship Id="rId1" Type="http://schemas.openxmlformats.org/officeDocument/2006/relationships/tags" Target="../tags/tag7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8.xml"/><Relationship Id="rId1" Type="http://schemas.openxmlformats.org/officeDocument/2006/relationships/tags" Target="../tags/tag73.xml"/><Relationship Id="rId5" Type="http://schemas.openxmlformats.org/officeDocument/2006/relationships/image" Target="../media/image45.svg"/><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5.xml"/><Relationship Id="rId1" Type="http://schemas.openxmlformats.org/officeDocument/2006/relationships/tags" Target="../tags/tag74.xml"/><Relationship Id="rId4" Type="http://schemas.openxmlformats.org/officeDocument/2006/relationships/image" Target="../media/image100.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6.xml"/><Relationship Id="rId1" Type="http://schemas.openxmlformats.org/officeDocument/2006/relationships/tags" Target="../tags/tag7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ags" Target="../tags/tag22.xml"/><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6.xml"/><Relationship Id="rId1" Type="http://schemas.openxmlformats.org/officeDocument/2006/relationships/tags" Target="../tags/tag7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5.xml"/><Relationship Id="rId1" Type="http://schemas.openxmlformats.org/officeDocument/2006/relationships/tags" Target="../tags/tag7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5.xml"/><Relationship Id="rId1" Type="http://schemas.openxmlformats.org/officeDocument/2006/relationships/tags" Target="../tags/tag7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8.xml"/><Relationship Id="rId1" Type="http://schemas.openxmlformats.org/officeDocument/2006/relationships/tags" Target="../tags/tag79.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8.xml"/><Relationship Id="rId1" Type="http://schemas.openxmlformats.org/officeDocument/2006/relationships/tags" Target="../tags/tag8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5.xml"/><Relationship Id="rId1" Type="http://schemas.openxmlformats.org/officeDocument/2006/relationships/tags" Target="../tags/tag81.xml"/><Relationship Id="rId5" Type="http://schemas.openxmlformats.org/officeDocument/2006/relationships/hyperlink" Target="https://www.shiphelp.org/" TargetMode="External"/><Relationship Id="rId4" Type="http://schemas.openxmlformats.org/officeDocument/2006/relationships/hyperlink" Target="https://www.medicare.gov/plan-compare" TargetMode="Externa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6.xml"/><Relationship Id="rId1" Type="http://schemas.openxmlformats.org/officeDocument/2006/relationships/tags" Target="../tags/tag8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9.xml"/><Relationship Id="rId1" Type="http://schemas.openxmlformats.org/officeDocument/2006/relationships/tags" Target="../tags/tag8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9.xml"/><Relationship Id="rId1" Type="http://schemas.openxmlformats.org/officeDocument/2006/relationships/tags" Target="../tags/tag8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5.xml"/><Relationship Id="rId1" Type="http://schemas.openxmlformats.org/officeDocument/2006/relationships/tags" Target="../tags/tag8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0.gif"/><Relationship Id="rId2" Type="http://schemas.openxmlformats.org/officeDocument/2006/relationships/slideLayout" Target="../slideLayouts/slideLayout25.xml"/><Relationship Id="rId1" Type="http://schemas.openxmlformats.org/officeDocument/2006/relationships/tags" Target="../tags/tag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5.xml"/><Relationship Id="rId1" Type="http://schemas.openxmlformats.org/officeDocument/2006/relationships/tags" Target="../tags/tag8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5.xml"/><Relationship Id="rId1" Type="http://schemas.openxmlformats.org/officeDocument/2006/relationships/tags" Target="../tags/tag87.xml"/><Relationship Id="rId4" Type="http://schemas.openxmlformats.org/officeDocument/2006/relationships/image" Target="../media/image101.png"/></Relationships>
</file>

<file path=ppt/slides/_rels/slide7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76.svg"/><Relationship Id="rId3" Type="http://schemas.openxmlformats.org/officeDocument/2006/relationships/notesSlide" Target="../notesSlides/notesSlide72.xml"/><Relationship Id="rId7" Type="http://schemas.openxmlformats.org/officeDocument/2006/relationships/image" Target="../media/image105.svg"/><Relationship Id="rId12" Type="http://schemas.openxmlformats.org/officeDocument/2006/relationships/image" Target="../media/image75.png"/><Relationship Id="rId2" Type="http://schemas.openxmlformats.org/officeDocument/2006/relationships/slideLayout" Target="../slideLayouts/slideLayout28.xml"/><Relationship Id="rId1" Type="http://schemas.openxmlformats.org/officeDocument/2006/relationships/tags" Target="../tags/tag88.xml"/><Relationship Id="rId6" Type="http://schemas.openxmlformats.org/officeDocument/2006/relationships/image" Target="../media/image104.png"/><Relationship Id="rId11" Type="http://schemas.openxmlformats.org/officeDocument/2006/relationships/image" Target="../media/image107.svg"/><Relationship Id="rId5" Type="http://schemas.openxmlformats.org/officeDocument/2006/relationships/image" Target="../media/image103.svg"/><Relationship Id="rId15" Type="http://schemas.openxmlformats.org/officeDocument/2006/relationships/image" Target="../media/image109.svg"/><Relationship Id="rId10" Type="http://schemas.openxmlformats.org/officeDocument/2006/relationships/image" Target="../media/image106.png"/><Relationship Id="rId4" Type="http://schemas.openxmlformats.org/officeDocument/2006/relationships/image" Target="../media/image102.png"/><Relationship Id="rId9" Type="http://schemas.openxmlformats.org/officeDocument/2006/relationships/image" Target="../media/image58.svg"/><Relationship Id="rId14" Type="http://schemas.openxmlformats.org/officeDocument/2006/relationships/image" Target="../media/image108.png"/></Relationships>
</file>

<file path=ppt/slides/_rels/slide73.xml.rels><?xml version="1.0" encoding="UTF-8" standalone="yes"?>
<Relationships xmlns="http://schemas.openxmlformats.org/package/2006/relationships"><Relationship Id="rId8" Type="http://schemas.openxmlformats.org/officeDocument/2006/relationships/image" Target="../media/image91.png"/><Relationship Id="rId13" Type="http://schemas.microsoft.com/office/2007/relationships/hdphoto" Target="../media/hdphoto2.wdp"/><Relationship Id="rId3" Type="http://schemas.openxmlformats.org/officeDocument/2006/relationships/notesSlide" Target="../notesSlides/notesSlide73.xml"/><Relationship Id="rId7" Type="http://schemas.openxmlformats.org/officeDocument/2006/relationships/image" Target="../media/image113.svg"/><Relationship Id="rId12" Type="http://schemas.openxmlformats.org/officeDocument/2006/relationships/image" Target="../media/image116.png"/><Relationship Id="rId2" Type="http://schemas.openxmlformats.org/officeDocument/2006/relationships/slideLayout" Target="../slideLayouts/slideLayout28.xml"/><Relationship Id="rId1" Type="http://schemas.openxmlformats.org/officeDocument/2006/relationships/tags" Target="../tags/tag89.xml"/><Relationship Id="rId6" Type="http://schemas.openxmlformats.org/officeDocument/2006/relationships/image" Target="../media/image112.png"/><Relationship Id="rId11" Type="http://schemas.openxmlformats.org/officeDocument/2006/relationships/image" Target="../media/image115.svg"/><Relationship Id="rId5" Type="http://schemas.openxmlformats.org/officeDocument/2006/relationships/image" Target="../media/image111.svg"/><Relationship Id="rId10" Type="http://schemas.openxmlformats.org/officeDocument/2006/relationships/image" Target="../media/image114.png"/><Relationship Id="rId4" Type="http://schemas.openxmlformats.org/officeDocument/2006/relationships/image" Target="../media/image110.png"/><Relationship Id="rId9" Type="http://schemas.openxmlformats.org/officeDocument/2006/relationships/image" Target="../media/image92.sv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8.xml"/><Relationship Id="rId1" Type="http://schemas.openxmlformats.org/officeDocument/2006/relationships/tags" Target="../tags/tag90.xml"/><Relationship Id="rId4" Type="http://schemas.openxmlformats.org/officeDocument/2006/relationships/image" Target="../media/image117.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6.xml"/><Relationship Id="rId1" Type="http://schemas.openxmlformats.org/officeDocument/2006/relationships/tags" Target="../tags/tag91.xml"/><Relationship Id="rId4" Type="http://schemas.openxmlformats.org/officeDocument/2006/relationships/image" Target="../media/image118.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5.xml"/><Relationship Id="rId1" Type="http://schemas.openxmlformats.org/officeDocument/2006/relationships/tags" Target="../tags/tag92.xml"/><Relationship Id="rId4" Type="http://schemas.openxmlformats.org/officeDocument/2006/relationships/hyperlink" Target="https://www.medicare.gov/plan-compare"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123.svg"/><Relationship Id="rId13" Type="http://schemas.openxmlformats.org/officeDocument/2006/relationships/image" Target="../media/image128.png"/><Relationship Id="rId3" Type="http://schemas.openxmlformats.org/officeDocument/2006/relationships/notesSlide" Target="../notesSlides/notesSlide77.xml"/><Relationship Id="rId7" Type="http://schemas.openxmlformats.org/officeDocument/2006/relationships/image" Target="../media/image122.png"/><Relationship Id="rId12" Type="http://schemas.openxmlformats.org/officeDocument/2006/relationships/image" Target="../media/image127.svg"/><Relationship Id="rId2" Type="http://schemas.openxmlformats.org/officeDocument/2006/relationships/slideLayout" Target="../slideLayouts/slideLayout26.xml"/><Relationship Id="rId1" Type="http://schemas.openxmlformats.org/officeDocument/2006/relationships/tags" Target="../tags/tag93.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svg"/><Relationship Id="rId10" Type="http://schemas.openxmlformats.org/officeDocument/2006/relationships/image" Target="../media/image125.sv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sv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5.xml"/><Relationship Id="rId1" Type="http://schemas.openxmlformats.org/officeDocument/2006/relationships/tags" Target="../tags/tag9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6.xml"/><Relationship Id="rId1" Type="http://schemas.openxmlformats.org/officeDocument/2006/relationships/tags" Target="../tags/tag9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2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8.xml"/><Relationship Id="rId1" Type="http://schemas.openxmlformats.org/officeDocument/2006/relationships/tags" Target="../tags/tag96.xml"/></Relationships>
</file>

<file path=ppt/slides/_rels/slide8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81.xml"/><Relationship Id="rId7" Type="http://schemas.openxmlformats.org/officeDocument/2006/relationships/image" Target="../media/image133.png"/><Relationship Id="rId2" Type="http://schemas.openxmlformats.org/officeDocument/2006/relationships/slideLayout" Target="../slideLayouts/slideLayout28.xml"/><Relationship Id="rId1" Type="http://schemas.openxmlformats.org/officeDocument/2006/relationships/tags" Target="../tags/tag97.xml"/><Relationship Id="rId6" Type="http://schemas.openxmlformats.org/officeDocument/2006/relationships/image" Target="../media/image132.png"/><Relationship Id="rId5" Type="http://schemas.openxmlformats.org/officeDocument/2006/relationships/image" Target="../media/image131.svg"/><Relationship Id="rId10" Type="http://schemas.openxmlformats.org/officeDocument/2006/relationships/image" Target="../media/image135.svg"/><Relationship Id="rId4" Type="http://schemas.openxmlformats.org/officeDocument/2006/relationships/image" Target="../media/image130.png"/><Relationship Id="rId9" Type="http://schemas.openxmlformats.org/officeDocument/2006/relationships/image" Target="../media/image134.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5.xml"/><Relationship Id="rId1" Type="http://schemas.openxmlformats.org/officeDocument/2006/relationships/tags" Target="../tags/tag98.xml"/><Relationship Id="rId5" Type="http://schemas.openxmlformats.org/officeDocument/2006/relationships/image" Target="../media/image76.svg"/><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9.xml"/><Relationship Id="rId1" Type="http://schemas.openxmlformats.org/officeDocument/2006/relationships/tags" Target="../tags/tag99.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xml"/><Relationship Id="rId1" Type="http://schemas.openxmlformats.org/officeDocument/2006/relationships/tags" Target="../tags/tag100.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5.xml"/><Relationship Id="rId1" Type="http://schemas.openxmlformats.org/officeDocument/2006/relationships/tags" Target="../tags/tag101.xml"/></Relationships>
</file>

<file path=ppt/slides/_rels/slide86.xml.rels><?xml version="1.0" encoding="UTF-8" standalone="yes"?>
<Relationships xmlns="http://schemas.openxmlformats.org/package/2006/relationships"><Relationship Id="rId8" Type="http://schemas.openxmlformats.org/officeDocument/2006/relationships/hyperlink" Target="https://www.healthcare.gov/" TargetMode="External"/><Relationship Id="rId3" Type="http://schemas.openxmlformats.org/officeDocument/2006/relationships/notesSlide" Target="../notesSlides/notesSlide86.xml"/><Relationship Id="rId7" Type="http://schemas.openxmlformats.org/officeDocument/2006/relationships/image" Target="../media/image139.svg"/><Relationship Id="rId2" Type="http://schemas.openxmlformats.org/officeDocument/2006/relationships/slideLayout" Target="../slideLayouts/slideLayout25.xml"/><Relationship Id="rId1" Type="http://schemas.openxmlformats.org/officeDocument/2006/relationships/tags" Target="../tags/tag102.xml"/><Relationship Id="rId6" Type="http://schemas.openxmlformats.org/officeDocument/2006/relationships/image" Target="../media/image138.png"/><Relationship Id="rId5" Type="http://schemas.openxmlformats.org/officeDocument/2006/relationships/image" Target="../media/image137.svg"/><Relationship Id="rId4" Type="http://schemas.openxmlformats.org/officeDocument/2006/relationships/image" Target="../media/image136.png"/></Relationships>
</file>

<file path=ppt/slides/_rels/slide87.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notesSlide" Target="../notesSlides/notesSlide87.xml"/><Relationship Id="rId7" Type="http://schemas.openxmlformats.org/officeDocument/2006/relationships/image" Target="../media/image143.png"/><Relationship Id="rId2" Type="http://schemas.openxmlformats.org/officeDocument/2006/relationships/slideLayout" Target="../slideLayouts/slideLayout25.xml"/><Relationship Id="rId1" Type="http://schemas.openxmlformats.org/officeDocument/2006/relationships/tags" Target="../tags/tag103.xml"/><Relationship Id="rId6" Type="http://schemas.openxmlformats.org/officeDocument/2006/relationships/image" Target="../media/image142.svg"/><Relationship Id="rId11" Type="http://schemas.openxmlformats.org/officeDocument/2006/relationships/image" Target="../media/image146.svg"/><Relationship Id="rId5" Type="http://schemas.openxmlformats.org/officeDocument/2006/relationships/image" Target="../media/image141.png"/><Relationship Id="rId10" Type="http://schemas.openxmlformats.org/officeDocument/2006/relationships/image" Target="../media/image145.png"/><Relationship Id="rId4" Type="http://schemas.openxmlformats.org/officeDocument/2006/relationships/image" Target="../media/image140.png"/><Relationship Id="rId9" Type="http://schemas.openxmlformats.org/officeDocument/2006/relationships/hyperlink" Target="https://www.healthcare.gov/" TargetMode="Externa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8.xml"/><Relationship Id="rId1" Type="http://schemas.openxmlformats.org/officeDocument/2006/relationships/tags" Target="../tags/tag104.xml"/><Relationship Id="rId5" Type="http://schemas.openxmlformats.org/officeDocument/2006/relationships/image" Target="../media/image148.png"/><Relationship Id="rId4" Type="http://schemas.openxmlformats.org/officeDocument/2006/relationships/image" Target="../media/image147.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9.xml"/><Relationship Id="rId1" Type="http://schemas.openxmlformats.org/officeDocument/2006/relationships/tags" Target="../tags/tag10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25.xml"/><Relationship Id="rId5" Type="http://schemas.openxmlformats.org/officeDocument/2006/relationships/image" Target="../media/image35.png"/><Relationship Id="rId4" Type="http://schemas.openxmlformats.org/officeDocument/2006/relationships/image" Target="../media/image34.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6.xml"/><Relationship Id="rId1" Type="http://schemas.openxmlformats.org/officeDocument/2006/relationships/tags" Target="../tags/tag10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5.xml"/><Relationship Id="rId1" Type="http://schemas.openxmlformats.org/officeDocument/2006/relationships/tags" Target="../tags/tag107.xml"/></Relationships>
</file>

<file path=ppt/slides/_rels/slide9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notesSlide" Target="../notesSlides/notesSlide92.xml"/><Relationship Id="rId7" Type="http://schemas.openxmlformats.org/officeDocument/2006/relationships/image" Target="../media/image150.png"/><Relationship Id="rId2" Type="http://schemas.openxmlformats.org/officeDocument/2006/relationships/slideLayout" Target="../slideLayouts/slideLayout28.xml"/><Relationship Id="rId1" Type="http://schemas.openxmlformats.org/officeDocument/2006/relationships/tags" Target="../tags/tag108.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49.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6.xml"/><Relationship Id="rId1" Type="http://schemas.openxmlformats.org/officeDocument/2006/relationships/tags" Target="../tags/tag109.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8.xml"/><Relationship Id="rId1" Type="http://schemas.openxmlformats.org/officeDocument/2006/relationships/tags" Target="../tags/tag110.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5.xml"/><Relationship Id="rId1" Type="http://schemas.openxmlformats.org/officeDocument/2006/relationships/tags" Target="../tags/tag111.xml"/><Relationship Id="rId4" Type="http://schemas.openxmlformats.org/officeDocument/2006/relationships/hyperlink" Target="https://www.ssa.gov/benefits/medicare/prescriptionhelp.html" TargetMode="Externa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6.xml"/><Relationship Id="rId1" Type="http://schemas.openxmlformats.org/officeDocument/2006/relationships/tags" Target="../tags/tag112.xml"/><Relationship Id="rId4" Type="http://schemas.openxmlformats.org/officeDocument/2006/relationships/image" Target="../media/image152.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6.xml"/><Relationship Id="rId1" Type="http://schemas.openxmlformats.org/officeDocument/2006/relationships/tags" Target="../tags/tag113.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8.xml"/><Relationship Id="rId1" Type="http://schemas.openxmlformats.org/officeDocument/2006/relationships/tags" Target="../tags/tag114.xml"/><Relationship Id="rId5" Type="http://schemas.openxmlformats.org/officeDocument/2006/relationships/image" Target="../media/image153.jpeg"/><Relationship Id="rId4" Type="http://schemas.openxmlformats.org/officeDocument/2006/relationships/hyperlink" Target="https://www.medicaid.gov/chip/state-program-information/index.html"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s://www.insurekidsnow.gov/" TargetMode="External"/><Relationship Id="rId3" Type="http://schemas.openxmlformats.org/officeDocument/2006/relationships/notesSlide" Target="../notesSlides/notesSlide99.xml"/><Relationship Id="rId7" Type="http://schemas.openxmlformats.org/officeDocument/2006/relationships/hyperlink" Target="https://www.healthcare.gov/" TargetMode="External"/><Relationship Id="rId2" Type="http://schemas.openxmlformats.org/officeDocument/2006/relationships/slideLayout" Target="../slideLayouts/slideLayout26.xml"/><Relationship Id="rId1" Type="http://schemas.openxmlformats.org/officeDocument/2006/relationships/tags" Target="../tags/tag115.xml"/><Relationship Id="rId6" Type="http://schemas.openxmlformats.org/officeDocument/2006/relationships/hyperlink" Target="https://www.ssa.gov/" TargetMode="External"/><Relationship Id="rId5" Type="http://schemas.openxmlformats.org/officeDocument/2006/relationships/hyperlink" Target="https://www.medicaid.gov/" TargetMode="External"/><Relationship Id="rId10" Type="http://schemas.openxmlformats.org/officeDocument/2006/relationships/hyperlink" Target="https://www.shiphelp.org/" TargetMode="External"/><Relationship Id="rId4" Type="http://schemas.openxmlformats.org/officeDocument/2006/relationships/hyperlink" Target="https://www.medicare.gov/" TargetMode="External"/><Relationship Id="rId9" Type="http://schemas.openxmlformats.org/officeDocument/2006/relationships/hyperlink" Target="https://cmsnationaltrainingprogram.cms.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Started with 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Doctor &amp; Hospital Choice</a:t>
            </a:r>
            <a:endParaRPr lang="en-US" sz="2800" dirty="0"/>
          </a:p>
        </p:txBody>
      </p:sp>
      <p:graphicFrame>
        <p:nvGraphicFramePr>
          <p:cNvPr id="8" name="Table 7" title="Doctor and hospital choice.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820963617"/>
              </p:ext>
            </p:extLst>
          </p:nvPr>
        </p:nvGraphicFramePr>
        <p:xfrm>
          <a:off x="612319" y="1225811"/>
          <a:ext cx="10967362" cy="4725046"/>
        </p:xfrm>
        <a:graphic>
          <a:graphicData uri="http://schemas.openxmlformats.org/drawingml/2006/table">
            <a:tbl>
              <a:tblPr firstRow="1" bandRow="1"/>
              <a:tblGrid>
                <a:gridCol w="5483681">
                  <a:extLst>
                    <a:ext uri="{9D8B030D-6E8A-4147-A177-3AD203B41FA5}">
                      <a16:colId xmlns:a16="http://schemas.microsoft.com/office/drawing/2014/main" val="3939814607"/>
                    </a:ext>
                  </a:extLst>
                </a:gridCol>
                <a:gridCol w="5483681">
                  <a:extLst>
                    <a:ext uri="{9D8B030D-6E8A-4147-A177-3AD203B41FA5}">
                      <a16:colId xmlns:a16="http://schemas.microsoft.com/office/drawing/2014/main" val="3510080372"/>
                    </a:ext>
                  </a:extLst>
                </a:gridCol>
              </a:tblGrid>
              <a:tr h="7475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800" b="1" dirty="0">
                          <a:solidFill>
                            <a:srgbClr val="006CAA"/>
                          </a:solidFill>
                          <a:effectLst/>
                          <a:latin typeface="+mn-lt"/>
                          <a:cs typeface="Arial" panose="020B0604020202020204" pitchFamily="34" charset="0"/>
                        </a:rPr>
                        <a:t>Original Medicare</a:t>
                      </a:r>
                      <a:endParaRPr lang="en-US" sz="2800" dirty="0">
                        <a:solidFill>
                          <a:srgbClr val="006CA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b="1" dirty="0">
                          <a:solidFill>
                            <a:srgbClr val="006CAA"/>
                          </a:solidFill>
                          <a:effectLst/>
                          <a:latin typeface="+mn-lt"/>
                          <a:cs typeface="Arial" panose="020B0604020202020204" pitchFamily="34" charset="0"/>
                        </a:rPr>
                        <a:t>Medicare Advantage (Part C)</a:t>
                      </a:r>
                      <a:endParaRPr lang="en-US" sz="2800" dirty="0">
                        <a:solidFill>
                          <a:srgbClr val="006CA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29866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sz="2400" dirty="0">
                          <a:solidFill>
                            <a:srgbClr val="00529B"/>
                          </a:solidFill>
                          <a:effectLst/>
                          <a:latin typeface="+mn-lt"/>
                          <a:cs typeface="Arial" panose="020B0604020202020204" pitchFamily="34" charset="0"/>
                        </a:rPr>
                        <a:t>You can go to </a:t>
                      </a:r>
                      <a:r>
                        <a:rPr lang="en-US" sz="2400" b="1" dirty="0">
                          <a:solidFill>
                            <a:srgbClr val="00529B"/>
                          </a:solidFill>
                          <a:effectLst/>
                          <a:latin typeface="+mn-lt"/>
                          <a:cs typeface="Arial" panose="020B0604020202020204" pitchFamily="34" charset="0"/>
                        </a:rPr>
                        <a:t>any doctor or hospital that takes Medicare,</a:t>
                      </a:r>
                      <a:r>
                        <a:rPr lang="en-US" sz="2400" b="1" baseline="0" dirty="0">
                          <a:solidFill>
                            <a:srgbClr val="00529B"/>
                          </a:solidFill>
                          <a:effectLst/>
                          <a:latin typeface="+mn-lt"/>
                          <a:cs typeface="Arial" panose="020B0604020202020204" pitchFamily="34" charset="0"/>
                        </a:rPr>
                        <a:t> anywhere in the U.S.</a:t>
                      </a:r>
                      <a:endParaRPr lang="en-US" sz="2400" dirty="0">
                        <a:solidFill>
                          <a:srgbClr val="00529B"/>
                        </a:solidFill>
                        <a:effectLst/>
                        <a:latin typeface="+mn-lt"/>
                        <a:cs typeface="Arial" panose="020B0604020202020204" pitchFamily="34" charset="0"/>
                      </a:endParaRPr>
                    </a:p>
                    <a:p>
                      <a:pPr lvl="0"/>
                      <a:br>
                        <a:rPr lang="en-US" sz="2400" dirty="0">
                          <a:solidFill>
                            <a:srgbClr val="00529B"/>
                          </a:solidFill>
                          <a:effectLst/>
                          <a:latin typeface="+mn-lt"/>
                          <a:cs typeface="Arial" panose="020B0604020202020204" pitchFamily="34" charset="0"/>
                        </a:rPr>
                      </a:br>
                      <a:endParaRPr lang="en-US" sz="24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In many cases, you’ll need to use </a:t>
                      </a:r>
                      <a:r>
                        <a:rPr lang="en-US" sz="2400" b="1" dirty="0">
                          <a:solidFill>
                            <a:srgbClr val="00529B"/>
                          </a:solidFill>
                          <a:effectLst/>
                          <a:latin typeface="+mn-lt"/>
                          <a:cs typeface="Arial" panose="020B0604020202020204" pitchFamily="34" charset="0"/>
                        </a:rPr>
                        <a:t>doctors and other providers who are in the plan’s network </a:t>
                      </a:r>
                      <a:r>
                        <a:rPr lang="en-US" sz="2400" b="0" baseline="0" dirty="0">
                          <a:solidFill>
                            <a:srgbClr val="00529B"/>
                          </a:solidFill>
                          <a:effectLst/>
                          <a:latin typeface="+mn-lt"/>
                          <a:cs typeface="Arial" panose="020B0604020202020204" pitchFamily="34" charset="0"/>
                        </a:rPr>
                        <a:t>(for non-emergency care). </a:t>
                      </a:r>
                      <a:r>
                        <a:rPr lang="en-US" sz="2400" dirty="0">
                          <a:solidFill>
                            <a:srgbClr val="00529B"/>
                          </a:solidFill>
                          <a:effectLst/>
                          <a:latin typeface="+mn-lt"/>
                          <a:cs typeface="Arial" panose="020B0604020202020204" pitchFamily="34" charset="0"/>
                        </a:rPr>
                        <a:t>Some plans offer non-emergency coverage out of network, but typically at a higher cost.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9908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sz="2400" dirty="0">
                          <a:solidFill>
                            <a:srgbClr val="00529B"/>
                          </a:solidFill>
                          <a:effectLst/>
                          <a:latin typeface="+mn-lt"/>
                          <a:cs typeface="Arial" panose="020B0604020202020204" pitchFamily="34" charset="0"/>
                        </a:rPr>
                        <a:t>In most cases, you </a:t>
                      </a:r>
                      <a:r>
                        <a:rPr lang="en-US" sz="2400" b="1" dirty="0">
                          <a:solidFill>
                            <a:srgbClr val="00529B"/>
                          </a:solidFill>
                          <a:effectLst/>
                          <a:latin typeface="+mn-lt"/>
                          <a:cs typeface="Arial" panose="020B0604020202020204" pitchFamily="34" charset="0"/>
                        </a:rPr>
                        <a:t>don’t need</a:t>
                      </a:r>
                      <a:r>
                        <a:rPr lang="en-US" sz="2400" dirty="0">
                          <a:solidFill>
                            <a:srgbClr val="00529B"/>
                          </a:solidFill>
                          <a:effectLst/>
                          <a:latin typeface="+mn-lt"/>
                          <a:cs typeface="Arial" panose="020B0604020202020204" pitchFamily="34" charset="0"/>
                        </a:rPr>
                        <a:t> a referral to see a specialist.</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You </a:t>
                      </a:r>
                      <a:r>
                        <a:rPr lang="en-US" sz="2400" b="1" dirty="0">
                          <a:solidFill>
                            <a:srgbClr val="00529B"/>
                          </a:solidFill>
                          <a:effectLst/>
                          <a:latin typeface="+mn-lt"/>
                          <a:cs typeface="Arial" panose="020B0604020202020204" pitchFamily="34" charset="0"/>
                        </a:rPr>
                        <a:t>may need </a:t>
                      </a:r>
                      <a:r>
                        <a:rPr lang="en-US" sz="2400" dirty="0">
                          <a:solidFill>
                            <a:srgbClr val="00529B"/>
                          </a:solidFill>
                          <a:effectLst/>
                          <a:latin typeface="+mn-lt"/>
                          <a:cs typeface="Arial" panose="020B0604020202020204" pitchFamily="34" charset="0"/>
                        </a:rPr>
                        <a:t>to get a referral to see a specialist.</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bl>
          </a:graphicData>
        </a:graphic>
      </p:graphicFrame>
      <p:sp>
        <p:nvSpPr>
          <p:cNvPr id="3" name="Footer Placeholder 2"/>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B353B3FA-A433-48D2-9D84-36916C463A8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10</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4705709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7129"/>
          </a:xfrm>
        </p:spPr>
        <p:txBody>
          <a:bodyPr>
            <a:normAutofit/>
          </a:bodyPr>
          <a:lstStyle/>
          <a:p>
            <a:r>
              <a:rPr lang="en-US" sz="3000" dirty="0"/>
              <a:t>Key Points to Remember</a:t>
            </a:r>
          </a:p>
        </p:txBody>
      </p:sp>
      <p:grpSp>
        <p:nvGrpSpPr>
          <p:cNvPr id="7" name="Group 1" descr="Box 1: Medicare is a health insurance program">
            <a:extLst>
              <a:ext uri="{FF2B5EF4-FFF2-40B4-BE49-F238E27FC236}">
                <a16:creationId xmlns:a16="http://schemas.microsoft.com/office/drawing/2014/main" id="{8C938A62-45EA-4175-9CF3-B0F65CFDCA7D}"/>
              </a:ext>
            </a:extLst>
          </p:cNvPr>
          <p:cNvGrpSpPr/>
          <p:nvPr/>
        </p:nvGrpSpPr>
        <p:grpSpPr>
          <a:xfrm>
            <a:off x="952287" y="1175248"/>
            <a:ext cx="4743246" cy="1463040"/>
            <a:chOff x="952287" y="1175248"/>
            <a:chExt cx="4743246" cy="1463040"/>
          </a:xfrm>
        </p:grpSpPr>
        <p:sp>
          <p:nvSpPr>
            <p:cNvPr id="27" name="Rectangle: Top Corners Rounded 26">
              <a:extLst>
                <a:ext uri="{FF2B5EF4-FFF2-40B4-BE49-F238E27FC236}">
                  <a16:creationId xmlns:a16="http://schemas.microsoft.com/office/drawing/2014/main" id="{2E5084D3-10FD-4EC5-829B-7EBC5D1FA76A}"/>
                </a:ext>
                <a:ext uri="{C183D7F6-B498-43B3-948B-1728B52AA6E4}">
                  <adec:decorative xmlns:adec="http://schemas.microsoft.com/office/drawing/2017/decorative" val="1"/>
                </a:ext>
              </a:extLst>
            </p:cNvPr>
            <p:cNvSpPr/>
            <p:nvPr/>
          </p:nvSpPr>
          <p:spPr bwMode="auto">
            <a:xfrm rot="16200000" flipV="1">
              <a:off x="2906613" y="-150632"/>
              <a:ext cx="1463040" cy="4114800"/>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1" name="TextBox 30" descr="&#10;">
              <a:extLst>
                <a:ext uri="{FF2B5EF4-FFF2-40B4-BE49-F238E27FC236}">
                  <a16:creationId xmlns:a16="http://schemas.microsoft.com/office/drawing/2014/main" id="{820AF2D8-49DF-4629-8A19-6C124D8ABC78}"/>
                </a:ext>
              </a:extLst>
            </p:cNvPr>
            <p:cNvSpPr txBox="1"/>
            <p:nvPr/>
          </p:nvSpPr>
          <p:spPr>
            <a:xfrm>
              <a:off x="2236728" y="1452975"/>
              <a:ext cx="3441859" cy="830997"/>
            </a:xfrm>
            <a:prstGeom prst="rect">
              <a:avLst/>
            </a:prstGeom>
            <a:noFill/>
          </p:spPr>
          <p:txBody>
            <a:bodyPr wrap="square" lIns="182880">
              <a:spAutoFit/>
            </a:bodyPr>
            <a:lstStyle/>
            <a:p>
              <a:pPr marL="0" lvl="0" indent="0" defTabSz="685800">
                <a:spcBef>
                  <a:spcPts val="0"/>
                </a:spcBef>
              </a:pPr>
              <a:r>
                <a:rPr lang="en-US" sz="2400" dirty="0">
                  <a:solidFill>
                    <a:srgbClr val="00529B"/>
                  </a:solidFill>
                  <a:latin typeface="Arial"/>
                  <a:cs typeface="Arial"/>
                </a:rPr>
                <a:t>Medicare is a health insurance program</a:t>
              </a:r>
            </a:p>
          </p:txBody>
        </p:sp>
        <p:sp>
          <p:nvSpPr>
            <p:cNvPr id="24" name="Oval 23">
              <a:extLst>
                <a:ext uri="{FF2B5EF4-FFF2-40B4-BE49-F238E27FC236}">
                  <a16:creationId xmlns:a16="http://schemas.microsoft.com/office/drawing/2014/main" id="{DF4359D1-8B93-45FD-8627-EBE835219729}"/>
                </a:ext>
                <a:ext uri="{C183D7F6-B498-43B3-948B-1728B52AA6E4}">
                  <adec:decorative xmlns:adec="http://schemas.microsoft.com/office/drawing/2017/decorative" val="1"/>
                </a:ext>
              </a:extLst>
            </p:cNvPr>
            <p:cNvSpPr/>
            <p:nvPr/>
          </p:nvSpPr>
          <p:spPr bwMode="auto">
            <a:xfrm>
              <a:off x="952287" y="1271308"/>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5" name="Oval 24">
              <a:extLst>
                <a:ext uri="{FF2B5EF4-FFF2-40B4-BE49-F238E27FC236}">
                  <a16:creationId xmlns:a16="http://schemas.microsoft.com/office/drawing/2014/main" id="{5C969375-1298-4B4D-A0E4-A6F8C39A6483}"/>
                </a:ext>
                <a:ext uri="{C183D7F6-B498-43B3-948B-1728B52AA6E4}">
                  <adec:decorative xmlns:adec="http://schemas.microsoft.com/office/drawing/2017/decorative" val="1"/>
                </a:ext>
              </a:extLst>
            </p:cNvPr>
            <p:cNvSpPr/>
            <p:nvPr/>
          </p:nvSpPr>
          <p:spPr bwMode="auto">
            <a:xfrm>
              <a:off x="1062470" y="137722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2" name="Picture 51">
              <a:extLst>
                <a:ext uri="{FF2B5EF4-FFF2-40B4-BE49-F238E27FC236}">
                  <a16:creationId xmlns:a16="http://schemas.microsoft.com/office/drawing/2014/main" id="{A074358D-47AE-43BA-9B5C-58D0F8CC696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9287" y="1431496"/>
              <a:ext cx="1049373" cy="938149"/>
            </a:xfrm>
            <a:prstGeom prst="rect">
              <a:avLst/>
            </a:prstGeom>
          </p:spPr>
        </p:pic>
      </p:grpSp>
      <p:grpSp>
        <p:nvGrpSpPr>
          <p:cNvPr id="23" name="Group 2" descr="Box 2: Medicare doesn’t cover all of your health care costs&#10;">
            <a:extLst>
              <a:ext uri="{FF2B5EF4-FFF2-40B4-BE49-F238E27FC236}">
                <a16:creationId xmlns:a16="http://schemas.microsoft.com/office/drawing/2014/main" id="{254CB0FE-9F72-48CB-BF9E-706EF8F3CED3}"/>
              </a:ext>
            </a:extLst>
          </p:cNvPr>
          <p:cNvGrpSpPr/>
          <p:nvPr/>
        </p:nvGrpSpPr>
        <p:grpSpPr>
          <a:xfrm>
            <a:off x="943502" y="2813063"/>
            <a:ext cx="4735089" cy="1463040"/>
            <a:chOff x="943502" y="2813063"/>
            <a:chExt cx="4735089" cy="1463040"/>
          </a:xfrm>
        </p:grpSpPr>
        <p:sp>
          <p:nvSpPr>
            <p:cNvPr id="39" name="Rectangle: Top Corners Rounded 38">
              <a:extLst>
                <a:ext uri="{FF2B5EF4-FFF2-40B4-BE49-F238E27FC236}">
                  <a16:creationId xmlns:a16="http://schemas.microsoft.com/office/drawing/2014/main" id="{D58A1E9C-BC2E-4513-A0D9-EF5C9127F909}"/>
                </a:ext>
                <a:ext uri="{C183D7F6-B498-43B3-948B-1728B52AA6E4}">
                  <adec:decorative xmlns:adec="http://schemas.microsoft.com/office/drawing/2017/decorative" val="1"/>
                </a:ext>
              </a:extLst>
            </p:cNvPr>
            <p:cNvSpPr/>
            <p:nvPr/>
          </p:nvSpPr>
          <p:spPr bwMode="auto">
            <a:xfrm rot="16200000" flipV="1">
              <a:off x="2889671" y="1487183"/>
              <a:ext cx="1463040" cy="4114800"/>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3" name="TextBox 42" descr="&#10;">
              <a:extLst>
                <a:ext uri="{FF2B5EF4-FFF2-40B4-BE49-F238E27FC236}">
                  <a16:creationId xmlns:a16="http://schemas.microsoft.com/office/drawing/2014/main" id="{29D0F737-C2DE-41C5-8EBA-0E479259B85B}"/>
                </a:ext>
              </a:extLst>
            </p:cNvPr>
            <p:cNvSpPr txBox="1"/>
            <p:nvPr/>
          </p:nvSpPr>
          <p:spPr>
            <a:xfrm>
              <a:off x="2180000" y="2975676"/>
              <a:ext cx="3498587" cy="1200329"/>
            </a:xfrm>
            <a:prstGeom prst="rect">
              <a:avLst/>
            </a:prstGeom>
            <a:noFill/>
          </p:spPr>
          <p:txBody>
            <a:bodyPr wrap="square" lIns="182880">
              <a:spAutoFit/>
            </a:bodyPr>
            <a:lstStyle/>
            <a:p>
              <a:pPr marL="0" lvl="0" indent="0" defTabSz="685800">
                <a:spcBef>
                  <a:spcPts val="0"/>
                </a:spcBef>
              </a:pPr>
              <a:r>
                <a:rPr lang="en-US" sz="2400" dirty="0">
                  <a:solidFill>
                    <a:srgbClr val="00529B"/>
                  </a:solidFill>
                  <a:latin typeface="Arial"/>
                  <a:cs typeface="Arial"/>
                </a:rPr>
                <a:t>Medicare doesn’t cover all of your health care costs</a:t>
              </a:r>
            </a:p>
          </p:txBody>
        </p:sp>
        <p:sp>
          <p:nvSpPr>
            <p:cNvPr id="36" name="Oval 35">
              <a:extLst>
                <a:ext uri="{FF2B5EF4-FFF2-40B4-BE49-F238E27FC236}">
                  <a16:creationId xmlns:a16="http://schemas.microsoft.com/office/drawing/2014/main" id="{661CFB0B-E516-4E6C-BC59-B403446D82EE}"/>
                </a:ext>
                <a:ext uri="{C183D7F6-B498-43B3-948B-1728B52AA6E4}">
                  <adec:decorative xmlns:adec="http://schemas.microsoft.com/office/drawing/2017/decorative" val="1"/>
                </a:ext>
              </a:extLst>
            </p:cNvPr>
            <p:cNvSpPr/>
            <p:nvPr/>
          </p:nvSpPr>
          <p:spPr bwMode="auto">
            <a:xfrm>
              <a:off x="943502" y="2919393"/>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7" name="Oval 36">
              <a:extLst>
                <a:ext uri="{FF2B5EF4-FFF2-40B4-BE49-F238E27FC236}">
                  <a16:creationId xmlns:a16="http://schemas.microsoft.com/office/drawing/2014/main" id="{C59DFC00-1E7D-4B7E-B6D9-99FA82D4152D}"/>
                </a:ext>
                <a:ext uri="{C183D7F6-B498-43B3-948B-1728B52AA6E4}">
                  <adec:decorative xmlns:adec="http://schemas.microsoft.com/office/drawing/2017/decorative" val="1"/>
                </a:ext>
              </a:extLst>
            </p:cNvPr>
            <p:cNvSpPr/>
            <p:nvPr/>
          </p:nvSpPr>
          <p:spPr bwMode="auto">
            <a:xfrm>
              <a:off x="1053686" y="3029576"/>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8" name="Picture 17">
              <a:extLst>
                <a:ext uri="{FF2B5EF4-FFF2-40B4-BE49-F238E27FC236}">
                  <a16:creationId xmlns:a16="http://schemas.microsoft.com/office/drawing/2014/main" id="{E86CE1BC-7247-449A-AEB8-BF248BF57BF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65382" y="3153555"/>
              <a:ext cx="796810" cy="796810"/>
            </a:xfrm>
            <a:prstGeom prst="rect">
              <a:avLst/>
            </a:prstGeom>
          </p:spPr>
        </p:pic>
      </p:grpSp>
      <p:grpSp>
        <p:nvGrpSpPr>
          <p:cNvPr id="26" name="Group 3" descr="Box 3: You have choices in how you get coverage&#10;">
            <a:extLst>
              <a:ext uri="{FF2B5EF4-FFF2-40B4-BE49-F238E27FC236}">
                <a16:creationId xmlns:a16="http://schemas.microsoft.com/office/drawing/2014/main" id="{5EFD8E5A-8FFB-45EB-941A-5AEAD262A557}"/>
              </a:ext>
            </a:extLst>
          </p:cNvPr>
          <p:cNvGrpSpPr/>
          <p:nvPr/>
        </p:nvGrpSpPr>
        <p:grpSpPr>
          <a:xfrm>
            <a:off x="954413" y="4465561"/>
            <a:ext cx="4739894" cy="1463040"/>
            <a:chOff x="954413" y="4465561"/>
            <a:chExt cx="4739894" cy="1463040"/>
          </a:xfrm>
        </p:grpSpPr>
        <p:sp>
          <p:nvSpPr>
            <p:cNvPr id="51" name="Rectangle: Top Corners Rounded 50">
              <a:extLst>
                <a:ext uri="{FF2B5EF4-FFF2-40B4-BE49-F238E27FC236}">
                  <a16:creationId xmlns:a16="http://schemas.microsoft.com/office/drawing/2014/main" id="{F8E82554-BA63-4529-87C7-CD98EF22B657}"/>
                </a:ext>
                <a:ext uri="{C183D7F6-B498-43B3-948B-1728B52AA6E4}">
                  <adec:decorative xmlns:adec="http://schemas.microsoft.com/office/drawing/2017/decorative" val="1"/>
                </a:ext>
              </a:extLst>
            </p:cNvPr>
            <p:cNvSpPr/>
            <p:nvPr/>
          </p:nvSpPr>
          <p:spPr bwMode="auto">
            <a:xfrm rot="16200000" flipV="1">
              <a:off x="2889667" y="3139681"/>
              <a:ext cx="1463040" cy="4114800"/>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5" name="TextBox 54">
              <a:extLst>
                <a:ext uri="{FF2B5EF4-FFF2-40B4-BE49-F238E27FC236}">
                  <a16:creationId xmlns:a16="http://schemas.microsoft.com/office/drawing/2014/main" id="{869F3EE6-8F84-4A5A-BED4-52116E426187}"/>
                </a:ext>
              </a:extLst>
            </p:cNvPr>
            <p:cNvSpPr txBox="1"/>
            <p:nvPr/>
          </p:nvSpPr>
          <p:spPr>
            <a:xfrm>
              <a:off x="2195720" y="4789991"/>
              <a:ext cx="3498587" cy="830997"/>
            </a:xfrm>
            <a:prstGeom prst="rect">
              <a:avLst/>
            </a:prstGeom>
            <a:noFill/>
          </p:spPr>
          <p:txBody>
            <a:bodyPr wrap="square" lIns="182880">
              <a:spAutoFit/>
            </a:bodyPr>
            <a:lstStyle/>
            <a:p>
              <a:pPr marL="0" lvl="0" indent="0" defTabSz="685800">
                <a:spcBef>
                  <a:spcPts val="0"/>
                </a:spcBef>
              </a:pPr>
              <a:r>
                <a:rPr lang="en-US" sz="2400" dirty="0">
                  <a:solidFill>
                    <a:srgbClr val="00529B"/>
                  </a:solidFill>
                  <a:latin typeface="Arial"/>
                  <a:cs typeface="Arial"/>
                </a:rPr>
                <a:t>You have choices in how you get coverage</a:t>
              </a:r>
            </a:p>
          </p:txBody>
        </p:sp>
        <p:sp>
          <p:nvSpPr>
            <p:cNvPr id="48" name="Oval 47">
              <a:extLst>
                <a:ext uri="{FF2B5EF4-FFF2-40B4-BE49-F238E27FC236}">
                  <a16:creationId xmlns:a16="http://schemas.microsoft.com/office/drawing/2014/main" id="{A5461EB9-B9A8-42D7-B90F-65A6CCA38049}"/>
                </a:ext>
                <a:ext uri="{C183D7F6-B498-43B3-948B-1728B52AA6E4}">
                  <adec:decorative xmlns:adec="http://schemas.microsoft.com/office/drawing/2017/decorative" val="1"/>
                </a:ext>
              </a:extLst>
            </p:cNvPr>
            <p:cNvSpPr/>
            <p:nvPr/>
          </p:nvSpPr>
          <p:spPr bwMode="auto">
            <a:xfrm>
              <a:off x="954413" y="4570621"/>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9" name="Oval 48">
              <a:extLst>
                <a:ext uri="{FF2B5EF4-FFF2-40B4-BE49-F238E27FC236}">
                  <a16:creationId xmlns:a16="http://schemas.microsoft.com/office/drawing/2014/main" id="{DF130B27-117C-467B-A790-21A767A45460}"/>
                </a:ext>
                <a:ext uri="{C183D7F6-B498-43B3-948B-1728B52AA6E4}">
                  <adec:decorative xmlns:adec="http://schemas.microsoft.com/office/drawing/2017/decorative" val="1"/>
                </a:ext>
              </a:extLst>
            </p:cNvPr>
            <p:cNvSpPr/>
            <p:nvPr/>
          </p:nvSpPr>
          <p:spPr bwMode="auto">
            <a:xfrm>
              <a:off x="1064596" y="4680804"/>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3" name="Graphic 12">
              <a:extLst>
                <a:ext uri="{FF2B5EF4-FFF2-40B4-BE49-F238E27FC236}">
                  <a16:creationId xmlns:a16="http://schemas.microsoft.com/office/drawing/2014/main" id="{AC938A0E-3A02-4446-9D0A-1EE11690299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2082" y="4742685"/>
              <a:ext cx="914400" cy="914400"/>
            </a:xfrm>
            <a:prstGeom prst="rect">
              <a:avLst/>
            </a:prstGeom>
          </p:spPr>
        </p:pic>
      </p:grpSp>
      <p:grpSp>
        <p:nvGrpSpPr>
          <p:cNvPr id="28" name="Group 4" descr="Box 4: Decisions affect the type of coverage you get&#10;">
            <a:extLst>
              <a:ext uri="{FF2B5EF4-FFF2-40B4-BE49-F238E27FC236}">
                <a16:creationId xmlns:a16="http://schemas.microsoft.com/office/drawing/2014/main" id="{7517CABD-C808-461D-BE04-3058F4B8AEC4}"/>
              </a:ext>
            </a:extLst>
          </p:cNvPr>
          <p:cNvGrpSpPr/>
          <p:nvPr/>
        </p:nvGrpSpPr>
        <p:grpSpPr>
          <a:xfrm>
            <a:off x="6683107" y="1164902"/>
            <a:ext cx="4710519" cy="1463040"/>
            <a:chOff x="6683107" y="1164902"/>
            <a:chExt cx="4710519" cy="1463040"/>
          </a:xfrm>
        </p:grpSpPr>
        <p:sp>
          <p:nvSpPr>
            <p:cNvPr id="63" name="Rectangle: Top Corners Rounded 62">
              <a:extLst>
                <a:ext uri="{FF2B5EF4-FFF2-40B4-BE49-F238E27FC236}">
                  <a16:creationId xmlns:a16="http://schemas.microsoft.com/office/drawing/2014/main" id="{20416779-18B7-4F7B-8519-1FD41E2F7640}"/>
                </a:ext>
                <a:ext uri="{C183D7F6-B498-43B3-948B-1728B52AA6E4}">
                  <adec:decorative xmlns:adec="http://schemas.microsoft.com/office/drawing/2017/decorative" val="1"/>
                </a:ext>
              </a:extLst>
            </p:cNvPr>
            <p:cNvSpPr/>
            <p:nvPr/>
          </p:nvSpPr>
          <p:spPr bwMode="auto">
            <a:xfrm rot="16200000" flipV="1">
              <a:off x="8591071" y="-160978"/>
              <a:ext cx="1463040" cy="4114800"/>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7" name="TextBox 66">
              <a:extLst>
                <a:ext uri="{FF2B5EF4-FFF2-40B4-BE49-F238E27FC236}">
                  <a16:creationId xmlns:a16="http://schemas.microsoft.com/office/drawing/2014/main" id="{CF76F931-130E-42A6-8223-32FE84ABDCD6}"/>
                </a:ext>
              </a:extLst>
            </p:cNvPr>
            <p:cNvSpPr txBox="1"/>
            <p:nvPr/>
          </p:nvSpPr>
          <p:spPr>
            <a:xfrm>
              <a:off x="7967548" y="1290063"/>
              <a:ext cx="3426078" cy="1200329"/>
            </a:xfrm>
            <a:prstGeom prst="rect">
              <a:avLst/>
            </a:prstGeom>
            <a:noFill/>
          </p:spPr>
          <p:txBody>
            <a:bodyPr wrap="square" lIns="182880">
              <a:spAutoFit/>
            </a:bodyPr>
            <a:lstStyle/>
            <a:p>
              <a:pPr marL="0" lvl="0" indent="0" defTabSz="685800">
                <a:spcBef>
                  <a:spcPts val="0"/>
                </a:spcBef>
              </a:pPr>
              <a:r>
                <a:rPr lang="en-US" sz="2400" dirty="0">
                  <a:solidFill>
                    <a:srgbClr val="00529B"/>
                  </a:solidFill>
                  <a:latin typeface="Arial"/>
                  <a:cs typeface="Arial"/>
                </a:rPr>
                <a:t>Decisions affect the type of coverage you get</a:t>
              </a:r>
            </a:p>
          </p:txBody>
        </p:sp>
        <p:sp>
          <p:nvSpPr>
            <p:cNvPr id="60" name="Oval 59">
              <a:extLst>
                <a:ext uri="{FF2B5EF4-FFF2-40B4-BE49-F238E27FC236}">
                  <a16:creationId xmlns:a16="http://schemas.microsoft.com/office/drawing/2014/main" id="{A8B13042-1549-4783-926D-9C6118B68ED1}"/>
                </a:ext>
                <a:ext uri="{C183D7F6-B498-43B3-948B-1728B52AA6E4}">
                  <adec:decorative xmlns:adec="http://schemas.microsoft.com/office/drawing/2017/decorative" val="1"/>
                </a:ext>
              </a:extLst>
            </p:cNvPr>
            <p:cNvSpPr/>
            <p:nvPr/>
          </p:nvSpPr>
          <p:spPr bwMode="auto">
            <a:xfrm>
              <a:off x="6683107" y="1265702"/>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1" name="Oval 60">
              <a:extLst>
                <a:ext uri="{FF2B5EF4-FFF2-40B4-BE49-F238E27FC236}">
                  <a16:creationId xmlns:a16="http://schemas.microsoft.com/office/drawing/2014/main" id="{B28FDD60-942F-4E01-AADA-9896DA4AF000}"/>
                </a:ext>
                <a:ext uri="{C183D7F6-B498-43B3-948B-1728B52AA6E4}">
                  <adec:decorative xmlns:adec="http://schemas.microsoft.com/office/drawing/2017/decorative" val="1"/>
                </a:ext>
              </a:extLst>
            </p:cNvPr>
            <p:cNvSpPr/>
            <p:nvPr/>
          </p:nvSpPr>
          <p:spPr bwMode="auto">
            <a:xfrm>
              <a:off x="6793291" y="137588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2" name="Graphic 41">
              <a:extLst>
                <a:ext uri="{FF2B5EF4-FFF2-40B4-BE49-F238E27FC236}">
                  <a16:creationId xmlns:a16="http://schemas.microsoft.com/office/drawing/2014/main" id="{C7A1B273-E9E4-4781-A5BD-7D46320831A2}"/>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07991" y="1433028"/>
              <a:ext cx="914400" cy="914400"/>
            </a:xfrm>
            <a:prstGeom prst="rect">
              <a:avLst/>
            </a:prstGeom>
          </p:spPr>
        </p:pic>
        <p:pic>
          <p:nvPicPr>
            <p:cNvPr id="50" name="Graphic 49">
              <a:extLst>
                <a:ext uri="{FF2B5EF4-FFF2-40B4-BE49-F238E27FC236}">
                  <a16:creationId xmlns:a16="http://schemas.microsoft.com/office/drawing/2014/main" id="{3E7BCE76-7585-4B9A-999A-168F4962B45E}"/>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14091" y="1562915"/>
              <a:ext cx="283179" cy="283179"/>
            </a:xfrm>
            <a:prstGeom prst="rect">
              <a:avLst/>
            </a:prstGeom>
          </p:spPr>
        </p:pic>
      </p:grpSp>
      <p:grpSp>
        <p:nvGrpSpPr>
          <p:cNvPr id="29" name="Group 5" descr="Box 5: Certain decisions are &#10;time-sensitive&#10;">
            <a:extLst>
              <a:ext uri="{FF2B5EF4-FFF2-40B4-BE49-F238E27FC236}">
                <a16:creationId xmlns:a16="http://schemas.microsoft.com/office/drawing/2014/main" id="{34090CFB-153D-46FF-AF8F-4652B5A5BA38}"/>
              </a:ext>
            </a:extLst>
          </p:cNvPr>
          <p:cNvGrpSpPr/>
          <p:nvPr/>
        </p:nvGrpSpPr>
        <p:grpSpPr>
          <a:xfrm>
            <a:off x="6683107" y="2813673"/>
            <a:ext cx="4710519" cy="1463040"/>
            <a:chOff x="6683107" y="2813673"/>
            <a:chExt cx="4710519" cy="1463040"/>
          </a:xfrm>
        </p:grpSpPr>
        <p:sp>
          <p:nvSpPr>
            <p:cNvPr id="75" name="Rectangle: Top Corners Rounded 74">
              <a:extLst>
                <a:ext uri="{FF2B5EF4-FFF2-40B4-BE49-F238E27FC236}">
                  <a16:creationId xmlns:a16="http://schemas.microsoft.com/office/drawing/2014/main" id="{C8117D86-1518-4A54-B749-9EF0D6582E67}"/>
                </a:ext>
                <a:ext uri="{C183D7F6-B498-43B3-948B-1728B52AA6E4}">
                  <adec:decorative xmlns:adec="http://schemas.microsoft.com/office/drawing/2017/decorative" val="1"/>
                </a:ext>
              </a:extLst>
            </p:cNvPr>
            <p:cNvSpPr/>
            <p:nvPr/>
          </p:nvSpPr>
          <p:spPr bwMode="auto">
            <a:xfrm rot="16200000" flipV="1">
              <a:off x="8590005" y="1487793"/>
              <a:ext cx="1463040" cy="4114800"/>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9" name="TextBox 78">
              <a:extLst>
                <a:ext uri="{FF2B5EF4-FFF2-40B4-BE49-F238E27FC236}">
                  <a16:creationId xmlns:a16="http://schemas.microsoft.com/office/drawing/2014/main" id="{838A2F71-3F5C-42C1-9399-0D4CCA0D0188}"/>
                </a:ext>
              </a:extLst>
            </p:cNvPr>
            <p:cNvSpPr txBox="1"/>
            <p:nvPr/>
          </p:nvSpPr>
          <p:spPr>
            <a:xfrm>
              <a:off x="7967549" y="3129694"/>
              <a:ext cx="3426077" cy="830997"/>
            </a:xfrm>
            <a:prstGeom prst="rect">
              <a:avLst/>
            </a:prstGeom>
            <a:noFill/>
          </p:spPr>
          <p:txBody>
            <a:bodyPr wrap="square" lIns="182880">
              <a:spAutoFit/>
            </a:bodyPr>
            <a:lstStyle/>
            <a:p>
              <a:pPr marL="0" indent="0" defTabSz="685800">
                <a:spcBef>
                  <a:spcPts val="0"/>
                </a:spcBef>
              </a:pPr>
              <a:r>
                <a:rPr lang="en-US" sz="2400" dirty="0">
                  <a:solidFill>
                    <a:srgbClr val="00529B"/>
                  </a:solidFill>
                  <a:latin typeface="Arial"/>
                  <a:cs typeface="Arial"/>
                </a:rPr>
                <a:t>Certain decisions are </a:t>
              </a:r>
              <a:br>
                <a:rPr lang="en-US" sz="2400" dirty="0">
                  <a:solidFill>
                    <a:srgbClr val="00529B"/>
                  </a:solidFill>
                  <a:latin typeface="Arial"/>
                  <a:cs typeface="Arial"/>
                </a:rPr>
              </a:br>
              <a:r>
                <a:rPr lang="en-US" sz="2400" dirty="0">
                  <a:solidFill>
                    <a:srgbClr val="00529B"/>
                  </a:solidFill>
                  <a:latin typeface="Arial"/>
                  <a:cs typeface="Arial"/>
                </a:rPr>
                <a:t>time-sensitive</a:t>
              </a:r>
            </a:p>
          </p:txBody>
        </p:sp>
        <p:sp>
          <p:nvSpPr>
            <p:cNvPr id="72" name="Oval 71">
              <a:extLst>
                <a:ext uri="{FF2B5EF4-FFF2-40B4-BE49-F238E27FC236}">
                  <a16:creationId xmlns:a16="http://schemas.microsoft.com/office/drawing/2014/main" id="{1E1E8A64-7533-4BFE-A5AC-7BC37D1513E8}"/>
                </a:ext>
                <a:ext uri="{C183D7F6-B498-43B3-948B-1728B52AA6E4}">
                  <adec:decorative xmlns:adec="http://schemas.microsoft.com/office/drawing/2017/decorative" val="1"/>
                </a:ext>
              </a:extLst>
            </p:cNvPr>
            <p:cNvSpPr/>
            <p:nvPr/>
          </p:nvSpPr>
          <p:spPr bwMode="auto">
            <a:xfrm>
              <a:off x="6683107" y="2917952"/>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3" name="Oval 72">
              <a:extLst>
                <a:ext uri="{FF2B5EF4-FFF2-40B4-BE49-F238E27FC236}">
                  <a16:creationId xmlns:a16="http://schemas.microsoft.com/office/drawing/2014/main" id="{BA7857EE-94F2-4304-82C4-3DFE8011B07B}"/>
                </a:ext>
                <a:ext uri="{C183D7F6-B498-43B3-948B-1728B52AA6E4}">
                  <adec:decorative xmlns:adec="http://schemas.microsoft.com/office/drawing/2017/decorative" val="1"/>
                </a:ext>
              </a:extLst>
            </p:cNvPr>
            <p:cNvSpPr/>
            <p:nvPr/>
          </p:nvSpPr>
          <p:spPr bwMode="auto">
            <a:xfrm>
              <a:off x="6793857" y="302813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20" name="Graphic 19">
              <a:extLst>
                <a:ext uri="{FF2B5EF4-FFF2-40B4-BE49-F238E27FC236}">
                  <a16:creationId xmlns:a16="http://schemas.microsoft.com/office/drawing/2014/main" id="{4DCDECC0-04CB-4E57-B879-EFC7F297B039}"/>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66024" y="3105060"/>
              <a:ext cx="914400" cy="914400"/>
            </a:xfrm>
            <a:prstGeom prst="rect">
              <a:avLst/>
            </a:prstGeom>
          </p:spPr>
        </p:pic>
      </p:grpSp>
      <p:grpSp>
        <p:nvGrpSpPr>
          <p:cNvPr id="30" name="Group 6" descr="Box 6: There are programs for people with limited income and resources&#10;">
            <a:extLst>
              <a:ext uri="{FF2B5EF4-FFF2-40B4-BE49-F238E27FC236}">
                <a16:creationId xmlns:a16="http://schemas.microsoft.com/office/drawing/2014/main" id="{CAF3E6EE-97F2-4886-87EA-F60388793CA9}"/>
              </a:ext>
            </a:extLst>
          </p:cNvPr>
          <p:cNvGrpSpPr/>
          <p:nvPr/>
        </p:nvGrpSpPr>
        <p:grpSpPr>
          <a:xfrm>
            <a:off x="6683107" y="4462443"/>
            <a:ext cx="4695818" cy="1463040"/>
            <a:chOff x="6683107" y="4462443"/>
            <a:chExt cx="4695818" cy="1463040"/>
          </a:xfrm>
        </p:grpSpPr>
        <p:sp>
          <p:nvSpPr>
            <p:cNvPr id="87" name="Rectangle: Top Corners Rounded 86">
              <a:extLst>
                <a:ext uri="{FF2B5EF4-FFF2-40B4-BE49-F238E27FC236}">
                  <a16:creationId xmlns:a16="http://schemas.microsoft.com/office/drawing/2014/main" id="{B52C0374-FC28-4D06-820D-793CF0C090C7}"/>
                </a:ext>
                <a:ext uri="{C183D7F6-B498-43B3-948B-1728B52AA6E4}">
                  <adec:decorative xmlns:adec="http://schemas.microsoft.com/office/drawing/2017/decorative" val="1"/>
                </a:ext>
              </a:extLst>
            </p:cNvPr>
            <p:cNvSpPr/>
            <p:nvPr/>
          </p:nvSpPr>
          <p:spPr bwMode="auto">
            <a:xfrm rot="16200000" flipV="1">
              <a:off x="8590005" y="3136563"/>
              <a:ext cx="1463040" cy="4114800"/>
            </a:xfrm>
            <a:prstGeom prst="round2SameRect">
              <a:avLst/>
            </a:prstGeom>
            <a:no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91" name="TextBox 90">
              <a:extLst>
                <a:ext uri="{FF2B5EF4-FFF2-40B4-BE49-F238E27FC236}">
                  <a16:creationId xmlns:a16="http://schemas.microsoft.com/office/drawing/2014/main" id="{0C728E72-73EC-4FCD-9916-EA7278ECAD16}"/>
                </a:ext>
              </a:extLst>
            </p:cNvPr>
            <p:cNvSpPr txBox="1"/>
            <p:nvPr/>
          </p:nvSpPr>
          <p:spPr>
            <a:xfrm>
              <a:off x="7974146" y="4595802"/>
              <a:ext cx="3404779" cy="1200329"/>
            </a:xfrm>
            <a:prstGeom prst="rect">
              <a:avLst/>
            </a:prstGeom>
            <a:noFill/>
          </p:spPr>
          <p:txBody>
            <a:bodyPr wrap="square" lIns="182880">
              <a:spAutoFit/>
            </a:bodyPr>
            <a:lstStyle/>
            <a:p>
              <a:pPr marL="0" indent="0" defTabSz="685800">
                <a:spcBef>
                  <a:spcPts val="0"/>
                </a:spcBef>
              </a:pPr>
              <a:r>
                <a:rPr lang="en-US" sz="2400" dirty="0">
                  <a:solidFill>
                    <a:srgbClr val="00529B"/>
                  </a:solidFill>
                  <a:latin typeface="Arial"/>
                  <a:cs typeface="Arial"/>
                </a:rPr>
                <a:t>There are programs for people with limited income and resources</a:t>
              </a:r>
            </a:p>
          </p:txBody>
        </p:sp>
        <p:sp>
          <p:nvSpPr>
            <p:cNvPr id="84" name="Oval 83">
              <a:extLst>
                <a:ext uri="{FF2B5EF4-FFF2-40B4-BE49-F238E27FC236}">
                  <a16:creationId xmlns:a16="http://schemas.microsoft.com/office/drawing/2014/main" id="{B6EB99F7-F58F-498E-8D7F-2236B469CF5D}"/>
                </a:ext>
                <a:ext uri="{C183D7F6-B498-43B3-948B-1728B52AA6E4}">
                  <adec:decorative xmlns:adec="http://schemas.microsoft.com/office/drawing/2017/decorative" val="1"/>
                </a:ext>
              </a:extLst>
            </p:cNvPr>
            <p:cNvSpPr/>
            <p:nvPr/>
          </p:nvSpPr>
          <p:spPr bwMode="auto">
            <a:xfrm>
              <a:off x="6683107" y="4595802"/>
              <a:ext cx="1269741" cy="1269741"/>
            </a:xfrm>
            <a:prstGeom prst="ellipse">
              <a:avLst/>
            </a:prstGeom>
            <a:solidFill>
              <a:srgbClr val="20386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5" name="Oval 84">
              <a:extLst>
                <a:ext uri="{FF2B5EF4-FFF2-40B4-BE49-F238E27FC236}">
                  <a16:creationId xmlns:a16="http://schemas.microsoft.com/office/drawing/2014/main" id="{DEAD3A8C-F297-4A3E-94FC-57DAFEF64A5A}"/>
                </a:ext>
                <a:ext uri="{C183D7F6-B498-43B3-948B-1728B52AA6E4}">
                  <adec:decorative xmlns:adec="http://schemas.microsoft.com/office/drawing/2017/decorative" val="1"/>
                </a:ext>
              </a:extLst>
            </p:cNvPr>
            <p:cNvSpPr/>
            <p:nvPr/>
          </p:nvSpPr>
          <p:spPr bwMode="auto">
            <a:xfrm>
              <a:off x="6793290" y="470598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3" name="Graphic 52">
              <a:extLst>
                <a:ext uri="{FF2B5EF4-FFF2-40B4-BE49-F238E27FC236}">
                  <a16:creationId xmlns:a16="http://schemas.microsoft.com/office/drawing/2014/main" id="{135F3DE3-17FF-47D2-987D-366EA64DC65A}"/>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73146" y="4877624"/>
              <a:ext cx="664607" cy="664607"/>
            </a:xfrm>
            <a:prstGeom prst="rect">
              <a:avLst/>
            </a:prstGeom>
          </p:spPr>
        </p:pic>
        <p:sp>
          <p:nvSpPr>
            <p:cNvPr id="77" name="Block Arc 76">
              <a:extLst>
                <a:ext uri="{FF2B5EF4-FFF2-40B4-BE49-F238E27FC236}">
                  <a16:creationId xmlns:a16="http://schemas.microsoft.com/office/drawing/2014/main" id="{D49349A1-F8BE-4EFE-86D1-B216DEB71D05}"/>
                </a:ext>
                <a:ext uri="{C183D7F6-B498-43B3-948B-1728B52AA6E4}">
                  <adec:decorative xmlns:adec="http://schemas.microsoft.com/office/drawing/2017/decorative" val="1"/>
                </a:ext>
              </a:extLst>
            </p:cNvPr>
            <p:cNvSpPr/>
            <p:nvPr/>
          </p:nvSpPr>
          <p:spPr>
            <a:xfrm rot="5400000" flipV="1">
              <a:off x="6870445" y="4791395"/>
              <a:ext cx="875067" cy="867828"/>
            </a:xfrm>
            <a:prstGeom prst="blockArc">
              <a:avLst>
                <a:gd name="adj1" fmla="val 6953721"/>
                <a:gd name="adj2" fmla="val 1743030"/>
                <a:gd name="adj3" fmla="val 524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Arrow: Down 61">
              <a:extLst>
                <a:ext uri="{FF2B5EF4-FFF2-40B4-BE49-F238E27FC236}">
                  <a16:creationId xmlns:a16="http://schemas.microsoft.com/office/drawing/2014/main" id="{9F4D6BDB-A8E4-463E-8F23-ED9AAAEE5CFA}"/>
                </a:ext>
                <a:ext uri="{C183D7F6-B498-43B3-948B-1728B52AA6E4}">
                  <adec:decorative xmlns:adec="http://schemas.microsoft.com/office/drawing/2017/decorative" val="1"/>
                </a:ext>
              </a:extLst>
            </p:cNvPr>
            <p:cNvSpPr/>
            <p:nvPr/>
          </p:nvSpPr>
          <p:spPr>
            <a:xfrm>
              <a:off x="7457718" y="5184766"/>
              <a:ext cx="322835" cy="35746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Footer Placeholder 2"/>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7FD74B9B-B664-4074-BF81-77E79970C3A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100</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21515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Acronyms (AB–IR)</a:t>
            </a:r>
          </a:p>
        </p:txBody>
      </p:sp>
      <p:sp>
        <p:nvSpPr>
          <p:cNvPr id="5" name="Content Placeholder 7"/>
          <p:cNvSpPr txBox="1">
            <a:spLocks/>
          </p:cNvSpPr>
          <p:nvPr/>
        </p:nvSpPr>
        <p:spPr>
          <a:xfrm>
            <a:off x="667512" y="1106424"/>
            <a:ext cx="10863072" cy="5212080"/>
          </a:xfrm>
          <a:prstGeom prst="rect">
            <a:avLst/>
          </a:prstGeom>
        </p:spPr>
        <p:txBody>
          <a:bodyPr numCol="2">
            <a:noAutofit/>
          </a:bodyPr>
          <a:lstStyle>
            <a:lvl1pPr marL="228600" indent="-228600" algn="l" defTabSz="914400" rtl="0" eaLnBrk="1" latinLnBrk="0" hangingPunct="1">
              <a:lnSpc>
                <a:spcPct val="90000"/>
              </a:lnSpc>
              <a:spcBef>
                <a:spcPts val="1000"/>
              </a:spcBef>
              <a:buFont typeface="Wingdings" pitchFamily="2" charset="2"/>
              <a:buChar char="§"/>
              <a:defRPr lang="en-US" sz="3200" kern="1200" dirty="0">
                <a:solidFill>
                  <a:prstClr val="black"/>
                </a:solidFill>
                <a:latin typeface="+mn-lt"/>
                <a:ea typeface="+mn-ea"/>
                <a:cs typeface="+mn-cs"/>
              </a:defRPr>
            </a:lvl1pPr>
            <a:lvl2pPr marL="573088" indent="-3429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2pPr>
            <a:lvl3pPr marL="804863" indent="-34290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3pPr>
            <a:lvl4pPr marL="969962" indent="-285750" algn="l" defTabSz="914400" rtl="0" eaLnBrk="1" latinLnBrk="0" hangingPunct="1">
              <a:lnSpc>
                <a:spcPct val="90000"/>
              </a:lnSpc>
              <a:spcBef>
                <a:spcPts val="5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90000"/>
              </a:lnSpc>
              <a:spcBef>
                <a:spcPts val="5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ABN</a:t>
            </a:r>
            <a:r>
              <a:rPr lang="en-US" sz="1800" dirty="0">
                <a:solidFill>
                  <a:srgbClr val="00529B"/>
                </a:solidFill>
                <a:latin typeface="Arial"/>
                <a:cs typeface="Arial"/>
              </a:rPr>
              <a:t> Advanced Beneficiary Notice</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ADL</a:t>
            </a:r>
            <a:r>
              <a:rPr lang="en-US" sz="1800" dirty="0">
                <a:solidFill>
                  <a:srgbClr val="00529B"/>
                </a:solidFill>
                <a:latin typeface="Arial"/>
                <a:cs typeface="Arial"/>
              </a:rPr>
              <a:t> Activities of Daily Living</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ALS</a:t>
            </a:r>
            <a:r>
              <a:rPr lang="en-US" sz="1800" dirty="0">
                <a:solidFill>
                  <a:srgbClr val="00529B"/>
                </a:solidFill>
                <a:latin typeface="Arial"/>
                <a:cs typeface="Arial"/>
              </a:rPr>
              <a:t> Amyotrophic Lateral Sclerosis</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ANOC</a:t>
            </a:r>
            <a:r>
              <a:rPr lang="en-US" sz="1800" dirty="0">
                <a:solidFill>
                  <a:srgbClr val="00529B"/>
                </a:solidFill>
                <a:latin typeface="Arial"/>
                <a:cs typeface="Arial"/>
              </a:rPr>
              <a:t> Annual Notice of Change </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CHAMPVA</a:t>
            </a:r>
            <a:r>
              <a:rPr lang="en-US" sz="1800" dirty="0">
                <a:solidFill>
                  <a:srgbClr val="00529B"/>
                </a:solidFill>
                <a:latin typeface="Arial"/>
                <a:cs typeface="Arial"/>
              </a:rPr>
              <a:t> Civilian Health and </a:t>
            </a:r>
            <a:br>
              <a:rPr lang="en-US" sz="1800" dirty="0">
                <a:solidFill>
                  <a:srgbClr val="00529B"/>
                </a:solidFill>
                <a:latin typeface="Arial"/>
                <a:cs typeface="Arial"/>
              </a:rPr>
            </a:br>
            <a:r>
              <a:rPr lang="en-US" sz="1800" dirty="0">
                <a:solidFill>
                  <a:srgbClr val="00529B"/>
                </a:solidFill>
                <a:latin typeface="Arial"/>
                <a:cs typeface="Arial"/>
              </a:rPr>
              <a:t>Medical Program of the Department </a:t>
            </a:r>
            <a:br>
              <a:rPr lang="en-US" sz="1800" dirty="0">
                <a:solidFill>
                  <a:srgbClr val="00529B"/>
                </a:solidFill>
                <a:latin typeface="Arial"/>
                <a:cs typeface="Arial"/>
              </a:rPr>
            </a:br>
            <a:r>
              <a:rPr lang="en-US" sz="1800" dirty="0">
                <a:solidFill>
                  <a:srgbClr val="00529B"/>
                </a:solidFill>
                <a:latin typeface="Arial"/>
                <a:cs typeface="Arial"/>
              </a:rPr>
              <a:t>of Veterans Affairs </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CHIP</a:t>
            </a:r>
            <a:r>
              <a:rPr lang="en-US" sz="1800" dirty="0">
                <a:solidFill>
                  <a:srgbClr val="00529B"/>
                </a:solidFill>
                <a:latin typeface="Arial"/>
                <a:cs typeface="Arial"/>
              </a:rPr>
              <a:t> Children’s Health Insurance Program </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CMS</a:t>
            </a:r>
            <a:r>
              <a:rPr lang="en-US" sz="1800" dirty="0">
                <a:solidFill>
                  <a:srgbClr val="00529B"/>
                </a:solidFill>
                <a:latin typeface="Arial"/>
                <a:cs typeface="Arial"/>
              </a:rPr>
              <a:t> Centers for Medicare &amp; Medicaid Services </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COBRA</a:t>
            </a:r>
            <a:r>
              <a:rPr lang="en-US" sz="1800" dirty="0">
                <a:solidFill>
                  <a:srgbClr val="00529B"/>
                </a:solidFill>
                <a:latin typeface="Arial"/>
                <a:cs typeface="Arial"/>
              </a:rPr>
              <a:t> Consolidated Omnibus Budget Reconciliation Act</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DME</a:t>
            </a:r>
            <a:r>
              <a:rPr lang="en-US" sz="1800" dirty="0">
                <a:solidFill>
                  <a:srgbClr val="00529B"/>
                </a:solidFill>
                <a:latin typeface="Arial"/>
                <a:cs typeface="Arial"/>
              </a:rPr>
              <a:t> Durable Medical Equipment</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EOC</a:t>
            </a:r>
            <a:r>
              <a:rPr lang="en-US" sz="1800" dirty="0">
                <a:solidFill>
                  <a:srgbClr val="00529B"/>
                </a:solidFill>
                <a:latin typeface="Arial"/>
                <a:cs typeface="Arial"/>
              </a:rPr>
              <a:t> Evidence of Coverage</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ESRD</a:t>
            </a:r>
            <a:r>
              <a:rPr lang="en-US" sz="1800" dirty="0">
                <a:solidFill>
                  <a:srgbClr val="00529B"/>
                </a:solidFill>
                <a:latin typeface="Arial"/>
                <a:cs typeface="Arial"/>
              </a:rPr>
              <a:t> End-Stage Renal Disease </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FEHB</a:t>
            </a:r>
            <a:r>
              <a:rPr lang="en-US" sz="1800" dirty="0">
                <a:solidFill>
                  <a:srgbClr val="00529B"/>
                </a:solidFill>
                <a:latin typeface="Arial"/>
                <a:cs typeface="Arial"/>
              </a:rPr>
              <a:t> Federal Employees Health Benefits</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FICA</a:t>
            </a:r>
            <a:r>
              <a:rPr lang="en-US" sz="1800" dirty="0">
                <a:solidFill>
                  <a:srgbClr val="00529B"/>
                </a:solidFill>
                <a:latin typeface="Arial"/>
                <a:cs typeface="Arial"/>
              </a:rPr>
              <a:t> Federal Insurance Contributions Act </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FMAP</a:t>
            </a:r>
            <a:r>
              <a:rPr lang="en-US" sz="1800" dirty="0">
                <a:solidFill>
                  <a:srgbClr val="00529B"/>
                </a:solidFill>
                <a:latin typeface="Arial"/>
                <a:cs typeface="Arial"/>
              </a:rPr>
              <a:t> Federal Medical Assistance Percentage </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FPL</a:t>
            </a:r>
            <a:r>
              <a:rPr lang="en-US" sz="1800" dirty="0">
                <a:solidFill>
                  <a:srgbClr val="00529B"/>
                </a:solidFill>
                <a:latin typeface="Arial"/>
                <a:cs typeface="Arial"/>
              </a:rPr>
              <a:t> Federal Poverty Level </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GEP</a:t>
            </a:r>
            <a:r>
              <a:rPr lang="en-US" sz="1800" dirty="0">
                <a:solidFill>
                  <a:srgbClr val="00529B"/>
                </a:solidFill>
                <a:latin typeface="Arial"/>
                <a:cs typeface="Arial"/>
              </a:rPr>
              <a:t> General Enrollment Period </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GHP</a:t>
            </a:r>
            <a:r>
              <a:rPr lang="en-US" sz="1800" dirty="0">
                <a:solidFill>
                  <a:srgbClr val="00529B"/>
                </a:solidFill>
                <a:latin typeface="Arial"/>
                <a:cs typeface="Arial"/>
              </a:rPr>
              <a:t> Group Health Plan </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HMO</a:t>
            </a:r>
            <a:r>
              <a:rPr lang="en-US" sz="1800" dirty="0">
                <a:solidFill>
                  <a:srgbClr val="00529B"/>
                </a:solidFill>
                <a:latin typeface="Arial"/>
                <a:cs typeface="Arial"/>
              </a:rPr>
              <a:t> Health Maintenance Organization </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HSA</a:t>
            </a:r>
            <a:r>
              <a:rPr lang="en-US" sz="1800" dirty="0">
                <a:solidFill>
                  <a:srgbClr val="00529B"/>
                </a:solidFill>
                <a:latin typeface="Arial"/>
                <a:cs typeface="Arial"/>
              </a:rPr>
              <a:t> Health Savings Account </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IADL</a:t>
            </a:r>
            <a:r>
              <a:rPr lang="en-US" sz="1800" dirty="0">
                <a:solidFill>
                  <a:srgbClr val="00529B"/>
                </a:solidFill>
                <a:latin typeface="Arial"/>
                <a:cs typeface="Arial"/>
              </a:rPr>
              <a:t> Instrumental Activities of Daily Living </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ICEP</a:t>
            </a:r>
            <a:r>
              <a:rPr lang="en-US" sz="1800" dirty="0">
                <a:solidFill>
                  <a:srgbClr val="00529B"/>
                </a:solidFill>
                <a:latin typeface="Arial"/>
                <a:cs typeface="Arial"/>
              </a:rPr>
              <a:t> Initial Coverage Election Period</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IEP</a:t>
            </a:r>
            <a:r>
              <a:rPr lang="en-US" sz="1800" dirty="0">
                <a:solidFill>
                  <a:srgbClr val="00529B"/>
                </a:solidFill>
                <a:latin typeface="Arial"/>
                <a:cs typeface="Arial"/>
              </a:rPr>
              <a:t> Initial Enrollment Period </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IRMAA</a:t>
            </a:r>
            <a:r>
              <a:rPr lang="en-US" sz="1800" dirty="0">
                <a:solidFill>
                  <a:srgbClr val="00529B"/>
                </a:solidFill>
                <a:latin typeface="Arial"/>
                <a:cs typeface="Arial"/>
              </a:rPr>
              <a:t> Income-Related Monthly Adjustment Amount </a:t>
            </a:r>
          </a:p>
          <a:p>
            <a:pPr marL="0" indent="0" defTabSz="685800">
              <a:lnSpc>
                <a:spcPct val="120000"/>
              </a:lnSpc>
              <a:spcBef>
                <a:spcPts val="0"/>
              </a:spcBef>
              <a:spcAft>
                <a:spcPts val="600"/>
              </a:spcAft>
              <a:buClr>
                <a:srgbClr val="00539A"/>
              </a:buClr>
              <a:buNone/>
              <a:defRPr/>
            </a:pPr>
            <a:r>
              <a:rPr lang="en-US" sz="1800" b="1" dirty="0">
                <a:solidFill>
                  <a:srgbClr val="00529B"/>
                </a:solidFill>
                <a:latin typeface="Arial"/>
                <a:cs typeface="Arial"/>
              </a:rPr>
              <a:t>IRS</a:t>
            </a:r>
            <a:r>
              <a:rPr lang="en-US" sz="1800" dirty="0">
                <a:solidFill>
                  <a:srgbClr val="00529B"/>
                </a:solidFill>
                <a:latin typeface="Arial"/>
                <a:cs typeface="Arial"/>
              </a:rPr>
              <a:t> Internal Revenue Service </a:t>
            </a:r>
          </a:p>
        </p:txBody>
      </p:sp>
      <p:cxnSp>
        <p:nvCxnSpPr>
          <p:cNvPr id="8" name="Straight Connector 7">
            <a:extLst>
              <a:ext uri="{FF2B5EF4-FFF2-40B4-BE49-F238E27FC236}">
                <a16:creationId xmlns:a16="http://schemas.microsoft.com/office/drawing/2014/main" id="{9C62CF1C-B782-428C-A701-2A88EE766B09}"/>
              </a:ext>
              <a:ext uri="{C183D7F6-B498-43B3-948B-1728B52AA6E4}">
                <adec:decorative xmlns:adec="http://schemas.microsoft.com/office/drawing/2017/decorative" val="1"/>
              </a:ext>
            </a:extLst>
          </p:cNvPr>
          <p:cNvCxnSpPr/>
          <p:nvPr/>
        </p:nvCxnSpPr>
        <p:spPr>
          <a:xfrm>
            <a:off x="5823284" y="1226742"/>
            <a:ext cx="0" cy="521208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1E9B0B37-1765-4A4D-B9A8-32DE8F110077}"/>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101</a:t>
            </a:fld>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Acronyms (</a:t>
            </a:r>
            <a:r>
              <a:rPr lang="en-US" dirty="0"/>
              <a:t>LI–RN</a:t>
            </a:r>
            <a:r>
              <a:rPr lang="en-US" sz="3000" dirty="0"/>
              <a:t>)</a:t>
            </a:r>
          </a:p>
        </p:txBody>
      </p:sp>
      <p:sp>
        <p:nvSpPr>
          <p:cNvPr id="5" name="Content Placeholder 7"/>
          <p:cNvSpPr txBox="1">
            <a:spLocks/>
          </p:cNvSpPr>
          <p:nvPr/>
        </p:nvSpPr>
        <p:spPr>
          <a:xfrm>
            <a:off x="663412" y="1110343"/>
            <a:ext cx="10865176" cy="5213350"/>
          </a:xfrm>
          <a:prstGeom prst="rect">
            <a:avLst/>
          </a:prstGeom>
        </p:spPr>
        <p:txBody>
          <a:bodyPr numCol="2">
            <a:normAutofit lnSpcReduction="10000"/>
          </a:bodyPr>
          <a:lstStyle>
            <a:lvl1pPr marL="228600" indent="-228600" algn="l" defTabSz="914400" rtl="0" eaLnBrk="1" latinLnBrk="0" hangingPunct="1">
              <a:lnSpc>
                <a:spcPct val="90000"/>
              </a:lnSpc>
              <a:spcBef>
                <a:spcPts val="1000"/>
              </a:spcBef>
              <a:buFont typeface="Wingdings" pitchFamily="2" charset="2"/>
              <a:buChar char="§"/>
              <a:defRPr lang="en-US" sz="3200" kern="1200" dirty="0">
                <a:solidFill>
                  <a:prstClr val="black"/>
                </a:solidFill>
                <a:latin typeface="+mn-lt"/>
                <a:ea typeface="+mn-ea"/>
                <a:cs typeface="+mn-cs"/>
              </a:defRPr>
            </a:lvl1pPr>
            <a:lvl2pPr marL="573088" indent="-3429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2pPr>
            <a:lvl3pPr marL="804863" indent="-34290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3pPr>
            <a:lvl4pPr marL="969962" indent="-285750" algn="l" defTabSz="914400" rtl="0" eaLnBrk="1" latinLnBrk="0" hangingPunct="1">
              <a:lnSpc>
                <a:spcPct val="90000"/>
              </a:lnSpc>
              <a:spcBef>
                <a:spcPts val="5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90000"/>
              </a:lnSpc>
              <a:spcBef>
                <a:spcPts val="5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LIS</a:t>
            </a:r>
            <a:r>
              <a:rPr lang="en-US" sz="1800" dirty="0">
                <a:solidFill>
                  <a:srgbClr val="00529B"/>
                </a:solidFill>
                <a:latin typeface="Arial"/>
                <a:cs typeface="Arial"/>
              </a:rPr>
              <a:t> Low-income Subsidy</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MAC</a:t>
            </a:r>
            <a:r>
              <a:rPr lang="en-US" sz="1800" dirty="0">
                <a:solidFill>
                  <a:srgbClr val="00529B"/>
                </a:solidFill>
                <a:latin typeface="Arial"/>
                <a:cs typeface="Arial"/>
              </a:rPr>
              <a:t> Medicare Administrative Contractor</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MA-PD</a:t>
            </a:r>
            <a:r>
              <a:rPr lang="en-US" sz="1800" dirty="0">
                <a:solidFill>
                  <a:srgbClr val="00529B"/>
                </a:solidFill>
                <a:latin typeface="Arial"/>
                <a:cs typeface="Arial"/>
              </a:rPr>
              <a:t> Medicare Advantage Plan with Drug Coverage</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MACRA</a:t>
            </a:r>
            <a:r>
              <a:rPr lang="en-US" sz="1800" dirty="0">
                <a:solidFill>
                  <a:srgbClr val="00529B"/>
                </a:solidFill>
                <a:latin typeface="Arial"/>
                <a:cs typeface="Arial"/>
              </a:rPr>
              <a:t> Medicare Access and </a:t>
            </a:r>
          </a:p>
          <a:p>
            <a:pPr marL="0" indent="0" defTabSz="685800">
              <a:lnSpc>
                <a:spcPct val="130000"/>
              </a:lnSpc>
              <a:spcBef>
                <a:spcPts val="0"/>
              </a:spcBef>
              <a:spcAft>
                <a:spcPts val="600"/>
              </a:spcAft>
              <a:buClr>
                <a:srgbClr val="00539A"/>
              </a:buClr>
              <a:buNone/>
              <a:defRPr/>
            </a:pPr>
            <a:r>
              <a:rPr lang="en-US" sz="1800" dirty="0">
                <a:solidFill>
                  <a:srgbClr val="00529B"/>
                </a:solidFill>
                <a:latin typeface="Arial"/>
                <a:cs typeface="Arial"/>
              </a:rPr>
              <a:t>CHIP Reauthorization Act </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MAGI</a:t>
            </a:r>
            <a:r>
              <a:rPr lang="en-US" sz="1800" dirty="0">
                <a:solidFill>
                  <a:srgbClr val="00529B"/>
                </a:solidFill>
                <a:latin typeface="Arial"/>
                <a:cs typeface="Arial"/>
              </a:rPr>
              <a:t> Modified Adjusted Gross Income </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MEC</a:t>
            </a:r>
            <a:r>
              <a:rPr lang="en-US" sz="1800" dirty="0">
                <a:solidFill>
                  <a:srgbClr val="00529B"/>
                </a:solidFill>
                <a:latin typeface="Arial"/>
                <a:cs typeface="Arial"/>
              </a:rPr>
              <a:t> Minimal Essential Coverage</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MSA</a:t>
            </a:r>
            <a:r>
              <a:rPr lang="en-US" sz="1800" dirty="0">
                <a:solidFill>
                  <a:srgbClr val="00529B"/>
                </a:solidFill>
                <a:latin typeface="Arial"/>
                <a:cs typeface="Arial"/>
              </a:rPr>
              <a:t> Medical Savings Account </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NTP</a:t>
            </a:r>
            <a:r>
              <a:rPr lang="en-US" sz="1800" dirty="0">
                <a:solidFill>
                  <a:srgbClr val="00529B"/>
                </a:solidFill>
                <a:latin typeface="Arial"/>
                <a:cs typeface="Arial"/>
              </a:rPr>
              <a:t> National Training Program </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OEP</a:t>
            </a:r>
            <a:r>
              <a:rPr lang="en-US" sz="1800" dirty="0">
                <a:solidFill>
                  <a:srgbClr val="00529B"/>
                </a:solidFill>
                <a:latin typeface="Arial"/>
                <a:cs typeface="Arial"/>
              </a:rPr>
              <a:t> Open Enrollment Period </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OPM</a:t>
            </a:r>
            <a:r>
              <a:rPr lang="en-US" sz="1800" dirty="0">
                <a:solidFill>
                  <a:srgbClr val="00529B"/>
                </a:solidFill>
                <a:latin typeface="Arial"/>
                <a:cs typeface="Arial"/>
              </a:rPr>
              <a:t> Office of Personnel Management</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OTC</a:t>
            </a:r>
            <a:r>
              <a:rPr lang="en-US" sz="1800" dirty="0">
                <a:solidFill>
                  <a:srgbClr val="00529B"/>
                </a:solidFill>
                <a:latin typeface="Arial"/>
                <a:cs typeface="Arial"/>
              </a:rPr>
              <a:t> Over the Counter</a:t>
            </a:r>
            <a:br>
              <a:rPr lang="en-US" sz="1800" dirty="0">
                <a:solidFill>
                  <a:srgbClr val="00529B"/>
                </a:solidFill>
                <a:latin typeface="Arial"/>
                <a:cs typeface="Arial"/>
              </a:rPr>
            </a:br>
            <a:r>
              <a:rPr lang="en-US" sz="1800" b="1" dirty="0">
                <a:solidFill>
                  <a:srgbClr val="00529B"/>
                </a:solidFill>
                <a:latin typeface="Arial"/>
                <a:cs typeface="Arial"/>
              </a:rPr>
              <a:t>PACE</a:t>
            </a:r>
            <a:r>
              <a:rPr lang="en-US" sz="1800" dirty="0">
                <a:solidFill>
                  <a:srgbClr val="00529B"/>
                </a:solidFill>
                <a:latin typeface="Arial"/>
                <a:cs typeface="Arial"/>
              </a:rPr>
              <a:t> Programs of All-Inclusive Care </a:t>
            </a:r>
            <a:br>
              <a:rPr lang="en-US" sz="1800" dirty="0">
                <a:solidFill>
                  <a:srgbClr val="00529B"/>
                </a:solidFill>
                <a:latin typeface="Arial"/>
                <a:cs typeface="Arial"/>
              </a:rPr>
            </a:br>
            <a:r>
              <a:rPr lang="en-US" sz="1800" dirty="0">
                <a:solidFill>
                  <a:srgbClr val="00529B"/>
                </a:solidFill>
                <a:latin typeface="Arial"/>
                <a:cs typeface="Arial"/>
              </a:rPr>
              <a:t>for the Elderly </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PBP</a:t>
            </a:r>
            <a:r>
              <a:rPr lang="en-US" sz="1800" dirty="0">
                <a:solidFill>
                  <a:srgbClr val="00529B"/>
                </a:solidFill>
                <a:latin typeface="Arial"/>
                <a:cs typeface="Arial"/>
              </a:rPr>
              <a:t> Plan Benefit Package</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PDP</a:t>
            </a:r>
            <a:r>
              <a:rPr lang="en-US" sz="1800" dirty="0">
                <a:solidFill>
                  <a:srgbClr val="00529B"/>
                </a:solidFill>
                <a:latin typeface="Arial"/>
                <a:cs typeface="Arial"/>
              </a:rPr>
              <a:t> Drug Plan </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PFFS</a:t>
            </a:r>
            <a:r>
              <a:rPr lang="en-US" sz="1800" dirty="0">
                <a:solidFill>
                  <a:srgbClr val="00529B"/>
                </a:solidFill>
                <a:latin typeface="Arial"/>
                <a:cs typeface="Arial"/>
              </a:rPr>
              <a:t> Private Fee-for-Service </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POS</a:t>
            </a:r>
            <a:r>
              <a:rPr lang="en-US" sz="1800" dirty="0">
                <a:solidFill>
                  <a:srgbClr val="00529B"/>
                </a:solidFill>
                <a:latin typeface="Arial"/>
                <a:cs typeface="Arial"/>
              </a:rPr>
              <a:t> Point of Service </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PPO</a:t>
            </a:r>
            <a:r>
              <a:rPr lang="en-US" sz="1800" dirty="0">
                <a:solidFill>
                  <a:srgbClr val="00529B"/>
                </a:solidFill>
                <a:latin typeface="Arial"/>
                <a:cs typeface="Arial"/>
              </a:rPr>
              <a:t> Preferred Provider Organization </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QDWI</a:t>
            </a:r>
            <a:r>
              <a:rPr lang="en-US" sz="1800" dirty="0">
                <a:solidFill>
                  <a:srgbClr val="00529B"/>
                </a:solidFill>
                <a:latin typeface="Arial"/>
                <a:cs typeface="Arial"/>
              </a:rPr>
              <a:t> Qualifying Disabled &amp; Working Individuals</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QHP</a:t>
            </a:r>
            <a:r>
              <a:rPr lang="en-US" sz="1800" dirty="0">
                <a:solidFill>
                  <a:srgbClr val="00529B"/>
                </a:solidFill>
                <a:latin typeface="Arial"/>
                <a:cs typeface="Arial"/>
              </a:rPr>
              <a:t> Qualified Health Plan </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QI</a:t>
            </a:r>
            <a:r>
              <a:rPr lang="en-US" sz="1800" dirty="0">
                <a:solidFill>
                  <a:srgbClr val="00529B"/>
                </a:solidFill>
                <a:latin typeface="Arial"/>
                <a:cs typeface="Arial"/>
              </a:rPr>
              <a:t> Qualified Individual </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QMB</a:t>
            </a:r>
            <a:r>
              <a:rPr lang="en-US" sz="1800" dirty="0">
                <a:solidFill>
                  <a:srgbClr val="00529B"/>
                </a:solidFill>
                <a:latin typeface="Arial"/>
                <a:cs typeface="Arial"/>
              </a:rPr>
              <a:t> Qualified Medicare Beneficiary </a:t>
            </a:r>
          </a:p>
          <a:p>
            <a:pPr marL="0" indent="0" defTabSz="685800">
              <a:lnSpc>
                <a:spcPct val="130000"/>
              </a:lnSpc>
              <a:spcBef>
                <a:spcPts val="0"/>
              </a:spcBef>
              <a:spcAft>
                <a:spcPts val="600"/>
              </a:spcAft>
              <a:buClr>
                <a:srgbClr val="00539A"/>
              </a:buClr>
              <a:buNone/>
              <a:defRPr/>
            </a:pPr>
            <a:r>
              <a:rPr lang="en-US" sz="1800" b="1" dirty="0">
                <a:solidFill>
                  <a:srgbClr val="00529B"/>
                </a:solidFill>
                <a:latin typeface="Arial"/>
                <a:cs typeface="Arial"/>
              </a:rPr>
              <a:t>RNHCI </a:t>
            </a:r>
            <a:r>
              <a:rPr lang="en-US" sz="1800" dirty="0">
                <a:solidFill>
                  <a:srgbClr val="00529B"/>
                </a:solidFill>
                <a:latin typeface="Arial"/>
                <a:cs typeface="Arial"/>
              </a:rPr>
              <a:t>Religious Nonmedical Health Care Institutions</a:t>
            </a:r>
          </a:p>
        </p:txBody>
      </p:sp>
      <p:cxnSp>
        <p:nvCxnSpPr>
          <p:cNvPr id="7" name="Straight Connector 6">
            <a:extLst>
              <a:ext uri="{FF2B5EF4-FFF2-40B4-BE49-F238E27FC236}">
                <a16:creationId xmlns:a16="http://schemas.microsoft.com/office/drawing/2014/main" id="{15C0F109-E43F-483E-B365-645497665421}"/>
              </a:ext>
              <a:ext uri="{C183D7F6-B498-43B3-948B-1728B52AA6E4}">
                <adec:decorative xmlns:adec="http://schemas.microsoft.com/office/drawing/2017/decorative" val="1"/>
              </a:ext>
            </a:extLst>
          </p:cNvPr>
          <p:cNvCxnSpPr/>
          <p:nvPr/>
        </p:nvCxnSpPr>
        <p:spPr>
          <a:xfrm>
            <a:off x="5823284" y="1226742"/>
            <a:ext cx="0" cy="521208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F8F50B0B-4DD1-46C8-8D33-DDC6BF5A4C4F}"/>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102</a:t>
            </a:fld>
            <a:endParaRPr lang="en-US" dirty="0"/>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Acronyms (</a:t>
            </a:r>
            <a:r>
              <a:rPr lang="en-US" dirty="0"/>
              <a:t>RR–VA</a:t>
            </a:r>
            <a:r>
              <a:rPr lang="en-US" sz="3000" dirty="0"/>
              <a:t>)</a:t>
            </a:r>
          </a:p>
        </p:txBody>
      </p:sp>
      <p:sp>
        <p:nvSpPr>
          <p:cNvPr id="6" name="Content Placeholder 7"/>
          <p:cNvSpPr>
            <a:spLocks noGrp="1"/>
          </p:cNvSpPr>
          <p:nvPr>
            <p:ph idx="4294967295"/>
          </p:nvPr>
        </p:nvSpPr>
        <p:spPr>
          <a:xfrm>
            <a:off x="667512" y="1286898"/>
            <a:ext cx="10515600" cy="2994253"/>
          </a:xfrm>
        </p:spPr>
        <p:txBody>
          <a:bodyPr numCol="2" spcCol="365760">
            <a:normAutofit lnSpcReduction="10000"/>
          </a:bodyPr>
          <a:lstStyle/>
          <a:p>
            <a:pPr marL="0" lvl="0" indent="0" defTabSz="685800">
              <a:lnSpc>
                <a:spcPct val="110000"/>
              </a:lnSpc>
              <a:spcBef>
                <a:spcPts val="0"/>
              </a:spcBef>
              <a:spcAft>
                <a:spcPts val="600"/>
              </a:spcAft>
              <a:buNone/>
              <a:defRPr/>
            </a:pPr>
            <a:r>
              <a:rPr lang="en-US" sz="1800" b="1" dirty="0">
                <a:solidFill>
                  <a:srgbClr val="00529B"/>
                </a:solidFill>
                <a:latin typeface="Arial"/>
                <a:cs typeface="Arial"/>
              </a:rPr>
              <a:t>RRB</a:t>
            </a:r>
            <a:r>
              <a:rPr lang="en-US" sz="1800" dirty="0">
                <a:solidFill>
                  <a:srgbClr val="00529B"/>
                </a:solidFill>
                <a:latin typeface="Arial"/>
                <a:cs typeface="Arial"/>
              </a:rPr>
              <a:t> Railroad Retirement Board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SEP</a:t>
            </a:r>
            <a:r>
              <a:rPr lang="en-US" sz="1800" dirty="0">
                <a:solidFill>
                  <a:srgbClr val="00529B"/>
                </a:solidFill>
                <a:latin typeface="Arial"/>
                <a:cs typeface="Arial"/>
              </a:rPr>
              <a:t> Special Enrollment Period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SHIP</a:t>
            </a:r>
            <a:r>
              <a:rPr lang="en-US" sz="1800" dirty="0">
                <a:solidFill>
                  <a:srgbClr val="00529B"/>
                </a:solidFill>
                <a:latin typeface="Arial"/>
                <a:cs typeface="Arial"/>
              </a:rPr>
              <a:t> State Health Insurance Assistance Program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SHOP</a:t>
            </a:r>
            <a:r>
              <a:rPr lang="en-US" sz="1800" dirty="0">
                <a:solidFill>
                  <a:srgbClr val="00529B"/>
                </a:solidFill>
                <a:latin typeface="Arial"/>
                <a:cs typeface="Arial"/>
              </a:rPr>
              <a:t> Small Business Health Options Program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SLMB</a:t>
            </a:r>
            <a:r>
              <a:rPr lang="en-US" sz="1800" dirty="0">
                <a:solidFill>
                  <a:srgbClr val="00529B"/>
                </a:solidFill>
                <a:latin typeface="Arial"/>
                <a:cs typeface="Arial"/>
              </a:rPr>
              <a:t> Specified Low-income Medicare Beneficiary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SNF</a:t>
            </a:r>
            <a:r>
              <a:rPr lang="en-US" sz="1800" dirty="0">
                <a:solidFill>
                  <a:srgbClr val="00529B"/>
                </a:solidFill>
                <a:latin typeface="Arial"/>
                <a:cs typeface="Arial"/>
              </a:rPr>
              <a:t> Skilled Nursing Facility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SPAP</a:t>
            </a:r>
            <a:r>
              <a:rPr lang="en-US" sz="1800" dirty="0">
                <a:solidFill>
                  <a:srgbClr val="00529B"/>
                </a:solidFill>
                <a:latin typeface="Arial"/>
                <a:cs typeface="Arial"/>
              </a:rPr>
              <a:t> State Pharmaceutical Assistance Programs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SSBCI</a:t>
            </a:r>
            <a:r>
              <a:rPr lang="en-US" sz="1800" dirty="0">
                <a:solidFill>
                  <a:srgbClr val="00529B"/>
                </a:solidFill>
                <a:latin typeface="Arial"/>
                <a:cs typeface="Arial"/>
              </a:rPr>
              <a:t> Special Benefits for the Chronically Ill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SSDI</a:t>
            </a:r>
            <a:r>
              <a:rPr lang="en-US" sz="1800" dirty="0">
                <a:solidFill>
                  <a:srgbClr val="00529B"/>
                </a:solidFill>
                <a:latin typeface="Arial"/>
                <a:cs typeface="Arial"/>
              </a:rPr>
              <a:t> Social Security Disability Insurance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SSI</a:t>
            </a:r>
            <a:r>
              <a:rPr lang="en-US" sz="1800" dirty="0">
                <a:solidFill>
                  <a:srgbClr val="00529B"/>
                </a:solidFill>
                <a:latin typeface="Arial"/>
                <a:cs typeface="Arial"/>
              </a:rPr>
              <a:t> Supplemental Security Income</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TFL</a:t>
            </a:r>
            <a:r>
              <a:rPr lang="en-US" sz="1800" dirty="0">
                <a:solidFill>
                  <a:srgbClr val="00529B"/>
                </a:solidFill>
                <a:latin typeface="Arial"/>
                <a:cs typeface="Arial"/>
              </a:rPr>
              <a:t> TRICARE for Life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TTY</a:t>
            </a:r>
            <a:r>
              <a:rPr lang="en-US" sz="1800" dirty="0">
                <a:solidFill>
                  <a:srgbClr val="00529B"/>
                </a:solidFill>
                <a:latin typeface="Arial"/>
                <a:cs typeface="Arial"/>
              </a:rPr>
              <a:t> Teletypewriter/Text Telephone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VA</a:t>
            </a:r>
            <a:r>
              <a:rPr lang="en-US" sz="1800" dirty="0">
                <a:solidFill>
                  <a:srgbClr val="00529B"/>
                </a:solidFill>
                <a:latin typeface="Arial"/>
                <a:cs typeface="Arial"/>
              </a:rPr>
              <a:t> U.S. Department of Veterans Affairs </a:t>
            </a:r>
          </a:p>
        </p:txBody>
      </p:sp>
      <p:cxnSp>
        <p:nvCxnSpPr>
          <p:cNvPr id="8" name="Straight Connector 7">
            <a:extLst>
              <a:ext uri="{FF2B5EF4-FFF2-40B4-BE49-F238E27FC236}">
                <a16:creationId xmlns:a16="http://schemas.microsoft.com/office/drawing/2014/main" id="{DF16D4CE-FE22-46BE-AFD9-A728AD8BC177}"/>
              </a:ext>
              <a:ext uri="{C183D7F6-B498-43B3-948B-1728B52AA6E4}">
                <adec:decorative xmlns:adec="http://schemas.microsoft.com/office/drawing/2017/decorative" val="1"/>
              </a:ext>
            </a:extLst>
          </p:cNvPr>
          <p:cNvCxnSpPr>
            <a:cxnSpLocks/>
          </p:cNvCxnSpPr>
          <p:nvPr/>
        </p:nvCxnSpPr>
        <p:spPr>
          <a:xfrm>
            <a:off x="5823284" y="1226742"/>
            <a:ext cx="0" cy="277977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5D75ACC5-1B60-E24A-8618-13EFFFDEEDAB}"/>
              </a:ext>
            </a:extLst>
          </p:cNvPr>
          <p:cNvSpPr>
            <a:spLocks noGrp="1"/>
          </p:cNvSpPr>
          <p:nvPr>
            <p:ph type="ftr" sz="quarter" idx="11"/>
          </p:nvPr>
        </p:nvSpPr>
        <p:spPr/>
        <p:txBody>
          <a:bodyPr/>
          <a:lstStyle/>
          <a:p>
            <a:r>
              <a:rPr lang="en-US" dirty="0"/>
              <a:t>Getting Started With Medicare</a:t>
            </a:r>
          </a:p>
        </p:txBody>
      </p:sp>
      <p:sp>
        <p:nvSpPr>
          <p:cNvPr id="7" name="Slide Number Placeholder 5">
            <a:extLst>
              <a:ext uri="{FF2B5EF4-FFF2-40B4-BE49-F238E27FC236}">
                <a16:creationId xmlns:a16="http://schemas.microsoft.com/office/drawing/2014/main" id="{30241701-F857-429C-AFD5-5BB6BBFC8BDD}"/>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103</a:t>
            </a:fld>
            <a:endParaRPr lang="en-US" dirty="0"/>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n-US" sz="3000" dirty="0"/>
              <a:t>Stay Connected</a:t>
            </a:r>
          </a:p>
        </p:txBody>
      </p:sp>
      <p:pic>
        <p:nvPicPr>
          <p:cNvPr id="22" name="Picture 21">
            <a:extLst>
              <a:ext uri="{FF2B5EF4-FFF2-40B4-BE49-F238E27FC236}">
                <a16:creationId xmlns:a16="http://schemas.microsoft.com/office/drawing/2014/main" id="{C2D8EE5B-F9A5-412C-9D4F-2CE35D36BFE9}"/>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44996" y="1262904"/>
            <a:ext cx="2863263" cy="2863263"/>
          </a:xfrm>
          <a:prstGeom prst="rect">
            <a:avLst/>
          </a:prstGeom>
        </p:spPr>
      </p:pic>
      <p:sp>
        <p:nvSpPr>
          <p:cNvPr id="23" name="TextBox 22">
            <a:extLst>
              <a:ext uri="{FF2B5EF4-FFF2-40B4-BE49-F238E27FC236}">
                <a16:creationId xmlns:a16="http://schemas.microsoft.com/office/drawing/2014/main" id="{5088C2DE-149E-4DE2-843F-5E8B4BDA7FDF}"/>
              </a:ext>
            </a:extLst>
          </p:cNvPr>
          <p:cNvSpPr txBox="1"/>
          <p:nvPr/>
        </p:nvSpPr>
        <p:spPr>
          <a:xfrm>
            <a:off x="713580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sp>
        <p:nvSpPr>
          <p:cNvPr id="25" name="Content Placeholder 4">
            <a:extLst>
              <a:ext uri="{FF2B5EF4-FFF2-40B4-BE49-F238E27FC236}">
                <a16:creationId xmlns:a16="http://schemas.microsoft.com/office/drawing/2014/main" id="{EECC5C8B-6CA1-47E8-BA44-57FCA7AAF5F4}"/>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p:txBody>
          <a:bodyPr/>
          <a:lstStyle/>
          <a:p>
            <a:r>
              <a:rPr lang="en-US" dirty="0"/>
              <a:t>Getting Started With Medicare</a:t>
            </a:r>
          </a:p>
        </p:txBody>
      </p:sp>
      <p:sp>
        <p:nvSpPr>
          <p:cNvPr id="7" name="Slide Number Placeholder 5">
            <a:extLst>
              <a:ext uri="{FF2B5EF4-FFF2-40B4-BE49-F238E27FC236}">
                <a16:creationId xmlns:a16="http://schemas.microsoft.com/office/drawing/2014/main" id="{CF8021CA-4C13-4885-B67A-1A0D9DFE170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104</a:t>
            </a:fld>
            <a:endParaRPr lang="en-US" dirty="0"/>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p:txBody>
          <a:bodyPr/>
          <a:lstStyle/>
          <a:p>
            <a:r>
              <a:rPr lang="en-US"/>
              <a:t>October 2022</a:t>
            </a:r>
            <a:endParaRPr lang="en-US" dirty="0"/>
          </a:p>
        </p:txBody>
      </p:sp>
      <p:pic>
        <p:nvPicPr>
          <p:cNvPr id="4" name="Picture 3">
            <a:extLst>
              <a:ext uri="{FF2B5EF4-FFF2-40B4-BE49-F238E27FC236}">
                <a16:creationId xmlns:a16="http://schemas.microsoft.com/office/drawing/2014/main" id="{6CE2B124-B0BE-4080-877B-27E3F1B51E4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395625" y="1948729"/>
            <a:ext cx="2371550" cy="1774090"/>
          </a:xfrm>
          <a:prstGeom prst="rect">
            <a:avLst/>
          </a:prstGeom>
        </p:spPr>
      </p:pic>
    </p:spTree>
    <p:custDataLst>
      <p:tags r:id="rId1"/>
    </p:custDataLst>
    <p:extLst>
      <p:ext uri="{BB962C8B-B14F-4D97-AF65-F5344CB8AC3E}">
        <p14:creationId xmlns:p14="http://schemas.microsoft.com/office/powerpoint/2010/main" val="3615818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Cost </a:t>
            </a:r>
            <a:endParaRPr lang="en-US" sz="2800" dirty="0"/>
          </a:p>
        </p:txBody>
      </p:sp>
      <p:graphicFrame>
        <p:nvGraphicFramePr>
          <p:cNvPr id="7" name="Table 6" title="Costs.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2600889144"/>
              </p:ext>
            </p:extLst>
          </p:nvPr>
        </p:nvGraphicFramePr>
        <p:xfrm>
          <a:off x="419322" y="987861"/>
          <a:ext cx="11353356" cy="5470087"/>
        </p:xfrm>
        <a:graphic>
          <a:graphicData uri="http://schemas.openxmlformats.org/drawingml/2006/table">
            <a:tbl>
              <a:tblPr firstRow="1" bandRow="1"/>
              <a:tblGrid>
                <a:gridCol w="5291354">
                  <a:extLst>
                    <a:ext uri="{9D8B030D-6E8A-4147-A177-3AD203B41FA5}">
                      <a16:colId xmlns:a16="http://schemas.microsoft.com/office/drawing/2014/main" val="3939814607"/>
                    </a:ext>
                  </a:extLst>
                </a:gridCol>
                <a:gridCol w="6062002">
                  <a:extLst>
                    <a:ext uri="{9D8B030D-6E8A-4147-A177-3AD203B41FA5}">
                      <a16:colId xmlns:a16="http://schemas.microsoft.com/office/drawing/2014/main" val="3510080372"/>
                    </a:ext>
                  </a:extLst>
                </a:gridCol>
              </a:tblGrid>
              <a:tr h="3682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pPr>
                      <a:r>
                        <a:rPr lang="en-US" sz="2400" b="1" dirty="0">
                          <a:solidFill>
                            <a:srgbClr val="006CAA"/>
                          </a:solidFill>
                          <a:effectLst/>
                          <a:latin typeface="+mn-lt"/>
                          <a:cs typeface="Arial" panose="020B0604020202020204" pitchFamily="34" charset="0"/>
                        </a:rPr>
                        <a:t>Original Medicare</a:t>
                      </a:r>
                      <a:endParaRPr lang="en-US" sz="2400" dirty="0">
                        <a:solidFill>
                          <a:srgbClr val="006CA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pPr>
                      <a:r>
                        <a:rPr lang="en-US" sz="2400" b="1" dirty="0">
                          <a:solidFill>
                            <a:srgbClr val="006CAA"/>
                          </a:solidFill>
                          <a:effectLst/>
                          <a:latin typeface="+mn-lt"/>
                          <a:cs typeface="Arial" panose="020B0604020202020204" pitchFamily="34" charset="0"/>
                        </a:rPr>
                        <a:t>Medicare Advantage</a:t>
                      </a:r>
                      <a:endParaRPr lang="en-US" sz="2400" dirty="0">
                        <a:solidFill>
                          <a:srgbClr val="006CA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8663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29B"/>
                          </a:solidFill>
                          <a:effectLst/>
                          <a:latin typeface="+mn-lt"/>
                          <a:cs typeface="Arial" panose="020B0604020202020204" pitchFamily="34" charset="0"/>
                        </a:rPr>
                        <a:t>For Part B-covered services, </a:t>
                      </a:r>
                      <a:r>
                        <a:rPr lang="en-US" sz="1800" b="1" dirty="0">
                          <a:solidFill>
                            <a:srgbClr val="00529B"/>
                          </a:solidFill>
                          <a:effectLst/>
                          <a:latin typeface="+mn-lt"/>
                          <a:cs typeface="Arial" panose="020B0604020202020204" pitchFamily="34" charset="0"/>
                        </a:rPr>
                        <a:t>you usually pay 20% of the Medicare-approved amount</a:t>
                      </a:r>
                      <a:r>
                        <a:rPr lang="en-US" sz="1800" dirty="0">
                          <a:solidFill>
                            <a:srgbClr val="00529B"/>
                          </a:solidFill>
                          <a:effectLst/>
                          <a:latin typeface="+mn-lt"/>
                          <a:cs typeface="Arial" panose="020B0604020202020204" pitchFamily="34" charset="0"/>
                        </a:rPr>
                        <a:t> after you meet your deductible. This is called your coinsurance.</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b="1" dirty="0">
                          <a:solidFill>
                            <a:srgbClr val="00529B"/>
                          </a:solidFill>
                          <a:effectLst/>
                          <a:latin typeface="+mn-lt"/>
                          <a:cs typeface="Arial" panose="020B0604020202020204" pitchFamily="34" charset="0"/>
                        </a:rPr>
                        <a:t>Out-of-pocket costs vary</a:t>
                      </a:r>
                      <a:r>
                        <a:rPr lang="en-US" sz="1800" dirty="0">
                          <a:solidFill>
                            <a:srgbClr val="00529B"/>
                          </a:solidFill>
                          <a:effectLst/>
                          <a:latin typeface="+mn-lt"/>
                          <a:cs typeface="Arial" panose="020B0604020202020204" pitchFamily="34" charset="0"/>
                        </a:rPr>
                        <a:t>—plans may have different out-of-pocket costs for certain services.</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1340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pay a premium (monthly payment) for Part B</a:t>
                      </a:r>
                      <a:r>
                        <a:rPr lang="en-US" sz="1800" dirty="0">
                          <a:solidFill>
                            <a:srgbClr val="00529B"/>
                          </a:solidFill>
                          <a:effectLst/>
                          <a:latin typeface="+mn-lt"/>
                          <a:cs typeface="Arial" panose="020B0604020202020204" pitchFamily="34" charset="0"/>
                        </a:rPr>
                        <a:t>. If you choose to join a Medicare drug plan, you’ll pay a separate premium for your Medicare drug coverage (Part D). </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29B"/>
                          </a:solidFill>
                          <a:effectLst/>
                          <a:latin typeface="+mn-lt"/>
                          <a:cs typeface="Arial" panose="020B0604020202020204" pitchFamily="34" charset="0"/>
                        </a:rPr>
                        <a:t>You pay the monthly </a:t>
                      </a:r>
                      <a:r>
                        <a:rPr lang="en-US" sz="1800" b="1" dirty="0">
                          <a:solidFill>
                            <a:srgbClr val="00529B"/>
                          </a:solidFill>
                          <a:effectLst/>
                          <a:latin typeface="+mn-lt"/>
                          <a:cs typeface="Arial" panose="020B0604020202020204" pitchFamily="34" charset="0"/>
                        </a:rPr>
                        <a:t>Part B premium</a:t>
                      </a:r>
                      <a:r>
                        <a:rPr lang="en-US" sz="1800" b="0" baseline="0" dirty="0">
                          <a:solidFill>
                            <a:srgbClr val="00529B"/>
                          </a:solidFill>
                          <a:effectLst/>
                          <a:latin typeface="+mn-lt"/>
                          <a:cs typeface="Arial" panose="020B0604020202020204" pitchFamily="34" charset="0"/>
                        </a:rPr>
                        <a:t> and may also have to </a:t>
                      </a:r>
                      <a:r>
                        <a:rPr lang="en-US" sz="1800" b="1" baseline="0" dirty="0">
                          <a:solidFill>
                            <a:srgbClr val="00529B"/>
                          </a:solidFill>
                          <a:effectLst/>
                          <a:latin typeface="+mn-lt"/>
                          <a:cs typeface="Arial" panose="020B0604020202020204" pitchFamily="34" charset="0"/>
                        </a:rPr>
                        <a:t>pay the plan’s premium</a:t>
                      </a:r>
                      <a:r>
                        <a:rPr lang="en-US" sz="1800" b="0" baseline="0" dirty="0">
                          <a:solidFill>
                            <a:srgbClr val="00529B"/>
                          </a:solidFill>
                          <a:effectLst/>
                          <a:latin typeface="+mn-lt"/>
                          <a:cs typeface="Arial" panose="020B0604020202020204" pitchFamily="34" charset="0"/>
                        </a:rPr>
                        <a:t>. </a:t>
                      </a:r>
                      <a:r>
                        <a:rPr lang="en-US" sz="1800" baseline="0" dirty="0">
                          <a:solidFill>
                            <a:srgbClr val="00529B"/>
                          </a:solidFill>
                          <a:effectLst/>
                          <a:latin typeface="+mn-lt"/>
                          <a:cs typeface="Arial" panose="020B0604020202020204" pitchFamily="34" charset="0"/>
                        </a:rPr>
                        <a:t>Plans may </a:t>
                      </a:r>
                      <a:r>
                        <a:rPr lang="en-US" sz="1800" dirty="0">
                          <a:solidFill>
                            <a:srgbClr val="00529B"/>
                          </a:solidFill>
                          <a:effectLst/>
                          <a:latin typeface="+mn-lt"/>
                          <a:cs typeface="Arial" panose="020B0604020202020204" pitchFamily="34" charset="0"/>
                        </a:rPr>
                        <a:t>have a $0 premium and may help pay all or part of your Part B premium.</a:t>
                      </a:r>
                      <a:r>
                        <a:rPr lang="en-US" sz="1800" baseline="0" dirty="0">
                          <a:solidFill>
                            <a:srgbClr val="00529B"/>
                          </a:solidFill>
                          <a:effectLst/>
                          <a:latin typeface="+mn-lt"/>
                          <a:cs typeface="Arial" panose="020B0604020202020204" pitchFamily="34" charset="0"/>
                        </a:rPr>
                        <a:t> Most plans include Medicare drug coverage (Part D).</a:t>
                      </a:r>
                      <a:endParaRPr lang="en-US" sz="1800" dirty="0">
                        <a:solidFill>
                          <a:srgbClr val="00529B"/>
                        </a:solidFill>
                        <a:effectLst/>
                        <a:latin typeface="+mn-lt"/>
                        <a:cs typeface="Arial" panose="020B0604020202020204" pitchFamily="34" charset="0"/>
                      </a:endParaRP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12338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29B"/>
                          </a:solidFill>
                          <a:effectLst/>
                          <a:latin typeface="+mn-lt"/>
                          <a:cs typeface="Arial" panose="020B0604020202020204" pitchFamily="34" charset="0"/>
                        </a:rPr>
                        <a:t>There’s </a:t>
                      </a:r>
                      <a:r>
                        <a:rPr lang="en-US" sz="1800" b="1" dirty="0">
                          <a:solidFill>
                            <a:srgbClr val="00529B"/>
                          </a:solidFill>
                          <a:effectLst/>
                          <a:latin typeface="+mn-lt"/>
                          <a:cs typeface="Arial" panose="020B0604020202020204" pitchFamily="34" charset="0"/>
                        </a:rPr>
                        <a:t>no yearly limit </a:t>
                      </a:r>
                      <a:r>
                        <a:rPr lang="en-US" sz="1800" dirty="0">
                          <a:solidFill>
                            <a:srgbClr val="00529B"/>
                          </a:solidFill>
                          <a:effectLst/>
                          <a:latin typeface="+mn-lt"/>
                          <a:cs typeface="Arial" panose="020B0604020202020204" pitchFamily="34" charset="0"/>
                        </a:rPr>
                        <a:t>on what you pay out of pocket,</a:t>
                      </a:r>
                      <a:r>
                        <a:rPr lang="en-US" sz="1800" baseline="0" dirty="0">
                          <a:solidFill>
                            <a:srgbClr val="00529B"/>
                          </a:solidFill>
                          <a:effectLst/>
                          <a:latin typeface="+mn-lt"/>
                          <a:cs typeface="Arial" panose="020B0604020202020204" pitchFamily="34" charset="0"/>
                        </a:rPr>
                        <a:t> unless you have supplemental coverage—like Medicare Supplement Insurance (Medigap).</a:t>
                      </a:r>
                      <a:endParaRPr lang="en-US" sz="18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29B"/>
                          </a:solidFill>
                          <a:effectLst/>
                          <a:latin typeface="+mn-lt"/>
                          <a:cs typeface="Arial" panose="020B0604020202020204" pitchFamily="34" charset="0"/>
                        </a:rPr>
                        <a:t>Plans have a </a:t>
                      </a:r>
                      <a:r>
                        <a:rPr lang="en-US" sz="1800" b="1" dirty="0">
                          <a:solidFill>
                            <a:srgbClr val="00529B"/>
                          </a:solidFill>
                          <a:effectLst/>
                          <a:latin typeface="+mn-lt"/>
                          <a:cs typeface="Arial" panose="020B0604020202020204" pitchFamily="34" charset="0"/>
                        </a:rPr>
                        <a:t>yearly </a:t>
                      </a:r>
                      <a:r>
                        <a:rPr lang="en-US" sz="1800" b="0" dirty="0">
                          <a:solidFill>
                            <a:srgbClr val="00529B"/>
                          </a:solidFill>
                          <a:effectLst/>
                          <a:latin typeface="+mn-lt"/>
                          <a:cs typeface="Arial" panose="020B0604020202020204" pitchFamily="34" charset="0"/>
                        </a:rPr>
                        <a:t>limit on what you pay out of pocket </a:t>
                      </a:r>
                      <a:r>
                        <a:rPr lang="en-US" sz="1800" dirty="0">
                          <a:solidFill>
                            <a:srgbClr val="00529B"/>
                          </a:solidFill>
                          <a:effectLst/>
                          <a:latin typeface="+mn-lt"/>
                          <a:cs typeface="Arial" panose="020B0604020202020204" pitchFamily="34" charset="0"/>
                        </a:rPr>
                        <a:t>for services Medicare Part A and Part B covers. Once you reach your plan’s limit, you’ll pay nothing for services Part A and Part B covers for the rest of the year.</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r h="12371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can</a:t>
                      </a:r>
                      <a:r>
                        <a:rPr lang="en-US" sz="1800" dirty="0">
                          <a:solidFill>
                            <a:srgbClr val="00529B"/>
                          </a:solidFill>
                          <a:effectLst/>
                          <a:latin typeface="+mn-lt"/>
                          <a:cs typeface="Arial" panose="020B0604020202020204" pitchFamily="34" charset="0"/>
                        </a:rPr>
                        <a:t> </a:t>
                      </a:r>
                      <a:r>
                        <a:rPr lang="en-US" sz="1800" b="1" dirty="0">
                          <a:solidFill>
                            <a:srgbClr val="00529B"/>
                          </a:solidFill>
                          <a:effectLst/>
                          <a:latin typeface="+mn-lt"/>
                          <a:cs typeface="Arial" panose="020B0604020202020204" pitchFamily="34" charset="0"/>
                        </a:rPr>
                        <a:t>get Medigap</a:t>
                      </a:r>
                      <a:r>
                        <a:rPr lang="en-US" sz="1800" b="1" baseline="0" dirty="0">
                          <a:solidFill>
                            <a:srgbClr val="00529B"/>
                          </a:solidFill>
                          <a:effectLst/>
                          <a:latin typeface="+mn-lt"/>
                          <a:cs typeface="Arial" panose="020B0604020202020204" pitchFamily="34" charset="0"/>
                        </a:rPr>
                        <a:t> </a:t>
                      </a:r>
                      <a:r>
                        <a:rPr lang="en-US" sz="1800" dirty="0">
                          <a:solidFill>
                            <a:srgbClr val="00529B"/>
                          </a:solidFill>
                          <a:effectLst/>
                          <a:latin typeface="+mn-lt"/>
                          <a:cs typeface="Arial" panose="020B0604020202020204" pitchFamily="34" charset="0"/>
                        </a:rPr>
                        <a:t>to help pay your remaining out-of-pocket costs (like your 20% coinsurance). Or</a:t>
                      </a:r>
                      <a:r>
                        <a:rPr lang="en-US" sz="1800" baseline="0" dirty="0">
                          <a:solidFill>
                            <a:srgbClr val="00529B"/>
                          </a:solidFill>
                          <a:effectLst/>
                          <a:latin typeface="+mn-lt"/>
                          <a:cs typeface="Arial" panose="020B0604020202020204" pitchFamily="34" charset="0"/>
                        </a:rPr>
                        <a:t>, you can use coverage from a former employer or union, or Medicaid.</a:t>
                      </a:r>
                      <a:endParaRPr lang="en-US" sz="18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can’t buy and don’t need Medigap</a:t>
                      </a:r>
                      <a:r>
                        <a:rPr lang="en-US" sz="1800" dirty="0">
                          <a:solidFill>
                            <a:srgbClr val="00529B"/>
                          </a:solidFill>
                          <a:effectLst/>
                          <a:latin typeface="+mn-lt"/>
                          <a:cs typeface="Arial" panose="020B0604020202020204" pitchFamily="34" charset="0"/>
                        </a:rPr>
                        <a: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722158830"/>
                  </a:ext>
                </a:extLst>
              </a:tr>
            </a:tbl>
          </a:graphicData>
        </a:graphic>
      </p:graphicFrame>
      <p:sp>
        <p:nvSpPr>
          <p:cNvPr id="3" name="Footer Placeholder 2"/>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4A711966-69B5-4D01-9EA1-3C04C8D9A3AC}"/>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11</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850663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Coverage </a:t>
            </a:r>
            <a:endParaRPr lang="en-US" sz="2800" dirty="0"/>
          </a:p>
        </p:txBody>
      </p:sp>
      <p:graphicFrame>
        <p:nvGraphicFramePr>
          <p:cNvPr id="7" name="Table 6" title="Coverage.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3180481432"/>
              </p:ext>
            </p:extLst>
          </p:nvPr>
        </p:nvGraphicFramePr>
        <p:xfrm>
          <a:off x="244997" y="1548184"/>
          <a:ext cx="11702006" cy="4258628"/>
        </p:xfrm>
        <a:graphic>
          <a:graphicData uri="http://schemas.openxmlformats.org/drawingml/2006/table">
            <a:tbl>
              <a:tblPr firstRow="1" bandRow="1"/>
              <a:tblGrid>
                <a:gridCol w="5851003">
                  <a:extLst>
                    <a:ext uri="{9D8B030D-6E8A-4147-A177-3AD203B41FA5}">
                      <a16:colId xmlns:a16="http://schemas.microsoft.com/office/drawing/2014/main" val="3939814607"/>
                    </a:ext>
                  </a:extLst>
                </a:gridCol>
                <a:gridCol w="5851003">
                  <a:extLst>
                    <a:ext uri="{9D8B030D-6E8A-4147-A177-3AD203B41FA5}">
                      <a16:colId xmlns:a16="http://schemas.microsoft.com/office/drawing/2014/main" val="3510080372"/>
                    </a:ext>
                  </a:extLst>
                </a:gridCol>
              </a:tblGrid>
              <a:tr h="46034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400" b="1" dirty="0">
                          <a:solidFill>
                            <a:srgbClr val="006CAA"/>
                          </a:solidFill>
                          <a:effectLst/>
                          <a:latin typeface="+mn-lt"/>
                          <a:cs typeface="Arial"/>
                        </a:rPr>
                        <a:t>Original Medicare</a:t>
                      </a:r>
                      <a:endParaRPr lang="en-US" sz="2400" dirty="0">
                        <a:solidFill>
                          <a:srgbClr val="006CAA"/>
                        </a:solidFill>
                        <a:effectLst/>
                        <a:latin typeface="+mn-lt"/>
                        <a:cs typeface="Arial"/>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b="1" dirty="0">
                          <a:solidFill>
                            <a:srgbClr val="006CAA"/>
                          </a:solidFill>
                          <a:effectLst/>
                          <a:latin typeface="+mn-lt"/>
                          <a:cs typeface="Arial"/>
                        </a:rPr>
                        <a:t>Medicare Advantage (Part C)</a:t>
                      </a:r>
                      <a:endParaRPr lang="en-US" sz="2400" dirty="0">
                        <a:solidFill>
                          <a:srgbClr val="006CAA"/>
                        </a:solidFill>
                        <a:effectLst/>
                        <a:latin typeface="+mn-lt"/>
                        <a:cs typeface="Arial"/>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190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a:rPr>
                        <a:t>Original Medicare covers most </a:t>
                      </a:r>
                      <a:r>
                        <a:rPr lang="en-US" sz="2000" b="1" dirty="0">
                          <a:solidFill>
                            <a:srgbClr val="00529B"/>
                          </a:solidFill>
                          <a:effectLst/>
                          <a:latin typeface="+mn-lt"/>
                          <a:cs typeface="Arial"/>
                        </a:rPr>
                        <a:t>medically</a:t>
                      </a:r>
                      <a:r>
                        <a:rPr lang="en-US" sz="2000" b="1" baseline="0" dirty="0">
                          <a:solidFill>
                            <a:srgbClr val="00529B"/>
                          </a:solidFill>
                          <a:effectLst/>
                          <a:latin typeface="+mn-lt"/>
                          <a:cs typeface="Arial"/>
                        </a:rPr>
                        <a:t> necessary </a:t>
                      </a:r>
                      <a:r>
                        <a:rPr lang="en-US" sz="2000" dirty="0">
                          <a:solidFill>
                            <a:srgbClr val="00529B"/>
                          </a:solidFill>
                          <a:effectLst/>
                          <a:latin typeface="+mn-lt"/>
                          <a:cs typeface="Arial"/>
                        </a:rPr>
                        <a:t>services and supplies in hospitals, doctors’ offices, and other health care facilities. </a:t>
                      </a: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Original Medicare doesn’t cover some benefits</a:t>
                      </a:r>
                      <a:r>
                        <a:rPr kumimoji="0" lang="en-US" sz="2000" b="0" i="0" u="none" strike="noStrike" kern="1200" cap="none" spc="0" normalizeH="0" noProof="0" dirty="0">
                          <a:ln>
                            <a:noFill/>
                          </a:ln>
                          <a:solidFill>
                            <a:srgbClr val="00529B"/>
                          </a:solidFill>
                          <a:effectLst/>
                          <a:uLnTx/>
                          <a:uFillTx/>
                          <a:latin typeface="Calibri" panose="020F0502020204030204"/>
                          <a:ea typeface="+mn-ea"/>
                          <a:cs typeface="+mn-cs"/>
                        </a:rPr>
                        <a:t> like eye exams, most dental care, and routine exams.</a:t>
                      </a:r>
                      <a:endParaRPr lang="en-US" sz="2000" dirty="0">
                        <a:solidFill>
                          <a:srgbClr val="00529B"/>
                        </a:solidFill>
                        <a:effectLst/>
                        <a:latin typeface="+mn-lt"/>
                        <a:cs typeface="Arial" panose="020B0604020202020204" pitchFamily="34" charset="0"/>
                      </a:endParaRP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a:rPr>
                        <a:t>Plans must cover all of the medically necessary services that Original Medicare covers. Most</a:t>
                      </a:r>
                      <a:r>
                        <a:rPr lang="en-US" sz="2000" baseline="0" dirty="0">
                          <a:solidFill>
                            <a:srgbClr val="00529B"/>
                          </a:solidFill>
                          <a:effectLst/>
                          <a:latin typeface="+mn-lt"/>
                          <a:cs typeface="Arial"/>
                        </a:rPr>
                        <a:t> </a:t>
                      </a:r>
                      <a:r>
                        <a:rPr lang="en-US" sz="2000" dirty="0">
                          <a:solidFill>
                            <a:srgbClr val="00529B"/>
                          </a:solidFill>
                          <a:effectLst/>
                          <a:latin typeface="+mn-lt"/>
                          <a:cs typeface="Arial"/>
                        </a:rPr>
                        <a:t>plans </a:t>
                      </a:r>
                      <a:r>
                        <a:rPr lang="en-US" sz="2000" b="0" baseline="0" dirty="0">
                          <a:solidFill>
                            <a:srgbClr val="00529B"/>
                          </a:solidFill>
                          <a:effectLst/>
                          <a:latin typeface="+mn-lt"/>
                          <a:cs typeface="Arial"/>
                        </a:rPr>
                        <a:t>o</a:t>
                      </a:r>
                      <a:r>
                        <a:rPr lang="en-US" sz="2000" b="0" dirty="0">
                          <a:solidFill>
                            <a:srgbClr val="00529B"/>
                          </a:solidFill>
                          <a:effectLst/>
                          <a:latin typeface="+mn-lt"/>
                          <a:cs typeface="Arial"/>
                        </a:rPr>
                        <a:t>ffer some</a:t>
                      </a:r>
                      <a:r>
                        <a:rPr lang="en-US" sz="2000" b="1" dirty="0">
                          <a:solidFill>
                            <a:srgbClr val="00529B"/>
                          </a:solidFill>
                          <a:effectLst/>
                          <a:latin typeface="+mn-lt"/>
                          <a:cs typeface="Arial"/>
                        </a:rPr>
                        <a:t> extra benefits that Original Medicare doesn’t cover</a:t>
                      </a:r>
                      <a:r>
                        <a:rPr lang="en-US" sz="2000" dirty="0">
                          <a:solidFill>
                            <a:srgbClr val="00529B"/>
                          </a:solidFill>
                          <a:effectLst/>
                          <a:latin typeface="+mn-lt"/>
                          <a:cs typeface="Arial"/>
                        </a:rPr>
                        <a:t>—like some routine exams and vision, hearing, and dental.</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6683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a:rPr>
                        <a:t>You can join a </a:t>
                      </a:r>
                      <a:r>
                        <a:rPr lang="en-US" sz="2000" b="1" dirty="0">
                          <a:solidFill>
                            <a:srgbClr val="00529B"/>
                          </a:solidFill>
                          <a:effectLst/>
                          <a:latin typeface="+mn-lt"/>
                          <a:cs typeface="Arial"/>
                        </a:rPr>
                        <a:t>separate Medicare drug plan</a:t>
                      </a:r>
                      <a:r>
                        <a:rPr lang="en-US" sz="2000" b="1" baseline="0" dirty="0">
                          <a:solidFill>
                            <a:srgbClr val="00529B"/>
                          </a:solidFill>
                          <a:effectLst/>
                          <a:latin typeface="+mn-lt"/>
                          <a:cs typeface="Arial"/>
                        </a:rPr>
                        <a:t> </a:t>
                      </a:r>
                      <a:r>
                        <a:rPr lang="en-US" sz="2000" dirty="0">
                          <a:solidFill>
                            <a:srgbClr val="00529B"/>
                          </a:solidFill>
                          <a:effectLst/>
                          <a:latin typeface="+mn-lt"/>
                          <a:cs typeface="Arial"/>
                        </a:rPr>
                        <a:t>to get Medicare drug coverage (Part D).</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1" dirty="0">
                          <a:solidFill>
                            <a:srgbClr val="00529B"/>
                          </a:solidFill>
                          <a:effectLst/>
                          <a:latin typeface="+mn-lt"/>
                          <a:cs typeface="Arial"/>
                        </a:rPr>
                        <a:t>Medicare drug coverage (Part D) is included</a:t>
                      </a:r>
                      <a:r>
                        <a:rPr lang="en-US" sz="2000" dirty="0">
                          <a:solidFill>
                            <a:srgbClr val="00529B"/>
                          </a:solidFill>
                          <a:effectLst/>
                          <a:latin typeface="+mn-lt"/>
                          <a:cs typeface="Arial"/>
                        </a:rPr>
                        <a:t> </a:t>
                      </a:r>
                      <a:r>
                        <a:rPr lang="en-US" sz="2000" b="1" dirty="0">
                          <a:solidFill>
                            <a:srgbClr val="00529B"/>
                          </a:solidFill>
                          <a:effectLst/>
                          <a:latin typeface="+mn-lt"/>
                          <a:cs typeface="Arial"/>
                        </a:rPr>
                        <a:t>in most plans</a:t>
                      </a:r>
                      <a:r>
                        <a:rPr lang="en-US" sz="2000" dirty="0">
                          <a:solidFill>
                            <a:srgbClr val="00529B"/>
                          </a:solidFill>
                          <a:effectLst/>
                          <a:latin typeface="+mn-lt"/>
                          <a:cs typeface="Arial"/>
                        </a:rPr>
                        <a:t>. In most types of Medicare Advantage</a:t>
                      </a:r>
                      <a:r>
                        <a:rPr lang="en-US" sz="2000" baseline="0" dirty="0">
                          <a:solidFill>
                            <a:srgbClr val="00529B"/>
                          </a:solidFill>
                          <a:effectLst/>
                          <a:latin typeface="+mn-lt"/>
                          <a:cs typeface="Arial"/>
                        </a:rPr>
                        <a:t> Plans, you can’t join a separate Medicare drug plan.</a:t>
                      </a:r>
                      <a:endParaRPr lang="en-US" sz="2000" dirty="0">
                        <a:solidFill>
                          <a:srgbClr val="00529B"/>
                        </a:solidFill>
                        <a:effectLst/>
                        <a:latin typeface="+mn-lt"/>
                        <a:cs typeface="Arial"/>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9292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1" dirty="0">
                          <a:solidFill>
                            <a:srgbClr val="00529B"/>
                          </a:solidFill>
                          <a:effectLst/>
                          <a:latin typeface="+mn-lt"/>
                          <a:cs typeface="Arial"/>
                        </a:rPr>
                        <a:t>In most cases,</a:t>
                      </a:r>
                      <a:r>
                        <a:rPr lang="en-US" sz="2000" dirty="0">
                          <a:solidFill>
                            <a:srgbClr val="00529B"/>
                          </a:solidFill>
                          <a:effectLst/>
                          <a:latin typeface="+mn-lt"/>
                          <a:cs typeface="Arial"/>
                        </a:rPr>
                        <a:t> you don’t have to get a service or supply approved ahead of time for Original Medicare to cover it.</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1" dirty="0">
                          <a:solidFill>
                            <a:srgbClr val="00529B"/>
                          </a:solidFill>
                          <a:effectLst/>
                          <a:latin typeface="+mn-lt"/>
                          <a:cs typeface="Arial"/>
                        </a:rPr>
                        <a:t>In some cases,</a:t>
                      </a:r>
                      <a:r>
                        <a:rPr lang="en-US" sz="2000" dirty="0">
                          <a:solidFill>
                            <a:srgbClr val="00529B"/>
                          </a:solidFill>
                          <a:effectLst/>
                          <a:latin typeface="+mn-lt"/>
                          <a:cs typeface="Arial"/>
                        </a:rPr>
                        <a:t> you have to get a service or supply approved ahead of time for the plan to cover it.</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bl>
          </a:graphicData>
        </a:graphic>
      </p:graphicFrame>
      <p:sp>
        <p:nvSpPr>
          <p:cNvPr id="3" name="Footer Placeholder 2"/>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41AB9B80-C00B-4804-BD53-3B4DBFFAF2C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12</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0241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Foreign Travel </a:t>
            </a:r>
            <a:endParaRPr lang="en-US" sz="2800" dirty="0"/>
          </a:p>
        </p:txBody>
      </p:sp>
      <p:graphicFrame>
        <p:nvGraphicFramePr>
          <p:cNvPr id="7" name="Table 6" title="Travel.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4001921232"/>
              </p:ext>
            </p:extLst>
          </p:nvPr>
        </p:nvGraphicFramePr>
        <p:xfrm>
          <a:off x="907964" y="1817096"/>
          <a:ext cx="10376072" cy="2887028"/>
        </p:xfrm>
        <a:graphic>
          <a:graphicData uri="http://schemas.openxmlformats.org/drawingml/2006/table">
            <a:tbl>
              <a:tblPr firstRow="1" bandRow="1"/>
              <a:tblGrid>
                <a:gridCol w="5188036">
                  <a:extLst>
                    <a:ext uri="{9D8B030D-6E8A-4147-A177-3AD203B41FA5}">
                      <a16:colId xmlns:a16="http://schemas.microsoft.com/office/drawing/2014/main" val="3939814607"/>
                    </a:ext>
                  </a:extLst>
                </a:gridCol>
                <a:gridCol w="5188036">
                  <a:extLst>
                    <a:ext uri="{9D8B030D-6E8A-4147-A177-3AD203B41FA5}">
                      <a16:colId xmlns:a16="http://schemas.microsoft.com/office/drawing/2014/main" val="3510080372"/>
                    </a:ext>
                  </a:extLst>
                </a:gridCol>
              </a:tblGrid>
              <a:tr h="4303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800" b="1" dirty="0">
                          <a:solidFill>
                            <a:srgbClr val="006CAA"/>
                          </a:solidFill>
                          <a:effectLst/>
                          <a:latin typeface="+mn-lt"/>
                          <a:cs typeface="Arial" panose="020B0604020202020204" pitchFamily="34" charset="0"/>
                        </a:rPr>
                        <a:t>Original Medicare</a:t>
                      </a:r>
                      <a:endParaRPr lang="en-US" sz="2800" dirty="0">
                        <a:solidFill>
                          <a:srgbClr val="006CA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b="1" dirty="0">
                          <a:solidFill>
                            <a:srgbClr val="006CAA"/>
                          </a:solidFill>
                          <a:effectLst/>
                          <a:latin typeface="+mn-lt"/>
                          <a:cs typeface="Arial" panose="020B0604020202020204" pitchFamily="34" charset="0"/>
                        </a:rPr>
                        <a:t>Medicare Advantage (Part C)</a:t>
                      </a:r>
                      <a:endParaRPr lang="en-US" sz="2800" dirty="0">
                        <a:solidFill>
                          <a:srgbClr val="006CA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197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Original Medicare generally </a:t>
                      </a:r>
                      <a:r>
                        <a:rPr lang="en-US" sz="2400" b="1" dirty="0">
                          <a:solidFill>
                            <a:srgbClr val="00529B"/>
                          </a:solidFill>
                          <a:effectLst/>
                          <a:latin typeface="+mn-lt"/>
                          <a:cs typeface="Arial" panose="020B0604020202020204" pitchFamily="34" charset="0"/>
                        </a:rPr>
                        <a:t>doesn’t cover care outside the U.S. </a:t>
                      </a:r>
                      <a:r>
                        <a:rPr lang="en-US" sz="2400" dirty="0">
                          <a:solidFill>
                            <a:srgbClr val="00529B"/>
                          </a:solidFill>
                          <a:effectLst/>
                          <a:latin typeface="+mn-lt"/>
                          <a:cs typeface="Arial" panose="020B0604020202020204" pitchFamily="34" charset="0"/>
                        </a:rPr>
                        <a:t>You may be able to buy a Medicare Supplement Insurance (Medigap) policy that covers care outside the U.S.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Plans generally </a:t>
                      </a:r>
                      <a:r>
                        <a:rPr lang="en-US" sz="2400" b="1" dirty="0">
                          <a:solidFill>
                            <a:srgbClr val="00529B"/>
                          </a:solidFill>
                          <a:effectLst/>
                          <a:latin typeface="+mn-lt"/>
                          <a:cs typeface="Arial" panose="020B0604020202020204" pitchFamily="34" charset="0"/>
                        </a:rPr>
                        <a:t>don’t</a:t>
                      </a:r>
                      <a:r>
                        <a:rPr lang="en-US" sz="2400" dirty="0">
                          <a:solidFill>
                            <a:srgbClr val="00529B"/>
                          </a:solidFill>
                          <a:effectLst/>
                          <a:latin typeface="+mn-lt"/>
                          <a:cs typeface="Arial" panose="020B0604020202020204" pitchFamily="34" charset="0"/>
                        </a:rPr>
                        <a:t> </a:t>
                      </a:r>
                      <a:r>
                        <a:rPr lang="en-US" sz="2400" b="1" dirty="0">
                          <a:solidFill>
                            <a:srgbClr val="00529B"/>
                          </a:solidFill>
                          <a:effectLst/>
                          <a:latin typeface="+mn-lt"/>
                          <a:cs typeface="Arial" panose="020B0604020202020204" pitchFamily="34" charset="0"/>
                        </a:rPr>
                        <a:t>cover care outside the U.S.</a:t>
                      </a:r>
                      <a:r>
                        <a:rPr lang="en-US" sz="2400" b="1" baseline="0" dirty="0">
                          <a:solidFill>
                            <a:srgbClr val="00529B"/>
                          </a:solidFill>
                          <a:effectLst/>
                          <a:latin typeface="+mn-lt"/>
                          <a:cs typeface="Arial" panose="020B0604020202020204" pitchFamily="34" charset="0"/>
                        </a:rPr>
                        <a:t> </a:t>
                      </a:r>
                      <a:r>
                        <a:rPr lang="en-US" sz="2400" b="0" baseline="0" dirty="0">
                          <a:solidFill>
                            <a:srgbClr val="00529B"/>
                          </a:solidFill>
                          <a:effectLst/>
                          <a:latin typeface="+mn-lt"/>
                          <a:cs typeface="Arial" panose="020B0604020202020204" pitchFamily="34" charset="0"/>
                        </a:rPr>
                        <a:t>Some plans may offer a supplemental benefit that covers emergency and urgently needed services when traveling outside the U.S.</a:t>
                      </a:r>
                      <a:endParaRPr lang="en-US" sz="2400" b="0" dirty="0">
                        <a:solidFill>
                          <a:srgbClr val="00529B"/>
                        </a:solidFill>
                        <a:effectLst/>
                        <a:latin typeface="+mn-lt"/>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bl>
          </a:graphicData>
        </a:graphic>
      </p:graphicFrame>
      <p:sp>
        <p:nvSpPr>
          <p:cNvPr id="3" name="Footer Placeholder 2"/>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5B2CB504-5A6A-4770-83C2-71CC61B728F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13</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019070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Automatic Enrollment: Medicare Part A &amp; Part B</a:t>
            </a:r>
          </a:p>
        </p:txBody>
      </p:sp>
      <p:sp>
        <p:nvSpPr>
          <p:cNvPr id="10" name="Content Placeholder 9">
            <a:extLst>
              <a:ext uri="{FF2B5EF4-FFF2-40B4-BE49-F238E27FC236}">
                <a16:creationId xmlns:a16="http://schemas.microsoft.com/office/drawing/2014/main" id="{33560B17-D322-44E8-89F9-A5D7945CF034}"/>
              </a:ext>
            </a:extLst>
          </p:cNvPr>
          <p:cNvSpPr>
            <a:spLocks noGrp="1"/>
          </p:cNvSpPr>
          <p:nvPr>
            <p:ph idx="4294967295"/>
          </p:nvPr>
        </p:nvSpPr>
        <p:spPr>
          <a:xfrm>
            <a:off x="1415687" y="1300252"/>
            <a:ext cx="10855325" cy="1442947"/>
          </a:xfrm>
        </p:spPr>
        <p:txBody>
          <a:bodyPr>
            <a:noAutofit/>
          </a:bodyPr>
          <a:lstStyle/>
          <a:p>
            <a:pPr marL="0" lvl="0" indent="0" defTabSz="685800">
              <a:lnSpc>
                <a:spcPct val="100000"/>
              </a:lnSpc>
              <a:spcBef>
                <a:spcPts val="0"/>
              </a:spcBef>
              <a:spcAft>
                <a:spcPts val="1200"/>
              </a:spcAft>
              <a:buNone/>
              <a:defRPr/>
            </a:pPr>
            <a:r>
              <a:rPr lang="en-US" sz="2400" b="1" dirty="0">
                <a:solidFill>
                  <a:srgbClr val="00529B"/>
                </a:solidFill>
              </a:rPr>
              <a:t>Enrollment is automatic for people who get:</a:t>
            </a:r>
          </a:p>
          <a:p>
            <a:pPr marL="548640" lvl="0" indent="-274320" defTabSz="685800">
              <a:lnSpc>
                <a:spcPct val="100000"/>
              </a:lnSpc>
              <a:spcBef>
                <a:spcPts val="0"/>
              </a:spcBef>
              <a:spcAft>
                <a:spcPts val="1200"/>
              </a:spcAft>
              <a:defRPr/>
            </a:pPr>
            <a:r>
              <a:rPr lang="en-US" sz="2000" dirty="0">
                <a:solidFill>
                  <a:srgbClr val="00529B"/>
                </a:solidFill>
              </a:rPr>
              <a:t>Social Security Benefits</a:t>
            </a:r>
          </a:p>
          <a:p>
            <a:pPr marL="548640" lvl="0" indent="-274320" defTabSz="685800">
              <a:lnSpc>
                <a:spcPct val="100000"/>
              </a:lnSpc>
              <a:spcBef>
                <a:spcPts val="0"/>
              </a:spcBef>
              <a:spcAft>
                <a:spcPts val="1200"/>
              </a:spcAft>
              <a:defRPr/>
            </a:pPr>
            <a:r>
              <a:rPr lang="en-US" sz="2000" dirty="0">
                <a:solidFill>
                  <a:srgbClr val="00529B"/>
                </a:solidFill>
              </a:rPr>
              <a:t>RRB Benefits</a:t>
            </a:r>
          </a:p>
        </p:txBody>
      </p:sp>
      <p:sp>
        <p:nvSpPr>
          <p:cNvPr id="11" name="Content Placeholder 10">
            <a:extLst>
              <a:ext uri="{FF2B5EF4-FFF2-40B4-BE49-F238E27FC236}">
                <a16:creationId xmlns:a16="http://schemas.microsoft.com/office/drawing/2014/main" id="{A930C60E-438E-475B-A3DE-F087B70D7F83}"/>
              </a:ext>
            </a:extLst>
          </p:cNvPr>
          <p:cNvSpPr>
            <a:spLocks noGrp="1"/>
          </p:cNvSpPr>
          <p:nvPr>
            <p:ph idx="4294967295"/>
          </p:nvPr>
        </p:nvSpPr>
        <p:spPr>
          <a:xfrm>
            <a:off x="1410723" y="2990891"/>
            <a:ext cx="5255753" cy="2814638"/>
          </a:xfrm>
          <a:noFill/>
          <a:ln w="57150">
            <a:noFill/>
          </a:ln>
        </p:spPr>
        <p:txBody>
          <a:bodyPr>
            <a:noAutofit/>
          </a:bodyPr>
          <a:lstStyle/>
          <a:p>
            <a:pPr marL="0" lvl="0" indent="0" defTabSz="685800">
              <a:lnSpc>
                <a:spcPct val="100000"/>
              </a:lnSpc>
              <a:spcBef>
                <a:spcPts val="600"/>
              </a:spcBef>
              <a:spcAft>
                <a:spcPts val="1200"/>
              </a:spcAft>
              <a:buNone/>
              <a:defRPr/>
            </a:pPr>
            <a:r>
              <a:rPr lang="en-US" sz="2400" b="1" dirty="0">
                <a:solidFill>
                  <a:srgbClr val="00529B"/>
                </a:solidFill>
              </a:rPr>
              <a:t>Look for your “Get Ready for Medicare Package”</a:t>
            </a:r>
          </a:p>
          <a:p>
            <a:pPr marL="548640" indent="-274320" defTabSz="685800">
              <a:lnSpc>
                <a:spcPct val="100000"/>
              </a:lnSpc>
              <a:spcBef>
                <a:spcPts val="0"/>
              </a:spcBef>
              <a:spcAft>
                <a:spcPts val="1200"/>
              </a:spcAft>
              <a:defRPr/>
            </a:pPr>
            <a:r>
              <a:rPr lang="en-US" sz="2000" dirty="0">
                <a:solidFill>
                  <a:srgbClr val="00529B"/>
                </a:solidFill>
              </a:rPr>
              <a:t>Mailed 3 months before:</a:t>
            </a:r>
          </a:p>
          <a:p>
            <a:pPr marL="1097280" lvl="1" indent="-274320" defTabSz="685800">
              <a:lnSpc>
                <a:spcPct val="100000"/>
              </a:lnSpc>
              <a:spcBef>
                <a:spcPts val="0"/>
              </a:spcBef>
              <a:spcAft>
                <a:spcPts val="1200"/>
              </a:spcAft>
              <a:buSzPct val="100000"/>
              <a:defRPr/>
            </a:pPr>
            <a:r>
              <a:rPr lang="en-US" sz="1800" dirty="0">
                <a:solidFill>
                  <a:srgbClr val="00529B"/>
                </a:solidFill>
              </a:rPr>
              <a:t>You turn 65</a:t>
            </a:r>
          </a:p>
          <a:p>
            <a:pPr marL="1097280" lvl="1" indent="-274320" defTabSz="685800">
              <a:lnSpc>
                <a:spcPct val="100000"/>
              </a:lnSpc>
              <a:spcBef>
                <a:spcPts val="0"/>
              </a:spcBef>
              <a:spcAft>
                <a:spcPts val="1200"/>
              </a:spcAft>
              <a:buSzPct val="100000"/>
              <a:defRPr/>
            </a:pPr>
            <a:r>
              <a:rPr lang="en-US" sz="1800" dirty="0">
                <a:solidFill>
                  <a:srgbClr val="00529B"/>
                </a:solidFill>
              </a:rPr>
              <a:t>25</a:t>
            </a:r>
            <a:r>
              <a:rPr lang="en-US" sz="1800" baseline="30000" dirty="0">
                <a:solidFill>
                  <a:srgbClr val="00529B"/>
                </a:solidFill>
              </a:rPr>
              <a:t>th</a:t>
            </a:r>
            <a:r>
              <a:rPr lang="en-US" sz="1800" dirty="0">
                <a:solidFill>
                  <a:srgbClr val="00529B"/>
                </a:solidFill>
              </a:rPr>
              <a:t> month of disability benefits</a:t>
            </a:r>
          </a:p>
          <a:p>
            <a:pPr marL="548640" indent="-274320" defTabSz="685800">
              <a:lnSpc>
                <a:spcPct val="100000"/>
              </a:lnSpc>
              <a:spcBef>
                <a:spcPts val="0"/>
              </a:spcBef>
              <a:spcAft>
                <a:spcPts val="1200"/>
              </a:spcAft>
              <a:defRPr/>
            </a:pPr>
            <a:r>
              <a:rPr lang="en-US" sz="2000" dirty="0">
                <a:solidFill>
                  <a:srgbClr val="00529B"/>
                </a:solidFill>
              </a:rPr>
              <a:t>Includes your Medicare card</a:t>
            </a:r>
          </a:p>
          <a:p>
            <a:endParaRPr lang="en-US" dirty="0"/>
          </a:p>
        </p:txBody>
      </p:sp>
      <p:sp>
        <p:nvSpPr>
          <p:cNvPr id="6" name="Rectangle: Rounded Corners 5">
            <a:extLst>
              <a:ext uri="{FF2B5EF4-FFF2-40B4-BE49-F238E27FC236}">
                <a16:creationId xmlns:a16="http://schemas.microsoft.com/office/drawing/2014/main" id="{FDE59BF8-E10F-4E7F-841E-9ED22552E712}"/>
              </a:ext>
              <a:ext uri="{C183D7F6-B498-43B3-948B-1728B52AA6E4}">
                <adec:decorative xmlns:adec="http://schemas.microsoft.com/office/drawing/2017/decorative" val="1"/>
              </a:ext>
            </a:extLst>
          </p:cNvPr>
          <p:cNvSpPr/>
          <p:nvPr/>
        </p:nvSpPr>
        <p:spPr>
          <a:xfrm>
            <a:off x="1047750" y="2900453"/>
            <a:ext cx="10475912" cy="2973794"/>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Screenshot of the Get Read for Medicare page 2022">
            <a:extLst>
              <a:ext uri="{FF2B5EF4-FFF2-40B4-BE49-F238E27FC236}">
                <a16:creationId xmlns:a16="http://schemas.microsoft.com/office/drawing/2014/main" id="{EFDDE58B-2F24-4082-BE62-2FBE35C47D98}"/>
              </a:ext>
            </a:extLst>
          </p:cNvPr>
          <p:cNvPicPr>
            <a:picLocks noChangeAspect="1"/>
          </p:cNvPicPr>
          <p:nvPr/>
        </p:nvPicPr>
        <p:blipFill>
          <a:blip r:embed="rId4"/>
          <a:stretch>
            <a:fillRect/>
          </a:stretch>
        </p:blipFill>
        <p:spPr>
          <a:xfrm>
            <a:off x="6740480" y="2947304"/>
            <a:ext cx="4437626" cy="2858225"/>
          </a:xfrm>
          <a:prstGeom prst="rect">
            <a:avLst/>
          </a:prstGeom>
          <a:ln>
            <a:noFill/>
          </a:ln>
          <a:effectLst>
            <a:softEdge rad="112500"/>
          </a:effectLst>
        </p:spPr>
      </p:pic>
      <p:sp>
        <p:nvSpPr>
          <p:cNvPr id="3" name="Footer Placeholder 2"/>
          <p:cNvSpPr>
            <a:spLocks noGrp="1"/>
          </p:cNvSpPr>
          <p:nvPr>
            <p:ph type="ftr" sz="quarter" idx="11"/>
          </p:nvPr>
        </p:nvSpPr>
        <p:spPr>
          <a:xfrm>
            <a:off x="4038600" y="6477000"/>
            <a:ext cx="4114800" cy="365125"/>
          </a:xfrm>
        </p:spPr>
        <p:txBody>
          <a:bodyPr/>
          <a:lstStyle/>
          <a:p>
            <a:r>
              <a:rPr lang="en-US" dirty="0"/>
              <a:t>Getting Started With Medicare</a:t>
            </a:r>
          </a:p>
        </p:txBody>
      </p:sp>
      <p:sp>
        <p:nvSpPr>
          <p:cNvPr id="8" name="Slide Number Placeholder 5">
            <a:extLst>
              <a:ext uri="{FF2B5EF4-FFF2-40B4-BE49-F238E27FC236}">
                <a16:creationId xmlns:a16="http://schemas.microsoft.com/office/drawing/2014/main" id="{E56CE28C-CD97-49AC-9497-32339A762B11}"/>
              </a:ext>
            </a:extLst>
          </p:cNvPr>
          <p:cNvSpPr>
            <a:spLocks noGrp="1"/>
          </p:cNvSpPr>
          <p:nvPr>
            <p:ph type="sldNum" sz="quarter" idx="12"/>
          </p:nvPr>
        </p:nvSpPr>
        <p:spPr>
          <a:xfrm>
            <a:off x="8610600" y="647700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14</a:t>
            </a:fld>
            <a:endParaRPr lang="en-US" dirty="0"/>
          </a:p>
        </p:txBody>
      </p:sp>
      <p:sp>
        <p:nvSpPr>
          <p:cNvPr id="2" name="Date Placeholder 1"/>
          <p:cNvSpPr>
            <a:spLocks noGrp="1"/>
          </p:cNvSpPr>
          <p:nvPr>
            <p:ph type="dt" sz="half" idx="10"/>
          </p:nvPr>
        </p:nvSpPr>
        <p:spPr>
          <a:xfrm>
            <a:off x="838200" y="6477000"/>
            <a:ext cx="2743200" cy="365125"/>
          </a:xfrm>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1136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Some People Must Take Action to Enroll in Medicare</a:t>
            </a:r>
          </a:p>
        </p:txBody>
      </p:sp>
      <p:sp>
        <p:nvSpPr>
          <p:cNvPr id="26" name="Rectangle: Rounded Corners 25">
            <a:extLst>
              <a:ext uri="{FF2B5EF4-FFF2-40B4-BE49-F238E27FC236}">
                <a16:creationId xmlns:a16="http://schemas.microsoft.com/office/drawing/2014/main" id="{819B4C0D-B717-4E75-A24D-5460DEEBD9A9}"/>
              </a:ext>
              <a:ext uri="{C183D7F6-B498-43B3-948B-1728B52AA6E4}">
                <adec:decorative xmlns:adec="http://schemas.microsoft.com/office/drawing/2017/decorative" val="1"/>
              </a:ext>
            </a:extLst>
          </p:cNvPr>
          <p:cNvSpPr/>
          <p:nvPr/>
        </p:nvSpPr>
        <p:spPr>
          <a:xfrm>
            <a:off x="819620" y="1446147"/>
            <a:ext cx="6821257" cy="1772316"/>
          </a:xfrm>
          <a:prstGeom prst="roundRect">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19345F36-C237-4262-913C-188192BD04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543" y="1549385"/>
            <a:ext cx="1554480" cy="1554480"/>
          </a:xfrm>
          <a:prstGeom prst="rect">
            <a:avLst/>
          </a:prstGeom>
        </p:spPr>
      </p:pic>
      <p:sp>
        <p:nvSpPr>
          <p:cNvPr id="16" name="Content Placeholder 4">
            <a:extLst>
              <a:ext uri="{FF2B5EF4-FFF2-40B4-BE49-F238E27FC236}">
                <a16:creationId xmlns:a16="http://schemas.microsoft.com/office/drawing/2014/main" id="{648BCF01-9E59-4508-B4D5-D4B4FAC6D265}"/>
              </a:ext>
            </a:extLst>
          </p:cNvPr>
          <p:cNvSpPr txBox="1">
            <a:spLocks/>
          </p:cNvSpPr>
          <p:nvPr/>
        </p:nvSpPr>
        <p:spPr>
          <a:xfrm>
            <a:off x="2507023" y="1446147"/>
            <a:ext cx="5133854" cy="17594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685800">
              <a:lnSpc>
                <a:spcPct val="100000"/>
              </a:lnSpc>
              <a:spcBef>
                <a:spcPts val="0"/>
              </a:spcBef>
              <a:spcAft>
                <a:spcPts val="600"/>
              </a:spcAft>
              <a:buNone/>
              <a:defRPr/>
            </a:pPr>
            <a:r>
              <a:rPr lang="en-US" sz="1800" dirty="0">
                <a:solidFill>
                  <a:srgbClr val="00529B"/>
                </a:solidFill>
              </a:rPr>
              <a:t>To apply for Medicare 3 months before you turn 65, contact Social Security at </a:t>
            </a:r>
            <a:r>
              <a:rPr lang="en-US" sz="1800" dirty="0">
                <a:solidFill>
                  <a:srgbClr val="00529B"/>
                </a:solidFill>
                <a:hlinkClick r:id="rId5"/>
              </a:rPr>
              <a:t>ssa.gov</a:t>
            </a:r>
            <a:r>
              <a:rPr lang="en-US" sz="1800" dirty="0">
                <a:solidFill>
                  <a:srgbClr val="00529B"/>
                </a:solidFill>
              </a:rPr>
              <a:t> or </a:t>
            </a:r>
            <a:br>
              <a:rPr lang="en-US" sz="1800" dirty="0">
                <a:solidFill>
                  <a:srgbClr val="00529B"/>
                </a:solidFill>
              </a:rPr>
            </a:br>
            <a:r>
              <a:rPr lang="en-US" sz="1800" dirty="0">
                <a:solidFill>
                  <a:srgbClr val="00529B"/>
                </a:solidFill>
              </a:rPr>
              <a:t>1-800-772-1213; TTY: 1-800-325-0778</a:t>
            </a:r>
          </a:p>
        </p:txBody>
      </p:sp>
      <p:pic>
        <p:nvPicPr>
          <p:cNvPr id="22" name="Picture 21" title="RRB logo">
            <a:extLst>
              <a:ext uri="{FF2B5EF4-FFF2-40B4-BE49-F238E27FC236}">
                <a16:creationId xmlns:a16="http://schemas.microsoft.com/office/drawing/2014/main" id="{A3436B96-9454-496E-97C3-C0D72EA577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125" b="8516"/>
          <a:stretch/>
        </p:blipFill>
        <p:spPr>
          <a:xfrm>
            <a:off x="809114" y="3500921"/>
            <a:ext cx="1841337" cy="1554480"/>
          </a:xfrm>
          <a:prstGeom prst="rect">
            <a:avLst/>
          </a:prstGeom>
        </p:spPr>
      </p:pic>
      <p:sp>
        <p:nvSpPr>
          <p:cNvPr id="25" name="Rectangle: Rounded Corners 24">
            <a:extLst>
              <a:ext uri="{FF2B5EF4-FFF2-40B4-BE49-F238E27FC236}">
                <a16:creationId xmlns:a16="http://schemas.microsoft.com/office/drawing/2014/main" id="{9FFAD447-47C1-436A-B952-D0A58A14175D}"/>
              </a:ext>
              <a:ext uri="{C183D7F6-B498-43B3-948B-1728B52AA6E4}">
                <adec:decorative xmlns:adec="http://schemas.microsoft.com/office/drawing/2017/decorative" val="1"/>
              </a:ext>
            </a:extLst>
          </p:cNvPr>
          <p:cNvSpPr/>
          <p:nvPr/>
        </p:nvSpPr>
        <p:spPr>
          <a:xfrm>
            <a:off x="809114" y="3422091"/>
            <a:ext cx="6831763" cy="1772316"/>
          </a:xfrm>
          <a:prstGeom prst="roundRect">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Content Placeholder 4">
            <a:extLst>
              <a:ext uri="{FF2B5EF4-FFF2-40B4-BE49-F238E27FC236}">
                <a16:creationId xmlns:a16="http://schemas.microsoft.com/office/drawing/2014/main" id="{38FCCEB2-0126-447E-A9FE-C07A2E779A8A}"/>
              </a:ext>
            </a:extLst>
          </p:cNvPr>
          <p:cNvSpPr txBox="1">
            <a:spLocks/>
          </p:cNvSpPr>
          <p:nvPr/>
        </p:nvSpPr>
        <p:spPr>
          <a:xfrm>
            <a:off x="2507023" y="3422091"/>
            <a:ext cx="5019738" cy="177231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685800" rtl="0" eaLnBrk="1" fontAlgn="auto" latinLnBrk="0" hangingPunct="1">
              <a:lnSpc>
                <a:spcPct val="100000"/>
              </a:lnSpc>
              <a:spcBef>
                <a:spcPts val="0"/>
              </a:spcBef>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If you retired from a railroad, contact your local Railroad Retirement Board at </a:t>
            </a:r>
          </a:p>
          <a:p>
            <a:pPr marL="0" marR="0" lvl="1" indent="0" algn="l" defTabSz="685800" rtl="0" eaLnBrk="1" fontAlgn="auto" latinLnBrk="0" hangingPunct="1">
              <a:lnSpc>
                <a:spcPct val="100000"/>
              </a:lnSpc>
              <a:spcBef>
                <a:spcPts val="0"/>
              </a:spcBef>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1-877-772-5772; TTY: 1-312-751-4701</a:t>
            </a:r>
          </a:p>
        </p:txBody>
      </p:sp>
      <p:sp>
        <p:nvSpPr>
          <p:cNvPr id="21" name="Freeform: Shape 20">
            <a:extLst>
              <a:ext uri="{FF2B5EF4-FFF2-40B4-BE49-F238E27FC236}">
                <a16:creationId xmlns:a16="http://schemas.microsoft.com/office/drawing/2014/main" id="{66A2E985-C692-4817-BB74-3B1FC679A661}"/>
              </a:ext>
              <a:ext uri="{C183D7F6-B498-43B3-948B-1728B52AA6E4}">
                <adec:decorative xmlns:adec="http://schemas.microsoft.com/office/drawing/2017/decorative" val="1"/>
              </a:ext>
            </a:extLst>
          </p:cNvPr>
          <p:cNvSpPr>
            <a:spLocks noChangeAspect="1"/>
          </p:cNvSpPr>
          <p:nvPr/>
        </p:nvSpPr>
        <p:spPr>
          <a:xfrm>
            <a:off x="809114" y="554613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Content Placeholder 4">
            <a:extLst>
              <a:ext uri="{FF2B5EF4-FFF2-40B4-BE49-F238E27FC236}">
                <a16:creationId xmlns:a16="http://schemas.microsoft.com/office/drawing/2014/main" id="{B908260A-0170-41D8-886E-5943878E0992}"/>
              </a:ext>
            </a:extLst>
          </p:cNvPr>
          <p:cNvSpPr txBox="1">
            <a:spLocks/>
          </p:cNvSpPr>
          <p:nvPr/>
        </p:nvSpPr>
        <p:spPr>
          <a:xfrm>
            <a:off x="905093" y="5494923"/>
            <a:ext cx="7939844" cy="9037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235" marR="0" lvl="0" indent="0" algn="l" defTabSz="685800" rtl="0" eaLnBrk="1" fontAlgn="auto" latinLnBrk="0" hangingPunct="1">
              <a:lnSpc>
                <a:spcPct val="100000"/>
              </a:lnSpc>
              <a:spcBef>
                <a:spcPts val="600"/>
              </a:spcBef>
              <a:spcAft>
                <a:spcPts val="0"/>
              </a:spcAft>
              <a:buClr>
                <a:srgbClr val="00539A"/>
              </a:buClr>
              <a:buSzTx/>
              <a:buFont typeface="Wingdings" pitchFamily="2" charset="2"/>
              <a:buNone/>
              <a:tabLst/>
              <a:defRPr/>
            </a:pPr>
            <a:r>
              <a:rPr kumimoji="0" lang="en-US" sz="1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NOTE</a:t>
            </a: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The age for full Social Security retirement benefits is increasing. </a:t>
            </a:r>
            <a:b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Medicare eligibility age is still 65.</a:t>
            </a:r>
          </a:p>
        </p:txBody>
      </p:sp>
      <p:sp>
        <p:nvSpPr>
          <p:cNvPr id="5" name="Rectangle: Rounded Corners 4">
            <a:extLst>
              <a:ext uri="{FF2B5EF4-FFF2-40B4-BE49-F238E27FC236}">
                <a16:creationId xmlns:a16="http://schemas.microsoft.com/office/drawing/2014/main" id="{65D8DAB9-0804-4E51-83F0-CDAD5D31D0D6}"/>
              </a:ext>
              <a:ext uri="{C183D7F6-B498-43B3-948B-1728B52AA6E4}">
                <adec:decorative xmlns:adec="http://schemas.microsoft.com/office/drawing/2017/decorative" val="1"/>
              </a:ext>
            </a:extLst>
          </p:cNvPr>
          <p:cNvSpPr/>
          <p:nvPr/>
        </p:nvSpPr>
        <p:spPr>
          <a:xfrm>
            <a:off x="8153400" y="1089607"/>
            <a:ext cx="2676308" cy="4886592"/>
          </a:xfrm>
          <a:prstGeom prst="roundRect">
            <a:avLst>
              <a:gd name="adj" fmla="val 5719"/>
            </a:avLst>
          </a:prstGeom>
          <a:solidFill>
            <a:srgbClr val="DEEBF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n image of the cover page of the 2022 Welcome to Medicare publication">
            <a:extLst>
              <a:ext uri="{FF2B5EF4-FFF2-40B4-BE49-F238E27FC236}">
                <a16:creationId xmlns:a16="http://schemas.microsoft.com/office/drawing/2014/main" id="{EAA38BDF-4809-445A-9E85-1EE7F7DFFF53}"/>
              </a:ext>
            </a:extLst>
          </p:cNvPr>
          <p:cNvPicPr>
            <a:picLocks noChangeAspect="1"/>
          </p:cNvPicPr>
          <p:nvPr/>
        </p:nvPicPr>
        <p:blipFill rotWithShape="1">
          <a:blip r:embed="rId7"/>
          <a:srcRect b="5485"/>
          <a:stretch/>
        </p:blipFill>
        <p:spPr>
          <a:xfrm>
            <a:off x="8416840" y="1281388"/>
            <a:ext cx="2216318" cy="4494087"/>
          </a:xfrm>
          <a:prstGeom prst="rect">
            <a:avLst/>
          </a:prstGeom>
        </p:spPr>
      </p:pic>
      <p:sp>
        <p:nvSpPr>
          <p:cNvPr id="3" name="Footer Placeholder 2"/>
          <p:cNvSpPr>
            <a:spLocks noGrp="1"/>
          </p:cNvSpPr>
          <p:nvPr>
            <p:ph type="ftr" sz="quarter" idx="11"/>
          </p:nvPr>
        </p:nvSpPr>
        <p:spPr/>
        <p:txBody>
          <a:bodyPr/>
          <a:lstStyle/>
          <a:p>
            <a:r>
              <a:rPr lang="en-US" dirty="0"/>
              <a:t>Getting Started With Medicare</a:t>
            </a:r>
          </a:p>
        </p:txBody>
      </p:sp>
      <p:sp>
        <p:nvSpPr>
          <p:cNvPr id="10" name="Slide Number Placeholder 5">
            <a:extLst>
              <a:ext uri="{FF2B5EF4-FFF2-40B4-BE49-F238E27FC236}">
                <a16:creationId xmlns:a16="http://schemas.microsoft.com/office/drawing/2014/main" id="{51D54ACA-69E1-4764-8395-24788F3DCD0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15</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61616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50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50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p:bldP spid="25" grpId="0" animBg="1"/>
      <p:bldP spid="24" grpId="0"/>
      <p:bldP spid="21" grpId="0" animBg="1"/>
      <p:bldP spid="20"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Your Medicare Card</a:t>
            </a:r>
          </a:p>
        </p:txBody>
      </p:sp>
      <p:sp>
        <p:nvSpPr>
          <p:cNvPr id="5" name="Content Placeholder 4"/>
          <p:cNvSpPr>
            <a:spLocks noGrp="1"/>
          </p:cNvSpPr>
          <p:nvPr>
            <p:ph idx="4294967295"/>
          </p:nvPr>
        </p:nvSpPr>
        <p:spPr>
          <a:xfrm>
            <a:off x="838200" y="1320392"/>
            <a:ext cx="6518275" cy="2682673"/>
          </a:xfrm>
        </p:spPr>
        <p:txBody>
          <a:bodyPr>
            <a:normAutofit/>
          </a:bodyPr>
          <a:lstStyle/>
          <a:p>
            <a:pPr marL="349250" lvl="0" indent="-346075" defTabSz="685800">
              <a:lnSpc>
                <a:spcPct val="100000"/>
              </a:lnSpc>
              <a:spcBef>
                <a:spcPts val="0"/>
              </a:spcBef>
              <a:spcAft>
                <a:spcPts val="1200"/>
              </a:spcAft>
              <a:defRPr/>
            </a:pPr>
            <a:r>
              <a:rPr lang="en-US" sz="2000" dirty="0">
                <a:solidFill>
                  <a:srgbClr val="00529B"/>
                </a:solidFill>
              </a:rPr>
              <a:t>Shows the type of Medicare coverage (Part A and/or Part B) you have and the date your coverage started</a:t>
            </a:r>
          </a:p>
          <a:p>
            <a:pPr marL="349250" lvl="0" indent="-346075" defTabSz="685800">
              <a:lnSpc>
                <a:spcPct val="100000"/>
              </a:lnSpc>
              <a:spcBef>
                <a:spcPts val="0"/>
              </a:spcBef>
              <a:spcAft>
                <a:spcPts val="1200"/>
              </a:spcAft>
              <a:defRPr/>
            </a:pPr>
            <a:r>
              <a:rPr lang="en-US" sz="2000" dirty="0">
                <a:solidFill>
                  <a:srgbClr val="00529B"/>
                </a:solidFill>
              </a:rPr>
              <a:t>To accept Part B, keep your card (and carry it when you’re away from home) </a:t>
            </a:r>
          </a:p>
          <a:p>
            <a:pPr marL="349250" lvl="0" indent="-346075" defTabSz="685800">
              <a:lnSpc>
                <a:spcPct val="100000"/>
              </a:lnSpc>
              <a:spcBef>
                <a:spcPts val="0"/>
              </a:spcBef>
              <a:spcAft>
                <a:spcPts val="1200"/>
              </a:spcAft>
              <a:defRPr/>
            </a:pPr>
            <a:r>
              <a:rPr lang="en-US" sz="2000" dirty="0">
                <a:solidFill>
                  <a:srgbClr val="00529B"/>
                </a:solidFill>
              </a:rPr>
              <a:t>To refuse Part B, follow the instructions in the “Get Ready for Medicare” package</a:t>
            </a:r>
          </a:p>
          <a:p>
            <a:pPr marL="227013" lvl="1" indent="0" defTabSz="685800">
              <a:lnSpc>
                <a:spcPct val="110000"/>
              </a:lnSpc>
              <a:spcBef>
                <a:spcPts val="600"/>
              </a:spcBef>
              <a:buNone/>
            </a:pPr>
            <a:endParaRPr lang="en-US" dirty="0">
              <a:latin typeface="Arial" panose="020B0604020202020204" pitchFamily="34" charset="0"/>
              <a:cs typeface="Arial" panose="020B0604020202020204" pitchFamily="34" charset="0"/>
            </a:endParaRPr>
          </a:p>
        </p:txBody>
      </p:sp>
      <p:pic>
        <p:nvPicPr>
          <p:cNvPr id="6" name="Picture 5" descr="Medicare card sample"/>
          <p:cNvPicPr>
            <a:picLocks noChangeAspect="1"/>
          </p:cNvPicPr>
          <p:nvPr/>
        </p:nvPicPr>
        <p:blipFill>
          <a:blip r:embed="rId4"/>
          <a:stretch>
            <a:fillRect/>
          </a:stretch>
        </p:blipFill>
        <p:spPr>
          <a:xfrm>
            <a:off x="7469943" y="1193932"/>
            <a:ext cx="4155534" cy="2686406"/>
          </a:xfrm>
          <a:prstGeom prst="rect">
            <a:avLst/>
          </a:prstGeom>
          <a:ln>
            <a:noFill/>
          </a:ln>
          <a:effectLst>
            <a:outerShdw blurRad="292100" dist="139700" dir="2700000" algn="tl" rotWithShape="0">
              <a:srgbClr val="333333">
                <a:alpha val="65000"/>
              </a:srgbClr>
            </a:outerShdw>
          </a:effectLst>
        </p:spPr>
      </p:pic>
      <p:grpSp>
        <p:nvGrpSpPr>
          <p:cNvPr id="7" name="Group 6" descr="Callout box with Medicare contact info">
            <a:extLst>
              <a:ext uri="{FF2B5EF4-FFF2-40B4-BE49-F238E27FC236}">
                <a16:creationId xmlns:a16="http://schemas.microsoft.com/office/drawing/2014/main" id="{77533FB3-03B7-4058-9FFC-F0154720C8C0}"/>
              </a:ext>
            </a:extLst>
          </p:cNvPr>
          <p:cNvGrpSpPr/>
          <p:nvPr/>
        </p:nvGrpSpPr>
        <p:grpSpPr>
          <a:xfrm>
            <a:off x="2225964" y="4141141"/>
            <a:ext cx="7009475" cy="1765476"/>
            <a:chOff x="2488190" y="4141141"/>
            <a:chExt cx="7215613" cy="1765476"/>
          </a:xfrm>
        </p:grpSpPr>
        <p:sp>
          <p:nvSpPr>
            <p:cNvPr id="17" name="Rectangle: Rounded Corners 16">
              <a:extLst>
                <a:ext uri="{FF2B5EF4-FFF2-40B4-BE49-F238E27FC236}">
                  <a16:creationId xmlns:a16="http://schemas.microsoft.com/office/drawing/2014/main" id="{670B0409-F2E1-4B6F-8BF5-E36691A19436}"/>
                </a:ext>
              </a:extLst>
            </p:cNvPr>
            <p:cNvSpPr/>
            <p:nvPr/>
          </p:nvSpPr>
          <p:spPr>
            <a:xfrm>
              <a:off x="2488190" y="4141141"/>
              <a:ext cx="7215613" cy="1765476"/>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D1FEE34-7F9A-47BA-AE52-A0A8116F90FC}"/>
                </a:ext>
              </a:extLst>
            </p:cNvPr>
            <p:cNvSpPr txBox="1"/>
            <p:nvPr/>
          </p:nvSpPr>
          <p:spPr>
            <a:xfrm>
              <a:off x="2643885" y="4242809"/>
              <a:ext cx="6518275" cy="1538883"/>
            </a:xfrm>
            <a:prstGeom prst="rect">
              <a:avLst/>
            </a:prstGeom>
            <a:noFill/>
          </p:spPr>
          <p:txBody>
            <a:bodyPr wrap="square" lIns="91440" tIns="45720" rIns="91440" bIns="45720" anchor="t">
              <a:spAutoFit/>
            </a:bodyPr>
            <a:lstStyle/>
            <a:p>
              <a:pPr marL="0" marR="0" lvl="0" indent="0" defTabSz="914400" eaLnBrk="1" fontAlgn="auto" latinLnBrk="0" hangingPunct="1">
                <a:spcAft>
                  <a:spcPts val="1200"/>
                </a:spcAft>
                <a:buClrTx/>
                <a:buSzTx/>
                <a:buFontTx/>
                <a:buNone/>
                <a:tabLst/>
                <a:defRPr/>
              </a:pPr>
              <a:r>
                <a:rPr lang="en-US" sz="2000" b="1" kern="0" dirty="0">
                  <a:solidFill>
                    <a:schemeClr val="bg1"/>
                  </a:solidFill>
                </a:rPr>
                <a:t>Need a replacement card?</a:t>
              </a:r>
              <a:endParaRPr kumimoji="0" lang="en-US" sz="2000" b="1" i="0" u="none" strike="noStrike" kern="0" cap="none" spc="0" normalizeH="0" baseline="0" noProof="0" dirty="0">
                <a:ln>
                  <a:noFill/>
                </a:ln>
                <a:solidFill>
                  <a:schemeClr val="bg1"/>
                </a:solidFill>
                <a:effectLst/>
                <a:uLnTx/>
                <a:uFillTx/>
              </a:endParaRPr>
            </a:p>
            <a:p>
              <a:pPr marL="285750" indent="-285750">
                <a:spcAft>
                  <a:spcPts val="1200"/>
                </a:spcAft>
                <a:buFont typeface="Wingdings" panose="05000000000000000000" pitchFamily="2" charset="2"/>
                <a:buChar char="Ø"/>
                <a:defRPr/>
              </a:pPr>
              <a:r>
                <a:rPr lang="en-US" b="1" kern="0" dirty="0">
                  <a:solidFill>
                    <a:schemeClr val="bg1"/>
                  </a:solidFill>
                </a:rPr>
                <a:t>Visit </a:t>
              </a:r>
              <a:r>
                <a:rPr lang="en-US" b="1" dirty="0">
                  <a:solidFill>
                    <a:schemeClr val="bg1"/>
                  </a:solidFill>
                  <a:cs typeface="Arial"/>
                  <a:hlinkClick r:id="rId5">
                    <a:extLst>
                      <a:ext uri="{A12FA001-AC4F-418D-AE19-62706E023703}">
                        <ahyp:hlinkClr xmlns:ahyp="http://schemas.microsoft.com/office/drawing/2018/hyperlinkcolor" val="tx"/>
                      </a:ext>
                    </a:extLst>
                  </a:hlinkClick>
                </a:rPr>
                <a:t>Medicare.gov/account</a:t>
              </a:r>
              <a:r>
                <a:rPr lang="en-US" b="1" dirty="0">
                  <a:solidFill>
                    <a:schemeClr val="bg1"/>
                  </a:solidFill>
                  <a:cs typeface="Arial"/>
                </a:rPr>
                <a:t> </a:t>
              </a:r>
              <a:r>
                <a:rPr lang="en-US" dirty="0">
                  <a:solidFill>
                    <a:schemeClr val="bg1"/>
                  </a:solidFill>
                  <a:cs typeface="Arial"/>
                </a:rPr>
                <a:t>to log into your secure Medicare account and print an official copy </a:t>
              </a:r>
              <a:endParaRPr lang="en-US" dirty="0">
                <a:solidFill>
                  <a:schemeClr val="bg1"/>
                </a:solidFill>
              </a:endParaRPr>
            </a:p>
            <a:p>
              <a:pPr marL="285750" indent="-285750">
                <a:spcAft>
                  <a:spcPts val="1200"/>
                </a:spcAft>
                <a:buFont typeface="Wingdings" panose="05000000000000000000" pitchFamily="2" charset="2"/>
                <a:buChar char="Ø"/>
                <a:defRPr/>
              </a:pPr>
              <a:r>
                <a:rPr lang="en-US" b="1" kern="0" dirty="0">
                  <a:solidFill>
                    <a:schemeClr val="bg1"/>
                  </a:solidFill>
                </a:rPr>
                <a:t>Call </a:t>
              </a:r>
              <a:r>
                <a:rPr lang="en-US" b="1" dirty="0">
                  <a:solidFill>
                    <a:schemeClr val="bg1"/>
                  </a:solidFill>
                  <a:cs typeface="Arial"/>
                </a:rPr>
                <a:t>1-800-MEDICARE </a:t>
              </a:r>
              <a:r>
                <a:rPr lang="en-US" dirty="0">
                  <a:solidFill>
                    <a:schemeClr val="bg1"/>
                  </a:solidFill>
                  <a:cs typeface="Arial"/>
                </a:rPr>
                <a:t>(1-800-633-4227); TTY 1-877-486-2048</a:t>
              </a:r>
            </a:p>
          </p:txBody>
        </p:sp>
      </p:grpSp>
      <p:sp>
        <p:nvSpPr>
          <p:cNvPr id="3" name="Footer Placeholder 2"/>
          <p:cNvSpPr>
            <a:spLocks noGrp="1"/>
          </p:cNvSpPr>
          <p:nvPr>
            <p:ph type="ftr" sz="quarter" idx="11"/>
          </p:nvPr>
        </p:nvSpPr>
        <p:spPr/>
        <p:txBody>
          <a:bodyPr/>
          <a:lstStyle/>
          <a:p>
            <a:r>
              <a:rPr lang="en-US" dirty="0"/>
              <a:t>Getting Started With Medicare</a:t>
            </a:r>
          </a:p>
        </p:txBody>
      </p:sp>
      <p:sp>
        <p:nvSpPr>
          <p:cNvPr id="9" name="Slide Number Placeholder 5">
            <a:extLst>
              <a:ext uri="{FF2B5EF4-FFF2-40B4-BE49-F238E27FC236}">
                <a16:creationId xmlns:a16="http://schemas.microsoft.com/office/drawing/2014/main" id="{6071F6B7-908A-4D41-B628-3218B4BB81E2}"/>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16</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419976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When to Sign Up or </a:t>
            </a:r>
            <a:br>
              <a:rPr lang="en-US" sz="2800" dirty="0"/>
            </a:br>
            <a:r>
              <a:rPr lang="en-US" sz="2800" dirty="0"/>
              <a:t>Make Changes to Your Medicare Coverage</a:t>
            </a:r>
          </a:p>
        </p:txBody>
      </p:sp>
      <p:sp>
        <p:nvSpPr>
          <p:cNvPr id="26" name="Content Placeholder 4">
            <a:extLst>
              <a:ext uri="{FF2B5EF4-FFF2-40B4-BE49-F238E27FC236}">
                <a16:creationId xmlns:a16="http://schemas.microsoft.com/office/drawing/2014/main" id="{53E8E89C-C146-4B4E-A20E-296252EE38D3}"/>
              </a:ext>
            </a:extLst>
          </p:cNvPr>
          <p:cNvSpPr txBox="1">
            <a:spLocks/>
          </p:cNvSpPr>
          <p:nvPr/>
        </p:nvSpPr>
        <p:spPr>
          <a:xfrm>
            <a:off x="592374" y="1958349"/>
            <a:ext cx="5276850" cy="35326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Font typeface="Wingdings" pitchFamily="2" charset="2"/>
              <a:buNone/>
            </a:pPr>
            <a:r>
              <a:rPr lang="en-US" sz="2400" b="1" dirty="0">
                <a:solidFill>
                  <a:srgbClr val="00529B"/>
                </a:solidFill>
                <a:latin typeface="Arial"/>
                <a:cs typeface="Arial"/>
              </a:rPr>
              <a:t>If you don’t already have Medicare:</a:t>
            </a:r>
          </a:p>
          <a:p>
            <a:pPr marL="0" indent="0" defTabSz="685800">
              <a:lnSpc>
                <a:spcPct val="100000"/>
              </a:lnSpc>
              <a:spcBef>
                <a:spcPts val="600"/>
              </a:spcBef>
              <a:buNone/>
            </a:pPr>
            <a:endParaRPr lang="en-IN" sz="2400" b="1" dirty="0">
              <a:solidFill>
                <a:srgbClr val="00529B"/>
              </a:solidFill>
            </a:endParaRPr>
          </a:p>
          <a:p>
            <a:pPr marL="548640" indent="-274320" defTabSz="685800">
              <a:lnSpc>
                <a:spcPct val="110000"/>
              </a:lnSpc>
              <a:spcBef>
                <a:spcPts val="0"/>
              </a:spcBef>
              <a:spcAft>
                <a:spcPts val="600"/>
              </a:spcAft>
            </a:pPr>
            <a:r>
              <a:rPr lang="en-IN" sz="2000" dirty="0">
                <a:solidFill>
                  <a:srgbClr val="00529B"/>
                </a:solidFill>
              </a:rPr>
              <a:t>Initial Enrollment Period (IEP)</a:t>
            </a:r>
          </a:p>
          <a:p>
            <a:pPr marL="548640" indent="-274320" defTabSz="685800">
              <a:lnSpc>
                <a:spcPct val="110000"/>
              </a:lnSpc>
              <a:spcBef>
                <a:spcPts val="0"/>
              </a:spcBef>
              <a:spcAft>
                <a:spcPts val="600"/>
              </a:spcAft>
            </a:pPr>
            <a:r>
              <a:rPr lang="en-US" sz="2000" dirty="0">
                <a:solidFill>
                  <a:srgbClr val="00529B"/>
                </a:solidFill>
              </a:rPr>
              <a:t>Special Enrollment Period (SEP) (in certain circumstances)</a:t>
            </a:r>
          </a:p>
          <a:p>
            <a:pPr marL="548640" indent="-274320" defTabSz="685800">
              <a:lnSpc>
                <a:spcPct val="110000"/>
              </a:lnSpc>
              <a:spcBef>
                <a:spcPts val="0"/>
              </a:spcBef>
              <a:spcAft>
                <a:spcPts val="600"/>
              </a:spcAft>
            </a:pPr>
            <a:r>
              <a:rPr lang="en-IN" sz="2000" dirty="0">
                <a:solidFill>
                  <a:srgbClr val="00529B"/>
                </a:solidFill>
              </a:rPr>
              <a:t>General Enrollment Period (GEP)</a:t>
            </a:r>
          </a:p>
          <a:p>
            <a:pPr marL="0" indent="0" defTabSz="685800">
              <a:lnSpc>
                <a:spcPct val="100000"/>
              </a:lnSpc>
              <a:spcBef>
                <a:spcPts val="600"/>
              </a:spcBef>
              <a:buNone/>
            </a:pPr>
            <a:endParaRPr lang="en-IN" sz="2400" b="1" dirty="0">
              <a:solidFill>
                <a:srgbClr val="00529B"/>
              </a:solidFill>
            </a:endParaRPr>
          </a:p>
          <a:p>
            <a:pPr marL="0" indent="0" defTabSz="685800">
              <a:lnSpc>
                <a:spcPct val="100000"/>
              </a:lnSpc>
              <a:spcBef>
                <a:spcPts val="600"/>
              </a:spcBef>
              <a:buFont typeface="Wingdings" pitchFamily="2" charset="2"/>
              <a:buNone/>
            </a:pPr>
            <a:endParaRPr lang="en-US" sz="2400" b="1" dirty="0">
              <a:solidFill>
                <a:srgbClr val="00529B"/>
              </a:solidFill>
            </a:endParaRPr>
          </a:p>
        </p:txBody>
      </p:sp>
      <p:cxnSp>
        <p:nvCxnSpPr>
          <p:cNvPr id="10" name="Straight Connector 9">
            <a:extLst>
              <a:ext uri="{FF2B5EF4-FFF2-40B4-BE49-F238E27FC236}">
                <a16:creationId xmlns:a16="http://schemas.microsoft.com/office/drawing/2014/main" id="{17D3C62E-1AC1-4292-A854-E8C72A195FB2}"/>
              </a:ext>
              <a:ext uri="{C183D7F6-B498-43B3-948B-1728B52AA6E4}">
                <adec:decorative xmlns:adec="http://schemas.microsoft.com/office/drawing/2017/decorative" val="1"/>
              </a:ext>
            </a:extLst>
          </p:cNvPr>
          <p:cNvCxnSpPr>
            <a:cxnSpLocks/>
          </p:cNvCxnSpPr>
          <p:nvPr/>
        </p:nvCxnSpPr>
        <p:spPr>
          <a:xfrm>
            <a:off x="6096000" y="1958349"/>
            <a:ext cx="0" cy="3763139"/>
          </a:xfrm>
          <a:prstGeom prst="line">
            <a:avLst/>
          </a:prstGeom>
          <a:ln w="254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5">
            <a:extLst>
              <a:ext uri="{FF2B5EF4-FFF2-40B4-BE49-F238E27FC236}">
                <a16:creationId xmlns:a16="http://schemas.microsoft.com/office/drawing/2014/main" id="{FC3EC7ED-2CAB-4075-861E-4FCD3074EFDC}"/>
              </a:ext>
            </a:extLst>
          </p:cNvPr>
          <p:cNvSpPr txBox="1">
            <a:spLocks/>
          </p:cNvSpPr>
          <p:nvPr/>
        </p:nvSpPr>
        <p:spPr>
          <a:xfrm>
            <a:off x="6322778" y="1958349"/>
            <a:ext cx="5031021" cy="41076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Wingdings" pitchFamily="2" charset="2"/>
              <a:buChar char="§"/>
              <a:defRPr lang="en-US" sz="3200" kern="1200" dirty="0">
                <a:solidFill>
                  <a:prstClr val="black"/>
                </a:solidFill>
                <a:latin typeface="+mn-lt"/>
                <a:ea typeface="+mn-ea"/>
                <a:cs typeface="+mn-cs"/>
              </a:defRPr>
            </a:lvl1pPr>
            <a:lvl2pPr marL="573088" indent="-3429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2pPr>
            <a:lvl3pPr marL="804863" indent="-34290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3pPr>
            <a:lvl4pPr marL="969962" indent="-285750" algn="l" defTabSz="914400" rtl="0" eaLnBrk="1" latinLnBrk="0" hangingPunct="1">
              <a:lnSpc>
                <a:spcPct val="90000"/>
              </a:lnSpc>
              <a:spcBef>
                <a:spcPts val="5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90000"/>
              </a:lnSpc>
              <a:spcBef>
                <a:spcPts val="5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n-US" sz="2400" b="1" dirty="0">
                <a:solidFill>
                  <a:srgbClr val="00529B"/>
                </a:solidFill>
                <a:latin typeface="Arial"/>
                <a:cs typeface="Arial"/>
              </a:rPr>
              <a:t>If you already have Medicare and want to change how you get your coverage:</a:t>
            </a:r>
          </a:p>
          <a:p>
            <a:pPr marL="548640" defTabSz="685800">
              <a:lnSpc>
                <a:spcPct val="100000"/>
              </a:lnSpc>
              <a:spcBef>
                <a:spcPts val="0"/>
              </a:spcBef>
              <a:spcAft>
                <a:spcPts val="1200"/>
              </a:spcAft>
            </a:pPr>
            <a:r>
              <a:rPr lang="en-IN" sz="2000" dirty="0">
                <a:solidFill>
                  <a:srgbClr val="00529B"/>
                </a:solidFill>
                <a:latin typeface="Arial" panose="020B0604020202020204" pitchFamily="34" charset="0"/>
                <a:cs typeface="Arial" panose="020B0604020202020204" pitchFamily="34" charset="0"/>
              </a:rPr>
              <a:t>Open Enrollment Period (OEP)</a:t>
            </a:r>
          </a:p>
          <a:p>
            <a:pPr marL="548640" defTabSz="685800">
              <a:lnSpc>
                <a:spcPct val="100000"/>
              </a:lnSpc>
              <a:spcBef>
                <a:spcPts val="0"/>
              </a:spcBef>
              <a:spcAft>
                <a:spcPts val="1200"/>
              </a:spcAft>
            </a:pPr>
            <a:r>
              <a:rPr lang="en-IN" sz="2000" dirty="0">
                <a:solidFill>
                  <a:srgbClr val="00529B"/>
                </a:solidFill>
                <a:latin typeface="Arial" panose="020B0604020202020204" pitchFamily="34" charset="0"/>
                <a:cs typeface="Arial" panose="020B0604020202020204" pitchFamily="34" charset="0"/>
              </a:rPr>
              <a:t>Medicare Advantage OEP</a:t>
            </a:r>
          </a:p>
          <a:p>
            <a:pPr marL="548640" defTabSz="685800">
              <a:lnSpc>
                <a:spcPct val="100000"/>
              </a:lnSpc>
              <a:spcBef>
                <a:spcPts val="0"/>
              </a:spcBef>
              <a:spcAft>
                <a:spcPts val="1200"/>
              </a:spcAft>
            </a:pPr>
            <a:r>
              <a:rPr lang="en-IN" sz="2000" dirty="0">
                <a:solidFill>
                  <a:srgbClr val="00529B"/>
                </a:solidFill>
                <a:latin typeface="Arial"/>
                <a:cs typeface="Arial"/>
              </a:rPr>
              <a:t>5-Star Enrollment Period</a:t>
            </a:r>
          </a:p>
          <a:p>
            <a:pPr marL="548640" defTabSz="685800">
              <a:lnSpc>
                <a:spcPct val="100000"/>
              </a:lnSpc>
              <a:spcBef>
                <a:spcPts val="0"/>
              </a:spcBef>
              <a:spcAft>
                <a:spcPts val="1200"/>
              </a:spcAft>
            </a:pPr>
            <a:r>
              <a:rPr lang="en-US" sz="2000" dirty="0">
                <a:solidFill>
                  <a:srgbClr val="00529B"/>
                </a:solidFill>
                <a:latin typeface="Arial" panose="020B0604020202020204" pitchFamily="34" charset="0"/>
                <a:cs typeface="Arial" panose="020B0604020202020204" pitchFamily="34" charset="0"/>
              </a:rPr>
              <a:t>Special Enrollment Period (SEP) (in certain circumstances)</a:t>
            </a:r>
            <a:endParaRPr lang="en-IN" sz="2000" dirty="0">
              <a:solidFill>
                <a:srgbClr val="00529B"/>
              </a:solidFill>
              <a:latin typeface="Arial"/>
              <a:cs typeface="Arial"/>
            </a:endParaRPr>
          </a:p>
          <a:p>
            <a:pPr marL="0" indent="0" defTabSz="685800">
              <a:lnSpc>
                <a:spcPct val="100000"/>
              </a:lnSpc>
              <a:spcBef>
                <a:spcPts val="600"/>
              </a:spcBef>
              <a:buNone/>
            </a:pPr>
            <a:endParaRPr lang="en-IN" sz="2400" b="1" dirty="0">
              <a:solidFill>
                <a:srgbClr val="00529B"/>
              </a:solidFill>
              <a:latin typeface="Arial" panose="020B0604020202020204" pitchFamily="34" charset="0"/>
              <a:cs typeface="Arial" panose="020B0604020202020204" pitchFamily="34" charset="0"/>
            </a:endParaRPr>
          </a:p>
          <a:p>
            <a:pPr marL="0" indent="0" defTabSz="685800">
              <a:lnSpc>
                <a:spcPct val="100000"/>
              </a:lnSpc>
              <a:spcBef>
                <a:spcPts val="600"/>
              </a:spcBef>
              <a:buNone/>
            </a:pPr>
            <a:endParaRPr lang="en-IN" sz="2400" b="1" dirty="0">
              <a:solidFill>
                <a:srgbClr val="00529B"/>
              </a:solidFill>
              <a:latin typeface="Arial" panose="020B0604020202020204" pitchFamily="34" charset="0"/>
              <a:cs typeface="Arial" panose="020B0604020202020204" pitchFamily="34" charset="0"/>
            </a:endParaRPr>
          </a:p>
          <a:p>
            <a:pPr marL="0" indent="0" defTabSz="685800">
              <a:lnSpc>
                <a:spcPct val="100000"/>
              </a:lnSpc>
              <a:spcBef>
                <a:spcPts val="600"/>
              </a:spcBef>
              <a:buFont typeface="Wingdings" pitchFamily="2" charset="2"/>
              <a:buNone/>
            </a:pPr>
            <a:endParaRPr lang="en-US" sz="2400" b="1" dirty="0">
              <a:solidFill>
                <a:srgbClr val="00529B"/>
              </a:solidFill>
              <a:latin typeface="Arial"/>
              <a:cs typeface="Arial"/>
            </a:endParaRPr>
          </a:p>
        </p:txBody>
      </p:sp>
      <p:sp>
        <p:nvSpPr>
          <p:cNvPr id="3" name="Footer Placeholder 2"/>
          <p:cNvSpPr>
            <a:spLocks noGrp="1"/>
          </p:cNvSpPr>
          <p:nvPr>
            <p:ph type="ftr" sz="quarter" idx="11"/>
          </p:nvPr>
        </p:nvSpPr>
        <p:spPr/>
        <p:txBody>
          <a:bodyPr/>
          <a:lstStyle/>
          <a:p>
            <a:r>
              <a:rPr lang="en-US" dirty="0"/>
              <a:t>Getting Started With Medicare</a:t>
            </a:r>
          </a:p>
        </p:txBody>
      </p:sp>
      <p:sp>
        <p:nvSpPr>
          <p:cNvPr id="11" name="Slide Number Placeholder 5">
            <a:extLst>
              <a:ext uri="{FF2B5EF4-FFF2-40B4-BE49-F238E27FC236}">
                <a16:creationId xmlns:a16="http://schemas.microsoft.com/office/drawing/2014/main" id="{D970DDC4-53A6-4758-870F-610C9B35C2A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17</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6659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2500"/>
          </a:xfrm>
        </p:spPr>
        <p:txBody>
          <a:bodyPr anchor="ctr">
            <a:noAutofit/>
          </a:bodyPr>
          <a:lstStyle/>
          <a:p>
            <a:r>
              <a:rPr lang="en-US" sz="3000" dirty="0"/>
              <a:t>Initial Enrollment Period (IEP) 2022 </a:t>
            </a:r>
          </a:p>
        </p:txBody>
      </p:sp>
      <p:sp>
        <p:nvSpPr>
          <p:cNvPr id="120" name="TextBox 119">
            <a:extLst>
              <a:ext uri="{FF2B5EF4-FFF2-40B4-BE49-F238E27FC236}">
                <a16:creationId xmlns:a16="http://schemas.microsoft.com/office/drawing/2014/main" id="{299930E1-7F7B-4B5D-B24E-F0893B1C396A}"/>
              </a:ext>
            </a:extLst>
          </p:cNvPr>
          <p:cNvSpPr txBox="1"/>
          <p:nvPr/>
        </p:nvSpPr>
        <p:spPr>
          <a:xfrm>
            <a:off x="3160287" y="1094988"/>
            <a:ext cx="4520206" cy="523220"/>
          </a:xfrm>
          <a:prstGeom prst="rect">
            <a:avLst/>
          </a:prstGeom>
          <a:noFill/>
        </p:spPr>
        <p:txBody>
          <a:bodyPr wrap="square" rtlCol="0">
            <a:spAutoFit/>
          </a:bodyPr>
          <a:lstStyle/>
          <a:p>
            <a:pPr algn="ctr"/>
            <a:r>
              <a:rPr lang="en-US" sz="2800" b="1" dirty="0">
                <a:solidFill>
                  <a:srgbClr val="00529B"/>
                </a:solidFill>
                <a:latin typeface="Arial" panose="020B0604020202020204" pitchFamily="34" charset="0"/>
                <a:cs typeface="Arial" panose="020B0604020202020204" pitchFamily="34" charset="0"/>
              </a:rPr>
              <a:t>7-Month Period</a:t>
            </a:r>
          </a:p>
        </p:txBody>
      </p:sp>
      <p:grpSp>
        <p:nvGrpSpPr>
          <p:cNvPr id="11" name="Month 1 to 3 before" descr="Three calendar icons indicating the three month before the month you turn 65 ">
            <a:extLst>
              <a:ext uri="{FF2B5EF4-FFF2-40B4-BE49-F238E27FC236}">
                <a16:creationId xmlns:a16="http://schemas.microsoft.com/office/drawing/2014/main" id="{C1776E50-A0B2-49F5-9FA7-A0AEEBBC0C03}"/>
              </a:ext>
            </a:extLst>
          </p:cNvPr>
          <p:cNvGrpSpPr/>
          <p:nvPr/>
        </p:nvGrpSpPr>
        <p:grpSpPr>
          <a:xfrm>
            <a:off x="1216000" y="1853745"/>
            <a:ext cx="3405913" cy="1231499"/>
            <a:chOff x="1216000" y="1853745"/>
            <a:chExt cx="3405913" cy="1231499"/>
          </a:xfrm>
        </p:grpSpPr>
        <p:pic>
          <p:nvPicPr>
            <p:cNvPr id="10" name="Picture 9">
              <a:extLst>
                <a:ext uri="{FF2B5EF4-FFF2-40B4-BE49-F238E27FC236}">
                  <a16:creationId xmlns:a16="http://schemas.microsoft.com/office/drawing/2014/main" id="{E411D0F2-AB65-4E26-BF15-A1A32B04FB8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123" name="TextBox 122">
              <a:extLst>
                <a:ext uri="{FF2B5EF4-FFF2-40B4-BE49-F238E27FC236}">
                  <a16:creationId xmlns:a16="http://schemas.microsoft.com/office/drawing/2014/main" id="{EE14C387-2225-46FB-BA60-A4AE4C0913AD}"/>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pic>
          <p:nvPicPr>
            <p:cNvPr id="162" name="Picture 161">
              <a:extLst>
                <a:ext uri="{FF2B5EF4-FFF2-40B4-BE49-F238E27FC236}">
                  <a16:creationId xmlns:a16="http://schemas.microsoft.com/office/drawing/2014/main" id="{8891ABDD-4442-4DCE-AB3A-868B61B994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163" name="Picture 162">
              <a:extLst>
                <a:ext uri="{FF2B5EF4-FFF2-40B4-BE49-F238E27FC236}">
                  <a16:creationId xmlns:a16="http://schemas.microsoft.com/office/drawing/2014/main" id="{E4B9E3EF-32E0-4397-9834-223050BEC3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131" name="TextBox 130">
              <a:extLst>
                <a:ext uri="{FF2B5EF4-FFF2-40B4-BE49-F238E27FC236}">
                  <a16:creationId xmlns:a16="http://schemas.microsoft.com/office/drawing/2014/main" id="{A41D7829-A2CF-4C95-8E77-7D9DE256D8BC}"/>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139" name="TextBox 138">
              <a:extLst>
                <a:ext uri="{FF2B5EF4-FFF2-40B4-BE49-F238E27FC236}">
                  <a16:creationId xmlns:a16="http://schemas.microsoft.com/office/drawing/2014/main" id="{1E896F60-1466-4907-9793-E31256BCD44D}"/>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grpSp>
      <p:grpSp>
        <p:nvGrpSpPr>
          <p:cNvPr id="12" name="65" descr="a calendar icon representing your birthday month with a start labeled 65">
            <a:extLst>
              <a:ext uri="{FF2B5EF4-FFF2-40B4-BE49-F238E27FC236}">
                <a16:creationId xmlns:a16="http://schemas.microsoft.com/office/drawing/2014/main" id="{29DB3E8D-C3A4-41A4-A4EB-7DE26040D6B4}"/>
              </a:ext>
            </a:extLst>
          </p:cNvPr>
          <p:cNvGrpSpPr/>
          <p:nvPr/>
        </p:nvGrpSpPr>
        <p:grpSpPr>
          <a:xfrm>
            <a:off x="5432042" y="1467887"/>
            <a:ext cx="1747792" cy="1614465"/>
            <a:chOff x="5432042" y="1467887"/>
            <a:chExt cx="1747792" cy="1614465"/>
          </a:xfrm>
        </p:grpSpPr>
        <p:grpSp>
          <p:nvGrpSpPr>
            <p:cNvPr id="171" name="Group 170" descr="Calendar icon indication month 4 with balloons to highlight a 65th birthday month">
              <a:extLst>
                <a:ext uri="{FF2B5EF4-FFF2-40B4-BE49-F238E27FC236}">
                  <a16:creationId xmlns:a16="http://schemas.microsoft.com/office/drawing/2014/main" id="{CAF881E5-B425-4108-A770-252C929D49A2}"/>
                </a:ext>
              </a:extLst>
            </p:cNvPr>
            <p:cNvGrpSpPr/>
            <p:nvPr/>
          </p:nvGrpSpPr>
          <p:grpSpPr>
            <a:xfrm>
              <a:off x="5432042" y="1876031"/>
              <a:ext cx="970415" cy="1206321"/>
              <a:chOff x="2680273" y="3538580"/>
              <a:chExt cx="970415" cy="1206321"/>
            </a:xfrm>
          </p:grpSpPr>
          <p:sp>
            <p:nvSpPr>
              <p:cNvPr id="172" name="Rectangle 171">
                <a:extLst>
                  <a:ext uri="{FF2B5EF4-FFF2-40B4-BE49-F238E27FC236}">
                    <a16:creationId xmlns:a16="http://schemas.microsoft.com/office/drawing/2014/main" id="{02D9BCE3-75CF-409F-8881-0D45820E0F8F}"/>
                  </a:ext>
                </a:extLst>
              </p:cNvPr>
              <p:cNvSpPr/>
              <p:nvPr/>
            </p:nvSpPr>
            <p:spPr>
              <a:xfrm>
                <a:off x="2680273" y="3847353"/>
                <a:ext cx="970415" cy="897548"/>
              </a:xfrm>
              <a:prstGeom prst="rect">
                <a:avLst/>
              </a:prstGeom>
              <a:solidFill>
                <a:srgbClr val="FFC000"/>
              </a:solidFill>
              <a:ln w="9525" cap="flat">
                <a:noFill/>
                <a:prstDash val="solid"/>
                <a:miter/>
              </a:ln>
            </p:spPr>
            <p:txBody>
              <a:bodyPr rtlCol="0" anchor="ctr"/>
              <a:lstStyle/>
              <a:p>
                <a:endParaRPr lang="en-US" dirty="0"/>
              </a:p>
            </p:txBody>
          </p:sp>
          <p:grpSp>
            <p:nvGrpSpPr>
              <p:cNvPr id="173" name="Group 172">
                <a:extLst>
                  <a:ext uri="{FF2B5EF4-FFF2-40B4-BE49-F238E27FC236}">
                    <a16:creationId xmlns:a16="http://schemas.microsoft.com/office/drawing/2014/main" id="{199774B2-6C2B-4A19-A5FF-933A0B56C693}"/>
                  </a:ext>
                </a:extLst>
              </p:cNvPr>
              <p:cNvGrpSpPr/>
              <p:nvPr/>
            </p:nvGrpSpPr>
            <p:grpSpPr>
              <a:xfrm>
                <a:off x="2680273" y="3538580"/>
                <a:ext cx="970415" cy="274840"/>
                <a:chOff x="5808316" y="4157923"/>
                <a:chExt cx="970415" cy="274840"/>
              </a:xfrm>
            </p:grpSpPr>
            <p:sp>
              <p:nvSpPr>
                <p:cNvPr id="174" name="Rectangle 173">
                  <a:extLst>
                    <a:ext uri="{FF2B5EF4-FFF2-40B4-BE49-F238E27FC236}">
                      <a16:creationId xmlns:a16="http://schemas.microsoft.com/office/drawing/2014/main" id="{75750A56-B0DE-4CDD-A463-DBD7260F3322}"/>
                    </a:ext>
                  </a:extLst>
                </p:cNvPr>
                <p:cNvSpPr/>
                <p:nvPr/>
              </p:nvSpPr>
              <p:spPr>
                <a:xfrm>
                  <a:off x="5808316" y="4249883"/>
                  <a:ext cx="970415"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Flowchart: Terminator 174">
                  <a:extLst>
                    <a:ext uri="{FF2B5EF4-FFF2-40B4-BE49-F238E27FC236}">
                      <a16:creationId xmlns:a16="http://schemas.microsoft.com/office/drawing/2014/main" id="{21E5E573-758E-4EE4-BE65-1C6841D1AA2D}"/>
                    </a:ext>
                  </a:extLst>
                </p:cNvPr>
                <p:cNvSpPr/>
                <p:nvPr/>
              </p:nvSpPr>
              <p:spPr>
                <a:xfrm rot="5400000">
                  <a:off x="6504772" y="4206569"/>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Flowchart: Terminator 175">
                  <a:extLst>
                    <a:ext uri="{FF2B5EF4-FFF2-40B4-BE49-F238E27FC236}">
                      <a16:creationId xmlns:a16="http://schemas.microsoft.com/office/drawing/2014/main" id="{4B526468-1F4C-4CB7-9F61-D46F99AA7E90}"/>
                    </a:ext>
                  </a:extLst>
                </p:cNvPr>
                <p:cNvSpPr/>
                <p:nvPr/>
              </p:nvSpPr>
              <p:spPr>
                <a:xfrm rot="5400000">
                  <a:off x="6211399"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Flowchart: Terminator 176">
                  <a:extLst>
                    <a:ext uri="{FF2B5EF4-FFF2-40B4-BE49-F238E27FC236}">
                      <a16:creationId xmlns:a16="http://schemas.microsoft.com/office/drawing/2014/main" id="{7FF266A2-8C06-468B-87FE-E82BFDD452E3}"/>
                    </a:ext>
                  </a:extLst>
                </p:cNvPr>
                <p:cNvSpPr/>
                <p:nvPr/>
              </p:nvSpPr>
              <p:spPr>
                <a:xfrm rot="5400000">
                  <a:off x="5913760"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52" name="TextBox 151">
              <a:extLst>
                <a:ext uri="{FF2B5EF4-FFF2-40B4-BE49-F238E27FC236}">
                  <a16:creationId xmlns:a16="http://schemas.microsoft.com/office/drawing/2014/main" id="{2B44A6C3-B1DF-4064-91BC-173D520A32F4}"/>
                </a:ext>
              </a:extLst>
            </p:cNvPr>
            <p:cNvSpPr txBox="1"/>
            <p:nvPr/>
          </p:nvSpPr>
          <p:spPr>
            <a:xfrm>
              <a:off x="5492376" y="2260444"/>
              <a:ext cx="829402" cy="768096"/>
            </a:xfrm>
            <a:prstGeom prst="rect">
              <a:avLst/>
            </a:prstGeom>
            <a:solidFill>
              <a:srgbClr val="FFC000"/>
            </a:solidFill>
            <a:ln>
              <a:solidFill>
                <a:schemeClr val="bg1"/>
              </a:solidFill>
            </a:ln>
          </p:spPr>
          <p:txBody>
            <a:bodyPr wrap="square" lIns="0" tIns="0" rIns="0" bIns="0" rtlCol="0" anchor="ctr">
              <a:noAutofit/>
            </a:bodyPr>
            <a:lstStyle/>
            <a:p>
              <a:pPr algn="ctr"/>
              <a:r>
                <a:rPr lang="en-US" sz="1400" b="1" dirty="0">
                  <a:solidFill>
                    <a:schemeClr val="accent1">
                      <a:lumMod val="50000"/>
                    </a:schemeClr>
                  </a:solidFill>
                </a:rPr>
                <a:t>Birthday</a:t>
              </a:r>
            </a:p>
            <a:p>
              <a:pPr algn="ctr"/>
              <a:r>
                <a:rPr lang="en-US" sz="1400" b="1" dirty="0">
                  <a:solidFill>
                    <a:schemeClr val="accent1">
                      <a:lumMod val="50000"/>
                    </a:schemeClr>
                  </a:solidFill>
                </a:rPr>
                <a:t>MONTH</a:t>
              </a:r>
            </a:p>
          </p:txBody>
        </p:sp>
        <p:grpSp>
          <p:nvGrpSpPr>
            <p:cNvPr id="153" name="Group 152">
              <a:extLst>
                <a:ext uri="{FF2B5EF4-FFF2-40B4-BE49-F238E27FC236}">
                  <a16:creationId xmlns:a16="http://schemas.microsoft.com/office/drawing/2014/main" id="{B8FA864B-9CE0-48FE-8D3B-FD580AA45AF3}"/>
                </a:ext>
                <a:ext uri="{C183D7F6-B498-43B3-948B-1728B52AA6E4}">
                  <adec:decorative xmlns:adec="http://schemas.microsoft.com/office/drawing/2017/decorative" val="1"/>
                </a:ext>
              </a:extLst>
            </p:cNvPr>
            <p:cNvGrpSpPr/>
            <p:nvPr/>
          </p:nvGrpSpPr>
          <p:grpSpPr>
            <a:xfrm>
              <a:off x="6128137" y="1467887"/>
              <a:ext cx="1051697" cy="901475"/>
              <a:chOff x="10483812" y="1290185"/>
              <a:chExt cx="1051697" cy="901475"/>
            </a:xfrm>
          </p:grpSpPr>
          <p:sp>
            <p:nvSpPr>
              <p:cNvPr id="154" name="Star: 10 Points 153" descr="Star icon with the number 65 in it">
                <a:extLst>
                  <a:ext uri="{FF2B5EF4-FFF2-40B4-BE49-F238E27FC236}">
                    <a16:creationId xmlns:a16="http://schemas.microsoft.com/office/drawing/2014/main" id="{1C30F9A6-3FF0-4511-8830-B5366D1FAB56}"/>
                  </a:ext>
                </a:extLst>
              </p:cNvPr>
              <p:cNvSpPr>
                <a:spLocks noChangeAspect="1"/>
              </p:cNvSpPr>
              <p:nvPr/>
            </p:nvSpPr>
            <p:spPr>
              <a:xfrm>
                <a:off x="10483812" y="1643020"/>
                <a:ext cx="548640" cy="548640"/>
              </a:xfrm>
              <a:prstGeom prst="star10">
                <a:avLst/>
              </a:prstGeom>
              <a:solidFill>
                <a:srgbClr val="8D12AE"/>
              </a:solidFill>
              <a:ln w="381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dirty="0"/>
                  <a:t>65</a:t>
                </a:r>
                <a:endParaRPr lang="en-US" b="1" dirty="0"/>
              </a:p>
            </p:txBody>
          </p:sp>
          <p:grpSp>
            <p:nvGrpSpPr>
              <p:cNvPr id="155" name="Group 154">
                <a:extLst>
                  <a:ext uri="{FF2B5EF4-FFF2-40B4-BE49-F238E27FC236}">
                    <a16:creationId xmlns:a16="http://schemas.microsoft.com/office/drawing/2014/main" id="{8CC519E4-AB2D-457D-B149-8F3E00241F87}"/>
                  </a:ext>
                </a:extLst>
              </p:cNvPr>
              <p:cNvGrpSpPr/>
              <p:nvPr/>
            </p:nvGrpSpPr>
            <p:grpSpPr>
              <a:xfrm>
                <a:off x="10805744" y="1290185"/>
                <a:ext cx="729765" cy="588328"/>
                <a:chOff x="10805744" y="1290185"/>
                <a:chExt cx="729765" cy="588328"/>
              </a:xfrm>
            </p:grpSpPr>
            <p:pic>
              <p:nvPicPr>
                <p:cNvPr id="156" name="Graphic 155" descr="Balloons">
                  <a:extLst>
                    <a:ext uri="{FF2B5EF4-FFF2-40B4-BE49-F238E27FC236}">
                      <a16:creationId xmlns:a16="http://schemas.microsoft.com/office/drawing/2014/main" id="{53B38B83-0BBB-444D-8851-FB046CA4F0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90292">
                  <a:off x="10805744" y="1290185"/>
                  <a:ext cx="595110" cy="588328"/>
                </a:xfrm>
                <a:prstGeom prst="rect">
                  <a:avLst/>
                </a:prstGeom>
              </p:spPr>
            </p:pic>
            <p:pic>
              <p:nvPicPr>
                <p:cNvPr id="157" name="Graphic 156" descr="Streamers">
                  <a:extLst>
                    <a:ext uri="{FF2B5EF4-FFF2-40B4-BE49-F238E27FC236}">
                      <a16:creationId xmlns:a16="http://schemas.microsoft.com/office/drawing/2014/main" id="{3F3AEE97-3E5F-4054-BF9A-04E774257A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62546">
                  <a:off x="11361177" y="1604579"/>
                  <a:ext cx="174332" cy="174332"/>
                </a:xfrm>
                <a:prstGeom prst="rect">
                  <a:avLst/>
                </a:prstGeom>
              </p:spPr>
            </p:pic>
          </p:grpSp>
        </p:grpSp>
      </p:grpSp>
      <p:grpSp>
        <p:nvGrpSpPr>
          <p:cNvPr id="164" name="Month 1 to 3 after" descr="Three calendar icons indicating the three month after the month you turn 65">
            <a:extLst>
              <a:ext uri="{FF2B5EF4-FFF2-40B4-BE49-F238E27FC236}">
                <a16:creationId xmlns:a16="http://schemas.microsoft.com/office/drawing/2014/main" id="{D60ADF07-919F-40FB-9217-001EBCCB9514}"/>
              </a:ext>
            </a:extLst>
          </p:cNvPr>
          <p:cNvGrpSpPr/>
          <p:nvPr/>
        </p:nvGrpSpPr>
        <p:grpSpPr>
          <a:xfrm>
            <a:off x="7351259" y="1853745"/>
            <a:ext cx="3405913" cy="1231499"/>
            <a:chOff x="1216000" y="1853745"/>
            <a:chExt cx="3405913" cy="1231499"/>
          </a:xfrm>
        </p:grpSpPr>
        <p:pic>
          <p:nvPicPr>
            <p:cNvPr id="165" name="Picture 164">
              <a:extLst>
                <a:ext uri="{FF2B5EF4-FFF2-40B4-BE49-F238E27FC236}">
                  <a16:creationId xmlns:a16="http://schemas.microsoft.com/office/drawing/2014/main" id="{E2EA5DEF-4FBA-4CBC-8C59-0BD7182AF2C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166" name="TextBox 165">
              <a:extLst>
                <a:ext uri="{FF2B5EF4-FFF2-40B4-BE49-F238E27FC236}">
                  <a16:creationId xmlns:a16="http://schemas.microsoft.com/office/drawing/2014/main" id="{A3866247-FF19-4DD4-856F-07915B3856B5}"/>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pic>
          <p:nvPicPr>
            <p:cNvPr id="167" name="Picture 166">
              <a:extLst>
                <a:ext uri="{FF2B5EF4-FFF2-40B4-BE49-F238E27FC236}">
                  <a16:creationId xmlns:a16="http://schemas.microsoft.com/office/drawing/2014/main" id="{4D85EB0E-33ED-4CC6-A415-F4B77889ED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168" name="Picture 167">
              <a:extLst>
                <a:ext uri="{FF2B5EF4-FFF2-40B4-BE49-F238E27FC236}">
                  <a16:creationId xmlns:a16="http://schemas.microsoft.com/office/drawing/2014/main" id="{4EC387B0-3A35-4EE4-975E-8E9FD1DD116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169" name="TextBox 168">
              <a:extLst>
                <a:ext uri="{FF2B5EF4-FFF2-40B4-BE49-F238E27FC236}">
                  <a16:creationId xmlns:a16="http://schemas.microsoft.com/office/drawing/2014/main" id="{0560069A-20A9-48FE-9CD1-65E036A526FC}"/>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170" name="TextBox 169">
              <a:extLst>
                <a:ext uri="{FF2B5EF4-FFF2-40B4-BE49-F238E27FC236}">
                  <a16:creationId xmlns:a16="http://schemas.microsoft.com/office/drawing/2014/main" id="{519A0759-79BE-475A-84FD-66ADC4331D3B}"/>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grpSp>
      <p:sp>
        <p:nvSpPr>
          <p:cNvPr id="89" name="Rectangle 88" descr="Box: If you apply before you turn 65, your coverage starts the month you turn 65.&#10;">
            <a:extLst>
              <a:ext uri="{FF2B5EF4-FFF2-40B4-BE49-F238E27FC236}">
                <a16:creationId xmlns:a16="http://schemas.microsoft.com/office/drawing/2014/main" id="{19D5B0BD-A037-4913-99EC-9A3D0BE30E2D}"/>
              </a:ext>
            </a:extLst>
          </p:cNvPr>
          <p:cNvSpPr/>
          <p:nvPr/>
        </p:nvSpPr>
        <p:spPr>
          <a:xfrm>
            <a:off x="1217252" y="3315967"/>
            <a:ext cx="3401535" cy="1102954"/>
          </a:xfrm>
          <a:prstGeom prst="rect">
            <a:avLst/>
          </a:prstGeom>
          <a:solidFill>
            <a:schemeClr val="accent5">
              <a:lumMod val="20000"/>
              <a:lumOff val="80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529B"/>
                </a:solidFill>
                <a:latin typeface="Arial" panose="020B0604020202020204" pitchFamily="34" charset="0"/>
                <a:cs typeface="Arial" panose="020B0604020202020204" pitchFamily="34" charset="0"/>
              </a:rPr>
              <a:t>If you apply </a:t>
            </a:r>
            <a:r>
              <a:rPr lang="en-US" b="1" dirty="0">
                <a:solidFill>
                  <a:srgbClr val="00529B"/>
                </a:solidFill>
                <a:latin typeface="Arial" panose="020B0604020202020204" pitchFamily="34" charset="0"/>
                <a:cs typeface="Arial" panose="020B0604020202020204" pitchFamily="34" charset="0"/>
              </a:rPr>
              <a:t>before</a:t>
            </a:r>
            <a:r>
              <a:rPr lang="en-US" dirty="0">
                <a:solidFill>
                  <a:srgbClr val="00529B"/>
                </a:solidFill>
                <a:latin typeface="Arial" panose="020B0604020202020204" pitchFamily="34" charset="0"/>
                <a:cs typeface="Arial" panose="020B0604020202020204" pitchFamily="34" charset="0"/>
              </a:rPr>
              <a:t> you turn 65, your coverage starts the month you turn 65.</a:t>
            </a:r>
          </a:p>
        </p:txBody>
      </p:sp>
      <p:sp>
        <p:nvSpPr>
          <p:cNvPr id="118" name="Rectangle 117" descr="Box: If you apply during the month you turn 65, your coverage starts the next month">
            <a:extLst>
              <a:ext uri="{FF2B5EF4-FFF2-40B4-BE49-F238E27FC236}">
                <a16:creationId xmlns:a16="http://schemas.microsoft.com/office/drawing/2014/main" id="{E37DE70F-C427-4EAD-841A-4D82E3D7B655}"/>
              </a:ext>
            </a:extLst>
          </p:cNvPr>
          <p:cNvSpPr/>
          <p:nvPr/>
        </p:nvSpPr>
        <p:spPr>
          <a:xfrm>
            <a:off x="4765087" y="3293494"/>
            <a:ext cx="2434768" cy="1125920"/>
          </a:xfrm>
          <a:prstGeom prst="rect">
            <a:avLst/>
          </a:prstGeom>
          <a:solidFill>
            <a:srgbClr val="FFC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529B"/>
                </a:solidFill>
                <a:latin typeface="Arial" panose="020B0604020202020204" pitchFamily="34" charset="0"/>
                <a:cs typeface="Arial" panose="020B0604020202020204" pitchFamily="34" charset="0"/>
              </a:rPr>
              <a:t>If you apply </a:t>
            </a:r>
            <a:r>
              <a:rPr lang="en-US" b="1" dirty="0">
                <a:solidFill>
                  <a:srgbClr val="00529B"/>
                </a:solidFill>
                <a:latin typeface="Arial" panose="020B0604020202020204" pitchFamily="34" charset="0"/>
                <a:cs typeface="Arial" panose="020B0604020202020204" pitchFamily="34" charset="0"/>
              </a:rPr>
              <a:t>during</a:t>
            </a:r>
            <a:r>
              <a:rPr lang="en-US" dirty="0">
                <a:solidFill>
                  <a:srgbClr val="00529B"/>
                </a:solidFill>
                <a:latin typeface="Arial" panose="020B0604020202020204" pitchFamily="34" charset="0"/>
                <a:cs typeface="Arial" panose="020B0604020202020204" pitchFamily="34" charset="0"/>
              </a:rPr>
              <a:t> the month you turn 65, your coverage starts the next month.</a:t>
            </a:r>
          </a:p>
        </p:txBody>
      </p:sp>
      <p:sp>
        <p:nvSpPr>
          <p:cNvPr id="117" name="Rectangle 116" descr="Box: If you apply after the month you turn 65, your coverage begins 2 or 3 months after you turn 65.&#10;">
            <a:extLst>
              <a:ext uri="{FF2B5EF4-FFF2-40B4-BE49-F238E27FC236}">
                <a16:creationId xmlns:a16="http://schemas.microsoft.com/office/drawing/2014/main" id="{C925AA38-86D5-4B3D-B630-4BB757F0ADAA}"/>
              </a:ext>
            </a:extLst>
          </p:cNvPr>
          <p:cNvSpPr/>
          <p:nvPr/>
        </p:nvSpPr>
        <p:spPr>
          <a:xfrm>
            <a:off x="7346155" y="3293494"/>
            <a:ext cx="3401538" cy="1125919"/>
          </a:xfrm>
          <a:prstGeom prst="rect">
            <a:avLst/>
          </a:prstGeom>
          <a:solidFill>
            <a:schemeClr val="accent5">
              <a:lumMod val="20000"/>
              <a:lumOff val="80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rgbClr val="00529B"/>
                </a:solidFill>
                <a:latin typeface="Arial" panose="020B0604020202020204" pitchFamily="34" charset="0"/>
                <a:cs typeface="Arial" panose="020B0604020202020204" pitchFamily="34" charset="0"/>
              </a:rPr>
              <a:t>If you apply </a:t>
            </a:r>
            <a:r>
              <a:rPr lang="en-US" b="1" dirty="0">
                <a:solidFill>
                  <a:srgbClr val="00529B"/>
                </a:solidFill>
                <a:latin typeface="Arial" panose="020B0604020202020204" pitchFamily="34" charset="0"/>
                <a:cs typeface="Arial" panose="020B0604020202020204" pitchFamily="34" charset="0"/>
              </a:rPr>
              <a:t>after</a:t>
            </a:r>
            <a:r>
              <a:rPr lang="en-US" dirty="0">
                <a:solidFill>
                  <a:srgbClr val="00529B"/>
                </a:solidFill>
                <a:latin typeface="Arial" panose="020B0604020202020204" pitchFamily="34" charset="0"/>
                <a:cs typeface="Arial" panose="020B0604020202020204" pitchFamily="34" charset="0"/>
              </a:rPr>
              <a:t> the month you turn 65, your coverage begins 2 or 3 months after you turn 65.</a:t>
            </a:r>
          </a:p>
        </p:txBody>
      </p:sp>
      <p:grpSp>
        <p:nvGrpSpPr>
          <p:cNvPr id="158" name="Group 157" descr="Information banner reading: If you enroll after your IEP, you may pay a late enrollment penalty.">
            <a:extLst>
              <a:ext uri="{FF2B5EF4-FFF2-40B4-BE49-F238E27FC236}">
                <a16:creationId xmlns:a16="http://schemas.microsoft.com/office/drawing/2014/main" id="{1B0E2D9D-2EC4-4A3B-9EA8-9E16146B9CD8}"/>
              </a:ext>
            </a:extLst>
          </p:cNvPr>
          <p:cNvGrpSpPr/>
          <p:nvPr/>
        </p:nvGrpSpPr>
        <p:grpSpPr>
          <a:xfrm>
            <a:off x="7193291" y="4320309"/>
            <a:ext cx="5312939" cy="1221809"/>
            <a:chOff x="8057778" y="4114511"/>
            <a:chExt cx="4468542" cy="1221809"/>
          </a:xfrm>
        </p:grpSpPr>
        <p:sp>
          <p:nvSpPr>
            <p:cNvPr id="159" name="Arrow: Pentagon 158">
              <a:extLst>
                <a:ext uri="{FF2B5EF4-FFF2-40B4-BE49-F238E27FC236}">
                  <a16:creationId xmlns:a16="http://schemas.microsoft.com/office/drawing/2014/main" id="{911B47CF-611A-4D14-B80A-BD4A1967B096}"/>
                </a:ext>
              </a:extLst>
            </p:cNvPr>
            <p:cNvSpPr/>
            <p:nvPr/>
          </p:nvSpPr>
          <p:spPr>
            <a:xfrm rot="10800000">
              <a:off x="8057778" y="4397730"/>
              <a:ext cx="4196850"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extBox 159">
              <a:extLst>
                <a:ext uri="{FF2B5EF4-FFF2-40B4-BE49-F238E27FC236}">
                  <a16:creationId xmlns:a16="http://schemas.microsoft.com/office/drawing/2014/main" id="{434A8813-854B-4887-8B6D-89D1611311DF}"/>
                </a:ext>
              </a:extLst>
            </p:cNvPr>
            <p:cNvSpPr txBox="1"/>
            <p:nvPr/>
          </p:nvSpPr>
          <p:spPr>
            <a:xfrm>
              <a:off x="9714088" y="4522879"/>
              <a:ext cx="2812232" cy="584775"/>
            </a:xfrm>
            <a:prstGeom prst="rect">
              <a:avLst/>
            </a:prstGeom>
            <a:noFill/>
          </p:spPr>
          <p:txBody>
            <a:bodyPr wrap="square" rtlCol="0">
              <a:spAutoFit/>
            </a:bodyPr>
            <a:lstStyle/>
            <a:p>
              <a:pPr lvl="0" defTabSz="685800">
                <a:lnSpc>
                  <a:spcPct val="100000"/>
                </a:lnSpc>
                <a:spcBef>
                  <a:spcPts val="600"/>
                </a:spcBef>
              </a:pPr>
              <a:r>
                <a:rPr lang="en-US" sz="1600" dirty="0">
                  <a:solidFill>
                    <a:srgbClr val="00529B"/>
                  </a:solidFill>
                  <a:cs typeface="Arial" panose="020B0604020202020204" pitchFamily="34" charset="0"/>
                </a:rPr>
                <a:t>If you enroll after your IEP, you may pay a late enrollment penalty</a:t>
              </a:r>
            </a:p>
          </p:txBody>
        </p:sp>
        <p:pic>
          <p:nvPicPr>
            <p:cNvPr id="161" name="Graphic 160" descr="Money icon">
              <a:extLst>
                <a:ext uri="{FF2B5EF4-FFF2-40B4-BE49-F238E27FC236}">
                  <a16:creationId xmlns:a16="http://schemas.microsoft.com/office/drawing/2014/main" id="{6A4B443B-E298-4DEC-9EC2-C30399F9FD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82232" y="4114511"/>
              <a:ext cx="1221809" cy="1221809"/>
            </a:xfrm>
            <a:prstGeom prst="rect">
              <a:avLst/>
            </a:prstGeom>
          </p:spPr>
        </p:pic>
      </p:grpSp>
      <p:sp>
        <p:nvSpPr>
          <p:cNvPr id="119" name="Freeform: Shape 118">
            <a:extLst>
              <a:ext uri="{FF2B5EF4-FFF2-40B4-BE49-F238E27FC236}">
                <a16:creationId xmlns:a16="http://schemas.microsoft.com/office/drawing/2014/main" id="{2E8E62F5-14FE-4B14-8727-70BDA21C4251}"/>
              </a:ext>
              <a:ext uri="{C183D7F6-B498-43B3-948B-1728B52AA6E4}">
                <adec:decorative xmlns:adec="http://schemas.microsoft.com/office/drawing/2017/decorative" val="1"/>
              </a:ext>
            </a:extLst>
          </p:cNvPr>
          <p:cNvSpPr>
            <a:spLocks noChangeAspect="1"/>
          </p:cNvSpPr>
          <p:nvPr/>
        </p:nvSpPr>
        <p:spPr>
          <a:xfrm>
            <a:off x="990057" y="5549753"/>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Content Placeholder 7">
            <a:extLst>
              <a:ext uri="{FF2B5EF4-FFF2-40B4-BE49-F238E27FC236}">
                <a16:creationId xmlns:a16="http://schemas.microsoft.com/office/drawing/2014/main" id="{9F48FCE2-11D7-4D01-87FB-D304AC07220A}"/>
              </a:ext>
            </a:extLst>
          </p:cNvPr>
          <p:cNvSpPr txBox="1">
            <a:spLocks/>
          </p:cNvSpPr>
          <p:nvPr/>
        </p:nvSpPr>
        <p:spPr>
          <a:xfrm>
            <a:off x="1166145" y="5508458"/>
            <a:ext cx="10086346" cy="10593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defRPr/>
            </a:pPr>
            <a:r>
              <a:rPr kumimoji="0" lang="en-US" sz="1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NOTE: </a:t>
            </a:r>
            <a:r>
              <a:rPr lang="en-US" sz="1400" dirty="0">
                <a:solidFill>
                  <a:srgbClr val="00529B"/>
                </a:solidFill>
                <a:latin typeface="Arial" panose="020B0604020202020204" pitchFamily="34" charset="0"/>
                <a:cs typeface="Arial" panose="020B0604020202020204" pitchFamily="34" charset="0"/>
              </a:rPr>
              <a:t>Your 6-month Medigap OEP starts when you’re both 65 and have Part B.</a:t>
            </a: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a:xfrm>
            <a:off x="4038600" y="6492240"/>
            <a:ext cx="4114800" cy="365125"/>
          </a:xfrm>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03124AA5-BE09-4C02-9BE5-19FDC7630C3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18</a:t>
            </a:fld>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70109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6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7"/>
                                        </p:tgtEl>
                                        <p:attrNameLst>
                                          <p:attrName>style.visibility</p:attrName>
                                        </p:attrNameLst>
                                      </p:cBhvr>
                                      <p:to>
                                        <p:strVal val="visible"/>
                                      </p:to>
                                    </p:set>
                                  </p:childTnLst>
                                </p:cTn>
                              </p:par>
                            </p:childTnLst>
                          </p:cTn>
                        </p:par>
                        <p:par>
                          <p:cTn id="25" fill="hold">
                            <p:stCondLst>
                              <p:cond delay="0"/>
                            </p:stCondLst>
                            <p:childTnLst>
                              <p:par>
                                <p:cTn id="26" presetID="2" presetClass="entr" presetSubtype="2" fill="hold" nodeType="afterEffect">
                                  <p:stCondLst>
                                    <p:cond delay="500"/>
                                  </p:stCondLst>
                                  <p:childTnLst>
                                    <p:set>
                                      <p:cBhvr>
                                        <p:cTn id="27" dur="1" fill="hold">
                                          <p:stCondLst>
                                            <p:cond delay="0"/>
                                          </p:stCondLst>
                                        </p:cTn>
                                        <p:tgtEl>
                                          <p:spTgt spid="158"/>
                                        </p:tgtEl>
                                        <p:attrNameLst>
                                          <p:attrName>style.visibility</p:attrName>
                                        </p:attrNameLst>
                                      </p:cBhvr>
                                      <p:to>
                                        <p:strVal val="visible"/>
                                      </p:to>
                                    </p:set>
                                    <p:anim calcmode="lin" valueType="num">
                                      <p:cBhvr additive="base">
                                        <p:cTn id="28" dur="500" fill="hold"/>
                                        <p:tgtEl>
                                          <p:spTgt spid="158"/>
                                        </p:tgtEl>
                                        <p:attrNameLst>
                                          <p:attrName>ppt_x</p:attrName>
                                        </p:attrNameLst>
                                      </p:cBhvr>
                                      <p:tavLst>
                                        <p:tav tm="0">
                                          <p:val>
                                            <p:strVal val="1+#ppt_w/2"/>
                                          </p:val>
                                        </p:tav>
                                        <p:tav tm="100000">
                                          <p:val>
                                            <p:strVal val="#ppt_x"/>
                                          </p:val>
                                        </p:tav>
                                      </p:tavLst>
                                    </p:anim>
                                    <p:anim calcmode="lin" valueType="num">
                                      <p:cBhvr additive="base">
                                        <p:cTn id="29" dur="500" fill="hold"/>
                                        <p:tgtEl>
                                          <p:spTgt spid="15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118" grpId="0" animBg="1"/>
      <p:bldP spid="117" grpId="0" animBg="1"/>
      <p:bldP spid="1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Special Enrollment Period (SEP) 2022</a:t>
            </a:r>
          </a:p>
        </p:txBody>
      </p:sp>
      <p:grpSp>
        <p:nvGrpSpPr>
          <p:cNvPr id="220" name="Group 219" descr="Box reading: Coverage begins July 1st">
            <a:extLst>
              <a:ext uri="{FF2B5EF4-FFF2-40B4-BE49-F238E27FC236}">
                <a16:creationId xmlns:a16="http://schemas.microsoft.com/office/drawing/2014/main" id="{C45701E6-669C-4F9A-9ABF-E1A89F0D6009}"/>
              </a:ext>
            </a:extLst>
          </p:cNvPr>
          <p:cNvGrpSpPr/>
          <p:nvPr/>
        </p:nvGrpSpPr>
        <p:grpSpPr>
          <a:xfrm>
            <a:off x="237756" y="1426440"/>
            <a:ext cx="2704890" cy="2126503"/>
            <a:chOff x="7664742" y="718797"/>
            <a:chExt cx="1890319" cy="1917582"/>
          </a:xfrm>
        </p:grpSpPr>
        <p:sp>
          <p:nvSpPr>
            <p:cNvPr id="221" name="Freeform: Shape 220">
              <a:extLst>
                <a:ext uri="{FF2B5EF4-FFF2-40B4-BE49-F238E27FC236}">
                  <a16:creationId xmlns:a16="http://schemas.microsoft.com/office/drawing/2014/main" id="{26D82309-C633-4159-AA82-77D604FE5C08}"/>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BDD7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222" name="Freeform: Shape 221">
              <a:extLst>
                <a:ext uri="{FF2B5EF4-FFF2-40B4-BE49-F238E27FC236}">
                  <a16:creationId xmlns:a16="http://schemas.microsoft.com/office/drawing/2014/main" id="{A061AA9B-B7C6-475E-B64C-9C1BB0F973FF}"/>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TextBox 222">
              <a:extLst>
                <a:ext uri="{FF2B5EF4-FFF2-40B4-BE49-F238E27FC236}">
                  <a16:creationId xmlns:a16="http://schemas.microsoft.com/office/drawing/2014/main" id="{98A89BDB-31EA-4148-A203-3781CB26B007}"/>
                </a:ext>
              </a:extLst>
            </p:cNvPr>
            <p:cNvSpPr txBox="1"/>
            <p:nvPr/>
          </p:nvSpPr>
          <p:spPr>
            <a:xfrm>
              <a:off x="7734650" y="1271179"/>
              <a:ext cx="1772872" cy="1082401"/>
            </a:xfrm>
            <a:prstGeom prst="rect">
              <a:avLst/>
            </a:prstGeom>
            <a:solidFill>
              <a:srgbClr val="BDD7EE"/>
            </a:solidFill>
          </p:spPr>
          <p:txBody>
            <a:bodyPr wrap="square" rtlCol="0">
              <a:spAutoFit/>
            </a:bodyPr>
            <a:lstStyle/>
            <a:p>
              <a:pPr algn="ctr"/>
              <a:r>
                <a:rPr lang="en-US" b="1" dirty="0">
                  <a:solidFill>
                    <a:srgbClr val="2F5597"/>
                  </a:solidFill>
                </a:rPr>
                <a:t>Starts after Medicare IEP and having GHP coverage based on current employment</a:t>
              </a:r>
            </a:p>
          </p:txBody>
        </p:sp>
      </p:grpSp>
      <p:sp>
        <p:nvSpPr>
          <p:cNvPr id="152" name="TextBox 151">
            <a:extLst>
              <a:ext uri="{FF2B5EF4-FFF2-40B4-BE49-F238E27FC236}">
                <a16:creationId xmlns:a16="http://schemas.microsoft.com/office/drawing/2014/main" id="{A3F7A91B-2223-4C41-B495-BAF423B4116C}"/>
              </a:ext>
            </a:extLst>
          </p:cNvPr>
          <p:cNvSpPr txBox="1"/>
          <p:nvPr/>
        </p:nvSpPr>
        <p:spPr>
          <a:xfrm>
            <a:off x="3310210" y="1331332"/>
            <a:ext cx="8322554" cy="892552"/>
          </a:xfrm>
          <a:prstGeom prst="rect">
            <a:avLst/>
          </a:prstGeom>
          <a:noFill/>
        </p:spPr>
        <p:txBody>
          <a:bodyPr wrap="square" rtlCol="0">
            <a:spAutoFit/>
          </a:bodyPr>
          <a:lstStyle/>
          <a:p>
            <a:pPr algn="ctr"/>
            <a:r>
              <a:rPr lang="en-US" sz="2600" b="1" dirty="0">
                <a:solidFill>
                  <a:srgbClr val="00529B"/>
                </a:solidFill>
                <a:latin typeface="Arial" panose="020B0604020202020204" pitchFamily="34" charset="0"/>
                <a:cs typeface="Arial" panose="020B0604020202020204" pitchFamily="34" charset="0"/>
              </a:rPr>
              <a:t>Continues for 8 Months after GHP Coverage </a:t>
            </a:r>
          </a:p>
          <a:p>
            <a:pPr algn="ctr"/>
            <a:r>
              <a:rPr lang="en-US" sz="2600" b="1" dirty="0">
                <a:solidFill>
                  <a:srgbClr val="00529B"/>
                </a:solidFill>
                <a:latin typeface="Arial" panose="020B0604020202020204" pitchFamily="34" charset="0"/>
                <a:cs typeface="Arial" panose="020B0604020202020204" pitchFamily="34" charset="0"/>
              </a:rPr>
              <a:t>Based on Current Employment Ends </a:t>
            </a:r>
          </a:p>
        </p:txBody>
      </p:sp>
      <p:grpSp>
        <p:nvGrpSpPr>
          <p:cNvPr id="7" name="Group 6" descr="A group of 8 calendar icons indicating months 1 to 8">
            <a:extLst>
              <a:ext uri="{FF2B5EF4-FFF2-40B4-BE49-F238E27FC236}">
                <a16:creationId xmlns:a16="http://schemas.microsoft.com/office/drawing/2014/main" id="{4A992288-BF01-413C-BDAB-C66A7B5FAFF9}"/>
              </a:ext>
            </a:extLst>
          </p:cNvPr>
          <p:cNvGrpSpPr/>
          <p:nvPr/>
        </p:nvGrpSpPr>
        <p:grpSpPr>
          <a:xfrm>
            <a:off x="3278537" y="2259988"/>
            <a:ext cx="8419861" cy="1255274"/>
            <a:chOff x="3278537" y="2259988"/>
            <a:chExt cx="8419861" cy="1255274"/>
          </a:xfrm>
        </p:grpSpPr>
        <p:pic>
          <p:nvPicPr>
            <p:cNvPr id="6" name="Picture 5">
              <a:extLst>
                <a:ext uri="{FF2B5EF4-FFF2-40B4-BE49-F238E27FC236}">
                  <a16:creationId xmlns:a16="http://schemas.microsoft.com/office/drawing/2014/main" id="{23A133D2-A49C-48C1-AC17-B459322913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78537" y="2270859"/>
              <a:ext cx="969348" cy="1243692"/>
            </a:xfrm>
            <a:prstGeom prst="rect">
              <a:avLst/>
            </a:prstGeom>
          </p:spPr>
        </p:pic>
        <p:pic>
          <p:nvPicPr>
            <p:cNvPr id="87" name="Picture 86">
              <a:extLst>
                <a:ext uri="{FF2B5EF4-FFF2-40B4-BE49-F238E27FC236}">
                  <a16:creationId xmlns:a16="http://schemas.microsoft.com/office/drawing/2014/main" id="{38629E50-BF4A-4886-A26F-0E66AD2B18B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42896" y="2270859"/>
              <a:ext cx="969348" cy="1243692"/>
            </a:xfrm>
            <a:prstGeom prst="rect">
              <a:avLst/>
            </a:prstGeom>
          </p:spPr>
        </p:pic>
        <p:pic>
          <p:nvPicPr>
            <p:cNvPr id="88" name="Picture 87">
              <a:extLst>
                <a:ext uri="{FF2B5EF4-FFF2-40B4-BE49-F238E27FC236}">
                  <a16:creationId xmlns:a16="http://schemas.microsoft.com/office/drawing/2014/main" id="{5EF66ED6-0B62-44C7-8A10-15ABEFD0AD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07255" y="2271570"/>
              <a:ext cx="969348" cy="1243692"/>
            </a:xfrm>
            <a:prstGeom prst="rect">
              <a:avLst/>
            </a:prstGeom>
          </p:spPr>
        </p:pic>
        <p:pic>
          <p:nvPicPr>
            <p:cNvPr id="89" name="Picture 88">
              <a:extLst>
                <a:ext uri="{FF2B5EF4-FFF2-40B4-BE49-F238E27FC236}">
                  <a16:creationId xmlns:a16="http://schemas.microsoft.com/office/drawing/2014/main" id="{DFA9AFFE-068F-461C-B88B-3F5A5E786D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71614" y="2259988"/>
              <a:ext cx="969348" cy="1243692"/>
            </a:xfrm>
            <a:prstGeom prst="rect">
              <a:avLst/>
            </a:prstGeom>
          </p:spPr>
        </p:pic>
        <p:pic>
          <p:nvPicPr>
            <p:cNvPr id="90" name="Picture 89">
              <a:extLst>
                <a:ext uri="{FF2B5EF4-FFF2-40B4-BE49-F238E27FC236}">
                  <a16:creationId xmlns:a16="http://schemas.microsoft.com/office/drawing/2014/main" id="{4F9D26EC-53B1-42A1-A67D-21A1A16AF9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5973" y="2259988"/>
              <a:ext cx="969348" cy="1243692"/>
            </a:xfrm>
            <a:prstGeom prst="rect">
              <a:avLst/>
            </a:prstGeom>
          </p:spPr>
        </p:pic>
        <p:pic>
          <p:nvPicPr>
            <p:cNvPr id="91" name="Picture 90">
              <a:extLst>
                <a:ext uri="{FF2B5EF4-FFF2-40B4-BE49-F238E27FC236}">
                  <a16:creationId xmlns:a16="http://schemas.microsoft.com/office/drawing/2014/main" id="{C94517A2-FAE2-4D18-8C53-6B5F5EE84C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00332" y="2260699"/>
              <a:ext cx="969348" cy="1243692"/>
            </a:xfrm>
            <a:prstGeom prst="rect">
              <a:avLst/>
            </a:prstGeom>
          </p:spPr>
        </p:pic>
        <p:pic>
          <p:nvPicPr>
            <p:cNvPr id="92" name="Picture 91">
              <a:extLst>
                <a:ext uri="{FF2B5EF4-FFF2-40B4-BE49-F238E27FC236}">
                  <a16:creationId xmlns:a16="http://schemas.microsoft.com/office/drawing/2014/main" id="{6E8B7D64-F95D-430F-852F-FFE74EF5EB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64691" y="2259988"/>
              <a:ext cx="969348" cy="1243692"/>
            </a:xfrm>
            <a:prstGeom prst="rect">
              <a:avLst/>
            </a:prstGeom>
          </p:spPr>
        </p:pic>
        <p:pic>
          <p:nvPicPr>
            <p:cNvPr id="93" name="Picture 92">
              <a:extLst>
                <a:ext uri="{FF2B5EF4-FFF2-40B4-BE49-F238E27FC236}">
                  <a16:creationId xmlns:a16="http://schemas.microsoft.com/office/drawing/2014/main" id="{D75ABDA8-1DCC-45CF-B1C4-3E3C72039F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29050" y="2260699"/>
              <a:ext cx="969348" cy="1243692"/>
            </a:xfrm>
            <a:prstGeom prst="rect">
              <a:avLst/>
            </a:prstGeom>
          </p:spPr>
        </p:pic>
        <p:sp>
          <p:nvSpPr>
            <p:cNvPr id="214" name="TextBox 213">
              <a:extLst>
                <a:ext uri="{FF2B5EF4-FFF2-40B4-BE49-F238E27FC236}">
                  <a16:creationId xmlns:a16="http://schemas.microsoft.com/office/drawing/2014/main" id="{B4A85254-40E6-4928-90E1-645B94BABE5A}"/>
                </a:ext>
              </a:extLst>
            </p:cNvPr>
            <p:cNvSpPr txBox="1"/>
            <p:nvPr/>
          </p:nvSpPr>
          <p:spPr>
            <a:xfrm>
              <a:off x="3332445" y="2682504"/>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sp>
          <p:nvSpPr>
            <p:cNvPr id="207" name="TextBox 206">
              <a:extLst>
                <a:ext uri="{FF2B5EF4-FFF2-40B4-BE49-F238E27FC236}">
                  <a16:creationId xmlns:a16="http://schemas.microsoft.com/office/drawing/2014/main" id="{A422ACA8-520B-4FB5-84AB-B2B47E55C657}"/>
                </a:ext>
              </a:extLst>
            </p:cNvPr>
            <p:cNvSpPr txBox="1"/>
            <p:nvPr/>
          </p:nvSpPr>
          <p:spPr>
            <a:xfrm>
              <a:off x="4412869" y="268250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200" name="TextBox 199">
              <a:extLst>
                <a:ext uri="{FF2B5EF4-FFF2-40B4-BE49-F238E27FC236}">
                  <a16:creationId xmlns:a16="http://schemas.microsoft.com/office/drawing/2014/main" id="{5C92AB65-D26E-40DE-9492-2350374F3DE4}"/>
                </a:ext>
              </a:extLst>
            </p:cNvPr>
            <p:cNvSpPr txBox="1"/>
            <p:nvPr/>
          </p:nvSpPr>
          <p:spPr>
            <a:xfrm>
              <a:off x="5477228" y="2682503"/>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sp>
          <p:nvSpPr>
            <p:cNvPr id="193" name="TextBox 192">
              <a:extLst>
                <a:ext uri="{FF2B5EF4-FFF2-40B4-BE49-F238E27FC236}">
                  <a16:creationId xmlns:a16="http://schemas.microsoft.com/office/drawing/2014/main" id="{6D61BEBB-A5A5-4E96-AF2B-B0F2D1778627}"/>
                </a:ext>
              </a:extLst>
            </p:cNvPr>
            <p:cNvSpPr txBox="1"/>
            <p:nvPr/>
          </p:nvSpPr>
          <p:spPr>
            <a:xfrm>
              <a:off x="7605946" y="266714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5</a:t>
              </a:r>
            </a:p>
          </p:txBody>
        </p:sp>
        <p:sp>
          <p:nvSpPr>
            <p:cNvPr id="186" name="TextBox 185">
              <a:extLst>
                <a:ext uri="{FF2B5EF4-FFF2-40B4-BE49-F238E27FC236}">
                  <a16:creationId xmlns:a16="http://schemas.microsoft.com/office/drawing/2014/main" id="{A9623772-C9A3-4A14-A6AA-9779911442E2}"/>
                </a:ext>
              </a:extLst>
            </p:cNvPr>
            <p:cNvSpPr txBox="1"/>
            <p:nvPr/>
          </p:nvSpPr>
          <p:spPr>
            <a:xfrm>
              <a:off x="8671573" y="2667143"/>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6</a:t>
              </a:r>
            </a:p>
          </p:txBody>
        </p:sp>
        <p:sp>
          <p:nvSpPr>
            <p:cNvPr id="179" name="TextBox 178">
              <a:extLst>
                <a:ext uri="{FF2B5EF4-FFF2-40B4-BE49-F238E27FC236}">
                  <a16:creationId xmlns:a16="http://schemas.microsoft.com/office/drawing/2014/main" id="{C019E36D-79EE-47F8-8A2D-E0DA58DD9353}"/>
                </a:ext>
              </a:extLst>
            </p:cNvPr>
            <p:cNvSpPr txBox="1"/>
            <p:nvPr/>
          </p:nvSpPr>
          <p:spPr>
            <a:xfrm>
              <a:off x="9748554" y="2667144"/>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7</a:t>
              </a:r>
            </a:p>
          </p:txBody>
        </p:sp>
        <p:sp>
          <p:nvSpPr>
            <p:cNvPr id="173" name="TextBox 172">
              <a:extLst>
                <a:ext uri="{FF2B5EF4-FFF2-40B4-BE49-F238E27FC236}">
                  <a16:creationId xmlns:a16="http://schemas.microsoft.com/office/drawing/2014/main" id="{048E80A5-4232-48EC-A356-6145C6F07191}"/>
                </a:ext>
              </a:extLst>
            </p:cNvPr>
            <p:cNvSpPr txBox="1"/>
            <p:nvPr/>
          </p:nvSpPr>
          <p:spPr>
            <a:xfrm>
              <a:off x="6541587" y="266714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4</a:t>
              </a:r>
            </a:p>
          </p:txBody>
        </p:sp>
        <p:sp>
          <p:nvSpPr>
            <p:cNvPr id="165" name="TextBox 164">
              <a:extLst>
                <a:ext uri="{FF2B5EF4-FFF2-40B4-BE49-F238E27FC236}">
                  <a16:creationId xmlns:a16="http://schemas.microsoft.com/office/drawing/2014/main" id="{6706B2EA-E245-475C-8A71-900803CEE876}"/>
                </a:ext>
              </a:extLst>
            </p:cNvPr>
            <p:cNvSpPr txBox="1"/>
            <p:nvPr/>
          </p:nvSpPr>
          <p:spPr>
            <a:xfrm>
              <a:off x="10801494" y="267001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8</a:t>
              </a:r>
            </a:p>
          </p:txBody>
        </p:sp>
      </p:grpSp>
      <p:sp>
        <p:nvSpPr>
          <p:cNvPr id="151" name="Content Placeholder 7">
            <a:extLst>
              <a:ext uri="{FF2B5EF4-FFF2-40B4-BE49-F238E27FC236}">
                <a16:creationId xmlns:a16="http://schemas.microsoft.com/office/drawing/2014/main" id="{CF947B54-0497-4386-AD83-D1573180FBE0}"/>
              </a:ext>
            </a:extLst>
          </p:cNvPr>
          <p:cNvSpPr txBox="1">
            <a:spLocks/>
          </p:cNvSpPr>
          <p:nvPr/>
        </p:nvSpPr>
        <p:spPr>
          <a:xfrm>
            <a:off x="3310210" y="3622621"/>
            <a:ext cx="8671948" cy="15709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defRPr/>
            </a:pPr>
            <a:r>
              <a:rPr lang="en-US" sz="2000" b="1" dirty="0">
                <a:solidFill>
                  <a:srgbClr val="00529B"/>
                </a:solidFill>
              </a:rPr>
              <a:t>You can sign up for Part A (if you have to pay for it) and/or Part B:</a:t>
            </a:r>
            <a:endPar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lvl="1" indent="685800" defTabSz="914400">
              <a:buNone/>
              <a:defRPr/>
            </a:pPr>
            <a:r>
              <a:rPr lang="en-US" sz="2000" dirty="0">
                <a:solidFill>
                  <a:srgbClr val="00529B"/>
                </a:solidFill>
              </a:rPr>
              <a:t>Anytime you’re still covered by the GHP</a:t>
            </a:r>
          </a:p>
          <a:p>
            <a:pPr marL="690563" lvl="1" indent="-4763" defTabSz="914400">
              <a:buNone/>
              <a:defRPr/>
            </a:pPr>
            <a:r>
              <a:rPr lang="en-US" sz="2000" dirty="0">
                <a:solidFill>
                  <a:srgbClr val="00529B"/>
                </a:solidFill>
              </a:rPr>
              <a:t>During the 8-month period that begins the month after the employment ends or the coverage ends</a:t>
            </a:r>
          </a:p>
          <a:p>
            <a:pPr marL="0" marR="0" lvl="1" indent="0" algn="l" defTabSz="914400" rtl="0" eaLnBrk="1" fontAlgn="auto" latinLnBrk="0" hangingPunct="1">
              <a:lnSpc>
                <a:spcPct val="100000"/>
              </a:lnSpc>
              <a:spcBef>
                <a:spcPts val="600"/>
              </a:spcBef>
              <a:spcAft>
                <a:spcPts val="0"/>
              </a:spcAft>
              <a:buClrTx/>
              <a:buSz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39299D-98F2-4549-94C9-96464A17C0C0}"/>
              </a:ext>
              <a:ext uri="{C183D7F6-B498-43B3-948B-1728B52AA6E4}">
                <adec:decorative xmlns:adec="http://schemas.microsoft.com/office/drawing/2017/decorative" val="1"/>
              </a:ext>
            </a:extLst>
          </p:cNvPr>
          <p:cNvSpPr>
            <a:spLocks noChangeAspect="1"/>
          </p:cNvSpPr>
          <p:nvPr/>
        </p:nvSpPr>
        <p:spPr>
          <a:xfrm>
            <a:off x="3764280" y="4061600"/>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Freeform: Shape 230">
            <a:extLst>
              <a:ext uri="{FF2B5EF4-FFF2-40B4-BE49-F238E27FC236}">
                <a16:creationId xmlns:a16="http://schemas.microsoft.com/office/drawing/2014/main" id="{8854CCB3-5A6B-4F5F-A8F8-FED6F09E1F49}"/>
              </a:ext>
              <a:ext uri="{C183D7F6-B498-43B3-948B-1728B52AA6E4}">
                <adec:decorative xmlns:adec="http://schemas.microsoft.com/office/drawing/2017/decorative" val="1"/>
              </a:ext>
            </a:extLst>
          </p:cNvPr>
          <p:cNvSpPr>
            <a:spLocks noChangeAspect="1"/>
          </p:cNvSpPr>
          <p:nvPr/>
        </p:nvSpPr>
        <p:spPr>
          <a:xfrm>
            <a:off x="3774131" y="4457432"/>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4" name="Group 223" descr="Information banner reading: If you enroll after your IEP, you may pay a late enrollment penalty.">
            <a:extLst>
              <a:ext uri="{FF2B5EF4-FFF2-40B4-BE49-F238E27FC236}">
                <a16:creationId xmlns:a16="http://schemas.microsoft.com/office/drawing/2014/main" id="{8FBC0B4E-2568-4DA3-B997-D0A243376BC5}"/>
              </a:ext>
            </a:extLst>
          </p:cNvPr>
          <p:cNvGrpSpPr/>
          <p:nvPr/>
        </p:nvGrpSpPr>
        <p:grpSpPr>
          <a:xfrm>
            <a:off x="1" y="4964591"/>
            <a:ext cx="4038600" cy="1221809"/>
            <a:chOff x="8857891" y="4126615"/>
            <a:chExt cx="3396736" cy="1221809"/>
          </a:xfrm>
        </p:grpSpPr>
        <p:sp>
          <p:nvSpPr>
            <p:cNvPr id="225" name="Arrow: Pentagon 224">
              <a:extLst>
                <a:ext uri="{FF2B5EF4-FFF2-40B4-BE49-F238E27FC236}">
                  <a16:creationId xmlns:a16="http://schemas.microsoft.com/office/drawing/2014/main" id="{1607D404-C73D-42D7-A5D0-292EF7908A5A}"/>
                </a:ext>
              </a:extLst>
            </p:cNvPr>
            <p:cNvSpPr/>
            <p:nvPr/>
          </p:nvSpPr>
          <p:spPr>
            <a:xfrm>
              <a:off x="8857891" y="4397730"/>
              <a:ext cx="3396736" cy="724952"/>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TextBox 225">
              <a:extLst>
                <a:ext uri="{FF2B5EF4-FFF2-40B4-BE49-F238E27FC236}">
                  <a16:creationId xmlns:a16="http://schemas.microsoft.com/office/drawing/2014/main" id="{8672F019-7997-4697-A570-5AF8742D656A}"/>
                </a:ext>
              </a:extLst>
            </p:cNvPr>
            <p:cNvSpPr txBox="1"/>
            <p:nvPr/>
          </p:nvSpPr>
          <p:spPr>
            <a:xfrm>
              <a:off x="9057859" y="4467818"/>
              <a:ext cx="2812232" cy="584775"/>
            </a:xfrm>
            <a:prstGeom prst="rect">
              <a:avLst/>
            </a:prstGeom>
            <a:noFill/>
          </p:spPr>
          <p:txBody>
            <a:bodyPr wrap="square" rtlCol="0">
              <a:spAutoFit/>
            </a:bodyPr>
            <a:lstStyle/>
            <a:p>
              <a:pPr lvl="0" defTabSz="685800">
                <a:lnSpc>
                  <a:spcPct val="100000"/>
                </a:lnSpc>
                <a:spcBef>
                  <a:spcPts val="600"/>
                </a:spcBef>
              </a:pPr>
              <a:r>
                <a:rPr lang="en-US" sz="1600" dirty="0">
                  <a:solidFill>
                    <a:srgbClr val="00529B"/>
                  </a:solidFill>
                  <a:cs typeface="Arial" panose="020B0604020202020204" pitchFamily="34" charset="0"/>
                </a:rPr>
                <a:t>Usually no late </a:t>
              </a:r>
              <a:br>
                <a:rPr lang="en-US" sz="1600" dirty="0">
                  <a:solidFill>
                    <a:srgbClr val="00529B"/>
                  </a:solidFill>
                  <a:cs typeface="Arial" panose="020B0604020202020204" pitchFamily="34" charset="0"/>
                </a:rPr>
              </a:br>
              <a:r>
                <a:rPr lang="en-US" sz="1600" dirty="0">
                  <a:solidFill>
                    <a:srgbClr val="00529B"/>
                  </a:solidFill>
                  <a:cs typeface="Arial" panose="020B0604020202020204" pitchFamily="34" charset="0"/>
                </a:rPr>
                <a:t>enrollment penalties</a:t>
              </a:r>
            </a:p>
          </p:txBody>
        </p:sp>
        <p:pic>
          <p:nvPicPr>
            <p:cNvPr id="227" name="Graphic 226" descr="Money icon">
              <a:extLst>
                <a:ext uri="{FF2B5EF4-FFF2-40B4-BE49-F238E27FC236}">
                  <a16:creationId xmlns:a16="http://schemas.microsoft.com/office/drawing/2014/main" id="{5AB2D24C-24F8-4A9F-B24B-715751DC1A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681966" y="4126615"/>
              <a:ext cx="1221809" cy="1221809"/>
            </a:xfrm>
            <a:prstGeom prst="rect">
              <a:avLst/>
            </a:prstGeom>
          </p:spPr>
        </p:pic>
      </p:grpSp>
      <p:pic>
        <p:nvPicPr>
          <p:cNvPr id="154" name="Picture 153">
            <a:extLst>
              <a:ext uri="{FF2B5EF4-FFF2-40B4-BE49-F238E27FC236}">
                <a16:creationId xmlns:a16="http://schemas.microsoft.com/office/drawing/2014/main" id="{35D10948-5300-4D53-AA03-6ECEB774188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63252" y="6052732"/>
            <a:ext cx="323850" cy="333375"/>
          </a:xfrm>
          <a:prstGeom prst="rect">
            <a:avLst/>
          </a:prstGeom>
        </p:spPr>
      </p:pic>
      <p:sp>
        <p:nvSpPr>
          <p:cNvPr id="153" name="TextBox 152">
            <a:extLst>
              <a:ext uri="{FF2B5EF4-FFF2-40B4-BE49-F238E27FC236}">
                <a16:creationId xmlns:a16="http://schemas.microsoft.com/office/drawing/2014/main" id="{F087F79F-E92D-4360-A23D-F18CB518F7EF}"/>
              </a:ext>
            </a:extLst>
          </p:cNvPr>
          <p:cNvSpPr txBox="1"/>
          <p:nvPr/>
        </p:nvSpPr>
        <p:spPr>
          <a:xfrm>
            <a:off x="1027564" y="6068728"/>
            <a:ext cx="10954594" cy="338554"/>
          </a:xfrm>
          <a:prstGeom prst="rect">
            <a:avLst/>
          </a:prstGeom>
          <a:noFill/>
        </p:spPr>
        <p:txBody>
          <a:bodyPr wrap="square" rtlCol="0">
            <a:spAutoFit/>
          </a:bodyPr>
          <a:lstStyle/>
          <a:p>
            <a:pPr marL="0" marR="0" lvl="1" indent="0" algn="l" defTabSz="914400" rtl="0" eaLnBrk="1" fontAlgn="auto" latinLnBrk="0" hangingPunct="1">
              <a:lnSpc>
                <a:spcPct val="100000"/>
              </a:lnSpc>
              <a:spcBef>
                <a:spcPts val="1200"/>
              </a:spcBef>
              <a:spcAft>
                <a:spcPts val="0"/>
              </a:spcAft>
              <a:buClrTx/>
              <a:buSzTx/>
              <a:buNone/>
              <a:tabLst/>
              <a:defRPr/>
            </a:pPr>
            <a:r>
              <a:rPr kumimoji="0" lang="en-US" sz="1600" b="1" i="0" u="none" strike="noStrike" kern="1200" cap="none" spc="0" normalizeH="0" baseline="0" noProof="0" dirty="0">
                <a:ln>
                  <a:noFill/>
                </a:ln>
                <a:solidFill>
                  <a:srgbClr val="00529B"/>
                </a:solidFill>
                <a:effectLst/>
                <a:uLnTx/>
                <a:uFillTx/>
                <a:latin typeface="Calibri" panose="020F0502020204030204"/>
                <a:ea typeface="+mn-ea"/>
                <a:cs typeface="+mn-cs"/>
              </a:rPr>
              <a:t>  NOTE:</a:t>
            </a:r>
            <a:r>
              <a:rPr kumimoji="0" lang="en-US" sz="1600" b="1" i="0" u="none" strike="noStrike" kern="1200" cap="none" spc="0" normalizeH="0" noProof="0" dirty="0">
                <a:ln>
                  <a:noFill/>
                </a:ln>
                <a:solidFill>
                  <a:srgbClr val="00529B"/>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rPr>
              <a:t>You have 6 months from the Part B effective date to buy a Medigap policy (must have Part A and Part B).</a:t>
            </a:r>
            <a:endParaRPr lang="en-US" sz="1600" b="0" i="0" u="none" strike="noStrike" kern="1200" cap="none" spc="0" normalizeH="0" baseline="0" noProof="0" dirty="0">
              <a:ln>
                <a:noFill/>
              </a:ln>
              <a:solidFill>
                <a:srgbClr val="00529B"/>
              </a:solidFill>
              <a:effectLst/>
              <a:uLnTx/>
              <a:uFillTx/>
              <a:latin typeface="Calibri" panose="020F0502020204030204"/>
              <a:cs typeface="Calibri"/>
            </a:endParaRPr>
          </a:p>
        </p:txBody>
      </p:sp>
      <p:sp>
        <p:nvSpPr>
          <p:cNvPr id="3" name="Footer Placeholder 2"/>
          <p:cNvSpPr>
            <a:spLocks noGrp="1"/>
          </p:cNvSpPr>
          <p:nvPr>
            <p:ph type="ftr" sz="quarter" idx="11"/>
          </p:nvPr>
        </p:nvSpPr>
        <p:spPr/>
        <p:txBody>
          <a:bodyPr/>
          <a:lstStyle/>
          <a:p>
            <a:r>
              <a:rPr lang="en-US" dirty="0"/>
              <a:t>Getting Started With Medicare</a:t>
            </a:r>
          </a:p>
        </p:txBody>
      </p:sp>
      <p:sp>
        <p:nvSpPr>
          <p:cNvPr id="11" name="Slide Number Placeholder 5">
            <a:extLst>
              <a:ext uri="{FF2B5EF4-FFF2-40B4-BE49-F238E27FC236}">
                <a16:creationId xmlns:a16="http://schemas.microsoft.com/office/drawing/2014/main" id="{4B3BA1C9-926F-4844-AB1A-D846A46C09D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19</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9107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1"/>
                                        </p:tgtEl>
                                        <p:attrNameLst>
                                          <p:attrName>style.visibility</p:attrName>
                                        </p:attrNameLst>
                                      </p:cBhvr>
                                      <p:to>
                                        <p:strVal val="visible"/>
                                      </p:to>
                                    </p:set>
                                  </p:childTnLst>
                                </p:cTn>
                              </p:par>
                            </p:childTnLst>
                          </p:cTn>
                        </p:par>
                        <p:par>
                          <p:cTn id="17" fill="hold">
                            <p:stCondLst>
                              <p:cond delay="0"/>
                            </p:stCondLst>
                            <p:childTnLst>
                              <p:par>
                                <p:cTn id="18" presetID="2" presetClass="entr" presetSubtype="8" fill="hold" nodeType="afterEffect">
                                  <p:stCondLst>
                                    <p:cond delay="500"/>
                                  </p:stCondLst>
                                  <p:childTnLst>
                                    <p:set>
                                      <p:cBhvr>
                                        <p:cTn id="19" dur="1" fill="hold">
                                          <p:stCondLst>
                                            <p:cond delay="0"/>
                                          </p:stCondLst>
                                        </p:cTn>
                                        <p:tgtEl>
                                          <p:spTgt spid="224"/>
                                        </p:tgtEl>
                                        <p:attrNameLst>
                                          <p:attrName>style.visibility</p:attrName>
                                        </p:attrNameLst>
                                      </p:cBhvr>
                                      <p:to>
                                        <p:strVal val="visible"/>
                                      </p:to>
                                    </p:set>
                                    <p:anim calcmode="lin" valueType="num">
                                      <p:cBhvr additive="base">
                                        <p:cTn id="20" dur="500" fill="hold"/>
                                        <p:tgtEl>
                                          <p:spTgt spid="224"/>
                                        </p:tgtEl>
                                        <p:attrNameLst>
                                          <p:attrName>ppt_x</p:attrName>
                                        </p:attrNameLst>
                                      </p:cBhvr>
                                      <p:tavLst>
                                        <p:tav tm="0">
                                          <p:val>
                                            <p:strVal val="0-#ppt_w/2"/>
                                          </p:val>
                                        </p:tav>
                                        <p:tav tm="100000">
                                          <p:val>
                                            <p:strVal val="#ppt_x"/>
                                          </p:val>
                                        </p:tav>
                                      </p:tavLst>
                                    </p:anim>
                                    <p:anim calcmode="lin" valueType="num">
                                      <p:cBhvr additive="base">
                                        <p:cTn id="21" dur="500" fill="hold"/>
                                        <p:tgtEl>
                                          <p:spTgt spid="224"/>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 presetClass="entr" presetSubtype="0" fill="hold" grpId="0" nodeType="afterEffect">
                                  <p:stCondLst>
                                    <p:cond delay="500"/>
                                  </p:stCondLst>
                                  <p:childTnLst>
                                    <p:set>
                                      <p:cBhvr>
                                        <p:cTn id="24" dur="1" fill="hold">
                                          <p:stCondLst>
                                            <p:cond delay="0"/>
                                          </p:stCondLst>
                                        </p:cTn>
                                        <p:tgtEl>
                                          <p:spTgt spid="153"/>
                                        </p:tgtEl>
                                        <p:attrNameLst>
                                          <p:attrName>style.visibility</p:attrName>
                                        </p:attrNameLst>
                                      </p:cBhvr>
                                      <p:to>
                                        <p:strVal val="visible"/>
                                      </p:to>
                                    </p:set>
                                  </p:childTnLst>
                                </p:cTn>
                              </p:par>
                              <p:par>
                                <p:cTn id="25" presetID="1" presetClass="entr" presetSubtype="0" fill="hold" nodeType="withEffect">
                                  <p:stCondLst>
                                    <p:cond delay="500"/>
                                  </p:stCondLst>
                                  <p:childTnLst>
                                    <p:set>
                                      <p:cBhvr>
                                        <p:cTn id="26"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1" grpId="0"/>
      <p:bldP spid="230" grpId="0" animBg="1"/>
      <p:bldP spid="231" grpId="0" animBg="1"/>
      <p:bldP spid="1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Table of Contents</a:t>
            </a:r>
          </a:p>
        </p:txBody>
      </p:sp>
      <p:sp>
        <p:nvSpPr>
          <p:cNvPr id="9" name="Content Placeholder 2"/>
          <p:cNvSpPr>
            <a:spLocks noGrp="1"/>
          </p:cNvSpPr>
          <p:nvPr>
            <p:ph type="body" sz="quarter" idx="13"/>
          </p:nvPr>
        </p:nvSpPr>
        <p:spPr>
          <a:xfrm>
            <a:off x="1514846" y="1710702"/>
            <a:ext cx="9153154" cy="4318622"/>
          </a:xfrm>
        </p:spPr>
        <p:txBody>
          <a:bodyPr vert="horz" lIns="91440" tIns="45720" rIns="91440" bIns="45720" rtlCol="0" anchor="t">
            <a:noAutofit/>
          </a:bodyPr>
          <a:lstStyle/>
          <a:p>
            <a:pPr>
              <a:defRPr/>
            </a:pPr>
            <a:r>
              <a:rPr lang="en-US" b="1" dirty="0">
                <a:solidFill>
                  <a:srgbClr val="00529B"/>
                </a:solidFill>
              </a:rPr>
              <a:t>Lesson 1: </a:t>
            </a:r>
            <a:r>
              <a:rPr lang="en-US" dirty="0">
                <a:solidFill>
                  <a:srgbClr val="00529B"/>
                </a:solidFill>
              </a:rPr>
              <a:t>What’s Medicare?................................................................................4–25</a:t>
            </a:r>
          </a:p>
          <a:p>
            <a:pPr>
              <a:defRPr/>
            </a:pPr>
            <a:r>
              <a:rPr lang="en-US" b="1" dirty="0">
                <a:solidFill>
                  <a:srgbClr val="00529B"/>
                </a:solidFill>
              </a:rPr>
              <a:t>Lesson 2: </a:t>
            </a:r>
            <a:r>
              <a:rPr lang="en-US" dirty="0">
                <a:solidFill>
                  <a:srgbClr val="00529B"/>
                </a:solidFill>
              </a:rPr>
              <a:t>Original Medicare: Part A (Hospital Insurance) &amp; </a:t>
            </a:r>
            <a:br>
              <a:rPr lang="en-US" dirty="0">
                <a:solidFill>
                  <a:srgbClr val="00529B"/>
                </a:solidFill>
              </a:rPr>
            </a:br>
            <a:r>
              <a:rPr lang="en-US" dirty="0">
                <a:solidFill>
                  <a:srgbClr val="00529B"/>
                </a:solidFill>
              </a:rPr>
              <a:t>Part B (Medical Insurance)..….………………………………………………............26–45</a:t>
            </a:r>
          </a:p>
          <a:p>
            <a:pPr>
              <a:defRPr/>
            </a:pPr>
            <a:r>
              <a:rPr lang="en-US" b="1" dirty="0">
                <a:solidFill>
                  <a:srgbClr val="00529B"/>
                </a:solidFill>
              </a:rPr>
              <a:t>Lesson 3: </a:t>
            </a:r>
            <a:r>
              <a:rPr lang="en-US" dirty="0">
                <a:solidFill>
                  <a:srgbClr val="00529B"/>
                </a:solidFill>
              </a:rPr>
              <a:t>Medicare Supplement Insurance (Medigap) Policies..........................46–53</a:t>
            </a:r>
          </a:p>
          <a:p>
            <a:pPr>
              <a:defRPr/>
            </a:pPr>
            <a:r>
              <a:rPr lang="en-US" b="1" dirty="0">
                <a:solidFill>
                  <a:srgbClr val="00529B"/>
                </a:solidFill>
              </a:rPr>
              <a:t>Lesson 4: </a:t>
            </a:r>
            <a:r>
              <a:rPr lang="en-US" dirty="0">
                <a:solidFill>
                  <a:srgbClr val="00529B"/>
                </a:solidFill>
              </a:rPr>
              <a:t>Medicare Drug Coverage (Part D)......................................................54–68</a:t>
            </a:r>
          </a:p>
          <a:p>
            <a:pPr>
              <a:defRPr/>
            </a:pPr>
            <a:r>
              <a:rPr lang="en-US" b="1" dirty="0">
                <a:solidFill>
                  <a:srgbClr val="00529B"/>
                </a:solidFill>
              </a:rPr>
              <a:t>Lesson 5: </a:t>
            </a:r>
            <a:r>
              <a:rPr lang="en-US" dirty="0">
                <a:solidFill>
                  <a:srgbClr val="00529B"/>
                </a:solidFill>
              </a:rPr>
              <a:t>Medicare Advantage &amp; Other Medicare Health Plans.........................69–83</a:t>
            </a:r>
          </a:p>
          <a:p>
            <a:pPr>
              <a:defRPr/>
            </a:pPr>
            <a:r>
              <a:rPr lang="en-US" b="1" dirty="0">
                <a:solidFill>
                  <a:srgbClr val="00529B"/>
                </a:solidFill>
              </a:rPr>
              <a:t>Lesson 6: </a:t>
            </a:r>
            <a:r>
              <a:rPr lang="en-US" dirty="0">
                <a:solidFill>
                  <a:srgbClr val="00529B"/>
                </a:solidFill>
              </a:rPr>
              <a:t>Medicare &amp; the Health Insurance Marketplace</a:t>
            </a:r>
            <a:r>
              <a:rPr lang="en-US" baseline="30000" dirty="0">
                <a:solidFill>
                  <a:srgbClr val="00529B"/>
                </a:solidFill>
              </a:rPr>
              <a:t>®</a:t>
            </a:r>
            <a:r>
              <a:rPr lang="en-US" dirty="0">
                <a:solidFill>
                  <a:srgbClr val="00529B"/>
                </a:solidFill>
              </a:rPr>
              <a:t>.................................84–89</a:t>
            </a:r>
          </a:p>
          <a:p>
            <a:pPr>
              <a:defRPr/>
            </a:pPr>
            <a:r>
              <a:rPr lang="en-US" b="1" dirty="0">
                <a:solidFill>
                  <a:srgbClr val="00529B"/>
                </a:solidFill>
              </a:rPr>
              <a:t>Lesson 7: </a:t>
            </a:r>
            <a:r>
              <a:rPr lang="en-US" dirty="0">
                <a:solidFill>
                  <a:srgbClr val="00529B"/>
                </a:solidFill>
              </a:rPr>
              <a:t>Help for People with Limited Income &amp; Resources.............................90–98</a:t>
            </a:r>
          </a:p>
          <a:p>
            <a:pPr>
              <a:defRPr/>
            </a:pPr>
            <a:r>
              <a:rPr lang="en-US" b="1" dirty="0">
                <a:solidFill>
                  <a:srgbClr val="00529B"/>
                </a:solidFill>
              </a:rPr>
              <a:t>Appendices:</a:t>
            </a:r>
            <a:r>
              <a:rPr lang="en-US" dirty="0">
                <a:solidFill>
                  <a:srgbClr val="00529B"/>
                </a:solidFill>
              </a:rPr>
              <a:t>…………………………………………………………………………...99–103</a:t>
            </a:r>
          </a:p>
          <a:p>
            <a:pPr marL="457200" lvl="1" indent="0">
              <a:lnSpc>
                <a:spcPct val="100000"/>
              </a:lnSpc>
              <a:spcBef>
                <a:spcPts val="800"/>
              </a:spcBef>
              <a:buNone/>
              <a:defRPr/>
            </a:pPr>
            <a:r>
              <a:rPr lang="en-US" sz="1800" dirty="0">
                <a:solidFill>
                  <a:srgbClr val="00529B"/>
                </a:solidFill>
              </a:rPr>
              <a:t>Helpful Websites............................................................................................99</a:t>
            </a:r>
          </a:p>
          <a:p>
            <a:pPr marL="457200" lvl="1" indent="0">
              <a:lnSpc>
                <a:spcPct val="100000"/>
              </a:lnSpc>
              <a:spcBef>
                <a:spcPts val="800"/>
              </a:spcBef>
              <a:buNone/>
              <a:defRPr/>
            </a:pPr>
            <a:r>
              <a:rPr lang="en-US" sz="1800" dirty="0">
                <a:solidFill>
                  <a:srgbClr val="00529B"/>
                </a:solidFill>
              </a:rPr>
              <a:t>Key Points to Remember ..............................................................................100</a:t>
            </a:r>
          </a:p>
          <a:p>
            <a:pPr marL="457200" lvl="1" indent="0">
              <a:lnSpc>
                <a:spcPct val="100000"/>
              </a:lnSpc>
              <a:spcBef>
                <a:spcPts val="800"/>
              </a:spcBef>
              <a:buNone/>
              <a:defRPr/>
            </a:pPr>
            <a:r>
              <a:rPr lang="en-US" sz="1800" dirty="0">
                <a:solidFill>
                  <a:srgbClr val="00529B"/>
                </a:solidFill>
              </a:rPr>
              <a:t>Acronyms.......................................................................................................101–103</a:t>
            </a:r>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p:txBody>
          <a:bodyPr/>
          <a:lstStyle/>
          <a:p>
            <a:r>
              <a:rPr lang="en-US" dirty="0"/>
              <a:t>Getting Started With Medicare</a:t>
            </a:r>
          </a:p>
        </p:txBody>
      </p:sp>
      <p:sp>
        <p:nvSpPr>
          <p:cNvPr id="8" name="Slide Number Placeholder 5">
            <a:extLst>
              <a:ext uri="{FF2B5EF4-FFF2-40B4-BE49-F238E27FC236}">
                <a16:creationId xmlns:a16="http://schemas.microsoft.com/office/drawing/2014/main" id="{33DE2BFE-4437-4BB0-ADDE-B126FB160568}"/>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a:t>
            </a:fld>
            <a:endParaRPr lang="en-US" dirty="0"/>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6504"/>
            <a:ext cx="12191994" cy="972382"/>
          </a:xfrm>
        </p:spPr>
        <p:txBody>
          <a:bodyPr>
            <a:normAutofit/>
          </a:bodyPr>
          <a:lstStyle/>
          <a:p>
            <a:r>
              <a:rPr lang="en-US" sz="3000" dirty="0"/>
              <a:t>General Enrollment Period (GEP) 2022</a:t>
            </a:r>
          </a:p>
        </p:txBody>
      </p:sp>
      <p:sp>
        <p:nvSpPr>
          <p:cNvPr id="51" name="TextBox 50">
            <a:extLst>
              <a:ext uri="{FF2B5EF4-FFF2-40B4-BE49-F238E27FC236}">
                <a16:creationId xmlns:a16="http://schemas.microsoft.com/office/drawing/2014/main" id="{7871D100-A879-4A25-862D-C43EE8733C21}"/>
              </a:ext>
            </a:extLst>
          </p:cNvPr>
          <p:cNvSpPr txBox="1"/>
          <p:nvPr/>
        </p:nvSpPr>
        <p:spPr>
          <a:xfrm>
            <a:off x="751465" y="1113838"/>
            <a:ext cx="4980008" cy="400110"/>
          </a:xfrm>
          <a:prstGeom prst="rect">
            <a:avLst/>
          </a:prstGeom>
          <a:noFill/>
        </p:spPr>
        <p:txBody>
          <a:bodyPr wrap="square" rtlCol="0">
            <a:spAutoFit/>
          </a:bodyPr>
          <a:lstStyle/>
          <a:p>
            <a:pPr algn="ctr"/>
            <a:r>
              <a:rPr lang="en-US" sz="2000" b="1" dirty="0">
                <a:solidFill>
                  <a:srgbClr val="00529B"/>
                </a:solidFill>
                <a:latin typeface="Arial" panose="020B0604020202020204" pitchFamily="34" charset="0"/>
                <a:cs typeface="Arial" panose="020B0604020202020204" pitchFamily="34" charset="0"/>
              </a:rPr>
              <a:t>3-Month GEP each year</a:t>
            </a:r>
          </a:p>
        </p:txBody>
      </p:sp>
      <p:grpSp>
        <p:nvGrpSpPr>
          <p:cNvPr id="8" name="Group 7" descr="Three calendar icons indication the Medicare GEP period which starts January 1st, continues through February and ends March 31st.">
            <a:extLst>
              <a:ext uri="{FF2B5EF4-FFF2-40B4-BE49-F238E27FC236}">
                <a16:creationId xmlns:a16="http://schemas.microsoft.com/office/drawing/2014/main" id="{F78D89EB-E699-4330-BE54-D508847C1982}"/>
              </a:ext>
            </a:extLst>
          </p:cNvPr>
          <p:cNvGrpSpPr/>
          <p:nvPr/>
        </p:nvGrpSpPr>
        <p:grpSpPr>
          <a:xfrm>
            <a:off x="804408" y="1901062"/>
            <a:ext cx="3441275" cy="1247132"/>
            <a:chOff x="804408" y="1901062"/>
            <a:chExt cx="3441275" cy="1247132"/>
          </a:xfrm>
        </p:grpSpPr>
        <p:pic>
          <p:nvPicPr>
            <p:cNvPr id="7" name="Picture 6">
              <a:extLst>
                <a:ext uri="{FF2B5EF4-FFF2-40B4-BE49-F238E27FC236}">
                  <a16:creationId xmlns:a16="http://schemas.microsoft.com/office/drawing/2014/main" id="{64E2E3CE-D74F-480E-BB02-C5C65AB4F1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4408" y="1901062"/>
              <a:ext cx="1054699" cy="1237595"/>
            </a:xfrm>
            <a:prstGeom prst="rect">
              <a:avLst/>
            </a:prstGeom>
          </p:spPr>
        </p:pic>
        <p:pic>
          <p:nvPicPr>
            <p:cNvPr id="86" name="Picture 85">
              <a:extLst>
                <a:ext uri="{FF2B5EF4-FFF2-40B4-BE49-F238E27FC236}">
                  <a16:creationId xmlns:a16="http://schemas.microsoft.com/office/drawing/2014/main" id="{6528C580-58B0-4DF2-954F-A829D93212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99369" y="1903158"/>
              <a:ext cx="1054699" cy="1237595"/>
            </a:xfrm>
            <a:prstGeom prst="rect">
              <a:avLst/>
            </a:prstGeom>
          </p:spPr>
        </p:pic>
        <p:pic>
          <p:nvPicPr>
            <p:cNvPr id="87" name="Picture 86">
              <a:extLst>
                <a:ext uri="{FF2B5EF4-FFF2-40B4-BE49-F238E27FC236}">
                  <a16:creationId xmlns:a16="http://schemas.microsoft.com/office/drawing/2014/main" id="{DD8241B3-2654-4233-8D4E-E2BBE48032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90984" y="1910599"/>
              <a:ext cx="1054699" cy="1237595"/>
            </a:xfrm>
            <a:prstGeom prst="rect">
              <a:avLst/>
            </a:prstGeom>
          </p:spPr>
        </p:pic>
        <p:sp>
          <p:nvSpPr>
            <p:cNvPr id="130" name="TextBox 129">
              <a:extLst>
                <a:ext uri="{FF2B5EF4-FFF2-40B4-BE49-F238E27FC236}">
                  <a16:creationId xmlns:a16="http://schemas.microsoft.com/office/drawing/2014/main" id="{0560B5EB-8DF9-4E12-9366-B52A9DC8C3D0}"/>
                </a:ext>
              </a:extLst>
            </p:cNvPr>
            <p:cNvSpPr txBox="1"/>
            <p:nvPr/>
          </p:nvSpPr>
          <p:spPr>
            <a:xfrm>
              <a:off x="3280477" y="2329285"/>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ENDS</a:t>
              </a:r>
            </a:p>
            <a:p>
              <a:pPr algn="ctr"/>
              <a:r>
                <a:rPr lang="en-US" sz="2200" b="1" dirty="0">
                  <a:solidFill>
                    <a:schemeClr val="bg1"/>
                  </a:solidFill>
                </a:rPr>
                <a:t>Mar 31</a:t>
              </a:r>
            </a:p>
          </p:txBody>
        </p:sp>
        <p:sp>
          <p:nvSpPr>
            <p:cNvPr id="100" name="TextBox 99">
              <a:extLst>
                <a:ext uri="{FF2B5EF4-FFF2-40B4-BE49-F238E27FC236}">
                  <a16:creationId xmlns:a16="http://schemas.microsoft.com/office/drawing/2014/main" id="{BCDB39A1-9B8E-4205-9857-E4D33281444B}"/>
                </a:ext>
              </a:extLst>
            </p:cNvPr>
            <p:cNvSpPr txBox="1"/>
            <p:nvPr/>
          </p:nvSpPr>
          <p:spPr>
            <a:xfrm>
              <a:off x="2074646" y="2327469"/>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350" b="1" dirty="0">
                  <a:solidFill>
                    <a:schemeClr val="bg1"/>
                  </a:solidFill>
                </a:rPr>
                <a:t>CONTINUES</a:t>
              </a:r>
            </a:p>
            <a:p>
              <a:pPr algn="ctr"/>
              <a:r>
                <a:rPr lang="en-US" sz="2200" b="1" dirty="0">
                  <a:solidFill>
                    <a:schemeClr val="bg1"/>
                  </a:solidFill>
                </a:rPr>
                <a:t>Feb</a:t>
              </a:r>
            </a:p>
          </p:txBody>
        </p:sp>
        <p:sp>
          <p:nvSpPr>
            <p:cNvPr id="91" name="TextBox 90">
              <a:extLst>
                <a:ext uri="{FF2B5EF4-FFF2-40B4-BE49-F238E27FC236}">
                  <a16:creationId xmlns:a16="http://schemas.microsoft.com/office/drawing/2014/main" id="{7C6502D4-6523-4AB9-BBA2-FA5B57F54ADF}"/>
                </a:ext>
              </a:extLst>
            </p:cNvPr>
            <p:cNvSpPr txBox="1"/>
            <p:nvPr/>
          </p:nvSpPr>
          <p:spPr>
            <a:xfrm>
              <a:off x="881871" y="2330112"/>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STARTS</a:t>
              </a:r>
            </a:p>
            <a:p>
              <a:pPr algn="ctr"/>
              <a:r>
                <a:rPr lang="en-US" sz="2200" b="1" dirty="0">
                  <a:solidFill>
                    <a:schemeClr val="bg1"/>
                  </a:solidFill>
                </a:rPr>
                <a:t>Jan 1</a:t>
              </a:r>
            </a:p>
          </p:txBody>
        </p:sp>
      </p:grpSp>
      <p:grpSp>
        <p:nvGrpSpPr>
          <p:cNvPr id="134" name="Group 133" descr="Yellow box with a blue topper indicating coverage begins July 1st">
            <a:extLst>
              <a:ext uri="{FF2B5EF4-FFF2-40B4-BE49-F238E27FC236}">
                <a16:creationId xmlns:a16="http://schemas.microsoft.com/office/drawing/2014/main" id="{D130CF3C-1E39-4D61-8217-67FDA4F5703E}"/>
              </a:ext>
            </a:extLst>
          </p:cNvPr>
          <p:cNvGrpSpPr/>
          <p:nvPr/>
        </p:nvGrpSpPr>
        <p:grpSpPr>
          <a:xfrm>
            <a:off x="4333879" y="1641844"/>
            <a:ext cx="1433650" cy="1534084"/>
            <a:chOff x="7664742" y="718797"/>
            <a:chExt cx="1890319" cy="1917582"/>
          </a:xfrm>
        </p:grpSpPr>
        <p:sp>
          <p:nvSpPr>
            <p:cNvPr id="135" name="Freeform: Shape 134">
              <a:extLst>
                <a:ext uri="{FF2B5EF4-FFF2-40B4-BE49-F238E27FC236}">
                  <a16:creationId xmlns:a16="http://schemas.microsoft.com/office/drawing/2014/main" id="{55AA9E47-A52E-44AC-AF9C-6C9B490C4E52}"/>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136" name="Freeform: Shape 135">
              <a:extLst>
                <a:ext uri="{FF2B5EF4-FFF2-40B4-BE49-F238E27FC236}">
                  <a16:creationId xmlns:a16="http://schemas.microsoft.com/office/drawing/2014/main" id="{BB4710E1-43AE-4C78-B6FA-74FB6834D82A}"/>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extBox 136">
              <a:extLst>
                <a:ext uri="{FF2B5EF4-FFF2-40B4-BE49-F238E27FC236}">
                  <a16:creationId xmlns:a16="http://schemas.microsoft.com/office/drawing/2014/main" id="{95F0537F-C9B5-4BC7-AAE7-44A5311D658D}"/>
                </a:ext>
              </a:extLst>
            </p:cNvPr>
            <p:cNvSpPr txBox="1"/>
            <p:nvPr/>
          </p:nvSpPr>
          <p:spPr>
            <a:xfrm>
              <a:off x="7734649" y="1283515"/>
              <a:ext cx="1772872" cy="1154149"/>
            </a:xfrm>
            <a:prstGeom prst="rect">
              <a:avLst/>
            </a:prstGeom>
            <a:noFill/>
          </p:spPr>
          <p:txBody>
            <a:bodyPr wrap="square" rtlCol="0">
              <a:spAutoFit/>
            </a:bodyPr>
            <a:lstStyle/>
            <a:p>
              <a:pPr algn="ctr"/>
              <a:r>
                <a:rPr lang="en-US" b="1" dirty="0">
                  <a:solidFill>
                    <a:srgbClr val="2F5597"/>
                  </a:solidFill>
                </a:rPr>
                <a:t>Coverage</a:t>
              </a:r>
            </a:p>
            <a:p>
              <a:pPr algn="ctr"/>
              <a:r>
                <a:rPr lang="en-US" b="1" dirty="0">
                  <a:solidFill>
                    <a:srgbClr val="2F5597"/>
                  </a:solidFill>
                </a:rPr>
                <a:t>Begins</a:t>
              </a:r>
            </a:p>
            <a:p>
              <a:pPr algn="ctr"/>
              <a:r>
                <a:rPr lang="en-US" b="1" dirty="0">
                  <a:solidFill>
                    <a:srgbClr val="2F5597"/>
                  </a:solidFill>
                </a:rPr>
                <a:t>Jul 1</a:t>
              </a:r>
            </a:p>
          </p:txBody>
        </p:sp>
      </p:grpSp>
      <p:sp>
        <p:nvSpPr>
          <p:cNvPr id="6" name="Content Placeholder 7"/>
          <p:cNvSpPr txBox="1">
            <a:spLocks/>
          </p:cNvSpPr>
          <p:nvPr/>
        </p:nvSpPr>
        <p:spPr>
          <a:xfrm>
            <a:off x="695288" y="3357044"/>
            <a:ext cx="5331691" cy="16172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spcBef>
                <a:spcPts val="0"/>
              </a:spcBef>
              <a:spcAft>
                <a:spcPts val="1200"/>
              </a:spcAft>
              <a:buClrTx/>
              <a:buSzTx/>
              <a:buFont typeface="Arial" panose="020B0604020202020204" pitchFamily="34" charset="0"/>
              <a:buNone/>
              <a:tabLst/>
              <a:defRPr/>
            </a:pPr>
            <a:r>
              <a:rPr lang="en-US" sz="1800" b="1" dirty="0">
                <a:solidFill>
                  <a:srgbClr val="00529B"/>
                </a:solidFill>
                <a:latin typeface="Arial" panose="020B0604020202020204" pitchFamily="34" charset="0"/>
                <a:cs typeface="Arial" panose="020B0604020202020204" pitchFamily="34" charset="0"/>
              </a:rPr>
              <a:t>You </a:t>
            </a:r>
            <a:r>
              <a:rPr kumimoji="0" lang="en-US" sz="1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can sign up for:</a:t>
            </a:r>
          </a:p>
          <a:p>
            <a:pPr marL="548640" marR="0" lvl="1" indent="-274320" algn="l" defTabSz="914400" rtl="0" eaLnBrk="1" fontAlgn="auto" latinLnBrk="0" hangingPunct="1">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A (if you have to buy it)</a:t>
            </a:r>
          </a:p>
          <a:p>
            <a:pPr marL="548640" marR="0" lvl="1" indent="-274320" algn="l" defTabSz="914400" rtl="0" eaLnBrk="1" fontAlgn="auto" latinLnBrk="0" hangingPunct="1">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B</a:t>
            </a:r>
          </a:p>
        </p:txBody>
      </p:sp>
      <p:cxnSp>
        <p:nvCxnSpPr>
          <p:cNvPr id="9" name="Straight Connector 8">
            <a:extLst>
              <a:ext uri="{FF2B5EF4-FFF2-40B4-BE49-F238E27FC236}">
                <a16:creationId xmlns:a16="http://schemas.microsoft.com/office/drawing/2014/main" id="{465FA5E4-2443-4EAF-972A-D9CEA91451BB}"/>
              </a:ext>
              <a:ext uri="{C183D7F6-B498-43B3-948B-1728B52AA6E4}">
                <adec:decorative xmlns:adec="http://schemas.microsoft.com/office/drawing/2017/decorative" val="1"/>
              </a:ext>
            </a:extLst>
          </p:cNvPr>
          <p:cNvCxnSpPr>
            <a:cxnSpLocks/>
          </p:cNvCxnSpPr>
          <p:nvPr/>
        </p:nvCxnSpPr>
        <p:spPr>
          <a:xfrm>
            <a:off x="6097660" y="1641844"/>
            <a:ext cx="0" cy="331456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11A04E8-8018-4128-932E-A65EF6885593}"/>
              </a:ext>
            </a:extLst>
          </p:cNvPr>
          <p:cNvSpPr txBox="1"/>
          <p:nvPr/>
        </p:nvSpPr>
        <p:spPr>
          <a:xfrm>
            <a:off x="6501782" y="1084531"/>
            <a:ext cx="5025284" cy="400110"/>
          </a:xfrm>
          <a:prstGeom prst="rect">
            <a:avLst/>
          </a:prstGeom>
          <a:noFill/>
        </p:spPr>
        <p:txBody>
          <a:bodyPr wrap="square" rtlCol="0">
            <a:spAutoFit/>
          </a:bodyPr>
          <a:lstStyle/>
          <a:p>
            <a:pPr algn="ctr"/>
            <a:r>
              <a:rPr lang="en-US" sz="2000" b="1" dirty="0">
                <a:solidFill>
                  <a:srgbClr val="00529B"/>
                </a:solidFill>
                <a:latin typeface="Arial" panose="020B0604020202020204" pitchFamily="34" charset="0"/>
                <a:cs typeface="Arial" panose="020B0604020202020204" pitchFamily="34" charset="0"/>
              </a:rPr>
              <a:t>If you enroll in Medicare during the GEP</a:t>
            </a:r>
          </a:p>
        </p:txBody>
      </p:sp>
      <p:grpSp>
        <p:nvGrpSpPr>
          <p:cNvPr id="12" name="Group 11" descr="Three calendar icons indication that Medicare GEP starts April 1st, continues through may and ends June 30th.">
            <a:extLst>
              <a:ext uri="{FF2B5EF4-FFF2-40B4-BE49-F238E27FC236}">
                <a16:creationId xmlns:a16="http://schemas.microsoft.com/office/drawing/2014/main" id="{71437524-C122-4F9B-80DF-0B3C32C751FB}"/>
              </a:ext>
            </a:extLst>
          </p:cNvPr>
          <p:cNvGrpSpPr/>
          <p:nvPr/>
        </p:nvGrpSpPr>
        <p:grpSpPr>
          <a:xfrm>
            <a:off x="6456931" y="1872916"/>
            <a:ext cx="3462445" cy="1240314"/>
            <a:chOff x="6456931" y="1872916"/>
            <a:chExt cx="3462445" cy="1240314"/>
          </a:xfrm>
        </p:grpSpPr>
        <p:pic>
          <p:nvPicPr>
            <p:cNvPr id="11" name="Picture 10">
              <a:extLst>
                <a:ext uri="{FF2B5EF4-FFF2-40B4-BE49-F238E27FC236}">
                  <a16:creationId xmlns:a16="http://schemas.microsoft.com/office/drawing/2014/main" id="{E922D6AF-CAC7-413A-B04E-C5F6209B79E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56931" y="1872916"/>
              <a:ext cx="1054699" cy="1237595"/>
            </a:xfrm>
            <a:prstGeom prst="rect">
              <a:avLst/>
            </a:prstGeom>
          </p:spPr>
        </p:pic>
        <p:pic>
          <p:nvPicPr>
            <p:cNvPr id="88" name="Picture 87">
              <a:extLst>
                <a:ext uri="{FF2B5EF4-FFF2-40B4-BE49-F238E27FC236}">
                  <a16:creationId xmlns:a16="http://schemas.microsoft.com/office/drawing/2014/main" id="{559AD8BE-9E9F-4424-B261-01F1B044832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662762" y="1875635"/>
              <a:ext cx="1054699" cy="1237595"/>
            </a:xfrm>
            <a:prstGeom prst="rect">
              <a:avLst/>
            </a:prstGeom>
          </p:spPr>
        </p:pic>
        <p:pic>
          <p:nvPicPr>
            <p:cNvPr id="104" name="Picture 103">
              <a:extLst>
                <a:ext uri="{FF2B5EF4-FFF2-40B4-BE49-F238E27FC236}">
                  <a16:creationId xmlns:a16="http://schemas.microsoft.com/office/drawing/2014/main" id="{F212B914-4108-4977-AFD8-2FA023D3859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64677" y="1875635"/>
              <a:ext cx="1054699" cy="1237595"/>
            </a:xfrm>
            <a:prstGeom prst="rect">
              <a:avLst/>
            </a:prstGeom>
          </p:spPr>
        </p:pic>
        <p:sp>
          <p:nvSpPr>
            <p:cNvPr id="166" name="TextBox 165">
              <a:extLst>
                <a:ext uri="{FF2B5EF4-FFF2-40B4-BE49-F238E27FC236}">
                  <a16:creationId xmlns:a16="http://schemas.microsoft.com/office/drawing/2014/main" id="{6865EC6A-B1B1-49FE-8A60-619913424870}"/>
                </a:ext>
              </a:extLst>
            </p:cNvPr>
            <p:cNvSpPr txBox="1"/>
            <p:nvPr/>
          </p:nvSpPr>
          <p:spPr>
            <a:xfrm>
              <a:off x="8948823" y="2299539"/>
              <a:ext cx="877824" cy="731520"/>
            </a:xfrm>
            <a:prstGeom prst="rect">
              <a:avLst/>
            </a:prstGeom>
            <a:solidFill>
              <a:srgbClr val="9DC3E6"/>
            </a:solidFill>
            <a:ln>
              <a:solidFill>
                <a:schemeClr val="bg1"/>
              </a:solidFill>
            </a:ln>
          </p:spPr>
          <p:txBody>
            <a:bodyPr wrap="square" lIns="0" tIns="0" rIns="0" bIns="0" rtlCol="0" anchor="ctr">
              <a:spAutoFit/>
            </a:bodyPr>
            <a:lstStyle/>
            <a:p>
              <a:pPr algn="ctr"/>
              <a:r>
                <a:rPr lang="en-US" sz="1400" b="1" dirty="0">
                  <a:solidFill>
                    <a:schemeClr val="accent1">
                      <a:lumMod val="50000"/>
                    </a:schemeClr>
                  </a:solidFill>
                </a:rPr>
                <a:t>ENDS</a:t>
              </a:r>
            </a:p>
            <a:p>
              <a:pPr algn="ctr"/>
              <a:r>
                <a:rPr lang="en-US" sz="2200" b="1" dirty="0">
                  <a:solidFill>
                    <a:schemeClr val="accent1">
                      <a:lumMod val="50000"/>
                    </a:schemeClr>
                  </a:solidFill>
                </a:rPr>
                <a:t>Jun 30</a:t>
              </a:r>
            </a:p>
          </p:txBody>
        </p:sp>
        <p:sp>
          <p:nvSpPr>
            <p:cNvPr id="158" name="TextBox 157">
              <a:extLst>
                <a:ext uri="{FF2B5EF4-FFF2-40B4-BE49-F238E27FC236}">
                  <a16:creationId xmlns:a16="http://schemas.microsoft.com/office/drawing/2014/main" id="{C8A94F7C-AD4E-4B50-B835-2A25F79257DE}"/>
                </a:ext>
              </a:extLst>
            </p:cNvPr>
            <p:cNvSpPr txBox="1"/>
            <p:nvPr/>
          </p:nvSpPr>
          <p:spPr>
            <a:xfrm>
              <a:off x="7753625" y="2299539"/>
              <a:ext cx="877824" cy="731520"/>
            </a:xfrm>
            <a:prstGeom prst="rect">
              <a:avLst/>
            </a:prstGeom>
            <a:solidFill>
              <a:srgbClr val="9DC3E6"/>
            </a:solidFill>
            <a:ln>
              <a:solidFill>
                <a:schemeClr val="bg1"/>
              </a:solidFill>
            </a:ln>
          </p:spPr>
          <p:txBody>
            <a:bodyPr wrap="square" lIns="0" tIns="0" rIns="0" bIns="0" rtlCol="0" anchor="ctr">
              <a:spAutoFit/>
            </a:bodyPr>
            <a:lstStyle/>
            <a:p>
              <a:pPr algn="ctr"/>
              <a:r>
                <a:rPr lang="en-US" sz="1350" b="1" dirty="0">
                  <a:solidFill>
                    <a:schemeClr val="accent1">
                      <a:lumMod val="50000"/>
                    </a:schemeClr>
                  </a:solidFill>
                </a:rPr>
                <a:t>CONTINUES</a:t>
              </a:r>
            </a:p>
            <a:p>
              <a:pPr algn="ctr">
                <a:spcBef>
                  <a:spcPts val="200"/>
                </a:spcBef>
              </a:pPr>
              <a:r>
                <a:rPr lang="en-US" sz="2200" b="1" dirty="0">
                  <a:solidFill>
                    <a:schemeClr val="accent1">
                      <a:lumMod val="50000"/>
                    </a:schemeClr>
                  </a:solidFill>
                </a:rPr>
                <a:t>May</a:t>
              </a:r>
            </a:p>
          </p:txBody>
        </p:sp>
        <p:sp>
          <p:nvSpPr>
            <p:cNvPr id="150" name="TextBox 149">
              <a:extLst>
                <a:ext uri="{FF2B5EF4-FFF2-40B4-BE49-F238E27FC236}">
                  <a16:creationId xmlns:a16="http://schemas.microsoft.com/office/drawing/2014/main" id="{C37D694A-E8FE-465B-AD04-7843205089D0}"/>
                </a:ext>
              </a:extLst>
            </p:cNvPr>
            <p:cNvSpPr txBox="1"/>
            <p:nvPr/>
          </p:nvSpPr>
          <p:spPr>
            <a:xfrm>
              <a:off x="6528951" y="2299539"/>
              <a:ext cx="877824" cy="731520"/>
            </a:xfrm>
            <a:prstGeom prst="rect">
              <a:avLst/>
            </a:prstGeom>
            <a:solidFill>
              <a:srgbClr val="9DC3E6"/>
            </a:solidFill>
            <a:ln>
              <a:solidFill>
                <a:schemeClr val="bg1"/>
              </a:solidFill>
            </a:ln>
          </p:spPr>
          <p:txBody>
            <a:bodyPr wrap="square" lIns="0" tIns="0" rIns="0" bIns="0" rtlCol="0" anchor="ctr">
              <a:spAutoFit/>
            </a:bodyPr>
            <a:lstStyle/>
            <a:p>
              <a:pPr algn="ctr"/>
              <a:r>
                <a:rPr lang="en-US" sz="1400" b="1" dirty="0">
                  <a:solidFill>
                    <a:schemeClr val="accent1">
                      <a:lumMod val="50000"/>
                    </a:schemeClr>
                  </a:solidFill>
                </a:rPr>
                <a:t>STARTS</a:t>
              </a:r>
            </a:p>
            <a:p>
              <a:pPr algn="ctr"/>
              <a:r>
                <a:rPr lang="en-US" sz="2200" b="1" dirty="0">
                  <a:solidFill>
                    <a:schemeClr val="accent1">
                      <a:lumMod val="50000"/>
                    </a:schemeClr>
                  </a:solidFill>
                </a:rPr>
                <a:t>Apr 1</a:t>
              </a:r>
            </a:p>
          </p:txBody>
        </p:sp>
      </p:grpSp>
      <p:grpSp>
        <p:nvGrpSpPr>
          <p:cNvPr id="142" name="Group 141" descr="Yellow box with a blue topper indicating coverage begins July 1st">
            <a:extLst>
              <a:ext uri="{FF2B5EF4-FFF2-40B4-BE49-F238E27FC236}">
                <a16:creationId xmlns:a16="http://schemas.microsoft.com/office/drawing/2014/main" id="{AFE4D58C-8839-465F-9F33-C5BF729CA715}"/>
              </a:ext>
            </a:extLst>
          </p:cNvPr>
          <p:cNvGrpSpPr/>
          <p:nvPr/>
        </p:nvGrpSpPr>
        <p:grpSpPr>
          <a:xfrm>
            <a:off x="10129472" y="1613928"/>
            <a:ext cx="1433650" cy="1534084"/>
            <a:chOff x="7664742" y="718797"/>
            <a:chExt cx="1890319" cy="1917582"/>
          </a:xfrm>
        </p:grpSpPr>
        <p:sp>
          <p:nvSpPr>
            <p:cNvPr id="143" name="Freeform: Shape 142">
              <a:extLst>
                <a:ext uri="{FF2B5EF4-FFF2-40B4-BE49-F238E27FC236}">
                  <a16:creationId xmlns:a16="http://schemas.microsoft.com/office/drawing/2014/main" id="{878E9C7C-79DF-459B-9477-CF4E25147227}"/>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144" name="Freeform: Shape 143">
              <a:extLst>
                <a:ext uri="{FF2B5EF4-FFF2-40B4-BE49-F238E27FC236}">
                  <a16:creationId xmlns:a16="http://schemas.microsoft.com/office/drawing/2014/main" id="{03D3E199-76B2-458A-9634-40518876AF14}"/>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extBox 144">
              <a:extLst>
                <a:ext uri="{FF2B5EF4-FFF2-40B4-BE49-F238E27FC236}">
                  <a16:creationId xmlns:a16="http://schemas.microsoft.com/office/drawing/2014/main" id="{46FBC032-010F-4143-9955-AA652FBD3A9F}"/>
                </a:ext>
              </a:extLst>
            </p:cNvPr>
            <p:cNvSpPr txBox="1"/>
            <p:nvPr/>
          </p:nvSpPr>
          <p:spPr>
            <a:xfrm>
              <a:off x="7734650" y="1283515"/>
              <a:ext cx="1772872" cy="1017564"/>
            </a:xfrm>
            <a:prstGeom prst="rect">
              <a:avLst/>
            </a:prstGeom>
            <a:noFill/>
          </p:spPr>
          <p:txBody>
            <a:bodyPr wrap="square" rtlCol="0">
              <a:spAutoFit/>
            </a:bodyPr>
            <a:lstStyle/>
            <a:p>
              <a:pPr algn="ctr"/>
              <a:r>
                <a:rPr lang="en-US" b="1" dirty="0">
                  <a:solidFill>
                    <a:srgbClr val="2F5597"/>
                  </a:solidFill>
                </a:rPr>
                <a:t>Coverage</a:t>
              </a:r>
            </a:p>
            <a:p>
              <a:pPr algn="ctr"/>
              <a:r>
                <a:rPr lang="en-US" b="1" dirty="0">
                  <a:solidFill>
                    <a:srgbClr val="2F5597"/>
                  </a:solidFill>
                </a:rPr>
                <a:t>Begins</a:t>
              </a:r>
            </a:p>
            <a:p>
              <a:pPr algn="ctr"/>
              <a:r>
                <a:rPr lang="en-US" b="1" dirty="0">
                  <a:solidFill>
                    <a:srgbClr val="2F5597"/>
                  </a:solidFill>
                </a:rPr>
                <a:t>Jul 1</a:t>
              </a:r>
            </a:p>
          </p:txBody>
        </p:sp>
      </p:grpSp>
      <p:sp>
        <p:nvSpPr>
          <p:cNvPr id="92" name="Content Placeholder 7">
            <a:extLst>
              <a:ext uri="{FF2B5EF4-FFF2-40B4-BE49-F238E27FC236}">
                <a16:creationId xmlns:a16="http://schemas.microsoft.com/office/drawing/2014/main" id="{3068FAA8-AC73-4BC6-9434-23F120EFB766}"/>
              </a:ext>
            </a:extLst>
          </p:cNvPr>
          <p:cNvSpPr txBox="1">
            <a:spLocks/>
          </p:cNvSpPr>
          <p:nvPr/>
        </p:nvSpPr>
        <p:spPr>
          <a:xfrm>
            <a:off x="6501782" y="3339138"/>
            <a:ext cx="5459096" cy="20226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685766">
              <a:lnSpc>
                <a:spcPct val="100000"/>
              </a:lnSpc>
              <a:spcBef>
                <a:spcPts val="0"/>
              </a:spcBef>
              <a:spcAft>
                <a:spcPts val="1200"/>
              </a:spcAft>
              <a:buNone/>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 can enroll in:</a:t>
            </a:r>
          </a:p>
          <a:p>
            <a:pPr marL="548640" lvl="1" indent="-274320" defTabSz="685766">
              <a:spcBef>
                <a:spcPts val="0"/>
              </a:spcBef>
              <a:spcAft>
                <a:spcPts val="1200"/>
              </a:spcAft>
              <a:buFont typeface="Wingdings" panose="05000000000000000000" pitchFamily="2" charset="2"/>
              <a:buChar char="§"/>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Medicare Advantage Plan</a:t>
            </a:r>
            <a:r>
              <a:rPr kumimoji="0" lang="en-US" sz="18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 </a:t>
            </a:r>
            <a:br>
              <a:rPr kumimoji="0" lang="en-US" sz="18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(if you have Part A and Part B)</a:t>
            </a:r>
          </a:p>
          <a:p>
            <a:pPr marL="548640" lvl="1" indent="-274320" defTabSz="685766">
              <a:spcBef>
                <a:spcPts val="0"/>
              </a:spcBef>
              <a:spcAft>
                <a:spcPts val="1200"/>
              </a:spcAft>
              <a:buFont typeface="Wingdings" panose="05000000000000000000" pitchFamily="2" charset="2"/>
              <a:buChar char="§"/>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D (if you have Part A and/or Part B)</a:t>
            </a:r>
          </a:p>
        </p:txBody>
      </p:sp>
      <p:grpSp>
        <p:nvGrpSpPr>
          <p:cNvPr id="77" name="Group 76" descr="Information banner reading: If you enroll after your IEP, you may pay a late enrollment penalty.">
            <a:extLst>
              <a:ext uri="{FF2B5EF4-FFF2-40B4-BE49-F238E27FC236}">
                <a16:creationId xmlns:a16="http://schemas.microsoft.com/office/drawing/2014/main" id="{830E6EE4-4C6F-4A60-A73E-F2E7A7FC8F4C}"/>
              </a:ext>
            </a:extLst>
          </p:cNvPr>
          <p:cNvGrpSpPr/>
          <p:nvPr/>
        </p:nvGrpSpPr>
        <p:grpSpPr>
          <a:xfrm>
            <a:off x="7208338" y="5028549"/>
            <a:ext cx="5194314" cy="1221809"/>
            <a:chOff x="8057777" y="4114511"/>
            <a:chExt cx="4368770" cy="1221809"/>
          </a:xfrm>
        </p:grpSpPr>
        <p:sp>
          <p:nvSpPr>
            <p:cNvPr id="78" name="Arrow: Pentagon 77">
              <a:extLst>
                <a:ext uri="{FF2B5EF4-FFF2-40B4-BE49-F238E27FC236}">
                  <a16:creationId xmlns:a16="http://schemas.microsoft.com/office/drawing/2014/main" id="{AA14D688-1D56-4340-B05C-D50A0B658E69}"/>
                </a:ext>
              </a:extLst>
            </p:cNvPr>
            <p:cNvSpPr/>
            <p:nvPr/>
          </p:nvSpPr>
          <p:spPr>
            <a:xfrm rot="10800000">
              <a:off x="8057777" y="4397730"/>
              <a:ext cx="4196850" cy="708032"/>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5FD9C5BF-D339-4FB4-B5DF-2DC5EB38A0BB}"/>
                </a:ext>
              </a:extLst>
            </p:cNvPr>
            <p:cNvSpPr txBox="1"/>
            <p:nvPr/>
          </p:nvSpPr>
          <p:spPr>
            <a:xfrm>
              <a:off x="9614315" y="4613869"/>
              <a:ext cx="2812232" cy="338554"/>
            </a:xfrm>
            <a:prstGeom prst="rect">
              <a:avLst/>
            </a:prstGeom>
            <a:noFill/>
          </p:spPr>
          <p:txBody>
            <a:bodyPr wrap="square" rtlCol="0">
              <a:spAutoFit/>
            </a:bodyPr>
            <a:lstStyle/>
            <a:p>
              <a:pPr lvl="0" defTabSz="685800">
                <a:lnSpc>
                  <a:spcPct val="100000"/>
                </a:lnSpc>
                <a:spcBef>
                  <a:spcPts val="600"/>
                </a:spcBef>
              </a:pPr>
              <a:r>
                <a:rPr lang="en-US" sz="1600" dirty="0">
                  <a:solidFill>
                    <a:srgbClr val="00529B"/>
                  </a:solidFill>
                  <a:cs typeface="Arial" panose="020B0604020202020204" pitchFamily="34" charset="0"/>
                </a:rPr>
                <a:t>May have late enrollment penalties</a:t>
              </a:r>
            </a:p>
          </p:txBody>
        </p:sp>
        <p:pic>
          <p:nvPicPr>
            <p:cNvPr id="80" name="Graphic 79" descr="Money icon">
              <a:extLst>
                <a:ext uri="{FF2B5EF4-FFF2-40B4-BE49-F238E27FC236}">
                  <a16:creationId xmlns:a16="http://schemas.microsoft.com/office/drawing/2014/main" id="{42B286E5-1CA0-47D0-9C35-EC3A81769B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2507" y="4114511"/>
              <a:ext cx="1221809" cy="1221809"/>
            </a:xfrm>
            <a:prstGeom prst="rect">
              <a:avLst/>
            </a:prstGeom>
          </p:spPr>
        </p:pic>
      </p:grpSp>
      <p:sp>
        <p:nvSpPr>
          <p:cNvPr id="3" name="Footer Placeholder 2"/>
          <p:cNvSpPr>
            <a:spLocks noGrp="1"/>
          </p:cNvSpPr>
          <p:nvPr>
            <p:ph type="ftr" sz="quarter" idx="11"/>
          </p:nvPr>
        </p:nvSpPr>
        <p:spPr/>
        <p:txBody>
          <a:bodyPr/>
          <a:lstStyle/>
          <a:p>
            <a:r>
              <a:rPr lang="en-US" dirty="0"/>
              <a:t>Getting Started With Medicare</a:t>
            </a:r>
          </a:p>
        </p:txBody>
      </p:sp>
      <p:sp>
        <p:nvSpPr>
          <p:cNvPr id="14" name="Slide Number Placeholder 5">
            <a:extLst>
              <a:ext uri="{FF2B5EF4-FFF2-40B4-BE49-F238E27FC236}">
                <a16:creationId xmlns:a16="http://schemas.microsoft.com/office/drawing/2014/main" id="{C9BA58E1-A0F4-4097-9CBB-7DBB60B18C6C}"/>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20</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67764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1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25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250"/>
                            </p:stCondLst>
                            <p:childTnLst>
                              <p:par>
                                <p:cTn id="29" presetID="1" presetClass="entr" presetSubtype="0" fill="hold" nodeType="afterEffect">
                                  <p:stCondLst>
                                    <p:cond delay="250"/>
                                  </p:stCondLst>
                                  <p:childTnLst>
                                    <p:set>
                                      <p:cBhvr>
                                        <p:cTn id="30" dur="1" fill="hold">
                                          <p:stCondLst>
                                            <p:cond delay="0"/>
                                          </p:stCondLst>
                                        </p:cTn>
                                        <p:tgtEl>
                                          <p:spTgt spid="1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childTnLst>
                          </p:cTn>
                        </p:par>
                        <p:par>
                          <p:cTn id="35" fill="hold">
                            <p:stCondLst>
                              <p:cond delay="0"/>
                            </p:stCondLst>
                            <p:childTnLst>
                              <p:par>
                                <p:cTn id="36" presetID="2" presetClass="entr" presetSubtype="2" fill="hold" nodeType="afterEffect">
                                  <p:stCondLst>
                                    <p:cond delay="500"/>
                                  </p:stCondLst>
                                  <p:childTnLst>
                                    <p:set>
                                      <p:cBhvr>
                                        <p:cTn id="37" dur="1" fill="hold">
                                          <p:stCondLst>
                                            <p:cond delay="0"/>
                                          </p:stCondLst>
                                        </p:cTn>
                                        <p:tgtEl>
                                          <p:spTgt spid="77"/>
                                        </p:tgtEl>
                                        <p:attrNameLst>
                                          <p:attrName>style.visibility</p:attrName>
                                        </p:attrNameLst>
                                      </p:cBhvr>
                                      <p:to>
                                        <p:strVal val="visible"/>
                                      </p:to>
                                    </p:set>
                                    <p:anim calcmode="lin" valueType="num">
                                      <p:cBhvr additive="base">
                                        <p:cTn id="38" dur="500" fill="hold"/>
                                        <p:tgtEl>
                                          <p:spTgt spid="77"/>
                                        </p:tgtEl>
                                        <p:attrNameLst>
                                          <p:attrName>ppt_x</p:attrName>
                                        </p:attrNameLst>
                                      </p:cBhvr>
                                      <p:tavLst>
                                        <p:tav tm="0">
                                          <p:val>
                                            <p:strVal val="1+#ppt_w/2"/>
                                          </p:val>
                                        </p:tav>
                                        <p:tav tm="100000">
                                          <p:val>
                                            <p:strVal val="#ppt_x"/>
                                          </p:val>
                                        </p:tav>
                                      </p:tavLst>
                                    </p:anim>
                                    <p:anim calcmode="lin" valueType="num">
                                      <p:cBhvr additive="base">
                                        <p:cTn id="39" dur="500" fill="hold"/>
                                        <p:tgtEl>
                                          <p:spTgt spid="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 grpId="0"/>
      <p:bldP spid="54" grpId="0"/>
      <p:bldP spid="9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38999"/>
          </a:xfrm>
        </p:spPr>
        <p:txBody>
          <a:bodyPr anchor="ctr">
            <a:normAutofit/>
          </a:bodyPr>
          <a:lstStyle/>
          <a:p>
            <a:r>
              <a:rPr lang="en-US" dirty="0"/>
              <a:t>Yearly Open Enrollment Period (OEP) </a:t>
            </a:r>
            <a:br>
              <a:rPr lang="en-US" dirty="0"/>
            </a:br>
            <a:r>
              <a:rPr lang="en-US" dirty="0"/>
              <a:t>for People with Medicare</a:t>
            </a:r>
          </a:p>
        </p:txBody>
      </p:sp>
      <p:sp>
        <p:nvSpPr>
          <p:cNvPr id="37" name="TextBox 36">
            <a:extLst>
              <a:ext uri="{FF2B5EF4-FFF2-40B4-BE49-F238E27FC236}">
                <a16:creationId xmlns:a16="http://schemas.microsoft.com/office/drawing/2014/main" id="{59173CD3-7F2A-482E-80B4-9D5112920C3D}"/>
              </a:ext>
            </a:extLst>
          </p:cNvPr>
          <p:cNvSpPr txBox="1"/>
          <p:nvPr/>
        </p:nvSpPr>
        <p:spPr>
          <a:xfrm>
            <a:off x="0" y="1021224"/>
            <a:ext cx="12192000" cy="523220"/>
          </a:xfrm>
          <a:prstGeom prst="rect">
            <a:avLst/>
          </a:prstGeom>
          <a:noFill/>
        </p:spPr>
        <p:txBody>
          <a:bodyPr wrap="square" rtlCol="0">
            <a:spAutoFit/>
          </a:bodyPr>
          <a:lstStyle/>
          <a:p>
            <a:pPr algn="ctr"/>
            <a:r>
              <a:rPr lang="en-US" sz="2800" b="1" dirty="0">
                <a:solidFill>
                  <a:srgbClr val="00529B"/>
                </a:solidFill>
                <a:latin typeface="Arial" panose="020B0604020202020204" pitchFamily="34" charset="0"/>
                <a:cs typeface="Arial" panose="020B0604020202020204" pitchFamily="34" charset="0"/>
              </a:rPr>
              <a:t>7-Week Period</a:t>
            </a:r>
          </a:p>
        </p:txBody>
      </p:sp>
      <p:grpSp>
        <p:nvGrpSpPr>
          <p:cNvPr id="41" name="Group 40" descr="Box reading: Coverage begins July 1st">
            <a:extLst>
              <a:ext uri="{FF2B5EF4-FFF2-40B4-BE49-F238E27FC236}">
                <a16:creationId xmlns:a16="http://schemas.microsoft.com/office/drawing/2014/main" id="{2F627286-D2DB-402F-A0B0-D925036BC6CE}"/>
              </a:ext>
            </a:extLst>
          </p:cNvPr>
          <p:cNvGrpSpPr/>
          <p:nvPr/>
        </p:nvGrpSpPr>
        <p:grpSpPr>
          <a:xfrm>
            <a:off x="7509412" y="1682575"/>
            <a:ext cx="1890319" cy="1917582"/>
            <a:chOff x="7664742" y="718797"/>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59F98261-625D-4D66-9F92-312B6C7C2083}"/>
                </a:ext>
              </a:extLst>
            </p:cNvPr>
            <p:cNvSpPr txBox="1"/>
            <p:nvPr/>
          </p:nvSpPr>
          <p:spPr>
            <a:xfrm>
              <a:off x="7734650" y="1283515"/>
              <a:ext cx="1772872" cy="1200329"/>
            </a:xfrm>
            <a:prstGeom prst="rect">
              <a:avLst/>
            </a:prstGeom>
            <a:noFill/>
          </p:spPr>
          <p:txBody>
            <a:bodyPr wrap="square" rtlCol="0">
              <a:spAutoFit/>
            </a:bodyPr>
            <a:lstStyle/>
            <a:p>
              <a:pPr algn="ctr"/>
              <a:r>
                <a:rPr lang="en-US" sz="2400" b="1" dirty="0">
                  <a:solidFill>
                    <a:srgbClr val="2F5597"/>
                  </a:solidFill>
                </a:rPr>
                <a:t>Coverage</a:t>
              </a:r>
            </a:p>
            <a:p>
              <a:pPr algn="ctr"/>
              <a:r>
                <a:rPr lang="en-US" sz="2400" b="1" dirty="0">
                  <a:solidFill>
                    <a:srgbClr val="2F5597"/>
                  </a:solidFill>
                </a:rPr>
                <a:t>Begins</a:t>
              </a:r>
            </a:p>
            <a:p>
              <a:pPr algn="ctr"/>
              <a:r>
                <a:rPr lang="en-US" sz="2400" b="1" dirty="0">
                  <a:solidFill>
                    <a:srgbClr val="2F5597"/>
                  </a:solidFill>
                </a:rPr>
                <a:t>Jan 1</a:t>
              </a:r>
            </a:p>
          </p:txBody>
        </p:sp>
      </p:grpSp>
      <p:grpSp>
        <p:nvGrpSpPr>
          <p:cNvPr id="10" name="Group 9" descr="Three calendar icons indicating the 7-week OEP period that Starts October 15, continues through November and ends December 7th.">
            <a:extLst>
              <a:ext uri="{FF2B5EF4-FFF2-40B4-BE49-F238E27FC236}">
                <a16:creationId xmlns:a16="http://schemas.microsoft.com/office/drawing/2014/main" id="{720744E5-1A77-4260-8834-17C47B18723F}"/>
              </a:ext>
            </a:extLst>
          </p:cNvPr>
          <p:cNvGrpSpPr/>
          <p:nvPr/>
        </p:nvGrpSpPr>
        <p:grpSpPr>
          <a:xfrm>
            <a:off x="2626512" y="2078607"/>
            <a:ext cx="4484134" cy="1481722"/>
            <a:chOff x="2626512" y="2078607"/>
            <a:chExt cx="4484134" cy="1481722"/>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3781332"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Isosceles Triangle 61">
              <a:extLst>
                <a:ext uri="{FF2B5EF4-FFF2-40B4-BE49-F238E27FC236}">
                  <a16:creationId xmlns:a16="http://schemas.microsoft.com/office/drawing/2014/main" id="{0F208169-92E2-4D06-9096-5DF479DC63D9}"/>
                </a:ext>
              </a:extLst>
            </p:cNvPr>
            <p:cNvSpPr/>
            <p:nvPr/>
          </p:nvSpPr>
          <p:spPr>
            <a:xfrm rot="5400000">
              <a:off x="5397086"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236F7BC-7476-4EA0-A5D3-70D02169B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26512" y="2078607"/>
              <a:ext cx="1268078" cy="1481456"/>
            </a:xfrm>
            <a:prstGeom prst="rect">
              <a:avLst/>
            </a:prstGeom>
          </p:spPr>
        </p:pic>
        <p:pic>
          <p:nvPicPr>
            <p:cNvPr id="81" name="Picture 80">
              <a:extLst>
                <a:ext uri="{FF2B5EF4-FFF2-40B4-BE49-F238E27FC236}">
                  <a16:creationId xmlns:a16="http://schemas.microsoft.com/office/drawing/2014/main" id="{73238DE4-8133-4F6B-993A-F8F7E09956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34540" y="2078873"/>
              <a:ext cx="1268078" cy="1481456"/>
            </a:xfrm>
            <a:prstGeom prst="rect">
              <a:avLst/>
            </a:prstGeom>
          </p:spPr>
        </p:pic>
        <p:pic>
          <p:nvPicPr>
            <p:cNvPr id="82" name="Picture 81">
              <a:extLst>
                <a:ext uri="{FF2B5EF4-FFF2-40B4-BE49-F238E27FC236}">
                  <a16:creationId xmlns:a16="http://schemas.microsoft.com/office/drawing/2014/main" id="{C6BB16DE-8F6D-42DF-BF81-8D63382EDB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568" y="2078607"/>
              <a:ext cx="1268078" cy="1481456"/>
            </a:xfrm>
            <a:prstGeom prst="rect">
              <a:avLst/>
            </a:prstGeom>
          </p:spPr>
        </p:pic>
        <p:sp>
          <p:nvSpPr>
            <p:cNvPr id="107" name="TextBox 106">
              <a:extLst>
                <a:ext uri="{FF2B5EF4-FFF2-40B4-BE49-F238E27FC236}">
                  <a16:creationId xmlns:a16="http://schemas.microsoft.com/office/drawing/2014/main" id="{AD3F8005-687F-4ECB-8811-E568D1900BF9}"/>
                </a:ext>
              </a:extLst>
            </p:cNvPr>
            <p:cNvSpPr txBox="1"/>
            <p:nvPr/>
          </p:nvSpPr>
          <p:spPr>
            <a:xfrm>
              <a:off x="5946780" y="2592132"/>
              <a:ext cx="1055908" cy="822960"/>
            </a:xfrm>
            <a:prstGeom prst="rect">
              <a:avLst/>
            </a:prstGeom>
            <a:solidFill>
              <a:srgbClr val="0070C0"/>
            </a:solidFill>
            <a:ln>
              <a:solidFill>
                <a:schemeClr val="bg1"/>
              </a:solidFill>
            </a:ln>
          </p:spPr>
          <p:txBody>
            <a:bodyPr wrap="square" lIns="0" tIns="0" rIns="0" bIns="0" rtlCol="0" anchor="ctr">
              <a:spAutoFit/>
            </a:bodyPr>
            <a:lstStyle/>
            <a:p>
              <a:pPr algn="ctr"/>
              <a:r>
                <a:rPr lang="en-US" sz="1600" b="1" dirty="0">
                  <a:solidFill>
                    <a:schemeClr val="bg1"/>
                  </a:solidFill>
                </a:rPr>
                <a:t>ENDS</a:t>
              </a:r>
            </a:p>
            <a:p>
              <a:pPr algn="ctr"/>
              <a:r>
                <a:rPr lang="en-US" sz="2700" b="1" dirty="0">
                  <a:solidFill>
                    <a:schemeClr val="bg1"/>
                  </a:solidFill>
                </a:rPr>
                <a:t>Dec 7</a:t>
              </a:r>
            </a:p>
          </p:txBody>
        </p:sp>
        <p:sp>
          <p:nvSpPr>
            <p:cNvPr id="74" name="TextBox 73">
              <a:extLst>
                <a:ext uri="{FF2B5EF4-FFF2-40B4-BE49-F238E27FC236}">
                  <a16:creationId xmlns:a16="http://schemas.microsoft.com/office/drawing/2014/main" id="{A57B9325-74D7-4E60-AED5-7F0AC1031450}"/>
                </a:ext>
              </a:extLst>
            </p:cNvPr>
            <p:cNvSpPr txBox="1"/>
            <p:nvPr/>
          </p:nvSpPr>
          <p:spPr>
            <a:xfrm>
              <a:off x="4323808" y="2598598"/>
              <a:ext cx="1055908" cy="822959"/>
            </a:xfrm>
            <a:prstGeom prst="rect">
              <a:avLst/>
            </a:prstGeom>
            <a:solidFill>
              <a:srgbClr val="0070C0"/>
            </a:solidFill>
            <a:ln>
              <a:solidFill>
                <a:schemeClr val="bg1"/>
              </a:solidFill>
            </a:ln>
          </p:spPr>
          <p:txBody>
            <a:bodyPr wrap="square" lIns="0" tIns="0" rIns="0" bIns="0" rtlCol="0" anchor="ctr">
              <a:spAutoFit/>
            </a:bodyPr>
            <a:lstStyle/>
            <a:p>
              <a:pPr algn="ctr"/>
              <a:r>
                <a:rPr lang="en-US" sz="1600" b="1" dirty="0">
                  <a:solidFill>
                    <a:schemeClr val="bg1"/>
                  </a:solidFill>
                </a:rPr>
                <a:t>CONTINUES</a:t>
              </a:r>
            </a:p>
            <a:p>
              <a:pPr algn="ctr"/>
              <a:r>
                <a:rPr lang="en-US" sz="2800" b="1" dirty="0">
                  <a:solidFill>
                    <a:schemeClr val="bg1"/>
                  </a:solidFill>
                </a:rPr>
                <a:t>Nov</a:t>
              </a:r>
            </a:p>
          </p:txBody>
        </p:sp>
        <p:sp>
          <p:nvSpPr>
            <p:cNvPr id="66" name="TextBox 65">
              <a:extLst>
                <a:ext uri="{FF2B5EF4-FFF2-40B4-BE49-F238E27FC236}">
                  <a16:creationId xmlns:a16="http://schemas.microsoft.com/office/drawing/2014/main" id="{3F2D08E3-3E19-452C-BCE5-08AABC9A2E89}"/>
                </a:ext>
              </a:extLst>
            </p:cNvPr>
            <p:cNvSpPr txBox="1"/>
            <p:nvPr/>
          </p:nvSpPr>
          <p:spPr>
            <a:xfrm>
              <a:off x="2723838" y="2595015"/>
              <a:ext cx="1055908" cy="822960"/>
            </a:xfrm>
            <a:prstGeom prst="rect">
              <a:avLst/>
            </a:prstGeom>
            <a:solidFill>
              <a:srgbClr val="0070C0"/>
            </a:solidFill>
            <a:ln>
              <a:solidFill>
                <a:schemeClr val="bg1"/>
              </a:solidFill>
            </a:ln>
          </p:spPr>
          <p:txBody>
            <a:bodyPr wrap="square" lIns="0" tIns="0" rIns="0" bIns="0" rtlCol="0" anchor="ctr">
              <a:spAutoFit/>
            </a:bodyPr>
            <a:lstStyle/>
            <a:p>
              <a:pPr algn="ctr"/>
              <a:r>
                <a:rPr lang="en-US" sz="1600" b="1" dirty="0">
                  <a:solidFill>
                    <a:schemeClr val="bg1"/>
                  </a:solidFill>
                </a:rPr>
                <a:t>STARTS</a:t>
              </a:r>
            </a:p>
            <a:p>
              <a:pPr algn="ctr"/>
              <a:r>
                <a:rPr lang="en-US" sz="2800" b="1" dirty="0">
                  <a:solidFill>
                    <a:schemeClr val="bg1"/>
                  </a:solidFill>
                </a:rPr>
                <a:t>Oct 15</a:t>
              </a:r>
            </a:p>
          </p:txBody>
        </p:sp>
      </p:grpSp>
      <p:sp>
        <p:nvSpPr>
          <p:cNvPr id="9" name="Content Placeholder 7">
            <a:extLst>
              <a:ext uri="{FF2B5EF4-FFF2-40B4-BE49-F238E27FC236}">
                <a16:creationId xmlns:a16="http://schemas.microsoft.com/office/drawing/2014/main" id="{36FE5BF0-A50E-47FC-AD61-CD0C6A1FC68F}"/>
              </a:ext>
            </a:extLst>
          </p:cNvPr>
          <p:cNvSpPr txBox="1">
            <a:spLocks/>
          </p:cNvSpPr>
          <p:nvPr/>
        </p:nvSpPr>
        <p:spPr>
          <a:xfrm>
            <a:off x="914400" y="3857328"/>
            <a:ext cx="10106526" cy="16414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1"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7</a:t>
            </a:r>
            <a:r>
              <a:rPr lang="en-US" sz="2400" dirty="0">
                <a:solidFill>
                  <a:srgbClr val="00529B"/>
                </a:solidFill>
                <a:latin typeface="Arial" panose="020B0604020202020204" pitchFamily="34" charset="0"/>
                <a:cs typeface="Arial" panose="020B0604020202020204" pitchFamily="34" charset="0"/>
              </a:rPr>
              <a:t>-</a:t>
            </a:r>
            <a:r>
              <a:rPr kumimoji="0" lang="en-US" sz="24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w</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eek</a:t>
            </a:r>
            <a:r>
              <a:rPr kumimoji="0" lang="en-US" sz="24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 p</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eriod each year where you can enroll in, disenroll, or switch Medicare Advantage Plans or Medicare drug plans</a:t>
            </a:r>
            <a:r>
              <a:rPr kumimoji="0" lang="en-US" sz="24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 </a:t>
            </a:r>
          </a:p>
          <a:p>
            <a:pPr marL="274320" marR="0" lvl="0" indent="-274320" algn="l" defTabSz="914400" rtl="0" eaLnBrk="1" fontAlgn="auto" latinLnBrk="0" hangingPunct="1">
              <a:lnSpc>
                <a:spcPct val="100000"/>
              </a:lnSpc>
              <a:spcBef>
                <a:spcPts val="0"/>
              </a:spcBef>
              <a:spcAft>
                <a:spcPts val="1200"/>
              </a:spcAft>
              <a:buClrTx/>
              <a:buSzTx/>
              <a:tabLst/>
              <a:defRPr/>
            </a:pPr>
            <a:r>
              <a:rPr kumimoji="0" lang="en-US" sz="2400" b="0" i="0" u="none" strike="noStrike" kern="1200" cap="none" spc="-31" normalizeH="0" baseline="0" noProof="0" dirty="0">
                <a:ln>
                  <a:noFill/>
                </a:ln>
                <a:solidFill>
                  <a:srgbClr val="00529B"/>
                </a:solidFill>
                <a:effectLst/>
                <a:uLnTx/>
                <a:uFillTx/>
                <a:latin typeface="Arial" panose="020B0604020202020204" pitchFamily="34" charset="0"/>
                <a:cs typeface="Arial" panose="020B0604020202020204" pitchFamily="34" charset="0"/>
              </a:rPr>
              <a:t>This is a time to review health and drug plan choices</a:t>
            </a:r>
            <a:endPar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a:xfrm>
            <a:off x="4038600" y="6492240"/>
            <a:ext cx="4114800" cy="365125"/>
          </a:xfrm>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A632C6F4-F494-4731-A74C-F6FB16AA5D74}"/>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21</a:t>
            </a:fld>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426944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6310"/>
            <a:ext cx="12192000" cy="960086"/>
          </a:xfrm>
        </p:spPr>
        <p:txBody>
          <a:bodyPr anchor="ctr">
            <a:normAutofit/>
          </a:bodyPr>
          <a:lstStyle/>
          <a:p>
            <a:r>
              <a:rPr lang="en-US" sz="3000" dirty="0"/>
              <a:t>Medicare Advantage Open Enrollment Period </a:t>
            </a:r>
          </a:p>
        </p:txBody>
      </p:sp>
      <p:grpSp>
        <p:nvGrpSpPr>
          <p:cNvPr id="12" name="Group 11" descr="Group of three calendar icons indication the start of the OEP starting on January 1st, continuing through February and ending on March 31st.">
            <a:extLst>
              <a:ext uri="{FF2B5EF4-FFF2-40B4-BE49-F238E27FC236}">
                <a16:creationId xmlns:a16="http://schemas.microsoft.com/office/drawing/2014/main" id="{A1EA7BA8-FDDA-4931-A1B2-EB7DD7D7F598}"/>
              </a:ext>
            </a:extLst>
          </p:cNvPr>
          <p:cNvGrpSpPr/>
          <p:nvPr/>
        </p:nvGrpSpPr>
        <p:grpSpPr>
          <a:xfrm>
            <a:off x="275095" y="1981233"/>
            <a:ext cx="3493003" cy="1241731"/>
            <a:chOff x="275095" y="1981233"/>
            <a:chExt cx="3493003" cy="1241731"/>
          </a:xfrm>
        </p:grpSpPr>
        <p:pic>
          <p:nvPicPr>
            <p:cNvPr id="7" name="Picture 6">
              <a:extLst>
                <a:ext uri="{FF2B5EF4-FFF2-40B4-BE49-F238E27FC236}">
                  <a16:creationId xmlns:a16="http://schemas.microsoft.com/office/drawing/2014/main" id="{02F48587-80A4-4429-A661-CD243385EDB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5095" y="1984282"/>
              <a:ext cx="1054699" cy="1237595"/>
            </a:xfrm>
            <a:prstGeom prst="rect">
              <a:avLst/>
            </a:prstGeom>
          </p:spPr>
        </p:pic>
        <p:pic>
          <p:nvPicPr>
            <p:cNvPr id="89" name="Picture 88">
              <a:extLst>
                <a:ext uri="{FF2B5EF4-FFF2-40B4-BE49-F238E27FC236}">
                  <a16:creationId xmlns:a16="http://schemas.microsoft.com/office/drawing/2014/main" id="{56048F12-8918-4308-8461-BFFDC627D5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00558" y="1981233"/>
              <a:ext cx="1054699" cy="1237595"/>
            </a:xfrm>
            <a:prstGeom prst="rect">
              <a:avLst/>
            </a:prstGeom>
          </p:spPr>
        </p:pic>
        <p:pic>
          <p:nvPicPr>
            <p:cNvPr id="90" name="Picture 89">
              <a:extLst>
                <a:ext uri="{FF2B5EF4-FFF2-40B4-BE49-F238E27FC236}">
                  <a16:creationId xmlns:a16="http://schemas.microsoft.com/office/drawing/2014/main" id="{F863D2C6-2031-4815-B409-BD94FED67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13399" y="1985369"/>
              <a:ext cx="1054699" cy="1237595"/>
            </a:xfrm>
            <a:prstGeom prst="rect">
              <a:avLst/>
            </a:prstGeom>
          </p:spPr>
        </p:pic>
        <p:sp>
          <p:nvSpPr>
            <p:cNvPr id="147" name="TextBox 146">
              <a:extLst>
                <a:ext uri="{FF2B5EF4-FFF2-40B4-BE49-F238E27FC236}">
                  <a16:creationId xmlns:a16="http://schemas.microsoft.com/office/drawing/2014/main" id="{A523D675-C92C-4FA5-9759-6820419400A8}"/>
                </a:ext>
              </a:extLst>
            </p:cNvPr>
            <p:cNvSpPr txBox="1"/>
            <p:nvPr/>
          </p:nvSpPr>
          <p:spPr>
            <a:xfrm>
              <a:off x="2797111" y="2414016"/>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ENDS</a:t>
              </a:r>
            </a:p>
            <a:p>
              <a:pPr algn="ctr"/>
              <a:r>
                <a:rPr lang="en-US" sz="2200" b="1" dirty="0">
                  <a:solidFill>
                    <a:schemeClr val="bg1"/>
                  </a:solidFill>
                </a:rPr>
                <a:t>Mar 31</a:t>
              </a:r>
            </a:p>
          </p:txBody>
        </p:sp>
        <p:sp>
          <p:nvSpPr>
            <p:cNvPr id="156" name="TextBox 155">
              <a:extLst>
                <a:ext uri="{FF2B5EF4-FFF2-40B4-BE49-F238E27FC236}">
                  <a16:creationId xmlns:a16="http://schemas.microsoft.com/office/drawing/2014/main" id="{773806ED-14B8-4806-870C-CFB40802139D}"/>
                </a:ext>
              </a:extLst>
            </p:cNvPr>
            <p:cNvSpPr txBox="1"/>
            <p:nvPr/>
          </p:nvSpPr>
          <p:spPr>
            <a:xfrm>
              <a:off x="1580647" y="2414016"/>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350" b="1" dirty="0">
                  <a:solidFill>
                    <a:schemeClr val="bg1"/>
                  </a:solidFill>
                </a:rPr>
                <a:t>CONTINUES</a:t>
              </a:r>
            </a:p>
            <a:p>
              <a:pPr algn="ctr"/>
              <a:r>
                <a:rPr lang="en-US" sz="2200" b="1" dirty="0">
                  <a:solidFill>
                    <a:schemeClr val="bg1"/>
                  </a:solidFill>
                </a:rPr>
                <a:t>Feb</a:t>
              </a:r>
            </a:p>
          </p:txBody>
        </p:sp>
        <p:sp>
          <p:nvSpPr>
            <p:cNvPr id="165" name="TextBox 164">
              <a:extLst>
                <a:ext uri="{FF2B5EF4-FFF2-40B4-BE49-F238E27FC236}">
                  <a16:creationId xmlns:a16="http://schemas.microsoft.com/office/drawing/2014/main" id="{75FC6833-9AB7-4D60-BB59-1F63DE68BFD1}"/>
                </a:ext>
              </a:extLst>
            </p:cNvPr>
            <p:cNvSpPr txBox="1"/>
            <p:nvPr/>
          </p:nvSpPr>
          <p:spPr>
            <a:xfrm>
              <a:off x="355973" y="2414016"/>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STARTS</a:t>
              </a:r>
            </a:p>
            <a:p>
              <a:pPr algn="ctr"/>
              <a:r>
                <a:rPr lang="en-US" sz="2200" b="1" dirty="0">
                  <a:solidFill>
                    <a:schemeClr val="bg1"/>
                  </a:solidFill>
                </a:rPr>
                <a:t>Jan 1</a:t>
              </a:r>
            </a:p>
          </p:txBody>
        </p:sp>
      </p:grpSp>
      <p:pic>
        <p:nvPicPr>
          <p:cNvPr id="5" name="Picture 4">
            <a:extLst>
              <a:ext uri="{FF2B5EF4-FFF2-40B4-BE49-F238E27FC236}">
                <a16:creationId xmlns:a16="http://schemas.microsoft.com/office/drawing/2014/main" id="{0C50699C-96B1-48BA-9CCB-37D82CC2F7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0149" y="3250175"/>
            <a:ext cx="3212870" cy="554784"/>
          </a:xfrm>
          <a:prstGeom prst="rect">
            <a:avLst/>
          </a:prstGeom>
        </p:spPr>
      </p:pic>
      <p:sp>
        <p:nvSpPr>
          <p:cNvPr id="42" name="TextBox 41">
            <a:extLst>
              <a:ext uri="{FF2B5EF4-FFF2-40B4-BE49-F238E27FC236}">
                <a16:creationId xmlns:a16="http://schemas.microsoft.com/office/drawing/2014/main" id="{B6D4504D-D0A9-4F78-B066-C88BD0C21553}"/>
              </a:ext>
            </a:extLst>
          </p:cNvPr>
          <p:cNvSpPr txBox="1"/>
          <p:nvPr/>
        </p:nvSpPr>
        <p:spPr>
          <a:xfrm>
            <a:off x="414500" y="3765573"/>
            <a:ext cx="3396343" cy="830997"/>
          </a:xfrm>
          <a:prstGeom prst="rect">
            <a:avLst/>
          </a:prstGeom>
          <a:noFill/>
        </p:spPr>
        <p:txBody>
          <a:bodyPr wrap="square" rtlCol="0">
            <a:spAutoFit/>
          </a:bodyPr>
          <a:lstStyle/>
          <a:p>
            <a:pPr algn="ctr"/>
            <a:r>
              <a:rPr lang="en-US" sz="1600" b="1" dirty="0">
                <a:solidFill>
                  <a:srgbClr val="00529B"/>
                </a:solidFill>
                <a:latin typeface="Arial" panose="020B0604020202020204" pitchFamily="34" charset="0"/>
                <a:cs typeface="Arial" panose="020B0604020202020204" pitchFamily="34" charset="0"/>
              </a:rPr>
              <a:t>Annual </a:t>
            </a:r>
            <a:br>
              <a:rPr lang="en-US" sz="1600" b="1" dirty="0">
                <a:solidFill>
                  <a:srgbClr val="00529B"/>
                </a:solidFill>
                <a:latin typeface="Arial" panose="020B0604020202020204" pitchFamily="34" charset="0"/>
                <a:cs typeface="Arial" panose="020B0604020202020204" pitchFamily="34" charset="0"/>
              </a:rPr>
            </a:br>
            <a:r>
              <a:rPr lang="en-US" sz="1600" b="1" dirty="0">
                <a:solidFill>
                  <a:srgbClr val="00529B"/>
                </a:solidFill>
                <a:latin typeface="Arial" panose="020B0604020202020204" pitchFamily="34" charset="0"/>
                <a:cs typeface="Arial" panose="020B0604020202020204" pitchFamily="34" charset="0"/>
              </a:rPr>
              <a:t>Medicare Advantage OEP</a:t>
            </a:r>
          </a:p>
          <a:p>
            <a:pPr algn="ctr"/>
            <a:r>
              <a:rPr lang="en-US" sz="1600" dirty="0">
                <a:solidFill>
                  <a:srgbClr val="00529B"/>
                </a:solidFill>
                <a:latin typeface="Arial" panose="020B0604020202020204" pitchFamily="34" charset="0"/>
                <a:cs typeface="Arial" panose="020B0604020202020204" pitchFamily="34" charset="0"/>
              </a:rPr>
              <a:t>January 1</a:t>
            </a:r>
            <a:r>
              <a:rPr lang="en-US" sz="1600" dirty="0">
                <a:latin typeface="Arial" panose="020B0604020202020204" pitchFamily="34" charset="0"/>
                <a:cs typeface="Arial" panose="020B0604020202020204" pitchFamily="34" charset="0"/>
              </a:rPr>
              <a:t>—</a:t>
            </a:r>
            <a:r>
              <a:rPr lang="en-US" sz="1600" dirty="0">
                <a:solidFill>
                  <a:srgbClr val="00529B"/>
                </a:solidFill>
                <a:latin typeface="Arial" panose="020B0604020202020204" pitchFamily="34" charset="0"/>
                <a:cs typeface="Arial" panose="020B0604020202020204" pitchFamily="34" charset="0"/>
              </a:rPr>
              <a:t>March 31</a:t>
            </a:r>
          </a:p>
        </p:txBody>
      </p:sp>
      <p:sp>
        <p:nvSpPr>
          <p:cNvPr id="39" name="OR" descr="A circle shape with an OR in it">
            <a:extLst>
              <a:ext uri="{FF2B5EF4-FFF2-40B4-BE49-F238E27FC236}">
                <a16:creationId xmlns:a16="http://schemas.microsoft.com/office/drawing/2014/main" id="{8ABB8F00-4726-46D2-B219-4CAF160E79C1}"/>
              </a:ext>
            </a:extLst>
          </p:cNvPr>
          <p:cNvSpPr>
            <a:spLocks noChangeAspect="1"/>
          </p:cNvSpPr>
          <p:nvPr/>
        </p:nvSpPr>
        <p:spPr>
          <a:xfrm>
            <a:off x="3587799" y="1291033"/>
            <a:ext cx="731520" cy="731520"/>
          </a:xfrm>
          <a:prstGeom prst="ellipse">
            <a:avLst/>
          </a:prstGeom>
          <a:solidFill>
            <a:srgbClr val="FFC000"/>
          </a:solidFill>
          <a:ln>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529B"/>
                </a:solidFill>
              </a:rPr>
              <a:t>OR</a:t>
            </a:r>
          </a:p>
        </p:txBody>
      </p:sp>
      <p:grpSp>
        <p:nvGrpSpPr>
          <p:cNvPr id="14" name="Group 13" descr="Group of three calendar icons indication a three month period">
            <a:extLst>
              <a:ext uri="{FF2B5EF4-FFF2-40B4-BE49-F238E27FC236}">
                <a16:creationId xmlns:a16="http://schemas.microsoft.com/office/drawing/2014/main" id="{EDD4DE0D-CA47-4075-B0AA-734DC608F5FB}"/>
              </a:ext>
            </a:extLst>
          </p:cNvPr>
          <p:cNvGrpSpPr/>
          <p:nvPr/>
        </p:nvGrpSpPr>
        <p:grpSpPr>
          <a:xfrm>
            <a:off x="4159614" y="1983614"/>
            <a:ext cx="3493003" cy="1241731"/>
            <a:chOff x="4159614" y="1983614"/>
            <a:chExt cx="3493003" cy="1241731"/>
          </a:xfrm>
        </p:grpSpPr>
        <p:pic>
          <p:nvPicPr>
            <p:cNvPr id="91" name="Picture 90">
              <a:extLst>
                <a:ext uri="{FF2B5EF4-FFF2-40B4-BE49-F238E27FC236}">
                  <a16:creationId xmlns:a16="http://schemas.microsoft.com/office/drawing/2014/main" id="{02C561E6-B7B2-4B57-AE7E-759755E258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59614" y="1986663"/>
              <a:ext cx="1054699" cy="1237595"/>
            </a:xfrm>
            <a:prstGeom prst="rect">
              <a:avLst/>
            </a:prstGeom>
          </p:spPr>
        </p:pic>
        <p:pic>
          <p:nvPicPr>
            <p:cNvPr id="92" name="Picture 91">
              <a:extLst>
                <a:ext uri="{FF2B5EF4-FFF2-40B4-BE49-F238E27FC236}">
                  <a16:creationId xmlns:a16="http://schemas.microsoft.com/office/drawing/2014/main" id="{ADAAD12C-1CB6-464B-A163-E57AC58FF3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85077" y="1983614"/>
              <a:ext cx="1054699" cy="1237595"/>
            </a:xfrm>
            <a:prstGeom prst="rect">
              <a:avLst/>
            </a:prstGeom>
          </p:spPr>
        </p:pic>
        <p:pic>
          <p:nvPicPr>
            <p:cNvPr id="93" name="Picture 92">
              <a:extLst>
                <a:ext uri="{FF2B5EF4-FFF2-40B4-BE49-F238E27FC236}">
                  <a16:creationId xmlns:a16="http://schemas.microsoft.com/office/drawing/2014/main" id="{D39327A0-6D7D-475D-A8DA-1A653A7CED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97918" y="1987750"/>
              <a:ext cx="1054699" cy="1237595"/>
            </a:xfrm>
            <a:prstGeom prst="rect">
              <a:avLst/>
            </a:prstGeom>
          </p:spPr>
        </p:pic>
        <p:sp>
          <p:nvSpPr>
            <p:cNvPr id="193" name="TextBox 192">
              <a:extLst>
                <a:ext uri="{FF2B5EF4-FFF2-40B4-BE49-F238E27FC236}">
                  <a16:creationId xmlns:a16="http://schemas.microsoft.com/office/drawing/2014/main" id="{0C960FED-36C1-4C8A-9F65-28E102E8F391}"/>
                </a:ext>
              </a:extLst>
            </p:cNvPr>
            <p:cNvSpPr txBox="1"/>
            <p:nvPr/>
          </p:nvSpPr>
          <p:spPr>
            <a:xfrm>
              <a:off x="6681612" y="2416288"/>
              <a:ext cx="877824" cy="707886"/>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MONTH</a:t>
              </a:r>
            </a:p>
            <a:p>
              <a:pPr algn="ctr"/>
              <a:r>
                <a:rPr lang="en-US" sz="3200" b="1" dirty="0">
                  <a:solidFill>
                    <a:schemeClr val="bg1"/>
                  </a:solidFill>
                </a:rPr>
                <a:t>3</a:t>
              </a:r>
            </a:p>
          </p:txBody>
        </p:sp>
        <p:sp>
          <p:nvSpPr>
            <p:cNvPr id="185" name="TextBox 184">
              <a:extLst>
                <a:ext uri="{FF2B5EF4-FFF2-40B4-BE49-F238E27FC236}">
                  <a16:creationId xmlns:a16="http://schemas.microsoft.com/office/drawing/2014/main" id="{BFD04590-9D2B-4DE2-837B-1F1913E54D91}"/>
                </a:ext>
              </a:extLst>
            </p:cNvPr>
            <p:cNvSpPr txBox="1"/>
            <p:nvPr/>
          </p:nvSpPr>
          <p:spPr>
            <a:xfrm>
              <a:off x="5465148" y="2424649"/>
              <a:ext cx="877824" cy="700192"/>
            </a:xfrm>
            <a:prstGeom prst="rect">
              <a:avLst/>
            </a:prstGeom>
            <a:solidFill>
              <a:srgbClr val="0070C0"/>
            </a:solidFill>
            <a:ln>
              <a:solidFill>
                <a:schemeClr val="bg1"/>
              </a:solidFill>
            </a:ln>
          </p:spPr>
          <p:txBody>
            <a:bodyPr wrap="square" lIns="0" tIns="0" rIns="0" bIns="0" rtlCol="0" anchor="ctr">
              <a:spAutoFit/>
            </a:bodyPr>
            <a:lstStyle/>
            <a:p>
              <a:pPr algn="ctr"/>
              <a:r>
                <a:rPr lang="en-US" sz="1350" b="1" dirty="0">
                  <a:solidFill>
                    <a:schemeClr val="bg1"/>
                  </a:solidFill>
                </a:rPr>
                <a:t>MONTH</a:t>
              </a:r>
            </a:p>
            <a:p>
              <a:pPr algn="ctr"/>
              <a:r>
                <a:rPr lang="en-US" sz="3200" b="1" dirty="0">
                  <a:solidFill>
                    <a:schemeClr val="bg1"/>
                  </a:solidFill>
                </a:rPr>
                <a:t>2</a:t>
              </a:r>
            </a:p>
          </p:txBody>
        </p:sp>
        <p:sp>
          <p:nvSpPr>
            <p:cNvPr id="177" name="TextBox 176">
              <a:extLst>
                <a:ext uri="{FF2B5EF4-FFF2-40B4-BE49-F238E27FC236}">
                  <a16:creationId xmlns:a16="http://schemas.microsoft.com/office/drawing/2014/main" id="{6C8953FF-0A24-438A-B531-2479C67E4D0E}"/>
                </a:ext>
              </a:extLst>
            </p:cNvPr>
            <p:cNvSpPr txBox="1"/>
            <p:nvPr/>
          </p:nvSpPr>
          <p:spPr>
            <a:xfrm>
              <a:off x="4240474" y="2417115"/>
              <a:ext cx="877824" cy="707886"/>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MONTH</a:t>
              </a:r>
            </a:p>
            <a:p>
              <a:pPr algn="ctr"/>
              <a:r>
                <a:rPr lang="en-US" sz="3200" b="1" dirty="0">
                  <a:solidFill>
                    <a:schemeClr val="bg1"/>
                  </a:solidFill>
                </a:rPr>
                <a:t>1</a:t>
              </a:r>
            </a:p>
          </p:txBody>
        </p:sp>
      </p:grpSp>
      <p:pic>
        <p:nvPicPr>
          <p:cNvPr id="8" name="Picture 7">
            <a:extLst>
              <a:ext uri="{FF2B5EF4-FFF2-40B4-BE49-F238E27FC236}">
                <a16:creationId xmlns:a16="http://schemas.microsoft.com/office/drawing/2014/main" id="{609F2DDA-3D48-449E-8F12-A8568C1BD7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78578" y="3250175"/>
            <a:ext cx="3212870" cy="554784"/>
          </a:xfrm>
          <a:prstGeom prst="rect">
            <a:avLst/>
          </a:prstGeom>
        </p:spPr>
      </p:pic>
      <p:sp>
        <p:nvSpPr>
          <p:cNvPr id="43" name="TextBox 42">
            <a:extLst>
              <a:ext uri="{FF2B5EF4-FFF2-40B4-BE49-F238E27FC236}">
                <a16:creationId xmlns:a16="http://schemas.microsoft.com/office/drawing/2014/main" id="{23D92D3E-FAB6-4572-9672-CCD9738424D9}"/>
              </a:ext>
            </a:extLst>
          </p:cNvPr>
          <p:cNvSpPr txBox="1"/>
          <p:nvPr/>
        </p:nvSpPr>
        <p:spPr>
          <a:xfrm>
            <a:off x="4176040" y="3807706"/>
            <a:ext cx="3571013" cy="1077218"/>
          </a:xfrm>
          <a:prstGeom prst="rect">
            <a:avLst/>
          </a:prstGeom>
          <a:noFill/>
        </p:spPr>
        <p:txBody>
          <a:bodyPr wrap="square" rtlCol="0">
            <a:spAutoFit/>
          </a:bodyPr>
          <a:lstStyle/>
          <a:p>
            <a:pPr algn="ctr"/>
            <a:r>
              <a:rPr lang="en-US" sz="1600" b="1" dirty="0">
                <a:solidFill>
                  <a:srgbClr val="00529B"/>
                </a:solidFill>
                <a:latin typeface="Arial" panose="020B0604020202020204" pitchFamily="34" charset="0"/>
                <a:cs typeface="Arial" panose="020B0604020202020204" pitchFamily="34" charset="0"/>
              </a:rPr>
              <a:t>Newly Eligible </a:t>
            </a:r>
            <a:br>
              <a:rPr lang="en-US" sz="1600" b="1" dirty="0">
                <a:solidFill>
                  <a:srgbClr val="00529B"/>
                </a:solidFill>
                <a:latin typeface="Arial" panose="020B0604020202020204" pitchFamily="34" charset="0"/>
                <a:cs typeface="Arial" panose="020B0604020202020204" pitchFamily="34" charset="0"/>
              </a:rPr>
            </a:br>
            <a:r>
              <a:rPr lang="en-US" sz="1600" b="1" dirty="0">
                <a:solidFill>
                  <a:srgbClr val="00529B"/>
                </a:solidFill>
                <a:latin typeface="Arial" panose="020B0604020202020204" pitchFamily="34" charset="0"/>
                <a:cs typeface="Arial" panose="020B0604020202020204" pitchFamily="34" charset="0"/>
              </a:rPr>
              <a:t>Medicare Advantage OEP</a:t>
            </a:r>
          </a:p>
          <a:p>
            <a:pPr algn="ctr"/>
            <a:r>
              <a:rPr lang="en-US" sz="1600" dirty="0">
                <a:solidFill>
                  <a:srgbClr val="00529B"/>
                </a:solidFill>
                <a:latin typeface="Arial" panose="020B0604020202020204" pitchFamily="34" charset="0"/>
                <a:cs typeface="Arial" panose="020B0604020202020204" pitchFamily="34" charset="0"/>
              </a:rPr>
              <a:t>1</a:t>
            </a:r>
            <a:r>
              <a:rPr lang="en-US" sz="1600" baseline="30000" dirty="0">
                <a:solidFill>
                  <a:srgbClr val="00529B"/>
                </a:solidFill>
                <a:latin typeface="Arial" panose="020B0604020202020204" pitchFamily="34" charset="0"/>
                <a:cs typeface="Arial" panose="020B0604020202020204" pitchFamily="34" charset="0"/>
              </a:rPr>
              <a:t>st</a:t>
            </a:r>
            <a:r>
              <a:rPr lang="en-US" sz="1600" dirty="0">
                <a:solidFill>
                  <a:srgbClr val="00529B"/>
                </a:solidFill>
                <a:latin typeface="Arial" panose="020B0604020202020204" pitchFamily="34" charset="0"/>
                <a:cs typeface="Arial" panose="020B0604020202020204" pitchFamily="34" charset="0"/>
              </a:rPr>
              <a:t> 3 months of entitlement to Medicare Part A and Part B</a:t>
            </a:r>
          </a:p>
        </p:txBody>
      </p:sp>
      <p:cxnSp>
        <p:nvCxnSpPr>
          <p:cNvPr id="11" name="Straight Connector 10">
            <a:extLst>
              <a:ext uri="{FF2B5EF4-FFF2-40B4-BE49-F238E27FC236}">
                <a16:creationId xmlns:a16="http://schemas.microsoft.com/office/drawing/2014/main" id="{5DBC0882-979D-437A-A723-F8573CF24387}"/>
              </a:ext>
              <a:ext uri="{C183D7F6-B498-43B3-948B-1728B52AA6E4}">
                <adec:decorative xmlns:adec="http://schemas.microsoft.com/office/drawing/2017/decorative" val="1"/>
              </a:ext>
            </a:extLst>
          </p:cNvPr>
          <p:cNvCxnSpPr>
            <a:cxnSpLocks/>
          </p:cNvCxnSpPr>
          <p:nvPr/>
        </p:nvCxnSpPr>
        <p:spPr>
          <a:xfrm>
            <a:off x="7791359" y="1994716"/>
            <a:ext cx="18887" cy="3472203"/>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987C90F-5A5F-4494-8284-0F5B1E8F06B5}"/>
              </a:ext>
            </a:extLst>
          </p:cNvPr>
          <p:cNvSpPr txBox="1"/>
          <p:nvPr/>
        </p:nvSpPr>
        <p:spPr>
          <a:xfrm>
            <a:off x="7810246" y="1578391"/>
            <a:ext cx="4130882" cy="4420697"/>
          </a:xfrm>
          <a:prstGeom prst="rect">
            <a:avLst/>
          </a:prstGeom>
          <a:noFill/>
        </p:spPr>
        <p:txBody>
          <a:bodyPr wrap="square" rtlCol="0">
            <a:spAutoFit/>
          </a:bodyPr>
          <a:lstStyle/>
          <a:p>
            <a:pPr marL="0" lvl="1">
              <a:spcAft>
                <a:spcPts val="1200"/>
              </a:spcAft>
              <a:defRPr/>
            </a:pPr>
            <a:r>
              <a:rPr lang="en-US" sz="2400" b="1" dirty="0">
                <a:solidFill>
                  <a:srgbClr val="00529B"/>
                </a:solidFill>
                <a:latin typeface="Arial" panose="020B0604020202020204" pitchFamily="34" charset="0"/>
                <a:cs typeface="Arial" panose="020B0604020202020204" pitchFamily="34" charset="0"/>
              </a:rPr>
              <a:t>You can:</a:t>
            </a:r>
          </a:p>
          <a:p>
            <a:pPr lvl="1" indent="-274320">
              <a:spcAft>
                <a:spcPts val="1200"/>
              </a:spcAft>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Switch to another Medicare Advantage Plan, with or without drug coverage </a:t>
            </a:r>
          </a:p>
          <a:p>
            <a:pPr lvl="1" indent="-274320">
              <a:spcAft>
                <a:spcPts val="1200"/>
              </a:spcAft>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Drop your Medicare Advantage Plan and return to Original Medicare. If you do: </a:t>
            </a:r>
          </a:p>
          <a:p>
            <a:pPr marL="822960" lvl="2" indent="-274320">
              <a:spcAft>
                <a:spcPts val="1200"/>
              </a:spcAft>
              <a:buSzPct val="100000"/>
              <a:buFont typeface="Arial" panose="020B0604020202020204" pitchFamily="34" charset="0"/>
              <a:buChar char="•"/>
              <a:defRPr/>
            </a:pPr>
            <a:r>
              <a:rPr lang="en-US" sz="1600" dirty="0">
                <a:solidFill>
                  <a:srgbClr val="00529B"/>
                </a:solidFill>
                <a:latin typeface="Arial" panose="020B0604020202020204" pitchFamily="34" charset="0"/>
                <a:cs typeface="Arial" panose="020B0604020202020204" pitchFamily="34" charset="0"/>
              </a:rPr>
              <a:t>You can enroll in a Medicare drug plan</a:t>
            </a:r>
          </a:p>
          <a:p>
            <a:pPr marL="822960" lvl="2" indent="-274320">
              <a:spcAft>
                <a:spcPts val="1200"/>
              </a:spcAft>
              <a:buSzPct val="100000"/>
              <a:buFont typeface="Arial" panose="020B0604020202020204" pitchFamily="34" charset="0"/>
              <a:buChar char="•"/>
              <a:defRPr/>
            </a:pPr>
            <a:r>
              <a:rPr lang="en-US" sz="1600" dirty="0">
                <a:solidFill>
                  <a:srgbClr val="00529B"/>
                </a:solidFill>
                <a:latin typeface="Arial" panose="020B0604020202020204" pitchFamily="34" charset="0"/>
                <a:cs typeface="Arial" panose="020B0604020202020204" pitchFamily="34" charset="0"/>
              </a:rPr>
              <a:t>Coverage begins the 1</a:t>
            </a:r>
            <a:r>
              <a:rPr lang="en-US" sz="1600" baseline="30000" dirty="0">
                <a:solidFill>
                  <a:srgbClr val="00529B"/>
                </a:solidFill>
                <a:latin typeface="Arial" panose="020B0604020202020204" pitchFamily="34" charset="0"/>
                <a:cs typeface="Arial" panose="020B0604020202020204" pitchFamily="34" charset="0"/>
              </a:rPr>
              <a:t>st</a:t>
            </a:r>
            <a:r>
              <a:rPr lang="en-US" sz="1600" dirty="0">
                <a:solidFill>
                  <a:srgbClr val="00529B"/>
                </a:solidFill>
                <a:latin typeface="Arial" panose="020B0604020202020204" pitchFamily="34" charset="0"/>
                <a:cs typeface="Arial" panose="020B0604020202020204" pitchFamily="34" charset="0"/>
              </a:rPr>
              <a:t> of the month after you enroll in the plan</a:t>
            </a:r>
            <a:endParaRPr lang="en-US" sz="1600" b="1" dirty="0">
              <a:solidFill>
                <a:srgbClr val="00529B"/>
              </a:solidFill>
              <a:latin typeface="Arial" panose="020B0604020202020204" pitchFamily="34" charset="0"/>
              <a:cs typeface="Arial" panose="020B0604020202020204" pitchFamily="34" charset="0"/>
            </a:endParaRPr>
          </a:p>
          <a:p>
            <a:pPr marL="233362" lvl="2">
              <a:lnSpc>
                <a:spcPct val="110000"/>
              </a:lnSpc>
              <a:spcBef>
                <a:spcPts val="600"/>
              </a:spcBef>
              <a:buSzPct val="100000"/>
              <a:defRPr/>
            </a:pPr>
            <a:endParaRPr lang="en-US" dirty="0">
              <a:solidFill>
                <a:srgbClr val="00529B"/>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433F662D-78F9-4E98-B0EF-B44468018D67}"/>
              </a:ext>
            </a:extLst>
          </p:cNvPr>
          <p:cNvSpPr/>
          <p:nvPr/>
        </p:nvSpPr>
        <p:spPr>
          <a:xfrm>
            <a:off x="914056" y="5466919"/>
            <a:ext cx="9129264" cy="307777"/>
          </a:xfrm>
          <a:prstGeom prst="rect">
            <a:avLst/>
          </a:prstGeom>
        </p:spPr>
        <p:txBody>
          <a:bodyPr wrap="square">
            <a:spAutoFit/>
          </a:bodyPr>
          <a:lstStyle/>
          <a:p>
            <a:pPr marL="0" marR="0" lvl="1" indent="0" defTabSz="68575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NOTE</a:t>
            </a:r>
            <a:r>
              <a:rPr kumimoji="0" lang="en-US" sz="14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You need to be in a Medicare Advantage Plan to use this enrollment period.</a:t>
            </a:r>
          </a:p>
        </p:txBody>
      </p:sp>
      <p:sp>
        <p:nvSpPr>
          <p:cNvPr id="198" name="Freeform: Shape 197">
            <a:extLst>
              <a:ext uri="{FF2B5EF4-FFF2-40B4-BE49-F238E27FC236}">
                <a16:creationId xmlns:a16="http://schemas.microsoft.com/office/drawing/2014/main" id="{5685C998-CAEC-4A5B-B9D0-B4B2EBB5F512}"/>
              </a:ext>
              <a:ext uri="{C183D7F6-B498-43B3-948B-1728B52AA6E4}">
                <adec:decorative xmlns:adec="http://schemas.microsoft.com/office/drawing/2017/decorative" val="1"/>
              </a:ext>
            </a:extLst>
          </p:cNvPr>
          <p:cNvSpPr>
            <a:spLocks noChangeAspect="1"/>
          </p:cNvSpPr>
          <p:nvPr/>
        </p:nvSpPr>
        <p:spPr>
          <a:xfrm>
            <a:off x="725476" y="5494562"/>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56D585A3-BE25-4E23-A26D-C055825456F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22</a:t>
            </a:fld>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55663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250"/>
                                  </p:stCondLst>
                                  <p:childTnLst>
                                    <p:set>
                                      <p:cBhvr>
                                        <p:cTn id="13" dur="1" fill="hold">
                                          <p:stCondLst>
                                            <p:cond delay="0"/>
                                          </p:stCondLst>
                                        </p:cTn>
                                        <p:tgtEl>
                                          <p:spTgt spid="4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22" presetClass="entr" presetSubtype="1"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par>
                          <p:cTn id="26" fill="hold">
                            <p:stCondLst>
                              <p:cond delay="500"/>
                            </p:stCondLst>
                            <p:childTnLst>
                              <p:par>
                                <p:cTn id="27" presetID="1" presetClass="entr" presetSubtype="0" fill="hold" grpId="0" nodeType="afterEffect">
                                  <p:stCondLst>
                                    <p:cond delay="250"/>
                                  </p:stCondLst>
                                  <p:childTnLst>
                                    <p:set>
                                      <p:cBhvr>
                                        <p:cTn id="28" dur="1" fill="hold">
                                          <p:stCondLst>
                                            <p:cond delay="0"/>
                                          </p:stCondLst>
                                        </p:cTn>
                                        <p:tgtEl>
                                          <p:spTgt spid="43"/>
                                        </p:tgtEl>
                                        <p:attrNameLst>
                                          <p:attrName>style.visibility</p:attrName>
                                        </p:attrNameLst>
                                      </p:cBhvr>
                                      <p:to>
                                        <p:strVal val="visible"/>
                                      </p:to>
                                    </p:set>
                                  </p:childTnLst>
                                </p:cTn>
                              </p:par>
                            </p:childTnLst>
                          </p:cTn>
                        </p:par>
                        <p:par>
                          <p:cTn id="29" fill="hold">
                            <p:stCondLst>
                              <p:cond delay="750"/>
                            </p:stCondLst>
                            <p:childTnLst>
                              <p:par>
                                <p:cTn id="30" presetID="22" presetClass="entr" presetSubtype="1" fill="hold" nodeType="afterEffect">
                                  <p:stCondLst>
                                    <p:cond delay="50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9" grpId="0" animBg="1"/>
      <p:bldP spid="43" grpId="0"/>
      <p:bldP spid="35" grpId="0"/>
      <p:bldP spid="36" grpId="0"/>
      <p:bldP spid="19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257"/>
            <a:ext cx="12192000" cy="945027"/>
          </a:xfrm>
        </p:spPr>
        <p:txBody>
          <a:bodyPr>
            <a:normAutofit/>
          </a:bodyPr>
          <a:lstStyle/>
          <a:p>
            <a:r>
              <a:rPr lang="en-US" sz="3000" dirty="0"/>
              <a:t>5-Star Special Enrollment Period (SEP)</a:t>
            </a:r>
          </a:p>
        </p:txBody>
      </p:sp>
      <p:pic>
        <p:nvPicPr>
          <p:cNvPr id="20" name="Picture 19" descr="5 Star Icon">
            <a:extLst>
              <a:ext uri="{FF2B5EF4-FFF2-40B4-BE49-F238E27FC236}">
                <a16:creationId xmlns:a16="http://schemas.microsoft.com/office/drawing/2014/main" id="{E8182DD7-E6CF-4045-A50A-6CCF10E93140}"/>
              </a:ext>
            </a:extLst>
          </p:cNvPr>
          <p:cNvPicPr>
            <a:picLocks noChangeAspect="1"/>
          </p:cNvPicPr>
          <p:nvPr/>
        </p:nvPicPr>
        <p:blipFill>
          <a:blip r:embed="rId4"/>
          <a:stretch>
            <a:fillRect/>
          </a:stretch>
        </p:blipFill>
        <p:spPr>
          <a:xfrm>
            <a:off x="5377277" y="1146759"/>
            <a:ext cx="1232643" cy="1467919"/>
          </a:xfrm>
          <a:prstGeom prst="rect">
            <a:avLst/>
          </a:prstGeom>
        </p:spPr>
      </p:pic>
      <p:grpSp>
        <p:nvGrpSpPr>
          <p:cNvPr id="6" name="Group 5">
            <a:extLst>
              <a:ext uri="{FF2B5EF4-FFF2-40B4-BE49-F238E27FC236}">
                <a16:creationId xmlns:a16="http://schemas.microsoft.com/office/drawing/2014/main" id="{54C4B11C-0DF1-4270-AE29-2CBDAA0DEA40}"/>
              </a:ext>
              <a:ext uri="{C183D7F6-B498-43B3-948B-1728B52AA6E4}">
                <adec:decorative xmlns:adec="http://schemas.microsoft.com/office/drawing/2017/decorative" val="1"/>
              </a:ext>
            </a:extLst>
          </p:cNvPr>
          <p:cNvGrpSpPr/>
          <p:nvPr/>
        </p:nvGrpSpPr>
        <p:grpSpPr>
          <a:xfrm>
            <a:off x="1639347" y="1931115"/>
            <a:ext cx="3979269" cy="3935411"/>
            <a:chOff x="1639347" y="1931115"/>
            <a:chExt cx="3979269" cy="3935411"/>
          </a:xfrm>
        </p:grpSpPr>
        <p:sp>
          <p:nvSpPr>
            <p:cNvPr id="10" name="Rectangle: Rounded Corners 9">
              <a:extLst>
                <a:ext uri="{FF2B5EF4-FFF2-40B4-BE49-F238E27FC236}">
                  <a16:creationId xmlns:a16="http://schemas.microsoft.com/office/drawing/2014/main" id="{5796F2AB-FBEA-43CE-AF52-1551D36403C3}"/>
                </a:ext>
              </a:extLst>
            </p:cNvPr>
            <p:cNvSpPr/>
            <p:nvPr/>
          </p:nvSpPr>
          <p:spPr bwMode="auto">
            <a:xfrm>
              <a:off x="1639347" y="1931115"/>
              <a:ext cx="2139696" cy="3935411"/>
            </a:xfrm>
            <a:prstGeom prst="roundRect">
              <a:avLst>
                <a:gd name="adj" fmla="val 10145"/>
              </a:avLst>
            </a:prstGeom>
            <a:solidFill>
              <a:schemeClr val="accent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11" name="Rectangle: Rounded Corners 10">
              <a:extLst>
                <a:ext uri="{FF2B5EF4-FFF2-40B4-BE49-F238E27FC236}">
                  <a16:creationId xmlns:a16="http://schemas.microsoft.com/office/drawing/2014/main" id="{A386876F-AF17-4D58-8911-C7E0C4E6A0FA}"/>
                </a:ext>
              </a:extLst>
            </p:cNvPr>
            <p:cNvSpPr/>
            <p:nvPr/>
          </p:nvSpPr>
          <p:spPr bwMode="auto">
            <a:xfrm>
              <a:off x="1873548" y="2430996"/>
              <a:ext cx="3745068" cy="3291832"/>
            </a:xfrm>
            <a:prstGeom prst="roundRect">
              <a:avLst>
                <a:gd name="adj" fmla="val 8626"/>
              </a:avLst>
            </a:prstGeom>
            <a:solidFill>
              <a:schemeClr val="accent5">
                <a:lumMod val="40000"/>
                <a:lumOff val="60000"/>
              </a:schemeClr>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dirty="0"/>
            </a:p>
          </p:txBody>
        </p:sp>
        <p:sp>
          <p:nvSpPr>
            <p:cNvPr id="26" name="TextBox 25">
              <a:extLst>
                <a:ext uri="{FF2B5EF4-FFF2-40B4-BE49-F238E27FC236}">
                  <a16:creationId xmlns:a16="http://schemas.microsoft.com/office/drawing/2014/main" id="{AE832DDE-10E0-4879-8E1D-0F58353A0EE9}"/>
                </a:ext>
              </a:extLst>
            </p:cNvPr>
            <p:cNvSpPr txBox="1"/>
            <p:nvPr/>
          </p:nvSpPr>
          <p:spPr>
            <a:xfrm>
              <a:off x="1639347" y="1944254"/>
              <a:ext cx="2139695" cy="400110"/>
            </a:xfrm>
            <a:prstGeom prst="rect">
              <a:avLst/>
            </a:prstGeom>
            <a:noFill/>
          </p:spPr>
          <p:txBody>
            <a:bodyPr wrap="square">
              <a:spAutoFit/>
            </a:bodyPr>
            <a:lstStyle/>
            <a:p>
              <a:pPr marL="91440"/>
              <a:r>
                <a:rPr lang="en-US" sz="2000" b="1" dirty="0">
                  <a:solidFill>
                    <a:schemeClr val="bg1"/>
                  </a:solidFill>
                  <a:latin typeface="Arial" panose="020B0604020202020204" pitchFamily="34" charset="0"/>
                  <a:cs typeface="Arial" panose="020B0604020202020204" pitchFamily="34" charset="0"/>
                </a:rPr>
                <a:t>You can:</a:t>
              </a:r>
              <a:endParaRPr lang="en-US" sz="200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AE3C9AC-AF17-4FE9-BDD6-791119C7FBEC}"/>
                </a:ext>
              </a:extLst>
            </p:cNvPr>
            <p:cNvSpPr txBox="1"/>
            <p:nvPr/>
          </p:nvSpPr>
          <p:spPr>
            <a:xfrm>
              <a:off x="1873548" y="2736062"/>
              <a:ext cx="3745068" cy="1554272"/>
            </a:xfrm>
            <a:prstGeom prst="rect">
              <a:avLst/>
            </a:prstGeom>
            <a:noFill/>
          </p:spPr>
          <p:txBody>
            <a:bodyPr wrap="square" lIns="91440" tIns="45720" rIns="91440" bIns="45720" anchor="t">
              <a:spAutoFit/>
            </a:bodyPr>
            <a:lstStyle/>
            <a:p>
              <a:pPr marL="274320" indent="-274320" fontAlgn="base">
                <a:spcAft>
                  <a:spcPts val="600"/>
                </a:spcAft>
                <a:buFont typeface="Wingdings"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Switch to 5-star Medicare Advantage Plan (with or without drug coverage), or a drug plan</a:t>
              </a:r>
            </a:p>
            <a:p>
              <a:pPr marL="274320" indent="-274320" fontAlgn="base">
                <a:spcAft>
                  <a:spcPts val="600"/>
                </a:spcAft>
                <a:buFont typeface="Wingdings"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Enroll once per year from December 8–November 30</a:t>
              </a:r>
            </a:p>
          </p:txBody>
        </p:sp>
      </p:grpSp>
      <p:grpSp>
        <p:nvGrpSpPr>
          <p:cNvPr id="8" name="Group 7">
            <a:extLst>
              <a:ext uri="{FF2B5EF4-FFF2-40B4-BE49-F238E27FC236}">
                <a16:creationId xmlns:a16="http://schemas.microsoft.com/office/drawing/2014/main" id="{55288146-258D-45B3-86D7-34616F835D98}"/>
              </a:ext>
              <a:ext uri="{C183D7F6-B498-43B3-948B-1728B52AA6E4}">
                <adec:decorative xmlns:adec="http://schemas.microsoft.com/office/drawing/2017/decorative" val="1"/>
              </a:ext>
            </a:extLst>
          </p:cNvPr>
          <p:cNvGrpSpPr/>
          <p:nvPr/>
        </p:nvGrpSpPr>
        <p:grpSpPr>
          <a:xfrm>
            <a:off x="6400665" y="1944254"/>
            <a:ext cx="3979268" cy="3931920"/>
            <a:chOff x="6400665" y="1944254"/>
            <a:chExt cx="3979268" cy="3931920"/>
          </a:xfrm>
        </p:grpSpPr>
        <p:sp>
          <p:nvSpPr>
            <p:cNvPr id="12" name="Rectangle: Rounded Corners 11">
              <a:extLst>
                <a:ext uri="{FF2B5EF4-FFF2-40B4-BE49-F238E27FC236}">
                  <a16:creationId xmlns:a16="http://schemas.microsoft.com/office/drawing/2014/main" id="{C236E0E2-6EA8-48C8-8AF2-E6710A708282}"/>
                </a:ext>
              </a:extLst>
            </p:cNvPr>
            <p:cNvSpPr/>
            <p:nvPr/>
          </p:nvSpPr>
          <p:spPr bwMode="auto">
            <a:xfrm flipH="1">
              <a:off x="8241632" y="1944254"/>
              <a:ext cx="2138300" cy="3931920"/>
            </a:xfrm>
            <a:prstGeom prst="roundRect">
              <a:avLst>
                <a:gd name="adj" fmla="val 10145"/>
              </a:avLst>
            </a:prstGeom>
            <a:solidFill>
              <a:schemeClr val="accent1">
                <a:lumMod val="50000"/>
              </a:schemeClr>
            </a:solidFill>
            <a:ln>
              <a:noFill/>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14" name="Rectangle: Rounded Corners 13">
              <a:extLst>
                <a:ext uri="{FF2B5EF4-FFF2-40B4-BE49-F238E27FC236}">
                  <a16:creationId xmlns:a16="http://schemas.microsoft.com/office/drawing/2014/main" id="{967BB3C9-024E-4B47-8039-000DBC691C72}"/>
                </a:ext>
              </a:extLst>
            </p:cNvPr>
            <p:cNvSpPr/>
            <p:nvPr/>
          </p:nvSpPr>
          <p:spPr bwMode="auto">
            <a:xfrm flipH="1">
              <a:off x="6400665" y="2430734"/>
              <a:ext cx="3745068" cy="3292093"/>
            </a:xfrm>
            <a:prstGeom prst="roundRect">
              <a:avLst>
                <a:gd name="adj" fmla="val 8627"/>
              </a:avLst>
            </a:prstGeom>
            <a:solidFill>
              <a:srgbClr val="BDD7EE"/>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dirty="0"/>
            </a:p>
          </p:txBody>
        </p:sp>
        <p:sp>
          <p:nvSpPr>
            <p:cNvPr id="19" name="TextBox 18">
              <a:extLst>
                <a:ext uri="{FF2B5EF4-FFF2-40B4-BE49-F238E27FC236}">
                  <a16:creationId xmlns:a16="http://schemas.microsoft.com/office/drawing/2014/main" id="{C7E5D1DD-CD30-471C-B96C-1448991BEA4F}"/>
                </a:ext>
              </a:extLst>
            </p:cNvPr>
            <p:cNvSpPr txBox="1"/>
            <p:nvPr/>
          </p:nvSpPr>
          <p:spPr>
            <a:xfrm>
              <a:off x="8241633" y="1950389"/>
              <a:ext cx="2138300" cy="400110"/>
            </a:xfrm>
            <a:prstGeom prst="rect">
              <a:avLst/>
            </a:prstGeom>
            <a:noFill/>
          </p:spPr>
          <p:txBody>
            <a:bodyPr wrap="square">
              <a:spAutoFit/>
            </a:bodyPr>
            <a:lstStyle/>
            <a:p>
              <a:pPr marL="91440"/>
              <a:r>
                <a:rPr lang="en-US" sz="2000" b="1" dirty="0">
                  <a:solidFill>
                    <a:schemeClr val="bg1"/>
                  </a:solidFill>
                  <a:latin typeface="Arial" panose="020B0604020202020204" pitchFamily="34" charset="0"/>
                  <a:cs typeface="Arial" panose="020B0604020202020204" pitchFamily="34" charset="0"/>
                </a:rPr>
                <a:t>Keep in mind:</a:t>
              </a:r>
              <a:endParaRPr lang="en-US" sz="2000"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7FD268D-E912-4D45-AE1F-042CF5E9E196}"/>
                </a:ext>
              </a:extLst>
            </p:cNvPr>
            <p:cNvSpPr txBox="1"/>
            <p:nvPr/>
          </p:nvSpPr>
          <p:spPr>
            <a:xfrm>
              <a:off x="6400665" y="2730545"/>
              <a:ext cx="3745068" cy="1277273"/>
            </a:xfrm>
            <a:prstGeom prst="rect">
              <a:avLst/>
            </a:prstGeom>
            <a:noFill/>
          </p:spPr>
          <p:txBody>
            <a:bodyPr wrap="square" lIns="91440" tIns="45720" rIns="91440" bIns="45720" anchor="t">
              <a:spAutoFit/>
            </a:bodyPr>
            <a:lstStyle/>
            <a:p>
              <a:pPr marL="274320" indent="-274320" fontAlgn="base">
                <a:spcAft>
                  <a:spcPts val="600"/>
                </a:spcAft>
                <a:buFont typeface="Wingdings"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New plan starts 1</a:t>
              </a:r>
              <a:r>
                <a:rPr lang="en-US" baseline="30000" dirty="0">
                  <a:solidFill>
                    <a:schemeClr val="accent1">
                      <a:lumMod val="50000"/>
                    </a:schemeClr>
                  </a:solidFill>
                  <a:latin typeface="Arial" panose="020B0604020202020204" pitchFamily="34" charset="0"/>
                  <a:cs typeface="Arial" panose="020B0604020202020204" pitchFamily="34" charset="0"/>
                </a:rPr>
                <a:t>st</a:t>
              </a:r>
              <a:r>
                <a:rPr lang="en-US" dirty="0">
                  <a:solidFill>
                    <a:schemeClr val="accent1">
                      <a:lumMod val="50000"/>
                    </a:schemeClr>
                  </a:solidFill>
                  <a:latin typeface="Arial" panose="020B0604020202020204" pitchFamily="34" charset="0"/>
                  <a:cs typeface="Arial" panose="020B0604020202020204" pitchFamily="34" charset="0"/>
                </a:rPr>
                <a:t> day of month after enrolled </a:t>
              </a:r>
            </a:p>
            <a:p>
              <a:pPr marL="274320" indent="-274320" fontAlgn="base">
                <a:spcAft>
                  <a:spcPts val="600"/>
                </a:spcAft>
                <a:buFont typeface="Wingdings"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Star ratings assigned in October and effective January 1</a:t>
              </a:r>
            </a:p>
          </p:txBody>
        </p:sp>
      </p:grpSp>
      <p:sp>
        <p:nvSpPr>
          <p:cNvPr id="3" name="Footer Placeholder 2"/>
          <p:cNvSpPr>
            <a:spLocks noGrp="1"/>
          </p:cNvSpPr>
          <p:nvPr>
            <p:ph type="ftr" sz="quarter" idx="11"/>
          </p:nvPr>
        </p:nvSpPr>
        <p:spPr/>
        <p:txBody>
          <a:bodyPr/>
          <a:lstStyle/>
          <a:p>
            <a:r>
              <a:rPr lang="en-US" dirty="0"/>
              <a:t>Getting Started With Medicare</a:t>
            </a:r>
          </a:p>
        </p:txBody>
      </p:sp>
      <p:sp>
        <p:nvSpPr>
          <p:cNvPr id="7" name="Slide Number Placeholder 5">
            <a:extLst>
              <a:ext uri="{FF2B5EF4-FFF2-40B4-BE49-F238E27FC236}">
                <a16:creationId xmlns:a16="http://schemas.microsoft.com/office/drawing/2014/main" id="{1A457559-4834-4CD9-88FC-7C193A45A50E}"/>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23</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403289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Other Medicare Special Enrollment Periods (SEPs)</a:t>
            </a:r>
          </a:p>
        </p:txBody>
      </p:sp>
      <p:sp>
        <p:nvSpPr>
          <p:cNvPr id="5" name="Content Placeholder 4"/>
          <p:cNvSpPr>
            <a:spLocks noGrp="1"/>
          </p:cNvSpPr>
          <p:nvPr>
            <p:ph idx="4294967295"/>
          </p:nvPr>
        </p:nvSpPr>
        <p:spPr>
          <a:xfrm>
            <a:off x="711452" y="999648"/>
            <a:ext cx="10473406" cy="585788"/>
          </a:xfrm>
        </p:spPr>
        <p:txBody>
          <a:bodyPr>
            <a:normAutofit/>
          </a:bodyPr>
          <a:lstStyle/>
          <a:p>
            <a:pPr marL="0" lvl="0" indent="0" algn="ctr" defTabSz="685800">
              <a:lnSpc>
                <a:spcPct val="100000"/>
              </a:lnSpc>
              <a:spcBef>
                <a:spcPts val="600"/>
              </a:spcBef>
              <a:buNone/>
            </a:pPr>
            <a:r>
              <a:rPr lang="en-US" sz="2400" b="1" dirty="0">
                <a:solidFill>
                  <a:srgbClr val="00529B"/>
                </a:solidFill>
                <a:latin typeface="Arial" panose="020B0604020202020204" pitchFamily="34" charset="0"/>
                <a:cs typeface="Arial" panose="020B0604020202020204" pitchFamily="34" charset="0"/>
              </a:rPr>
              <a:t>You may have an SEP if you:</a:t>
            </a:r>
          </a:p>
          <a:p>
            <a:pPr marL="0" lvl="0" indent="0" algn="ctr" defTabSz="685800">
              <a:lnSpc>
                <a:spcPct val="100000"/>
              </a:lnSpc>
              <a:spcBef>
                <a:spcPts val="600"/>
              </a:spcBef>
              <a:buNone/>
            </a:pPr>
            <a:endParaRPr lang="en-US" sz="2800" dirty="0"/>
          </a:p>
        </p:txBody>
      </p:sp>
      <p:grpSp>
        <p:nvGrpSpPr>
          <p:cNvPr id="19" name="Group 1" descr="Move out of your plan’s service area&#10;">
            <a:extLst>
              <a:ext uri="{FF2B5EF4-FFF2-40B4-BE49-F238E27FC236}">
                <a16:creationId xmlns:a16="http://schemas.microsoft.com/office/drawing/2014/main" id="{9F280E86-2C2B-4D3A-8022-0EDEA8C2705A}"/>
              </a:ext>
            </a:extLst>
          </p:cNvPr>
          <p:cNvGrpSpPr/>
          <p:nvPr/>
        </p:nvGrpSpPr>
        <p:grpSpPr>
          <a:xfrm>
            <a:off x="1616579" y="1572766"/>
            <a:ext cx="4137942" cy="1211492"/>
            <a:chOff x="1616579" y="1572766"/>
            <a:chExt cx="4137942" cy="1211492"/>
          </a:xfrm>
        </p:grpSpPr>
        <p:sp>
          <p:nvSpPr>
            <p:cNvPr id="84" name="TextBox 83">
              <a:extLst>
                <a:ext uri="{FF2B5EF4-FFF2-40B4-BE49-F238E27FC236}">
                  <a16:creationId xmlns:a16="http://schemas.microsoft.com/office/drawing/2014/main" id="{EDF8B5EE-815E-4C6F-AF15-76E64979697F}"/>
                </a:ext>
              </a:extLst>
            </p:cNvPr>
            <p:cNvSpPr txBox="1"/>
            <p:nvPr/>
          </p:nvSpPr>
          <p:spPr>
            <a:xfrm>
              <a:off x="2828039" y="1810679"/>
              <a:ext cx="2696748" cy="707886"/>
            </a:xfrm>
            <a:prstGeom prst="rect">
              <a:avLst/>
            </a:prstGeom>
            <a:noFill/>
          </p:spPr>
          <p:txBody>
            <a:bodyPr wrap="square">
              <a:spAutoFit/>
            </a:bodyPr>
            <a:lstStyle/>
            <a:p>
              <a:pPr rtl="0" fontAlgn="base">
                <a:spcBef>
                  <a:spcPts val="0"/>
                </a:spcBef>
                <a:spcAft>
                  <a:spcPts val="0"/>
                </a:spcAft>
              </a:pPr>
              <a:r>
                <a:rPr lang="en-US" sz="2000" b="0" i="0" u="none" strike="noStrike" dirty="0">
                  <a:solidFill>
                    <a:srgbClr val="00529B"/>
                  </a:solidFill>
                  <a:effectLst/>
                </a:rPr>
                <a:t>Move out of your plan’s service area</a:t>
              </a:r>
            </a:p>
          </p:txBody>
        </p:sp>
        <p:sp>
          <p:nvSpPr>
            <p:cNvPr id="55" name="Rectangle: Single Corner Rounded 54">
              <a:extLst>
                <a:ext uri="{FF2B5EF4-FFF2-40B4-BE49-F238E27FC236}">
                  <a16:creationId xmlns:a16="http://schemas.microsoft.com/office/drawing/2014/main" id="{67E7E7FA-70DA-41B2-AACA-5B8A4272A575}"/>
                </a:ext>
                <a:ext uri="{C183D7F6-B498-43B3-948B-1728B52AA6E4}">
                  <adec:decorative xmlns:adec="http://schemas.microsoft.com/office/drawing/2017/decorative" val="1"/>
                </a:ext>
              </a:extLst>
            </p:cNvPr>
            <p:cNvSpPr/>
            <p:nvPr/>
          </p:nvSpPr>
          <p:spPr bwMode="auto">
            <a:xfrm flipV="1">
              <a:off x="2230021" y="1656437"/>
              <a:ext cx="3524500" cy="1044151"/>
            </a:xfrm>
            <a:prstGeom prst="round1Rect">
              <a:avLst>
                <a:gd name="adj" fmla="val 50000"/>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6" name="Freeform: Shape 55">
              <a:extLst>
                <a:ext uri="{FF2B5EF4-FFF2-40B4-BE49-F238E27FC236}">
                  <a16:creationId xmlns:a16="http://schemas.microsoft.com/office/drawing/2014/main" id="{4318ED04-9E59-441A-B214-229CF97F8A32}"/>
                </a:ext>
                <a:ext uri="{C183D7F6-B498-43B3-948B-1728B52AA6E4}">
                  <adec:decorative xmlns:adec="http://schemas.microsoft.com/office/drawing/2017/decorative" val="1"/>
                </a:ext>
              </a:extLst>
            </p:cNvPr>
            <p:cNvSpPr/>
            <p:nvPr/>
          </p:nvSpPr>
          <p:spPr bwMode="auto">
            <a:xfrm>
              <a:off x="1616579" y="1572766"/>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4472C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57" name="Freeform: Shape 56">
              <a:extLst>
                <a:ext uri="{FF2B5EF4-FFF2-40B4-BE49-F238E27FC236}">
                  <a16:creationId xmlns:a16="http://schemas.microsoft.com/office/drawing/2014/main" id="{CC0CC0B1-5768-4470-B6A4-78DC9F7CD588}"/>
                </a:ext>
                <a:ext uri="{C183D7F6-B498-43B3-948B-1728B52AA6E4}">
                  <adec:decorative xmlns:adec="http://schemas.microsoft.com/office/drawing/2017/decorative" val="1"/>
                </a:ext>
              </a:extLst>
            </p:cNvPr>
            <p:cNvSpPr/>
            <p:nvPr/>
          </p:nvSpPr>
          <p:spPr bwMode="auto">
            <a:xfrm>
              <a:off x="1759017" y="1715209"/>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lumMod val="60000"/>
                <a:lumOff val="40000"/>
              </a:schemeClr>
            </a:solidFill>
            <a:ln>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5" name="Picture 14">
              <a:extLst>
                <a:ext uri="{FF2B5EF4-FFF2-40B4-BE49-F238E27FC236}">
                  <a16:creationId xmlns:a16="http://schemas.microsoft.com/office/drawing/2014/main" id="{965B97A1-CCFC-4EA9-AEF0-7E5B95221D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82875" y="1752048"/>
              <a:ext cx="676715" cy="646232"/>
            </a:xfrm>
            <a:prstGeom prst="rect">
              <a:avLst/>
            </a:prstGeom>
          </p:spPr>
        </p:pic>
      </p:grpSp>
      <p:grpSp>
        <p:nvGrpSpPr>
          <p:cNvPr id="10" name="Group 2" descr="Are in a plan that leaves Medicare or reduces its service area&#10;&#10;">
            <a:extLst>
              <a:ext uri="{FF2B5EF4-FFF2-40B4-BE49-F238E27FC236}">
                <a16:creationId xmlns:a16="http://schemas.microsoft.com/office/drawing/2014/main" id="{CD08B0D9-7369-4442-B27E-846175DF5E0F}"/>
              </a:ext>
            </a:extLst>
          </p:cNvPr>
          <p:cNvGrpSpPr/>
          <p:nvPr/>
        </p:nvGrpSpPr>
        <p:grpSpPr>
          <a:xfrm>
            <a:off x="711451" y="2842858"/>
            <a:ext cx="4137942" cy="1211492"/>
            <a:chOff x="711451" y="2710506"/>
            <a:chExt cx="4137942" cy="1211492"/>
          </a:xfrm>
        </p:grpSpPr>
        <p:sp>
          <p:nvSpPr>
            <p:cNvPr id="58" name="Rectangle: Single Corner Rounded 57">
              <a:extLst>
                <a:ext uri="{FF2B5EF4-FFF2-40B4-BE49-F238E27FC236}">
                  <a16:creationId xmlns:a16="http://schemas.microsoft.com/office/drawing/2014/main" id="{BBEA3785-5AA0-4CAD-A5AA-5E5E047E496C}"/>
                </a:ext>
                <a:ext uri="{C183D7F6-B498-43B3-948B-1728B52AA6E4}">
                  <adec:decorative xmlns:adec="http://schemas.microsoft.com/office/drawing/2017/decorative" val="1"/>
                </a:ext>
              </a:extLst>
            </p:cNvPr>
            <p:cNvSpPr/>
            <p:nvPr/>
          </p:nvSpPr>
          <p:spPr bwMode="auto">
            <a:xfrm flipV="1">
              <a:off x="1324893" y="2787715"/>
              <a:ext cx="3524500" cy="1044151"/>
            </a:xfrm>
            <a:prstGeom prst="round1Rect">
              <a:avLst>
                <a:gd name="adj" fmla="val 50000"/>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9" name="Freeform: Shape 58">
              <a:extLst>
                <a:ext uri="{FF2B5EF4-FFF2-40B4-BE49-F238E27FC236}">
                  <a16:creationId xmlns:a16="http://schemas.microsoft.com/office/drawing/2014/main" id="{36AEEC84-C2EE-48D3-807C-53F54811FA77}"/>
                </a:ext>
                <a:ext uri="{C183D7F6-B498-43B3-948B-1728B52AA6E4}">
                  <adec:decorative xmlns:adec="http://schemas.microsoft.com/office/drawing/2017/decorative" val="1"/>
                </a:ext>
              </a:extLst>
            </p:cNvPr>
            <p:cNvSpPr/>
            <p:nvPr/>
          </p:nvSpPr>
          <p:spPr bwMode="auto">
            <a:xfrm>
              <a:off x="711451" y="2710506"/>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4472C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60" name="Freeform: Shape 59">
              <a:extLst>
                <a:ext uri="{FF2B5EF4-FFF2-40B4-BE49-F238E27FC236}">
                  <a16:creationId xmlns:a16="http://schemas.microsoft.com/office/drawing/2014/main" id="{C086D7F5-3928-47C0-8FE3-9A61D06F2DDE}"/>
                </a:ext>
                <a:ext uri="{C183D7F6-B498-43B3-948B-1728B52AA6E4}">
                  <adec:decorative xmlns:adec="http://schemas.microsoft.com/office/drawing/2017/decorative" val="1"/>
                </a:ext>
              </a:extLst>
            </p:cNvPr>
            <p:cNvSpPr/>
            <p:nvPr/>
          </p:nvSpPr>
          <p:spPr bwMode="auto">
            <a:xfrm>
              <a:off x="853889" y="2852949"/>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FEC736"/>
            </a:solidFill>
            <a:ln>
              <a:solidFill>
                <a:srgbClr val="FEC736"/>
              </a:solid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86" name="TextBox 85">
              <a:extLst>
                <a:ext uri="{FF2B5EF4-FFF2-40B4-BE49-F238E27FC236}">
                  <a16:creationId xmlns:a16="http://schemas.microsoft.com/office/drawing/2014/main" id="{5A969AAF-04B3-4C2F-9D25-8EB7A3545C5A}"/>
                </a:ext>
              </a:extLst>
            </p:cNvPr>
            <p:cNvSpPr txBox="1"/>
            <p:nvPr/>
          </p:nvSpPr>
          <p:spPr>
            <a:xfrm>
              <a:off x="1922911" y="2822665"/>
              <a:ext cx="2696748" cy="1015663"/>
            </a:xfrm>
            <a:prstGeom prst="rect">
              <a:avLst/>
            </a:prstGeom>
            <a:noFill/>
          </p:spPr>
          <p:txBody>
            <a:bodyPr wrap="square">
              <a:spAutoFit/>
            </a:bodyPr>
            <a:lstStyle/>
            <a:p>
              <a:pPr rtl="0" fontAlgn="base">
                <a:spcBef>
                  <a:spcPts val="0"/>
                </a:spcBef>
                <a:spcAft>
                  <a:spcPts val="0"/>
                </a:spcAft>
              </a:pPr>
              <a:r>
                <a:rPr lang="en-US" sz="2000" b="0" i="0" u="none" strike="noStrike" dirty="0">
                  <a:solidFill>
                    <a:srgbClr val="00529B"/>
                  </a:solidFill>
                  <a:effectLst/>
                </a:rPr>
                <a:t>Are in a plan that leaves Medicare or reduces its service area</a:t>
              </a:r>
            </a:p>
          </p:txBody>
        </p:sp>
        <p:pic>
          <p:nvPicPr>
            <p:cNvPr id="157" name="Graphic 156">
              <a:extLst>
                <a:ext uri="{FF2B5EF4-FFF2-40B4-BE49-F238E27FC236}">
                  <a16:creationId xmlns:a16="http://schemas.microsoft.com/office/drawing/2014/main" id="{B26A0B64-0820-456B-86E7-87905C906E4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9073" y="2956607"/>
              <a:ext cx="696217" cy="696217"/>
            </a:xfrm>
            <a:prstGeom prst="rect">
              <a:avLst/>
            </a:prstGeom>
          </p:spPr>
        </p:pic>
      </p:grpSp>
      <p:grpSp>
        <p:nvGrpSpPr>
          <p:cNvPr id="12" name="Group 3" descr="lose, or have a change in your Extra Help or Medicaid status&#10;">
            <a:extLst>
              <a:ext uri="{FF2B5EF4-FFF2-40B4-BE49-F238E27FC236}">
                <a16:creationId xmlns:a16="http://schemas.microsoft.com/office/drawing/2014/main" id="{F78FEB71-99BE-4303-A0B0-0F932E95C1D2}"/>
              </a:ext>
            </a:extLst>
          </p:cNvPr>
          <p:cNvGrpSpPr/>
          <p:nvPr/>
        </p:nvGrpSpPr>
        <p:grpSpPr>
          <a:xfrm>
            <a:off x="1617760" y="4095965"/>
            <a:ext cx="4137942" cy="1211492"/>
            <a:chOff x="1617760" y="3963613"/>
            <a:chExt cx="4137942" cy="1211492"/>
          </a:xfrm>
        </p:grpSpPr>
        <p:sp>
          <p:nvSpPr>
            <p:cNvPr id="61" name="Rectangle: Single Corner Rounded 60">
              <a:extLst>
                <a:ext uri="{FF2B5EF4-FFF2-40B4-BE49-F238E27FC236}">
                  <a16:creationId xmlns:a16="http://schemas.microsoft.com/office/drawing/2014/main" id="{7E1B8D68-DD44-46AD-8C5B-CCC184225901}"/>
                </a:ext>
                <a:ext uri="{C183D7F6-B498-43B3-948B-1728B52AA6E4}">
                  <adec:decorative xmlns:adec="http://schemas.microsoft.com/office/drawing/2017/decorative" val="1"/>
                </a:ext>
              </a:extLst>
            </p:cNvPr>
            <p:cNvSpPr/>
            <p:nvPr/>
          </p:nvSpPr>
          <p:spPr bwMode="auto">
            <a:xfrm flipV="1">
              <a:off x="2231202" y="4047284"/>
              <a:ext cx="3524500" cy="1044151"/>
            </a:xfrm>
            <a:prstGeom prst="round1Rect">
              <a:avLst>
                <a:gd name="adj" fmla="val 50000"/>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2" name="Freeform: Shape 61">
              <a:extLst>
                <a:ext uri="{FF2B5EF4-FFF2-40B4-BE49-F238E27FC236}">
                  <a16:creationId xmlns:a16="http://schemas.microsoft.com/office/drawing/2014/main" id="{022F17F8-D987-41F4-B054-333912938215}"/>
                </a:ext>
                <a:ext uri="{C183D7F6-B498-43B3-948B-1728B52AA6E4}">
                  <adec:decorative xmlns:adec="http://schemas.microsoft.com/office/drawing/2017/decorative" val="1"/>
                </a:ext>
              </a:extLst>
            </p:cNvPr>
            <p:cNvSpPr/>
            <p:nvPr/>
          </p:nvSpPr>
          <p:spPr bwMode="auto">
            <a:xfrm>
              <a:off x="1617760" y="3963613"/>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005A9A"/>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63" name="Freeform: Shape 62">
              <a:extLst>
                <a:ext uri="{FF2B5EF4-FFF2-40B4-BE49-F238E27FC236}">
                  <a16:creationId xmlns:a16="http://schemas.microsoft.com/office/drawing/2014/main" id="{47222842-5D7F-4913-AF81-35381A669A6F}"/>
                </a:ext>
                <a:ext uri="{C183D7F6-B498-43B3-948B-1728B52AA6E4}">
                  <adec:decorative xmlns:adec="http://schemas.microsoft.com/office/drawing/2017/decorative" val="1"/>
                </a:ext>
              </a:extLst>
            </p:cNvPr>
            <p:cNvSpPr/>
            <p:nvPr/>
          </p:nvSpPr>
          <p:spPr bwMode="auto">
            <a:xfrm>
              <a:off x="1760198" y="4106056"/>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solidFill>
            <a:ln>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88" name="TextBox 87">
              <a:extLst>
                <a:ext uri="{FF2B5EF4-FFF2-40B4-BE49-F238E27FC236}">
                  <a16:creationId xmlns:a16="http://schemas.microsoft.com/office/drawing/2014/main" id="{217E338D-CC03-4238-953A-9A6D95336903}"/>
                </a:ext>
              </a:extLst>
            </p:cNvPr>
            <p:cNvSpPr txBox="1"/>
            <p:nvPr/>
          </p:nvSpPr>
          <p:spPr>
            <a:xfrm>
              <a:off x="2875560" y="4047283"/>
              <a:ext cx="2696748" cy="1015663"/>
            </a:xfrm>
            <a:prstGeom prst="rect">
              <a:avLst/>
            </a:prstGeom>
            <a:noFill/>
          </p:spPr>
          <p:txBody>
            <a:bodyPr wrap="square">
              <a:spAutoFit/>
            </a:bodyPr>
            <a:lstStyle/>
            <a:p>
              <a:pPr rtl="0" fontAlgn="base">
                <a:spcBef>
                  <a:spcPts val="0"/>
                </a:spcBef>
                <a:spcAft>
                  <a:spcPts val="0"/>
                </a:spcAft>
              </a:pPr>
              <a:r>
                <a:rPr lang="en-US" sz="2000" b="0" i="0" u="none" strike="noStrike" dirty="0">
                  <a:solidFill>
                    <a:srgbClr val="00529B"/>
                  </a:solidFill>
                  <a:effectLst/>
                </a:rPr>
                <a:t>Get, lose, or have a change in dual/LIS-eligibility status</a:t>
              </a:r>
            </a:p>
          </p:txBody>
        </p:sp>
        <p:pic>
          <p:nvPicPr>
            <p:cNvPr id="149" name="Graphic 148">
              <a:extLst>
                <a:ext uri="{FF2B5EF4-FFF2-40B4-BE49-F238E27FC236}">
                  <a16:creationId xmlns:a16="http://schemas.microsoft.com/office/drawing/2014/main" id="{AD9B35A6-046F-4486-BFEA-A9D2788C113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97225" y="4237748"/>
              <a:ext cx="655728" cy="655728"/>
            </a:xfrm>
            <a:prstGeom prst="rect">
              <a:avLst/>
            </a:prstGeom>
          </p:spPr>
        </p:pic>
      </p:grpSp>
      <p:grpSp>
        <p:nvGrpSpPr>
          <p:cNvPr id="14" name="Group 4" descr="Are sent a retroactive notice of Medicare entitlement &#10;">
            <a:extLst>
              <a:ext uri="{FF2B5EF4-FFF2-40B4-BE49-F238E27FC236}">
                <a16:creationId xmlns:a16="http://schemas.microsoft.com/office/drawing/2014/main" id="{B8BCD014-7910-4C31-AB8B-EA87F152631C}"/>
              </a:ext>
            </a:extLst>
          </p:cNvPr>
          <p:cNvGrpSpPr/>
          <p:nvPr/>
        </p:nvGrpSpPr>
        <p:grpSpPr>
          <a:xfrm>
            <a:off x="3931351" y="5345061"/>
            <a:ext cx="4137942" cy="1211492"/>
            <a:chOff x="3931351" y="5248805"/>
            <a:chExt cx="4137942" cy="1211492"/>
          </a:xfrm>
        </p:grpSpPr>
        <p:sp>
          <p:nvSpPr>
            <p:cNvPr id="64" name="Rectangle: Single Corner Rounded 63">
              <a:extLst>
                <a:ext uri="{FF2B5EF4-FFF2-40B4-BE49-F238E27FC236}">
                  <a16:creationId xmlns:a16="http://schemas.microsoft.com/office/drawing/2014/main" id="{A4EC8AE0-CE00-41A1-A5FA-F4979581ABF5}"/>
                </a:ext>
                <a:ext uri="{C183D7F6-B498-43B3-948B-1728B52AA6E4}">
                  <adec:decorative xmlns:adec="http://schemas.microsoft.com/office/drawing/2017/decorative" val="1"/>
                </a:ext>
              </a:extLst>
            </p:cNvPr>
            <p:cNvSpPr/>
            <p:nvPr/>
          </p:nvSpPr>
          <p:spPr bwMode="auto">
            <a:xfrm flipV="1">
              <a:off x="4544793" y="5332476"/>
              <a:ext cx="3524500" cy="1044151"/>
            </a:xfrm>
            <a:prstGeom prst="round1Rect">
              <a:avLst>
                <a:gd name="adj" fmla="val 50000"/>
              </a:avLst>
            </a:prstGeom>
            <a:noFill/>
            <a:ln w="76200">
              <a:solidFill>
                <a:srgbClr val="2F5597"/>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5" name="Freeform: Shape 64">
              <a:extLst>
                <a:ext uri="{FF2B5EF4-FFF2-40B4-BE49-F238E27FC236}">
                  <a16:creationId xmlns:a16="http://schemas.microsoft.com/office/drawing/2014/main" id="{34B81DA0-E48F-43D4-B654-7926904EF6B4}"/>
                </a:ext>
                <a:ext uri="{C183D7F6-B498-43B3-948B-1728B52AA6E4}">
                  <adec:decorative xmlns:adec="http://schemas.microsoft.com/office/drawing/2017/decorative" val="1"/>
                </a:ext>
              </a:extLst>
            </p:cNvPr>
            <p:cNvSpPr/>
            <p:nvPr/>
          </p:nvSpPr>
          <p:spPr bwMode="auto">
            <a:xfrm>
              <a:off x="3931351" y="5248805"/>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00447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66" name="Freeform: Shape 65">
              <a:extLst>
                <a:ext uri="{FF2B5EF4-FFF2-40B4-BE49-F238E27FC236}">
                  <a16:creationId xmlns:a16="http://schemas.microsoft.com/office/drawing/2014/main" id="{D6D01578-4113-432B-ADD4-C2197F94E521}"/>
                </a:ext>
                <a:ext uri="{C183D7F6-B498-43B3-948B-1728B52AA6E4}">
                  <adec:decorative xmlns:adec="http://schemas.microsoft.com/office/drawing/2017/decorative" val="1"/>
                </a:ext>
              </a:extLst>
            </p:cNvPr>
            <p:cNvSpPr/>
            <p:nvPr/>
          </p:nvSpPr>
          <p:spPr bwMode="auto">
            <a:xfrm>
              <a:off x="4073789" y="5391248"/>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lumMod val="75000"/>
              </a:schemeClr>
            </a:solidFill>
            <a:ln>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90" name="TextBox 89">
              <a:extLst>
                <a:ext uri="{FF2B5EF4-FFF2-40B4-BE49-F238E27FC236}">
                  <a16:creationId xmlns:a16="http://schemas.microsoft.com/office/drawing/2014/main" id="{FD50867E-B52D-42A0-8C1B-1480865A8C5D}"/>
                </a:ext>
              </a:extLst>
            </p:cNvPr>
            <p:cNvSpPr txBox="1"/>
            <p:nvPr/>
          </p:nvSpPr>
          <p:spPr>
            <a:xfrm>
              <a:off x="5142811" y="5336277"/>
              <a:ext cx="2452227" cy="1015663"/>
            </a:xfrm>
            <a:prstGeom prst="rect">
              <a:avLst/>
            </a:prstGeom>
            <a:noFill/>
          </p:spPr>
          <p:txBody>
            <a:bodyPr wrap="square">
              <a:spAutoFit/>
            </a:bodyPr>
            <a:lstStyle/>
            <a:p>
              <a:pPr rtl="0" fontAlgn="base">
                <a:spcBef>
                  <a:spcPts val="0"/>
                </a:spcBef>
                <a:spcAft>
                  <a:spcPts val="0"/>
                </a:spcAft>
              </a:pPr>
              <a:r>
                <a:rPr lang="en-US" sz="2000" b="0" i="0" u="none" strike="noStrike" dirty="0">
                  <a:solidFill>
                    <a:srgbClr val="00529B"/>
                  </a:solidFill>
                  <a:effectLst/>
                </a:rPr>
                <a:t>Are sent a retroactive notice of Medicare entitlement </a:t>
              </a:r>
            </a:p>
          </p:txBody>
        </p:sp>
        <p:pic>
          <p:nvPicPr>
            <p:cNvPr id="153" name="Graphic 152">
              <a:extLst>
                <a:ext uri="{FF2B5EF4-FFF2-40B4-BE49-F238E27FC236}">
                  <a16:creationId xmlns:a16="http://schemas.microsoft.com/office/drawing/2014/main" id="{F3BEF3CB-57C3-4F98-A651-76F5B59D9DB2}"/>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03380" y="5519676"/>
              <a:ext cx="667402" cy="667402"/>
            </a:xfrm>
            <a:prstGeom prst="rect">
              <a:avLst/>
            </a:prstGeom>
          </p:spPr>
        </p:pic>
      </p:grpSp>
      <p:grpSp>
        <p:nvGrpSpPr>
          <p:cNvPr id="13" name="Group 5" descr="Leave or lose employer or union coverage&#10;">
            <a:extLst>
              <a:ext uri="{FF2B5EF4-FFF2-40B4-BE49-F238E27FC236}">
                <a16:creationId xmlns:a16="http://schemas.microsoft.com/office/drawing/2014/main" id="{41B3F5ED-4CCB-4208-ADB8-6DEA8354547A}"/>
              </a:ext>
            </a:extLst>
          </p:cNvPr>
          <p:cNvGrpSpPr/>
          <p:nvPr/>
        </p:nvGrpSpPr>
        <p:grpSpPr>
          <a:xfrm>
            <a:off x="6400917" y="4092219"/>
            <a:ext cx="4137942" cy="1211492"/>
            <a:chOff x="6400917" y="3959867"/>
            <a:chExt cx="4137942" cy="1211492"/>
          </a:xfrm>
        </p:grpSpPr>
        <p:sp>
          <p:nvSpPr>
            <p:cNvPr id="73" name="Rectangle: Single Corner Rounded 72">
              <a:extLst>
                <a:ext uri="{FF2B5EF4-FFF2-40B4-BE49-F238E27FC236}">
                  <a16:creationId xmlns:a16="http://schemas.microsoft.com/office/drawing/2014/main" id="{FE05C4D3-DDCB-450D-B815-7C1C8C9E77E1}"/>
                </a:ext>
                <a:ext uri="{C183D7F6-B498-43B3-948B-1728B52AA6E4}">
                  <adec:decorative xmlns:adec="http://schemas.microsoft.com/office/drawing/2017/decorative" val="1"/>
                </a:ext>
              </a:extLst>
            </p:cNvPr>
            <p:cNvSpPr/>
            <p:nvPr/>
          </p:nvSpPr>
          <p:spPr bwMode="auto">
            <a:xfrm flipV="1">
              <a:off x="7014359" y="4043538"/>
              <a:ext cx="3524500" cy="1044151"/>
            </a:xfrm>
            <a:prstGeom prst="round1Rect">
              <a:avLst>
                <a:gd name="adj" fmla="val 50000"/>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4" name="Freeform: Shape 73">
              <a:extLst>
                <a:ext uri="{FF2B5EF4-FFF2-40B4-BE49-F238E27FC236}">
                  <a16:creationId xmlns:a16="http://schemas.microsoft.com/office/drawing/2014/main" id="{AA879737-C441-4390-9662-BDF936B3653A}"/>
                </a:ext>
                <a:ext uri="{C183D7F6-B498-43B3-948B-1728B52AA6E4}">
                  <adec:decorative xmlns:adec="http://schemas.microsoft.com/office/drawing/2017/decorative" val="1"/>
                </a:ext>
              </a:extLst>
            </p:cNvPr>
            <p:cNvSpPr/>
            <p:nvPr/>
          </p:nvSpPr>
          <p:spPr bwMode="auto">
            <a:xfrm>
              <a:off x="6400917" y="395986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023B7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75" name="Freeform: Shape 74">
              <a:extLst>
                <a:ext uri="{FF2B5EF4-FFF2-40B4-BE49-F238E27FC236}">
                  <a16:creationId xmlns:a16="http://schemas.microsoft.com/office/drawing/2014/main" id="{C24E8793-4506-4297-95C2-D5C83BC4EB55}"/>
                </a:ext>
                <a:ext uri="{C183D7F6-B498-43B3-948B-1728B52AA6E4}">
                  <adec:decorative xmlns:adec="http://schemas.microsoft.com/office/drawing/2017/decorative" val="1"/>
                </a:ext>
              </a:extLst>
            </p:cNvPr>
            <p:cNvSpPr/>
            <p:nvPr/>
          </p:nvSpPr>
          <p:spPr bwMode="auto">
            <a:xfrm>
              <a:off x="6543355" y="4102310"/>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FEC736"/>
            </a:solidFill>
            <a:ln>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92" name="TextBox 91">
              <a:extLst>
                <a:ext uri="{FF2B5EF4-FFF2-40B4-BE49-F238E27FC236}">
                  <a16:creationId xmlns:a16="http://schemas.microsoft.com/office/drawing/2014/main" id="{9712BDEC-C8DE-4B99-A29D-A3780B50B9E4}"/>
                </a:ext>
              </a:extLst>
            </p:cNvPr>
            <p:cNvSpPr txBox="1"/>
            <p:nvPr/>
          </p:nvSpPr>
          <p:spPr>
            <a:xfrm>
              <a:off x="7612377" y="4043537"/>
              <a:ext cx="2509598" cy="1015663"/>
            </a:xfrm>
            <a:prstGeom prst="rect">
              <a:avLst/>
            </a:prstGeom>
            <a:noFill/>
          </p:spPr>
          <p:txBody>
            <a:bodyPr wrap="square">
              <a:spAutoFit/>
            </a:bodyPr>
            <a:lstStyle/>
            <a:p>
              <a:pPr rtl="0" fontAlgn="base">
                <a:spcBef>
                  <a:spcPts val="0"/>
                </a:spcBef>
                <a:spcAft>
                  <a:spcPts val="0"/>
                </a:spcAft>
              </a:pPr>
              <a:r>
                <a:rPr lang="en-US" sz="2000" b="0" i="0" u="none" strike="noStrike" dirty="0">
                  <a:solidFill>
                    <a:srgbClr val="00529B"/>
                  </a:solidFill>
                  <a:effectLst/>
                </a:rPr>
                <a:t>Leave or lose employer or union coverage</a:t>
              </a:r>
            </a:p>
          </p:txBody>
        </p:sp>
        <p:pic>
          <p:nvPicPr>
            <p:cNvPr id="151" name="Graphic 150">
              <a:extLst>
                <a:ext uri="{FF2B5EF4-FFF2-40B4-BE49-F238E27FC236}">
                  <a16:creationId xmlns:a16="http://schemas.microsoft.com/office/drawing/2014/main" id="{94876669-46E6-4AA5-B842-D56B07513F3E}"/>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97909" y="4194529"/>
              <a:ext cx="742167" cy="742167"/>
            </a:xfrm>
            <a:prstGeom prst="rect">
              <a:avLst/>
            </a:prstGeom>
          </p:spPr>
        </p:pic>
      </p:grpSp>
      <p:grpSp>
        <p:nvGrpSpPr>
          <p:cNvPr id="11" name="Group 6" descr="Have Medicaid and Medicare or qualify for a low-income subsidy&#10;">
            <a:extLst>
              <a:ext uri="{FF2B5EF4-FFF2-40B4-BE49-F238E27FC236}">
                <a16:creationId xmlns:a16="http://schemas.microsoft.com/office/drawing/2014/main" id="{CDE52971-6259-49F3-932D-116D0E17FFFB}"/>
              </a:ext>
            </a:extLst>
          </p:cNvPr>
          <p:cNvGrpSpPr/>
          <p:nvPr/>
        </p:nvGrpSpPr>
        <p:grpSpPr>
          <a:xfrm>
            <a:off x="7046915" y="2820514"/>
            <a:ext cx="4137942" cy="1211492"/>
            <a:chOff x="7046915" y="2688162"/>
            <a:chExt cx="4137942" cy="1211492"/>
          </a:xfrm>
        </p:grpSpPr>
        <p:sp>
          <p:nvSpPr>
            <p:cNvPr id="70" name="Rectangle: Single Corner Rounded 69">
              <a:extLst>
                <a:ext uri="{FF2B5EF4-FFF2-40B4-BE49-F238E27FC236}">
                  <a16:creationId xmlns:a16="http://schemas.microsoft.com/office/drawing/2014/main" id="{642F3066-1EDE-40F5-9C80-B6A556D5070B}"/>
                </a:ext>
                <a:ext uri="{C183D7F6-B498-43B3-948B-1728B52AA6E4}">
                  <adec:decorative xmlns:adec="http://schemas.microsoft.com/office/drawing/2017/decorative" val="1"/>
                </a:ext>
              </a:extLst>
            </p:cNvPr>
            <p:cNvSpPr/>
            <p:nvPr/>
          </p:nvSpPr>
          <p:spPr bwMode="auto">
            <a:xfrm flipV="1">
              <a:off x="7660357" y="2783811"/>
              <a:ext cx="3524500" cy="1044151"/>
            </a:xfrm>
            <a:prstGeom prst="round1Rect">
              <a:avLst>
                <a:gd name="adj" fmla="val 50000"/>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1" name="Freeform: Shape 70">
              <a:extLst>
                <a:ext uri="{FF2B5EF4-FFF2-40B4-BE49-F238E27FC236}">
                  <a16:creationId xmlns:a16="http://schemas.microsoft.com/office/drawing/2014/main" id="{8792A138-20C3-4A86-9B1A-F2795A754AB4}"/>
                </a:ext>
                <a:ext uri="{C183D7F6-B498-43B3-948B-1728B52AA6E4}">
                  <adec:decorative xmlns:adec="http://schemas.microsoft.com/office/drawing/2017/decorative" val="1"/>
                </a:ext>
              </a:extLst>
            </p:cNvPr>
            <p:cNvSpPr/>
            <p:nvPr/>
          </p:nvSpPr>
          <p:spPr bwMode="auto">
            <a:xfrm>
              <a:off x="7046915" y="2688162"/>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022C57"/>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72" name="Freeform: Shape 71">
              <a:extLst>
                <a:ext uri="{FF2B5EF4-FFF2-40B4-BE49-F238E27FC236}">
                  <a16:creationId xmlns:a16="http://schemas.microsoft.com/office/drawing/2014/main" id="{0EF13721-B6E9-4674-B0C9-D8D59C868E8F}"/>
                </a:ext>
                <a:ext uri="{C183D7F6-B498-43B3-948B-1728B52AA6E4}">
                  <adec:decorative xmlns:adec="http://schemas.microsoft.com/office/drawing/2017/decorative" val="1"/>
                </a:ext>
              </a:extLst>
            </p:cNvPr>
            <p:cNvSpPr/>
            <p:nvPr/>
          </p:nvSpPr>
          <p:spPr bwMode="auto">
            <a:xfrm>
              <a:off x="7189353" y="2830605"/>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4472C4"/>
            </a:solidFill>
            <a:ln>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94" name="TextBox 93">
              <a:extLst>
                <a:ext uri="{FF2B5EF4-FFF2-40B4-BE49-F238E27FC236}">
                  <a16:creationId xmlns:a16="http://schemas.microsoft.com/office/drawing/2014/main" id="{DEA1F0E0-7481-49BD-94EE-6C42D2B74C83}"/>
                </a:ext>
              </a:extLst>
            </p:cNvPr>
            <p:cNvSpPr txBox="1"/>
            <p:nvPr/>
          </p:nvSpPr>
          <p:spPr>
            <a:xfrm>
              <a:off x="8258375" y="2796885"/>
              <a:ext cx="2672769" cy="1015663"/>
            </a:xfrm>
            <a:prstGeom prst="rect">
              <a:avLst/>
            </a:prstGeom>
            <a:noFill/>
          </p:spPr>
          <p:txBody>
            <a:bodyPr wrap="square">
              <a:spAutoFit/>
            </a:bodyPr>
            <a:lstStyle/>
            <a:p>
              <a:pPr rtl="0" fontAlgn="base">
                <a:spcBef>
                  <a:spcPts val="0"/>
                </a:spcBef>
                <a:spcAft>
                  <a:spcPts val="0"/>
                </a:spcAft>
              </a:pPr>
              <a:r>
                <a:rPr lang="en-US" sz="2000" b="0" i="0" u="none" strike="noStrike" dirty="0">
                  <a:solidFill>
                    <a:srgbClr val="00529B"/>
                  </a:solidFill>
                  <a:effectLst/>
                </a:rPr>
                <a:t>Have Medicaid and Medicare or qualify for a low-income subsidy</a:t>
              </a:r>
            </a:p>
          </p:txBody>
        </p:sp>
        <p:pic>
          <p:nvPicPr>
            <p:cNvPr id="147" name="Graphic 146">
              <a:extLst>
                <a:ext uri="{FF2B5EF4-FFF2-40B4-BE49-F238E27FC236}">
                  <a16:creationId xmlns:a16="http://schemas.microsoft.com/office/drawing/2014/main" id="{FF5824A7-E1CE-4E4E-8A91-03457FBF4EBC}"/>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7311596" y="2939809"/>
              <a:ext cx="667402" cy="667402"/>
            </a:xfrm>
            <a:prstGeom prst="rect">
              <a:avLst/>
            </a:prstGeom>
          </p:spPr>
        </p:pic>
      </p:grpSp>
      <p:grpSp>
        <p:nvGrpSpPr>
          <p:cNvPr id="20" name="Group 7" descr="Enter, live at, or leave a long-term care facility (like a nursing home)">
            <a:extLst>
              <a:ext uri="{FF2B5EF4-FFF2-40B4-BE49-F238E27FC236}">
                <a16:creationId xmlns:a16="http://schemas.microsoft.com/office/drawing/2014/main" id="{4D711AAF-9928-4E55-B88D-31B4C1D50BB5}"/>
              </a:ext>
            </a:extLst>
          </p:cNvPr>
          <p:cNvGrpSpPr/>
          <p:nvPr/>
        </p:nvGrpSpPr>
        <p:grpSpPr>
          <a:xfrm>
            <a:off x="6400917" y="1572766"/>
            <a:ext cx="4137942" cy="1211492"/>
            <a:chOff x="6400917" y="1572766"/>
            <a:chExt cx="4137942" cy="1211492"/>
          </a:xfrm>
        </p:grpSpPr>
        <p:sp>
          <p:nvSpPr>
            <p:cNvPr id="67" name="Rectangle: Single Corner Rounded 66">
              <a:extLst>
                <a:ext uri="{FF2B5EF4-FFF2-40B4-BE49-F238E27FC236}">
                  <a16:creationId xmlns:a16="http://schemas.microsoft.com/office/drawing/2014/main" id="{01020149-694A-42C2-9E43-FCD49CEF38A9}"/>
                </a:ext>
                <a:ext uri="{C183D7F6-B498-43B3-948B-1728B52AA6E4}">
                  <adec:decorative xmlns:adec="http://schemas.microsoft.com/office/drawing/2017/decorative" val="1"/>
                </a:ext>
              </a:extLst>
            </p:cNvPr>
            <p:cNvSpPr/>
            <p:nvPr/>
          </p:nvSpPr>
          <p:spPr bwMode="auto">
            <a:xfrm flipV="1">
              <a:off x="7014359" y="1656437"/>
              <a:ext cx="3524500" cy="1044151"/>
            </a:xfrm>
            <a:prstGeom prst="round1Rect">
              <a:avLst>
                <a:gd name="adj" fmla="val 50000"/>
              </a:avLst>
            </a:prstGeom>
            <a:no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8" name="Freeform: Shape 67">
              <a:extLst>
                <a:ext uri="{FF2B5EF4-FFF2-40B4-BE49-F238E27FC236}">
                  <a16:creationId xmlns:a16="http://schemas.microsoft.com/office/drawing/2014/main" id="{161198DB-95DF-4628-B41E-32FE0311C650}"/>
                </a:ext>
                <a:ext uri="{C183D7F6-B498-43B3-948B-1728B52AA6E4}">
                  <adec:decorative xmlns:adec="http://schemas.microsoft.com/office/drawing/2017/decorative" val="1"/>
                </a:ext>
              </a:extLst>
            </p:cNvPr>
            <p:cNvSpPr/>
            <p:nvPr/>
          </p:nvSpPr>
          <p:spPr bwMode="auto">
            <a:xfrm>
              <a:off x="6400917" y="1572766"/>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002D4D"/>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69" name="Freeform: Shape 68">
              <a:extLst>
                <a:ext uri="{FF2B5EF4-FFF2-40B4-BE49-F238E27FC236}">
                  <a16:creationId xmlns:a16="http://schemas.microsoft.com/office/drawing/2014/main" id="{3797662E-D2DA-42AF-B972-E6B91DED1513}"/>
                </a:ext>
                <a:ext uri="{C183D7F6-B498-43B3-948B-1728B52AA6E4}">
                  <adec:decorative xmlns:adec="http://schemas.microsoft.com/office/drawing/2017/decorative" val="1"/>
                </a:ext>
              </a:extLst>
            </p:cNvPr>
            <p:cNvSpPr/>
            <p:nvPr/>
          </p:nvSpPr>
          <p:spPr bwMode="auto">
            <a:xfrm>
              <a:off x="6543355" y="1715209"/>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lumMod val="50000"/>
              </a:schemeClr>
            </a:solidFill>
            <a:ln>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96" name="TextBox 95">
              <a:extLst>
                <a:ext uri="{FF2B5EF4-FFF2-40B4-BE49-F238E27FC236}">
                  <a16:creationId xmlns:a16="http://schemas.microsoft.com/office/drawing/2014/main" id="{9511677C-5EA4-44EB-820E-0CFA71C36B3F}"/>
                </a:ext>
              </a:extLst>
            </p:cNvPr>
            <p:cNvSpPr txBox="1"/>
            <p:nvPr/>
          </p:nvSpPr>
          <p:spPr>
            <a:xfrm>
              <a:off x="7612377" y="1686671"/>
              <a:ext cx="2696748" cy="1015663"/>
            </a:xfrm>
            <a:prstGeom prst="rect">
              <a:avLst/>
            </a:prstGeom>
            <a:noFill/>
          </p:spPr>
          <p:txBody>
            <a:bodyPr wrap="square">
              <a:spAutoFit/>
            </a:bodyPr>
            <a:lstStyle/>
            <a:p>
              <a:pPr rtl="0" fontAlgn="base">
                <a:spcBef>
                  <a:spcPts val="0"/>
                </a:spcBef>
                <a:spcAft>
                  <a:spcPts val="0"/>
                </a:spcAft>
              </a:pPr>
              <a:r>
                <a:rPr lang="en-US" sz="2000" b="0" i="0" u="none" strike="noStrike" dirty="0">
                  <a:solidFill>
                    <a:srgbClr val="00529B"/>
                  </a:solidFill>
                  <a:effectLst/>
                </a:rPr>
                <a:t>Enter, live at, or leave a long-term care facility (like a nursing home)</a:t>
              </a:r>
            </a:p>
          </p:txBody>
        </p:sp>
        <p:pic>
          <p:nvPicPr>
            <p:cNvPr id="16" name="Picture 15">
              <a:extLst>
                <a:ext uri="{FF2B5EF4-FFF2-40B4-BE49-F238E27FC236}">
                  <a16:creationId xmlns:a16="http://schemas.microsoft.com/office/drawing/2014/main" id="{4669AB9E-F786-4942-8122-5EF8AB2B0206}"/>
                </a:ext>
                <a:ext uri="{C183D7F6-B498-43B3-948B-1728B52AA6E4}">
                  <adec:decorative xmlns:adec="http://schemas.microsoft.com/office/drawing/2017/decorative" val="1"/>
                </a:ext>
              </a:extLst>
            </p:cNvPr>
            <p:cNvPicPr>
              <a:picLocks noChangeAspect="1"/>
            </p:cNvPicPr>
            <p:nvPr/>
          </p:nvPicPr>
          <p:blipFill>
            <a:blip r:embed="rId15">
              <a:duotone>
                <a:schemeClr val="bg2">
                  <a:shade val="45000"/>
                  <a:satMod val="135000"/>
                </a:schemeClr>
                <a:prstClr val="white"/>
              </a:duotone>
              <a:extLst>
                <a:ext uri="{BEBA8EAE-BF5A-486C-A8C5-ECC9F3942E4B}">
                  <a14:imgProps xmlns:a14="http://schemas.microsoft.com/office/drawing/2010/main">
                    <a14:imgLayer r:embed="rId16">
                      <a14:imgEffect>
                        <a14:brightnessContrast bright="100000"/>
                      </a14:imgEffect>
                    </a14:imgLayer>
                  </a14:imgProps>
                </a:ext>
              </a:extLst>
            </a:blip>
            <a:stretch>
              <a:fillRect/>
            </a:stretch>
          </p:blipFill>
          <p:spPr>
            <a:xfrm>
              <a:off x="6766506" y="1886302"/>
              <a:ext cx="546862" cy="551849"/>
            </a:xfrm>
            <a:prstGeom prst="rect">
              <a:avLst/>
            </a:prstGeom>
          </p:spPr>
        </p:pic>
      </p:grpSp>
      <p:sp>
        <p:nvSpPr>
          <p:cNvPr id="3" name="Footer Placeholder 2"/>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796BF697-6742-4837-872E-3C444A49888C}"/>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24</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46809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0" y="267593"/>
            <a:ext cx="8928209" cy="719643"/>
          </a:xfrm>
        </p:spPr>
        <p:txBody>
          <a:bodyPr>
            <a:normAutofit/>
          </a:bodyPr>
          <a:lstStyle/>
          <a:p>
            <a:r>
              <a:rPr lang="en-US" sz="3000" dirty="0"/>
              <a:t>Check Your Knowledge: Question 1</a:t>
            </a:r>
          </a:p>
        </p:txBody>
      </p:sp>
      <p:sp>
        <p:nvSpPr>
          <p:cNvPr id="9" name="Content Placeholder 8"/>
          <p:cNvSpPr>
            <a:spLocks noGrp="1"/>
          </p:cNvSpPr>
          <p:nvPr>
            <p:ph idx="4294967295"/>
          </p:nvPr>
        </p:nvSpPr>
        <p:spPr>
          <a:xfrm>
            <a:off x="1844039" y="1801810"/>
            <a:ext cx="9170035" cy="5021263"/>
          </a:xfrm>
        </p:spPr>
        <p:txBody>
          <a:bodyPr>
            <a:normAutofit/>
          </a:bodyPr>
          <a:lstStyle/>
          <a:p>
            <a:pPr marL="0" lvl="0" indent="0">
              <a:lnSpc>
                <a:spcPct val="100000"/>
              </a:lnSpc>
              <a:spcBef>
                <a:spcPts val="0"/>
              </a:spcBef>
              <a:spcAft>
                <a:spcPts val="1200"/>
              </a:spcAft>
              <a:buNone/>
            </a:pPr>
            <a:r>
              <a:rPr lang="en-US" b="1" dirty="0">
                <a:solidFill>
                  <a:srgbClr val="00529B"/>
                </a:solidFill>
              </a:rPr>
              <a:t>Why is your Initial Enrollment Period (IEP) important?</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Missed enrollment deadlines could result in penalties</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It’s your first opportunity to enroll in Medicare </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When you enroll impacts when your coverage begins</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All of the above</a:t>
            </a:r>
          </a:p>
          <a:p>
            <a:pPr marL="0" indent="0">
              <a:buNone/>
            </a:pPr>
            <a:endParaRPr lang="en-US" dirty="0"/>
          </a:p>
        </p:txBody>
      </p:sp>
      <p:sp>
        <p:nvSpPr>
          <p:cNvPr id="6" name="Rounded Rectangle 5" descr="Green box highlighting D as the correct answer "/>
          <p:cNvSpPr/>
          <p:nvPr/>
        </p:nvSpPr>
        <p:spPr>
          <a:xfrm>
            <a:off x="1863725" y="4020174"/>
            <a:ext cx="2860675" cy="4864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n-US" dirty="0"/>
              <a:t>Getting Started With Medicare</a:t>
            </a:r>
          </a:p>
        </p:txBody>
      </p:sp>
      <p:sp>
        <p:nvSpPr>
          <p:cNvPr id="7" name="Slide Number Placeholder 5">
            <a:extLst>
              <a:ext uri="{FF2B5EF4-FFF2-40B4-BE49-F238E27FC236}">
                <a16:creationId xmlns:a16="http://schemas.microsoft.com/office/drawing/2014/main" id="{D2409B2D-AB2D-47D3-8D0D-E208DA0161B0}"/>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25</a:t>
            </a:fld>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a:xfrm>
            <a:off x="3993063" y="2050868"/>
            <a:ext cx="7566146" cy="2756265"/>
          </a:xfrm>
        </p:spPr>
        <p:txBody>
          <a:bodyPr>
            <a:noAutofit/>
          </a:bodyPr>
          <a:lstStyle/>
          <a:p>
            <a:pPr>
              <a:lnSpc>
                <a:spcPct val="100000"/>
              </a:lnSpc>
              <a:spcBef>
                <a:spcPts val="600"/>
              </a:spcBef>
            </a:pPr>
            <a:r>
              <a:rPr lang="en-US" dirty="0"/>
              <a:t>Original Medicare </a:t>
            </a:r>
            <a:br>
              <a:rPr lang="en-US" dirty="0"/>
            </a:br>
            <a:r>
              <a:rPr lang="en-US" dirty="0"/>
              <a:t>Part A (Hospital Insurance) &amp; Part B (Medical Insurance)</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2 Objectives</a:t>
            </a:r>
          </a:p>
        </p:txBody>
      </p:sp>
      <p:sp>
        <p:nvSpPr>
          <p:cNvPr id="13" name="Content Placeholder 12"/>
          <p:cNvSpPr>
            <a:spLocks noGrp="1"/>
          </p:cNvSpPr>
          <p:nvPr>
            <p:ph idx="4294967295"/>
          </p:nvPr>
        </p:nvSpPr>
        <p:spPr>
          <a:xfrm>
            <a:off x="1371600" y="1371600"/>
            <a:ext cx="9464040" cy="4312302"/>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coverage and costs for Medicare Part A (Hospital Insurance)</a:t>
            </a:r>
            <a:endParaRPr lang="en-US" sz="2400" dirty="0">
              <a:solidFill>
                <a:srgbClr val="00529B"/>
              </a:solidFill>
            </a:endParaRP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coverage and costs for Medicare Part B (Medical Insurance)</a:t>
            </a:r>
            <a:endParaRPr lang="en-US" sz="2400" dirty="0">
              <a:solidFill>
                <a:srgbClr val="00529B"/>
              </a:solidFill>
            </a:endParaRP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who gets Part A automatically</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Discuss what to consider when deciding to sign up for Part A</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what to consider when deciding to keep or sign up for Part B</a:t>
            </a:r>
            <a:r>
              <a:rPr lang="en-US" sz="2800" dirty="0">
                <a:solidFill>
                  <a:srgbClr val="00529B"/>
                </a:solidFill>
                <a:latin typeface="Arial"/>
                <a:cs typeface="Arial"/>
              </a:rPr>
              <a:t>  </a:t>
            </a:r>
            <a:endParaRPr lang="en-US" sz="2800" dirty="0">
              <a:solidFill>
                <a:srgbClr val="00529B"/>
              </a:solidFill>
            </a:endParaRPr>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0C48793F-8D58-459A-997B-914DBB734E19}"/>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27</a:t>
            </a:fld>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961061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r>
              <a:rPr lang="en-US" sz="3000" dirty="0"/>
              <a:t>Part A (Hospital Insurance) Covers</a:t>
            </a:r>
          </a:p>
        </p:txBody>
      </p:sp>
      <p:grpSp>
        <p:nvGrpSpPr>
          <p:cNvPr id="14" name="Group 13" descr="Part A Hospital Insurance infographic">
            <a:extLst>
              <a:ext uri="{FF2B5EF4-FFF2-40B4-BE49-F238E27FC236}">
                <a16:creationId xmlns:a16="http://schemas.microsoft.com/office/drawing/2014/main" id="{8E9E2A25-17DE-4C2B-A0BD-FC6E70FBAE9A}"/>
              </a:ext>
            </a:extLst>
          </p:cNvPr>
          <p:cNvGrpSpPr/>
          <p:nvPr/>
        </p:nvGrpSpPr>
        <p:grpSpPr>
          <a:xfrm>
            <a:off x="8229600" y="1371600"/>
            <a:ext cx="3840480" cy="2357276"/>
            <a:chOff x="159794" y="1180618"/>
            <a:chExt cx="2174452" cy="1347601"/>
          </a:xfrm>
        </p:grpSpPr>
        <p:pic>
          <p:nvPicPr>
            <p:cNvPr id="15" name="Picture 14" descr="Medicare Part A Icon">
              <a:extLst>
                <a:ext uri="{FF2B5EF4-FFF2-40B4-BE49-F238E27FC236}">
                  <a16:creationId xmlns:a16="http://schemas.microsoft.com/office/drawing/2014/main" id="{97395153-EE35-4A3C-9721-26130D0284CA}"/>
                </a:ext>
              </a:extLst>
            </p:cNvPr>
            <p:cNvPicPr>
              <a:picLocks noChangeAspect="1"/>
            </p:cNvPicPr>
            <p:nvPr/>
          </p:nvPicPr>
          <p:blipFill>
            <a:blip r:embed="rId4"/>
            <a:srcRect/>
            <a:stretch/>
          </p:blipFill>
          <p:spPr>
            <a:xfrm>
              <a:off x="439092" y="1180618"/>
              <a:ext cx="1615857" cy="914400"/>
            </a:xfrm>
            <a:prstGeom prst="rect">
              <a:avLst/>
            </a:prstGeom>
          </p:spPr>
        </p:pic>
        <p:sp>
          <p:nvSpPr>
            <p:cNvPr id="17" name="TextBox 16">
              <a:extLst>
                <a:ext uri="{FF2B5EF4-FFF2-40B4-BE49-F238E27FC236}">
                  <a16:creationId xmlns:a16="http://schemas.microsoft.com/office/drawing/2014/main" id="{EA0D51BB-FC93-426B-99B1-15B4A8523FAE}"/>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4546A"/>
                  </a:solidFill>
                  <a:effectLst/>
                  <a:uLnTx/>
                  <a:uFillTx/>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44546A"/>
                  </a:solidFill>
                  <a:effectLst/>
                  <a:uLnTx/>
                  <a:uFillTx/>
                </a:rPr>
                <a:t>Hospital Insurance</a:t>
              </a:r>
            </a:p>
          </p:txBody>
        </p:sp>
      </p:grpSp>
      <p:sp>
        <p:nvSpPr>
          <p:cNvPr id="16" name="Content Placeholder 15">
            <a:extLst>
              <a:ext uri="{FF2B5EF4-FFF2-40B4-BE49-F238E27FC236}">
                <a16:creationId xmlns:a16="http://schemas.microsoft.com/office/drawing/2014/main" id="{1F41FAD0-8EA9-4E44-9056-31319BA3676C}"/>
              </a:ext>
            </a:extLst>
          </p:cNvPr>
          <p:cNvSpPr>
            <a:spLocks noGrp="1"/>
          </p:cNvSpPr>
          <p:nvPr>
            <p:ph idx="4294967295"/>
          </p:nvPr>
        </p:nvSpPr>
        <p:spPr>
          <a:xfrm>
            <a:off x="1371601" y="1371600"/>
            <a:ext cx="8070979" cy="5019675"/>
          </a:xfrm>
        </p:spPr>
        <p:txBody>
          <a:bodyPr vert="horz" lIns="91440" tIns="45720" rIns="91440" bIns="45720" rtlCol="0" anchor="t">
            <a:normAutofit lnSpcReduction="10000"/>
          </a:bodyPr>
          <a:lstStyle/>
          <a:p>
            <a:pPr marL="274320" indent="-274320" defTabSz="685800">
              <a:lnSpc>
                <a:spcPct val="100000"/>
              </a:lnSpc>
              <a:spcBef>
                <a:spcPts val="0"/>
              </a:spcBef>
              <a:spcAft>
                <a:spcPts val="1200"/>
              </a:spcAft>
              <a:defRPr/>
            </a:pPr>
            <a:r>
              <a:rPr lang="en-US" sz="2800" b="1" dirty="0">
                <a:solidFill>
                  <a:srgbClr val="00529B"/>
                </a:solidFill>
              </a:rPr>
              <a:t>Inpatient care in a hospital, including:</a:t>
            </a:r>
            <a:endParaRPr lang="en-US" sz="2400" dirty="0">
              <a:solidFill>
                <a:srgbClr val="00529B"/>
              </a:solidFill>
            </a:endParaRPr>
          </a:p>
          <a:p>
            <a:pPr marL="274320" lvl="1" indent="0" defTabSz="685800">
              <a:lnSpc>
                <a:spcPct val="100000"/>
              </a:lnSpc>
              <a:spcBef>
                <a:spcPts val="0"/>
              </a:spcBef>
              <a:spcAft>
                <a:spcPts val="1200"/>
              </a:spcAft>
              <a:buNone/>
              <a:defRPr/>
            </a:pPr>
            <a:r>
              <a:rPr lang="en-US" sz="2400" dirty="0">
                <a:solidFill>
                  <a:srgbClr val="00529B"/>
                </a:solidFill>
              </a:rPr>
              <a:t>	  Semi-private room</a:t>
            </a:r>
            <a:endParaRPr lang="en-US" sz="2400" dirty="0">
              <a:solidFill>
                <a:srgbClr val="00529B"/>
              </a:solidFill>
              <a:cs typeface="Calibri" panose="020F0502020204030204"/>
            </a:endParaRPr>
          </a:p>
          <a:p>
            <a:pPr marL="274320" lvl="1" indent="0" defTabSz="685800">
              <a:lnSpc>
                <a:spcPct val="100000"/>
              </a:lnSpc>
              <a:spcBef>
                <a:spcPts val="0"/>
              </a:spcBef>
              <a:spcAft>
                <a:spcPts val="1200"/>
              </a:spcAft>
              <a:buNone/>
              <a:defRPr/>
            </a:pPr>
            <a:r>
              <a:rPr lang="en-US" sz="2400" dirty="0">
                <a:solidFill>
                  <a:srgbClr val="00529B"/>
                </a:solidFill>
              </a:rPr>
              <a:t>	  Meals</a:t>
            </a:r>
            <a:endParaRPr lang="en-US" sz="2400" dirty="0">
              <a:solidFill>
                <a:srgbClr val="00529B"/>
              </a:solidFill>
              <a:cs typeface="Calibri" panose="020F0502020204030204"/>
            </a:endParaRPr>
          </a:p>
          <a:p>
            <a:pPr marL="274320" lvl="1" indent="0" defTabSz="685800">
              <a:lnSpc>
                <a:spcPct val="100000"/>
              </a:lnSpc>
              <a:spcBef>
                <a:spcPts val="0"/>
              </a:spcBef>
              <a:spcAft>
                <a:spcPts val="1200"/>
              </a:spcAft>
              <a:buNone/>
              <a:defRPr/>
            </a:pPr>
            <a:r>
              <a:rPr lang="en-US" sz="2400" dirty="0">
                <a:solidFill>
                  <a:srgbClr val="00529B"/>
                </a:solidFill>
              </a:rPr>
              <a:t>	  General nursing</a:t>
            </a:r>
            <a:endParaRPr lang="en-US" sz="2400" dirty="0">
              <a:solidFill>
                <a:srgbClr val="00529B"/>
              </a:solidFill>
              <a:cs typeface="Calibri" panose="020F0502020204030204"/>
            </a:endParaRPr>
          </a:p>
          <a:p>
            <a:pPr marL="274320" lvl="1" indent="0" defTabSz="685800">
              <a:lnSpc>
                <a:spcPct val="100000"/>
              </a:lnSpc>
              <a:spcBef>
                <a:spcPts val="0"/>
              </a:spcBef>
              <a:spcAft>
                <a:spcPts val="1200"/>
              </a:spcAft>
              <a:buNone/>
              <a:defRPr/>
            </a:pPr>
            <a:r>
              <a:rPr lang="en-US" sz="2400" dirty="0">
                <a:solidFill>
                  <a:srgbClr val="00529B"/>
                </a:solidFill>
              </a:rPr>
              <a:t>	  Drugs (including methadone to treat an opioid</a:t>
            </a:r>
            <a:br>
              <a:rPr lang="en-US" sz="2400" dirty="0">
                <a:solidFill>
                  <a:srgbClr val="00529B"/>
                </a:solidFill>
              </a:rPr>
            </a:br>
            <a:r>
              <a:rPr lang="en-US" sz="2400" dirty="0">
                <a:solidFill>
                  <a:srgbClr val="00529B"/>
                </a:solidFill>
              </a:rPr>
              <a:t>	   use disorder) </a:t>
            </a:r>
          </a:p>
          <a:p>
            <a:pPr marL="850900" lvl="1" indent="-577850" defTabSz="685800">
              <a:lnSpc>
                <a:spcPct val="100000"/>
              </a:lnSpc>
              <a:spcBef>
                <a:spcPts val="0"/>
              </a:spcBef>
              <a:spcAft>
                <a:spcPts val="1200"/>
              </a:spcAft>
              <a:buNone/>
              <a:defRPr/>
            </a:pPr>
            <a:r>
              <a:rPr lang="en-US" sz="2400" dirty="0">
                <a:solidFill>
                  <a:srgbClr val="00529B"/>
                </a:solidFill>
              </a:rPr>
              <a:t>	Other hospital services and supplies </a:t>
            </a:r>
            <a:endParaRPr lang="en-US" sz="2400" dirty="0">
              <a:solidFill>
                <a:srgbClr val="00529B"/>
              </a:solidFill>
              <a:cs typeface="Calibri"/>
            </a:endParaRPr>
          </a:p>
          <a:p>
            <a:pPr marL="274320" indent="-274320" defTabSz="685800">
              <a:lnSpc>
                <a:spcPct val="100000"/>
              </a:lnSpc>
              <a:spcBef>
                <a:spcPts val="0"/>
              </a:spcBef>
              <a:spcAft>
                <a:spcPts val="1200"/>
              </a:spcAft>
              <a:defRPr/>
            </a:pPr>
            <a:r>
              <a:rPr lang="en-US" sz="2800" b="1" dirty="0">
                <a:solidFill>
                  <a:srgbClr val="00529B"/>
                </a:solidFill>
                <a:latin typeface="Arial"/>
                <a:cs typeface="Arial"/>
              </a:rPr>
              <a:t>Inpatient care in a skilled nursing facility (SNF) </a:t>
            </a:r>
            <a:r>
              <a:rPr lang="en-US" sz="2800" dirty="0">
                <a:solidFill>
                  <a:srgbClr val="00529B"/>
                </a:solidFill>
                <a:latin typeface="Arial"/>
                <a:cs typeface="Arial"/>
              </a:rPr>
              <a:t>after a related 3-day inpatient hospital stay</a:t>
            </a:r>
            <a:r>
              <a:rPr lang="en-US" sz="2400" dirty="0">
                <a:solidFill>
                  <a:srgbClr val="00529B"/>
                </a:solidFill>
                <a:latin typeface="Arial"/>
                <a:cs typeface="Arial"/>
              </a:rPr>
              <a:t> </a:t>
            </a:r>
            <a:endParaRPr lang="en-US" dirty="0"/>
          </a:p>
          <a:p>
            <a:pPr marL="0" indent="0">
              <a:buNone/>
            </a:pPr>
            <a:endParaRPr lang="en-US" dirty="0"/>
          </a:p>
        </p:txBody>
      </p:sp>
      <p:sp>
        <p:nvSpPr>
          <p:cNvPr id="18" name="Freeform: Shape 17" descr="Checkmark in a green circle">
            <a:extLst>
              <a:ext uri="{FF2B5EF4-FFF2-40B4-BE49-F238E27FC236}">
                <a16:creationId xmlns:a16="http://schemas.microsoft.com/office/drawing/2014/main" id="{2085C2BA-F488-4C46-858C-280F12DC5358}"/>
              </a:ext>
            </a:extLst>
          </p:cNvPr>
          <p:cNvSpPr>
            <a:spLocks noChangeAspect="1"/>
          </p:cNvSpPr>
          <p:nvPr/>
        </p:nvSpPr>
        <p:spPr>
          <a:xfrm>
            <a:off x="1889761" y="1960580"/>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descr="Checkmark in a green circle">
            <a:extLst>
              <a:ext uri="{FF2B5EF4-FFF2-40B4-BE49-F238E27FC236}">
                <a16:creationId xmlns:a16="http://schemas.microsoft.com/office/drawing/2014/main" id="{0B54A5EF-6FAF-4B0E-935B-A88A69C0F0C8}"/>
              </a:ext>
            </a:extLst>
          </p:cNvPr>
          <p:cNvSpPr>
            <a:spLocks noChangeAspect="1"/>
          </p:cNvSpPr>
          <p:nvPr/>
        </p:nvSpPr>
        <p:spPr>
          <a:xfrm>
            <a:off x="1889761" y="2436610"/>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descr="Checkmark in a green circle">
            <a:extLst>
              <a:ext uri="{FF2B5EF4-FFF2-40B4-BE49-F238E27FC236}">
                <a16:creationId xmlns:a16="http://schemas.microsoft.com/office/drawing/2014/main" id="{F1304347-F3FA-440B-BBD7-5DEC40FA6023}"/>
              </a:ext>
            </a:extLst>
          </p:cNvPr>
          <p:cNvSpPr>
            <a:spLocks noChangeAspect="1"/>
          </p:cNvSpPr>
          <p:nvPr/>
        </p:nvSpPr>
        <p:spPr>
          <a:xfrm>
            <a:off x="1889761" y="2927880"/>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descr="Checkmark in a green circle">
            <a:extLst>
              <a:ext uri="{FF2B5EF4-FFF2-40B4-BE49-F238E27FC236}">
                <a16:creationId xmlns:a16="http://schemas.microsoft.com/office/drawing/2014/main" id="{FC3C4E5B-111D-4E3B-A10A-66B6BF783AB3}"/>
              </a:ext>
            </a:extLst>
          </p:cNvPr>
          <p:cNvSpPr>
            <a:spLocks noChangeAspect="1"/>
          </p:cNvSpPr>
          <p:nvPr/>
        </p:nvSpPr>
        <p:spPr>
          <a:xfrm>
            <a:off x="1905001" y="3404645"/>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descr="Checkmark in a green circle">
            <a:extLst>
              <a:ext uri="{FF2B5EF4-FFF2-40B4-BE49-F238E27FC236}">
                <a16:creationId xmlns:a16="http://schemas.microsoft.com/office/drawing/2014/main" id="{57ECCE93-F0D9-48D7-AE91-FFF2F845862D}"/>
              </a:ext>
            </a:extLst>
          </p:cNvPr>
          <p:cNvSpPr>
            <a:spLocks noChangeAspect="1"/>
          </p:cNvSpPr>
          <p:nvPr/>
        </p:nvSpPr>
        <p:spPr>
          <a:xfrm>
            <a:off x="1889760" y="4175422"/>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n-US" dirty="0"/>
              <a:t>Getting Started With Medicare</a:t>
            </a:r>
          </a:p>
        </p:txBody>
      </p:sp>
      <p:sp>
        <p:nvSpPr>
          <p:cNvPr id="11" name="Slide Number Placeholder 5">
            <a:extLst>
              <a:ext uri="{FF2B5EF4-FFF2-40B4-BE49-F238E27FC236}">
                <a16:creationId xmlns:a16="http://schemas.microsoft.com/office/drawing/2014/main" id="{311FE185-0098-45F0-80AC-0CAA8ACF859E}"/>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28</a:t>
            </a:fld>
            <a:endParaRPr lang="en-US" dirty="0"/>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A (Hospital Insurance) Covers (continued)</a:t>
            </a:r>
          </a:p>
        </p:txBody>
      </p:sp>
      <p:grpSp>
        <p:nvGrpSpPr>
          <p:cNvPr id="14" name="Group 13" descr="Part A Hospital Insurance infographic">
            <a:extLst>
              <a:ext uri="{FF2B5EF4-FFF2-40B4-BE49-F238E27FC236}">
                <a16:creationId xmlns:a16="http://schemas.microsoft.com/office/drawing/2014/main" id="{E27C4FE0-8C65-45BC-926E-BFBE2CE5730A}"/>
              </a:ext>
            </a:extLst>
          </p:cNvPr>
          <p:cNvGrpSpPr/>
          <p:nvPr/>
        </p:nvGrpSpPr>
        <p:grpSpPr>
          <a:xfrm>
            <a:off x="8229600" y="1371600"/>
            <a:ext cx="3840480" cy="2357276"/>
            <a:chOff x="159794" y="1180618"/>
            <a:chExt cx="2174452" cy="1347601"/>
          </a:xfrm>
        </p:grpSpPr>
        <p:pic>
          <p:nvPicPr>
            <p:cNvPr id="22" name="Picture 21" descr="Medicare Part A icon">
              <a:extLst>
                <a:ext uri="{FF2B5EF4-FFF2-40B4-BE49-F238E27FC236}">
                  <a16:creationId xmlns:a16="http://schemas.microsoft.com/office/drawing/2014/main" id="{C79949E0-4F4E-4DE2-8A64-6378CB2ABDB0}"/>
                </a:ext>
              </a:extLst>
            </p:cNvPr>
            <p:cNvPicPr>
              <a:picLocks noChangeAspect="1"/>
            </p:cNvPicPr>
            <p:nvPr/>
          </p:nvPicPr>
          <p:blipFill>
            <a:blip r:embed="rId4"/>
            <a:srcRect/>
            <a:stretch/>
          </p:blipFill>
          <p:spPr>
            <a:xfrm>
              <a:off x="439092" y="1180618"/>
              <a:ext cx="1615857" cy="914400"/>
            </a:xfrm>
            <a:prstGeom prst="rect">
              <a:avLst/>
            </a:prstGeom>
          </p:spPr>
        </p:pic>
        <p:sp>
          <p:nvSpPr>
            <p:cNvPr id="23" name="TextBox 22">
              <a:extLst>
                <a:ext uri="{FF2B5EF4-FFF2-40B4-BE49-F238E27FC236}">
                  <a16:creationId xmlns:a16="http://schemas.microsoft.com/office/drawing/2014/main" id="{CF4953DE-62DF-4D66-A426-9013B18D3920}"/>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4546A"/>
                  </a:solidFill>
                  <a:effectLst/>
                  <a:uLnTx/>
                  <a:uFillTx/>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44546A"/>
                  </a:solidFill>
                  <a:effectLst/>
                  <a:uLnTx/>
                  <a:uFillTx/>
                </a:rPr>
                <a:t>Hospital Insurance</a:t>
              </a:r>
            </a:p>
          </p:txBody>
        </p:sp>
      </p:grpSp>
      <p:sp>
        <p:nvSpPr>
          <p:cNvPr id="6" name="Content Placeholder 7"/>
          <p:cNvSpPr txBox="1">
            <a:spLocks/>
          </p:cNvSpPr>
          <p:nvPr/>
        </p:nvSpPr>
        <p:spPr>
          <a:xfrm>
            <a:off x="1371600" y="1371600"/>
            <a:ext cx="8381403" cy="29589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A helps cover:</a:t>
            </a:r>
          </a:p>
          <a:p>
            <a:pPr marL="0" marR="0" lvl="0" indent="0" algn="l" defTabSz="685800" rtl="0" eaLnBrk="1" fontAlgn="auto" latinLnBrk="0" hangingPunct="1">
              <a:lnSpc>
                <a:spcPct val="100000"/>
              </a:lnSpc>
              <a:spcBef>
                <a:spcPts val="0"/>
              </a:spcBef>
              <a:spcAft>
                <a:spcPts val="1200"/>
              </a:spcAft>
              <a:buClrTx/>
              <a:buSzTx/>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Blood (inpatient)</a:t>
            </a:r>
          </a:p>
          <a:p>
            <a:pPr marL="0" marR="0" lvl="0" indent="0" algn="l" defTabSz="685800" rtl="0" eaLnBrk="1" fontAlgn="auto" latinLnBrk="0" hangingPunct="1">
              <a:lnSpc>
                <a:spcPct val="100000"/>
              </a:lnSpc>
              <a:spcBef>
                <a:spcPts val="0"/>
              </a:spcBef>
              <a:spcAft>
                <a:spcPts val="1200"/>
              </a:spcAft>
              <a:buClrTx/>
              <a:buSzTx/>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Hospice care</a:t>
            </a:r>
          </a:p>
          <a:p>
            <a:pPr marL="0" marR="0" lvl="0" indent="0" algn="l" defTabSz="685800" rtl="0" eaLnBrk="1" fontAlgn="auto" latinLnBrk="0" hangingPunct="1">
              <a:lnSpc>
                <a:spcPct val="100000"/>
              </a:lnSpc>
              <a:spcBef>
                <a:spcPts val="0"/>
              </a:spcBef>
              <a:spcAft>
                <a:spcPts val="1200"/>
              </a:spcAft>
              <a:buClrTx/>
              <a:buSzTx/>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Home health care</a:t>
            </a:r>
          </a:p>
          <a:p>
            <a:pPr marL="0" marR="0" lvl="0" indent="0" algn="l" defTabSz="685800" rtl="0" eaLnBrk="1" fontAlgn="auto" latinLnBrk="0" hangingPunct="1">
              <a:lnSpc>
                <a:spcPct val="100000"/>
              </a:lnSpc>
              <a:spcBef>
                <a:spcPts val="0"/>
              </a:spcBef>
              <a:spcAft>
                <a:spcPts val="1200"/>
              </a:spcAft>
              <a:buClrTx/>
              <a:buSzTx/>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Inpatient care in a religious nonmedical </a:t>
            </a:r>
            <a:b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health care institution (RNHCI)</a:t>
            </a:r>
          </a:p>
        </p:txBody>
      </p:sp>
      <p:sp>
        <p:nvSpPr>
          <p:cNvPr id="18" name="Freeform: Shape 17" descr="Checkmark in a green circle">
            <a:extLst>
              <a:ext uri="{FF2B5EF4-FFF2-40B4-BE49-F238E27FC236}">
                <a16:creationId xmlns:a16="http://schemas.microsoft.com/office/drawing/2014/main" id="{1D4313AA-124C-4B33-9A17-DD02B87E83EF}"/>
              </a:ext>
            </a:extLst>
          </p:cNvPr>
          <p:cNvSpPr>
            <a:spLocks noChangeAspect="1"/>
          </p:cNvSpPr>
          <p:nvPr/>
        </p:nvSpPr>
        <p:spPr>
          <a:xfrm>
            <a:off x="1680079" y="1979258"/>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descr="Checkmark in a green circle">
            <a:extLst>
              <a:ext uri="{FF2B5EF4-FFF2-40B4-BE49-F238E27FC236}">
                <a16:creationId xmlns:a16="http://schemas.microsoft.com/office/drawing/2014/main" id="{2FD05E80-9218-4ADC-9BF8-AEFA3FB7482E}"/>
              </a:ext>
            </a:extLst>
          </p:cNvPr>
          <p:cNvSpPr>
            <a:spLocks noChangeAspect="1"/>
          </p:cNvSpPr>
          <p:nvPr/>
        </p:nvSpPr>
        <p:spPr>
          <a:xfrm>
            <a:off x="1680079" y="2502586"/>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descr="Checkmark in a green circle">
            <a:extLst>
              <a:ext uri="{FF2B5EF4-FFF2-40B4-BE49-F238E27FC236}">
                <a16:creationId xmlns:a16="http://schemas.microsoft.com/office/drawing/2014/main" id="{2068A0B1-7377-46AF-97FB-5C4746A3313A}"/>
              </a:ext>
            </a:extLst>
          </p:cNvPr>
          <p:cNvSpPr>
            <a:spLocks noChangeAspect="1"/>
          </p:cNvSpPr>
          <p:nvPr/>
        </p:nvSpPr>
        <p:spPr>
          <a:xfrm>
            <a:off x="1680079" y="3041154"/>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descr="Checkmark in a green circle">
            <a:extLst>
              <a:ext uri="{FF2B5EF4-FFF2-40B4-BE49-F238E27FC236}">
                <a16:creationId xmlns:a16="http://schemas.microsoft.com/office/drawing/2014/main" id="{81E35D56-4ADB-4E2C-B41E-B34AA1062135}"/>
              </a:ext>
            </a:extLst>
          </p:cNvPr>
          <p:cNvSpPr>
            <a:spLocks noChangeAspect="1"/>
          </p:cNvSpPr>
          <p:nvPr/>
        </p:nvSpPr>
        <p:spPr>
          <a:xfrm>
            <a:off x="1695319" y="3533685"/>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p>
            <a:r>
              <a:rPr lang="en-US" dirty="0"/>
              <a:t>Getting Started With Medicare</a:t>
            </a:r>
          </a:p>
        </p:txBody>
      </p:sp>
      <p:sp>
        <p:nvSpPr>
          <p:cNvPr id="10" name="Slide Number Placeholder 5">
            <a:extLst>
              <a:ext uri="{FF2B5EF4-FFF2-40B4-BE49-F238E27FC236}">
                <a16:creationId xmlns:a16="http://schemas.microsoft.com/office/drawing/2014/main" id="{F57CC50E-DA20-48A6-8D70-A16621B5BA6F}"/>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29</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55205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25586"/>
            <a:ext cx="12192000" cy="951444"/>
          </a:xfrm>
        </p:spPr>
        <p:txBody>
          <a:bodyPr anchor="ctr">
            <a:normAutofit/>
          </a:bodyPr>
          <a:lstStyle/>
          <a:p>
            <a:r>
              <a:rPr lang="en-US" sz="3000" dirty="0"/>
              <a:t>Session Objectives</a:t>
            </a:r>
          </a:p>
        </p:txBody>
      </p:sp>
      <p:sp>
        <p:nvSpPr>
          <p:cNvPr id="13" name="Content Placeholder 12"/>
          <p:cNvSpPr>
            <a:spLocks noGrp="1"/>
          </p:cNvSpPr>
          <p:nvPr>
            <p:ph type="body" sz="quarter" idx="13"/>
          </p:nvPr>
        </p:nvSpPr>
        <p:spPr>
          <a:xfrm>
            <a:off x="914400" y="1371600"/>
            <a:ext cx="10644188" cy="4167187"/>
          </a:xfrm>
        </p:spPr>
        <p:txBody>
          <a:bodyPr vert="horz" lIns="91440" tIns="45720" rIns="91440" bIns="45720" rtlCol="0" anchor="t">
            <a:normAutofit fontScale="85000" lnSpcReduction="20000"/>
          </a:bodyPr>
          <a:lstStyle/>
          <a:p>
            <a:pPr marL="0" lvl="0" indent="0" defTabSz="685800">
              <a:lnSpc>
                <a:spcPct val="120000"/>
              </a:lnSpc>
              <a:spcBef>
                <a:spcPts val="0"/>
              </a:spcBef>
              <a:spcAft>
                <a:spcPts val="1200"/>
              </a:spcAft>
              <a:buFont typeface="Wingdings" pitchFamily="2" charset="2"/>
              <a:buNone/>
            </a:pPr>
            <a:r>
              <a:rPr lang="en-US" sz="3000" b="1" dirty="0">
                <a:solidFill>
                  <a:srgbClr val="00529B"/>
                </a:solidFill>
                <a:latin typeface="Arial"/>
                <a:cs typeface="Arial"/>
              </a:rPr>
              <a:t>At the end of this session, you’ll be able to:</a:t>
            </a: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Compare the parts of Medicare and coverage options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Explain benefits and costs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Compare Original Medicare and Medicare Advantage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Discuss how Medicare Supplement Insurance (Medigap) policies and Medicare Advantage Plans are different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Describe the Health Insurance Marketplace and what people nearing Medicare eligibility need to know</a:t>
            </a: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Describe programs for people with limited income and resources </a:t>
            </a:r>
            <a:endParaRPr lang="en-US" sz="2600" dirty="0">
              <a:solidFill>
                <a:srgbClr val="00529B"/>
              </a:solidFill>
            </a:endParaRPr>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EEEFC922-0902-4202-B065-66ECA13C1FDC}"/>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a:t>
            </a:fld>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Paying for Part A 2022/2023</a:t>
            </a:r>
          </a:p>
        </p:txBody>
      </p:sp>
      <p:sp>
        <p:nvSpPr>
          <p:cNvPr id="6" name="Content Placeholder 7"/>
          <p:cNvSpPr txBox="1">
            <a:spLocks/>
          </p:cNvSpPr>
          <p:nvPr/>
        </p:nvSpPr>
        <p:spPr>
          <a:xfrm>
            <a:off x="662471" y="1371600"/>
            <a:ext cx="8598408" cy="47571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Most people don’t pay a premium for Part A, but:</a:t>
            </a:r>
          </a:p>
          <a:p>
            <a:pPr marL="54864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If you or your spouse paid FICA taxes for at </a:t>
            </a:r>
            <a:b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least 10 years, you get Part A without paying a</a:t>
            </a:r>
            <a:b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premium </a:t>
            </a:r>
            <a:endPar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54864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 may have a </a:t>
            </a: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penalty </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if you don’t enroll when</a:t>
            </a:r>
            <a:b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first eligible for Part A (if you have to buy it)</a:t>
            </a:r>
          </a:p>
          <a:p>
            <a:pPr marL="1097280" marR="0" lvl="1" indent="-274320" algn="l" defTabSz="685800" rtl="0" eaLnBrk="1" fontAlgn="auto" latinLnBrk="0" hangingPunct="1">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Your monthly premium may go up 10%</a:t>
            </a:r>
          </a:p>
          <a:p>
            <a:pPr marL="1097280" marR="0" lvl="1" indent="-274320" algn="l" defTabSz="685800" rtl="0" eaLnBrk="1" fontAlgn="auto" latinLnBrk="0" hangingPunct="1">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You'll have to pay the higher premium for twice the </a:t>
            </a:r>
            <a:b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number of years you could’ve had Part A, but didn’t </a:t>
            </a:r>
            <a:b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sign up</a:t>
            </a:r>
          </a:p>
        </p:txBody>
      </p:sp>
      <p:pic>
        <p:nvPicPr>
          <p:cNvPr id="7" name="Picture 6" descr="Image of a couple looking at a laptop">
            <a:extLst>
              <a:ext uri="{FF2B5EF4-FFF2-40B4-BE49-F238E27FC236}">
                <a16:creationId xmlns:a16="http://schemas.microsoft.com/office/drawing/2014/main" id="{120440C6-752E-4660-B72E-EF553EED21C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53400" y="1861473"/>
            <a:ext cx="3200401" cy="4267322"/>
          </a:xfrm>
          <a:prstGeom prst="rect">
            <a:avLst/>
          </a:prstGeom>
          <a:ln>
            <a:noFill/>
          </a:ln>
          <a:effectLst>
            <a:softEdge rad="112500"/>
          </a:effectLst>
        </p:spPr>
      </p:pic>
      <p:sp>
        <p:nvSpPr>
          <p:cNvPr id="3" name="Footer Placeholder 2"/>
          <p:cNvSpPr>
            <a:spLocks noGrp="1"/>
          </p:cNvSpPr>
          <p:nvPr>
            <p:ph type="ftr" sz="quarter" idx="11"/>
          </p:nvPr>
        </p:nvSpPr>
        <p:spPr/>
        <p:txBody>
          <a:bodyPr/>
          <a:lstStyle/>
          <a:p>
            <a:r>
              <a:rPr lang="en-US" dirty="0"/>
              <a:t>Getting Started With Medicare</a:t>
            </a:r>
          </a:p>
        </p:txBody>
      </p:sp>
      <p:sp>
        <p:nvSpPr>
          <p:cNvPr id="10" name="Slide Number Placeholder 5">
            <a:extLst>
              <a:ext uri="{FF2B5EF4-FFF2-40B4-BE49-F238E27FC236}">
                <a16:creationId xmlns:a16="http://schemas.microsoft.com/office/drawing/2014/main" id="{40761B37-76E4-41FE-8858-744F58992CA0}"/>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30</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14426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You Pay in Original Medicare in 2022/2023: Part A</a:t>
            </a:r>
          </a:p>
        </p:txBody>
      </p:sp>
      <p:graphicFrame>
        <p:nvGraphicFramePr>
          <p:cNvPr id="6" name="Table 5" descr="Hospital Inpatient Stay&#10;$1,184 deductible and no coinsurance for days 1–60 each benefit period &#10;$296 per day for days 61–90 each benefit period &#10;$592 per “lifetime reserve day” after day 90 of each benefit period (up to 60 days over your lifetime) &#10;All costs for each day after the lifetime reserve days &#10;Inpatient mental health care in a psychiatric hospital limited to 190 days in a lifetime&#10;&#10;&#10;Skilled Nursing Facility Stay&#10;$0 for the first 20 days each benefit period &#10;$148 per day for days 21–100 each benefit period &#10;All costs for each day after day 100 in a benefit period &#10;&#10;Home Health Care&#10;$0 for home health care services &#10;20% of the Medicare-approved amount for durable medical equipment&#10;"/>
          <p:cNvGraphicFramePr>
            <a:graphicFrameLocks noGrp="1"/>
          </p:cNvGraphicFramePr>
          <p:nvPr>
            <p:extLst>
              <p:ext uri="{D42A27DB-BD31-4B8C-83A1-F6EECF244321}">
                <p14:modId xmlns:p14="http://schemas.microsoft.com/office/powerpoint/2010/main" val="729868386"/>
              </p:ext>
            </p:extLst>
          </p:nvPr>
        </p:nvGraphicFramePr>
        <p:xfrm>
          <a:off x="559983" y="1120776"/>
          <a:ext cx="11072034" cy="5359398"/>
        </p:xfrm>
        <a:graphic>
          <a:graphicData uri="http://schemas.openxmlformats.org/drawingml/2006/table">
            <a:tbl>
              <a:tblPr firstRow="1" bandRow="1">
                <a:tableStyleId>{5FD0F851-EC5A-4D38-B0AD-8093EC10F338}</a:tableStyleId>
              </a:tblPr>
              <a:tblGrid>
                <a:gridCol w="1152395">
                  <a:extLst>
                    <a:ext uri="{9D8B030D-6E8A-4147-A177-3AD203B41FA5}">
                      <a16:colId xmlns:a16="http://schemas.microsoft.com/office/drawing/2014/main" val="20000"/>
                    </a:ext>
                  </a:extLst>
                </a:gridCol>
                <a:gridCol w="9919639">
                  <a:extLst>
                    <a:ext uri="{9D8B030D-6E8A-4147-A177-3AD203B41FA5}">
                      <a16:colId xmlns:a16="http://schemas.microsoft.com/office/drawing/2014/main" val="20001"/>
                    </a:ext>
                  </a:extLst>
                </a:gridCol>
              </a:tblGrid>
              <a:tr h="205875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pPr>
                      <a:r>
                        <a:rPr lang="en-US" sz="1600" b="1" baseline="0" dirty="0">
                          <a:solidFill>
                            <a:srgbClr val="00529B"/>
                          </a:solidFill>
                        </a:rPr>
                        <a:t>Hospital </a:t>
                      </a:r>
                      <a:br>
                        <a:rPr lang="en-US" sz="1600" b="1" baseline="0" dirty="0">
                          <a:solidFill>
                            <a:srgbClr val="00529B"/>
                          </a:solidFill>
                        </a:rPr>
                      </a:br>
                      <a:r>
                        <a:rPr lang="en-US" sz="1600" b="1" baseline="0" dirty="0">
                          <a:solidFill>
                            <a:srgbClr val="00529B"/>
                          </a:solidFill>
                        </a:rPr>
                        <a:t>Inpatient </a:t>
                      </a:r>
                      <a:br>
                        <a:rPr lang="en-US" sz="1600" b="1" baseline="0" dirty="0">
                          <a:solidFill>
                            <a:srgbClr val="00529B"/>
                          </a:solidFill>
                        </a:rPr>
                      </a:br>
                      <a:r>
                        <a:rPr lang="en-US" sz="1600" b="1" baseline="0" dirty="0">
                          <a:solidFill>
                            <a:srgbClr val="00529B"/>
                          </a:solidFill>
                        </a:rPr>
                        <a:t>Stay</a:t>
                      </a:r>
                      <a:endParaRPr lang="en-US" sz="1600" b="1" baseline="0" dirty="0">
                        <a:solidFill>
                          <a:srgbClr val="00529B"/>
                        </a:solidFill>
                        <a:latin typeface="+mn-lt"/>
                      </a:endParaRP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indent="-228600">
                        <a:spcBef>
                          <a:spcPts val="0"/>
                        </a:spcBef>
                        <a:spcAft>
                          <a:spcPts val="300"/>
                        </a:spcAft>
                        <a:buFont typeface="Wingdings" pitchFamily="2" charset="2"/>
                        <a:buChar char="§"/>
                      </a:pPr>
                      <a:r>
                        <a:rPr lang="en-US" sz="1600" b="0" baseline="0" dirty="0">
                          <a:solidFill>
                            <a:srgbClr val="00529B"/>
                          </a:solidFill>
                        </a:rPr>
                        <a:t>$1,556 ($1,600 in 2023) deductible for each benefit period.</a:t>
                      </a:r>
                    </a:p>
                    <a:p>
                      <a:pPr marL="228600" indent="-228600">
                        <a:spcBef>
                          <a:spcPts val="0"/>
                        </a:spcBef>
                        <a:spcAft>
                          <a:spcPts val="300"/>
                        </a:spcAft>
                        <a:buFont typeface="Wingdings" pitchFamily="2" charset="2"/>
                        <a:buChar char="§"/>
                      </a:pPr>
                      <a:r>
                        <a:rPr lang="en-US" sz="1600" b="0" baseline="0" dirty="0">
                          <a:solidFill>
                            <a:srgbClr val="00529B"/>
                          </a:solidFill>
                        </a:rPr>
                        <a:t>Days 1–60: $0 coinsurance for each benefit period.</a:t>
                      </a:r>
                    </a:p>
                    <a:p>
                      <a:pPr marL="228600" indent="-228600">
                        <a:spcBef>
                          <a:spcPts val="0"/>
                        </a:spcBef>
                        <a:spcAft>
                          <a:spcPts val="300"/>
                        </a:spcAft>
                        <a:buFont typeface="Wingdings" pitchFamily="2" charset="2"/>
                        <a:buChar char="§"/>
                      </a:pPr>
                      <a:r>
                        <a:rPr lang="en-US" sz="1600" b="0" baseline="0" dirty="0">
                          <a:solidFill>
                            <a:srgbClr val="00529B"/>
                          </a:solidFill>
                        </a:rPr>
                        <a:t>Days 61–90: $389 ($400 in 2023) coinsurance per day of each benefit period.</a:t>
                      </a:r>
                    </a:p>
                    <a:p>
                      <a:pPr marL="228600" indent="-228600">
                        <a:spcBef>
                          <a:spcPts val="0"/>
                        </a:spcBef>
                        <a:spcAft>
                          <a:spcPts val="300"/>
                        </a:spcAft>
                        <a:buFont typeface="Wingdings" pitchFamily="2" charset="2"/>
                        <a:buChar char="§"/>
                      </a:pPr>
                      <a:r>
                        <a:rPr lang="en-US" sz="1600" b="0" baseline="0" dirty="0">
                          <a:solidFill>
                            <a:srgbClr val="00529B"/>
                          </a:solidFill>
                        </a:rPr>
                        <a:t>Days 91 and beyond: $778 ($800 in 2023) coinsurance per each “lifetime reserve day” after day 90 for each benefit period (up to 60 days over your lifetime).</a:t>
                      </a:r>
                    </a:p>
                    <a:p>
                      <a:pPr marL="228600" indent="-228600">
                        <a:spcBef>
                          <a:spcPts val="0"/>
                        </a:spcBef>
                        <a:spcAft>
                          <a:spcPts val="300"/>
                        </a:spcAft>
                        <a:buFont typeface="Wingdings" pitchFamily="2" charset="2"/>
                        <a:buChar char="§"/>
                      </a:pPr>
                      <a:r>
                        <a:rPr lang="en-US" sz="1600" b="0" baseline="0" dirty="0">
                          <a:solidFill>
                            <a:srgbClr val="00529B"/>
                          </a:solidFill>
                        </a:rPr>
                        <a:t>Beyond lifetime reserve days: all costs.</a:t>
                      </a:r>
                    </a:p>
                    <a:p>
                      <a:pPr marL="0" indent="0">
                        <a:spcBef>
                          <a:spcPts val="0"/>
                        </a:spcBef>
                        <a:spcAft>
                          <a:spcPts val="300"/>
                        </a:spcAft>
                        <a:buFont typeface="Wingdings" pitchFamily="2" charset="2"/>
                        <a:buNone/>
                      </a:pPr>
                      <a:r>
                        <a:rPr lang="en-US" sz="1600" b="1" baseline="0" dirty="0">
                          <a:solidFill>
                            <a:srgbClr val="00529B"/>
                          </a:solidFill>
                        </a:rPr>
                        <a:t>NOTE: </a:t>
                      </a:r>
                      <a:r>
                        <a:rPr lang="en-US" sz="1600" b="0" baseline="0" dirty="0">
                          <a:solidFill>
                            <a:srgbClr val="00529B"/>
                          </a:solidFill>
                        </a:rPr>
                        <a:t>You pay for private-duty nursing, a television, or a phone in your room. You pay for a private room unless it’s medically necessary.</a:t>
                      </a:r>
                      <a:endParaRPr lang="en-US" sz="1600" b="0" baseline="0" dirty="0">
                        <a:solidFill>
                          <a:srgbClr val="00529B"/>
                        </a:solidFill>
                        <a:latin typeface="+mn-lt"/>
                      </a:endParaRP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3149602">
                <a:tc>
                  <a:txBody>
                    <a:bodyPr/>
                    <a:lstStyle/>
                    <a:p>
                      <a:pPr>
                        <a:spcBef>
                          <a:spcPts val="0"/>
                        </a:spcBef>
                      </a:pPr>
                      <a:r>
                        <a:rPr lang="en-US" sz="1600" b="1" dirty="0">
                          <a:solidFill>
                            <a:srgbClr val="00529B"/>
                          </a:solidFill>
                        </a:rPr>
                        <a:t>Mental </a:t>
                      </a:r>
                      <a:br>
                        <a:rPr lang="en-US" sz="1600" b="1" dirty="0">
                          <a:solidFill>
                            <a:srgbClr val="00529B"/>
                          </a:solidFill>
                        </a:rPr>
                      </a:br>
                      <a:r>
                        <a:rPr lang="en-US" sz="1600" b="1" dirty="0">
                          <a:solidFill>
                            <a:srgbClr val="00529B"/>
                          </a:solidFill>
                        </a:rPr>
                        <a:t>Health </a:t>
                      </a:r>
                      <a:br>
                        <a:rPr lang="en-US" sz="1600" b="1" dirty="0">
                          <a:solidFill>
                            <a:srgbClr val="00529B"/>
                          </a:solidFill>
                        </a:rPr>
                      </a:br>
                      <a:r>
                        <a:rPr lang="en-US" sz="1600" b="1" dirty="0">
                          <a:solidFill>
                            <a:srgbClr val="00529B"/>
                          </a:solidFill>
                        </a:rPr>
                        <a:t>Inpatient </a:t>
                      </a:r>
                      <a:br>
                        <a:rPr lang="en-US" sz="1600" b="1" dirty="0">
                          <a:solidFill>
                            <a:srgbClr val="00529B"/>
                          </a:solidFill>
                        </a:rPr>
                      </a:br>
                      <a:r>
                        <a:rPr lang="en-US" sz="1600" b="1" dirty="0">
                          <a:solidFill>
                            <a:srgbClr val="00529B"/>
                          </a:solidFill>
                        </a:rPr>
                        <a:t>Stay</a:t>
                      </a:r>
                      <a:endParaRPr lang="en-US" sz="1600" b="1" dirty="0">
                        <a:solidFill>
                          <a:srgbClr val="00529B"/>
                        </a:solidFill>
                        <a:latin typeface="+mn-lt"/>
                      </a:endParaRP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p>
                      <a:pPr marL="228600" indent="-228600">
                        <a:spcBef>
                          <a:spcPts val="0"/>
                        </a:spcBef>
                        <a:spcAft>
                          <a:spcPts val="300"/>
                        </a:spcAft>
                        <a:buFont typeface="Wingdings" pitchFamily="2" charset="2"/>
                        <a:buChar char="§"/>
                      </a:pPr>
                      <a:r>
                        <a:rPr lang="en-US" sz="1600" b="0" dirty="0">
                          <a:solidFill>
                            <a:srgbClr val="00529B"/>
                          </a:solidFill>
                        </a:rPr>
                        <a:t>$1,556 </a:t>
                      </a:r>
                      <a:r>
                        <a:rPr lang="en-US" sz="1600" b="0" baseline="0" dirty="0">
                          <a:solidFill>
                            <a:srgbClr val="00529B"/>
                          </a:solidFill>
                        </a:rPr>
                        <a:t>($1,600 in 2023) </a:t>
                      </a:r>
                      <a:r>
                        <a:rPr lang="en-US" sz="1600" b="0" dirty="0">
                          <a:solidFill>
                            <a:srgbClr val="00529B"/>
                          </a:solidFill>
                        </a:rPr>
                        <a:t>deductible for each benefit period.</a:t>
                      </a:r>
                    </a:p>
                    <a:p>
                      <a:pPr marL="228600" indent="-228600">
                        <a:spcBef>
                          <a:spcPts val="0"/>
                        </a:spcBef>
                        <a:spcAft>
                          <a:spcPts val="300"/>
                        </a:spcAft>
                        <a:buFont typeface="Wingdings" pitchFamily="2" charset="2"/>
                        <a:buChar char="§"/>
                      </a:pPr>
                      <a:r>
                        <a:rPr lang="en-US" sz="1600" b="0" dirty="0">
                          <a:solidFill>
                            <a:srgbClr val="00529B"/>
                          </a:solidFill>
                        </a:rPr>
                        <a:t>Days 1–60: $0 coinsurance per day of each benefit period.</a:t>
                      </a:r>
                    </a:p>
                    <a:p>
                      <a:pPr marL="228600" indent="-228600">
                        <a:spcBef>
                          <a:spcPts val="0"/>
                        </a:spcBef>
                        <a:spcAft>
                          <a:spcPts val="300"/>
                        </a:spcAft>
                        <a:buFont typeface="Wingdings" pitchFamily="2" charset="2"/>
                        <a:buChar char="§"/>
                      </a:pPr>
                      <a:r>
                        <a:rPr lang="en-US" sz="1600" b="0" dirty="0">
                          <a:solidFill>
                            <a:srgbClr val="00529B"/>
                          </a:solidFill>
                        </a:rPr>
                        <a:t>Days 61–90: $389 </a:t>
                      </a:r>
                      <a:r>
                        <a:rPr lang="en-US" sz="1600" b="0" baseline="0" dirty="0">
                          <a:solidFill>
                            <a:srgbClr val="00529B"/>
                          </a:solidFill>
                        </a:rPr>
                        <a:t>($400 in 2023) </a:t>
                      </a:r>
                      <a:r>
                        <a:rPr lang="en-US" sz="1600" b="0" dirty="0">
                          <a:solidFill>
                            <a:srgbClr val="00529B"/>
                          </a:solidFill>
                        </a:rPr>
                        <a:t>coinsurance per day of each benefit period.</a:t>
                      </a:r>
                    </a:p>
                    <a:p>
                      <a:pPr marL="228600" indent="-228600">
                        <a:spcBef>
                          <a:spcPts val="0"/>
                        </a:spcBef>
                        <a:spcAft>
                          <a:spcPts val="300"/>
                        </a:spcAft>
                        <a:buFont typeface="Wingdings" pitchFamily="2" charset="2"/>
                        <a:buChar char="§"/>
                      </a:pPr>
                      <a:r>
                        <a:rPr lang="en-US" sz="1600" b="0" dirty="0">
                          <a:solidFill>
                            <a:srgbClr val="00529B"/>
                          </a:solidFill>
                        </a:rPr>
                        <a:t>Days 91 and beyond: $778 </a:t>
                      </a:r>
                      <a:r>
                        <a:rPr lang="en-US" sz="1600" b="0" baseline="0" dirty="0">
                          <a:solidFill>
                            <a:srgbClr val="00529B"/>
                          </a:solidFill>
                        </a:rPr>
                        <a:t>($800 in 2023) </a:t>
                      </a:r>
                      <a:r>
                        <a:rPr lang="en-US" sz="1600" b="0" dirty="0">
                          <a:solidFill>
                            <a:srgbClr val="00529B"/>
                          </a:solidFill>
                        </a:rPr>
                        <a:t>coinsurance per each "lifetime reserve day" after day 90 for each benefit period (up to 60 days over your lifetime).</a:t>
                      </a:r>
                    </a:p>
                    <a:p>
                      <a:pPr marL="228600" indent="-228600">
                        <a:spcBef>
                          <a:spcPts val="0"/>
                        </a:spcBef>
                        <a:spcAft>
                          <a:spcPts val="300"/>
                        </a:spcAft>
                        <a:buFont typeface="Wingdings" pitchFamily="2" charset="2"/>
                        <a:buChar char="§"/>
                      </a:pPr>
                      <a:r>
                        <a:rPr lang="en-US" sz="1600" b="0" dirty="0">
                          <a:solidFill>
                            <a:srgbClr val="00529B"/>
                          </a:solidFill>
                        </a:rPr>
                        <a:t>Beyond lifetime reserve days: all costs. </a:t>
                      </a:r>
                    </a:p>
                    <a:p>
                      <a:pPr marL="228600" indent="-228600">
                        <a:spcBef>
                          <a:spcPts val="0"/>
                        </a:spcBef>
                        <a:spcAft>
                          <a:spcPts val="300"/>
                        </a:spcAft>
                        <a:buFont typeface="Wingdings" pitchFamily="2" charset="2"/>
                        <a:buChar char="§"/>
                      </a:pPr>
                      <a:r>
                        <a:rPr lang="en-US" sz="1600" b="0" strike="noStrike" dirty="0">
                          <a:solidFill>
                            <a:srgbClr val="00529B"/>
                          </a:solidFill>
                        </a:rPr>
                        <a:t>20%</a:t>
                      </a:r>
                      <a:r>
                        <a:rPr lang="en-US" sz="1600" b="0" dirty="0">
                          <a:solidFill>
                            <a:srgbClr val="00529B"/>
                          </a:solidFill>
                        </a:rPr>
                        <a:t> of the Medicare-approved amount for mental health services you get from doctors and other providers while you're a hospital inpatient.</a:t>
                      </a:r>
                    </a:p>
                    <a:p>
                      <a:pPr marL="0" indent="0">
                        <a:spcBef>
                          <a:spcPts val="0"/>
                        </a:spcBef>
                        <a:spcAft>
                          <a:spcPts val="300"/>
                        </a:spcAft>
                        <a:buFont typeface="Wingdings" pitchFamily="2" charset="2"/>
                        <a:buNone/>
                      </a:pPr>
                      <a:r>
                        <a:rPr lang="en-US" sz="1600" b="1" dirty="0">
                          <a:solidFill>
                            <a:srgbClr val="00529B"/>
                          </a:solidFill>
                        </a:rPr>
                        <a:t>NOTE: </a:t>
                      </a:r>
                      <a:r>
                        <a:rPr lang="en-US" sz="1600" b="0" dirty="0">
                          <a:solidFill>
                            <a:srgbClr val="00529B"/>
                          </a:solidFill>
                        </a:rPr>
                        <a:t>There's no limit to the number of benefit periods you can have when you get mental health care in a general hospital. You can also have multiple benefit periods when you get care in a psychiatric hospital. Remember, there's a lifetime limit of 190 days.</a:t>
                      </a:r>
                      <a:endParaRPr lang="en-US" sz="1600" b="0" dirty="0">
                        <a:solidFill>
                          <a:srgbClr val="00529B"/>
                        </a:solidFill>
                        <a:latin typeface="+mn-lt"/>
                      </a:endParaRP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502645474"/>
                  </a:ext>
                </a:extLst>
              </a:tr>
            </a:tbl>
          </a:graphicData>
        </a:graphic>
      </p:graphicFrame>
      <p:sp>
        <p:nvSpPr>
          <p:cNvPr id="3" name="Footer Placeholder 2"/>
          <p:cNvSpPr>
            <a:spLocks noGrp="1"/>
          </p:cNvSpPr>
          <p:nvPr>
            <p:ph type="ftr" sz="quarter" idx="11"/>
          </p:nvPr>
        </p:nvSpPr>
        <p:spPr/>
        <p:txBody>
          <a:bodyPr/>
          <a:lstStyle/>
          <a:p>
            <a:r>
              <a:rPr lang="en-US" dirty="0"/>
              <a:t>Getting Started With Medicare</a:t>
            </a:r>
          </a:p>
        </p:txBody>
      </p:sp>
      <p:sp>
        <p:nvSpPr>
          <p:cNvPr id="7" name="Slide Number Placeholder 5">
            <a:extLst>
              <a:ext uri="{FF2B5EF4-FFF2-40B4-BE49-F238E27FC236}">
                <a16:creationId xmlns:a16="http://schemas.microsoft.com/office/drawing/2014/main" id="{82199DD9-FEAE-481F-A178-081EA35206C9}"/>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31</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049196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8"/>
            <a:ext cx="12192000" cy="950592"/>
          </a:xfrm>
        </p:spPr>
        <p:txBody>
          <a:bodyPr>
            <a:normAutofit/>
          </a:bodyPr>
          <a:lstStyle/>
          <a:p>
            <a:r>
              <a:rPr lang="en-US" sz="2800" dirty="0"/>
              <a:t>What You Pay in Original Medicare in 2022/2023: Part A </a:t>
            </a:r>
            <a:br>
              <a:rPr lang="en-US" sz="2800" dirty="0"/>
            </a:br>
            <a:r>
              <a:rPr lang="en-US" sz="2800" dirty="0"/>
              <a:t>(continued)</a:t>
            </a:r>
          </a:p>
        </p:txBody>
      </p:sp>
      <p:graphicFrame>
        <p:nvGraphicFramePr>
          <p:cNvPr id="8" name="Table 7" descr="What you pay in Original Medicare table (continued)"/>
          <p:cNvGraphicFramePr>
            <a:graphicFrameLocks noGrp="1"/>
          </p:cNvGraphicFramePr>
          <p:nvPr>
            <p:extLst>
              <p:ext uri="{D42A27DB-BD31-4B8C-83A1-F6EECF244321}">
                <p14:modId xmlns:p14="http://schemas.microsoft.com/office/powerpoint/2010/main" val="4215000526"/>
              </p:ext>
            </p:extLst>
          </p:nvPr>
        </p:nvGraphicFramePr>
        <p:xfrm>
          <a:off x="440151" y="1178560"/>
          <a:ext cx="11311698" cy="5120639"/>
        </p:xfrm>
        <a:graphic>
          <a:graphicData uri="http://schemas.openxmlformats.org/drawingml/2006/table">
            <a:tbl>
              <a:tblPr firstRow="1" bandRow="1">
                <a:tableStyleId>{5FD0F851-EC5A-4D38-B0AD-8093EC10F338}</a:tableStyleId>
              </a:tblPr>
              <a:tblGrid>
                <a:gridCol w="1847657">
                  <a:extLst>
                    <a:ext uri="{9D8B030D-6E8A-4147-A177-3AD203B41FA5}">
                      <a16:colId xmlns:a16="http://schemas.microsoft.com/office/drawing/2014/main" val="2709976093"/>
                    </a:ext>
                  </a:extLst>
                </a:gridCol>
                <a:gridCol w="9464041">
                  <a:extLst>
                    <a:ext uri="{9D8B030D-6E8A-4147-A177-3AD203B41FA5}">
                      <a16:colId xmlns:a16="http://schemas.microsoft.com/office/drawing/2014/main" val="1580185984"/>
                    </a:ext>
                  </a:extLst>
                </a:gridCol>
              </a:tblGrid>
              <a:tr h="105751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n-US" sz="1800" b="1" dirty="0">
                          <a:solidFill>
                            <a:srgbClr val="00529B"/>
                          </a:solidFill>
                        </a:rPr>
                        <a:t>Skilled Nursing Facility (SNF) Stay</a:t>
                      </a: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300"/>
                        </a:spcAft>
                        <a:buFont typeface="Wingdings" pitchFamily="2" charset="2"/>
                        <a:buChar char="§"/>
                      </a:pPr>
                      <a:r>
                        <a:rPr lang="en-US" sz="1800" b="0" dirty="0">
                          <a:solidFill>
                            <a:srgbClr val="00529B"/>
                          </a:solidFill>
                        </a:rPr>
                        <a:t>Days 1–20: $0 for each benefit period.</a:t>
                      </a:r>
                    </a:p>
                    <a:p>
                      <a:pPr marL="228600" indent="-228600">
                        <a:spcBef>
                          <a:spcPts val="0"/>
                        </a:spcBef>
                        <a:spcAft>
                          <a:spcPts val="300"/>
                        </a:spcAft>
                        <a:buFont typeface="Wingdings" pitchFamily="2" charset="2"/>
                        <a:buChar char="§"/>
                      </a:pPr>
                      <a:r>
                        <a:rPr lang="en-US" sz="1800" b="0" dirty="0">
                          <a:solidFill>
                            <a:srgbClr val="00529B"/>
                          </a:solidFill>
                        </a:rPr>
                        <a:t>Days 21–100: $194.50 ($200 in 2023) coinsurance per day for each benefit period.</a:t>
                      </a:r>
                    </a:p>
                    <a:p>
                      <a:pPr marL="228600" indent="-228600">
                        <a:spcBef>
                          <a:spcPts val="0"/>
                        </a:spcBef>
                        <a:spcAft>
                          <a:spcPts val="300"/>
                        </a:spcAft>
                        <a:buFont typeface="Wingdings" pitchFamily="2" charset="2"/>
                        <a:buChar char="§"/>
                      </a:pPr>
                      <a:r>
                        <a:rPr lang="en-US" sz="1800" b="0" dirty="0">
                          <a:solidFill>
                            <a:srgbClr val="00529B"/>
                          </a:solidFill>
                        </a:rPr>
                        <a:t>Days 101 and beyond: all costs.</a:t>
                      </a: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542352796"/>
                  </a:ext>
                </a:extLst>
              </a:tr>
              <a:tr h="7161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n-US" sz="1800" b="1" kern="1200" dirty="0">
                          <a:solidFill>
                            <a:srgbClr val="00529B"/>
                          </a:solidFill>
                        </a:rPr>
                        <a:t>Home Health Care</a:t>
                      </a:r>
                      <a:endParaRPr lang="en-US" sz="1800" b="1" kern="1200" dirty="0">
                        <a:solidFill>
                          <a:srgbClr val="00529B"/>
                        </a:solidFill>
                        <a:latin typeface="+mn-lt"/>
                        <a:ea typeface="+mn-ea"/>
                        <a:cs typeface="+mn-cs"/>
                      </a:endParaRP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300"/>
                        </a:spcAft>
                        <a:buFont typeface="Wingdings" pitchFamily="2" charset="2"/>
                        <a:buChar char="§"/>
                        <a:tabLst>
                          <a:tab pos="288925" algn="l"/>
                        </a:tabLst>
                      </a:pPr>
                      <a:r>
                        <a:rPr lang="en-US" sz="1800" b="0" dirty="0">
                          <a:solidFill>
                            <a:srgbClr val="00529B"/>
                          </a:solidFill>
                        </a:rPr>
                        <a:t>$0 for home health care services.</a:t>
                      </a:r>
                    </a:p>
                    <a:p>
                      <a:pPr marL="228600" indent="-228600">
                        <a:spcBef>
                          <a:spcPts val="0"/>
                        </a:spcBef>
                        <a:spcAft>
                          <a:spcPts val="300"/>
                        </a:spcAft>
                        <a:buFont typeface="Wingdings" pitchFamily="2" charset="2"/>
                        <a:buChar char="§"/>
                        <a:tabLst>
                          <a:tab pos="288925" algn="l"/>
                        </a:tabLst>
                      </a:pPr>
                      <a:r>
                        <a:rPr lang="en-US" sz="1800" b="0" dirty="0">
                          <a:solidFill>
                            <a:srgbClr val="00529B"/>
                          </a:solidFill>
                        </a:rPr>
                        <a:t>20% of the Medicare-approved amount for durable medical equipment (DME).</a:t>
                      </a: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830274200"/>
                  </a:ext>
                </a:extLst>
              </a:tr>
              <a:tr h="24011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n-US" sz="1800" b="1" kern="1200" dirty="0">
                          <a:solidFill>
                            <a:srgbClr val="00529B"/>
                          </a:solidFill>
                        </a:rPr>
                        <a:t>Hospice Care</a:t>
                      </a:r>
                      <a:endParaRPr lang="en-US" sz="1800" b="1" kern="1200" dirty="0">
                        <a:solidFill>
                          <a:srgbClr val="00529B"/>
                        </a:solidFill>
                        <a:latin typeface="+mn-lt"/>
                        <a:ea typeface="+mn-ea"/>
                        <a:cs typeface="+mn-cs"/>
                      </a:endParaRP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5425" marR="0" lvl="0" indent="-225425" algn="l" defTabSz="514338"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dirty="0">
                          <a:solidFill>
                            <a:srgbClr val="00529B"/>
                          </a:solidFill>
                        </a:rPr>
                        <a:t>$0 for hospice care.</a:t>
                      </a:r>
                    </a:p>
                    <a:p>
                      <a:pPr marL="225425" marR="0" lvl="0" indent="-225425" algn="l" defTabSz="514338"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dirty="0">
                          <a:solidFill>
                            <a:srgbClr val="00529B"/>
                          </a:solidFill>
                        </a:rPr>
                        <a:t>You may need to pay a copayment of no more than $5 for each drug and other similar products for pain relief and symptom control while you're at home. In the rare case your drug isn’t covered by the hospice benefit, your hospice provider should contact your Medicare drug plan to see if it's covered under Medicare drug coverage (Part D).</a:t>
                      </a:r>
                    </a:p>
                    <a:p>
                      <a:pPr marL="225425" marR="0" lvl="0" indent="-225425" algn="l" defTabSz="514338"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dirty="0">
                          <a:solidFill>
                            <a:srgbClr val="00529B"/>
                          </a:solidFill>
                        </a:rPr>
                        <a:t>You may need to pay 5% of the Medicare-approved amount for inpatient respite care.</a:t>
                      </a:r>
                    </a:p>
                    <a:p>
                      <a:pPr marL="225425" marR="0" lvl="0" indent="-225425" algn="l" defTabSz="514338"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dirty="0">
                          <a:solidFill>
                            <a:srgbClr val="00529B"/>
                          </a:solidFill>
                        </a:rPr>
                        <a:t>Medicare doesn't cover room and board when you get hospice care in your home or another facility where you live (like a nursing home).</a:t>
                      </a: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532046859"/>
                  </a:ext>
                </a:extLst>
              </a:tr>
              <a:tr h="94589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n-US" sz="1800" b="1" kern="1200" dirty="0">
                          <a:solidFill>
                            <a:srgbClr val="00529B"/>
                          </a:solidFill>
                        </a:rPr>
                        <a:t>Blood</a:t>
                      </a:r>
                      <a:endParaRPr lang="en-US" sz="1800" b="1" kern="1200" dirty="0">
                        <a:solidFill>
                          <a:srgbClr val="00529B"/>
                        </a:solidFill>
                        <a:latin typeface="+mn-lt"/>
                        <a:ea typeface="+mn-ea"/>
                        <a:cs typeface="+mn-cs"/>
                      </a:endParaRP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buFont typeface="Wingdings" panose="05000000000000000000" pitchFamily="2" charset="2"/>
                        <a:buChar char="§"/>
                      </a:pPr>
                      <a:r>
                        <a:rPr lang="en-US" sz="1800" b="0" u="none" strike="noStrike" kern="1200" baseline="0" dirty="0">
                          <a:solidFill>
                            <a:srgbClr val="00529B"/>
                          </a:solidFill>
                        </a:rPr>
                        <a:t>If hospital gets it from a blood bank at no charge, you have no charge.</a:t>
                      </a:r>
                    </a:p>
                    <a:p>
                      <a:pPr marL="228600" indent="-228600">
                        <a:spcBef>
                          <a:spcPts val="0"/>
                        </a:spcBef>
                        <a:buFont typeface="Wingdings" panose="05000000000000000000" pitchFamily="2" charset="2"/>
                        <a:buChar char="§"/>
                      </a:pPr>
                      <a:r>
                        <a:rPr lang="en-US" b="0" dirty="0">
                          <a:solidFill>
                            <a:srgbClr val="00529B"/>
                          </a:solidFill>
                        </a:rPr>
                        <a:t>If the hospital has to buy blood for you, you must either pay the hospital costs for the first 3 units of blood you get in a calendar year or have the blood donated by you or someone else.</a:t>
                      </a:r>
                      <a:endParaRPr lang="en-US" sz="1800" b="0" dirty="0">
                        <a:solidFill>
                          <a:srgbClr val="00529B"/>
                        </a:solidFill>
                      </a:endParaRP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87757664"/>
                  </a:ext>
                </a:extLst>
              </a:tr>
            </a:tbl>
          </a:graphicData>
        </a:graphic>
      </p:graphicFrame>
      <p:sp>
        <p:nvSpPr>
          <p:cNvPr id="3" name="Footer Placeholder 2"/>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A8903358-B323-4643-BF76-9C3D4CB5063F}"/>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32</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851461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Benefit Periods in Original Medicare</a:t>
            </a:r>
          </a:p>
        </p:txBody>
      </p:sp>
      <p:sp>
        <p:nvSpPr>
          <p:cNvPr id="6" name="Content Placeholder 7"/>
          <p:cNvSpPr txBox="1">
            <a:spLocks/>
          </p:cNvSpPr>
          <p:nvPr/>
        </p:nvSpPr>
        <p:spPr>
          <a:xfrm>
            <a:off x="914400" y="1645920"/>
            <a:ext cx="8889498" cy="39247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Each benefit period:</a:t>
            </a:r>
          </a:p>
          <a:p>
            <a:pPr marL="548640" marR="0" lvl="1" indent="-274320"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Begins the day you first get inpatient care in hospital or SNF</a:t>
            </a:r>
          </a:p>
          <a:p>
            <a:pPr marL="548640" lvl="1" indent="-274320">
              <a:spcBef>
                <a:spcPts val="0"/>
              </a:spcBef>
              <a:spcAft>
                <a:spcPts val="1200"/>
              </a:spcAf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Ends after</a:t>
            </a:r>
            <a:r>
              <a:rPr kumimoji="0" lang="en-US" sz="24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 being home for 60 days in a row (</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 in a hospital </a:t>
            </a:r>
            <a:r>
              <a:rPr lang="en-US" sz="2400" dirty="0">
                <a:solidFill>
                  <a:srgbClr val="00529B"/>
                </a:solidFill>
                <a:latin typeface="Arial" panose="020B0604020202020204" pitchFamily="34" charset="0"/>
                <a:cs typeface="Arial" panose="020B0604020202020204" pitchFamily="34" charset="0"/>
              </a:rPr>
              <a:t>or skilled care in a SNF)</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t>
            </a:r>
          </a:p>
          <a:p>
            <a:pPr marL="27432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 pay Part A deductible for each benefit period</a:t>
            </a:r>
          </a:p>
          <a:p>
            <a:pPr marL="27432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 limit to number of benefit periods you can have</a:t>
            </a:r>
          </a:p>
        </p:txBody>
      </p:sp>
      <p:grpSp>
        <p:nvGrpSpPr>
          <p:cNvPr id="5" name="Group 4" descr="Benefit periods can span &#10;across calendar years&#10;">
            <a:extLst>
              <a:ext uri="{FF2B5EF4-FFF2-40B4-BE49-F238E27FC236}">
                <a16:creationId xmlns:a16="http://schemas.microsoft.com/office/drawing/2014/main" id="{81BD48C1-B6D1-44E2-B8B9-4E5A72C33771}"/>
              </a:ext>
            </a:extLst>
          </p:cNvPr>
          <p:cNvGrpSpPr/>
          <p:nvPr/>
        </p:nvGrpSpPr>
        <p:grpSpPr>
          <a:xfrm>
            <a:off x="8153399" y="1096281"/>
            <a:ext cx="4780783" cy="957129"/>
            <a:chOff x="8153399" y="1096281"/>
            <a:chExt cx="4780783" cy="957129"/>
          </a:xfrm>
        </p:grpSpPr>
        <p:sp>
          <p:nvSpPr>
            <p:cNvPr id="14" name="Arrow: Pentagon 13">
              <a:extLst>
                <a:ext uri="{FF2B5EF4-FFF2-40B4-BE49-F238E27FC236}">
                  <a16:creationId xmlns:a16="http://schemas.microsoft.com/office/drawing/2014/main" id="{EECE2E99-7398-4A98-A070-E45FB071833D}"/>
                </a:ext>
              </a:extLst>
            </p:cNvPr>
            <p:cNvSpPr/>
            <p:nvPr/>
          </p:nvSpPr>
          <p:spPr>
            <a:xfrm rot="10800000">
              <a:off x="8153399" y="1318273"/>
              <a:ext cx="4038599" cy="708032"/>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A357CA8-11C2-4C8D-91F0-DABB735FE893}"/>
                </a:ext>
              </a:extLst>
            </p:cNvPr>
            <p:cNvSpPr txBox="1"/>
            <p:nvPr/>
          </p:nvSpPr>
          <p:spPr>
            <a:xfrm>
              <a:off x="9590537" y="1349421"/>
              <a:ext cx="3343645" cy="646331"/>
            </a:xfrm>
            <a:prstGeom prst="rect">
              <a:avLst/>
            </a:prstGeom>
            <a:noFill/>
          </p:spPr>
          <p:txBody>
            <a:bodyPr wrap="square" rtlCol="0">
              <a:spAutoFit/>
            </a:bodyPr>
            <a:lstStyle/>
            <a:p>
              <a:pPr lvl="0" defTabSz="685800">
                <a:lnSpc>
                  <a:spcPct val="100000"/>
                </a:lnSpc>
                <a:spcBef>
                  <a:spcPts val="600"/>
                </a:spcBef>
              </a:pPr>
              <a:r>
                <a:rPr lang="en-US" dirty="0">
                  <a:solidFill>
                    <a:srgbClr val="00529B"/>
                  </a:solidFill>
                  <a:cs typeface="Arial" panose="020B0604020202020204" pitchFamily="34" charset="0"/>
                </a:rPr>
                <a:t>Benefit periods can span </a:t>
              </a:r>
              <a:br>
                <a:rPr lang="en-US" dirty="0">
                  <a:solidFill>
                    <a:srgbClr val="00529B"/>
                  </a:solidFill>
                  <a:cs typeface="Arial" panose="020B0604020202020204" pitchFamily="34" charset="0"/>
                </a:rPr>
              </a:br>
              <a:r>
                <a:rPr lang="en-US" dirty="0">
                  <a:solidFill>
                    <a:srgbClr val="00529B"/>
                  </a:solidFill>
                  <a:cs typeface="Arial" panose="020B0604020202020204" pitchFamily="34" charset="0"/>
                </a:rPr>
                <a:t>across calendar years</a:t>
              </a:r>
            </a:p>
          </p:txBody>
        </p:sp>
        <p:pic>
          <p:nvPicPr>
            <p:cNvPr id="9" name="Graphic 8" descr="Daily calendar">
              <a:extLst>
                <a:ext uri="{FF2B5EF4-FFF2-40B4-BE49-F238E27FC236}">
                  <a16:creationId xmlns:a16="http://schemas.microsoft.com/office/drawing/2014/main" id="{3CF75C01-66FC-4361-B0A2-BC170CEC48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10600" y="1096281"/>
              <a:ext cx="957129" cy="957129"/>
            </a:xfrm>
            <a:prstGeom prst="rect">
              <a:avLst/>
            </a:prstGeom>
          </p:spPr>
        </p:pic>
      </p:grpSp>
      <p:sp>
        <p:nvSpPr>
          <p:cNvPr id="3" name="Footer Placeholder 2"/>
          <p:cNvSpPr>
            <a:spLocks noGrp="1"/>
          </p:cNvSpPr>
          <p:nvPr>
            <p:ph type="ftr" sz="quarter" idx="11"/>
          </p:nvPr>
        </p:nvSpPr>
        <p:spPr/>
        <p:txBody>
          <a:bodyPr/>
          <a:lstStyle/>
          <a:p>
            <a:r>
              <a:rPr lang="en-US" dirty="0"/>
              <a:t>Getting Started With Medicare</a:t>
            </a:r>
          </a:p>
        </p:txBody>
      </p:sp>
      <p:sp>
        <p:nvSpPr>
          <p:cNvPr id="16" name="Slide Number Placeholder 5">
            <a:extLst>
              <a:ext uri="{FF2B5EF4-FFF2-40B4-BE49-F238E27FC236}">
                <a16:creationId xmlns:a16="http://schemas.microsoft.com/office/drawing/2014/main" id="{E3A6B53E-D5D0-4838-B4EC-792DF5D17565}"/>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33</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98768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par>
                          <p:cTn id="11" fill="hold">
                            <p:stCondLst>
                              <p:cond delay="0"/>
                            </p:stCondLst>
                            <p:childTnLst>
                              <p:par>
                                <p:cTn id="12" presetID="2" presetClass="entr" presetSubtype="2" fill="hold" nodeType="afterEffect">
                                  <p:stCondLst>
                                    <p:cond delay="50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40763"/>
          </a:xfrm>
        </p:spPr>
        <p:txBody>
          <a:bodyPr>
            <a:normAutofit/>
          </a:bodyPr>
          <a:lstStyle/>
          <a:p>
            <a:r>
              <a:rPr lang="en-US" sz="3000" dirty="0"/>
              <a:t>Decision: Do I Need to Sign Up for Part A?</a:t>
            </a:r>
          </a:p>
        </p:txBody>
      </p:sp>
      <p:sp>
        <p:nvSpPr>
          <p:cNvPr id="19" name="Content Placeholder 4">
            <a:extLst>
              <a:ext uri="{FF2B5EF4-FFF2-40B4-BE49-F238E27FC236}">
                <a16:creationId xmlns:a16="http://schemas.microsoft.com/office/drawing/2014/main" id="{25316508-AFB2-42CA-9A7D-A1D923348111}"/>
              </a:ext>
            </a:extLst>
          </p:cNvPr>
          <p:cNvSpPr txBox="1">
            <a:spLocks/>
          </p:cNvSpPr>
          <p:nvPr/>
        </p:nvSpPr>
        <p:spPr>
          <a:xfrm>
            <a:off x="976994" y="1134376"/>
            <a:ext cx="10238013" cy="520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10000"/>
              </a:lnSpc>
              <a:spcBef>
                <a:spcPts val="0"/>
              </a:spcBef>
              <a:buFont typeface="Wingdings" pitchFamily="2" charset="2"/>
              <a:buNone/>
            </a:pPr>
            <a:r>
              <a:rPr lang="en-US" b="1" dirty="0">
                <a:solidFill>
                  <a:srgbClr val="00529B"/>
                </a:solidFill>
              </a:rPr>
              <a:t>Consider:</a:t>
            </a:r>
          </a:p>
        </p:txBody>
      </p:sp>
      <p:sp>
        <p:nvSpPr>
          <p:cNvPr id="6" name="TextBox 5">
            <a:extLst>
              <a:ext uri="{FF2B5EF4-FFF2-40B4-BE49-F238E27FC236}">
                <a16:creationId xmlns:a16="http://schemas.microsoft.com/office/drawing/2014/main" id="{8ADB1123-91EA-4345-8554-CFA64FDF0BA1}"/>
              </a:ext>
            </a:extLst>
          </p:cNvPr>
          <p:cNvSpPr txBox="1"/>
          <p:nvPr/>
        </p:nvSpPr>
        <p:spPr>
          <a:xfrm>
            <a:off x="1336674" y="3550651"/>
            <a:ext cx="3108960" cy="646331"/>
          </a:xfrm>
          <a:prstGeom prst="rect">
            <a:avLst/>
          </a:prstGeom>
          <a:noFill/>
        </p:spPr>
        <p:txBody>
          <a:bodyPr wrap="square" rtlCol="0">
            <a:spAutoFit/>
          </a:bodyPr>
          <a:lstStyle/>
          <a:p>
            <a:pPr marL="182880"/>
            <a:r>
              <a:rPr lang="en-US" dirty="0">
                <a:solidFill>
                  <a:srgbClr val="00529B"/>
                </a:solidFill>
                <a:latin typeface="Arial" panose="020B0604020202020204" pitchFamily="34" charset="0"/>
                <a:cs typeface="Arial" panose="020B0604020202020204" pitchFamily="34" charset="0"/>
              </a:rPr>
              <a:t>It’s free for most people</a:t>
            </a:r>
          </a:p>
          <a:p>
            <a:endParaRPr lang="en-US" dirty="0">
              <a:latin typeface="Arial" panose="020B0604020202020204" pitchFamily="34" charset="0"/>
              <a:cs typeface="Arial" panose="020B0604020202020204" pitchFamily="34" charset="0"/>
            </a:endParaRPr>
          </a:p>
        </p:txBody>
      </p:sp>
      <p:pic>
        <p:nvPicPr>
          <p:cNvPr id="12" name="Graphic 11" descr="Group">
            <a:extLst>
              <a:ext uri="{FF2B5EF4-FFF2-40B4-BE49-F238E27FC236}">
                <a16:creationId xmlns:a16="http://schemas.microsoft.com/office/drawing/2014/main" id="{2476E8A0-F4F4-4DE8-BE15-B2F44CC889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5149" y="1785257"/>
            <a:ext cx="1918238" cy="1918238"/>
          </a:xfrm>
          <a:prstGeom prst="rect">
            <a:avLst/>
          </a:prstGeom>
        </p:spPr>
      </p:pic>
      <p:sp>
        <p:nvSpPr>
          <p:cNvPr id="5" name="Rectangle: Rounded Corners 4">
            <a:extLst>
              <a:ext uri="{FF2B5EF4-FFF2-40B4-BE49-F238E27FC236}">
                <a16:creationId xmlns:a16="http://schemas.microsoft.com/office/drawing/2014/main" id="{D3CC5B1B-D8A1-4D95-9515-39C735188009}"/>
              </a:ext>
              <a:ext uri="{C183D7F6-B498-43B3-948B-1728B52AA6E4}">
                <adec:decorative xmlns:adec="http://schemas.microsoft.com/office/drawing/2017/decorative" val="1"/>
              </a:ext>
            </a:extLst>
          </p:cNvPr>
          <p:cNvSpPr/>
          <p:nvPr/>
        </p:nvSpPr>
        <p:spPr>
          <a:xfrm>
            <a:off x="1336674" y="1699369"/>
            <a:ext cx="3108960" cy="355843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19F6DC9-12A5-4DF4-83A6-5CE0E2A48C96}"/>
              </a:ext>
            </a:extLst>
          </p:cNvPr>
          <p:cNvSpPr txBox="1"/>
          <p:nvPr/>
        </p:nvSpPr>
        <p:spPr>
          <a:xfrm>
            <a:off x="4651374" y="3497899"/>
            <a:ext cx="3002280" cy="1200329"/>
          </a:xfrm>
          <a:prstGeom prst="rect">
            <a:avLst/>
          </a:prstGeom>
          <a:noFill/>
        </p:spPr>
        <p:txBody>
          <a:bodyPr wrap="square" rtlCol="0">
            <a:spAutoFit/>
          </a:bodyPr>
          <a:lstStyle/>
          <a:p>
            <a:pPr marL="182880"/>
            <a:r>
              <a:rPr lang="en-US" dirty="0">
                <a:solidFill>
                  <a:srgbClr val="00529B"/>
                </a:solidFill>
                <a:latin typeface="Arial" panose="020B0604020202020204" pitchFamily="34" charset="0"/>
                <a:cs typeface="Arial" panose="020B0604020202020204" pitchFamily="34" charset="0"/>
              </a:rPr>
              <a:t>You can pay for it if your work history isn’t sufficient (there may be a penalty if you delay)</a:t>
            </a:r>
          </a:p>
        </p:txBody>
      </p:sp>
      <p:pic>
        <p:nvPicPr>
          <p:cNvPr id="23" name="Graphic 22" descr="Money with solid fill">
            <a:extLst>
              <a:ext uri="{FF2B5EF4-FFF2-40B4-BE49-F238E27FC236}">
                <a16:creationId xmlns:a16="http://schemas.microsoft.com/office/drawing/2014/main" id="{E19C0FDF-07EE-4C6C-BE8C-F7FA01E3FC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66979" y="1925876"/>
            <a:ext cx="1616523" cy="1616523"/>
          </a:xfrm>
          <a:prstGeom prst="rect">
            <a:avLst/>
          </a:prstGeom>
        </p:spPr>
      </p:pic>
      <p:sp>
        <p:nvSpPr>
          <p:cNvPr id="15" name="Rectangle: Rounded Corners 14">
            <a:extLst>
              <a:ext uri="{FF2B5EF4-FFF2-40B4-BE49-F238E27FC236}">
                <a16:creationId xmlns:a16="http://schemas.microsoft.com/office/drawing/2014/main" id="{D510D9B2-437E-468F-8FCB-6BB5C28D146F}"/>
              </a:ext>
              <a:ext uri="{C183D7F6-B498-43B3-948B-1728B52AA6E4}">
                <adec:decorative xmlns:adec="http://schemas.microsoft.com/office/drawing/2017/decorative" val="1"/>
              </a:ext>
            </a:extLst>
          </p:cNvPr>
          <p:cNvSpPr/>
          <p:nvPr/>
        </p:nvSpPr>
        <p:spPr>
          <a:xfrm>
            <a:off x="4598034" y="1713642"/>
            <a:ext cx="3108960" cy="355843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06A9AD0-5341-4EC0-ABB1-4DCA061C4F30}"/>
              </a:ext>
            </a:extLst>
          </p:cNvPr>
          <p:cNvSpPr txBox="1"/>
          <p:nvPr/>
        </p:nvSpPr>
        <p:spPr>
          <a:xfrm>
            <a:off x="7886834" y="3646538"/>
            <a:ext cx="3108960" cy="1477328"/>
          </a:xfrm>
          <a:prstGeom prst="rect">
            <a:avLst/>
          </a:prstGeom>
          <a:noFill/>
        </p:spPr>
        <p:txBody>
          <a:bodyPr wrap="square" rtlCol="0">
            <a:spAutoFit/>
          </a:bodyPr>
          <a:lstStyle/>
          <a:p>
            <a:pPr marL="182880"/>
            <a:r>
              <a:rPr lang="en-US" dirty="0">
                <a:solidFill>
                  <a:srgbClr val="00529B"/>
                </a:solidFill>
                <a:latin typeface="Arial" panose="020B0604020202020204" pitchFamily="34" charset="0"/>
                <a:cs typeface="Arial" panose="020B0604020202020204" pitchFamily="34" charset="0"/>
              </a:rPr>
              <a:t>Talk to your benefits administrator if you (or your spouse) are actively working and covered by an employer plan</a:t>
            </a:r>
          </a:p>
        </p:txBody>
      </p:sp>
      <p:pic>
        <p:nvPicPr>
          <p:cNvPr id="13" name="Graphic 12" descr="Call center">
            <a:extLst>
              <a:ext uri="{FF2B5EF4-FFF2-40B4-BE49-F238E27FC236}">
                <a16:creationId xmlns:a16="http://schemas.microsoft.com/office/drawing/2014/main" id="{C1CECC27-0A4B-422F-BE3D-E9530386F9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68228" y="1921011"/>
            <a:ext cx="1626251" cy="1626251"/>
          </a:xfrm>
          <a:prstGeom prst="rect">
            <a:avLst/>
          </a:prstGeom>
        </p:spPr>
      </p:pic>
      <p:sp>
        <p:nvSpPr>
          <p:cNvPr id="17" name="Rectangle: Rounded Corners 16">
            <a:extLst>
              <a:ext uri="{FF2B5EF4-FFF2-40B4-BE49-F238E27FC236}">
                <a16:creationId xmlns:a16="http://schemas.microsoft.com/office/drawing/2014/main" id="{1CF691B9-6D59-42A5-B522-A78FA55B89EE}"/>
              </a:ext>
              <a:ext uri="{C183D7F6-B498-43B3-948B-1728B52AA6E4}">
                <adec:decorative xmlns:adec="http://schemas.microsoft.com/office/drawing/2017/decorative" val="1"/>
              </a:ext>
            </a:extLst>
          </p:cNvPr>
          <p:cNvSpPr/>
          <p:nvPr/>
        </p:nvSpPr>
        <p:spPr>
          <a:xfrm>
            <a:off x="7886834" y="1696380"/>
            <a:ext cx="3108960" cy="355843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4">
            <a:extLst>
              <a:ext uri="{FF2B5EF4-FFF2-40B4-BE49-F238E27FC236}">
                <a16:creationId xmlns:a16="http://schemas.microsoft.com/office/drawing/2014/main" id="{426CD60B-3152-4FBB-9B1E-62D7566CD5E2}"/>
              </a:ext>
            </a:extLst>
          </p:cNvPr>
          <p:cNvSpPr txBox="1">
            <a:spLocks/>
          </p:cNvSpPr>
          <p:nvPr/>
        </p:nvSpPr>
        <p:spPr>
          <a:xfrm>
            <a:off x="1336675" y="5367875"/>
            <a:ext cx="9518650" cy="1267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Font typeface="Wingdings" pitchFamily="2" charset="2"/>
              <a:buNone/>
            </a:pPr>
            <a:r>
              <a:rPr lang="en-US" sz="1400" b="1" dirty="0">
                <a:solidFill>
                  <a:srgbClr val="00529B"/>
                </a:solidFill>
              </a:rPr>
              <a:t>NOTE</a:t>
            </a:r>
            <a:r>
              <a:rPr lang="en-US" sz="1400" dirty="0">
                <a:solidFill>
                  <a:srgbClr val="00529B"/>
                </a:solidFill>
              </a:rPr>
              <a:t>: To avoid Internal Revenue Service (IRS) tax penalties, stop contributions to your Health Savings Account (HSA) before Medicare starts.</a:t>
            </a:r>
          </a:p>
        </p:txBody>
      </p:sp>
      <p:sp>
        <p:nvSpPr>
          <p:cNvPr id="24" name="Freeform: Shape 23">
            <a:extLst>
              <a:ext uri="{FF2B5EF4-FFF2-40B4-BE49-F238E27FC236}">
                <a16:creationId xmlns:a16="http://schemas.microsoft.com/office/drawing/2014/main" id="{2ACE748E-5401-400A-BF0A-EAE574256BFF}"/>
              </a:ext>
              <a:ext uri="{C183D7F6-B498-43B3-948B-1728B52AA6E4}">
                <adec:decorative xmlns:adec="http://schemas.microsoft.com/office/drawing/2017/decorative" val="1"/>
              </a:ext>
            </a:extLst>
          </p:cNvPr>
          <p:cNvSpPr>
            <a:spLocks noChangeAspect="1"/>
          </p:cNvSpPr>
          <p:nvPr/>
        </p:nvSpPr>
        <p:spPr>
          <a:xfrm>
            <a:off x="1156429" y="540370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p>
            <a:r>
              <a:rPr lang="en-US" dirty="0"/>
              <a:t>Getting Started With Medicare</a:t>
            </a:r>
          </a:p>
        </p:txBody>
      </p:sp>
      <p:sp>
        <p:nvSpPr>
          <p:cNvPr id="10" name="Slide Number Placeholder 5">
            <a:extLst>
              <a:ext uri="{FF2B5EF4-FFF2-40B4-BE49-F238E27FC236}">
                <a16:creationId xmlns:a16="http://schemas.microsoft.com/office/drawing/2014/main" id="{8F11CD2D-4E26-49A3-92F9-D8B7477D937F}"/>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34</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0610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50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50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p:bldP spid="15" grpId="0" animBg="1"/>
      <p:bldP spid="8" grpId="0"/>
      <p:bldP spid="17" grpId="0" animBg="1"/>
      <p:bldP spid="11" grpId="0"/>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6"/>
            <a:ext cx="12192000" cy="966333"/>
          </a:xfrm>
        </p:spPr>
        <p:txBody>
          <a:bodyPr anchor="ctr">
            <a:normAutofit/>
          </a:bodyPr>
          <a:lstStyle/>
          <a:p>
            <a:r>
              <a:rPr lang="en-US" sz="3000" dirty="0"/>
              <a:t>Medicare Part B (Medical Insurance) Covers</a:t>
            </a:r>
          </a:p>
        </p:txBody>
      </p:sp>
      <p:sp>
        <p:nvSpPr>
          <p:cNvPr id="7" name="Text Placeholder 6">
            <a:extLst>
              <a:ext uri="{FF2B5EF4-FFF2-40B4-BE49-F238E27FC236}">
                <a16:creationId xmlns:a16="http://schemas.microsoft.com/office/drawing/2014/main" id="{F7B24F85-6918-4FEC-9CA1-E66E6608A35B}"/>
              </a:ext>
            </a:extLst>
          </p:cNvPr>
          <p:cNvSpPr>
            <a:spLocks noGrp="1"/>
          </p:cNvSpPr>
          <p:nvPr>
            <p:ph type="body" sz="quarter" idx="13"/>
          </p:nvPr>
        </p:nvSpPr>
        <p:spPr>
          <a:xfrm>
            <a:off x="2177781" y="1608016"/>
            <a:ext cx="8793480" cy="4328160"/>
          </a:xfrm>
        </p:spPr>
        <p:txBody>
          <a:bodyPr>
            <a:normAutofit/>
          </a:bodyPr>
          <a:lstStyle/>
          <a:p>
            <a:pPr marL="274320" indent="-274320">
              <a:lnSpc>
                <a:spcPct val="100000"/>
              </a:lnSpc>
              <a:spcBef>
                <a:spcPts val="0"/>
              </a:spcBef>
              <a:spcAft>
                <a:spcPts val="600"/>
              </a:spcAft>
            </a:pPr>
            <a:r>
              <a:rPr lang="en-US" sz="2200" dirty="0">
                <a:solidFill>
                  <a:srgbClr val="00529B"/>
                </a:solidFill>
              </a:rPr>
              <a:t>Doctors’ services</a:t>
            </a:r>
          </a:p>
          <a:p>
            <a:pPr marL="274320" indent="-274320">
              <a:lnSpc>
                <a:spcPct val="100000"/>
              </a:lnSpc>
              <a:spcBef>
                <a:spcPts val="0"/>
              </a:spcBef>
              <a:spcAft>
                <a:spcPts val="600"/>
              </a:spcAft>
            </a:pPr>
            <a:r>
              <a:rPr lang="en-US" sz="2200" dirty="0">
                <a:solidFill>
                  <a:srgbClr val="00529B"/>
                </a:solidFill>
              </a:rPr>
              <a:t>Outpatient medical and surgical services and supplies</a:t>
            </a:r>
          </a:p>
          <a:p>
            <a:pPr marL="274320" indent="-274320">
              <a:lnSpc>
                <a:spcPct val="100000"/>
              </a:lnSpc>
              <a:spcBef>
                <a:spcPts val="0"/>
              </a:spcBef>
              <a:spcAft>
                <a:spcPts val="600"/>
              </a:spcAft>
            </a:pPr>
            <a:r>
              <a:rPr lang="en-US" sz="2200" dirty="0">
                <a:solidFill>
                  <a:srgbClr val="00529B"/>
                </a:solidFill>
              </a:rPr>
              <a:t>Clinical lab tests</a:t>
            </a:r>
          </a:p>
          <a:p>
            <a:pPr marL="274320" indent="-274320">
              <a:lnSpc>
                <a:spcPct val="100000"/>
              </a:lnSpc>
              <a:spcBef>
                <a:spcPts val="0"/>
              </a:spcBef>
              <a:spcAft>
                <a:spcPts val="600"/>
              </a:spcAft>
            </a:pPr>
            <a:r>
              <a:rPr lang="en-US" sz="2200" dirty="0">
                <a:solidFill>
                  <a:srgbClr val="00529B"/>
                </a:solidFill>
              </a:rPr>
              <a:t>Durable medical equipment (DME) (like walkers and wheelchairs)</a:t>
            </a:r>
          </a:p>
          <a:p>
            <a:pPr marL="274320" indent="-274320">
              <a:lnSpc>
                <a:spcPct val="100000"/>
              </a:lnSpc>
              <a:spcBef>
                <a:spcPts val="0"/>
              </a:spcBef>
              <a:spcAft>
                <a:spcPts val="600"/>
              </a:spcAft>
            </a:pPr>
            <a:r>
              <a:rPr lang="en-US" sz="2200" dirty="0">
                <a:solidFill>
                  <a:srgbClr val="00529B"/>
                </a:solidFill>
              </a:rPr>
              <a:t>Diabetic testing equipment and supplies</a:t>
            </a:r>
          </a:p>
          <a:p>
            <a:pPr marL="274320" indent="-274320">
              <a:lnSpc>
                <a:spcPct val="100000"/>
              </a:lnSpc>
              <a:spcBef>
                <a:spcPts val="0"/>
              </a:spcBef>
              <a:spcAft>
                <a:spcPts val="600"/>
              </a:spcAft>
            </a:pPr>
            <a:r>
              <a:rPr lang="en-US" sz="2200" dirty="0">
                <a:solidFill>
                  <a:srgbClr val="00529B"/>
                </a:solidFill>
              </a:rPr>
              <a:t>Preventive services (like flu shots and a yearly wellness visit)</a:t>
            </a:r>
          </a:p>
          <a:p>
            <a:pPr marL="274320" indent="-274320">
              <a:lnSpc>
                <a:spcPct val="100000"/>
              </a:lnSpc>
              <a:spcBef>
                <a:spcPts val="0"/>
              </a:spcBef>
              <a:spcAft>
                <a:spcPts val="600"/>
              </a:spcAft>
            </a:pPr>
            <a:r>
              <a:rPr lang="en-US" sz="2200" dirty="0">
                <a:solidFill>
                  <a:srgbClr val="00529B"/>
                </a:solidFill>
              </a:rPr>
              <a:t>Home health care</a:t>
            </a:r>
          </a:p>
          <a:p>
            <a:pPr marL="274320" indent="-274320">
              <a:lnSpc>
                <a:spcPct val="100000"/>
              </a:lnSpc>
              <a:spcBef>
                <a:spcPts val="0"/>
              </a:spcBef>
              <a:spcAft>
                <a:spcPts val="600"/>
              </a:spcAft>
            </a:pPr>
            <a:r>
              <a:rPr lang="en-US" sz="2200" dirty="0">
                <a:solidFill>
                  <a:srgbClr val="00529B"/>
                </a:solidFill>
              </a:rPr>
              <a:t>Medically necessary outpatient physical and occupational therapy, and speech-language pathology services</a:t>
            </a:r>
          </a:p>
          <a:p>
            <a:pPr marL="274320" indent="-274320">
              <a:lnSpc>
                <a:spcPct val="100000"/>
              </a:lnSpc>
              <a:spcBef>
                <a:spcPts val="0"/>
              </a:spcBef>
              <a:spcAft>
                <a:spcPts val="600"/>
              </a:spcAft>
            </a:pPr>
            <a:r>
              <a:rPr lang="en-US" sz="2200" dirty="0">
                <a:solidFill>
                  <a:srgbClr val="00529B"/>
                </a:solidFill>
              </a:rPr>
              <a:t>Outpatient mental health care services</a:t>
            </a:r>
            <a:endParaRPr lang="en-US" dirty="0">
              <a:solidFill>
                <a:srgbClr val="00529B"/>
              </a:solidFill>
            </a:endParaRPr>
          </a:p>
          <a:p>
            <a:pPr>
              <a:lnSpc>
                <a:spcPct val="110000"/>
              </a:lnSpc>
              <a:spcBef>
                <a:spcPts val="0"/>
              </a:spcBef>
              <a:spcAft>
                <a:spcPts val="600"/>
              </a:spcAft>
            </a:pPr>
            <a:endParaRPr lang="en-US" dirty="0"/>
          </a:p>
        </p:txBody>
      </p:sp>
      <p:sp>
        <p:nvSpPr>
          <p:cNvPr id="5" name="Rectangle: Rounded Corners 4">
            <a:extLst>
              <a:ext uri="{FF2B5EF4-FFF2-40B4-BE49-F238E27FC236}">
                <a16:creationId xmlns:a16="http://schemas.microsoft.com/office/drawing/2014/main" id="{3019DA29-691B-4777-AA95-EBB244C9CCBC}"/>
              </a:ext>
              <a:ext uri="{C183D7F6-B498-43B3-948B-1728B52AA6E4}">
                <adec:decorative xmlns:adec="http://schemas.microsoft.com/office/drawing/2017/decorative" val="1"/>
              </a:ext>
            </a:extLst>
          </p:cNvPr>
          <p:cNvSpPr/>
          <p:nvPr/>
        </p:nvSpPr>
        <p:spPr>
          <a:xfrm>
            <a:off x="1539089" y="1385180"/>
            <a:ext cx="9488546" cy="4553893"/>
          </a:xfrm>
          <a:prstGeom prst="roundRect">
            <a:avLst>
              <a:gd name="adj" fmla="val 9606"/>
            </a:avLst>
          </a:prstGeom>
          <a:solidFill>
            <a:srgbClr val="00B050">
              <a:alpha val="10196"/>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E99749C2-D1A3-4CB0-BD8E-1919B10A810E}"/>
              </a:ext>
              <a:ext uri="{C183D7F6-B498-43B3-948B-1728B52AA6E4}">
                <adec:decorative xmlns:adec="http://schemas.microsoft.com/office/drawing/2017/decorative" val="1"/>
              </a:ext>
            </a:extLst>
          </p:cNvPr>
          <p:cNvGrpSpPr>
            <a:grpSpLocks noChangeAspect="1"/>
          </p:cNvGrpSpPr>
          <p:nvPr/>
        </p:nvGrpSpPr>
        <p:grpSpPr>
          <a:xfrm>
            <a:off x="1065888" y="1004474"/>
            <a:ext cx="1005840" cy="1005840"/>
            <a:chOff x="198120" y="2926080"/>
            <a:chExt cx="981485" cy="972371"/>
          </a:xfrm>
        </p:grpSpPr>
        <p:sp>
          <p:nvSpPr>
            <p:cNvPr id="9" name="Oval 8">
              <a:extLst>
                <a:ext uri="{FF2B5EF4-FFF2-40B4-BE49-F238E27FC236}">
                  <a16:creationId xmlns:a16="http://schemas.microsoft.com/office/drawing/2014/main" id="{5F330313-92F9-44F7-88EA-9A1DFA637DBF}"/>
                </a:ext>
              </a:extLst>
            </p:cNvPr>
            <p:cNvSpPr/>
            <p:nvPr/>
          </p:nvSpPr>
          <p:spPr>
            <a:xfrm>
              <a:off x="198120" y="2926080"/>
              <a:ext cx="969264" cy="96926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0873C598-9E40-44DD-BE4B-B0D23217CC87}"/>
                </a:ext>
              </a:extLst>
            </p:cNvPr>
            <p:cNvSpPr>
              <a:spLocks noChangeAspect="1"/>
            </p:cNvSpPr>
            <p:nvPr/>
          </p:nvSpPr>
          <p:spPr>
            <a:xfrm>
              <a:off x="210224" y="2929069"/>
              <a:ext cx="969381" cy="96938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Footer Placeholder 2"/>
          <p:cNvSpPr>
            <a:spLocks noGrp="1"/>
          </p:cNvSpPr>
          <p:nvPr>
            <p:ph type="ftr" sz="quarter" idx="11"/>
          </p:nvPr>
        </p:nvSpPr>
        <p:spPr/>
        <p:txBody>
          <a:bodyPr/>
          <a:lstStyle/>
          <a:p>
            <a:r>
              <a:rPr lang="en-US" dirty="0"/>
              <a:t>Getting Started With Medicare</a:t>
            </a:r>
          </a:p>
        </p:txBody>
      </p:sp>
      <p:sp>
        <p:nvSpPr>
          <p:cNvPr id="10" name="Slide Number Placeholder 5">
            <a:extLst>
              <a:ext uri="{FF2B5EF4-FFF2-40B4-BE49-F238E27FC236}">
                <a16:creationId xmlns:a16="http://schemas.microsoft.com/office/drawing/2014/main" id="{72461527-D6EF-4875-8B40-F42726E602D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35</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840517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B: Preventive Services</a:t>
            </a:r>
          </a:p>
        </p:txBody>
      </p:sp>
      <p:sp>
        <p:nvSpPr>
          <p:cNvPr id="5" name="Content Placeholder 4"/>
          <p:cNvSpPr>
            <a:spLocks noGrp="1"/>
          </p:cNvSpPr>
          <p:nvPr>
            <p:ph idx="4294967295"/>
          </p:nvPr>
        </p:nvSpPr>
        <p:spPr>
          <a:xfrm>
            <a:off x="478084" y="1111066"/>
            <a:ext cx="11906664" cy="5320030"/>
          </a:xfrm>
        </p:spPr>
        <p:txBody>
          <a:bodyPr numCol="2">
            <a:noAutofit/>
          </a:bodyPr>
          <a:lstStyle/>
          <a:p>
            <a:pPr lvl="0">
              <a:lnSpc>
                <a:spcPct val="100000"/>
              </a:lnSpc>
              <a:spcBef>
                <a:spcPts val="600"/>
              </a:spcBef>
            </a:pPr>
            <a:r>
              <a:rPr lang="en-US" sz="1800" dirty="0">
                <a:solidFill>
                  <a:srgbClr val="00529B"/>
                </a:solidFill>
              </a:rPr>
              <a:t>Abdominal aortic aneurysm screening</a:t>
            </a:r>
          </a:p>
          <a:p>
            <a:pPr lvl="0">
              <a:lnSpc>
                <a:spcPct val="100000"/>
              </a:lnSpc>
              <a:spcBef>
                <a:spcPts val="600"/>
              </a:spcBef>
            </a:pPr>
            <a:r>
              <a:rPr lang="en-US" sz="1800" dirty="0">
                <a:solidFill>
                  <a:srgbClr val="00529B"/>
                </a:solidFill>
              </a:rPr>
              <a:t>Alcohol misuse screenings and counseling</a:t>
            </a:r>
          </a:p>
          <a:p>
            <a:pPr lvl="0">
              <a:lnSpc>
                <a:spcPct val="100000"/>
              </a:lnSpc>
              <a:spcBef>
                <a:spcPts val="600"/>
              </a:spcBef>
            </a:pPr>
            <a:r>
              <a:rPr lang="en-US" sz="1800" dirty="0">
                <a:solidFill>
                  <a:srgbClr val="00529B"/>
                </a:solidFill>
              </a:rPr>
              <a:t>Bone mass measurements</a:t>
            </a:r>
          </a:p>
          <a:p>
            <a:pPr lvl="0">
              <a:lnSpc>
                <a:spcPct val="100000"/>
              </a:lnSpc>
              <a:spcBef>
                <a:spcPts val="600"/>
              </a:spcBef>
            </a:pPr>
            <a:r>
              <a:rPr lang="en-US" sz="1800" dirty="0">
                <a:solidFill>
                  <a:srgbClr val="00529B"/>
                </a:solidFill>
              </a:rPr>
              <a:t>Cardiovascular behavioral therapy</a:t>
            </a:r>
          </a:p>
          <a:p>
            <a:pPr lvl="0">
              <a:lnSpc>
                <a:spcPct val="100000"/>
              </a:lnSpc>
              <a:spcBef>
                <a:spcPts val="600"/>
              </a:spcBef>
            </a:pPr>
            <a:r>
              <a:rPr lang="en-US" sz="1800" dirty="0">
                <a:solidFill>
                  <a:srgbClr val="00529B"/>
                </a:solidFill>
              </a:rPr>
              <a:t>Cardiovascular disease screenings</a:t>
            </a:r>
          </a:p>
          <a:p>
            <a:pPr lvl="0">
              <a:lnSpc>
                <a:spcPct val="100000"/>
              </a:lnSpc>
              <a:spcBef>
                <a:spcPts val="600"/>
              </a:spcBef>
            </a:pPr>
            <a:r>
              <a:rPr lang="en-US" sz="1800" dirty="0">
                <a:solidFill>
                  <a:srgbClr val="00529B"/>
                </a:solidFill>
              </a:rPr>
              <a:t>Cervical and vaginal cancer screenings</a:t>
            </a:r>
          </a:p>
          <a:p>
            <a:pPr lvl="0">
              <a:lnSpc>
                <a:spcPct val="100000"/>
              </a:lnSpc>
              <a:spcBef>
                <a:spcPts val="600"/>
              </a:spcBef>
            </a:pPr>
            <a:r>
              <a:rPr lang="en-US" sz="1800" dirty="0">
                <a:solidFill>
                  <a:srgbClr val="00529B"/>
                </a:solidFill>
              </a:rPr>
              <a:t>Colorectal cancer screenings</a:t>
            </a:r>
          </a:p>
          <a:p>
            <a:pPr lvl="0">
              <a:lnSpc>
                <a:spcPct val="100000"/>
              </a:lnSpc>
              <a:spcBef>
                <a:spcPts val="600"/>
              </a:spcBef>
            </a:pPr>
            <a:r>
              <a:rPr lang="en-US" sz="1800" dirty="0">
                <a:solidFill>
                  <a:srgbClr val="00529B"/>
                </a:solidFill>
              </a:rPr>
              <a:t>Counseling to prevent tobacco use and </a:t>
            </a:r>
          </a:p>
          <a:p>
            <a:pPr marL="0" lvl="0" indent="0">
              <a:lnSpc>
                <a:spcPct val="100000"/>
              </a:lnSpc>
              <a:spcBef>
                <a:spcPts val="0"/>
              </a:spcBef>
              <a:buNone/>
            </a:pPr>
            <a:r>
              <a:rPr lang="en-US" sz="1800" dirty="0">
                <a:solidFill>
                  <a:srgbClr val="00529B"/>
                </a:solidFill>
              </a:rPr>
              <a:t>    tobacco-caused disease</a:t>
            </a:r>
          </a:p>
          <a:p>
            <a:pPr lvl="0">
              <a:lnSpc>
                <a:spcPct val="100000"/>
              </a:lnSpc>
              <a:spcBef>
                <a:spcPts val="600"/>
              </a:spcBef>
            </a:pPr>
            <a:r>
              <a:rPr lang="en-US" sz="1800" dirty="0">
                <a:solidFill>
                  <a:srgbClr val="00529B"/>
                </a:solidFill>
              </a:rPr>
              <a:t>Depression screening</a:t>
            </a:r>
          </a:p>
          <a:p>
            <a:pPr lvl="0">
              <a:lnSpc>
                <a:spcPct val="100000"/>
              </a:lnSpc>
              <a:spcBef>
                <a:spcPts val="600"/>
              </a:spcBef>
            </a:pPr>
            <a:r>
              <a:rPr lang="en-US" sz="1800" dirty="0">
                <a:solidFill>
                  <a:srgbClr val="00529B"/>
                </a:solidFill>
              </a:rPr>
              <a:t>Diabetes screenings</a:t>
            </a:r>
          </a:p>
          <a:p>
            <a:pPr lvl="0">
              <a:lnSpc>
                <a:spcPct val="100000"/>
              </a:lnSpc>
              <a:spcBef>
                <a:spcPts val="600"/>
              </a:spcBef>
            </a:pPr>
            <a:r>
              <a:rPr lang="en-US" sz="1800" dirty="0">
                <a:solidFill>
                  <a:srgbClr val="00529B"/>
                </a:solidFill>
              </a:rPr>
              <a:t>Diabetes self-management training</a:t>
            </a:r>
          </a:p>
          <a:p>
            <a:pPr lvl="0">
              <a:lnSpc>
                <a:spcPct val="100000"/>
              </a:lnSpc>
              <a:spcBef>
                <a:spcPts val="600"/>
              </a:spcBef>
            </a:pPr>
            <a:r>
              <a:rPr lang="en-US" sz="1800" dirty="0">
                <a:solidFill>
                  <a:srgbClr val="00529B"/>
                </a:solidFill>
              </a:rPr>
              <a:t>Flu shots</a:t>
            </a:r>
          </a:p>
          <a:p>
            <a:pPr lvl="0">
              <a:lnSpc>
                <a:spcPct val="100000"/>
              </a:lnSpc>
              <a:spcBef>
                <a:spcPts val="600"/>
              </a:spcBef>
            </a:pPr>
            <a:r>
              <a:rPr lang="en-US" sz="1800" dirty="0">
                <a:solidFill>
                  <a:srgbClr val="00529B"/>
                </a:solidFill>
              </a:rPr>
              <a:t>Glaucoma tests</a:t>
            </a:r>
          </a:p>
          <a:p>
            <a:pPr lvl="0">
              <a:lnSpc>
                <a:spcPct val="100000"/>
              </a:lnSpc>
              <a:spcBef>
                <a:spcPts val="600"/>
              </a:spcBef>
            </a:pPr>
            <a:r>
              <a:rPr lang="en-US" sz="1800" dirty="0">
                <a:solidFill>
                  <a:srgbClr val="00529B"/>
                </a:solidFill>
              </a:rPr>
              <a:t>Hepatitis B shots</a:t>
            </a:r>
          </a:p>
          <a:p>
            <a:pPr lvl="0">
              <a:lnSpc>
                <a:spcPct val="100000"/>
              </a:lnSpc>
              <a:spcBef>
                <a:spcPts val="600"/>
              </a:spcBef>
            </a:pPr>
            <a:r>
              <a:rPr lang="en-US" sz="1800" dirty="0">
                <a:solidFill>
                  <a:srgbClr val="00529B"/>
                </a:solidFill>
              </a:rPr>
              <a:t>Hepatitis B Virus infection screening</a:t>
            </a:r>
          </a:p>
          <a:p>
            <a:pPr lvl="0">
              <a:lnSpc>
                <a:spcPct val="100000"/>
              </a:lnSpc>
              <a:spcBef>
                <a:spcPts val="600"/>
              </a:spcBef>
            </a:pPr>
            <a:r>
              <a:rPr lang="en-US" sz="1800" dirty="0">
                <a:solidFill>
                  <a:srgbClr val="00529B"/>
                </a:solidFill>
              </a:rPr>
              <a:t>Hepatitis C screening tests</a:t>
            </a:r>
          </a:p>
          <a:p>
            <a:pPr lvl="0">
              <a:lnSpc>
                <a:spcPct val="100000"/>
              </a:lnSpc>
              <a:spcBef>
                <a:spcPts val="600"/>
              </a:spcBef>
            </a:pPr>
            <a:r>
              <a:rPr lang="en-US" sz="1800" dirty="0">
                <a:solidFill>
                  <a:srgbClr val="00529B"/>
                </a:solidFill>
              </a:rPr>
              <a:t>HIV (Human Immunodeficiency Virus) screenings</a:t>
            </a:r>
          </a:p>
          <a:p>
            <a:pPr lvl="0">
              <a:lnSpc>
                <a:spcPct val="100000"/>
              </a:lnSpc>
              <a:spcBef>
                <a:spcPts val="600"/>
              </a:spcBef>
            </a:pPr>
            <a:r>
              <a:rPr lang="en-US" sz="1800" dirty="0">
                <a:solidFill>
                  <a:srgbClr val="00529B"/>
                </a:solidFill>
              </a:rPr>
              <a:t>Lung cancer screenings</a:t>
            </a:r>
          </a:p>
          <a:p>
            <a:pPr lvl="0">
              <a:lnSpc>
                <a:spcPct val="100000"/>
              </a:lnSpc>
              <a:spcBef>
                <a:spcPts val="600"/>
              </a:spcBef>
            </a:pPr>
            <a:r>
              <a:rPr lang="en-US" sz="1800" dirty="0">
                <a:solidFill>
                  <a:srgbClr val="00529B"/>
                </a:solidFill>
              </a:rPr>
              <a:t>Mammograms</a:t>
            </a:r>
          </a:p>
          <a:p>
            <a:pPr lvl="0">
              <a:lnSpc>
                <a:spcPct val="100000"/>
              </a:lnSpc>
              <a:spcBef>
                <a:spcPts val="600"/>
              </a:spcBef>
            </a:pPr>
            <a:r>
              <a:rPr lang="en-US" sz="1800" dirty="0">
                <a:solidFill>
                  <a:srgbClr val="00529B"/>
                </a:solidFill>
              </a:rPr>
              <a:t>Medicare Diabetes Prevention Program</a:t>
            </a:r>
          </a:p>
          <a:p>
            <a:pPr lvl="0">
              <a:lnSpc>
                <a:spcPct val="100000"/>
              </a:lnSpc>
              <a:spcBef>
                <a:spcPts val="600"/>
              </a:spcBef>
            </a:pPr>
            <a:r>
              <a:rPr lang="en-US" sz="1800" dirty="0">
                <a:solidFill>
                  <a:srgbClr val="00529B"/>
                </a:solidFill>
              </a:rPr>
              <a:t>Nutrition therapy services</a:t>
            </a:r>
          </a:p>
          <a:p>
            <a:pPr lvl="0">
              <a:lnSpc>
                <a:spcPct val="100000"/>
              </a:lnSpc>
              <a:spcBef>
                <a:spcPts val="600"/>
              </a:spcBef>
            </a:pPr>
            <a:r>
              <a:rPr lang="en-US" sz="1800" dirty="0">
                <a:solidFill>
                  <a:srgbClr val="00529B"/>
                </a:solidFill>
              </a:rPr>
              <a:t>Obesity behavioral therapy</a:t>
            </a:r>
          </a:p>
          <a:p>
            <a:pPr lvl="0">
              <a:lnSpc>
                <a:spcPct val="100000"/>
              </a:lnSpc>
              <a:spcBef>
                <a:spcPts val="600"/>
              </a:spcBef>
            </a:pPr>
            <a:r>
              <a:rPr lang="en-US" sz="1800" dirty="0">
                <a:solidFill>
                  <a:srgbClr val="00529B"/>
                </a:solidFill>
              </a:rPr>
              <a:t>Pneumococcal shots</a:t>
            </a:r>
          </a:p>
          <a:p>
            <a:pPr lvl="0">
              <a:lnSpc>
                <a:spcPct val="100000"/>
              </a:lnSpc>
              <a:spcBef>
                <a:spcPts val="600"/>
              </a:spcBef>
            </a:pPr>
            <a:r>
              <a:rPr lang="en-US" sz="1800" dirty="0">
                <a:solidFill>
                  <a:srgbClr val="00529B"/>
                </a:solidFill>
              </a:rPr>
              <a:t>Prostate cancer screenings</a:t>
            </a:r>
          </a:p>
          <a:p>
            <a:pPr lvl="0">
              <a:lnSpc>
                <a:spcPct val="100000"/>
              </a:lnSpc>
              <a:spcBef>
                <a:spcPts val="600"/>
              </a:spcBef>
            </a:pPr>
            <a:r>
              <a:rPr lang="en-US" sz="1800" dirty="0">
                <a:solidFill>
                  <a:srgbClr val="00529B"/>
                </a:solidFill>
              </a:rPr>
              <a:t>Sexually transmitted infection (STI) screenings &amp; counseling</a:t>
            </a:r>
          </a:p>
          <a:p>
            <a:pPr lvl="0">
              <a:lnSpc>
                <a:spcPct val="100000"/>
              </a:lnSpc>
              <a:spcBef>
                <a:spcPts val="600"/>
              </a:spcBef>
            </a:pPr>
            <a:r>
              <a:rPr lang="en-US" sz="1800" dirty="0">
                <a:solidFill>
                  <a:srgbClr val="00529B"/>
                </a:solidFill>
              </a:rPr>
              <a:t>“Welcome to Medicare” preventive visit</a:t>
            </a:r>
          </a:p>
          <a:p>
            <a:pPr lvl="0">
              <a:lnSpc>
                <a:spcPct val="100000"/>
              </a:lnSpc>
              <a:spcBef>
                <a:spcPts val="600"/>
              </a:spcBef>
            </a:pPr>
            <a:r>
              <a:rPr lang="en-US" sz="1800" dirty="0">
                <a:solidFill>
                  <a:srgbClr val="00529B"/>
                </a:solidFill>
              </a:rPr>
              <a:t>Yearly “Wellness” visit</a:t>
            </a:r>
          </a:p>
        </p:txBody>
      </p:sp>
      <p:cxnSp>
        <p:nvCxnSpPr>
          <p:cNvPr id="9" name="Straight Connector 8">
            <a:extLst>
              <a:ext uri="{FF2B5EF4-FFF2-40B4-BE49-F238E27FC236}">
                <a16:creationId xmlns:a16="http://schemas.microsoft.com/office/drawing/2014/main" id="{A3D6E951-A9FB-4CB1-96D5-D75D4C866D7D}"/>
              </a:ext>
              <a:ext uri="{C183D7F6-B498-43B3-948B-1728B52AA6E4}">
                <adec:decorative xmlns:adec="http://schemas.microsoft.com/office/drawing/2017/decorative" val="1"/>
              </a:ext>
            </a:extLst>
          </p:cNvPr>
          <p:cNvCxnSpPr/>
          <p:nvPr/>
        </p:nvCxnSpPr>
        <p:spPr>
          <a:xfrm>
            <a:off x="5593080" y="1251287"/>
            <a:ext cx="0" cy="472440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US" dirty="0"/>
              <a:t>Getting Started With Medicare</a:t>
            </a:r>
          </a:p>
        </p:txBody>
      </p:sp>
      <p:sp>
        <p:nvSpPr>
          <p:cNvPr id="7" name="Slide Number Placeholder 5">
            <a:extLst>
              <a:ext uri="{FF2B5EF4-FFF2-40B4-BE49-F238E27FC236}">
                <a16:creationId xmlns:a16="http://schemas.microsoft.com/office/drawing/2014/main" id="{042F1A26-AB6C-4AD2-907D-2757AD2F2BE7}"/>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36</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37359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Not Covered by Part A &amp; Part B?</a:t>
            </a:r>
          </a:p>
        </p:txBody>
      </p:sp>
      <p:sp>
        <p:nvSpPr>
          <p:cNvPr id="5" name="Content Placeholder 4"/>
          <p:cNvSpPr>
            <a:spLocks noGrp="1"/>
          </p:cNvSpPr>
          <p:nvPr>
            <p:ph idx="4294967295"/>
          </p:nvPr>
        </p:nvSpPr>
        <p:spPr>
          <a:xfrm>
            <a:off x="1694814" y="991703"/>
            <a:ext cx="9232719" cy="950973"/>
          </a:xfrm>
        </p:spPr>
        <p:txBody>
          <a:bodyPr>
            <a:noAutofit/>
          </a:bodyPr>
          <a:lstStyle/>
          <a:p>
            <a:pPr marL="0" lvl="0" indent="0" defTabSz="685800">
              <a:lnSpc>
                <a:spcPct val="100000"/>
              </a:lnSpc>
              <a:spcBef>
                <a:spcPts val="0"/>
              </a:spcBef>
              <a:spcAft>
                <a:spcPts val="600"/>
              </a:spcAft>
              <a:buNone/>
            </a:pPr>
            <a:r>
              <a:rPr lang="en-US" sz="2400" b="1" dirty="0">
                <a:solidFill>
                  <a:srgbClr val="00529B"/>
                </a:solidFill>
              </a:rPr>
              <a:t>Some of the items and services that Part A and Part B </a:t>
            </a:r>
            <a:br>
              <a:rPr lang="en-US" sz="2400" b="1" dirty="0">
                <a:solidFill>
                  <a:srgbClr val="00529B"/>
                </a:solidFill>
              </a:rPr>
            </a:br>
            <a:r>
              <a:rPr lang="en-US" sz="2400" b="1" dirty="0">
                <a:solidFill>
                  <a:srgbClr val="00529B"/>
                </a:solidFill>
              </a:rPr>
              <a:t>don’t cover include:</a:t>
            </a:r>
          </a:p>
        </p:txBody>
      </p:sp>
      <p:sp>
        <p:nvSpPr>
          <p:cNvPr id="6" name="Rectangle: Rounded Corners 5">
            <a:extLst>
              <a:ext uri="{FF2B5EF4-FFF2-40B4-BE49-F238E27FC236}">
                <a16:creationId xmlns:a16="http://schemas.microsoft.com/office/drawing/2014/main" id="{6DF90BE9-DDAB-4761-91F0-C9E817468461}"/>
              </a:ext>
              <a:ext uri="{C183D7F6-B498-43B3-948B-1728B52AA6E4}">
                <adec:decorative xmlns:adec="http://schemas.microsoft.com/office/drawing/2017/decorative" val="1"/>
              </a:ext>
            </a:extLst>
          </p:cNvPr>
          <p:cNvSpPr/>
          <p:nvPr/>
        </p:nvSpPr>
        <p:spPr>
          <a:xfrm>
            <a:off x="1222218" y="2046068"/>
            <a:ext cx="9967865" cy="3228925"/>
          </a:xfrm>
          <a:prstGeom prst="roundRect">
            <a:avLst>
              <a:gd name="adj" fmla="val 11930"/>
            </a:avLst>
          </a:prstGeom>
          <a:solidFill>
            <a:srgbClr val="FF0000">
              <a:alpha val="10196"/>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3A3AD9EF-0D19-48BE-8BE5-4BEF0054D474}"/>
              </a:ext>
              <a:ext uri="{C183D7F6-B498-43B3-948B-1728B52AA6E4}">
                <adec:decorative xmlns:adec="http://schemas.microsoft.com/office/drawing/2017/decorative" val="1"/>
              </a:ext>
            </a:extLst>
          </p:cNvPr>
          <p:cNvGrpSpPr>
            <a:grpSpLocks noChangeAspect="1"/>
          </p:cNvGrpSpPr>
          <p:nvPr/>
        </p:nvGrpSpPr>
        <p:grpSpPr>
          <a:xfrm>
            <a:off x="725551" y="1583007"/>
            <a:ext cx="1005840" cy="1005840"/>
            <a:chOff x="-585073" y="2331534"/>
            <a:chExt cx="972058" cy="1005840"/>
          </a:xfrm>
        </p:grpSpPr>
        <p:sp>
          <p:nvSpPr>
            <p:cNvPr id="43" name="Oval 42">
              <a:extLst>
                <a:ext uri="{FF2B5EF4-FFF2-40B4-BE49-F238E27FC236}">
                  <a16:creationId xmlns:a16="http://schemas.microsoft.com/office/drawing/2014/main" id="{F436D998-9B45-477E-8F0C-A3B778B77B06}"/>
                </a:ext>
              </a:extLst>
            </p:cNvPr>
            <p:cNvSpPr/>
            <p:nvPr/>
          </p:nvSpPr>
          <p:spPr>
            <a:xfrm>
              <a:off x="-582279" y="2331534"/>
              <a:ext cx="969264" cy="1005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7FB8A82B-C87B-4B63-9CE3-73A3BEF6A190}"/>
                </a:ext>
              </a:extLst>
            </p:cNvPr>
            <p:cNvSpPr>
              <a:spLocks noChangeAspect="1"/>
            </p:cNvSpPr>
            <p:nvPr/>
          </p:nvSpPr>
          <p:spPr>
            <a:xfrm>
              <a:off x="-585073" y="2353056"/>
              <a:ext cx="969264" cy="969264"/>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D61912F5-5AEF-4CA3-8625-456718EA424C}"/>
              </a:ext>
            </a:extLst>
          </p:cNvPr>
          <p:cNvSpPr txBox="1"/>
          <p:nvPr/>
        </p:nvSpPr>
        <p:spPr>
          <a:xfrm>
            <a:off x="1554226" y="2368769"/>
            <a:ext cx="9771634" cy="3232360"/>
          </a:xfrm>
          <a:prstGeom prst="rect">
            <a:avLst/>
          </a:prstGeom>
          <a:noFill/>
        </p:spPr>
        <p:txBody>
          <a:bodyPr wrap="square" numCol="2" spcCol="274320" rtlCol="0">
            <a:spAutoFit/>
          </a:bodyPr>
          <a:lstStyle/>
          <a:p>
            <a:pPr marL="342900" indent="-342900">
              <a:spcAft>
                <a:spcPts val="1200"/>
              </a:spcAft>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Most dental care</a:t>
            </a:r>
          </a:p>
          <a:p>
            <a:pPr marL="342900" indent="-342900">
              <a:spcAft>
                <a:spcPts val="1200"/>
              </a:spcAft>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Vision (for prescription glasses)</a:t>
            </a:r>
          </a:p>
          <a:p>
            <a:pPr marL="342900" indent="-342900">
              <a:spcAft>
                <a:spcPts val="1200"/>
              </a:spcAft>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Dentures</a:t>
            </a:r>
          </a:p>
          <a:p>
            <a:pPr marL="342900" indent="-342900">
              <a:spcAft>
                <a:spcPts val="1200"/>
              </a:spcAft>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Cosmetic surgery</a:t>
            </a:r>
          </a:p>
          <a:p>
            <a:pPr marL="342900" indent="-342900">
              <a:spcAft>
                <a:spcPts val="1200"/>
              </a:spcAft>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Massage therapy</a:t>
            </a:r>
          </a:p>
          <a:p>
            <a:pPr marL="342900" indent="-342900">
              <a:spcAft>
                <a:spcPts val="1200"/>
              </a:spcAft>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Routine physical exams</a:t>
            </a:r>
          </a:p>
          <a:p>
            <a:pPr marL="342900" indent="-342900">
              <a:spcAft>
                <a:spcPts val="1200"/>
              </a:spcAft>
              <a:buFont typeface="Wingdings" panose="05000000000000000000" pitchFamily="2" charset="2"/>
              <a:buChar char="§"/>
            </a:pPr>
            <a:endParaRPr lang="en-US" sz="2000" dirty="0">
              <a:solidFill>
                <a:srgbClr val="00529B"/>
              </a:solidFill>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Hearing aids and exams for fitting them</a:t>
            </a:r>
          </a:p>
          <a:p>
            <a:pPr marL="342900" indent="-342900">
              <a:spcAft>
                <a:spcPts val="1200"/>
              </a:spcAft>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Long-term care</a:t>
            </a:r>
          </a:p>
          <a:p>
            <a:pPr marL="342900" indent="-342900">
              <a:spcAft>
                <a:spcPts val="1200"/>
              </a:spcAft>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Concierge care</a:t>
            </a:r>
          </a:p>
          <a:p>
            <a:pPr marL="342900" indent="-342900">
              <a:spcAft>
                <a:spcPts val="1200"/>
              </a:spcAft>
              <a:buFont typeface="Wingdings" panose="05000000000000000000" pitchFamily="2" charset="2"/>
              <a:buChar char="§"/>
            </a:pPr>
            <a:r>
              <a:rPr lang="en-US" sz="2000" dirty="0">
                <a:solidFill>
                  <a:srgbClr val="00529B"/>
                </a:solidFill>
                <a:latin typeface="Arial" panose="020B0604020202020204" pitchFamily="34" charset="0"/>
                <a:cs typeface="Arial" panose="020B0604020202020204" pitchFamily="34" charset="0"/>
              </a:rPr>
              <a:t>Covered items or services you get from an opt out doctor or other provider</a:t>
            </a:r>
          </a:p>
        </p:txBody>
      </p:sp>
      <p:sp>
        <p:nvSpPr>
          <p:cNvPr id="20" name="Content Placeholder 4">
            <a:extLst>
              <a:ext uri="{FF2B5EF4-FFF2-40B4-BE49-F238E27FC236}">
                <a16:creationId xmlns:a16="http://schemas.microsoft.com/office/drawing/2014/main" id="{06748B4A-E0FD-47C0-BFB0-7A76BB013C14}"/>
              </a:ext>
            </a:extLst>
          </p:cNvPr>
          <p:cNvSpPr txBox="1">
            <a:spLocks/>
          </p:cNvSpPr>
          <p:nvPr/>
        </p:nvSpPr>
        <p:spPr>
          <a:xfrm>
            <a:off x="1694814" y="5350778"/>
            <a:ext cx="9495269" cy="7153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600"/>
              </a:spcAft>
              <a:buFont typeface="Wingdings" pitchFamily="2" charset="2"/>
              <a:buNone/>
            </a:pPr>
            <a:r>
              <a:rPr lang="en-US" sz="2400" dirty="0">
                <a:solidFill>
                  <a:srgbClr val="00529B"/>
                </a:solidFill>
              </a:rPr>
              <a:t>They may be covered if you have other coverage, like Medicaid or a Medicare Advantage Plan that covers these services.</a:t>
            </a:r>
          </a:p>
        </p:txBody>
      </p:sp>
      <p:sp>
        <p:nvSpPr>
          <p:cNvPr id="3" name="Footer Placeholder 2"/>
          <p:cNvSpPr>
            <a:spLocks noGrp="1"/>
          </p:cNvSpPr>
          <p:nvPr>
            <p:ph type="ftr" sz="quarter" idx="11"/>
          </p:nvPr>
        </p:nvSpPr>
        <p:spPr/>
        <p:txBody>
          <a:bodyPr/>
          <a:lstStyle/>
          <a:p>
            <a:r>
              <a:rPr lang="en-US" dirty="0"/>
              <a:t>Getting Started With Medicare</a:t>
            </a:r>
          </a:p>
        </p:txBody>
      </p:sp>
      <p:sp>
        <p:nvSpPr>
          <p:cNvPr id="19" name="Slide Number Placeholder 5">
            <a:extLst>
              <a:ext uri="{FF2B5EF4-FFF2-40B4-BE49-F238E27FC236}">
                <a16:creationId xmlns:a16="http://schemas.microsoft.com/office/drawing/2014/main" id="{497BF8E0-2E08-47D3-827D-33CAF2448FB4}"/>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37</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62433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 You Pay in 2022/2023: Part B Monthly Premiums</a:t>
            </a:r>
          </a:p>
        </p:txBody>
      </p:sp>
      <p:sp>
        <p:nvSpPr>
          <p:cNvPr id="6" name="Content Placeholder 7"/>
          <p:cNvSpPr txBox="1">
            <a:spLocks/>
          </p:cNvSpPr>
          <p:nvPr/>
        </p:nvSpPr>
        <p:spPr>
          <a:xfrm>
            <a:off x="1693846" y="1158163"/>
            <a:ext cx="8480440" cy="5687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marR="0" lvl="2" indent="0" algn="ctr" defTabSz="685800" rtl="0" eaLnBrk="1" fontAlgn="auto" latinLnBrk="0" hangingPunct="1">
              <a:lnSpc>
                <a:spcPct val="100000"/>
              </a:lnSpc>
              <a:spcBef>
                <a:spcPts val="600"/>
              </a:spcBef>
              <a:spcAft>
                <a:spcPts val="0"/>
              </a:spcAft>
              <a:buClrTx/>
              <a:buSzPct val="100000"/>
              <a:buNone/>
              <a:tabLst/>
              <a:defRPr/>
            </a:pPr>
            <a:r>
              <a:rPr kumimoji="0" lang="en-US"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Standard premium is $170.10 ($164.90 in 2023)  </a:t>
            </a:r>
          </a:p>
        </p:txBody>
      </p:sp>
      <p:sp>
        <p:nvSpPr>
          <p:cNvPr id="14" name="Rectangle: Rounded Corners 13">
            <a:extLst>
              <a:ext uri="{FF2B5EF4-FFF2-40B4-BE49-F238E27FC236}">
                <a16:creationId xmlns:a16="http://schemas.microsoft.com/office/drawing/2014/main" id="{15BAA27A-F668-42ED-827C-F98FCBB11F65}"/>
              </a:ext>
              <a:ext uri="{C183D7F6-B498-43B3-948B-1728B52AA6E4}">
                <adec:decorative xmlns:adec="http://schemas.microsoft.com/office/drawing/2017/decorative" val="1"/>
              </a:ext>
            </a:extLst>
          </p:cNvPr>
          <p:cNvSpPr/>
          <p:nvPr/>
        </p:nvSpPr>
        <p:spPr>
          <a:xfrm>
            <a:off x="2454585" y="1792959"/>
            <a:ext cx="3355682" cy="4017686"/>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4">
            <a:extLst>
              <a:ext uri="{FF2B5EF4-FFF2-40B4-BE49-F238E27FC236}">
                <a16:creationId xmlns:a16="http://schemas.microsoft.com/office/drawing/2014/main" id="{33C80790-403D-4B28-8F50-CEA9E474E6C4}"/>
              </a:ext>
            </a:extLst>
          </p:cNvPr>
          <p:cNvSpPr txBox="1">
            <a:spLocks/>
          </p:cNvSpPr>
          <p:nvPr/>
        </p:nvSpPr>
        <p:spPr>
          <a:xfrm>
            <a:off x="2454585" y="3511167"/>
            <a:ext cx="3355682" cy="202252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685800">
              <a:lnSpc>
                <a:spcPct val="100000"/>
              </a:lnSpc>
              <a:spcBef>
                <a:spcPts val="0"/>
              </a:spcBef>
              <a:spcAft>
                <a:spcPts val="600"/>
              </a:spcAft>
              <a:buNone/>
            </a:pPr>
            <a:r>
              <a:rPr lang="en-US" sz="2400" dirty="0">
                <a:solidFill>
                  <a:srgbClr val="00529B"/>
                </a:solidFill>
                <a:latin typeface="+mn-lt"/>
                <a:cs typeface="Arial"/>
              </a:rPr>
              <a:t>Some people who get Social Security benefits pay less due to the statutory hold harmless provision</a:t>
            </a:r>
          </a:p>
        </p:txBody>
      </p:sp>
      <p:grpSp>
        <p:nvGrpSpPr>
          <p:cNvPr id="9" name="Group 8">
            <a:extLst>
              <a:ext uri="{FF2B5EF4-FFF2-40B4-BE49-F238E27FC236}">
                <a16:creationId xmlns:a16="http://schemas.microsoft.com/office/drawing/2014/main" id="{E93D639F-2AD1-4608-8DF0-20A17EA71BBC}"/>
              </a:ext>
              <a:ext uri="{C183D7F6-B498-43B3-948B-1728B52AA6E4}">
                <adec:decorative xmlns:adec="http://schemas.microsoft.com/office/drawing/2017/decorative" val="1"/>
              </a:ext>
            </a:extLst>
          </p:cNvPr>
          <p:cNvGrpSpPr/>
          <p:nvPr/>
        </p:nvGrpSpPr>
        <p:grpSpPr>
          <a:xfrm>
            <a:off x="3309466" y="1951667"/>
            <a:ext cx="1645920" cy="1645920"/>
            <a:chOff x="3309466" y="2062029"/>
            <a:chExt cx="1645920" cy="1645920"/>
          </a:xfrm>
        </p:grpSpPr>
        <p:sp>
          <p:nvSpPr>
            <p:cNvPr id="5" name="Oval 4">
              <a:extLst>
                <a:ext uri="{FF2B5EF4-FFF2-40B4-BE49-F238E27FC236}">
                  <a16:creationId xmlns:a16="http://schemas.microsoft.com/office/drawing/2014/main" id="{3903B81F-A925-4BC9-BD81-BA937536CD33}"/>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4EE3F0C5-A7F3-461E-BFB7-EBB4643EFAA7}"/>
                </a:ext>
              </a:extLst>
            </p:cNvPr>
            <p:cNvSpPr/>
            <p:nvPr/>
          </p:nvSpPr>
          <p:spPr>
            <a:xfrm>
              <a:off x="3355109" y="206202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DD487E7-8298-4C1C-A8DE-76E0AD8386B4}"/>
                </a:ext>
              </a:extLst>
            </p:cNvPr>
            <p:cNvSpPr/>
            <p:nvPr/>
          </p:nvSpPr>
          <p:spPr>
            <a:xfrm>
              <a:off x="3765979" y="2284824"/>
              <a:ext cx="732893" cy="1200329"/>
            </a:xfrm>
            <a:prstGeom prst="rect">
              <a:avLst/>
            </a:prstGeom>
            <a:noFill/>
          </p:spPr>
          <p:txBody>
            <a:bodyPr wrap="none" lIns="91440" tIns="45720" rIns="91440" bIns="45720">
              <a:spAutoFit/>
            </a:bodyPr>
            <a:lstStyle/>
            <a:p>
              <a:pPr algn="ctr"/>
              <a:r>
                <a:rPr lang="en-US" sz="720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rPr>
                <a:t>$</a:t>
              </a:r>
              <a:endParaRPr lang="en-US" sz="7200" b="0" cap="none" spc="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endParaRPr>
            </a:p>
          </p:txBody>
        </p:sp>
      </p:grpSp>
      <p:sp>
        <p:nvSpPr>
          <p:cNvPr id="15" name="Rectangle: Rounded Corners 14">
            <a:extLst>
              <a:ext uri="{FF2B5EF4-FFF2-40B4-BE49-F238E27FC236}">
                <a16:creationId xmlns:a16="http://schemas.microsoft.com/office/drawing/2014/main" id="{F9EFFCF0-FA7C-4A36-8E44-181D2EBB3E0D}"/>
              </a:ext>
              <a:ext uri="{C183D7F6-B498-43B3-948B-1728B52AA6E4}">
                <adec:decorative xmlns:adec="http://schemas.microsoft.com/office/drawing/2017/decorative" val="1"/>
              </a:ext>
            </a:extLst>
          </p:cNvPr>
          <p:cNvSpPr/>
          <p:nvPr/>
        </p:nvSpPr>
        <p:spPr>
          <a:xfrm>
            <a:off x="6420604" y="1788649"/>
            <a:ext cx="3355682" cy="4017686"/>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4">
            <a:extLst>
              <a:ext uri="{FF2B5EF4-FFF2-40B4-BE49-F238E27FC236}">
                <a16:creationId xmlns:a16="http://schemas.microsoft.com/office/drawing/2014/main" id="{433C5D6F-F189-4012-9301-4F04FD0BCA9A}"/>
              </a:ext>
            </a:extLst>
          </p:cNvPr>
          <p:cNvSpPr txBox="1">
            <a:spLocks/>
          </p:cNvSpPr>
          <p:nvPr/>
        </p:nvSpPr>
        <p:spPr>
          <a:xfrm>
            <a:off x="6381735" y="3549601"/>
            <a:ext cx="3355682" cy="28104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685800">
              <a:lnSpc>
                <a:spcPct val="100000"/>
              </a:lnSpc>
              <a:spcBef>
                <a:spcPts val="0"/>
              </a:spcBef>
              <a:spcAft>
                <a:spcPts val="600"/>
              </a:spcAft>
              <a:buNone/>
            </a:pPr>
            <a:r>
              <a:rPr lang="en-US" sz="2400" dirty="0">
                <a:solidFill>
                  <a:srgbClr val="00529B"/>
                </a:solidFill>
                <a:latin typeface="+mn-lt"/>
                <a:cs typeface="Arial"/>
              </a:rPr>
              <a:t>Your premium may be higher if you didn’t choose Part B when you first became eligible or if your income exceeds a certain threshold</a:t>
            </a:r>
          </a:p>
        </p:txBody>
      </p:sp>
      <p:grpSp>
        <p:nvGrpSpPr>
          <p:cNvPr id="19" name="Group 18">
            <a:extLst>
              <a:ext uri="{FF2B5EF4-FFF2-40B4-BE49-F238E27FC236}">
                <a16:creationId xmlns:a16="http://schemas.microsoft.com/office/drawing/2014/main" id="{377A5305-2665-4A8D-82D6-30D2DD6AC256}"/>
              </a:ext>
              <a:ext uri="{C183D7F6-B498-43B3-948B-1728B52AA6E4}">
                <adec:decorative xmlns:adec="http://schemas.microsoft.com/office/drawing/2017/decorative" val="1"/>
              </a:ext>
            </a:extLst>
          </p:cNvPr>
          <p:cNvGrpSpPr/>
          <p:nvPr/>
        </p:nvGrpSpPr>
        <p:grpSpPr>
          <a:xfrm rot="10800000">
            <a:off x="7265991" y="1993912"/>
            <a:ext cx="1645920" cy="1658620"/>
            <a:chOff x="3309466" y="2049329"/>
            <a:chExt cx="1645920" cy="1658620"/>
          </a:xfrm>
        </p:grpSpPr>
        <p:sp>
          <p:nvSpPr>
            <p:cNvPr id="20" name="Oval 19">
              <a:extLst>
                <a:ext uri="{FF2B5EF4-FFF2-40B4-BE49-F238E27FC236}">
                  <a16:creationId xmlns:a16="http://schemas.microsoft.com/office/drawing/2014/main" id="{24F6D3D8-F569-4076-8016-44B2DDD67FE6}"/>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Down 20">
              <a:extLst>
                <a:ext uri="{FF2B5EF4-FFF2-40B4-BE49-F238E27FC236}">
                  <a16:creationId xmlns:a16="http://schemas.microsoft.com/office/drawing/2014/main" id="{104AED60-E80A-4795-AB56-51E37CAFDFD2}"/>
                </a:ext>
              </a:extLst>
            </p:cNvPr>
            <p:cNvSpPr/>
            <p:nvPr/>
          </p:nvSpPr>
          <p:spPr>
            <a:xfrm>
              <a:off x="3355109" y="204932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2196658-4A64-4335-A35C-47EDF68AA8B0}"/>
                </a:ext>
              </a:extLst>
            </p:cNvPr>
            <p:cNvSpPr/>
            <p:nvPr/>
          </p:nvSpPr>
          <p:spPr>
            <a:xfrm rot="10800000">
              <a:off x="3765979" y="2284824"/>
              <a:ext cx="732893" cy="1200329"/>
            </a:xfrm>
            <a:prstGeom prst="rect">
              <a:avLst/>
            </a:prstGeom>
            <a:noFill/>
          </p:spPr>
          <p:txBody>
            <a:bodyPr wrap="none" lIns="91440" tIns="45720" rIns="91440" bIns="45720">
              <a:spAutoFit/>
            </a:bodyPr>
            <a:lstStyle/>
            <a:p>
              <a:pPr algn="ctr"/>
              <a:r>
                <a:rPr lang="en-US" sz="720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rPr>
                <a:t>$</a:t>
              </a:r>
              <a:endParaRPr lang="en-US" sz="7200" b="0" cap="none" spc="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endParaRPr>
            </a:p>
          </p:txBody>
        </p:sp>
      </p:grpSp>
      <p:sp>
        <p:nvSpPr>
          <p:cNvPr id="3" name="Footer Placeholder 2"/>
          <p:cNvSpPr>
            <a:spLocks noGrp="1"/>
          </p:cNvSpPr>
          <p:nvPr>
            <p:ph type="ftr" sz="quarter" idx="11"/>
          </p:nvPr>
        </p:nvSpPr>
        <p:spPr/>
        <p:txBody>
          <a:bodyPr/>
          <a:lstStyle/>
          <a:p>
            <a:r>
              <a:rPr lang="en-US" dirty="0"/>
              <a:t>Getting Started With Medicare</a:t>
            </a:r>
          </a:p>
        </p:txBody>
      </p:sp>
      <p:sp>
        <p:nvSpPr>
          <p:cNvPr id="12" name="Slide Number Placeholder 5">
            <a:extLst>
              <a:ext uri="{FF2B5EF4-FFF2-40B4-BE49-F238E27FC236}">
                <a16:creationId xmlns:a16="http://schemas.microsoft.com/office/drawing/2014/main" id="{82D4196C-CCA9-4BE0-81CE-05B83DF56765}"/>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38</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7645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b="0" dirty="0">
                <a:solidFill>
                  <a:prstClr val="white"/>
                </a:solidFill>
              </a:rPr>
              <a:t>Monthly Part B Standard Premium—Income-Related Monthly Adjustment Amount (IRMAA) for 2022</a:t>
            </a:r>
            <a:endParaRPr lang="en-US" sz="2800" b="0" dirty="0"/>
          </a:p>
        </p:txBody>
      </p:sp>
      <p:sp>
        <p:nvSpPr>
          <p:cNvPr id="7" name="Rectangle 6" descr="If your yearly income in 2020 (for what you pay in 2022) was:"/>
          <p:cNvSpPr/>
          <p:nvPr/>
        </p:nvSpPr>
        <p:spPr>
          <a:xfrm>
            <a:off x="258793" y="1034416"/>
            <a:ext cx="8918190" cy="400110"/>
          </a:xfrm>
          <a:prstGeom prst="rect">
            <a:avLst/>
          </a:prstGeom>
        </p:spPr>
        <p:txBody>
          <a:bodyPr wrap="square">
            <a:spAutoFit/>
          </a:bodyPr>
          <a:lstStyle/>
          <a:p>
            <a:pPr marL="215265">
              <a:spcAft>
                <a:spcPts val="50"/>
              </a:spcAft>
            </a:pPr>
            <a:r>
              <a:rPr lang="en-US" sz="2000" b="1" kern="0" dirty="0">
                <a:solidFill>
                  <a:srgbClr val="00529B"/>
                </a:solidFill>
                <a:latin typeface="Arial" panose="020B0604020202020204" pitchFamily="34" charset="0"/>
                <a:ea typeface="Calibri" panose="020F0502020204030204" pitchFamily="34" charset="0"/>
                <a:cs typeface="Arial" panose="020B0604020202020204" pitchFamily="34" charset="0"/>
              </a:rPr>
              <a:t>If your yearly income in 2020 (for what you pay in 2022) was:</a:t>
            </a:r>
          </a:p>
        </p:txBody>
      </p:sp>
      <p:graphicFrame>
        <p:nvGraphicFramePr>
          <p:cNvPr id="6" name="Table 5" descr="2020 IRMAA table"/>
          <p:cNvGraphicFramePr>
            <a:graphicFrameLocks noGrp="1"/>
          </p:cNvGraphicFramePr>
          <p:nvPr>
            <p:extLst>
              <p:ext uri="{D42A27DB-BD31-4B8C-83A1-F6EECF244321}">
                <p14:modId xmlns:p14="http://schemas.microsoft.com/office/powerpoint/2010/main" val="715361628"/>
              </p:ext>
            </p:extLst>
          </p:nvPr>
        </p:nvGraphicFramePr>
        <p:xfrm>
          <a:off x="625506" y="1516835"/>
          <a:ext cx="10940987" cy="5050405"/>
        </p:xfrm>
        <a:graphic>
          <a:graphicData uri="http://schemas.openxmlformats.org/drawingml/2006/table">
            <a:tbl>
              <a:tblPr firstRow="1" bandRow="1">
                <a:tableStyleId>{5FD0F851-EC5A-4D38-B0AD-8093EC10F338}</a:tableStyleId>
              </a:tblPr>
              <a:tblGrid>
                <a:gridCol w="2760026">
                  <a:extLst>
                    <a:ext uri="{9D8B030D-6E8A-4147-A177-3AD203B41FA5}">
                      <a16:colId xmlns:a16="http://schemas.microsoft.com/office/drawing/2014/main" val="2082559654"/>
                    </a:ext>
                  </a:extLst>
                </a:gridCol>
                <a:gridCol w="3178822">
                  <a:extLst>
                    <a:ext uri="{9D8B030D-6E8A-4147-A177-3AD203B41FA5}">
                      <a16:colId xmlns:a16="http://schemas.microsoft.com/office/drawing/2014/main" val="743780762"/>
                    </a:ext>
                  </a:extLst>
                </a:gridCol>
                <a:gridCol w="2959593">
                  <a:extLst>
                    <a:ext uri="{9D8B030D-6E8A-4147-A177-3AD203B41FA5}">
                      <a16:colId xmlns:a16="http://schemas.microsoft.com/office/drawing/2014/main" val="790104051"/>
                    </a:ext>
                  </a:extLst>
                </a:gridCol>
                <a:gridCol w="2042546">
                  <a:extLst>
                    <a:ext uri="{9D8B030D-6E8A-4147-A177-3AD203B41FA5}">
                      <a16:colId xmlns:a16="http://schemas.microsoft.com/office/drawing/2014/main" val="3805910634"/>
                    </a:ext>
                  </a:extLst>
                </a:gridCol>
              </a:tblGrid>
              <a:tr h="82830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461645" algn="ctr">
                        <a:lnSpc>
                          <a:spcPct val="100000"/>
                        </a:lnSpc>
                        <a:spcBef>
                          <a:spcPts val="600"/>
                        </a:spcBef>
                        <a:spcAft>
                          <a:spcPts val="0"/>
                        </a:spcAft>
                      </a:pPr>
                      <a:r>
                        <a:rPr lang="en-US" sz="2000" dirty="0">
                          <a:solidFill>
                            <a:srgbClr val="00529B"/>
                          </a:solidFill>
                          <a:effectLst/>
                        </a:rPr>
                        <a:t>File Individual Tax Return</a:t>
                      </a:r>
                      <a:endParaRPr lang="en-US" sz="1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0810" marR="0" algn="ctr">
                        <a:lnSpc>
                          <a:spcPct val="100000"/>
                        </a:lnSpc>
                        <a:spcBef>
                          <a:spcPts val="600"/>
                        </a:spcBef>
                        <a:spcAft>
                          <a:spcPts val="0"/>
                        </a:spcAft>
                      </a:pPr>
                      <a:r>
                        <a:rPr lang="en-US" sz="2000" dirty="0">
                          <a:solidFill>
                            <a:srgbClr val="00529B"/>
                          </a:solidFill>
                          <a:effectLst/>
                        </a:rPr>
                        <a:t>File Joint Tax Return</a:t>
                      </a:r>
                      <a:endParaRPr lang="en-US" sz="1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90170" algn="ctr">
                        <a:lnSpc>
                          <a:spcPct val="100000"/>
                        </a:lnSpc>
                        <a:spcBef>
                          <a:spcPts val="600"/>
                        </a:spcBef>
                        <a:spcAft>
                          <a:spcPts val="0"/>
                        </a:spcAft>
                      </a:pPr>
                      <a:r>
                        <a:rPr lang="en-US" sz="2000" dirty="0">
                          <a:solidFill>
                            <a:srgbClr val="00529B"/>
                          </a:solidFill>
                          <a:effectLst/>
                        </a:rPr>
                        <a:t>File Married &amp; Separate Tax Return</a:t>
                      </a:r>
                      <a:endParaRPr lang="en-US" sz="1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316230" algn="ctr">
                        <a:lnSpc>
                          <a:spcPct val="100000"/>
                        </a:lnSpc>
                        <a:spcBef>
                          <a:spcPts val="600"/>
                        </a:spcBef>
                        <a:spcAft>
                          <a:spcPts val="0"/>
                        </a:spcAft>
                      </a:pPr>
                      <a:r>
                        <a:rPr lang="en-US" sz="2000" dirty="0">
                          <a:solidFill>
                            <a:srgbClr val="00529B"/>
                          </a:solidFill>
                          <a:effectLst/>
                        </a:rPr>
                        <a:t>You pay each month </a:t>
                      </a:r>
                      <a:br>
                        <a:rPr lang="en-US" sz="2000" dirty="0">
                          <a:solidFill>
                            <a:srgbClr val="00529B"/>
                          </a:solidFill>
                          <a:effectLst/>
                        </a:rPr>
                      </a:br>
                      <a:r>
                        <a:rPr lang="en-US" sz="2000" dirty="0">
                          <a:solidFill>
                            <a:srgbClr val="00529B"/>
                          </a:solidFill>
                          <a:effectLst/>
                        </a:rPr>
                        <a:t>(in 2022)</a:t>
                      </a:r>
                      <a:endParaRPr lang="en-US" sz="1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122269565"/>
                  </a:ext>
                </a:extLst>
              </a:tr>
              <a:tr h="4127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$91,000 or less</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600"/>
                        </a:spcBef>
                        <a:spcAft>
                          <a:spcPts val="0"/>
                        </a:spcAft>
                      </a:pPr>
                      <a:r>
                        <a:rPr lang="en-US" sz="1800" dirty="0">
                          <a:solidFill>
                            <a:srgbClr val="00529B"/>
                          </a:solidFill>
                          <a:effectLst/>
                        </a:rPr>
                        <a:t>$182,000 or less</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$91,000 or less</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$170.10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4169736248"/>
                  </a:ext>
                </a:extLst>
              </a:tr>
              <a:tr h="8241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Above $91,000 up to</a:t>
                      </a:r>
                      <a:endParaRPr lang="en-US" sz="1600" dirty="0">
                        <a:solidFill>
                          <a:srgbClr val="00529B"/>
                        </a:solidFill>
                        <a:effectLst/>
                      </a:endParaRPr>
                    </a:p>
                    <a:p>
                      <a:pPr marL="128905" marR="0">
                        <a:lnSpc>
                          <a:spcPct val="100000"/>
                        </a:lnSpc>
                        <a:spcBef>
                          <a:spcPts val="600"/>
                        </a:spcBef>
                        <a:spcAft>
                          <a:spcPts val="0"/>
                        </a:spcAft>
                      </a:pPr>
                      <a:r>
                        <a:rPr lang="en-US" sz="1800" dirty="0">
                          <a:solidFill>
                            <a:srgbClr val="00529B"/>
                          </a:solidFill>
                          <a:effectLst/>
                        </a:rPr>
                        <a:t>$114,000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600"/>
                        </a:spcBef>
                        <a:spcAft>
                          <a:spcPts val="0"/>
                        </a:spcAft>
                      </a:pPr>
                      <a:r>
                        <a:rPr lang="en-US" sz="1800" dirty="0">
                          <a:solidFill>
                            <a:srgbClr val="00529B"/>
                          </a:solidFill>
                          <a:effectLst/>
                        </a:rPr>
                        <a:t>Above $182,000 up to</a:t>
                      </a:r>
                      <a:endParaRPr lang="en-US" sz="1600" dirty="0">
                        <a:solidFill>
                          <a:srgbClr val="00529B"/>
                        </a:solidFill>
                        <a:effectLst/>
                      </a:endParaRPr>
                    </a:p>
                    <a:p>
                      <a:pPr marL="127635" marR="0">
                        <a:lnSpc>
                          <a:spcPct val="100000"/>
                        </a:lnSpc>
                        <a:spcBef>
                          <a:spcPts val="600"/>
                        </a:spcBef>
                        <a:spcAft>
                          <a:spcPts val="0"/>
                        </a:spcAft>
                      </a:pPr>
                      <a:r>
                        <a:rPr lang="en-US" sz="1800" dirty="0">
                          <a:solidFill>
                            <a:srgbClr val="00529B"/>
                          </a:solidFill>
                          <a:effectLst/>
                        </a:rPr>
                        <a:t>$228,000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Not applicable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$238.10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126242931"/>
                  </a:ext>
                </a:extLst>
              </a:tr>
              <a:tr h="8241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Above $114,000 up to</a:t>
                      </a:r>
                      <a:endParaRPr lang="en-US" sz="1600" dirty="0">
                        <a:solidFill>
                          <a:srgbClr val="00529B"/>
                        </a:solidFill>
                        <a:effectLst/>
                      </a:endParaRPr>
                    </a:p>
                    <a:p>
                      <a:pPr marL="128905" marR="0">
                        <a:lnSpc>
                          <a:spcPct val="100000"/>
                        </a:lnSpc>
                        <a:spcBef>
                          <a:spcPts val="600"/>
                        </a:spcBef>
                        <a:spcAft>
                          <a:spcPts val="0"/>
                        </a:spcAft>
                      </a:pPr>
                      <a:r>
                        <a:rPr lang="en-US" sz="1800" dirty="0">
                          <a:solidFill>
                            <a:srgbClr val="00529B"/>
                          </a:solidFill>
                          <a:effectLst/>
                        </a:rPr>
                        <a:t>$142,000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600"/>
                        </a:spcBef>
                        <a:spcAft>
                          <a:spcPts val="0"/>
                        </a:spcAft>
                      </a:pPr>
                      <a:r>
                        <a:rPr lang="en-US" sz="1800" dirty="0">
                          <a:solidFill>
                            <a:srgbClr val="00529B"/>
                          </a:solidFill>
                          <a:effectLst/>
                        </a:rPr>
                        <a:t>Above $228,000 up to</a:t>
                      </a:r>
                      <a:endParaRPr lang="en-US" sz="1600" dirty="0">
                        <a:solidFill>
                          <a:srgbClr val="00529B"/>
                        </a:solidFill>
                        <a:effectLst/>
                      </a:endParaRPr>
                    </a:p>
                    <a:p>
                      <a:pPr marL="127635" marR="0">
                        <a:lnSpc>
                          <a:spcPct val="100000"/>
                        </a:lnSpc>
                        <a:spcBef>
                          <a:spcPts val="600"/>
                        </a:spcBef>
                        <a:spcAft>
                          <a:spcPts val="0"/>
                        </a:spcAft>
                      </a:pPr>
                      <a:r>
                        <a:rPr lang="en-US" sz="1800" dirty="0">
                          <a:solidFill>
                            <a:srgbClr val="00529B"/>
                          </a:solidFill>
                          <a:effectLst/>
                        </a:rPr>
                        <a:t>$284,000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Not applicable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$340.20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367883046"/>
                  </a:ext>
                </a:extLst>
              </a:tr>
              <a:tr h="8283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Above $142,000 up to</a:t>
                      </a:r>
                      <a:endParaRPr lang="en-US" sz="1600" dirty="0">
                        <a:solidFill>
                          <a:srgbClr val="00529B"/>
                        </a:solidFill>
                        <a:effectLst/>
                      </a:endParaRPr>
                    </a:p>
                    <a:p>
                      <a:pPr marL="128905" marR="0">
                        <a:lnSpc>
                          <a:spcPct val="100000"/>
                        </a:lnSpc>
                        <a:spcBef>
                          <a:spcPts val="600"/>
                        </a:spcBef>
                        <a:spcAft>
                          <a:spcPts val="0"/>
                        </a:spcAft>
                      </a:pPr>
                      <a:r>
                        <a:rPr lang="en-US" sz="1800" dirty="0">
                          <a:solidFill>
                            <a:srgbClr val="00529B"/>
                          </a:solidFill>
                          <a:effectLst/>
                        </a:rPr>
                        <a:t>$170,000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600"/>
                        </a:spcBef>
                        <a:spcAft>
                          <a:spcPts val="0"/>
                        </a:spcAft>
                      </a:pPr>
                      <a:r>
                        <a:rPr lang="en-US" sz="1800" dirty="0">
                          <a:solidFill>
                            <a:srgbClr val="00529B"/>
                          </a:solidFill>
                          <a:effectLst/>
                        </a:rPr>
                        <a:t>Above $284,000 up to</a:t>
                      </a:r>
                      <a:endParaRPr lang="en-US" sz="1600" dirty="0">
                        <a:solidFill>
                          <a:srgbClr val="00529B"/>
                        </a:solidFill>
                        <a:effectLst/>
                      </a:endParaRPr>
                    </a:p>
                    <a:p>
                      <a:pPr marL="127635" marR="0">
                        <a:lnSpc>
                          <a:spcPct val="100000"/>
                        </a:lnSpc>
                        <a:spcBef>
                          <a:spcPts val="600"/>
                        </a:spcBef>
                        <a:spcAft>
                          <a:spcPts val="0"/>
                        </a:spcAft>
                      </a:pPr>
                      <a:r>
                        <a:rPr lang="en-US" sz="1800" dirty="0">
                          <a:solidFill>
                            <a:srgbClr val="00529B"/>
                          </a:solidFill>
                          <a:effectLst/>
                        </a:rPr>
                        <a:t>$340,000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Not applicable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$442.30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794139933"/>
                  </a:ext>
                </a:extLst>
              </a:tr>
              <a:tr h="8241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58420">
                        <a:lnSpc>
                          <a:spcPct val="100000"/>
                        </a:lnSpc>
                        <a:spcBef>
                          <a:spcPts val="600"/>
                        </a:spcBef>
                        <a:spcAft>
                          <a:spcPts val="0"/>
                        </a:spcAft>
                      </a:pPr>
                      <a:r>
                        <a:rPr lang="en-US" sz="1800" dirty="0">
                          <a:solidFill>
                            <a:srgbClr val="00529B"/>
                          </a:solidFill>
                          <a:effectLst/>
                        </a:rPr>
                        <a:t>Above $170,000 and less than $500,000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58420">
                        <a:lnSpc>
                          <a:spcPct val="100000"/>
                        </a:lnSpc>
                        <a:spcBef>
                          <a:spcPts val="600"/>
                        </a:spcBef>
                        <a:spcAft>
                          <a:spcPts val="0"/>
                        </a:spcAft>
                      </a:pPr>
                      <a:r>
                        <a:rPr lang="en-US" sz="1800" dirty="0">
                          <a:solidFill>
                            <a:srgbClr val="00529B"/>
                          </a:solidFill>
                          <a:effectLst/>
                        </a:rPr>
                        <a:t>Above $340,000 and less than $750,000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135890">
                        <a:lnSpc>
                          <a:spcPct val="100000"/>
                        </a:lnSpc>
                        <a:spcBef>
                          <a:spcPts val="600"/>
                        </a:spcBef>
                        <a:spcAft>
                          <a:spcPts val="0"/>
                        </a:spcAft>
                      </a:pPr>
                      <a:r>
                        <a:rPr lang="en-US" sz="1800" dirty="0">
                          <a:solidFill>
                            <a:srgbClr val="00529B"/>
                          </a:solidFill>
                          <a:effectLst/>
                        </a:rPr>
                        <a:t>Above $91,000 and less than $409,000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$544.30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65530644"/>
                  </a:ext>
                </a:extLst>
              </a:tr>
              <a:tr h="422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$500,000 or above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600"/>
                        </a:spcBef>
                        <a:spcAft>
                          <a:spcPts val="0"/>
                        </a:spcAft>
                      </a:pPr>
                      <a:r>
                        <a:rPr lang="en-US" sz="1800" dirty="0">
                          <a:solidFill>
                            <a:srgbClr val="00529B"/>
                          </a:solidFill>
                          <a:effectLst/>
                        </a:rPr>
                        <a:t>$750,000 and above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$409,000 and above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$578.30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605046744"/>
                  </a:ext>
                </a:extLst>
              </a:tr>
            </a:tbl>
          </a:graphicData>
        </a:graphic>
      </p:graphicFrame>
      <p:sp>
        <p:nvSpPr>
          <p:cNvPr id="3" name="Footer Placeholder 2"/>
          <p:cNvSpPr>
            <a:spLocks noGrp="1"/>
          </p:cNvSpPr>
          <p:nvPr>
            <p:ph type="ftr" sz="quarter" idx="11"/>
          </p:nvPr>
        </p:nvSpPr>
        <p:spPr/>
        <p:txBody>
          <a:bodyPr/>
          <a:lstStyle/>
          <a:p>
            <a:r>
              <a:rPr lang="en-US" dirty="0"/>
              <a:t>Getting Started With Medicare</a:t>
            </a:r>
          </a:p>
        </p:txBody>
      </p:sp>
      <p:sp>
        <p:nvSpPr>
          <p:cNvPr id="9" name="Slide Number Placeholder 5">
            <a:extLst>
              <a:ext uri="{FF2B5EF4-FFF2-40B4-BE49-F238E27FC236}">
                <a16:creationId xmlns:a16="http://schemas.microsoft.com/office/drawing/2014/main" id="{C3FB6E43-2C94-4CBB-9D4C-066FA52B107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39</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39139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1</a:t>
            </a:r>
          </a:p>
        </p:txBody>
      </p:sp>
      <p:sp>
        <p:nvSpPr>
          <p:cNvPr id="5" name="Text Placeholder 4"/>
          <p:cNvSpPr>
            <a:spLocks noGrp="1"/>
          </p:cNvSpPr>
          <p:nvPr>
            <p:ph type="body" idx="1"/>
          </p:nvPr>
        </p:nvSpPr>
        <p:spPr/>
        <p:txBody>
          <a:bodyPr/>
          <a:lstStyle/>
          <a:p>
            <a:r>
              <a:rPr lang="en-US" dirty="0"/>
              <a:t>What’s Medicare?</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b="0" dirty="0">
                <a:solidFill>
                  <a:prstClr val="white"/>
                </a:solidFill>
              </a:rPr>
              <a:t>Monthly Part B Standard Premium—Income-Related Monthly Adjustment Amount (IRMAA) for 2023</a:t>
            </a:r>
            <a:endParaRPr lang="en-US" sz="2800" b="0" dirty="0"/>
          </a:p>
        </p:txBody>
      </p:sp>
      <p:sp>
        <p:nvSpPr>
          <p:cNvPr id="7" name="Rectangle 6" descr="If your yearly income in 2020 (for what you pay in 2022) was:"/>
          <p:cNvSpPr/>
          <p:nvPr/>
        </p:nvSpPr>
        <p:spPr>
          <a:xfrm>
            <a:off x="258793" y="1034416"/>
            <a:ext cx="8918190" cy="400110"/>
          </a:xfrm>
          <a:prstGeom prst="rect">
            <a:avLst/>
          </a:prstGeom>
        </p:spPr>
        <p:txBody>
          <a:bodyPr wrap="square">
            <a:spAutoFit/>
          </a:bodyPr>
          <a:lstStyle/>
          <a:p>
            <a:pPr marL="215265">
              <a:spcAft>
                <a:spcPts val="50"/>
              </a:spcAft>
            </a:pPr>
            <a:r>
              <a:rPr lang="en-US" sz="2000" b="1" kern="0" dirty="0">
                <a:solidFill>
                  <a:srgbClr val="00529B"/>
                </a:solidFill>
                <a:latin typeface="Arial" panose="020B0604020202020204" pitchFamily="34" charset="0"/>
                <a:ea typeface="Calibri" panose="020F0502020204030204" pitchFamily="34" charset="0"/>
                <a:cs typeface="Arial" panose="020B0604020202020204" pitchFamily="34" charset="0"/>
              </a:rPr>
              <a:t>If your yearly income in 2021 (for what you pay in 2023) was:</a:t>
            </a:r>
          </a:p>
        </p:txBody>
      </p:sp>
      <p:graphicFrame>
        <p:nvGraphicFramePr>
          <p:cNvPr id="6" name="Table 5" descr="2020 IRMAA table"/>
          <p:cNvGraphicFramePr>
            <a:graphicFrameLocks noGrp="1"/>
          </p:cNvGraphicFramePr>
          <p:nvPr>
            <p:extLst>
              <p:ext uri="{D42A27DB-BD31-4B8C-83A1-F6EECF244321}">
                <p14:modId xmlns:p14="http://schemas.microsoft.com/office/powerpoint/2010/main" val="863609526"/>
              </p:ext>
            </p:extLst>
          </p:nvPr>
        </p:nvGraphicFramePr>
        <p:xfrm>
          <a:off x="625506" y="1516835"/>
          <a:ext cx="10940987" cy="5050405"/>
        </p:xfrm>
        <a:graphic>
          <a:graphicData uri="http://schemas.openxmlformats.org/drawingml/2006/table">
            <a:tbl>
              <a:tblPr firstRow="1" bandRow="1">
                <a:tableStyleId>{5FD0F851-EC5A-4D38-B0AD-8093EC10F338}</a:tableStyleId>
              </a:tblPr>
              <a:tblGrid>
                <a:gridCol w="2760026">
                  <a:extLst>
                    <a:ext uri="{9D8B030D-6E8A-4147-A177-3AD203B41FA5}">
                      <a16:colId xmlns:a16="http://schemas.microsoft.com/office/drawing/2014/main" val="2082559654"/>
                    </a:ext>
                  </a:extLst>
                </a:gridCol>
                <a:gridCol w="3178822">
                  <a:extLst>
                    <a:ext uri="{9D8B030D-6E8A-4147-A177-3AD203B41FA5}">
                      <a16:colId xmlns:a16="http://schemas.microsoft.com/office/drawing/2014/main" val="743780762"/>
                    </a:ext>
                  </a:extLst>
                </a:gridCol>
                <a:gridCol w="2959593">
                  <a:extLst>
                    <a:ext uri="{9D8B030D-6E8A-4147-A177-3AD203B41FA5}">
                      <a16:colId xmlns:a16="http://schemas.microsoft.com/office/drawing/2014/main" val="790104051"/>
                    </a:ext>
                  </a:extLst>
                </a:gridCol>
                <a:gridCol w="2042546">
                  <a:extLst>
                    <a:ext uri="{9D8B030D-6E8A-4147-A177-3AD203B41FA5}">
                      <a16:colId xmlns:a16="http://schemas.microsoft.com/office/drawing/2014/main" val="3805910634"/>
                    </a:ext>
                  </a:extLst>
                </a:gridCol>
              </a:tblGrid>
              <a:tr h="82830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461645" algn="ctr">
                        <a:lnSpc>
                          <a:spcPct val="100000"/>
                        </a:lnSpc>
                        <a:spcBef>
                          <a:spcPts val="600"/>
                        </a:spcBef>
                        <a:spcAft>
                          <a:spcPts val="0"/>
                        </a:spcAft>
                      </a:pPr>
                      <a:r>
                        <a:rPr lang="en-US" sz="2000" dirty="0">
                          <a:solidFill>
                            <a:srgbClr val="00529B"/>
                          </a:solidFill>
                          <a:effectLst/>
                        </a:rPr>
                        <a:t>File Individual Tax Return</a:t>
                      </a:r>
                      <a:endParaRPr lang="en-US" sz="1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0810" marR="0" algn="ctr">
                        <a:lnSpc>
                          <a:spcPct val="100000"/>
                        </a:lnSpc>
                        <a:spcBef>
                          <a:spcPts val="600"/>
                        </a:spcBef>
                        <a:spcAft>
                          <a:spcPts val="0"/>
                        </a:spcAft>
                      </a:pPr>
                      <a:r>
                        <a:rPr lang="en-US" sz="2000" dirty="0">
                          <a:solidFill>
                            <a:srgbClr val="00529B"/>
                          </a:solidFill>
                          <a:effectLst/>
                        </a:rPr>
                        <a:t>File Joint Tax Return</a:t>
                      </a:r>
                      <a:endParaRPr lang="en-US" sz="1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90170" algn="ctr">
                        <a:lnSpc>
                          <a:spcPct val="100000"/>
                        </a:lnSpc>
                        <a:spcBef>
                          <a:spcPts val="600"/>
                        </a:spcBef>
                        <a:spcAft>
                          <a:spcPts val="0"/>
                        </a:spcAft>
                      </a:pPr>
                      <a:r>
                        <a:rPr lang="en-US" sz="2000" dirty="0">
                          <a:solidFill>
                            <a:srgbClr val="00529B"/>
                          </a:solidFill>
                          <a:effectLst/>
                        </a:rPr>
                        <a:t>File Married &amp; Separate Tax Return</a:t>
                      </a:r>
                      <a:endParaRPr lang="en-US" sz="1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316230" algn="ctr">
                        <a:lnSpc>
                          <a:spcPct val="100000"/>
                        </a:lnSpc>
                        <a:spcBef>
                          <a:spcPts val="600"/>
                        </a:spcBef>
                        <a:spcAft>
                          <a:spcPts val="0"/>
                        </a:spcAft>
                      </a:pPr>
                      <a:r>
                        <a:rPr lang="en-US" sz="2000" dirty="0">
                          <a:solidFill>
                            <a:srgbClr val="00529B"/>
                          </a:solidFill>
                          <a:effectLst/>
                        </a:rPr>
                        <a:t>You pay each month </a:t>
                      </a:r>
                      <a:br>
                        <a:rPr lang="en-US" sz="2000" dirty="0">
                          <a:solidFill>
                            <a:srgbClr val="00529B"/>
                          </a:solidFill>
                          <a:effectLst/>
                        </a:rPr>
                      </a:br>
                      <a:r>
                        <a:rPr lang="en-US" sz="2000" dirty="0">
                          <a:solidFill>
                            <a:srgbClr val="00529B"/>
                          </a:solidFill>
                          <a:effectLst/>
                        </a:rPr>
                        <a:t>(in 2023)</a:t>
                      </a:r>
                      <a:endParaRPr lang="en-US" sz="1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122269565"/>
                  </a:ext>
                </a:extLst>
              </a:tr>
              <a:tr h="4127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$97,000 or less</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600"/>
                        </a:spcBef>
                        <a:spcAft>
                          <a:spcPts val="0"/>
                        </a:spcAft>
                      </a:pPr>
                      <a:r>
                        <a:rPr lang="en-US" sz="1800" dirty="0">
                          <a:solidFill>
                            <a:srgbClr val="00529B"/>
                          </a:solidFill>
                          <a:effectLst/>
                        </a:rPr>
                        <a:t>$194,000 or less</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$97,000 or less</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$164.90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4169736248"/>
                  </a:ext>
                </a:extLst>
              </a:tr>
              <a:tr h="8241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Above $97,000 up to</a:t>
                      </a:r>
                      <a:endParaRPr lang="en-US" sz="1600" dirty="0">
                        <a:solidFill>
                          <a:srgbClr val="00529B"/>
                        </a:solidFill>
                        <a:effectLst/>
                      </a:endParaRPr>
                    </a:p>
                    <a:p>
                      <a:pPr marL="128905" marR="0">
                        <a:lnSpc>
                          <a:spcPct val="100000"/>
                        </a:lnSpc>
                        <a:spcBef>
                          <a:spcPts val="600"/>
                        </a:spcBef>
                        <a:spcAft>
                          <a:spcPts val="0"/>
                        </a:spcAft>
                      </a:pPr>
                      <a:r>
                        <a:rPr lang="en-US" sz="1800" dirty="0">
                          <a:solidFill>
                            <a:srgbClr val="00529B"/>
                          </a:solidFill>
                          <a:effectLst/>
                        </a:rPr>
                        <a:t>$123,000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600"/>
                        </a:spcBef>
                        <a:spcAft>
                          <a:spcPts val="0"/>
                        </a:spcAft>
                      </a:pPr>
                      <a:r>
                        <a:rPr lang="en-US" sz="1800" dirty="0">
                          <a:solidFill>
                            <a:srgbClr val="00529B"/>
                          </a:solidFill>
                          <a:effectLst/>
                        </a:rPr>
                        <a:t>Above $194,000 up to</a:t>
                      </a:r>
                      <a:endParaRPr lang="en-US" sz="1600" dirty="0">
                        <a:solidFill>
                          <a:srgbClr val="00529B"/>
                        </a:solidFill>
                        <a:effectLst/>
                      </a:endParaRPr>
                    </a:p>
                    <a:p>
                      <a:pPr marL="127635" marR="0">
                        <a:lnSpc>
                          <a:spcPct val="100000"/>
                        </a:lnSpc>
                        <a:spcBef>
                          <a:spcPts val="600"/>
                        </a:spcBef>
                        <a:spcAft>
                          <a:spcPts val="0"/>
                        </a:spcAft>
                      </a:pPr>
                      <a:r>
                        <a:rPr lang="en-US" sz="1800" dirty="0">
                          <a:solidFill>
                            <a:srgbClr val="00529B"/>
                          </a:solidFill>
                          <a:effectLst/>
                        </a:rPr>
                        <a:t>$246,000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Not applicable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$230.80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126242931"/>
                  </a:ext>
                </a:extLst>
              </a:tr>
              <a:tr h="8241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Above $123,000 up to</a:t>
                      </a:r>
                      <a:endParaRPr lang="en-US" sz="1600" dirty="0">
                        <a:solidFill>
                          <a:srgbClr val="00529B"/>
                        </a:solidFill>
                        <a:effectLst/>
                      </a:endParaRPr>
                    </a:p>
                    <a:p>
                      <a:pPr marL="128905" marR="0">
                        <a:lnSpc>
                          <a:spcPct val="100000"/>
                        </a:lnSpc>
                        <a:spcBef>
                          <a:spcPts val="600"/>
                        </a:spcBef>
                        <a:spcAft>
                          <a:spcPts val="0"/>
                        </a:spcAft>
                      </a:pPr>
                      <a:r>
                        <a:rPr lang="en-US" sz="1800" dirty="0">
                          <a:solidFill>
                            <a:srgbClr val="00529B"/>
                          </a:solidFill>
                          <a:effectLst/>
                        </a:rPr>
                        <a:t>$153,000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600"/>
                        </a:spcBef>
                        <a:spcAft>
                          <a:spcPts val="0"/>
                        </a:spcAft>
                      </a:pPr>
                      <a:r>
                        <a:rPr lang="en-US" sz="1800" dirty="0">
                          <a:solidFill>
                            <a:srgbClr val="00529B"/>
                          </a:solidFill>
                          <a:effectLst/>
                        </a:rPr>
                        <a:t>Above $246,000 up to</a:t>
                      </a:r>
                      <a:endParaRPr lang="en-US" sz="1600" dirty="0">
                        <a:solidFill>
                          <a:srgbClr val="00529B"/>
                        </a:solidFill>
                        <a:effectLst/>
                      </a:endParaRPr>
                    </a:p>
                    <a:p>
                      <a:pPr marL="127635" marR="0">
                        <a:lnSpc>
                          <a:spcPct val="100000"/>
                        </a:lnSpc>
                        <a:spcBef>
                          <a:spcPts val="600"/>
                        </a:spcBef>
                        <a:spcAft>
                          <a:spcPts val="0"/>
                        </a:spcAft>
                      </a:pPr>
                      <a:r>
                        <a:rPr lang="en-US" sz="1800" dirty="0">
                          <a:solidFill>
                            <a:srgbClr val="00529B"/>
                          </a:solidFill>
                          <a:effectLst/>
                        </a:rPr>
                        <a:t>$306,000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Not applicable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$329.70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367883046"/>
                  </a:ext>
                </a:extLst>
              </a:tr>
              <a:tr h="8283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Above $153,000 up to</a:t>
                      </a:r>
                      <a:endParaRPr lang="en-US" sz="1600" dirty="0">
                        <a:solidFill>
                          <a:srgbClr val="00529B"/>
                        </a:solidFill>
                        <a:effectLst/>
                      </a:endParaRPr>
                    </a:p>
                    <a:p>
                      <a:pPr marL="128905" marR="0">
                        <a:lnSpc>
                          <a:spcPct val="100000"/>
                        </a:lnSpc>
                        <a:spcBef>
                          <a:spcPts val="600"/>
                        </a:spcBef>
                        <a:spcAft>
                          <a:spcPts val="0"/>
                        </a:spcAft>
                      </a:pPr>
                      <a:r>
                        <a:rPr lang="en-US" sz="1800" dirty="0">
                          <a:solidFill>
                            <a:srgbClr val="00529B"/>
                          </a:solidFill>
                          <a:effectLst/>
                        </a:rPr>
                        <a:t>$183,000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600"/>
                        </a:spcBef>
                        <a:spcAft>
                          <a:spcPts val="0"/>
                        </a:spcAft>
                      </a:pPr>
                      <a:r>
                        <a:rPr lang="en-US" sz="1800" dirty="0">
                          <a:solidFill>
                            <a:srgbClr val="00529B"/>
                          </a:solidFill>
                          <a:effectLst/>
                        </a:rPr>
                        <a:t>Above $306,000 up to</a:t>
                      </a:r>
                      <a:endParaRPr lang="en-US" sz="1600" dirty="0">
                        <a:solidFill>
                          <a:srgbClr val="00529B"/>
                        </a:solidFill>
                        <a:effectLst/>
                      </a:endParaRPr>
                    </a:p>
                    <a:p>
                      <a:pPr marL="127635" marR="0">
                        <a:lnSpc>
                          <a:spcPct val="100000"/>
                        </a:lnSpc>
                        <a:spcBef>
                          <a:spcPts val="600"/>
                        </a:spcBef>
                        <a:spcAft>
                          <a:spcPts val="0"/>
                        </a:spcAft>
                      </a:pPr>
                      <a:r>
                        <a:rPr lang="en-US" sz="1800" dirty="0">
                          <a:solidFill>
                            <a:srgbClr val="00529B"/>
                          </a:solidFill>
                          <a:effectLst/>
                        </a:rPr>
                        <a:t>$366,000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Not applicable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$428.60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794139933"/>
                  </a:ext>
                </a:extLst>
              </a:tr>
              <a:tr h="8241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58420">
                        <a:lnSpc>
                          <a:spcPct val="100000"/>
                        </a:lnSpc>
                        <a:spcBef>
                          <a:spcPts val="600"/>
                        </a:spcBef>
                        <a:spcAft>
                          <a:spcPts val="0"/>
                        </a:spcAft>
                      </a:pPr>
                      <a:r>
                        <a:rPr lang="en-US" sz="1800" dirty="0">
                          <a:solidFill>
                            <a:srgbClr val="00529B"/>
                          </a:solidFill>
                          <a:effectLst/>
                        </a:rPr>
                        <a:t>Above $183,000 and less than $500,000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58420">
                        <a:lnSpc>
                          <a:spcPct val="100000"/>
                        </a:lnSpc>
                        <a:spcBef>
                          <a:spcPts val="600"/>
                        </a:spcBef>
                        <a:spcAft>
                          <a:spcPts val="0"/>
                        </a:spcAft>
                      </a:pPr>
                      <a:r>
                        <a:rPr lang="en-US" sz="1800" dirty="0">
                          <a:solidFill>
                            <a:srgbClr val="00529B"/>
                          </a:solidFill>
                          <a:effectLst/>
                        </a:rPr>
                        <a:t>Above $366,000 and less than $750,000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135890">
                        <a:lnSpc>
                          <a:spcPct val="100000"/>
                        </a:lnSpc>
                        <a:spcBef>
                          <a:spcPts val="600"/>
                        </a:spcBef>
                        <a:spcAft>
                          <a:spcPts val="0"/>
                        </a:spcAft>
                      </a:pPr>
                      <a:r>
                        <a:rPr lang="en-US" sz="1800" dirty="0">
                          <a:solidFill>
                            <a:srgbClr val="00529B"/>
                          </a:solidFill>
                          <a:effectLst/>
                        </a:rPr>
                        <a:t>Above $97,000 and less than $403,000 </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$527.50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65530644"/>
                  </a:ext>
                </a:extLst>
              </a:tr>
              <a:tr h="422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$500,000 or above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600"/>
                        </a:spcBef>
                        <a:spcAft>
                          <a:spcPts val="0"/>
                        </a:spcAft>
                      </a:pPr>
                      <a:r>
                        <a:rPr lang="en-US" sz="1800" dirty="0">
                          <a:solidFill>
                            <a:srgbClr val="00529B"/>
                          </a:solidFill>
                          <a:effectLst/>
                        </a:rPr>
                        <a:t>$750,000 or above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$403,000 or above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$560.50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605046744"/>
                  </a:ext>
                </a:extLst>
              </a:tr>
            </a:tbl>
          </a:graphicData>
        </a:graphic>
      </p:graphicFrame>
      <p:sp>
        <p:nvSpPr>
          <p:cNvPr id="3" name="Footer Placeholder 2"/>
          <p:cNvSpPr>
            <a:spLocks noGrp="1"/>
          </p:cNvSpPr>
          <p:nvPr>
            <p:ph type="ftr" sz="quarter" idx="11"/>
          </p:nvPr>
        </p:nvSpPr>
        <p:spPr/>
        <p:txBody>
          <a:bodyPr/>
          <a:lstStyle/>
          <a:p>
            <a:r>
              <a:rPr lang="en-US" dirty="0"/>
              <a:t>Getting Started With Medicare</a:t>
            </a:r>
          </a:p>
        </p:txBody>
      </p:sp>
      <p:sp>
        <p:nvSpPr>
          <p:cNvPr id="9" name="Slide Number Placeholder 5">
            <a:extLst>
              <a:ext uri="{FF2B5EF4-FFF2-40B4-BE49-F238E27FC236}">
                <a16:creationId xmlns:a16="http://schemas.microsoft.com/office/drawing/2014/main" id="{C3FB6E43-2C94-4CBB-9D4C-066FA52B107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40</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339404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 You Pay in Original Medicare in 2022/2023: Part B</a:t>
            </a:r>
          </a:p>
        </p:txBody>
      </p:sp>
      <p:graphicFrame>
        <p:nvGraphicFramePr>
          <p:cNvPr id="6" name="Table 5" descr="All information in table also included in speakers' notes"/>
          <p:cNvGraphicFramePr>
            <a:graphicFrameLocks noGrp="1"/>
          </p:cNvGraphicFramePr>
          <p:nvPr>
            <p:extLst>
              <p:ext uri="{D42A27DB-BD31-4B8C-83A1-F6EECF244321}">
                <p14:modId xmlns:p14="http://schemas.microsoft.com/office/powerpoint/2010/main" val="3457241602"/>
              </p:ext>
            </p:extLst>
          </p:nvPr>
        </p:nvGraphicFramePr>
        <p:xfrm>
          <a:off x="1051142" y="1635269"/>
          <a:ext cx="9646085" cy="2357986"/>
        </p:xfrm>
        <a:graphic>
          <a:graphicData uri="http://schemas.openxmlformats.org/drawingml/2006/table">
            <a:tbl>
              <a:tblPr firstRow="1" bandRow="1">
                <a:tableStyleId>{5FD0F851-EC5A-4D38-B0AD-8093EC10F338}</a:tableStyleId>
              </a:tblPr>
              <a:tblGrid>
                <a:gridCol w="2624140">
                  <a:extLst>
                    <a:ext uri="{9D8B030D-6E8A-4147-A177-3AD203B41FA5}">
                      <a16:colId xmlns:a16="http://schemas.microsoft.com/office/drawing/2014/main" val="20000"/>
                    </a:ext>
                  </a:extLst>
                </a:gridCol>
                <a:gridCol w="7021945">
                  <a:extLst>
                    <a:ext uri="{9D8B030D-6E8A-4147-A177-3AD203B41FA5}">
                      <a16:colId xmlns:a16="http://schemas.microsoft.com/office/drawing/2014/main" val="20001"/>
                    </a:ext>
                  </a:extLst>
                </a:gridCol>
              </a:tblGrid>
              <a:tr h="55045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US" sz="2000" b="0" baseline="0" dirty="0">
                          <a:solidFill>
                            <a:srgbClr val="00529B"/>
                          </a:solidFill>
                        </a:rPr>
                        <a:t>Yearly Deductible</a:t>
                      </a:r>
                      <a:endParaRPr lang="en-US" sz="2000" b="0" baseline="0" dirty="0">
                        <a:solidFill>
                          <a:srgbClr val="00529B"/>
                        </a:solidFill>
                        <a:latin typeface="Arial" panose="020B0604020202020204" pitchFamily="34" charset="0"/>
                        <a:cs typeface="Arial" panose="020B0604020202020204" pitchFamily="34" charset="0"/>
                      </a:endParaRPr>
                    </a:p>
                  </a:txBody>
                  <a:tcPr marL="68580" marR="68580" marT="34287" marB="34287">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buFont typeface="Arial" pitchFamily="34" charset="0"/>
                        <a:buNone/>
                      </a:pPr>
                      <a:r>
                        <a:rPr lang="en-US" sz="2000" b="0" baseline="0" dirty="0">
                          <a:solidFill>
                            <a:srgbClr val="00529B"/>
                          </a:solidFill>
                        </a:rPr>
                        <a:t>$233 ($226 in 2023)</a:t>
                      </a:r>
                      <a:endParaRPr lang="en-US" sz="2000" b="0" baseline="0" dirty="0">
                        <a:solidFill>
                          <a:srgbClr val="00529B"/>
                        </a:solidFill>
                        <a:latin typeface="Arial" panose="020B0604020202020204" pitchFamily="34" charset="0"/>
                        <a:cs typeface="Arial" panose="020B0604020202020204" pitchFamily="34" charset="0"/>
                      </a:endParaRPr>
                    </a:p>
                  </a:txBody>
                  <a:tcPr marL="68580" marR="68580" marT="34287" marB="34287">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18075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529B"/>
                          </a:solidFill>
                        </a:rPr>
                        <a:t>Coinsurance for Part B Services</a:t>
                      </a:r>
                    </a:p>
                    <a:p>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7338" indent="-287338" eaLnBrk="1" hangingPunct="1">
                        <a:spcAft>
                          <a:spcPts val="200"/>
                        </a:spcAft>
                        <a:buClr>
                          <a:schemeClr val="accent5">
                            <a:lumMod val="50000"/>
                          </a:schemeClr>
                        </a:buClr>
                        <a:buFont typeface="Wingdings" pitchFamily="2" charset="2"/>
                        <a:buChar char="§"/>
                      </a:pPr>
                      <a:r>
                        <a:rPr lang="en-US" sz="2000" dirty="0">
                          <a:solidFill>
                            <a:srgbClr val="00529B"/>
                          </a:solidFill>
                        </a:rPr>
                        <a:t>20% for most covered services, like doctor’s services and some preventive services,</a:t>
                      </a:r>
                      <a:r>
                        <a:rPr lang="en-US" sz="2000" baseline="0" dirty="0">
                          <a:solidFill>
                            <a:srgbClr val="00529B"/>
                          </a:solidFill>
                        </a:rPr>
                        <a:t> </a:t>
                      </a:r>
                      <a:r>
                        <a:rPr lang="en-US" sz="2000" dirty="0">
                          <a:solidFill>
                            <a:srgbClr val="00529B"/>
                          </a:solidFill>
                        </a:rPr>
                        <a:t>if provider accepts assignment </a:t>
                      </a:r>
                    </a:p>
                    <a:p>
                      <a:pPr marL="287338" indent="-287338" eaLnBrk="1" hangingPunct="1">
                        <a:spcAft>
                          <a:spcPts val="200"/>
                        </a:spcAft>
                        <a:buClr>
                          <a:schemeClr val="accent5">
                            <a:lumMod val="50000"/>
                          </a:schemeClr>
                        </a:buClr>
                        <a:buFont typeface="Wingdings" pitchFamily="2" charset="2"/>
                        <a:buChar char="§"/>
                      </a:pPr>
                      <a:r>
                        <a:rPr lang="en-US" sz="2000" dirty="0">
                          <a:solidFill>
                            <a:srgbClr val="00529B"/>
                          </a:solidFill>
                        </a:rPr>
                        <a:t>$0 for most preventive services</a:t>
                      </a:r>
                    </a:p>
                    <a:p>
                      <a:pPr marL="287338" lvl="1" indent="-287338" eaLnBrk="1" hangingPunct="1">
                        <a:spcAft>
                          <a:spcPts val="200"/>
                        </a:spcAft>
                        <a:buClr>
                          <a:schemeClr val="accent5">
                            <a:lumMod val="50000"/>
                          </a:schemeClr>
                        </a:buClr>
                        <a:buFont typeface="Wingdings" pitchFamily="2" charset="2"/>
                        <a:buChar char="§"/>
                      </a:pPr>
                      <a:r>
                        <a:rPr lang="en-US" sz="2000" dirty="0">
                          <a:solidFill>
                            <a:srgbClr val="00529B"/>
                          </a:solidFill>
                        </a:rPr>
                        <a:t>20% </a:t>
                      </a:r>
                      <a:r>
                        <a:rPr lang="en-US" sz="2000" baseline="0" dirty="0">
                          <a:solidFill>
                            <a:srgbClr val="00529B"/>
                          </a:solidFill>
                        </a:rPr>
                        <a:t>for outpatient mental health services, and c</a:t>
                      </a:r>
                      <a:r>
                        <a:rPr lang="en-US" sz="2000" dirty="0">
                          <a:solidFill>
                            <a:srgbClr val="00529B"/>
                          </a:solidFill>
                        </a:rPr>
                        <a:t>opayments for hospital outpatient services</a:t>
                      </a:r>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8" name="TextBox 7">
            <a:extLst>
              <a:ext uri="{FF2B5EF4-FFF2-40B4-BE49-F238E27FC236}">
                <a16:creationId xmlns:a16="http://schemas.microsoft.com/office/drawing/2014/main" id="{C3FEB6CB-42DB-4C30-91CE-7D9E52936819}"/>
              </a:ext>
            </a:extLst>
          </p:cNvPr>
          <p:cNvSpPr txBox="1"/>
          <p:nvPr/>
        </p:nvSpPr>
        <p:spPr>
          <a:xfrm>
            <a:off x="1435100" y="5435600"/>
            <a:ext cx="10058400" cy="923330"/>
          </a:xfrm>
          <a:prstGeom prst="rect">
            <a:avLst/>
          </a:prstGeom>
          <a:noFill/>
        </p:spPr>
        <p:txBody>
          <a:bodyPr wrap="square" rtlCol="0">
            <a:spAutoFit/>
          </a:bodyPr>
          <a:lstStyle/>
          <a:p>
            <a:r>
              <a:rPr lang="en-US" b="1" dirty="0">
                <a:solidFill>
                  <a:srgbClr val="00529B"/>
                </a:solidFill>
                <a:latin typeface="Arial" panose="020B0604020202020204" pitchFamily="34" charset="0"/>
                <a:cs typeface="Arial" panose="020B0604020202020204" pitchFamily="34" charset="0"/>
              </a:rPr>
              <a:t>NOTE: </a:t>
            </a:r>
            <a:r>
              <a:rPr lang="en-US" dirty="0">
                <a:solidFill>
                  <a:srgbClr val="00529B"/>
                </a:solidFill>
                <a:latin typeface="Arial" panose="020B0604020202020204" pitchFamily="34" charset="0"/>
                <a:cs typeface="Arial" panose="020B0604020202020204" pitchFamily="34" charset="0"/>
              </a:rPr>
              <a:t>If you can’t afford to pay these costs, there are programs that may help. These programs are discussed later in Lesson 7.</a:t>
            </a:r>
          </a:p>
          <a:p>
            <a:endParaRPr lang="en-US" dirty="0">
              <a:solidFill>
                <a:srgbClr val="00529B"/>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8AC620CE-CD60-4226-806E-F3F313FDEF5E}"/>
              </a:ext>
              <a:ext uri="{C183D7F6-B498-43B3-948B-1728B52AA6E4}">
                <adec:decorative xmlns:adec="http://schemas.microsoft.com/office/drawing/2017/decorative" val="1"/>
              </a:ext>
            </a:extLst>
          </p:cNvPr>
          <p:cNvSpPr>
            <a:spLocks noChangeAspect="1"/>
          </p:cNvSpPr>
          <p:nvPr/>
        </p:nvSpPr>
        <p:spPr>
          <a:xfrm>
            <a:off x="1154667" y="54991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dirty="0"/>
              <a:t>Getting Started With Medicare</a:t>
            </a:r>
          </a:p>
        </p:txBody>
      </p:sp>
      <p:sp>
        <p:nvSpPr>
          <p:cNvPr id="7" name="Slide Number Placeholder 5">
            <a:extLst>
              <a:ext uri="{FF2B5EF4-FFF2-40B4-BE49-F238E27FC236}">
                <a16:creationId xmlns:a16="http://schemas.microsoft.com/office/drawing/2014/main" id="{7CFA503E-0006-4344-8D47-06C69D78D12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41</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03102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Keep/Sign Up for Part B?</a:t>
            </a:r>
          </a:p>
        </p:txBody>
      </p:sp>
      <p:sp>
        <p:nvSpPr>
          <p:cNvPr id="5" name="Content Placeholder 4">
            <a:extLst>
              <a:ext uri="{FF2B5EF4-FFF2-40B4-BE49-F238E27FC236}">
                <a16:creationId xmlns:a16="http://schemas.microsoft.com/office/drawing/2014/main" id="{4F209BAB-0EB6-40BA-A871-CBBEB7CFC82C}"/>
              </a:ext>
            </a:extLst>
          </p:cNvPr>
          <p:cNvSpPr>
            <a:spLocks noGrp="1"/>
          </p:cNvSpPr>
          <p:nvPr>
            <p:ph sz="quarter" idx="13"/>
          </p:nvPr>
        </p:nvSpPr>
        <p:spPr/>
        <p:txBody>
          <a:bodyPr/>
          <a:lstStyle/>
          <a:p>
            <a:pPr marL="0" lvl="0" indent="0" defTabSz="685800">
              <a:buClrTx/>
              <a:buNone/>
              <a:defRPr/>
            </a:pPr>
            <a:r>
              <a:rPr lang="en-US" b="1" dirty="0"/>
              <a:t>Consider:</a:t>
            </a:r>
          </a:p>
          <a:p>
            <a:pPr lvl="1" defTabSz="685800">
              <a:spcAft>
                <a:spcPts val="1200"/>
              </a:spcAft>
              <a:buFont typeface="Wingdings" panose="05000000000000000000" pitchFamily="2" charset="2"/>
              <a:buChar char="§"/>
              <a:defRPr/>
            </a:pPr>
            <a:r>
              <a:rPr lang="en-US" dirty="0"/>
              <a:t>Most people pay a monthly premium</a:t>
            </a:r>
          </a:p>
          <a:p>
            <a:pPr marL="1097280" lvl="2" defTabSz="685800">
              <a:buSzPct val="100000"/>
              <a:buFont typeface="Arial" panose="020B0604020202020204" pitchFamily="34" charset="0"/>
              <a:buChar char="•"/>
              <a:defRPr/>
            </a:pPr>
            <a:r>
              <a:rPr lang="en-US" dirty="0"/>
              <a:t>Usually deducted from Social Security/RRB benefits</a:t>
            </a:r>
          </a:p>
          <a:p>
            <a:pPr marL="1097280" lvl="2" defTabSz="685800">
              <a:buSzPct val="100000"/>
              <a:buFont typeface="Arial" panose="020B0604020202020204" pitchFamily="34" charset="0"/>
              <a:buChar char="•"/>
              <a:defRPr/>
            </a:pPr>
            <a:r>
              <a:rPr lang="en-US" dirty="0"/>
              <a:t>Amount depends on income</a:t>
            </a:r>
          </a:p>
          <a:p>
            <a:pPr lvl="1" defTabSz="685800">
              <a:spcAft>
                <a:spcPts val="1200"/>
              </a:spcAft>
              <a:buFont typeface="Wingdings" panose="05000000000000000000" pitchFamily="2" charset="2"/>
              <a:buChar char="§"/>
              <a:defRPr/>
            </a:pPr>
            <a:r>
              <a:rPr lang="en-US" dirty="0"/>
              <a:t>Part B may supplement employer coverage</a:t>
            </a:r>
          </a:p>
          <a:p>
            <a:pPr marL="1097280" lvl="2" defTabSz="685800">
              <a:buSzPct val="100000"/>
              <a:buFont typeface="Arial" panose="020B0604020202020204" pitchFamily="34" charset="0"/>
              <a:buChar char="•"/>
              <a:defRPr/>
            </a:pPr>
            <a:r>
              <a:rPr lang="en-US" dirty="0"/>
              <a:t>Contact your benefits administrator to understand the impact to your employer plan</a:t>
            </a:r>
          </a:p>
          <a:p>
            <a:pPr marL="1097280" lvl="2" defTabSz="685800">
              <a:buSzPct val="100000"/>
              <a:buFont typeface="Arial" panose="020B0604020202020204" pitchFamily="34" charset="0"/>
              <a:buChar char="•"/>
              <a:defRPr/>
            </a:pPr>
            <a:r>
              <a:rPr lang="en-US" dirty="0"/>
              <a:t>If you don’t have other coverage, declining Part B will mean you don’t have full coverage</a:t>
            </a:r>
          </a:p>
          <a:p>
            <a:pPr lvl="1" defTabSz="685800">
              <a:spcAft>
                <a:spcPts val="1200"/>
              </a:spcAft>
              <a:buFont typeface="Wingdings" panose="05000000000000000000" pitchFamily="2" charset="2"/>
              <a:buChar char="§"/>
              <a:defRPr/>
            </a:pPr>
            <a:r>
              <a:rPr lang="en-US" dirty="0"/>
              <a:t>Sometimes, you must have Part B </a:t>
            </a:r>
          </a:p>
          <a:p>
            <a:pPr marL="0" indent="0">
              <a:buNone/>
            </a:pPr>
            <a:endParaRPr lang="en-US" dirty="0"/>
          </a:p>
        </p:txBody>
      </p:sp>
      <p:sp>
        <p:nvSpPr>
          <p:cNvPr id="3" name="Footer Placeholder 2"/>
          <p:cNvSpPr>
            <a:spLocks noGrp="1"/>
          </p:cNvSpPr>
          <p:nvPr>
            <p:ph type="ftr" sz="quarter" idx="11"/>
          </p:nvPr>
        </p:nvSpPr>
        <p:spPr/>
        <p:txBody>
          <a:bodyPr/>
          <a:lstStyle/>
          <a:p>
            <a:r>
              <a:rPr lang="en-US" dirty="0"/>
              <a:t>Getting Started With Medicare</a:t>
            </a:r>
          </a:p>
        </p:txBody>
      </p:sp>
      <p:sp>
        <p:nvSpPr>
          <p:cNvPr id="11" name="Slide Number Placeholder 5">
            <a:extLst>
              <a:ext uri="{FF2B5EF4-FFF2-40B4-BE49-F238E27FC236}">
                <a16:creationId xmlns:a16="http://schemas.microsoft.com/office/drawing/2014/main" id="{9B8881F4-B7EF-43EB-B1D8-6EFFE4EEA3D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42</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6529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When You Must Have Part A &amp; Part B</a:t>
            </a:r>
          </a:p>
        </p:txBody>
      </p:sp>
      <p:grpSp>
        <p:nvGrpSpPr>
          <p:cNvPr id="26" name="Group 1" descr="Box reading: To buy a Medicare Supplement Insurance (Medigap) policy">
            <a:extLst>
              <a:ext uri="{FF2B5EF4-FFF2-40B4-BE49-F238E27FC236}">
                <a16:creationId xmlns:a16="http://schemas.microsoft.com/office/drawing/2014/main" id="{8123E59C-7C33-4D7F-853B-0BEB2225FDD2}"/>
              </a:ext>
            </a:extLst>
          </p:cNvPr>
          <p:cNvGrpSpPr/>
          <p:nvPr/>
        </p:nvGrpSpPr>
        <p:grpSpPr>
          <a:xfrm>
            <a:off x="1318223" y="1293590"/>
            <a:ext cx="4304261" cy="1371600"/>
            <a:chOff x="1318223" y="1293590"/>
            <a:chExt cx="4304261" cy="1371600"/>
          </a:xfrm>
        </p:grpSpPr>
        <p:sp>
          <p:nvSpPr>
            <p:cNvPr id="16" name="Rectangle: Top Corners Rounded 15">
              <a:extLst>
                <a:ext uri="{FF2B5EF4-FFF2-40B4-BE49-F238E27FC236}">
                  <a16:creationId xmlns:a16="http://schemas.microsoft.com/office/drawing/2014/main" id="{73A2F447-387B-496D-8887-F753C4B99375}"/>
                </a:ext>
                <a:ext uri="{C183D7F6-B498-43B3-948B-1728B52AA6E4}">
                  <adec:decorative xmlns:adec="http://schemas.microsoft.com/office/drawing/2017/decorative" val="1"/>
                </a:ext>
              </a:extLst>
            </p:cNvPr>
            <p:cNvSpPr/>
            <p:nvPr/>
          </p:nvSpPr>
          <p:spPr bwMode="auto">
            <a:xfrm rot="16200000" flipV="1">
              <a:off x="3097892" y="150590"/>
              <a:ext cx="1371600" cy="3657600"/>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7" name="TextBox 16" descr="&#10;">
              <a:extLst>
                <a:ext uri="{FF2B5EF4-FFF2-40B4-BE49-F238E27FC236}">
                  <a16:creationId xmlns:a16="http://schemas.microsoft.com/office/drawing/2014/main" id="{2A8F4198-552F-480C-8C0F-750AE31194C8}"/>
                </a:ext>
              </a:extLst>
            </p:cNvPr>
            <p:cNvSpPr txBox="1"/>
            <p:nvPr/>
          </p:nvSpPr>
          <p:spPr>
            <a:xfrm>
              <a:off x="2386155" y="1463168"/>
              <a:ext cx="3236329" cy="1015663"/>
            </a:xfrm>
            <a:prstGeom prst="rect">
              <a:avLst/>
            </a:prstGeom>
            <a:noFill/>
          </p:spPr>
          <p:txBody>
            <a:bodyPr wrap="square">
              <a:spAutoFit/>
            </a:bodyPr>
            <a:lstStyle/>
            <a:p>
              <a:pPr marL="0" lvl="0" indent="0" algn="ctr" defTabSz="685800">
                <a:spcBef>
                  <a:spcPts val="0"/>
                </a:spcBef>
              </a:pPr>
              <a:r>
                <a:rPr lang="en-US" sz="2000" dirty="0">
                  <a:solidFill>
                    <a:srgbClr val="00529B"/>
                  </a:solidFill>
                  <a:cs typeface="Arial"/>
                </a:rPr>
                <a:t>To buy a Medicare Supplement Insurance (Medigap) policy</a:t>
              </a:r>
            </a:p>
          </p:txBody>
        </p:sp>
        <p:sp>
          <p:nvSpPr>
            <p:cNvPr id="47" name="Oval 46">
              <a:extLst>
                <a:ext uri="{FF2B5EF4-FFF2-40B4-BE49-F238E27FC236}">
                  <a16:creationId xmlns:a16="http://schemas.microsoft.com/office/drawing/2014/main" id="{CD2A35B8-A8CA-468A-A8C0-DDCE54B45E2B}"/>
                </a:ext>
                <a:ext uri="{C183D7F6-B498-43B3-948B-1728B52AA6E4}">
                  <adec:decorative xmlns:adec="http://schemas.microsoft.com/office/drawing/2017/decorative" val="1"/>
                </a:ext>
              </a:extLst>
            </p:cNvPr>
            <p:cNvSpPr/>
            <p:nvPr/>
          </p:nvSpPr>
          <p:spPr bwMode="auto">
            <a:xfrm>
              <a:off x="1318223" y="1343708"/>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8" name="Oval 47">
              <a:extLst>
                <a:ext uri="{FF2B5EF4-FFF2-40B4-BE49-F238E27FC236}">
                  <a16:creationId xmlns:a16="http://schemas.microsoft.com/office/drawing/2014/main" id="{002CECE7-E8AD-4375-AA8E-FCDB556490B0}"/>
                </a:ext>
                <a:ext uri="{C183D7F6-B498-43B3-948B-1728B52AA6E4}">
                  <adec:decorative xmlns:adec="http://schemas.microsoft.com/office/drawing/2017/decorative" val="1"/>
                </a:ext>
              </a:extLst>
            </p:cNvPr>
            <p:cNvSpPr/>
            <p:nvPr/>
          </p:nvSpPr>
          <p:spPr bwMode="auto">
            <a:xfrm>
              <a:off x="1428406" y="144962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9" name="Graphic 18">
              <a:extLst>
                <a:ext uri="{FF2B5EF4-FFF2-40B4-BE49-F238E27FC236}">
                  <a16:creationId xmlns:a16="http://schemas.microsoft.com/office/drawing/2014/main" id="{B311E1D5-3734-4825-ADFD-3EC98E08835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2578" y="1504805"/>
              <a:ext cx="822960" cy="822960"/>
            </a:xfrm>
            <a:prstGeom prst="rect">
              <a:avLst/>
            </a:prstGeom>
          </p:spPr>
        </p:pic>
      </p:grpSp>
      <p:grpSp>
        <p:nvGrpSpPr>
          <p:cNvPr id="36" name="Group 2" descr="Box reading: To join a Medicare Advantage Plan">
            <a:extLst>
              <a:ext uri="{FF2B5EF4-FFF2-40B4-BE49-F238E27FC236}">
                <a16:creationId xmlns:a16="http://schemas.microsoft.com/office/drawing/2014/main" id="{B2B4B5BD-DC5E-4081-AF71-4C24568BA218}"/>
              </a:ext>
            </a:extLst>
          </p:cNvPr>
          <p:cNvGrpSpPr/>
          <p:nvPr/>
        </p:nvGrpSpPr>
        <p:grpSpPr>
          <a:xfrm>
            <a:off x="1366958" y="2953073"/>
            <a:ext cx="4261733" cy="1371600"/>
            <a:chOff x="1366958" y="2953073"/>
            <a:chExt cx="4261733" cy="1371600"/>
          </a:xfrm>
        </p:grpSpPr>
        <p:sp>
          <p:nvSpPr>
            <p:cNvPr id="13" name="Rectangle: Top Corners Rounded 12">
              <a:extLst>
                <a:ext uri="{FF2B5EF4-FFF2-40B4-BE49-F238E27FC236}">
                  <a16:creationId xmlns:a16="http://schemas.microsoft.com/office/drawing/2014/main" id="{0BFE1D9C-6C12-4B6A-9804-7BB2220093AC}"/>
                </a:ext>
                <a:ext uri="{C183D7F6-B498-43B3-948B-1728B52AA6E4}">
                  <adec:decorative xmlns:adec="http://schemas.microsoft.com/office/drawing/2017/decorative" val="1"/>
                </a:ext>
              </a:extLst>
            </p:cNvPr>
            <p:cNvSpPr/>
            <p:nvPr/>
          </p:nvSpPr>
          <p:spPr bwMode="auto">
            <a:xfrm rot="16200000" flipV="1">
              <a:off x="3114091" y="1810073"/>
              <a:ext cx="1371600" cy="3657600"/>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3" name="TextBox 22" descr="&#10;">
              <a:extLst>
                <a:ext uri="{FF2B5EF4-FFF2-40B4-BE49-F238E27FC236}">
                  <a16:creationId xmlns:a16="http://schemas.microsoft.com/office/drawing/2014/main" id="{4A6DDF8D-66BF-43E3-8B88-538FEF859D47}"/>
                </a:ext>
              </a:extLst>
            </p:cNvPr>
            <p:cNvSpPr txBox="1"/>
            <p:nvPr/>
          </p:nvSpPr>
          <p:spPr>
            <a:xfrm>
              <a:off x="2549830" y="3243485"/>
              <a:ext cx="2936770" cy="707886"/>
            </a:xfrm>
            <a:prstGeom prst="rect">
              <a:avLst/>
            </a:prstGeom>
            <a:noFill/>
          </p:spPr>
          <p:txBody>
            <a:bodyPr wrap="square">
              <a:spAutoFit/>
            </a:bodyPr>
            <a:lstStyle/>
            <a:p>
              <a:pPr marL="0" lvl="0" indent="0" algn="ctr" defTabSz="685800">
                <a:spcBef>
                  <a:spcPts val="0"/>
                </a:spcBef>
              </a:pPr>
              <a:r>
                <a:rPr lang="en-US" sz="2000" dirty="0">
                  <a:solidFill>
                    <a:srgbClr val="00529B"/>
                  </a:solidFill>
                  <a:cs typeface="Arial"/>
                </a:rPr>
                <a:t>To join a Medicare Advantage Plan</a:t>
              </a:r>
            </a:p>
          </p:txBody>
        </p:sp>
        <p:sp>
          <p:nvSpPr>
            <p:cNvPr id="21" name="Oval 20">
              <a:extLst>
                <a:ext uri="{FF2B5EF4-FFF2-40B4-BE49-F238E27FC236}">
                  <a16:creationId xmlns:a16="http://schemas.microsoft.com/office/drawing/2014/main" id="{A52E0460-2391-4644-B26B-3EBF6A912A9C}"/>
                </a:ext>
                <a:ext uri="{C183D7F6-B498-43B3-948B-1728B52AA6E4}">
                  <adec:decorative xmlns:adec="http://schemas.microsoft.com/office/drawing/2017/decorative" val="1"/>
                </a:ext>
              </a:extLst>
            </p:cNvPr>
            <p:cNvSpPr/>
            <p:nvPr/>
          </p:nvSpPr>
          <p:spPr bwMode="auto">
            <a:xfrm>
              <a:off x="1366958" y="3003670"/>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2" name="Oval 21">
              <a:extLst>
                <a:ext uri="{FF2B5EF4-FFF2-40B4-BE49-F238E27FC236}">
                  <a16:creationId xmlns:a16="http://schemas.microsoft.com/office/drawing/2014/main" id="{03DBD954-B44F-4FBA-BB9B-B8280F49F98A}"/>
                </a:ext>
                <a:ext uri="{C183D7F6-B498-43B3-948B-1728B52AA6E4}">
                  <adec:decorative xmlns:adec="http://schemas.microsoft.com/office/drawing/2017/decorative" val="1"/>
                </a:ext>
              </a:extLst>
            </p:cNvPr>
            <p:cNvSpPr/>
            <p:nvPr/>
          </p:nvSpPr>
          <p:spPr bwMode="auto">
            <a:xfrm>
              <a:off x="1477142" y="3113853"/>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6" name="Graphic 45">
              <a:extLst>
                <a:ext uri="{FF2B5EF4-FFF2-40B4-BE49-F238E27FC236}">
                  <a16:creationId xmlns:a16="http://schemas.microsoft.com/office/drawing/2014/main" id="{5C889776-49BE-4D53-8132-E752A2A297B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2578" y="3227068"/>
              <a:ext cx="914400" cy="914400"/>
            </a:xfrm>
            <a:prstGeom prst="rect">
              <a:avLst/>
            </a:prstGeom>
          </p:spPr>
        </p:pic>
      </p:grpSp>
      <p:grpSp>
        <p:nvGrpSpPr>
          <p:cNvPr id="32" name="Group 3" descr="Box reading: Eligible for TRICARE for Life (TFL)&#10;">
            <a:extLst>
              <a:ext uri="{FF2B5EF4-FFF2-40B4-BE49-F238E27FC236}">
                <a16:creationId xmlns:a16="http://schemas.microsoft.com/office/drawing/2014/main" id="{06173AF8-F0C2-4BA8-84CA-438D0076C86F}"/>
              </a:ext>
            </a:extLst>
          </p:cNvPr>
          <p:cNvGrpSpPr/>
          <p:nvPr/>
        </p:nvGrpSpPr>
        <p:grpSpPr>
          <a:xfrm>
            <a:off x="1318221" y="4613189"/>
            <a:ext cx="4287981" cy="1371600"/>
            <a:chOff x="1318221" y="4613189"/>
            <a:chExt cx="4287981" cy="1371600"/>
          </a:xfrm>
        </p:grpSpPr>
        <p:sp>
          <p:nvSpPr>
            <p:cNvPr id="12" name="Rectangle: Top Corners Rounded 11">
              <a:extLst>
                <a:ext uri="{FF2B5EF4-FFF2-40B4-BE49-F238E27FC236}">
                  <a16:creationId xmlns:a16="http://schemas.microsoft.com/office/drawing/2014/main" id="{4F98F498-30CD-42BE-B573-7DF4B7CE223B}"/>
                </a:ext>
                <a:ext uri="{C183D7F6-B498-43B3-948B-1728B52AA6E4}">
                  <adec:decorative xmlns:adec="http://schemas.microsoft.com/office/drawing/2017/decorative" val="1"/>
                </a:ext>
              </a:extLst>
            </p:cNvPr>
            <p:cNvSpPr/>
            <p:nvPr/>
          </p:nvSpPr>
          <p:spPr bwMode="auto">
            <a:xfrm rot="16200000" flipV="1">
              <a:off x="3091602" y="3470189"/>
              <a:ext cx="1371600" cy="3657600"/>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9" name="TextBox 28">
              <a:extLst>
                <a:ext uri="{FF2B5EF4-FFF2-40B4-BE49-F238E27FC236}">
                  <a16:creationId xmlns:a16="http://schemas.microsoft.com/office/drawing/2014/main" id="{5E1EEBA6-2B52-412F-9A86-A479CD3D1B38}"/>
                </a:ext>
              </a:extLst>
            </p:cNvPr>
            <p:cNvSpPr txBox="1"/>
            <p:nvPr/>
          </p:nvSpPr>
          <p:spPr>
            <a:xfrm>
              <a:off x="2695380" y="4965446"/>
              <a:ext cx="2583797" cy="707886"/>
            </a:xfrm>
            <a:prstGeom prst="rect">
              <a:avLst/>
            </a:prstGeom>
            <a:noFill/>
          </p:spPr>
          <p:txBody>
            <a:bodyPr wrap="square">
              <a:spAutoFit/>
            </a:bodyPr>
            <a:lstStyle/>
            <a:p>
              <a:pPr marL="0" lvl="0" indent="0" algn="ctr" defTabSz="685800">
                <a:spcBef>
                  <a:spcPts val="0"/>
                </a:spcBef>
              </a:pPr>
              <a:r>
                <a:rPr lang="en-US" sz="2000" dirty="0">
                  <a:solidFill>
                    <a:srgbClr val="00529B"/>
                  </a:solidFill>
                  <a:cs typeface="Arial"/>
                </a:rPr>
                <a:t>Eligible for TRICARE for Life (TFL)</a:t>
              </a:r>
            </a:p>
          </p:txBody>
        </p:sp>
        <p:sp>
          <p:nvSpPr>
            <p:cNvPr id="27" name="Oval 26">
              <a:extLst>
                <a:ext uri="{FF2B5EF4-FFF2-40B4-BE49-F238E27FC236}">
                  <a16:creationId xmlns:a16="http://schemas.microsoft.com/office/drawing/2014/main" id="{3676FA34-2728-4BD5-A979-716C1599A136}"/>
                </a:ext>
                <a:ext uri="{C183D7F6-B498-43B3-948B-1728B52AA6E4}">
                  <adec:decorative xmlns:adec="http://schemas.microsoft.com/office/drawing/2017/decorative" val="1"/>
                </a:ext>
              </a:extLst>
            </p:cNvPr>
            <p:cNvSpPr/>
            <p:nvPr/>
          </p:nvSpPr>
          <p:spPr bwMode="auto">
            <a:xfrm>
              <a:off x="1318221" y="4657926"/>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8" name="Oval 27">
              <a:extLst>
                <a:ext uri="{FF2B5EF4-FFF2-40B4-BE49-F238E27FC236}">
                  <a16:creationId xmlns:a16="http://schemas.microsoft.com/office/drawing/2014/main" id="{6CB0BE79-A88F-433C-B231-60E91AA774F4}"/>
                </a:ext>
                <a:ext uri="{C183D7F6-B498-43B3-948B-1728B52AA6E4}">
                  <adec:decorative xmlns:adec="http://schemas.microsoft.com/office/drawing/2017/decorative" val="1"/>
                </a:ext>
              </a:extLst>
            </p:cNvPr>
            <p:cNvSpPr/>
            <p:nvPr/>
          </p:nvSpPr>
          <p:spPr bwMode="auto">
            <a:xfrm>
              <a:off x="1428404" y="4768109"/>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5" name="Graphic 54">
              <a:extLst>
                <a:ext uri="{FF2B5EF4-FFF2-40B4-BE49-F238E27FC236}">
                  <a16:creationId xmlns:a16="http://schemas.microsoft.com/office/drawing/2014/main" id="{180CB75E-91A4-4904-8B75-5393B990A0C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6561" y="4697003"/>
              <a:ext cx="1064082" cy="1064082"/>
            </a:xfrm>
            <a:prstGeom prst="rect">
              <a:avLst/>
            </a:prstGeom>
          </p:spPr>
        </p:pic>
        <p:pic>
          <p:nvPicPr>
            <p:cNvPr id="51" name="Graphic 50">
              <a:extLst>
                <a:ext uri="{FF2B5EF4-FFF2-40B4-BE49-F238E27FC236}">
                  <a16:creationId xmlns:a16="http://schemas.microsoft.com/office/drawing/2014/main" id="{D985FDC7-6093-4AEC-A794-D30E53B7F95C}"/>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22016" y="5296960"/>
              <a:ext cx="457200" cy="457200"/>
            </a:xfrm>
            <a:prstGeom prst="rect">
              <a:avLst/>
            </a:prstGeom>
          </p:spPr>
        </p:pic>
      </p:grpSp>
      <p:grpSp>
        <p:nvGrpSpPr>
          <p:cNvPr id="30" name="Group 4" descr="Box reading: Eligible for Civilian Health and Medical Program of the Department of Veterans Affairs (CHAMPVA)">
            <a:extLst>
              <a:ext uri="{FF2B5EF4-FFF2-40B4-BE49-F238E27FC236}">
                <a16:creationId xmlns:a16="http://schemas.microsoft.com/office/drawing/2014/main" id="{A1B5C12A-8BE7-4EBB-992B-FF13D6031C5E}"/>
              </a:ext>
            </a:extLst>
          </p:cNvPr>
          <p:cNvGrpSpPr/>
          <p:nvPr/>
        </p:nvGrpSpPr>
        <p:grpSpPr>
          <a:xfrm>
            <a:off x="6628659" y="2054766"/>
            <a:ext cx="4930341" cy="1371600"/>
            <a:chOff x="6628659" y="2054766"/>
            <a:chExt cx="4930341" cy="1371600"/>
          </a:xfrm>
        </p:grpSpPr>
        <p:sp>
          <p:nvSpPr>
            <p:cNvPr id="11" name="Rectangle: Top Corners Rounded 10">
              <a:extLst>
                <a:ext uri="{FF2B5EF4-FFF2-40B4-BE49-F238E27FC236}">
                  <a16:creationId xmlns:a16="http://schemas.microsoft.com/office/drawing/2014/main" id="{BED945BB-6571-4DB7-864E-F6DC4181DE92}"/>
                </a:ext>
                <a:ext uri="{C183D7F6-B498-43B3-948B-1728B52AA6E4}">
                  <adec:decorative xmlns:adec="http://schemas.microsoft.com/office/drawing/2017/decorative" val="1"/>
                </a:ext>
              </a:extLst>
            </p:cNvPr>
            <p:cNvSpPr/>
            <p:nvPr/>
          </p:nvSpPr>
          <p:spPr bwMode="auto">
            <a:xfrm rot="16200000" flipV="1">
              <a:off x="8724360" y="591726"/>
              <a:ext cx="1371600" cy="4297680"/>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5" name="TextBox 34" descr="&#10;">
              <a:extLst>
                <a:ext uri="{FF2B5EF4-FFF2-40B4-BE49-F238E27FC236}">
                  <a16:creationId xmlns:a16="http://schemas.microsoft.com/office/drawing/2014/main" id="{6D76B040-5302-4D03-A091-7EDD6282B076}"/>
                </a:ext>
              </a:extLst>
            </p:cNvPr>
            <p:cNvSpPr txBox="1"/>
            <p:nvPr/>
          </p:nvSpPr>
          <p:spPr>
            <a:xfrm>
              <a:off x="7877186" y="2078846"/>
              <a:ext cx="3616858" cy="1323439"/>
            </a:xfrm>
            <a:prstGeom prst="rect">
              <a:avLst/>
            </a:prstGeom>
            <a:noFill/>
          </p:spPr>
          <p:txBody>
            <a:bodyPr wrap="square">
              <a:spAutoFit/>
            </a:bodyPr>
            <a:lstStyle/>
            <a:p>
              <a:pPr marL="0" lvl="0" indent="0" algn="ctr" defTabSz="685800">
                <a:spcBef>
                  <a:spcPts val="0"/>
                </a:spcBef>
              </a:pPr>
              <a:r>
                <a:rPr lang="en-US" sz="2000" dirty="0">
                  <a:solidFill>
                    <a:srgbClr val="00529B"/>
                  </a:solidFill>
                  <a:cs typeface="Arial"/>
                </a:rPr>
                <a:t>Eligible for Civilian Health and Medical Program of the Department of Veterans Affairs (CHAMPVA)</a:t>
              </a:r>
            </a:p>
          </p:txBody>
        </p:sp>
        <p:sp>
          <p:nvSpPr>
            <p:cNvPr id="33" name="Oval 32">
              <a:extLst>
                <a:ext uri="{FF2B5EF4-FFF2-40B4-BE49-F238E27FC236}">
                  <a16:creationId xmlns:a16="http://schemas.microsoft.com/office/drawing/2014/main" id="{48AD1209-F3FD-4624-A36D-F401EAA3064A}"/>
                </a:ext>
              </a:extLst>
            </p:cNvPr>
            <p:cNvSpPr/>
            <p:nvPr/>
          </p:nvSpPr>
          <p:spPr bwMode="auto">
            <a:xfrm>
              <a:off x="6628659" y="2111517"/>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4" name="Oval 33">
              <a:extLst>
                <a:ext uri="{FF2B5EF4-FFF2-40B4-BE49-F238E27FC236}">
                  <a16:creationId xmlns:a16="http://schemas.microsoft.com/office/drawing/2014/main" id="{260C5097-98D0-439E-92E0-BFE91DF5BABF}"/>
                </a:ext>
                <a:ext uri="{C183D7F6-B498-43B3-948B-1728B52AA6E4}">
                  <adec:decorative xmlns:adec="http://schemas.microsoft.com/office/drawing/2017/decorative" val="1"/>
                </a:ext>
              </a:extLst>
            </p:cNvPr>
            <p:cNvSpPr/>
            <p:nvPr/>
          </p:nvSpPr>
          <p:spPr bwMode="auto">
            <a:xfrm>
              <a:off x="6738843" y="2221700"/>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7" name="Graphic 56">
              <a:extLst>
                <a:ext uri="{FF2B5EF4-FFF2-40B4-BE49-F238E27FC236}">
                  <a16:creationId xmlns:a16="http://schemas.microsoft.com/office/drawing/2014/main" id="{BEAB5D3C-411E-4CE1-83E5-6DF0CA1BBC17}"/>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04121" y="2304920"/>
              <a:ext cx="914400" cy="914400"/>
            </a:xfrm>
            <a:prstGeom prst="rect">
              <a:avLst/>
            </a:prstGeom>
          </p:spPr>
        </p:pic>
        <p:pic>
          <p:nvPicPr>
            <p:cNvPr id="58" name="Graphic 57">
              <a:extLst>
                <a:ext uri="{FF2B5EF4-FFF2-40B4-BE49-F238E27FC236}">
                  <a16:creationId xmlns:a16="http://schemas.microsoft.com/office/drawing/2014/main" id="{AB46EF59-74E5-442F-A415-BCB616CF5850}"/>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32721" y="2522171"/>
              <a:ext cx="457200" cy="457200"/>
            </a:xfrm>
            <a:prstGeom prst="rect">
              <a:avLst/>
            </a:prstGeom>
          </p:spPr>
        </p:pic>
      </p:grpSp>
      <p:grpSp>
        <p:nvGrpSpPr>
          <p:cNvPr id="37" name="Group 5" descr="Box reading: Employer coverage requires you to have it (has fewer than 20 employees)&#10;">
            <a:extLst>
              <a:ext uri="{FF2B5EF4-FFF2-40B4-BE49-F238E27FC236}">
                <a16:creationId xmlns:a16="http://schemas.microsoft.com/office/drawing/2014/main" id="{982C7FC8-CB99-4525-B116-A6B900C2F28B}"/>
              </a:ext>
            </a:extLst>
          </p:cNvPr>
          <p:cNvGrpSpPr/>
          <p:nvPr/>
        </p:nvGrpSpPr>
        <p:grpSpPr>
          <a:xfrm>
            <a:off x="6626450" y="3820803"/>
            <a:ext cx="4922557" cy="1371600"/>
            <a:chOff x="6626450" y="3820803"/>
            <a:chExt cx="4922557" cy="1371600"/>
          </a:xfrm>
        </p:grpSpPr>
        <p:sp>
          <p:nvSpPr>
            <p:cNvPr id="10" name="Rectangle: Top Corners Rounded 9">
              <a:extLst>
                <a:ext uri="{FF2B5EF4-FFF2-40B4-BE49-F238E27FC236}">
                  <a16:creationId xmlns:a16="http://schemas.microsoft.com/office/drawing/2014/main" id="{E7EEB0CA-EE32-4FDC-BB81-7B036558F51E}"/>
                </a:ext>
                <a:ext uri="{C183D7F6-B498-43B3-948B-1728B52AA6E4}">
                  <adec:decorative xmlns:adec="http://schemas.microsoft.com/office/drawing/2017/decorative" val="1"/>
                </a:ext>
              </a:extLst>
            </p:cNvPr>
            <p:cNvSpPr/>
            <p:nvPr/>
          </p:nvSpPr>
          <p:spPr bwMode="auto">
            <a:xfrm rot="16200000" flipV="1">
              <a:off x="8714367" y="2357763"/>
              <a:ext cx="1371600" cy="4297680"/>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1" name="TextBox 40">
              <a:extLst>
                <a:ext uri="{FF2B5EF4-FFF2-40B4-BE49-F238E27FC236}">
                  <a16:creationId xmlns:a16="http://schemas.microsoft.com/office/drawing/2014/main" id="{82C98DDD-C45A-4A82-8928-EDBA3A022160}"/>
                </a:ext>
              </a:extLst>
            </p:cNvPr>
            <p:cNvSpPr txBox="1"/>
            <p:nvPr/>
          </p:nvSpPr>
          <p:spPr>
            <a:xfrm>
              <a:off x="8217334" y="3983524"/>
              <a:ext cx="3010529" cy="1015663"/>
            </a:xfrm>
            <a:prstGeom prst="rect">
              <a:avLst/>
            </a:prstGeom>
            <a:noFill/>
          </p:spPr>
          <p:txBody>
            <a:bodyPr wrap="square">
              <a:spAutoFit/>
            </a:bodyPr>
            <a:lstStyle/>
            <a:p>
              <a:pPr marL="0" indent="0" algn="ctr" defTabSz="685800">
                <a:spcBef>
                  <a:spcPts val="0"/>
                </a:spcBef>
              </a:pPr>
              <a:r>
                <a:rPr lang="en-US" sz="2000" dirty="0">
                  <a:solidFill>
                    <a:srgbClr val="00529B"/>
                  </a:solidFill>
                  <a:cs typeface="Arial"/>
                </a:rPr>
                <a:t>Employer coverage requires you to have it (has fewer than 20 employees)</a:t>
              </a:r>
            </a:p>
          </p:txBody>
        </p:sp>
        <p:sp>
          <p:nvSpPr>
            <p:cNvPr id="39" name="Oval 38">
              <a:extLst>
                <a:ext uri="{FF2B5EF4-FFF2-40B4-BE49-F238E27FC236}">
                  <a16:creationId xmlns:a16="http://schemas.microsoft.com/office/drawing/2014/main" id="{6A58ABE7-82B8-40E8-B909-93DD14832DF2}"/>
                </a:ext>
                <a:ext uri="{C183D7F6-B498-43B3-948B-1728B52AA6E4}">
                  <adec:decorative xmlns:adec="http://schemas.microsoft.com/office/drawing/2017/decorative" val="1"/>
                </a:ext>
              </a:extLst>
            </p:cNvPr>
            <p:cNvSpPr/>
            <p:nvPr/>
          </p:nvSpPr>
          <p:spPr bwMode="auto">
            <a:xfrm>
              <a:off x="6626450" y="3877087"/>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0" name="Oval 39">
              <a:extLst>
                <a:ext uri="{FF2B5EF4-FFF2-40B4-BE49-F238E27FC236}">
                  <a16:creationId xmlns:a16="http://schemas.microsoft.com/office/drawing/2014/main" id="{0ECD8343-E8BB-42C7-A9F9-FD7C954B7C0B}"/>
                </a:ext>
                <a:ext uri="{C183D7F6-B498-43B3-948B-1728B52AA6E4}">
                  <adec:decorative xmlns:adec="http://schemas.microsoft.com/office/drawing/2017/decorative" val="1"/>
                </a:ext>
              </a:extLst>
            </p:cNvPr>
            <p:cNvSpPr/>
            <p:nvPr/>
          </p:nvSpPr>
          <p:spPr bwMode="auto">
            <a:xfrm>
              <a:off x="6737200" y="3987270"/>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3" name="Graphic 52">
              <a:extLst>
                <a:ext uri="{FF2B5EF4-FFF2-40B4-BE49-F238E27FC236}">
                  <a16:creationId xmlns:a16="http://schemas.microsoft.com/office/drawing/2014/main" id="{AB25DD1E-F913-4249-B223-C42CFAB40117}"/>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72679" y="4134526"/>
              <a:ext cx="775266" cy="775266"/>
            </a:xfrm>
            <a:prstGeom prst="rect">
              <a:avLst/>
            </a:prstGeom>
          </p:spPr>
        </p:pic>
      </p:grpSp>
      <p:sp>
        <p:nvSpPr>
          <p:cNvPr id="3" name="Footer Placeholder 2"/>
          <p:cNvSpPr>
            <a:spLocks noGrp="1"/>
          </p:cNvSpPr>
          <p:nvPr>
            <p:ph type="ftr" sz="quarter" idx="11"/>
          </p:nvPr>
        </p:nvSpPr>
        <p:spPr/>
        <p:txBody>
          <a:bodyPr/>
          <a:lstStyle/>
          <a:p>
            <a:r>
              <a:rPr lang="en-US" dirty="0"/>
              <a:t>Getting Started With Medicare</a:t>
            </a:r>
          </a:p>
        </p:txBody>
      </p:sp>
      <p:sp>
        <p:nvSpPr>
          <p:cNvPr id="7" name="Slide Number Placeholder 5">
            <a:extLst>
              <a:ext uri="{FF2B5EF4-FFF2-40B4-BE49-F238E27FC236}">
                <a16:creationId xmlns:a16="http://schemas.microsoft.com/office/drawing/2014/main" id="{6BECE1C1-AB71-4CC0-8EA4-5AD752AC0732}"/>
              </a:ext>
            </a:extLst>
          </p:cNvPr>
          <p:cNvSpPr>
            <a:spLocks noGrp="1"/>
          </p:cNvSpPr>
          <p:nvPr>
            <p:ph type="sldNum" sz="quarter" idx="12"/>
          </p:nvPr>
        </p:nvSpPr>
        <p:spPr>
          <a:xfrm>
            <a:off x="8028567" y="6492875"/>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43</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41070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65760"/>
            <a:ext cx="8444115" cy="719643"/>
          </a:xfrm>
        </p:spPr>
        <p:txBody>
          <a:bodyPr>
            <a:normAutofit/>
          </a:bodyPr>
          <a:lstStyle/>
          <a:p>
            <a:r>
              <a:rPr lang="en-US" sz="3000" dirty="0"/>
              <a:t>Check Your Knowledge: Question </a:t>
            </a:r>
            <a:r>
              <a:rPr lang="en-US" dirty="0"/>
              <a:t>2</a:t>
            </a:r>
            <a:endParaRPr lang="en-US" sz="3000" dirty="0"/>
          </a:p>
        </p:txBody>
      </p:sp>
      <p:sp>
        <p:nvSpPr>
          <p:cNvPr id="9" name="Content Placeholder 8"/>
          <p:cNvSpPr>
            <a:spLocks noGrp="1"/>
          </p:cNvSpPr>
          <p:nvPr>
            <p:ph idx="4294967295"/>
          </p:nvPr>
        </p:nvSpPr>
        <p:spPr>
          <a:xfrm>
            <a:off x="1873941" y="1801810"/>
            <a:ext cx="9140133" cy="5021263"/>
          </a:xfrm>
        </p:spPr>
        <p:txBody>
          <a:bodyPr/>
          <a:lstStyle/>
          <a:p>
            <a:pPr marL="0" lvl="0" indent="0" defTabSz="685800">
              <a:lnSpc>
                <a:spcPct val="100000"/>
              </a:lnSpc>
              <a:spcBef>
                <a:spcPts val="0"/>
              </a:spcBef>
              <a:spcAft>
                <a:spcPts val="600"/>
              </a:spcAft>
              <a:buNone/>
            </a:pPr>
            <a:r>
              <a:rPr lang="en-US" b="1" dirty="0">
                <a:solidFill>
                  <a:srgbClr val="00529B"/>
                </a:solidFill>
              </a:rPr>
              <a:t>Part A helps pay for all of the following when medically necessary and requirements are met, EXCEPT for…</a:t>
            </a:r>
          </a:p>
          <a:p>
            <a:pPr marL="347472" lvl="0" indent="-347472" defTabSz="685800">
              <a:lnSpc>
                <a:spcPct val="100000"/>
              </a:lnSpc>
              <a:spcBef>
                <a:spcPts val="0"/>
              </a:spcBef>
              <a:spcAft>
                <a:spcPts val="600"/>
              </a:spcAft>
              <a:buFont typeface="Wingdings" panose="05000000000000000000" pitchFamily="2" charset="2"/>
              <a:buAutoNum type="alphaLcPeriod"/>
            </a:pPr>
            <a:r>
              <a:rPr lang="en-US" dirty="0">
                <a:solidFill>
                  <a:srgbClr val="00529B"/>
                </a:solidFill>
              </a:rPr>
              <a:t>Diabetic testing supplies</a:t>
            </a:r>
          </a:p>
          <a:p>
            <a:pPr marL="347472" lvl="0" indent="-347472" defTabSz="685800">
              <a:lnSpc>
                <a:spcPct val="100000"/>
              </a:lnSpc>
              <a:spcBef>
                <a:spcPts val="0"/>
              </a:spcBef>
              <a:spcAft>
                <a:spcPts val="600"/>
              </a:spcAft>
              <a:buFont typeface="Wingdings" panose="05000000000000000000" pitchFamily="2" charset="2"/>
              <a:buAutoNum type="alphaLcPeriod"/>
            </a:pPr>
            <a:r>
              <a:rPr lang="en-US" dirty="0">
                <a:solidFill>
                  <a:srgbClr val="00529B"/>
                </a:solidFill>
              </a:rPr>
              <a:t>An inpatient hospital stay</a:t>
            </a:r>
          </a:p>
          <a:p>
            <a:pPr marL="347472" lvl="0" indent="-347472" defTabSz="685800">
              <a:lnSpc>
                <a:spcPct val="100000"/>
              </a:lnSpc>
              <a:spcBef>
                <a:spcPts val="0"/>
              </a:spcBef>
              <a:spcAft>
                <a:spcPts val="600"/>
              </a:spcAft>
              <a:buFont typeface="Wingdings" panose="05000000000000000000" pitchFamily="2" charset="2"/>
              <a:buAutoNum type="alphaLcPeriod"/>
            </a:pPr>
            <a:r>
              <a:rPr lang="en-US" dirty="0">
                <a:solidFill>
                  <a:srgbClr val="00529B"/>
                </a:solidFill>
              </a:rPr>
              <a:t>An inpatient skilled nursing facility (SNF) stay</a:t>
            </a:r>
          </a:p>
          <a:p>
            <a:pPr marL="347472" lvl="0" indent="-347472" defTabSz="685800">
              <a:lnSpc>
                <a:spcPct val="100000"/>
              </a:lnSpc>
              <a:spcBef>
                <a:spcPts val="0"/>
              </a:spcBef>
              <a:spcAft>
                <a:spcPts val="600"/>
              </a:spcAft>
              <a:buFont typeface="Wingdings" panose="05000000000000000000" pitchFamily="2" charset="2"/>
              <a:buAutoNum type="alphaLcPeriod"/>
            </a:pPr>
            <a:r>
              <a:rPr lang="en-US" dirty="0">
                <a:solidFill>
                  <a:srgbClr val="00529B"/>
                </a:solidFill>
              </a:rPr>
              <a:t>Hospice care</a:t>
            </a:r>
          </a:p>
          <a:p>
            <a:pPr marL="0" indent="0">
              <a:buNone/>
            </a:pPr>
            <a:endParaRPr lang="en-US" dirty="0"/>
          </a:p>
        </p:txBody>
      </p:sp>
      <p:sp>
        <p:nvSpPr>
          <p:cNvPr id="6" name="Rounded Rectangle 5" descr="Green box highlighting A as the correct answer"/>
          <p:cNvSpPr/>
          <p:nvPr/>
        </p:nvSpPr>
        <p:spPr>
          <a:xfrm>
            <a:off x="1919794" y="2706136"/>
            <a:ext cx="4114800" cy="48184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n-US" dirty="0"/>
              <a:t>Getting Started With Medicare</a:t>
            </a:r>
          </a:p>
        </p:txBody>
      </p:sp>
      <p:sp>
        <p:nvSpPr>
          <p:cNvPr id="7" name="Slide Number Placeholder 5">
            <a:extLst>
              <a:ext uri="{FF2B5EF4-FFF2-40B4-BE49-F238E27FC236}">
                <a16:creationId xmlns:a16="http://schemas.microsoft.com/office/drawing/2014/main" id="{083BDFCF-4A25-4C0F-ACE3-A838A6FE0553}"/>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44</a:t>
            </a:fld>
            <a:endParaRPr lang="en-US" dirty="0"/>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365760"/>
            <a:ext cx="9130849" cy="719643"/>
          </a:xfrm>
        </p:spPr>
        <p:txBody>
          <a:bodyPr>
            <a:normAutofit/>
          </a:bodyPr>
          <a:lstStyle/>
          <a:p>
            <a:r>
              <a:rPr lang="en-US" sz="3000" dirty="0"/>
              <a:t>Check Your Knowledge: Question 3</a:t>
            </a:r>
          </a:p>
        </p:txBody>
      </p:sp>
      <p:sp>
        <p:nvSpPr>
          <p:cNvPr id="5" name="Content Placeholder 4"/>
          <p:cNvSpPr>
            <a:spLocks noGrp="1"/>
          </p:cNvSpPr>
          <p:nvPr>
            <p:ph idx="4294967295"/>
          </p:nvPr>
        </p:nvSpPr>
        <p:spPr>
          <a:xfrm>
            <a:off x="1883225" y="1836737"/>
            <a:ext cx="9130849" cy="5021263"/>
          </a:xfrm>
        </p:spPr>
        <p:txBody>
          <a:bodyPr>
            <a:normAutofit/>
          </a:bodyPr>
          <a:lstStyle/>
          <a:p>
            <a:pPr marL="0" lvl="0" indent="0" defTabSz="685800">
              <a:lnSpc>
                <a:spcPct val="100000"/>
              </a:lnSpc>
              <a:spcBef>
                <a:spcPts val="0"/>
              </a:spcBef>
              <a:spcAft>
                <a:spcPts val="1200"/>
              </a:spcAft>
              <a:buNone/>
            </a:pPr>
            <a:r>
              <a:rPr lang="en-US" b="1" dirty="0">
                <a:solidFill>
                  <a:srgbClr val="00529B"/>
                </a:solidFill>
              </a:rPr>
              <a:t>For Part B, in most cases, you pay ____________.</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rPr>
              <a:t>A monthly premium</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rPr>
              <a:t>A yearly deductible</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rPr>
              <a:t>20% coinsurance for most covered services</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rPr>
              <a:t>All of the above</a:t>
            </a:r>
          </a:p>
          <a:p>
            <a:pPr marL="0" indent="0">
              <a:buNone/>
            </a:pPr>
            <a:endParaRPr lang="en-US" dirty="0"/>
          </a:p>
        </p:txBody>
      </p:sp>
      <p:sp>
        <p:nvSpPr>
          <p:cNvPr id="6" name="Rounded Rectangle 5" descr="Green box highlighting D as the correct answer"/>
          <p:cNvSpPr/>
          <p:nvPr/>
        </p:nvSpPr>
        <p:spPr>
          <a:xfrm>
            <a:off x="1919794" y="4017741"/>
            <a:ext cx="2860675" cy="48519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r>
              <a:rPr lang="en-US" dirty="0"/>
              <a:t>Getting Started With Medicare</a:t>
            </a:r>
          </a:p>
        </p:txBody>
      </p:sp>
      <p:sp>
        <p:nvSpPr>
          <p:cNvPr id="7" name="Slide Number Placeholder 5">
            <a:extLst>
              <a:ext uri="{FF2B5EF4-FFF2-40B4-BE49-F238E27FC236}">
                <a16:creationId xmlns:a16="http://schemas.microsoft.com/office/drawing/2014/main" id="{CEAE019B-9B61-42A6-9806-E2BEB2802DBB}"/>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45</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65938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dirty="0"/>
              <a:t>Medicare Supplement Insurance (Medigap) Policies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3 Objectives</a:t>
            </a:r>
          </a:p>
        </p:txBody>
      </p:sp>
      <p:sp>
        <p:nvSpPr>
          <p:cNvPr id="13" name="Content Placeholder 12"/>
          <p:cNvSpPr>
            <a:spLocks noGrp="1"/>
          </p:cNvSpPr>
          <p:nvPr>
            <p:ph sz="quarter" idx="13"/>
          </p:nvPr>
        </p:nvSpPr>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804672" lvl="1" indent="-347472">
              <a:lnSpc>
                <a:spcPct val="100000"/>
              </a:lnSpc>
              <a:spcBef>
                <a:spcPts val="0"/>
              </a:spcBef>
              <a:spcAft>
                <a:spcPts val="600"/>
              </a:spcAft>
              <a:buFont typeface="Wingdings" panose="05000000000000000000" pitchFamily="2" charset="2"/>
              <a:buChar char="§"/>
            </a:pPr>
            <a:r>
              <a:rPr lang="en-US" sz="2400" dirty="0">
                <a:solidFill>
                  <a:srgbClr val="00529B"/>
                </a:solidFill>
                <a:latin typeface="Arial"/>
                <a:cs typeface="Arial"/>
              </a:rPr>
              <a:t>Explain Medigap policies and who can buy them</a:t>
            </a:r>
            <a:endParaRPr lang="en-US" sz="2400" dirty="0">
              <a:solidFill>
                <a:srgbClr val="00529B"/>
              </a:solidFill>
            </a:endParaRPr>
          </a:p>
          <a:p>
            <a:pPr marL="804672" lvl="1" indent="-347472">
              <a:lnSpc>
                <a:spcPct val="100000"/>
              </a:lnSpc>
              <a:spcBef>
                <a:spcPts val="0"/>
              </a:spcBef>
              <a:spcAft>
                <a:spcPts val="600"/>
              </a:spcAft>
              <a:buFont typeface="Wingdings" panose="05000000000000000000" pitchFamily="2" charset="2"/>
              <a:buChar char="§"/>
            </a:pPr>
            <a:r>
              <a:rPr lang="en-US" sz="2400" dirty="0">
                <a:solidFill>
                  <a:srgbClr val="00529B"/>
                </a:solidFill>
                <a:latin typeface="Arial"/>
                <a:cs typeface="Arial"/>
              </a:rPr>
              <a:t>Describe what's similar and different in various types of Medigap plans  </a:t>
            </a:r>
          </a:p>
          <a:p>
            <a:pPr marL="804672" lvl="1" indent="-347472">
              <a:lnSpc>
                <a:spcPct val="100000"/>
              </a:lnSpc>
              <a:spcBef>
                <a:spcPts val="0"/>
              </a:spcBef>
              <a:spcAft>
                <a:spcPts val="600"/>
              </a:spcAft>
              <a:buFont typeface="Wingdings" panose="05000000000000000000" pitchFamily="2" charset="2"/>
              <a:buChar char="§"/>
            </a:pPr>
            <a:r>
              <a:rPr lang="en-US" sz="2400" dirty="0">
                <a:solidFill>
                  <a:srgbClr val="00529B"/>
                </a:solidFill>
                <a:latin typeface="Arial"/>
                <a:cs typeface="Arial"/>
              </a:rPr>
              <a:t>Explain what to consider when deciding whether to buy a Medigap policy</a:t>
            </a:r>
          </a:p>
          <a:p>
            <a:pPr marL="804672" lvl="1" indent="-347472">
              <a:lnSpc>
                <a:spcPct val="100000"/>
              </a:lnSpc>
              <a:spcBef>
                <a:spcPts val="0"/>
              </a:spcBef>
              <a:spcAft>
                <a:spcPts val="600"/>
              </a:spcAft>
              <a:buFont typeface="Wingdings" panose="05000000000000000000" pitchFamily="2" charset="2"/>
              <a:buChar char="§"/>
            </a:pPr>
            <a:r>
              <a:rPr lang="en-US" sz="2400" dirty="0">
                <a:solidFill>
                  <a:srgbClr val="00529B"/>
                </a:solidFill>
                <a:latin typeface="Arial"/>
                <a:cs typeface="Arial"/>
              </a:rPr>
              <a:t>Explain when and how to buy a Medigap policy</a:t>
            </a:r>
          </a:p>
          <a:p>
            <a:pPr marL="460375" lvl="1" indent="-233045">
              <a:lnSpc>
                <a:spcPct val="100000"/>
              </a:lnSpc>
              <a:spcBef>
                <a:spcPts val="600"/>
              </a:spcBef>
              <a:buFont typeface="Wingdings" panose="05000000000000000000" pitchFamily="2" charset="2"/>
              <a:buChar char="§"/>
            </a:pPr>
            <a:endParaRPr lang="en-US" sz="2800" dirty="0">
              <a:solidFill>
                <a:srgbClr val="00529B"/>
              </a:solidFill>
              <a:latin typeface="Arial"/>
              <a:cs typeface="Arial"/>
            </a:endParaRPr>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1145FF66-FC5D-4493-B30C-9D240D227F8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47</a:t>
            </a:fld>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3997819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n-US" sz="3000" dirty="0"/>
              <a:t>Medigap Policies</a:t>
            </a:r>
          </a:p>
        </p:txBody>
      </p:sp>
      <p:sp>
        <p:nvSpPr>
          <p:cNvPr id="7" name="Content Placeholder 6"/>
          <p:cNvSpPr>
            <a:spLocks noGrp="1"/>
          </p:cNvSpPr>
          <p:nvPr>
            <p:ph sz="quarter" idx="13"/>
          </p:nvPr>
        </p:nvSpPr>
        <p:spPr>
          <a:xfrm>
            <a:off x="1371600" y="1371600"/>
            <a:ext cx="6781800" cy="4667250"/>
          </a:xfrm>
        </p:spPr>
        <p:txBody>
          <a:bodyPr>
            <a:noAutofit/>
          </a:bodyPr>
          <a:lstStyle/>
          <a:p>
            <a:pPr marL="274320" lvl="0" indent="-274320" defTabSz="685800">
              <a:lnSpc>
                <a:spcPct val="100000"/>
              </a:lnSpc>
              <a:spcBef>
                <a:spcPts val="0"/>
              </a:spcBef>
              <a:defRPr/>
            </a:pPr>
            <a:r>
              <a:rPr lang="en-US" sz="2400" dirty="0">
                <a:solidFill>
                  <a:srgbClr val="00529B"/>
                </a:solidFill>
              </a:rPr>
              <a:t>Are sold by </a:t>
            </a:r>
            <a:r>
              <a:rPr lang="en-US" sz="2400" b="1" dirty="0">
                <a:solidFill>
                  <a:srgbClr val="00529B"/>
                </a:solidFill>
              </a:rPr>
              <a:t>private insurance companies</a:t>
            </a:r>
          </a:p>
          <a:p>
            <a:pPr marL="274320" lvl="0" indent="-274320" defTabSz="685800">
              <a:lnSpc>
                <a:spcPct val="100000"/>
              </a:lnSpc>
              <a:spcBef>
                <a:spcPts val="0"/>
              </a:spcBef>
              <a:defRPr/>
            </a:pPr>
            <a:r>
              <a:rPr lang="en-US" sz="2400" dirty="0">
                <a:solidFill>
                  <a:srgbClr val="00529B"/>
                </a:solidFill>
              </a:rPr>
              <a:t>Fill</a:t>
            </a:r>
            <a:r>
              <a:rPr lang="en-US" sz="2400" b="1" dirty="0">
                <a:solidFill>
                  <a:srgbClr val="00529B"/>
                </a:solidFill>
              </a:rPr>
              <a:t> gaps in Original Medicare </a:t>
            </a:r>
            <a:r>
              <a:rPr lang="en-US" sz="2400" dirty="0">
                <a:solidFill>
                  <a:srgbClr val="00529B"/>
                </a:solidFill>
              </a:rPr>
              <a:t>coverage, like copayments, coinsurance, and deductibles</a:t>
            </a:r>
          </a:p>
          <a:p>
            <a:pPr marL="274320" lvl="0" indent="-274320" defTabSz="685800">
              <a:lnSpc>
                <a:spcPct val="100000"/>
              </a:lnSpc>
              <a:spcBef>
                <a:spcPts val="0"/>
              </a:spcBef>
              <a:defRPr/>
            </a:pPr>
            <a:r>
              <a:rPr lang="en-US" sz="2400" dirty="0">
                <a:solidFill>
                  <a:srgbClr val="00529B"/>
                </a:solidFill>
              </a:rPr>
              <a:t>Each </a:t>
            </a:r>
            <a:r>
              <a:rPr lang="en-US" sz="2400" b="1" dirty="0">
                <a:solidFill>
                  <a:srgbClr val="00529B"/>
                </a:solidFill>
              </a:rPr>
              <a:t>standardized</a:t>
            </a:r>
            <a:r>
              <a:rPr lang="en-US" sz="2400" dirty="0">
                <a:solidFill>
                  <a:srgbClr val="00529B"/>
                </a:solidFill>
              </a:rPr>
              <a:t> Medigap policy under the same plan letter:</a:t>
            </a:r>
          </a:p>
          <a:p>
            <a:pPr marL="822960" lvl="1" indent="-274320">
              <a:lnSpc>
                <a:spcPct val="100000"/>
              </a:lnSpc>
              <a:spcBef>
                <a:spcPts val="0"/>
              </a:spcBef>
              <a:spcAft>
                <a:spcPts val="1200"/>
              </a:spcAft>
              <a:defRPr/>
            </a:pPr>
            <a:r>
              <a:rPr lang="en-US" sz="2000" dirty="0">
                <a:solidFill>
                  <a:srgbClr val="00529B"/>
                </a:solidFill>
              </a:rPr>
              <a:t>Must offer the same basic benefits, no matter who sells it</a:t>
            </a:r>
          </a:p>
          <a:p>
            <a:pPr marL="822960" lvl="1" indent="-274320">
              <a:lnSpc>
                <a:spcPct val="100000"/>
              </a:lnSpc>
              <a:spcBef>
                <a:spcPts val="0"/>
              </a:spcBef>
              <a:spcAft>
                <a:spcPts val="1200"/>
              </a:spcAft>
              <a:defRPr/>
            </a:pPr>
            <a:r>
              <a:rPr lang="en-US" sz="2000" dirty="0">
                <a:solidFill>
                  <a:srgbClr val="00529B"/>
                </a:solidFill>
              </a:rPr>
              <a:t>May vary in costs </a:t>
            </a:r>
          </a:p>
          <a:p>
            <a:pPr marL="274320" lvl="0" indent="-274320" defTabSz="685800">
              <a:lnSpc>
                <a:spcPct val="100000"/>
              </a:lnSpc>
              <a:spcBef>
                <a:spcPts val="0"/>
              </a:spcBef>
              <a:defRPr/>
            </a:pPr>
            <a:r>
              <a:rPr lang="en-US" sz="2400" dirty="0">
                <a:solidFill>
                  <a:srgbClr val="00529B"/>
                </a:solidFill>
              </a:rPr>
              <a:t>Plans are different in Minnesota, Massachusetts, and Wisconsin</a:t>
            </a:r>
          </a:p>
        </p:txBody>
      </p:sp>
      <p:grpSp>
        <p:nvGrpSpPr>
          <p:cNvPr id="4" name="Group 3">
            <a:extLst>
              <a:ext uri="{FF2B5EF4-FFF2-40B4-BE49-F238E27FC236}">
                <a16:creationId xmlns:a16="http://schemas.microsoft.com/office/drawing/2014/main" id="{C2EF73C9-E2BA-4AFE-B527-05FB75AFE09B}"/>
              </a:ext>
              <a:ext uri="{C183D7F6-B498-43B3-948B-1728B52AA6E4}">
                <adec:decorative xmlns:adec="http://schemas.microsoft.com/office/drawing/2017/decorative" val="1"/>
              </a:ext>
            </a:extLst>
          </p:cNvPr>
          <p:cNvGrpSpPr/>
          <p:nvPr/>
        </p:nvGrpSpPr>
        <p:grpSpPr>
          <a:xfrm>
            <a:off x="8478799" y="2310062"/>
            <a:ext cx="2227556" cy="2468132"/>
            <a:chOff x="8478799" y="2310062"/>
            <a:chExt cx="2227556" cy="2468132"/>
          </a:xfrm>
        </p:grpSpPr>
        <p:pic>
          <p:nvPicPr>
            <p:cNvPr id="6" name="Picture 5" descr="Medical supplement Insurance icon">
              <a:extLst>
                <a:ext uri="{FF2B5EF4-FFF2-40B4-BE49-F238E27FC236}">
                  <a16:creationId xmlns:a16="http://schemas.microsoft.com/office/drawing/2014/main" id="{D5E374B7-F4FA-4725-819B-072B4D3A82A8}"/>
                </a:ext>
              </a:extLst>
            </p:cNvPr>
            <p:cNvPicPr>
              <a:picLocks noChangeAspect="1"/>
            </p:cNvPicPr>
            <p:nvPr/>
          </p:nvPicPr>
          <p:blipFill>
            <a:blip r:embed="rId4"/>
            <a:stretch>
              <a:fillRect/>
            </a:stretch>
          </p:blipFill>
          <p:spPr>
            <a:xfrm>
              <a:off x="8478799" y="2310062"/>
              <a:ext cx="2227556" cy="1883357"/>
            </a:xfrm>
            <a:prstGeom prst="rect">
              <a:avLst/>
            </a:prstGeom>
          </p:spPr>
        </p:pic>
        <p:sp>
          <p:nvSpPr>
            <p:cNvPr id="10" name="TextBox 9">
              <a:extLst>
                <a:ext uri="{FF2B5EF4-FFF2-40B4-BE49-F238E27FC236}">
                  <a16:creationId xmlns:a16="http://schemas.microsoft.com/office/drawing/2014/main" id="{0D7B2F54-4CB1-48C8-BF4E-990F06AF3336}"/>
                </a:ext>
              </a:extLst>
            </p:cNvPr>
            <p:cNvSpPr txBox="1"/>
            <p:nvPr/>
          </p:nvSpPr>
          <p:spPr>
            <a:xfrm>
              <a:off x="8531903" y="4193419"/>
              <a:ext cx="217445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1">
                      <a:lumMod val="50000"/>
                    </a:schemeClr>
                  </a:solidFill>
                  <a:effectLst/>
                  <a:uLnTx/>
                  <a:uFillTx/>
                </a:rPr>
                <a:t>Medicare Supplement Insurance (Medigap) </a:t>
              </a:r>
              <a:endParaRPr kumimoji="0" lang="en-US" sz="1600" b="0" i="0" u="none" strike="noStrike" kern="0" cap="none" spc="0" normalizeH="0" baseline="0" noProof="0" dirty="0">
                <a:ln>
                  <a:noFill/>
                </a:ln>
                <a:solidFill>
                  <a:schemeClr val="accent1">
                    <a:lumMod val="50000"/>
                  </a:schemeClr>
                </a:solidFill>
                <a:effectLst/>
                <a:uLnTx/>
                <a:uFillTx/>
              </a:endParaRPr>
            </a:p>
          </p:txBody>
        </p:sp>
      </p:gr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n-US" dirty="0"/>
              <a:t>Getting Started With Medicare</a:t>
            </a:r>
          </a:p>
        </p:txBody>
      </p:sp>
      <p:sp>
        <p:nvSpPr>
          <p:cNvPr id="11" name="Slide Number Placeholder 5">
            <a:extLst>
              <a:ext uri="{FF2B5EF4-FFF2-40B4-BE49-F238E27FC236}">
                <a16:creationId xmlns:a16="http://schemas.microsoft.com/office/drawing/2014/main" id="{2AC52314-2E70-4B45-B095-CEBCFB8D7C6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48</a:t>
            </a:fld>
            <a:endParaRPr lang="en-US" dirty="0"/>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25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par>
                          <p:cTn id="22" fill="hold">
                            <p:stCondLst>
                              <p:cond delay="1250"/>
                            </p:stCondLst>
                            <p:childTnLst>
                              <p:par>
                                <p:cTn id="23" presetID="10" presetClass="entr" presetSubtype="0" fill="hold" nodeType="afterEffect">
                                  <p:stCondLst>
                                    <p:cond delay="25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fade">
                                      <p:cBhvr>
                                        <p:cTn id="3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022728"/>
          </a:xfrm>
        </p:spPr>
        <p:txBody>
          <a:bodyPr anchor="ctr">
            <a:normAutofit/>
          </a:bodyPr>
          <a:lstStyle/>
          <a:p>
            <a:r>
              <a:rPr lang="en-US" sz="3000" dirty="0"/>
              <a:t>Medigap Plan Coverage</a:t>
            </a:r>
          </a:p>
        </p:txBody>
      </p:sp>
      <p:sp>
        <p:nvSpPr>
          <p:cNvPr id="5" name="TextBox 4">
            <a:extLst>
              <a:ext uri="{FF2B5EF4-FFF2-40B4-BE49-F238E27FC236}">
                <a16:creationId xmlns:a16="http://schemas.microsoft.com/office/drawing/2014/main" id="{47A8566C-F432-4D58-9A6F-E1959189B03A}"/>
              </a:ext>
            </a:extLst>
          </p:cNvPr>
          <p:cNvSpPr txBox="1"/>
          <p:nvPr/>
        </p:nvSpPr>
        <p:spPr>
          <a:xfrm>
            <a:off x="4577617" y="968031"/>
            <a:ext cx="7081667" cy="276999"/>
          </a:xfrm>
          <a:prstGeom prst="rect">
            <a:avLst/>
          </a:prstGeom>
          <a:solidFill>
            <a:schemeClr val="accent5">
              <a:lumMod val="20000"/>
              <a:lumOff val="80000"/>
            </a:schemeClr>
          </a:solidFill>
        </p:spPr>
        <p:txBody>
          <a:bodyPr wrap="square" rtlCol="0">
            <a:spAutoFit/>
          </a:bodyPr>
          <a:lstStyle/>
          <a:p>
            <a:r>
              <a:rPr lang="en-US" sz="1200" dirty="0">
                <a:solidFill>
                  <a:schemeClr val="accent5">
                    <a:lumMod val="50000"/>
                  </a:schemeClr>
                </a:solidFill>
                <a:latin typeface="Arial" panose="020B0604020202020204" pitchFamily="34" charset="0"/>
                <a:cs typeface="Arial" panose="020B0604020202020204" pitchFamily="34" charset="0"/>
              </a:rPr>
              <a:t>Medicare Supplement Insurance (Medigap) plans </a:t>
            </a:r>
          </a:p>
        </p:txBody>
      </p:sp>
      <p:graphicFrame>
        <p:nvGraphicFramePr>
          <p:cNvPr id="10" name="Table 9" descr="Table of the benefit percentages of Medicare Supplement Insurance (Medigap) plans ">
            <a:extLst>
              <a:ext uri="{FF2B5EF4-FFF2-40B4-BE49-F238E27FC236}">
                <a16:creationId xmlns:a16="http://schemas.microsoft.com/office/drawing/2014/main" id="{296B46C0-DE9B-4165-B3AB-8F660A3E30D1}"/>
              </a:ext>
            </a:extLst>
          </p:cNvPr>
          <p:cNvGraphicFramePr>
            <a:graphicFrameLocks noGrp="1"/>
          </p:cNvGraphicFramePr>
          <p:nvPr>
            <p:extLst>
              <p:ext uri="{D42A27DB-BD31-4B8C-83A1-F6EECF244321}">
                <p14:modId xmlns:p14="http://schemas.microsoft.com/office/powerpoint/2010/main" val="2696428876"/>
              </p:ext>
            </p:extLst>
          </p:nvPr>
        </p:nvGraphicFramePr>
        <p:xfrm>
          <a:off x="416409" y="1245030"/>
          <a:ext cx="11242876" cy="3406611"/>
        </p:xfrm>
        <a:graphic>
          <a:graphicData uri="http://schemas.openxmlformats.org/drawingml/2006/table">
            <a:tbl>
              <a:tblPr firstRow="1"/>
              <a:tblGrid>
                <a:gridCol w="4189335">
                  <a:extLst>
                    <a:ext uri="{9D8B030D-6E8A-4147-A177-3AD203B41FA5}">
                      <a16:colId xmlns:a16="http://schemas.microsoft.com/office/drawing/2014/main" val="3130994718"/>
                    </a:ext>
                  </a:extLst>
                </a:gridCol>
                <a:gridCol w="636989">
                  <a:extLst>
                    <a:ext uri="{9D8B030D-6E8A-4147-A177-3AD203B41FA5}">
                      <a16:colId xmlns:a16="http://schemas.microsoft.com/office/drawing/2014/main" val="3280422692"/>
                    </a:ext>
                  </a:extLst>
                </a:gridCol>
                <a:gridCol w="636989">
                  <a:extLst>
                    <a:ext uri="{9D8B030D-6E8A-4147-A177-3AD203B41FA5}">
                      <a16:colId xmlns:a16="http://schemas.microsoft.com/office/drawing/2014/main" val="2329030423"/>
                    </a:ext>
                  </a:extLst>
                </a:gridCol>
                <a:gridCol w="636989">
                  <a:extLst>
                    <a:ext uri="{9D8B030D-6E8A-4147-A177-3AD203B41FA5}">
                      <a16:colId xmlns:a16="http://schemas.microsoft.com/office/drawing/2014/main" val="4007677874"/>
                    </a:ext>
                  </a:extLst>
                </a:gridCol>
                <a:gridCol w="636989">
                  <a:extLst>
                    <a:ext uri="{9D8B030D-6E8A-4147-A177-3AD203B41FA5}">
                      <a16:colId xmlns:a16="http://schemas.microsoft.com/office/drawing/2014/main" val="2961580991"/>
                    </a:ext>
                  </a:extLst>
                </a:gridCol>
                <a:gridCol w="636989">
                  <a:extLst>
                    <a:ext uri="{9D8B030D-6E8A-4147-A177-3AD203B41FA5}">
                      <a16:colId xmlns:a16="http://schemas.microsoft.com/office/drawing/2014/main" val="2492110190"/>
                    </a:ext>
                  </a:extLst>
                </a:gridCol>
                <a:gridCol w="636989">
                  <a:extLst>
                    <a:ext uri="{9D8B030D-6E8A-4147-A177-3AD203B41FA5}">
                      <a16:colId xmlns:a16="http://schemas.microsoft.com/office/drawing/2014/main" val="3250895483"/>
                    </a:ext>
                  </a:extLst>
                </a:gridCol>
                <a:gridCol w="914400">
                  <a:extLst>
                    <a:ext uri="{9D8B030D-6E8A-4147-A177-3AD203B41FA5}">
                      <a16:colId xmlns:a16="http://schemas.microsoft.com/office/drawing/2014/main" val="4062724447"/>
                    </a:ext>
                  </a:extLst>
                </a:gridCol>
                <a:gridCol w="914400">
                  <a:extLst>
                    <a:ext uri="{9D8B030D-6E8A-4147-A177-3AD203B41FA5}">
                      <a16:colId xmlns:a16="http://schemas.microsoft.com/office/drawing/2014/main" val="4232621865"/>
                    </a:ext>
                  </a:extLst>
                </a:gridCol>
                <a:gridCol w="636989">
                  <a:extLst>
                    <a:ext uri="{9D8B030D-6E8A-4147-A177-3AD203B41FA5}">
                      <a16:colId xmlns:a16="http://schemas.microsoft.com/office/drawing/2014/main" val="2937596607"/>
                    </a:ext>
                  </a:extLst>
                </a:gridCol>
                <a:gridCol w="765818">
                  <a:extLst>
                    <a:ext uri="{9D8B030D-6E8A-4147-A177-3AD203B41FA5}">
                      <a16:colId xmlns:a16="http://schemas.microsoft.com/office/drawing/2014/main" val="1506121151"/>
                    </a:ext>
                  </a:extLst>
                </a:gridCol>
              </a:tblGrid>
              <a:tr h="234379">
                <a:tc>
                  <a:txBody>
                    <a:bodyPr/>
                    <a:lstStyle/>
                    <a:p>
                      <a:pPr algn="l" fontAlgn="t"/>
                      <a:r>
                        <a:rPr lang="en-US" sz="1300" b="1" i="0" u="none" strike="noStrike" dirty="0">
                          <a:solidFill>
                            <a:srgbClr val="000000"/>
                          </a:solidFill>
                          <a:effectLst/>
                          <a:latin typeface="Calibri" panose="020F0502020204030204" pitchFamily="34" charset="0"/>
                        </a:rPr>
                        <a:t>Benefits</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A</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B</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C</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D</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F*</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G*</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K</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L</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M</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N</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extLst>
                  <a:ext uri="{0D108BD9-81ED-4DB2-BD59-A6C34878D82A}">
                    <a16:rowId xmlns:a16="http://schemas.microsoft.com/office/drawing/2014/main" val="3215339582"/>
                  </a:ext>
                </a:extLst>
              </a:tr>
              <a:tr h="461432">
                <a:tc>
                  <a:txBody>
                    <a:bodyPr/>
                    <a:lstStyle/>
                    <a:p>
                      <a:pPr algn="l" fontAlgn="t"/>
                      <a:r>
                        <a:rPr lang="en-US" sz="1300" b="0" i="0" u="none" strike="noStrike" dirty="0">
                          <a:solidFill>
                            <a:srgbClr val="203764"/>
                          </a:solidFill>
                          <a:effectLst/>
                          <a:latin typeface="Calibri" panose="020F0502020204030204" pitchFamily="34" charset="0"/>
                        </a:rPr>
                        <a:t>Medicare Part A </a:t>
                      </a:r>
                      <a:r>
                        <a:rPr lang="en-US" sz="1300" b="1" i="0" u="none" strike="noStrike" dirty="0">
                          <a:solidFill>
                            <a:srgbClr val="203764"/>
                          </a:solidFill>
                          <a:effectLst/>
                          <a:latin typeface="Calibri" panose="020F0502020204030204" pitchFamily="34" charset="0"/>
                        </a:rPr>
                        <a:t>coinsurance</a:t>
                      </a:r>
                      <a:r>
                        <a:rPr lang="en-US" sz="1300" b="0" i="0" u="none" strike="noStrike" dirty="0">
                          <a:solidFill>
                            <a:srgbClr val="203764"/>
                          </a:solidFill>
                          <a:effectLst/>
                          <a:latin typeface="Calibri" panose="020F0502020204030204" pitchFamily="34" charset="0"/>
                        </a:rPr>
                        <a:t> and hospital costs (up to an additional 365 days after Medicare benefits are used</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1252637787"/>
                  </a:ext>
                </a:extLst>
              </a:tr>
              <a:tr h="234379">
                <a:tc>
                  <a:txBody>
                    <a:bodyPr/>
                    <a:lstStyle/>
                    <a:p>
                      <a:pPr algn="l" fontAlgn="t"/>
                      <a:r>
                        <a:rPr lang="en-US" sz="1300" b="0" i="0" u="none" strike="noStrike" dirty="0">
                          <a:solidFill>
                            <a:srgbClr val="203764"/>
                          </a:solidFill>
                          <a:effectLst/>
                          <a:latin typeface="Calibri" panose="020F0502020204030204" pitchFamily="34" charset="0"/>
                        </a:rPr>
                        <a:t>Medicare Part B coinsurance or </a:t>
                      </a:r>
                      <a:r>
                        <a:rPr lang="en-US" sz="1300" b="1" i="0" u="none" strike="noStrike" dirty="0">
                          <a:solidFill>
                            <a:srgbClr val="203764"/>
                          </a:solidFill>
                          <a:effectLst/>
                          <a:latin typeface="Calibri" panose="020F0502020204030204" pitchFamily="34" charset="0"/>
                        </a:rPr>
                        <a:t>copayment</a:t>
                      </a:r>
                      <a:endParaRPr lang="en-US" sz="1300" b="0" i="0" u="none" strike="noStrike" dirty="0">
                        <a:solidFill>
                          <a:srgbClr val="203764"/>
                        </a:solidFill>
                        <a:effectLst/>
                        <a:latin typeface="Calibri" panose="020F0502020204030204" pitchFamily="34" charset="0"/>
                      </a:endParaRP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460072357"/>
                  </a:ext>
                </a:extLst>
              </a:tr>
              <a:tr h="234379">
                <a:tc>
                  <a:txBody>
                    <a:bodyPr/>
                    <a:lstStyle/>
                    <a:p>
                      <a:pPr algn="l" fontAlgn="t"/>
                      <a:r>
                        <a:rPr lang="en-US" sz="1300" b="0" i="0" u="none" strike="noStrike" dirty="0">
                          <a:solidFill>
                            <a:srgbClr val="203764"/>
                          </a:solidFill>
                          <a:effectLst/>
                          <a:latin typeface="Calibri" panose="020F0502020204030204" pitchFamily="34" charset="0"/>
                        </a:rPr>
                        <a:t>Blood (first 3 pints)</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060697991"/>
                  </a:ext>
                </a:extLst>
              </a:tr>
              <a:tr h="234379">
                <a:tc>
                  <a:txBody>
                    <a:bodyPr/>
                    <a:lstStyle/>
                    <a:p>
                      <a:pPr algn="l" fontAlgn="t"/>
                      <a:r>
                        <a:rPr lang="en-US" sz="1300" b="0" i="0" u="none" strike="noStrike" dirty="0">
                          <a:solidFill>
                            <a:srgbClr val="203764"/>
                          </a:solidFill>
                          <a:effectLst/>
                          <a:latin typeface="Calibri" panose="020F0502020204030204" pitchFamily="34" charset="0"/>
                        </a:rPr>
                        <a:t>Part A hospice care coinsurance or copayment</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502771740"/>
                  </a:ext>
                </a:extLst>
              </a:tr>
              <a:tr h="234379">
                <a:tc>
                  <a:txBody>
                    <a:bodyPr/>
                    <a:lstStyle/>
                    <a:p>
                      <a:pPr algn="l" fontAlgn="t"/>
                      <a:r>
                        <a:rPr lang="en-US" sz="1300" b="0" i="0" u="none" strike="noStrike" dirty="0">
                          <a:solidFill>
                            <a:srgbClr val="203764"/>
                          </a:solidFill>
                          <a:effectLst/>
                          <a:latin typeface="Calibri" panose="020F0502020204030204" pitchFamily="34" charset="0"/>
                        </a:rPr>
                        <a:t>Skilled nursing facility care coinsurance</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551362421"/>
                  </a:ext>
                </a:extLst>
              </a:tr>
              <a:tr h="234379">
                <a:tc>
                  <a:txBody>
                    <a:bodyPr/>
                    <a:lstStyle/>
                    <a:p>
                      <a:pPr algn="l" fontAlgn="t"/>
                      <a:r>
                        <a:rPr lang="en-US" sz="1300" b="0" i="0" u="none" strike="noStrike" dirty="0">
                          <a:solidFill>
                            <a:srgbClr val="203764"/>
                          </a:solidFill>
                          <a:effectLst/>
                          <a:latin typeface="Calibri" panose="020F0502020204030204" pitchFamily="34" charset="0"/>
                        </a:rPr>
                        <a:t>Part A </a:t>
                      </a:r>
                      <a:r>
                        <a:rPr lang="en-US" sz="1300" b="1" i="0" u="none" strike="noStrike" dirty="0">
                          <a:solidFill>
                            <a:srgbClr val="203764"/>
                          </a:solidFill>
                          <a:effectLst/>
                          <a:latin typeface="Calibri" panose="020F0502020204030204" pitchFamily="34" charset="0"/>
                        </a:rPr>
                        <a:t>deductible</a:t>
                      </a:r>
                      <a:endParaRPr lang="en-US" sz="1300" b="0" i="0" u="none" strike="noStrike" dirty="0">
                        <a:solidFill>
                          <a:srgbClr val="203764"/>
                        </a:solidFill>
                        <a:effectLst/>
                        <a:latin typeface="Calibri" panose="020F0502020204030204" pitchFamily="34" charset="0"/>
                      </a:endParaRP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3401531930"/>
                  </a:ext>
                </a:extLst>
              </a:tr>
              <a:tr h="234379">
                <a:tc>
                  <a:txBody>
                    <a:bodyPr/>
                    <a:lstStyle/>
                    <a:p>
                      <a:pPr algn="l" fontAlgn="t"/>
                      <a:r>
                        <a:rPr lang="en-US" sz="1300" b="0" i="0" u="none" strike="noStrike" dirty="0">
                          <a:solidFill>
                            <a:srgbClr val="203764"/>
                          </a:solidFill>
                          <a:effectLst/>
                          <a:latin typeface="Calibri" panose="020F0502020204030204" pitchFamily="34" charset="0"/>
                        </a:rPr>
                        <a:t>Part B deductible</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730263135"/>
                  </a:ext>
                </a:extLst>
              </a:tr>
              <a:tr h="234379">
                <a:tc>
                  <a:txBody>
                    <a:bodyPr/>
                    <a:lstStyle/>
                    <a:p>
                      <a:pPr algn="l" fontAlgn="t"/>
                      <a:r>
                        <a:rPr lang="en-US" sz="1300" b="0" i="0" u="none" strike="noStrike" dirty="0">
                          <a:solidFill>
                            <a:srgbClr val="203764"/>
                          </a:solidFill>
                          <a:effectLst/>
                          <a:latin typeface="Calibri" panose="020F0502020204030204" pitchFamily="34" charset="0"/>
                        </a:rPr>
                        <a:t>Part B </a:t>
                      </a:r>
                      <a:r>
                        <a:rPr lang="en-US" sz="1300" b="1" i="0" u="none" strike="noStrike" dirty="0">
                          <a:solidFill>
                            <a:srgbClr val="203764"/>
                          </a:solidFill>
                          <a:effectLst/>
                          <a:latin typeface="Calibri" panose="020F0502020204030204" pitchFamily="34" charset="0"/>
                        </a:rPr>
                        <a:t>excess charges</a:t>
                      </a:r>
                      <a:endParaRPr lang="en-US" sz="1300" b="0" i="0" u="none" strike="noStrike" dirty="0">
                        <a:solidFill>
                          <a:srgbClr val="203764"/>
                        </a:solidFill>
                        <a:effectLst/>
                        <a:latin typeface="Calibri" panose="020F0502020204030204" pitchFamily="34" charset="0"/>
                      </a:endParaRP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1146044585"/>
                  </a:ext>
                </a:extLst>
              </a:tr>
              <a:tr h="234379">
                <a:tc>
                  <a:txBody>
                    <a:bodyPr/>
                    <a:lstStyle/>
                    <a:p>
                      <a:pPr algn="l" fontAlgn="t"/>
                      <a:r>
                        <a:rPr lang="en-US" sz="1300" b="0" i="0" u="none" strike="noStrike" dirty="0">
                          <a:solidFill>
                            <a:srgbClr val="203764"/>
                          </a:solidFill>
                          <a:effectLst/>
                          <a:latin typeface="Calibri" panose="020F0502020204030204" pitchFamily="34" charset="0"/>
                        </a:rPr>
                        <a:t>Foreign travel emergency (up to plan limits)</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2616064770"/>
                  </a:ext>
                </a:extLst>
              </a:tr>
              <a:tr h="432134">
                <a:tc>
                  <a:txBody>
                    <a:bodyPr/>
                    <a:lstStyle/>
                    <a:p>
                      <a:pPr algn="l" fontAlgn="t"/>
                      <a:endParaRPr lang="en-US" sz="1300" b="0" i="0" u="none" strike="noStrike" dirty="0">
                        <a:solidFill>
                          <a:srgbClr val="000000"/>
                        </a:solidFill>
                        <a:effectLst/>
                        <a:latin typeface="Calibri" panose="020F0502020204030204" pitchFamily="34" charset="0"/>
                      </a:endParaRPr>
                    </a:p>
                  </a:txBody>
                  <a:tcPr marL="7029" marR="7029" marT="7029" marB="0">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a:noFill/>
                    </a:lnB>
                  </a:tcPr>
                </a:tc>
                <a:tc>
                  <a:txBody>
                    <a:bodyPr/>
                    <a:lstStyle/>
                    <a:p>
                      <a:pPr algn="ctr" fontAlgn="b"/>
                      <a:r>
                        <a:rPr lang="en-US" sz="1300" b="0" i="0" u="none" strike="noStrike" dirty="0">
                          <a:solidFill>
                            <a:srgbClr val="203764"/>
                          </a:solidFill>
                          <a:effectLst/>
                          <a:latin typeface="Calibri" panose="020F0502020204030204" pitchFamily="34" charset="0"/>
                        </a:rPr>
                        <a:t>Out-of-pocket limit in 2022**</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300" b="0" i="0" u="none" strike="noStrike" dirty="0">
                          <a:solidFill>
                            <a:srgbClr val="203764"/>
                          </a:solidFill>
                          <a:effectLst/>
                          <a:latin typeface="Calibri" panose="020F0502020204030204" pitchFamily="34" charset="0"/>
                        </a:rPr>
                        <a:t>Out-of-pocket limit in 2022**</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extLst>
                  <a:ext uri="{0D108BD9-81ED-4DB2-BD59-A6C34878D82A}">
                    <a16:rowId xmlns:a16="http://schemas.microsoft.com/office/drawing/2014/main" val="1263501015"/>
                  </a:ext>
                </a:extLst>
              </a:tr>
              <a:tr h="234379">
                <a:tc>
                  <a:txBody>
                    <a:bodyPr/>
                    <a:lstStyle/>
                    <a:p>
                      <a:pPr algn="l" fontAlgn="t"/>
                      <a:endParaRPr lang="en-US" sz="1300" b="0" i="0" u="none" strike="noStrike" dirty="0">
                        <a:solidFill>
                          <a:srgbClr val="000000"/>
                        </a:solidFill>
                        <a:effectLst/>
                        <a:latin typeface="Calibri" panose="020F0502020204030204" pitchFamily="34" charset="0"/>
                      </a:endParaRPr>
                    </a:p>
                  </a:txBody>
                  <a:tcPr marL="7029" marR="7029" marT="7029" marB="0">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a:noFill/>
                    </a:lnT>
                    <a:lnB>
                      <a:noFill/>
                    </a:lnB>
                  </a:tcPr>
                </a:tc>
                <a:tc>
                  <a:txBody>
                    <a:bodyPr/>
                    <a:lstStyle/>
                    <a:p>
                      <a:pPr algn="ctr" fontAlgn="b"/>
                      <a:r>
                        <a:rPr lang="en-US" sz="1300" b="0" i="0" u="none" strike="noStrike" dirty="0">
                          <a:solidFill>
                            <a:srgbClr val="203764"/>
                          </a:solidFill>
                          <a:effectLst/>
                          <a:latin typeface="Calibri" panose="020F0502020204030204" pitchFamily="34" charset="0"/>
                        </a:rPr>
                        <a:t>$6,620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r>
                        <a:rPr lang="en-US" sz="1300" b="0" i="0" u="none" strike="noStrike" dirty="0">
                          <a:solidFill>
                            <a:srgbClr val="203764"/>
                          </a:solidFill>
                          <a:effectLst/>
                          <a:latin typeface="Calibri" panose="020F0502020204030204" pitchFamily="34" charset="0"/>
                        </a:rPr>
                        <a:t>$3,310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extLst>
                  <a:ext uri="{0D108BD9-81ED-4DB2-BD59-A6C34878D82A}">
                    <a16:rowId xmlns:a16="http://schemas.microsoft.com/office/drawing/2014/main" val="2286520977"/>
                  </a:ext>
                </a:extLst>
              </a:tr>
            </a:tbl>
          </a:graphicData>
        </a:graphic>
      </p:graphicFrame>
      <p:sp>
        <p:nvSpPr>
          <p:cNvPr id="9" name="TextBox 8">
            <a:extLst>
              <a:ext uri="{FF2B5EF4-FFF2-40B4-BE49-F238E27FC236}">
                <a16:creationId xmlns:a16="http://schemas.microsoft.com/office/drawing/2014/main" id="{AB538BD5-7D01-4C96-A2E5-0CCF73C1A690}"/>
              </a:ext>
            </a:extLst>
          </p:cNvPr>
          <p:cNvSpPr txBox="1"/>
          <p:nvPr/>
        </p:nvSpPr>
        <p:spPr>
          <a:xfrm>
            <a:off x="416409" y="4629869"/>
            <a:ext cx="10688055" cy="1600438"/>
          </a:xfrm>
          <a:prstGeom prst="rect">
            <a:avLst/>
          </a:prstGeom>
          <a:solidFill>
            <a:schemeClr val="accent5">
              <a:lumMod val="20000"/>
              <a:lumOff val="80000"/>
              <a:alpha val="58000"/>
            </a:schemeClr>
          </a:solidFill>
        </p:spPr>
        <p:txBody>
          <a:bodyPr wrap="square" rtlCol="0">
            <a:spAutoFit/>
          </a:bodyPr>
          <a:lstStyle/>
          <a:p>
            <a:r>
              <a:rPr lang="en-US" sz="1400" dirty="0">
                <a:solidFill>
                  <a:srgbClr val="323A45"/>
                </a:solidFill>
                <a:latin typeface="Rubik"/>
              </a:rPr>
              <a:t>* Plans F and G also offer a high-deductible plan in some states. With this option, you must pay for Medicare-covered costs (coinsurance, copayments, and deductibles) up to the deductible amount of $2,490 in 2022 before your policy pays anything. (Plans C and F aren't available to people who were newly eligible for Medicare on or after January 1, 2020.)</a:t>
            </a:r>
          </a:p>
          <a:p>
            <a:r>
              <a:rPr lang="en-US" sz="1400" dirty="0">
                <a:solidFill>
                  <a:srgbClr val="323A45"/>
                </a:solidFill>
                <a:latin typeface="Rubik"/>
              </a:rPr>
              <a:t>** For Plans K and L, after you meet your out-of-pocket yearly limit and your yearly Part B deductible, the Medigap plan pays 100% of covered services for the rest of the calendar year.</a:t>
            </a:r>
          </a:p>
          <a:p>
            <a:r>
              <a:rPr lang="en-US" sz="1400" dirty="0">
                <a:solidFill>
                  <a:srgbClr val="323A45"/>
                </a:solidFill>
                <a:latin typeface="Rubik"/>
              </a:rPr>
              <a:t>*** Plan N pays 100% of the Part B coinsurance, except for a copayment of up to $20 for some office visits and up to a $50 copayment for emergency room visits that don't result in inpatient admission.</a:t>
            </a:r>
          </a:p>
        </p:txBody>
      </p:sp>
      <p:sp>
        <p:nvSpPr>
          <p:cNvPr id="3" name="Footer Placeholder 2"/>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AE754276-2084-42D3-9DED-C56E91A005B4}"/>
              </a:ext>
            </a:extLst>
          </p:cNvPr>
          <p:cNvSpPr>
            <a:spLocks noGrp="1"/>
          </p:cNvSpPr>
          <p:nvPr>
            <p:ph type="sldNum" sz="quarter" idx="12"/>
          </p:nvPr>
        </p:nvSpPr>
        <p:spPr/>
        <p:txBody>
          <a:bodyPr/>
          <a:lstStyle/>
          <a:p>
            <a:fld id="{48F63A3B-78C7-47BE-AE5E-E10140E04643}" type="slidenum">
              <a:rPr lang="en-US" smtClean="0"/>
              <a:pPr/>
              <a:t>49</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808830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1 Objectives</a:t>
            </a:r>
          </a:p>
        </p:txBody>
      </p:sp>
      <p:sp>
        <p:nvSpPr>
          <p:cNvPr id="13" name="Content Placeholder 12"/>
          <p:cNvSpPr>
            <a:spLocks noGrp="1"/>
          </p:cNvSpPr>
          <p:nvPr>
            <p:ph sz="quarter" idx="13"/>
          </p:nvPr>
        </p:nvSpPr>
        <p:spPr/>
        <p:txBody>
          <a:bodyPr vert="horz" lIns="91440" tIns="45720" rIns="91440" bIns="45720" rtlCol="0" anchor="t">
            <a:norm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latin typeface="Arial"/>
                <a:cs typeface="Arial"/>
              </a:rPr>
              <a:t>At the end of this lesson, you’ll be able to:</a:t>
            </a: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Describe the Medicare Program and who it’s for</a:t>
            </a:r>
            <a:endParaRPr lang="en-US" dirty="0">
              <a:solidFill>
                <a:srgbClr val="00529B"/>
              </a:solidFill>
            </a:endParaRP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Explain the parts of Medicare and coverage options</a:t>
            </a:r>
            <a:endParaRPr lang="en-US" dirty="0">
              <a:solidFill>
                <a:srgbClr val="00529B"/>
              </a:solidFill>
            </a:endParaRP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Explain automatic enrollment and how it works</a:t>
            </a:r>
            <a:endParaRPr lang="en-US" dirty="0">
              <a:solidFill>
                <a:srgbClr val="00529B"/>
              </a:solidFill>
            </a:endParaRP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Describe various enrollment periods you may use to join or switch plans</a:t>
            </a:r>
            <a:endParaRPr lang="en-US" sz="2000"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B0998C6F-04A6-44B1-A847-F2D3CBDBFC2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a:t>
            </a:fld>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441194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Do I Need a Medigap Policy?</a:t>
            </a:r>
          </a:p>
        </p:txBody>
      </p:sp>
      <p:grpSp>
        <p:nvGrpSpPr>
          <p:cNvPr id="48" name="Q 1" descr="Question 1: It only works with Original Medicare, right?&#10;">
            <a:extLst>
              <a:ext uri="{FF2B5EF4-FFF2-40B4-BE49-F238E27FC236}">
                <a16:creationId xmlns:a16="http://schemas.microsoft.com/office/drawing/2014/main" id="{CDFC41AE-83C2-4AF2-8E04-816BD9CD1215}"/>
              </a:ext>
            </a:extLst>
          </p:cNvPr>
          <p:cNvGrpSpPr/>
          <p:nvPr/>
        </p:nvGrpSpPr>
        <p:grpSpPr>
          <a:xfrm>
            <a:off x="1030705" y="1446826"/>
            <a:ext cx="5211414" cy="914400"/>
            <a:chOff x="1030705" y="1446826"/>
            <a:chExt cx="5211414" cy="914400"/>
          </a:xfrm>
        </p:grpSpPr>
        <p:sp>
          <p:nvSpPr>
            <p:cNvPr id="22" name="Rectangle: Rounded Corners 21">
              <a:extLst>
                <a:ext uri="{FF2B5EF4-FFF2-40B4-BE49-F238E27FC236}">
                  <a16:creationId xmlns:a16="http://schemas.microsoft.com/office/drawing/2014/main" id="{E56517FB-5908-47F3-9743-3D8CE394CF04}"/>
                </a:ext>
                <a:ext uri="{C183D7F6-B498-43B3-948B-1728B52AA6E4}">
                  <adec:decorative xmlns:adec="http://schemas.microsoft.com/office/drawing/2017/decorative" val="1"/>
                </a:ext>
              </a:extLst>
            </p:cNvPr>
            <p:cNvSpPr/>
            <p:nvPr/>
          </p:nvSpPr>
          <p:spPr>
            <a:xfrm>
              <a:off x="1030705" y="1446826"/>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527450A-1879-49C2-A22F-B900388CE1BD}"/>
                </a:ext>
              </a:extLst>
            </p:cNvPr>
            <p:cNvSpPr/>
            <p:nvPr/>
          </p:nvSpPr>
          <p:spPr>
            <a:xfrm>
              <a:off x="1130077" y="1582942"/>
              <a:ext cx="4683304"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It only works with Original Medicare, right?</a:t>
              </a:r>
              <a:endParaRPr lang="en-US" dirty="0">
                <a:solidFill>
                  <a:srgbClr val="00529B"/>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id="{6FD0D61F-0DD8-4DFE-993F-4257C07C40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31196" y="1589270"/>
              <a:ext cx="310923" cy="676715"/>
            </a:xfrm>
            <a:prstGeom prst="rect">
              <a:avLst/>
            </a:prstGeom>
          </p:spPr>
        </p:pic>
      </p:grpSp>
      <p:grpSp>
        <p:nvGrpSpPr>
          <p:cNvPr id="18" name="Answer 1" descr="Box with yellow borders reading: Yes">
            <a:extLst>
              <a:ext uri="{FF2B5EF4-FFF2-40B4-BE49-F238E27FC236}">
                <a16:creationId xmlns:a16="http://schemas.microsoft.com/office/drawing/2014/main" id="{BF9DFCFC-27B1-41FD-97A9-68D8AD0E051D}"/>
              </a:ext>
            </a:extLst>
          </p:cNvPr>
          <p:cNvGrpSpPr/>
          <p:nvPr/>
        </p:nvGrpSpPr>
        <p:grpSpPr>
          <a:xfrm>
            <a:off x="6349555" y="1446459"/>
            <a:ext cx="4846320" cy="914400"/>
            <a:chOff x="6349555" y="1446459"/>
            <a:chExt cx="4846320" cy="914400"/>
          </a:xfrm>
        </p:grpSpPr>
        <p:sp>
          <p:nvSpPr>
            <p:cNvPr id="26" name="Item 1 - A" descr="Yellow rectangle right next to the blue arrow form the question rectangle ">
              <a:extLst>
                <a:ext uri="{FF2B5EF4-FFF2-40B4-BE49-F238E27FC236}">
                  <a16:creationId xmlns:a16="http://schemas.microsoft.com/office/drawing/2014/main" id="{E51F959B-DE80-43CA-A045-B5A8A61B65C9}"/>
                </a:ext>
              </a:extLst>
            </p:cNvPr>
            <p:cNvSpPr/>
            <p:nvPr/>
          </p:nvSpPr>
          <p:spPr>
            <a:xfrm>
              <a:off x="6349555" y="144645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45" name="Rectangle 44">
              <a:extLst>
                <a:ext uri="{FF2B5EF4-FFF2-40B4-BE49-F238E27FC236}">
                  <a16:creationId xmlns:a16="http://schemas.microsoft.com/office/drawing/2014/main" id="{BD4890F2-FFC0-41FF-B518-233DDF3E8DD4}"/>
                </a:ext>
              </a:extLst>
            </p:cNvPr>
            <p:cNvSpPr/>
            <p:nvPr/>
          </p:nvSpPr>
          <p:spPr>
            <a:xfrm>
              <a:off x="6512571" y="1691332"/>
              <a:ext cx="4683304" cy="369332"/>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Yes.</a:t>
              </a:r>
            </a:p>
          </p:txBody>
        </p:sp>
      </p:grpSp>
      <p:grpSp>
        <p:nvGrpSpPr>
          <p:cNvPr id="55" name="Q 2" descr="Question 2: What if I have other supplemental coverage, like from an employer?&#10;">
            <a:extLst>
              <a:ext uri="{FF2B5EF4-FFF2-40B4-BE49-F238E27FC236}">
                <a16:creationId xmlns:a16="http://schemas.microsoft.com/office/drawing/2014/main" id="{31CF8F19-F375-4E86-8C08-E8E472B00EB0}"/>
              </a:ext>
            </a:extLst>
          </p:cNvPr>
          <p:cNvGrpSpPr/>
          <p:nvPr/>
        </p:nvGrpSpPr>
        <p:grpSpPr>
          <a:xfrm>
            <a:off x="1030706" y="2521764"/>
            <a:ext cx="5209884" cy="914400"/>
            <a:chOff x="1030706" y="2521764"/>
            <a:chExt cx="5209884" cy="914400"/>
          </a:xfrm>
        </p:grpSpPr>
        <p:sp>
          <p:nvSpPr>
            <p:cNvPr id="28" name="Rectangle: Rounded Corners 27">
              <a:extLst>
                <a:ext uri="{FF2B5EF4-FFF2-40B4-BE49-F238E27FC236}">
                  <a16:creationId xmlns:a16="http://schemas.microsoft.com/office/drawing/2014/main" id="{23BA92D8-67AD-41C3-88B9-FB864FB3BF89}"/>
                </a:ext>
                <a:ext uri="{C183D7F6-B498-43B3-948B-1728B52AA6E4}">
                  <adec:decorative xmlns:adec="http://schemas.microsoft.com/office/drawing/2017/decorative" val="1"/>
                </a:ext>
              </a:extLst>
            </p:cNvPr>
            <p:cNvSpPr/>
            <p:nvPr/>
          </p:nvSpPr>
          <p:spPr>
            <a:xfrm>
              <a:off x="1030706" y="2521764"/>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371EF44-29D1-40B2-BF4D-D6343616C61A}"/>
                </a:ext>
              </a:extLst>
            </p:cNvPr>
            <p:cNvSpPr/>
            <p:nvPr/>
          </p:nvSpPr>
          <p:spPr>
            <a:xfrm>
              <a:off x="1161637" y="2656059"/>
              <a:ext cx="4627854"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What if I have other supplemental coverage, like from an employer?</a:t>
              </a:r>
            </a:p>
          </p:txBody>
        </p:sp>
        <p:pic>
          <p:nvPicPr>
            <p:cNvPr id="49" name="Picture 48">
              <a:extLst>
                <a:ext uri="{FF2B5EF4-FFF2-40B4-BE49-F238E27FC236}">
                  <a16:creationId xmlns:a16="http://schemas.microsoft.com/office/drawing/2014/main" id="{F68D3AD1-9636-433C-B255-768A6F69128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9667" y="2632700"/>
              <a:ext cx="310923" cy="676715"/>
            </a:xfrm>
            <a:prstGeom prst="rect">
              <a:avLst/>
            </a:prstGeom>
          </p:spPr>
        </p:pic>
      </p:grpSp>
      <p:grpSp>
        <p:nvGrpSpPr>
          <p:cNvPr id="19" name="Answer  2" descr="Box with yellow borders reading:You might not need Medigap">
            <a:extLst>
              <a:ext uri="{FF2B5EF4-FFF2-40B4-BE49-F238E27FC236}">
                <a16:creationId xmlns:a16="http://schemas.microsoft.com/office/drawing/2014/main" id="{8A5CDFB9-E75B-4EB1-B420-D7C2216FDCD4}"/>
              </a:ext>
            </a:extLst>
          </p:cNvPr>
          <p:cNvGrpSpPr/>
          <p:nvPr/>
        </p:nvGrpSpPr>
        <p:grpSpPr>
          <a:xfrm>
            <a:off x="6349555" y="2521695"/>
            <a:ext cx="4846320" cy="914400"/>
            <a:chOff x="6349555" y="2521695"/>
            <a:chExt cx="4846320" cy="914400"/>
          </a:xfrm>
        </p:grpSpPr>
        <p:sp>
          <p:nvSpPr>
            <p:cNvPr id="32" name="Item 2 - A">
              <a:extLst>
                <a:ext uri="{FF2B5EF4-FFF2-40B4-BE49-F238E27FC236}">
                  <a16:creationId xmlns:a16="http://schemas.microsoft.com/office/drawing/2014/main" id="{2853B1D5-6994-47DA-8FC4-CF23F1E77410}"/>
                </a:ext>
              </a:extLst>
            </p:cNvPr>
            <p:cNvSpPr/>
            <p:nvPr/>
          </p:nvSpPr>
          <p:spPr>
            <a:xfrm>
              <a:off x="6349555" y="252169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2221774-3512-4473-BF14-F1CA83E40985}"/>
                </a:ext>
              </a:extLst>
            </p:cNvPr>
            <p:cNvSpPr/>
            <p:nvPr/>
          </p:nvSpPr>
          <p:spPr>
            <a:xfrm>
              <a:off x="6512571" y="2794229"/>
              <a:ext cx="3177152" cy="369332"/>
            </a:xfrm>
            <a:prstGeom prst="rect">
              <a:avLst/>
            </a:prstGeom>
          </p:spPr>
          <p:txBody>
            <a:bodyPr wrap="none">
              <a:spAutoFit/>
            </a:bodyPr>
            <a:lstStyle/>
            <a:p>
              <a:r>
                <a:rPr lang="en-US" dirty="0">
                  <a:solidFill>
                    <a:srgbClr val="00529B"/>
                  </a:solidFill>
                  <a:latin typeface="Arial" panose="020B0604020202020204" pitchFamily="34" charset="0"/>
                  <a:cs typeface="Arial" panose="020B0604020202020204" pitchFamily="34" charset="0"/>
                </a:rPr>
                <a:t>You might not need Medigap.</a:t>
              </a:r>
            </a:p>
          </p:txBody>
        </p:sp>
      </p:grpSp>
      <p:grpSp>
        <p:nvGrpSpPr>
          <p:cNvPr id="54" name="Q 3" descr="Question 3: Can I afford Medicare deductibles and copayments? &#10;">
            <a:extLst>
              <a:ext uri="{FF2B5EF4-FFF2-40B4-BE49-F238E27FC236}">
                <a16:creationId xmlns:a16="http://schemas.microsoft.com/office/drawing/2014/main" id="{3D348B0C-E65A-44F4-B57E-EB3297A933AD}"/>
              </a:ext>
            </a:extLst>
          </p:cNvPr>
          <p:cNvGrpSpPr/>
          <p:nvPr/>
        </p:nvGrpSpPr>
        <p:grpSpPr>
          <a:xfrm>
            <a:off x="1030706" y="3596702"/>
            <a:ext cx="5202808" cy="914400"/>
            <a:chOff x="1030706" y="3596702"/>
            <a:chExt cx="5202808" cy="914400"/>
          </a:xfrm>
        </p:grpSpPr>
        <p:sp>
          <p:nvSpPr>
            <p:cNvPr id="34" name="Rectangle: Rounded Corners 33">
              <a:extLst>
                <a:ext uri="{FF2B5EF4-FFF2-40B4-BE49-F238E27FC236}">
                  <a16:creationId xmlns:a16="http://schemas.microsoft.com/office/drawing/2014/main" id="{FE718303-908B-483D-AA40-6E0A9FD0DF81}"/>
                </a:ext>
                <a:ext uri="{C183D7F6-B498-43B3-948B-1728B52AA6E4}">
                  <adec:decorative xmlns:adec="http://schemas.microsoft.com/office/drawing/2017/decorative" val="1"/>
                </a:ext>
              </a:extLst>
            </p:cNvPr>
            <p:cNvSpPr/>
            <p:nvPr/>
          </p:nvSpPr>
          <p:spPr>
            <a:xfrm>
              <a:off x="1030706" y="359670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F7C442-095E-4F87-AFC2-7B23C58E4508}"/>
                </a:ext>
              </a:extLst>
            </p:cNvPr>
            <p:cNvSpPr/>
            <p:nvPr/>
          </p:nvSpPr>
          <p:spPr>
            <a:xfrm>
              <a:off x="1161637" y="3729775"/>
              <a:ext cx="4474440"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Can I afford Medicare deductibles and copayments?</a:t>
              </a:r>
              <a:r>
                <a:rPr lang="en-US" dirty="0">
                  <a:solidFill>
                    <a:srgbClr val="00529B"/>
                  </a:solidFill>
                  <a:latin typeface="Arial" panose="020B0604020202020204" pitchFamily="34" charset="0"/>
                  <a:cs typeface="Arial" panose="020B0604020202020204" pitchFamily="34" charset="0"/>
                </a:rPr>
                <a:t> </a:t>
              </a:r>
            </a:p>
          </p:txBody>
        </p:sp>
        <p:pic>
          <p:nvPicPr>
            <p:cNvPr id="51" name="Picture 50">
              <a:extLst>
                <a:ext uri="{FF2B5EF4-FFF2-40B4-BE49-F238E27FC236}">
                  <a16:creationId xmlns:a16="http://schemas.microsoft.com/office/drawing/2014/main" id="{E80A65A2-E061-49FD-B24C-6D8335C7CD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1" y="3712939"/>
              <a:ext cx="310923" cy="676715"/>
            </a:xfrm>
            <a:prstGeom prst="rect">
              <a:avLst/>
            </a:prstGeom>
          </p:spPr>
        </p:pic>
      </p:grpSp>
      <p:grpSp>
        <p:nvGrpSpPr>
          <p:cNvPr id="20" name="Answer 3" descr="Box with yellow borders reading:Weigh this against how much the monthly Medigap premium costs.&#10;">
            <a:extLst>
              <a:ext uri="{FF2B5EF4-FFF2-40B4-BE49-F238E27FC236}">
                <a16:creationId xmlns:a16="http://schemas.microsoft.com/office/drawing/2014/main" id="{A7716043-A66D-4E14-9712-486326DB4DF6}"/>
              </a:ext>
            </a:extLst>
          </p:cNvPr>
          <p:cNvGrpSpPr/>
          <p:nvPr/>
        </p:nvGrpSpPr>
        <p:grpSpPr>
          <a:xfrm>
            <a:off x="6349555" y="3584444"/>
            <a:ext cx="4846320" cy="914400"/>
            <a:chOff x="6349555" y="3584444"/>
            <a:chExt cx="4846320" cy="914400"/>
          </a:xfrm>
        </p:grpSpPr>
        <p:sp>
          <p:nvSpPr>
            <p:cNvPr id="38" name="Item 3 - A">
              <a:extLst>
                <a:ext uri="{FF2B5EF4-FFF2-40B4-BE49-F238E27FC236}">
                  <a16:creationId xmlns:a16="http://schemas.microsoft.com/office/drawing/2014/main" id="{7FB65F1F-59AE-4ACA-AB44-3AA58D700D72}"/>
                </a:ext>
              </a:extLst>
            </p:cNvPr>
            <p:cNvSpPr/>
            <p:nvPr/>
          </p:nvSpPr>
          <p:spPr>
            <a:xfrm>
              <a:off x="6349555" y="3584444"/>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B40D3C7-44B5-49E6-84A9-A043B4952FCE}"/>
                </a:ext>
              </a:extLst>
            </p:cNvPr>
            <p:cNvSpPr/>
            <p:nvPr/>
          </p:nvSpPr>
          <p:spPr>
            <a:xfrm>
              <a:off x="6512571" y="3704611"/>
              <a:ext cx="4517792" cy="646331"/>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Weigh this against how much the monthly Medigap premium costs.</a:t>
              </a:r>
            </a:p>
          </p:txBody>
        </p:sp>
      </p:grpSp>
      <p:grpSp>
        <p:nvGrpSpPr>
          <p:cNvPr id="53" name="Q 4" descr="Question 4: What does the monthly Medigap premium cost? &#10;">
            <a:extLst>
              <a:ext uri="{FF2B5EF4-FFF2-40B4-BE49-F238E27FC236}">
                <a16:creationId xmlns:a16="http://schemas.microsoft.com/office/drawing/2014/main" id="{25142F5D-B2B1-4310-AEEE-390D4CBA00F2}"/>
              </a:ext>
            </a:extLst>
          </p:cNvPr>
          <p:cNvGrpSpPr/>
          <p:nvPr/>
        </p:nvGrpSpPr>
        <p:grpSpPr>
          <a:xfrm>
            <a:off x="1030705" y="4678866"/>
            <a:ext cx="5202808" cy="914400"/>
            <a:chOff x="1030705" y="4678866"/>
            <a:chExt cx="5202808" cy="914400"/>
          </a:xfrm>
        </p:grpSpPr>
        <p:sp>
          <p:nvSpPr>
            <p:cNvPr id="40" name="Rectangle: Rounded Corners 39">
              <a:extLst>
                <a:ext uri="{FF2B5EF4-FFF2-40B4-BE49-F238E27FC236}">
                  <a16:creationId xmlns:a16="http://schemas.microsoft.com/office/drawing/2014/main" id="{A13EFDAE-3FEF-4460-A0DB-5F5AB215C75E}"/>
                </a:ext>
                <a:ext uri="{C183D7F6-B498-43B3-948B-1728B52AA6E4}">
                  <adec:decorative xmlns:adec="http://schemas.microsoft.com/office/drawing/2017/decorative" val="1"/>
                </a:ext>
              </a:extLst>
            </p:cNvPr>
            <p:cNvSpPr/>
            <p:nvPr/>
          </p:nvSpPr>
          <p:spPr>
            <a:xfrm>
              <a:off x="1030705" y="4678866"/>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4AD6277-BBC3-4259-BF21-300E5973B4C4}"/>
                </a:ext>
              </a:extLst>
            </p:cNvPr>
            <p:cNvSpPr/>
            <p:nvPr/>
          </p:nvSpPr>
          <p:spPr>
            <a:xfrm>
              <a:off x="1167756" y="4760009"/>
              <a:ext cx="4650527"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What does the monthly Medigap premium cost? </a:t>
              </a:r>
              <a:endParaRPr lang="en-US" dirty="0"/>
            </a:p>
          </p:txBody>
        </p:sp>
        <p:pic>
          <p:nvPicPr>
            <p:cNvPr id="52" name="Picture 51">
              <a:extLst>
                <a:ext uri="{FF2B5EF4-FFF2-40B4-BE49-F238E27FC236}">
                  <a16:creationId xmlns:a16="http://schemas.microsoft.com/office/drawing/2014/main" id="{87F4CF79-DB3C-4BA7-99C5-6AE770CE70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0" y="4797708"/>
              <a:ext cx="310923" cy="676715"/>
            </a:xfrm>
            <a:prstGeom prst="rect">
              <a:avLst/>
            </a:prstGeom>
          </p:spPr>
        </p:pic>
      </p:grpSp>
      <p:grpSp>
        <p:nvGrpSpPr>
          <p:cNvPr id="46" name="Answer 4" descr="Box with yellow borders reading:It can vary. For information, call your State Health Insurance Assistance Program (SHIP).&#10;">
            <a:extLst>
              <a:ext uri="{FF2B5EF4-FFF2-40B4-BE49-F238E27FC236}">
                <a16:creationId xmlns:a16="http://schemas.microsoft.com/office/drawing/2014/main" id="{71198D89-3C4C-4FB8-AF64-31FC8A0220DD}"/>
              </a:ext>
            </a:extLst>
          </p:cNvPr>
          <p:cNvGrpSpPr/>
          <p:nvPr/>
        </p:nvGrpSpPr>
        <p:grpSpPr>
          <a:xfrm>
            <a:off x="6349555" y="4681999"/>
            <a:ext cx="4846320" cy="914400"/>
            <a:chOff x="6349555" y="4681999"/>
            <a:chExt cx="4846320" cy="914400"/>
          </a:xfrm>
        </p:grpSpPr>
        <p:sp>
          <p:nvSpPr>
            <p:cNvPr id="44" name="Item 4 - A">
              <a:extLst>
                <a:ext uri="{FF2B5EF4-FFF2-40B4-BE49-F238E27FC236}">
                  <a16:creationId xmlns:a16="http://schemas.microsoft.com/office/drawing/2014/main" id="{3E079D87-209F-424D-8E4A-D6B8C7957D63}"/>
                </a:ext>
              </a:extLst>
            </p:cNvPr>
            <p:cNvSpPr/>
            <p:nvPr/>
          </p:nvSpPr>
          <p:spPr>
            <a:xfrm>
              <a:off x="6349555" y="468199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ADE7FD5-6EEE-408A-BEAE-2EAE910FF715}"/>
                </a:ext>
              </a:extLst>
            </p:cNvPr>
            <p:cNvSpPr/>
            <p:nvPr/>
          </p:nvSpPr>
          <p:spPr>
            <a:xfrm>
              <a:off x="6512571" y="4694597"/>
              <a:ext cx="4683304" cy="369332"/>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It can vary. </a:t>
              </a:r>
            </a:p>
          </p:txBody>
        </p:sp>
      </p:grpSp>
      <p:sp>
        <p:nvSpPr>
          <p:cNvPr id="3" name="Footer Placeholder 2"/>
          <p:cNvSpPr>
            <a:spLocks noGrp="1"/>
          </p:cNvSpPr>
          <p:nvPr>
            <p:ph type="ftr" sz="quarter" idx="11"/>
          </p:nvPr>
        </p:nvSpPr>
        <p:spPr/>
        <p:txBody>
          <a:bodyPr/>
          <a:lstStyle/>
          <a:p>
            <a:r>
              <a:rPr lang="en-US" dirty="0"/>
              <a:t>Getting Started With Medicare</a:t>
            </a:r>
          </a:p>
        </p:txBody>
      </p:sp>
      <p:sp>
        <p:nvSpPr>
          <p:cNvPr id="17" name="Slide Number Placeholder 5">
            <a:extLst>
              <a:ext uri="{FF2B5EF4-FFF2-40B4-BE49-F238E27FC236}">
                <a16:creationId xmlns:a16="http://schemas.microsoft.com/office/drawing/2014/main" id="{F725871B-42E6-4D8F-A9D0-5461EFC7F3C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50</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34888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left)">
                                      <p:cBhvr>
                                        <p:cTn id="3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70541"/>
          </a:xfrm>
        </p:spPr>
        <p:txBody>
          <a:bodyPr>
            <a:normAutofit/>
          </a:bodyPr>
          <a:lstStyle/>
          <a:p>
            <a:r>
              <a:rPr lang="en-US" sz="3000" dirty="0">
                <a:cs typeface="Calibri"/>
              </a:rPr>
              <a:t>When</a:t>
            </a:r>
            <a:r>
              <a:rPr kumimoji="0" lang="en-US" sz="3000" b="0" i="0" u="none" strike="noStrike" kern="1200" cap="none" spc="0" normalizeH="0" baseline="0" noProof="0" dirty="0">
                <a:ln>
                  <a:noFill/>
                </a:ln>
                <a:effectLst/>
                <a:uLnTx/>
                <a:uFillTx/>
                <a:latin typeface="Calibri" panose="020F0502020204030204"/>
                <a:ea typeface="+mn-ea"/>
                <a:cs typeface="+mn-cs"/>
              </a:rPr>
              <a:t>’</a:t>
            </a:r>
            <a:r>
              <a:rPr lang="en-US" sz="3000" dirty="0">
                <a:cs typeface="Calibri"/>
              </a:rPr>
              <a:t>s the Best Time to Buy a Medigap Policy?</a:t>
            </a:r>
          </a:p>
        </p:txBody>
      </p:sp>
      <p:sp>
        <p:nvSpPr>
          <p:cNvPr id="17" name="Content Placeholder 2">
            <a:extLst>
              <a:ext uri="{FF2B5EF4-FFF2-40B4-BE49-F238E27FC236}">
                <a16:creationId xmlns:a16="http://schemas.microsoft.com/office/drawing/2014/main" id="{9BBFBC14-9A89-4B60-AA9A-F3737ED6380D}"/>
              </a:ext>
            </a:extLst>
          </p:cNvPr>
          <p:cNvSpPr txBox="1">
            <a:spLocks/>
          </p:cNvSpPr>
          <p:nvPr/>
        </p:nvSpPr>
        <p:spPr>
          <a:xfrm>
            <a:off x="484540" y="1266690"/>
            <a:ext cx="10640660" cy="462076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 marR="0" lvl="0" indent="0" algn="l" defTabSz="914400" rtl="0" eaLnBrk="1" fontAlgn="auto" latinLnBrk="0" hangingPunct="1">
              <a:lnSpc>
                <a:spcPct val="100000"/>
              </a:lnSpc>
              <a:spcBef>
                <a:spcPts val="0"/>
              </a:spcBef>
              <a:spcAft>
                <a:spcPts val="1200"/>
              </a:spcAft>
              <a:buClrTx/>
              <a:buSzTx/>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Usually, during your Medigap Open Enrollment Period (OEP):</a:t>
            </a:r>
          </a:p>
          <a:p>
            <a:pPr marL="804672" marR="0" lvl="0" indent="-347472" algn="l" defTabSz="914400" rtl="0" eaLnBrk="1" fontAlgn="auto" latinLnBrk="0" hangingPunct="1">
              <a:lnSpc>
                <a:spcPct val="100000"/>
              </a:lnSpc>
              <a:spcBef>
                <a:spcPts val="0"/>
              </a:spcBef>
              <a:spcAft>
                <a:spcPts val="600"/>
              </a:spcAft>
              <a:buClrTx/>
              <a:buSzTx/>
              <a:tabLst/>
              <a:defRPr/>
            </a:pPr>
            <a:r>
              <a:rPr lang="en-US" sz="2400" dirty="0">
                <a:solidFill>
                  <a:srgbClr val="00529B"/>
                </a:solidFill>
                <a:latin typeface="Arial" panose="020B0604020202020204" pitchFamily="34" charset="0"/>
                <a:cs typeface="Arial" panose="020B0604020202020204" pitchFamily="34" charset="0"/>
              </a:rPr>
              <a:t>B</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egins the month </a:t>
            </a:r>
            <a:r>
              <a:rPr lang="en-US" sz="2400" dirty="0">
                <a:solidFill>
                  <a:srgbClr val="00529B"/>
                </a:solidFill>
                <a:latin typeface="Arial" panose="020B0604020202020204" pitchFamily="34" charset="0"/>
                <a:cs typeface="Arial" panose="020B0604020202020204" pitchFamily="34" charset="0"/>
              </a:rPr>
              <a:t>you</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t>
            </a:r>
            <a:r>
              <a:rPr lang="en-US" sz="2400" dirty="0">
                <a:solidFill>
                  <a:srgbClr val="00529B"/>
                </a:solidFill>
                <a:latin typeface="Arial" panose="020B0604020202020204" pitchFamily="34" charset="0"/>
                <a:cs typeface="Arial" panose="020B0604020202020204" pitchFamily="34" charset="0"/>
              </a:rPr>
              <a:t>re</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65 or older </a:t>
            </a: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and</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t>
            </a:r>
            <a:b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enrolled in Part B (must have Part A)</a:t>
            </a:r>
            <a:endParaRPr lang="en-US" sz="2400" dirty="0">
              <a:solidFill>
                <a:srgbClr val="00529B"/>
              </a:solidFill>
              <a:latin typeface="Arial" panose="020B0604020202020204" pitchFamily="34" charset="0"/>
              <a:cs typeface="Arial" panose="020B0604020202020204" pitchFamily="34" charset="0"/>
            </a:endParaRPr>
          </a:p>
          <a:p>
            <a:pPr marL="804672" marR="0" lvl="1" indent="-347472"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Lasts 6 months minimum; may be longer</a:t>
            </a:r>
            <a:b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in your state</a:t>
            </a:r>
          </a:p>
          <a:p>
            <a:pPr marL="804672" lvl="1" indent="-347472" defTabSz="914400">
              <a:spcBef>
                <a:spcPts val="0"/>
              </a:spcBef>
              <a:spcAft>
                <a:spcPts val="600"/>
              </a:spcAft>
              <a:buFont typeface="Wingdings" panose="05000000000000000000" pitchFamily="2" charset="2"/>
              <a:buChar char="§"/>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During your Medigap OEP, companies can’t:</a:t>
            </a:r>
            <a:endParaRPr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1261872" lvl="2" indent="-347472">
              <a:spcBef>
                <a:spcPts val="0"/>
              </a:spcBef>
              <a:spcAft>
                <a:spcPts val="600"/>
              </a:spcAft>
              <a:buSzPct val="100000"/>
              <a:buFont typeface="Arial" panose="020B0604020202020204" pitchFamily="34" charset="0"/>
              <a:buChar char="•"/>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Refuse to sell you any Medigap policy they offer</a:t>
            </a:r>
          </a:p>
          <a:p>
            <a:pPr marL="1261872" lvl="2" indent="-347472">
              <a:spcBef>
                <a:spcPts val="0"/>
              </a:spcBef>
              <a:spcAft>
                <a:spcPts val="600"/>
              </a:spcAft>
              <a:buSzPct val="100000"/>
              <a:buFont typeface="Arial" panose="020B0604020202020204" pitchFamily="34" charset="0"/>
              <a:buChar char="•"/>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Make you wait for coverage</a:t>
            </a:r>
          </a:p>
          <a:p>
            <a:pPr marL="1261872" lvl="2" indent="-347472">
              <a:spcBef>
                <a:spcPts val="0"/>
              </a:spcBef>
              <a:spcAft>
                <a:spcPts val="600"/>
              </a:spcAft>
              <a:buSzPct val="100000"/>
              <a:buFont typeface="Arial" panose="020B0604020202020204" pitchFamily="34" charset="0"/>
              <a:buChar char="•"/>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Charge more because of a past/present health </a:t>
            </a:r>
            <a:b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problem</a:t>
            </a:r>
          </a:p>
          <a:p>
            <a:pPr marL="1905" marR="0" lvl="0" indent="0" algn="l" defTabSz="914400" rtl="0" eaLnBrk="1" fontAlgn="auto" latinLnBrk="0" hangingPunct="1">
              <a:lnSpc>
                <a:spcPct val="100000"/>
              </a:lnSpc>
              <a:spcBef>
                <a:spcPts val="600"/>
              </a:spcBef>
              <a:spcAft>
                <a:spcPts val="0"/>
              </a:spcAft>
              <a:buClrTx/>
              <a:buSz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9BC4880-5F9E-4464-A33A-A25E210F3A34}"/>
              </a:ext>
            </a:extLst>
          </p:cNvPr>
          <p:cNvSpPr txBox="1"/>
          <p:nvPr/>
        </p:nvSpPr>
        <p:spPr>
          <a:xfrm>
            <a:off x="1341120" y="5536989"/>
            <a:ext cx="10206237" cy="338554"/>
          </a:xfrm>
          <a:prstGeom prst="rect">
            <a:avLst/>
          </a:prstGeom>
          <a:noFill/>
        </p:spPr>
        <p:txBody>
          <a:bodyPr wrap="square" rtlCol="0">
            <a:spAutoFit/>
          </a:bodyPr>
          <a:lstStyle/>
          <a:p>
            <a:r>
              <a:rPr lang="en-US" sz="1600" dirty="0">
                <a:solidFill>
                  <a:srgbClr val="00529B"/>
                </a:solidFill>
                <a:latin typeface="Arial" panose="020B0604020202020204" pitchFamily="34" charset="0"/>
                <a:cs typeface="Arial" panose="020B0604020202020204" pitchFamily="34" charset="0"/>
              </a:rPr>
              <a:t>You can also buy a Medigap policy whenever a company agrees to sell you one.</a:t>
            </a:r>
          </a:p>
        </p:txBody>
      </p:sp>
      <p:sp>
        <p:nvSpPr>
          <p:cNvPr id="11" name="Freeform: Shape 10">
            <a:extLst>
              <a:ext uri="{FF2B5EF4-FFF2-40B4-BE49-F238E27FC236}">
                <a16:creationId xmlns:a16="http://schemas.microsoft.com/office/drawing/2014/main" id="{B4FC72B5-B10C-4606-96E4-7B20E28B4D35}"/>
              </a:ext>
              <a:ext uri="{C183D7F6-B498-43B3-948B-1728B52AA6E4}">
                <adec:decorative xmlns:adec="http://schemas.microsoft.com/office/drawing/2017/decorative" val="1"/>
              </a:ext>
            </a:extLst>
          </p:cNvPr>
          <p:cNvSpPr>
            <a:spLocks noChangeAspect="1"/>
          </p:cNvSpPr>
          <p:nvPr/>
        </p:nvSpPr>
        <p:spPr>
          <a:xfrm>
            <a:off x="1066800" y="556910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648B755-1E60-45EF-BCE3-90C118158AD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46803" y="2152355"/>
            <a:ext cx="4177767" cy="2779852"/>
          </a:xfrm>
          <a:prstGeom prst="rect">
            <a:avLst/>
          </a:prstGeom>
          <a:ln>
            <a:noFill/>
          </a:ln>
          <a:effectLst>
            <a:softEdge rad="112500"/>
          </a:effectLst>
        </p:spPr>
      </p:pic>
      <p:sp>
        <p:nvSpPr>
          <p:cNvPr id="3" name="Footer Placeholder 2"/>
          <p:cNvSpPr>
            <a:spLocks noGrp="1"/>
          </p:cNvSpPr>
          <p:nvPr>
            <p:ph type="ftr" sz="quarter" idx="11"/>
          </p:nvPr>
        </p:nvSpPr>
        <p:spPr/>
        <p:txBody>
          <a:bodyPr/>
          <a:lstStyle/>
          <a:p>
            <a:r>
              <a:rPr lang="en-US" dirty="0"/>
              <a:t>Getting Started With Medicare</a:t>
            </a:r>
          </a:p>
        </p:txBody>
      </p:sp>
      <p:sp>
        <p:nvSpPr>
          <p:cNvPr id="10" name="Slide Number Placeholder 5">
            <a:extLst>
              <a:ext uri="{FF2B5EF4-FFF2-40B4-BE49-F238E27FC236}">
                <a16:creationId xmlns:a16="http://schemas.microsoft.com/office/drawing/2014/main" id="{5482426F-5B0B-4A0E-9C78-93BCCE1E1F11}"/>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51</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05472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7">
                                            <p:txEl>
                                              <p:pRg st="6" end="6"/>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50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50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to Buy a Medigap Policy</a:t>
            </a:r>
          </a:p>
        </p:txBody>
      </p:sp>
      <p:grpSp>
        <p:nvGrpSpPr>
          <p:cNvPr id="33" name="Group 1" descr="Box reading: Decide on a &#10;Medigap plan (A–N)&#10;">
            <a:extLst>
              <a:ext uri="{FF2B5EF4-FFF2-40B4-BE49-F238E27FC236}">
                <a16:creationId xmlns:a16="http://schemas.microsoft.com/office/drawing/2014/main" id="{349EBBE7-4C65-4744-A30B-2CCF7F1FF65F}"/>
              </a:ext>
            </a:extLst>
          </p:cNvPr>
          <p:cNvGrpSpPr/>
          <p:nvPr/>
        </p:nvGrpSpPr>
        <p:grpSpPr>
          <a:xfrm>
            <a:off x="924731" y="1214039"/>
            <a:ext cx="4483865" cy="1463040"/>
            <a:chOff x="924731" y="1214039"/>
            <a:chExt cx="4483865" cy="1463040"/>
          </a:xfrm>
        </p:grpSpPr>
        <p:sp>
          <p:nvSpPr>
            <p:cNvPr id="92" name="TextBox 91" descr="&#10;">
              <a:extLst>
                <a:ext uri="{FF2B5EF4-FFF2-40B4-BE49-F238E27FC236}">
                  <a16:creationId xmlns:a16="http://schemas.microsoft.com/office/drawing/2014/main" id="{E85C22BA-5ECA-483E-93B0-F51D944FEBD0}"/>
                </a:ext>
              </a:extLst>
            </p:cNvPr>
            <p:cNvSpPr txBox="1"/>
            <p:nvPr/>
          </p:nvSpPr>
          <p:spPr>
            <a:xfrm>
              <a:off x="2185968" y="1608410"/>
              <a:ext cx="3211454" cy="707886"/>
            </a:xfrm>
            <a:prstGeom prst="rect">
              <a:avLst/>
            </a:prstGeom>
            <a:noFill/>
          </p:spPr>
          <p:txBody>
            <a:bodyPr wrap="square">
              <a:spAutoFit/>
            </a:bodyPr>
            <a:lstStyle/>
            <a:p>
              <a:pPr marL="0" lvl="0" indent="0" algn="ctr" defTabSz="685800">
                <a:spcBef>
                  <a:spcPts val="0"/>
                </a:spcBef>
              </a:pPr>
              <a:r>
                <a:rPr lang="en-US" sz="2000" dirty="0">
                  <a:solidFill>
                    <a:srgbClr val="00529B"/>
                  </a:solidFill>
                  <a:latin typeface="Arial"/>
                  <a:cs typeface="Arial"/>
                </a:rPr>
                <a:t>Decide on a </a:t>
              </a:r>
              <a:br>
                <a:rPr lang="en-US" sz="2000" dirty="0">
                  <a:solidFill>
                    <a:srgbClr val="00529B"/>
                  </a:solidFill>
                  <a:latin typeface="Arial"/>
                  <a:cs typeface="Arial"/>
                </a:rPr>
              </a:br>
              <a:r>
                <a:rPr lang="en-US" sz="2000" b="1" dirty="0">
                  <a:solidFill>
                    <a:srgbClr val="00529B"/>
                  </a:solidFill>
                  <a:latin typeface="Arial"/>
                  <a:cs typeface="Arial"/>
                </a:rPr>
                <a:t>Medigap plan (A–N)</a:t>
              </a:r>
            </a:p>
          </p:txBody>
        </p:sp>
        <p:sp>
          <p:nvSpPr>
            <p:cNvPr id="91" name="Rectangle: Top Corners Rounded 90">
              <a:extLst>
                <a:ext uri="{FF2B5EF4-FFF2-40B4-BE49-F238E27FC236}">
                  <a16:creationId xmlns:a16="http://schemas.microsoft.com/office/drawing/2014/main" id="{FBB93404-04E3-4070-8A9E-24E2CA0F9E39}"/>
                </a:ext>
              </a:extLst>
            </p:cNvPr>
            <p:cNvSpPr/>
            <p:nvPr/>
          </p:nvSpPr>
          <p:spPr bwMode="auto">
            <a:xfrm rot="16200000" flipV="1">
              <a:off x="2756836" y="25319"/>
              <a:ext cx="1463040" cy="3840480"/>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22" name="Oval 121">
              <a:extLst>
                <a:ext uri="{FF2B5EF4-FFF2-40B4-BE49-F238E27FC236}">
                  <a16:creationId xmlns:a16="http://schemas.microsoft.com/office/drawing/2014/main" id="{B83A30AB-E58B-4260-9EB0-6DA7BAF2543B}"/>
                </a:ext>
              </a:extLst>
            </p:cNvPr>
            <p:cNvSpPr/>
            <p:nvPr/>
          </p:nvSpPr>
          <p:spPr bwMode="auto">
            <a:xfrm>
              <a:off x="924731" y="1331747"/>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23" name="Oval 122">
              <a:extLst>
                <a:ext uri="{FF2B5EF4-FFF2-40B4-BE49-F238E27FC236}">
                  <a16:creationId xmlns:a16="http://schemas.microsoft.com/office/drawing/2014/main" id="{15B79E57-52B9-4B6C-86D4-E0A43DB67A8C}"/>
                </a:ext>
              </a:extLst>
            </p:cNvPr>
            <p:cNvSpPr/>
            <p:nvPr/>
          </p:nvSpPr>
          <p:spPr bwMode="auto">
            <a:xfrm>
              <a:off x="1034914" y="1437667"/>
              <a:ext cx="1049373" cy="1049373"/>
            </a:xfrm>
            <a:prstGeom prst="ellipse">
              <a:avLst/>
            </a:prstGeom>
            <a:solidFill>
              <a:srgbClr val="A5BBE3"/>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8" name="Oval 57">
              <a:extLst>
                <a:ext uri="{FF2B5EF4-FFF2-40B4-BE49-F238E27FC236}">
                  <a16:creationId xmlns:a16="http://schemas.microsoft.com/office/drawing/2014/main" id="{43D7BE10-DE7D-46A7-BF0F-88A74C0B9F86}"/>
                </a:ext>
              </a:extLst>
            </p:cNvPr>
            <p:cNvSpPr/>
            <p:nvPr/>
          </p:nvSpPr>
          <p:spPr bwMode="auto">
            <a:xfrm>
              <a:off x="1031024" y="1444338"/>
              <a:ext cx="1057151" cy="1057151"/>
            </a:xfrm>
            <a:prstGeom prst="ellipse">
              <a:avLst/>
            </a:prstGeom>
            <a:solidFill>
              <a:srgbClr val="A5BBE3"/>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2" name="Picture 31">
              <a:extLst>
                <a:ext uri="{FF2B5EF4-FFF2-40B4-BE49-F238E27FC236}">
                  <a16:creationId xmlns:a16="http://schemas.microsoft.com/office/drawing/2014/main" id="{7514DDF9-4D7D-4EED-939B-7A5ACBE751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2536" y="1402122"/>
              <a:ext cx="1158340" cy="1042506"/>
            </a:xfrm>
            <a:prstGeom prst="rect">
              <a:avLst/>
            </a:prstGeom>
          </p:spPr>
        </p:pic>
      </p:grpSp>
      <p:grpSp>
        <p:nvGrpSpPr>
          <p:cNvPr id="34" name="Group 2" descr="Box reading: Find insurance companies that sell Medigap policies in &#10;your state &#10;">
            <a:extLst>
              <a:ext uri="{FF2B5EF4-FFF2-40B4-BE49-F238E27FC236}">
                <a16:creationId xmlns:a16="http://schemas.microsoft.com/office/drawing/2014/main" id="{A2393353-2F02-472B-B945-14FC4892188A}"/>
              </a:ext>
            </a:extLst>
          </p:cNvPr>
          <p:cNvGrpSpPr/>
          <p:nvPr/>
        </p:nvGrpSpPr>
        <p:grpSpPr>
          <a:xfrm>
            <a:off x="951315" y="2844098"/>
            <a:ext cx="4446107" cy="1463040"/>
            <a:chOff x="951315" y="2844098"/>
            <a:chExt cx="4446107" cy="1463040"/>
          </a:xfrm>
        </p:grpSpPr>
        <p:sp>
          <p:nvSpPr>
            <p:cNvPr id="98" name="TextBox 97" descr="&#10;">
              <a:extLst>
                <a:ext uri="{FF2B5EF4-FFF2-40B4-BE49-F238E27FC236}">
                  <a16:creationId xmlns:a16="http://schemas.microsoft.com/office/drawing/2014/main" id="{74A39C6B-A1ED-4652-9868-EA49C042B84A}"/>
                </a:ext>
              </a:extLst>
            </p:cNvPr>
            <p:cNvSpPr txBox="1"/>
            <p:nvPr/>
          </p:nvSpPr>
          <p:spPr>
            <a:xfrm>
              <a:off x="2187031" y="2909725"/>
              <a:ext cx="3145232" cy="1323439"/>
            </a:xfrm>
            <a:prstGeom prst="rect">
              <a:avLst/>
            </a:prstGeom>
            <a:noFill/>
          </p:spPr>
          <p:txBody>
            <a:bodyPr wrap="square">
              <a:spAutoFit/>
            </a:bodyPr>
            <a:lstStyle/>
            <a:p>
              <a:pPr marL="0" lvl="0" indent="0" algn="ctr" defTabSz="685800">
                <a:spcBef>
                  <a:spcPts val="0"/>
                </a:spcBef>
              </a:pPr>
              <a:r>
                <a:rPr lang="en-US" sz="2000" dirty="0">
                  <a:solidFill>
                    <a:srgbClr val="00529B"/>
                  </a:solidFill>
                  <a:latin typeface="Arial"/>
                  <a:cs typeface="Arial"/>
                </a:rPr>
                <a:t>Find </a:t>
              </a:r>
              <a:r>
                <a:rPr lang="en-US" sz="2000" b="1" dirty="0">
                  <a:solidFill>
                    <a:srgbClr val="00529B"/>
                  </a:solidFill>
                  <a:latin typeface="Arial"/>
                  <a:cs typeface="Arial"/>
                </a:rPr>
                <a:t>insurance companies </a:t>
              </a:r>
              <a:r>
                <a:rPr lang="en-US" sz="2000" dirty="0">
                  <a:solidFill>
                    <a:srgbClr val="00529B"/>
                  </a:solidFill>
                  <a:latin typeface="Arial"/>
                  <a:cs typeface="Arial"/>
                </a:rPr>
                <a:t>that sell Medigap policies in </a:t>
              </a:r>
              <a:br>
                <a:rPr lang="en-US" sz="2000" dirty="0">
                  <a:solidFill>
                    <a:srgbClr val="00529B"/>
                  </a:solidFill>
                  <a:latin typeface="Arial"/>
                  <a:cs typeface="Arial"/>
                </a:rPr>
              </a:br>
              <a:r>
                <a:rPr lang="en-US" sz="2000" dirty="0">
                  <a:solidFill>
                    <a:srgbClr val="00529B"/>
                  </a:solidFill>
                  <a:latin typeface="Arial"/>
                  <a:cs typeface="Arial"/>
                </a:rPr>
                <a:t>your state </a:t>
              </a:r>
            </a:p>
          </p:txBody>
        </p:sp>
        <p:sp>
          <p:nvSpPr>
            <p:cNvPr id="88" name="Rectangle: Top Corners Rounded 87">
              <a:extLst>
                <a:ext uri="{FF2B5EF4-FFF2-40B4-BE49-F238E27FC236}">
                  <a16:creationId xmlns:a16="http://schemas.microsoft.com/office/drawing/2014/main" id="{446BBF83-DDAB-4783-950D-749B3730F0DF}"/>
                </a:ext>
              </a:extLst>
            </p:cNvPr>
            <p:cNvSpPr/>
            <p:nvPr/>
          </p:nvSpPr>
          <p:spPr bwMode="auto">
            <a:xfrm rot="16200000" flipV="1">
              <a:off x="2745662" y="1655378"/>
              <a:ext cx="1463040" cy="3840480"/>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96" name="Oval 95">
              <a:extLst>
                <a:ext uri="{FF2B5EF4-FFF2-40B4-BE49-F238E27FC236}">
                  <a16:creationId xmlns:a16="http://schemas.microsoft.com/office/drawing/2014/main" id="{7BACCAFE-381C-468C-AC4D-2AB26CF6A7F2}"/>
                </a:ext>
              </a:extLst>
            </p:cNvPr>
            <p:cNvSpPr/>
            <p:nvPr/>
          </p:nvSpPr>
          <p:spPr bwMode="auto">
            <a:xfrm>
              <a:off x="951315" y="2941580"/>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97" name="Oval 96">
              <a:extLst>
                <a:ext uri="{FF2B5EF4-FFF2-40B4-BE49-F238E27FC236}">
                  <a16:creationId xmlns:a16="http://schemas.microsoft.com/office/drawing/2014/main" id="{9DDC07F8-3299-4449-8C24-941878FD361E}"/>
                </a:ext>
              </a:extLst>
            </p:cNvPr>
            <p:cNvSpPr/>
            <p:nvPr/>
          </p:nvSpPr>
          <p:spPr bwMode="auto">
            <a:xfrm>
              <a:off x="1061499" y="3051763"/>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 name="Graphic 9" descr="City outline">
              <a:extLst>
                <a:ext uri="{FF2B5EF4-FFF2-40B4-BE49-F238E27FC236}">
                  <a16:creationId xmlns:a16="http://schemas.microsoft.com/office/drawing/2014/main" id="{05427FFF-4023-4910-A4CA-A8DD6FDEE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473" y="3141587"/>
              <a:ext cx="914400" cy="914400"/>
            </a:xfrm>
            <a:prstGeom prst="rect">
              <a:avLst/>
            </a:prstGeom>
          </p:spPr>
        </p:pic>
      </p:grpSp>
      <p:grpSp>
        <p:nvGrpSpPr>
          <p:cNvPr id="36" name="Group 3" descr="Box reading: Check on Medigap protections in your state&#10;">
            <a:extLst>
              <a:ext uri="{FF2B5EF4-FFF2-40B4-BE49-F238E27FC236}">
                <a16:creationId xmlns:a16="http://schemas.microsoft.com/office/drawing/2014/main" id="{47655DDF-4514-433A-A11F-880DE1F091A9}"/>
              </a:ext>
            </a:extLst>
          </p:cNvPr>
          <p:cNvGrpSpPr/>
          <p:nvPr/>
        </p:nvGrpSpPr>
        <p:grpSpPr>
          <a:xfrm>
            <a:off x="932420" y="4451596"/>
            <a:ext cx="4461696" cy="1463040"/>
            <a:chOff x="932420" y="4451596"/>
            <a:chExt cx="4461696" cy="1463040"/>
          </a:xfrm>
        </p:grpSpPr>
        <p:sp>
          <p:nvSpPr>
            <p:cNvPr id="104" name="TextBox 103">
              <a:extLst>
                <a:ext uri="{FF2B5EF4-FFF2-40B4-BE49-F238E27FC236}">
                  <a16:creationId xmlns:a16="http://schemas.microsoft.com/office/drawing/2014/main" id="{87443C8B-3355-4D43-BAC0-F34603EAB7DD}"/>
                </a:ext>
              </a:extLst>
            </p:cNvPr>
            <p:cNvSpPr txBox="1"/>
            <p:nvPr/>
          </p:nvSpPr>
          <p:spPr>
            <a:xfrm>
              <a:off x="2201603" y="4832473"/>
              <a:ext cx="3192513" cy="707886"/>
            </a:xfrm>
            <a:prstGeom prst="rect">
              <a:avLst/>
            </a:prstGeom>
            <a:noFill/>
          </p:spPr>
          <p:txBody>
            <a:bodyPr wrap="square">
              <a:spAutoFit/>
            </a:bodyPr>
            <a:lstStyle/>
            <a:p>
              <a:pPr marL="0" lvl="0" indent="0" algn="ctr" defTabSz="685800">
                <a:spcBef>
                  <a:spcPts val="0"/>
                </a:spcBef>
              </a:pPr>
              <a:r>
                <a:rPr lang="en-US" sz="2000" dirty="0">
                  <a:solidFill>
                    <a:srgbClr val="00529B"/>
                  </a:solidFill>
                  <a:latin typeface="Arial"/>
                  <a:cs typeface="Arial"/>
                </a:rPr>
                <a:t>Check on </a:t>
              </a:r>
              <a:r>
                <a:rPr lang="en-US" sz="2000" b="1" dirty="0">
                  <a:solidFill>
                    <a:srgbClr val="00529B"/>
                  </a:solidFill>
                  <a:latin typeface="Arial"/>
                  <a:cs typeface="Arial"/>
                </a:rPr>
                <a:t>Medigap protections </a:t>
              </a:r>
              <a:r>
                <a:rPr lang="en-US" sz="2000" dirty="0">
                  <a:solidFill>
                    <a:srgbClr val="00529B"/>
                  </a:solidFill>
                  <a:latin typeface="Arial"/>
                  <a:cs typeface="Arial"/>
                </a:rPr>
                <a:t>in your state</a:t>
              </a:r>
            </a:p>
          </p:txBody>
        </p:sp>
        <p:sp>
          <p:nvSpPr>
            <p:cNvPr id="87" name="Rectangle: Top Corners Rounded 86">
              <a:extLst>
                <a:ext uri="{FF2B5EF4-FFF2-40B4-BE49-F238E27FC236}">
                  <a16:creationId xmlns:a16="http://schemas.microsoft.com/office/drawing/2014/main" id="{32D32949-F3F7-4EFE-A260-D563AC9BA05C}"/>
                </a:ext>
              </a:extLst>
            </p:cNvPr>
            <p:cNvSpPr/>
            <p:nvPr/>
          </p:nvSpPr>
          <p:spPr bwMode="auto">
            <a:xfrm rot="16200000" flipV="1">
              <a:off x="2742356" y="3262876"/>
              <a:ext cx="1463040" cy="3840480"/>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2" name="Oval 101">
              <a:extLst>
                <a:ext uri="{FF2B5EF4-FFF2-40B4-BE49-F238E27FC236}">
                  <a16:creationId xmlns:a16="http://schemas.microsoft.com/office/drawing/2014/main" id="{D8775657-EA93-4BF4-B0F1-734994F14CC4}"/>
                </a:ext>
              </a:extLst>
            </p:cNvPr>
            <p:cNvSpPr/>
            <p:nvPr/>
          </p:nvSpPr>
          <p:spPr bwMode="auto">
            <a:xfrm>
              <a:off x="932420" y="4548244"/>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3" name="Oval 102">
              <a:extLst>
                <a:ext uri="{FF2B5EF4-FFF2-40B4-BE49-F238E27FC236}">
                  <a16:creationId xmlns:a16="http://schemas.microsoft.com/office/drawing/2014/main" id="{76742381-D905-4224-AC61-7170BF74289C}"/>
                </a:ext>
              </a:extLst>
            </p:cNvPr>
            <p:cNvSpPr/>
            <p:nvPr/>
          </p:nvSpPr>
          <p:spPr bwMode="auto">
            <a:xfrm>
              <a:off x="1042325" y="466155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5" name="Picture 34">
              <a:extLst>
                <a:ext uri="{FF2B5EF4-FFF2-40B4-BE49-F238E27FC236}">
                  <a16:creationId xmlns:a16="http://schemas.microsoft.com/office/drawing/2014/main" id="{FBFB9929-B8BF-49A2-BC1B-03F0E9E44A9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05798" y="4775391"/>
              <a:ext cx="902286" cy="902286"/>
            </a:xfrm>
            <a:prstGeom prst="rect">
              <a:avLst/>
            </a:prstGeom>
          </p:spPr>
        </p:pic>
      </p:grpSp>
      <p:grpSp>
        <p:nvGrpSpPr>
          <p:cNvPr id="37" name="Group 4" descr="Box reading: Shop around &#10;(consider plan and price) &#10;">
            <a:extLst>
              <a:ext uri="{FF2B5EF4-FFF2-40B4-BE49-F238E27FC236}">
                <a16:creationId xmlns:a16="http://schemas.microsoft.com/office/drawing/2014/main" id="{AAFD5FCB-7086-4344-B8B7-9A81321C0636}"/>
              </a:ext>
            </a:extLst>
          </p:cNvPr>
          <p:cNvGrpSpPr/>
          <p:nvPr/>
        </p:nvGrpSpPr>
        <p:grpSpPr>
          <a:xfrm>
            <a:off x="6290746" y="1214039"/>
            <a:ext cx="4475351" cy="1463040"/>
            <a:chOff x="6290746" y="1214039"/>
            <a:chExt cx="4475351" cy="1463040"/>
          </a:xfrm>
        </p:grpSpPr>
        <p:sp>
          <p:nvSpPr>
            <p:cNvPr id="110" name="TextBox 109">
              <a:extLst>
                <a:ext uri="{FF2B5EF4-FFF2-40B4-BE49-F238E27FC236}">
                  <a16:creationId xmlns:a16="http://schemas.microsoft.com/office/drawing/2014/main" id="{3F139688-73A5-4DEA-AF3A-B057D2472339}"/>
                </a:ext>
              </a:extLst>
            </p:cNvPr>
            <p:cNvSpPr txBox="1"/>
            <p:nvPr/>
          </p:nvSpPr>
          <p:spPr>
            <a:xfrm>
              <a:off x="7553075" y="1608410"/>
              <a:ext cx="3178452" cy="707886"/>
            </a:xfrm>
            <a:prstGeom prst="rect">
              <a:avLst/>
            </a:prstGeom>
            <a:noFill/>
          </p:spPr>
          <p:txBody>
            <a:bodyPr wrap="square">
              <a:spAutoFit/>
            </a:bodyPr>
            <a:lstStyle/>
            <a:p>
              <a:pPr marL="0" lvl="0" indent="0" algn="ctr" defTabSz="685800">
                <a:spcBef>
                  <a:spcPts val="0"/>
                </a:spcBef>
              </a:pPr>
              <a:r>
                <a:rPr lang="en-US" sz="2000" b="1" dirty="0">
                  <a:solidFill>
                    <a:srgbClr val="00529B"/>
                  </a:solidFill>
                  <a:latin typeface="Arial"/>
                  <a:cs typeface="Arial"/>
                </a:rPr>
                <a:t>Shop around </a:t>
              </a:r>
              <a:br>
                <a:rPr lang="en-US" sz="2000" b="1" dirty="0">
                  <a:solidFill>
                    <a:srgbClr val="00529B"/>
                  </a:solidFill>
                  <a:latin typeface="Arial"/>
                  <a:cs typeface="Arial"/>
                </a:rPr>
              </a:br>
              <a:r>
                <a:rPr lang="en-US" sz="2000" dirty="0">
                  <a:solidFill>
                    <a:srgbClr val="00529B"/>
                  </a:solidFill>
                  <a:latin typeface="Arial"/>
                  <a:cs typeface="Arial"/>
                </a:rPr>
                <a:t>(consider plan and price) </a:t>
              </a:r>
            </a:p>
          </p:txBody>
        </p:sp>
        <p:sp>
          <p:nvSpPr>
            <p:cNvPr id="86" name="Rectangle: Top Corners Rounded 85">
              <a:extLst>
                <a:ext uri="{FF2B5EF4-FFF2-40B4-BE49-F238E27FC236}">
                  <a16:creationId xmlns:a16="http://schemas.microsoft.com/office/drawing/2014/main" id="{783DF6B1-8F08-449F-90CE-60FF1E66BE1B}"/>
                </a:ext>
              </a:extLst>
            </p:cNvPr>
            <p:cNvSpPr/>
            <p:nvPr/>
          </p:nvSpPr>
          <p:spPr bwMode="auto">
            <a:xfrm rot="16200000" flipV="1">
              <a:off x="8114337" y="25319"/>
              <a:ext cx="1463040" cy="3840480"/>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8" name="Oval 107">
              <a:extLst>
                <a:ext uri="{FF2B5EF4-FFF2-40B4-BE49-F238E27FC236}">
                  <a16:creationId xmlns:a16="http://schemas.microsoft.com/office/drawing/2014/main" id="{6B4E9626-A7FB-47CB-8AEA-AAF556061329}"/>
                </a:ext>
              </a:extLst>
            </p:cNvPr>
            <p:cNvSpPr/>
            <p:nvPr/>
          </p:nvSpPr>
          <p:spPr bwMode="auto">
            <a:xfrm>
              <a:off x="6290746" y="1333618"/>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9" name="Oval 108">
              <a:extLst>
                <a:ext uri="{FF2B5EF4-FFF2-40B4-BE49-F238E27FC236}">
                  <a16:creationId xmlns:a16="http://schemas.microsoft.com/office/drawing/2014/main" id="{3D086187-1AAD-4A13-B6E4-CD4C5F1F2114}"/>
                </a:ext>
              </a:extLst>
            </p:cNvPr>
            <p:cNvSpPr/>
            <p:nvPr/>
          </p:nvSpPr>
          <p:spPr bwMode="auto">
            <a:xfrm>
              <a:off x="6400930" y="1443801"/>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24" name="Graphic 23" descr="Magnifying glass with solid fill">
              <a:extLst>
                <a:ext uri="{FF2B5EF4-FFF2-40B4-BE49-F238E27FC236}">
                  <a16:creationId xmlns:a16="http://schemas.microsoft.com/office/drawing/2014/main" id="{38DE2E0C-FBCE-4559-AEE7-2A860A5D70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03703" y="1533625"/>
              <a:ext cx="843826" cy="843826"/>
            </a:xfrm>
            <a:prstGeom prst="rect">
              <a:avLst/>
            </a:prstGeom>
          </p:spPr>
        </p:pic>
      </p:grpSp>
      <p:grpSp>
        <p:nvGrpSpPr>
          <p:cNvPr id="38" name="Group 5" descr="Box reading: Choose the insurance company and the &#10;Medigap policy&#10;">
            <a:extLst>
              <a:ext uri="{FF2B5EF4-FFF2-40B4-BE49-F238E27FC236}">
                <a16:creationId xmlns:a16="http://schemas.microsoft.com/office/drawing/2014/main" id="{9AB544BB-3592-421B-8BEB-8FB2AB261D9D}"/>
              </a:ext>
            </a:extLst>
          </p:cNvPr>
          <p:cNvGrpSpPr/>
          <p:nvPr/>
        </p:nvGrpSpPr>
        <p:grpSpPr>
          <a:xfrm>
            <a:off x="6290746" y="2852622"/>
            <a:ext cx="4466298" cy="1463040"/>
            <a:chOff x="6290746" y="2852622"/>
            <a:chExt cx="4466298" cy="1463040"/>
          </a:xfrm>
        </p:grpSpPr>
        <p:sp>
          <p:nvSpPr>
            <p:cNvPr id="116" name="TextBox 115">
              <a:extLst>
                <a:ext uri="{FF2B5EF4-FFF2-40B4-BE49-F238E27FC236}">
                  <a16:creationId xmlns:a16="http://schemas.microsoft.com/office/drawing/2014/main" id="{AA4772E5-801C-43E4-AAE3-517B62A8C2C2}"/>
                </a:ext>
              </a:extLst>
            </p:cNvPr>
            <p:cNvSpPr txBox="1"/>
            <p:nvPr/>
          </p:nvSpPr>
          <p:spPr>
            <a:xfrm>
              <a:off x="7549726" y="3061165"/>
              <a:ext cx="3196427" cy="1015663"/>
            </a:xfrm>
            <a:prstGeom prst="rect">
              <a:avLst/>
            </a:prstGeom>
            <a:noFill/>
          </p:spPr>
          <p:txBody>
            <a:bodyPr wrap="square">
              <a:spAutoFit/>
            </a:bodyPr>
            <a:lstStyle/>
            <a:p>
              <a:pPr marL="0" indent="0" algn="ctr" defTabSz="685800">
                <a:spcBef>
                  <a:spcPts val="0"/>
                </a:spcBef>
              </a:pPr>
              <a:r>
                <a:rPr lang="en-US" sz="2000" b="1" dirty="0">
                  <a:solidFill>
                    <a:srgbClr val="00529B"/>
                  </a:solidFill>
                  <a:latin typeface="Arial"/>
                  <a:cs typeface="Arial"/>
                </a:rPr>
                <a:t>Choose</a:t>
              </a:r>
              <a:r>
                <a:rPr lang="en-US" sz="2000" dirty="0">
                  <a:solidFill>
                    <a:srgbClr val="00529B"/>
                  </a:solidFill>
                  <a:latin typeface="Arial"/>
                  <a:cs typeface="Arial"/>
                </a:rPr>
                <a:t> the insurance company and the </a:t>
              </a:r>
              <a:br>
                <a:rPr lang="en-US" sz="2000" dirty="0">
                  <a:solidFill>
                    <a:srgbClr val="00529B"/>
                  </a:solidFill>
                  <a:latin typeface="Arial"/>
                  <a:cs typeface="Arial"/>
                </a:rPr>
              </a:br>
              <a:r>
                <a:rPr lang="en-US" sz="2000" dirty="0">
                  <a:solidFill>
                    <a:srgbClr val="00529B"/>
                  </a:solidFill>
                  <a:latin typeface="Arial"/>
                  <a:cs typeface="Arial"/>
                </a:rPr>
                <a:t>Medigap policy</a:t>
              </a:r>
            </a:p>
          </p:txBody>
        </p:sp>
        <p:sp>
          <p:nvSpPr>
            <p:cNvPr id="85" name="Rectangle: Top Corners Rounded 84">
              <a:extLst>
                <a:ext uri="{FF2B5EF4-FFF2-40B4-BE49-F238E27FC236}">
                  <a16:creationId xmlns:a16="http://schemas.microsoft.com/office/drawing/2014/main" id="{D043C09C-69F5-40DB-B897-0D802EDFBDB9}"/>
                </a:ext>
              </a:extLst>
            </p:cNvPr>
            <p:cNvSpPr/>
            <p:nvPr/>
          </p:nvSpPr>
          <p:spPr bwMode="auto">
            <a:xfrm rot="16200000" flipV="1">
              <a:off x="8105284" y="1663902"/>
              <a:ext cx="1463040" cy="3840480"/>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14" name="Oval 113">
              <a:extLst>
                <a:ext uri="{FF2B5EF4-FFF2-40B4-BE49-F238E27FC236}">
                  <a16:creationId xmlns:a16="http://schemas.microsoft.com/office/drawing/2014/main" id="{F0A347A0-9DAE-49E8-B0B5-3D853FA8304B}"/>
                </a:ext>
              </a:extLst>
            </p:cNvPr>
            <p:cNvSpPr/>
            <p:nvPr/>
          </p:nvSpPr>
          <p:spPr bwMode="auto">
            <a:xfrm>
              <a:off x="6290746" y="2962725"/>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15" name="Oval 114">
              <a:extLst>
                <a:ext uri="{FF2B5EF4-FFF2-40B4-BE49-F238E27FC236}">
                  <a16:creationId xmlns:a16="http://schemas.microsoft.com/office/drawing/2014/main" id="{CF4100E3-60D9-494E-8744-E6E715F5CCEB}"/>
                </a:ext>
              </a:extLst>
            </p:cNvPr>
            <p:cNvSpPr/>
            <p:nvPr/>
          </p:nvSpPr>
          <p:spPr bwMode="auto">
            <a:xfrm>
              <a:off x="6401496" y="307290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6" name="Graphic 15" descr="Right pointing backhand index with solid fill">
              <a:extLst>
                <a:ext uri="{FF2B5EF4-FFF2-40B4-BE49-F238E27FC236}">
                  <a16:creationId xmlns:a16="http://schemas.microsoft.com/office/drawing/2014/main" id="{3207F27B-6BA0-439A-B152-BC6F4302DC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200000">
              <a:off x="6500353" y="3165913"/>
              <a:ext cx="830539" cy="830539"/>
            </a:xfrm>
            <a:prstGeom prst="rect">
              <a:avLst/>
            </a:prstGeom>
          </p:spPr>
        </p:pic>
      </p:grpSp>
      <p:grpSp>
        <p:nvGrpSpPr>
          <p:cNvPr id="39" name="Group 6" descr="Box reading: Apply for the policy &#10;">
            <a:extLst>
              <a:ext uri="{FF2B5EF4-FFF2-40B4-BE49-F238E27FC236}">
                <a16:creationId xmlns:a16="http://schemas.microsoft.com/office/drawing/2014/main" id="{B74B6727-A9F8-41B6-BE42-398BE29E0D44}"/>
              </a:ext>
            </a:extLst>
          </p:cNvPr>
          <p:cNvGrpSpPr/>
          <p:nvPr/>
        </p:nvGrpSpPr>
        <p:grpSpPr>
          <a:xfrm>
            <a:off x="6290746" y="4491204"/>
            <a:ext cx="4466168" cy="1463040"/>
            <a:chOff x="6290746" y="4491204"/>
            <a:chExt cx="4466168" cy="1463040"/>
          </a:xfrm>
        </p:grpSpPr>
        <p:sp>
          <p:nvSpPr>
            <p:cNvPr id="121" name="TextBox 120">
              <a:extLst>
                <a:ext uri="{FF2B5EF4-FFF2-40B4-BE49-F238E27FC236}">
                  <a16:creationId xmlns:a16="http://schemas.microsoft.com/office/drawing/2014/main" id="{F976184A-7C83-489E-A799-79933FEE89E4}"/>
                </a:ext>
              </a:extLst>
            </p:cNvPr>
            <p:cNvSpPr txBox="1"/>
            <p:nvPr/>
          </p:nvSpPr>
          <p:spPr>
            <a:xfrm>
              <a:off x="7560484" y="4985768"/>
              <a:ext cx="3171043" cy="473912"/>
            </a:xfrm>
            <a:prstGeom prst="rect">
              <a:avLst/>
            </a:prstGeom>
            <a:noFill/>
          </p:spPr>
          <p:txBody>
            <a:bodyPr wrap="square">
              <a:spAutoFit/>
            </a:bodyPr>
            <a:lstStyle/>
            <a:p>
              <a:pPr marL="0" indent="0" algn="ctr" defTabSz="685800">
                <a:lnSpc>
                  <a:spcPct val="140000"/>
                </a:lnSpc>
                <a:spcBef>
                  <a:spcPts val="0"/>
                </a:spcBef>
              </a:pPr>
              <a:r>
                <a:rPr lang="en-US" sz="2000" b="1" dirty="0">
                  <a:solidFill>
                    <a:srgbClr val="00529B"/>
                  </a:solidFill>
                  <a:latin typeface="Arial"/>
                  <a:cs typeface="Arial"/>
                </a:rPr>
                <a:t>Apply</a:t>
              </a:r>
              <a:r>
                <a:rPr lang="en-US" sz="2000" dirty="0">
                  <a:solidFill>
                    <a:srgbClr val="00529B"/>
                  </a:solidFill>
                  <a:latin typeface="Arial"/>
                  <a:cs typeface="Arial"/>
                </a:rPr>
                <a:t> for the policy </a:t>
              </a:r>
            </a:p>
          </p:txBody>
        </p:sp>
        <p:sp>
          <p:nvSpPr>
            <p:cNvPr id="84" name="Rectangle: Top Corners Rounded 83">
              <a:extLst>
                <a:ext uri="{FF2B5EF4-FFF2-40B4-BE49-F238E27FC236}">
                  <a16:creationId xmlns:a16="http://schemas.microsoft.com/office/drawing/2014/main" id="{60B18726-55C0-4F27-8D86-18A8F7C3C770}"/>
                </a:ext>
              </a:extLst>
            </p:cNvPr>
            <p:cNvSpPr/>
            <p:nvPr/>
          </p:nvSpPr>
          <p:spPr bwMode="auto">
            <a:xfrm rot="16200000" flipV="1">
              <a:off x="8105154" y="3302484"/>
              <a:ext cx="1463040" cy="3840480"/>
            </a:xfrm>
            <a:prstGeom prst="round2SameRect">
              <a:avLst/>
            </a:prstGeom>
            <a:no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19" name="Oval 118">
              <a:extLst>
                <a:ext uri="{FF2B5EF4-FFF2-40B4-BE49-F238E27FC236}">
                  <a16:creationId xmlns:a16="http://schemas.microsoft.com/office/drawing/2014/main" id="{1AAAC3B6-C327-427F-B7C6-344149047F94}"/>
                </a:ext>
              </a:extLst>
            </p:cNvPr>
            <p:cNvSpPr/>
            <p:nvPr/>
          </p:nvSpPr>
          <p:spPr bwMode="auto">
            <a:xfrm>
              <a:off x="6290746" y="4604142"/>
              <a:ext cx="1269741" cy="1269741"/>
            </a:xfrm>
            <a:prstGeom prst="ellipse">
              <a:avLst/>
            </a:prstGeom>
            <a:solidFill>
              <a:srgbClr val="20386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20" name="Oval 119">
              <a:extLst>
                <a:ext uri="{FF2B5EF4-FFF2-40B4-BE49-F238E27FC236}">
                  <a16:creationId xmlns:a16="http://schemas.microsoft.com/office/drawing/2014/main" id="{210DAD62-35CD-455A-B9BB-5695FB67A5CA}"/>
                </a:ext>
              </a:extLst>
            </p:cNvPr>
            <p:cNvSpPr/>
            <p:nvPr/>
          </p:nvSpPr>
          <p:spPr bwMode="auto">
            <a:xfrm>
              <a:off x="6400929" y="471432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7" name="Graphic 56" descr="Contract icon">
              <a:extLst>
                <a:ext uri="{FF2B5EF4-FFF2-40B4-BE49-F238E27FC236}">
                  <a16:creationId xmlns:a16="http://schemas.microsoft.com/office/drawing/2014/main" id="{496B918A-1A5D-4289-989E-5CA28D6AF7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13754" y="4820545"/>
              <a:ext cx="819760" cy="819760"/>
            </a:xfrm>
            <a:prstGeom prst="rect">
              <a:avLst/>
            </a:prstGeom>
          </p:spPr>
        </p:pic>
      </p:grpSp>
      <p:sp>
        <p:nvSpPr>
          <p:cNvPr id="3" name="Footer Placeholder 2"/>
          <p:cNvSpPr>
            <a:spLocks noGrp="1"/>
          </p:cNvSpPr>
          <p:nvPr>
            <p:ph type="ftr" sz="quarter" idx="11"/>
          </p:nvPr>
        </p:nvSpPr>
        <p:spPr/>
        <p:txBody>
          <a:bodyPr/>
          <a:lstStyle/>
          <a:p>
            <a:r>
              <a:rPr lang="en-US" dirty="0"/>
              <a:t>Getting Started With Medicare</a:t>
            </a:r>
          </a:p>
        </p:txBody>
      </p:sp>
      <p:sp>
        <p:nvSpPr>
          <p:cNvPr id="9" name="Slide Number Placeholder 5">
            <a:extLst>
              <a:ext uri="{FF2B5EF4-FFF2-40B4-BE49-F238E27FC236}">
                <a16:creationId xmlns:a16="http://schemas.microsoft.com/office/drawing/2014/main" id="{DDAE9368-81E7-4FF3-A55B-1E3A5561E9FE}"/>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52</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56115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530" y="271580"/>
            <a:ext cx="9250939" cy="719643"/>
          </a:xfrm>
        </p:spPr>
        <p:txBody>
          <a:bodyPr>
            <a:normAutofit/>
          </a:bodyPr>
          <a:lstStyle/>
          <a:p>
            <a:r>
              <a:rPr lang="en-US" sz="3000" dirty="0"/>
              <a:t>Check Your Knowledge: Question 4</a:t>
            </a:r>
          </a:p>
        </p:txBody>
      </p:sp>
      <p:sp>
        <p:nvSpPr>
          <p:cNvPr id="9" name="Content Placeholder 8"/>
          <p:cNvSpPr>
            <a:spLocks noGrp="1"/>
          </p:cNvSpPr>
          <p:nvPr>
            <p:ph idx="4294967295"/>
          </p:nvPr>
        </p:nvSpPr>
        <p:spPr>
          <a:xfrm>
            <a:off x="1766648" y="1889097"/>
            <a:ext cx="9836150" cy="2802646"/>
          </a:xfrm>
        </p:spPr>
        <p:txBody>
          <a:bodyPr>
            <a:normAutofit/>
          </a:bodyPr>
          <a:lstStyle/>
          <a:p>
            <a:pPr marL="1587" lvl="0" indent="0">
              <a:lnSpc>
                <a:spcPct val="100000"/>
              </a:lnSpc>
              <a:spcBef>
                <a:spcPts val="0"/>
              </a:spcBef>
              <a:spcAft>
                <a:spcPts val="1200"/>
              </a:spcAft>
              <a:buNone/>
              <a:defRPr/>
            </a:pPr>
            <a:r>
              <a:rPr lang="en-US" b="1" dirty="0">
                <a:solidFill>
                  <a:srgbClr val="00529B"/>
                </a:solidFill>
              </a:rPr>
              <a:t>During your Medigap OEP, insurance companies can’t:</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Refuse to sell you any Medigap policy they offer</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Make you wait for coverage</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Charge more because of a past/present health problem</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All of the above</a:t>
            </a:r>
          </a:p>
        </p:txBody>
      </p:sp>
      <p:sp>
        <p:nvSpPr>
          <p:cNvPr id="6" name="Rounded Rectangle 5" descr="Green box highlighting D as the correct answer"/>
          <p:cNvSpPr/>
          <p:nvPr/>
        </p:nvSpPr>
        <p:spPr>
          <a:xfrm>
            <a:off x="1746581" y="4084412"/>
            <a:ext cx="3321658" cy="558614"/>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r>
              <a:rPr lang="en-US" dirty="0"/>
              <a:t>Getting Started With Medicare</a:t>
            </a:r>
          </a:p>
        </p:txBody>
      </p:sp>
      <p:sp>
        <p:nvSpPr>
          <p:cNvPr id="7" name="Slide Number Placeholder 5">
            <a:extLst>
              <a:ext uri="{FF2B5EF4-FFF2-40B4-BE49-F238E27FC236}">
                <a16:creationId xmlns:a16="http://schemas.microsoft.com/office/drawing/2014/main" id="{8790B20A-3CFD-4149-A2AA-5251D090C8B6}"/>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53</a:t>
            </a:fld>
            <a:endParaRPr lang="en-US" dirty="0"/>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4</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dirty="0"/>
              <a:t>Medicare Drug Coverage (Part D)</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4 Objectives</a:t>
            </a:r>
          </a:p>
        </p:txBody>
      </p:sp>
      <p:sp>
        <p:nvSpPr>
          <p:cNvPr id="13" name="Content Placeholder 12"/>
          <p:cNvSpPr>
            <a:spLocks noGrp="1"/>
          </p:cNvSpPr>
          <p:nvPr>
            <p:ph idx="4294967295"/>
          </p:nvPr>
        </p:nvSpPr>
        <p:spPr>
          <a:xfrm>
            <a:off x="667512" y="1211826"/>
            <a:ext cx="10969317" cy="4481404"/>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Medicare drug coverage (Part D) and how it works</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associated costs</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considerations when deciding how you’ll get your drug coverage</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the Part D late enrollment penalty and how to avoid it</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how and when to enroll in a plan</a:t>
            </a:r>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25CB2DA3-F0AC-4A74-8F03-971A83958AE5}"/>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55</a:t>
            </a:fld>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184799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n-US" sz="3000" dirty="0"/>
              <a:t>Medicare Drug Coverage (Part D)</a:t>
            </a:r>
          </a:p>
        </p:txBody>
      </p:sp>
      <p:sp>
        <p:nvSpPr>
          <p:cNvPr id="6" name="Slide Number Placeholder 5">
            <a:extLst>
              <a:ext uri="{FF2B5EF4-FFF2-40B4-BE49-F238E27FC236}">
                <a16:creationId xmlns:a16="http://schemas.microsoft.com/office/drawing/2014/main" id="{47BB69EC-E670-474E-9DED-62ACCAB5B44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56</a:t>
            </a:fld>
            <a:endParaRPr lang="en-US" dirty="0"/>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n-US" dirty="0"/>
              <a:t>Getting Started With Medicare</a:t>
            </a:r>
          </a:p>
        </p:txBody>
      </p:sp>
      <p:sp>
        <p:nvSpPr>
          <p:cNvPr id="17" name="Content Placeholder 16">
            <a:extLst>
              <a:ext uri="{FF2B5EF4-FFF2-40B4-BE49-F238E27FC236}">
                <a16:creationId xmlns:a16="http://schemas.microsoft.com/office/drawing/2014/main" id="{7B06FD33-60FC-4807-9CB2-486692E4085A}"/>
              </a:ext>
            </a:extLst>
          </p:cNvPr>
          <p:cNvSpPr>
            <a:spLocks noGrp="1"/>
          </p:cNvSpPr>
          <p:nvPr>
            <p:ph sz="quarter" idx="13"/>
          </p:nvPr>
        </p:nvSpPr>
        <p:spPr>
          <a:xfrm>
            <a:off x="1200149" y="1249399"/>
            <a:ext cx="10574755" cy="4667250"/>
          </a:xfrm>
        </p:spPr>
        <p:txBody>
          <a:bodyPr/>
          <a:lstStyle/>
          <a:p>
            <a:r>
              <a:rPr lang="en-US" dirty="0"/>
              <a:t>An optional benefit available to all people with Medicare </a:t>
            </a:r>
          </a:p>
          <a:p>
            <a:r>
              <a:rPr lang="en-US" dirty="0"/>
              <a:t>Run by private companies that contract with Medicare</a:t>
            </a:r>
          </a:p>
          <a:p>
            <a:r>
              <a:rPr lang="en-US" dirty="0"/>
              <a:t>Provided through:</a:t>
            </a:r>
          </a:p>
          <a:p>
            <a:pPr marL="822960" lvl="1">
              <a:spcAft>
                <a:spcPts val="1200"/>
              </a:spcAft>
            </a:pPr>
            <a:r>
              <a:rPr lang="en-US" dirty="0"/>
              <a:t>Medicare drug plans (also known as PDPs) (work with Original Medicare)</a:t>
            </a:r>
          </a:p>
          <a:p>
            <a:pPr marL="822960" lvl="1">
              <a:spcAft>
                <a:spcPts val="1200"/>
              </a:spcAft>
            </a:pPr>
            <a:r>
              <a:rPr lang="en-US" dirty="0"/>
              <a:t>Medicare Advantage Plans with drug coverage (also known as </a:t>
            </a:r>
            <a:br>
              <a:rPr lang="en-US" dirty="0"/>
            </a:br>
            <a:r>
              <a:rPr lang="en-US" dirty="0"/>
              <a:t>MA-PDs)</a:t>
            </a:r>
          </a:p>
          <a:p>
            <a:pPr marL="822960" lvl="1">
              <a:spcAft>
                <a:spcPts val="1200"/>
              </a:spcAft>
            </a:pPr>
            <a:r>
              <a:rPr lang="en-US" dirty="0"/>
              <a:t>Some other Medicare health plans</a:t>
            </a:r>
          </a:p>
          <a:p>
            <a:endParaRPr lang="en-US" dirty="0"/>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880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Part D Works</a:t>
            </a:r>
          </a:p>
        </p:txBody>
      </p:sp>
      <p:sp>
        <p:nvSpPr>
          <p:cNvPr id="5" name="Content Placeholder 4">
            <a:extLst>
              <a:ext uri="{FF2B5EF4-FFF2-40B4-BE49-F238E27FC236}">
                <a16:creationId xmlns:a16="http://schemas.microsoft.com/office/drawing/2014/main" id="{6BBECB95-037A-4084-9410-B5BE21D906C1}"/>
              </a:ext>
            </a:extLst>
          </p:cNvPr>
          <p:cNvSpPr>
            <a:spLocks noGrp="1"/>
          </p:cNvSpPr>
          <p:nvPr>
            <p:ph sz="quarter" idx="13"/>
          </p:nvPr>
        </p:nvSpPr>
        <p:spPr>
          <a:xfrm>
            <a:off x="1278835" y="1148611"/>
            <a:ext cx="10355179" cy="4667250"/>
          </a:xfrm>
        </p:spPr>
        <p:txBody>
          <a:bodyPr>
            <a:normAutofit fontScale="92500"/>
          </a:bodyPr>
          <a:lstStyle/>
          <a:p>
            <a:r>
              <a:rPr lang="en-US" dirty="0"/>
              <a:t>It’s optional </a:t>
            </a:r>
          </a:p>
          <a:p>
            <a:pPr lvl="1">
              <a:spcAft>
                <a:spcPts val="1200"/>
              </a:spcAft>
            </a:pPr>
            <a:r>
              <a:rPr lang="en-US" dirty="0"/>
              <a:t>You can choose a plan and join</a:t>
            </a:r>
          </a:p>
          <a:p>
            <a:pPr lvl="1">
              <a:spcAft>
                <a:spcPts val="1200"/>
              </a:spcAft>
            </a:pPr>
            <a:r>
              <a:rPr lang="en-US" dirty="0"/>
              <a:t>May pay a lifetime penalty if you join late</a:t>
            </a:r>
          </a:p>
          <a:p>
            <a:r>
              <a:rPr lang="en-US" dirty="0"/>
              <a:t>Plans have formularies (lists of covered drugs), which:</a:t>
            </a:r>
          </a:p>
          <a:p>
            <a:pPr lvl="1">
              <a:spcAft>
                <a:spcPts val="1200"/>
              </a:spcAft>
            </a:pPr>
            <a:r>
              <a:rPr lang="en-US" dirty="0"/>
              <a:t>Must include range of drugs in each category</a:t>
            </a:r>
          </a:p>
          <a:p>
            <a:pPr lvl="1">
              <a:spcAft>
                <a:spcPts val="1200"/>
              </a:spcAft>
            </a:pPr>
            <a:r>
              <a:rPr lang="en-US" dirty="0"/>
              <a:t>Are subject to change—you’ll be notified</a:t>
            </a:r>
          </a:p>
          <a:p>
            <a:r>
              <a:rPr lang="en-US" dirty="0"/>
              <a:t>Your out-of-pocket costs may be less if you use a preferred pharmacy</a:t>
            </a:r>
          </a:p>
          <a:p>
            <a:r>
              <a:rPr lang="en-US" dirty="0"/>
              <a:t>If you have limited income and resources, you may get Extra Help</a:t>
            </a:r>
          </a:p>
          <a:p>
            <a:endParaRPr lang="en-US" dirty="0"/>
          </a:p>
        </p:txBody>
      </p:sp>
      <p:grpSp>
        <p:nvGrpSpPr>
          <p:cNvPr id="8" name="Group 7" descr="Information banner reading: If you enroll after your IEP, you may pay a late enrollment penalty.">
            <a:extLst>
              <a:ext uri="{FF2B5EF4-FFF2-40B4-BE49-F238E27FC236}">
                <a16:creationId xmlns:a16="http://schemas.microsoft.com/office/drawing/2014/main" id="{C42858E9-C05F-4CA9-A8D6-704A9F201055}"/>
              </a:ext>
            </a:extLst>
          </p:cNvPr>
          <p:cNvGrpSpPr/>
          <p:nvPr/>
        </p:nvGrpSpPr>
        <p:grpSpPr>
          <a:xfrm>
            <a:off x="7797585" y="1143967"/>
            <a:ext cx="5312940" cy="1221809"/>
            <a:chOff x="8057777" y="4114511"/>
            <a:chExt cx="4468543" cy="1221809"/>
          </a:xfrm>
        </p:grpSpPr>
        <p:sp>
          <p:nvSpPr>
            <p:cNvPr id="9" name="Arrow: Pentagon 8">
              <a:extLst>
                <a:ext uri="{FF2B5EF4-FFF2-40B4-BE49-F238E27FC236}">
                  <a16:creationId xmlns:a16="http://schemas.microsoft.com/office/drawing/2014/main" id="{1B23CED8-2284-4C73-95E8-2F0A0A68E341}"/>
                </a:ext>
              </a:extLst>
            </p:cNvPr>
            <p:cNvSpPr/>
            <p:nvPr/>
          </p:nvSpPr>
          <p:spPr>
            <a:xfrm rot="10800000">
              <a:off x="8057777" y="4397730"/>
              <a:ext cx="3695999"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18BF0BF-143A-4235-A767-42C1E5B28E08}"/>
                </a:ext>
              </a:extLst>
            </p:cNvPr>
            <p:cNvSpPr txBox="1"/>
            <p:nvPr/>
          </p:nvSpPr>
          <p:spPr>
            <a:xfrm>
              <a:off x="9714088" y="4522879"/>
              <a:ext cx="2812232" cy="584775"/>
            </a:xfrm>
            <a:prstGeom prst="rect">
              <a:avLst/>
            </a:prstGeom>
            <a:noFill/>
          </p:spPr>
          <p:txBody>
            <a:bodyPr wrap="square" rtlCol="0">
              <a:spAutoFit/>
            </a:bodyPr>
            <a:lstStyle/>
            <a:p>
              <a:pPr lvl="0" defTabSz="685800">
                <a:lnSpc>
                  <a:spcPct val="100000"/>
                </a:lnSpc>
                <a:spcBef>
                  <a:spcPts val="600"/>
                </a:spcBef>
              </a:pPr>
              <a:r>
                <a:rPr lang="en-US" sz="1600" dirty="0">
                  <a:solidFill>
                    <a:srgbClr val="00529B"/>
                  </a:solidFill>
                  <a:cs typeface="Arial" panose="020B0604020202020204" pitchFamily="34" charset="0"/>
                </a:rPr>
                <a:t>If you join late, you may </a:t>
              </a:r>
              <a:br>
                <a:rPr lang="en-US" sz="1600" dirty="0">
                  <a:solidFill>
                    <a:srgbClr val="00529B"/>
                  </a:solidFill>
                  <a:cs typeface="Arial" panose="020B0604020202020204" pitchFamily="34" charset="0"/>
                </a:rPr>
              </a:br>
              <a:r>
                <a:rPr lang="en-US" sz="1600" dirty="0">
                  <a:solidFill>
                    <a:srgbClr val="00529B"/>
                  </a:solidFill>
                  <a:cs typeface="Arial" panose="020B0604020202020204" pitchFamily="34" charset="0"/>
                </a:rPr>
                <a:t>have a lifetime penalty.</a:t>
              </a:r>
            </a:p>
          </p:txBody>
        </p:sp>
        <p:pic>
          <p:nvPicPr>
            <p:cNvPr id="13" name="Graphic 12" descr="Money icon">
              <a:extLst>
                <a:ext uri="{FF2B5EF4-FFF2-40B4-BE49-F238E27FC236}">
                  <a16:creationId xmlns:a16="http://schemas.microsoft.com/office/drawing/2014/main" id="{E3934ADE-F97A-4FB2-BF4C-3C06A53C69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82232" y="4114511"/>
              <a:ext cx="1221809" cy="1221809"/>
            </a:xfrm>
            <a:prstGeom prst="rect">
              <a:avLst/>
            </a:prstGeom>
          </p:spPr>
        </p:pic>
      </p:grpSp>
      <p:sp>
        <p:nvSpPr>
          <p:cNvPr id="3" name="Footer Placeholder 2"/>
          <p:cNvSpPr>
            <a:spLocks noGrp="1"/>
          </p:cNvSpPr>
          <p:nvPr>
            <p:ph type="ftr" sz="quarter" idx="11"/>
          </p:nvPr>
        </p:nvSpPr>
        <p:spPr/>
        <p:txBody>
          <a:bodyPr/>
          <a:lstStyle/>
          <a:p>
            <a:r>
              <a:rPr lang="en-US" dirty="0"/>
              <a:t>Getting Started With Medicare</a:t>
            </a:r>
          </a:p>
        </p:txBody>
      </p:sp>
      <p:sp>
        <p:nvSpPr>
          <p:cNvPr id="11" name="Slide Number Placeholder 5">
            <a:extLst>
              <a:ext uri="{FF2B5EF4-FFF2-40B4-BE49-F238E27FC236}">
                <a16:creationId xmlns:a16="http://schemas.microsoft.com/office/drawing/2014/main" id="{DB828A3C-B46C-4239-A939-174EFD4749F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57</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5717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p:stCondLst>
                              <p:cond delay="0"/>
                            </p:stCondLst>
                            <p:childTnLst>
                              <p:par>
                                <p:cTn id="14" presetID="2" presetClass="entr" presetSubtype="2" fill="hold" nodeType="afterEffect">
                                  <p:stCondLst>
                                    <p:cond delay="25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Drug Plan Costs: What You Pay in 2022/2023</a:t>
            </a:r>
          </a:p>
        </p:txBody>
      </p:sp>
      <p:sp>
        <p:nvSpPr>
          <p:cNvPr id="11" name="Content Placeholder 7"/>
          <p:cNvSpPr txBox="1">
            <a:spLocks/>
          </p:cNvSpPr>
          <p:nvPr/>
        </p:nvSpPr>
        <p:spPr>
          <a:xfrm>
            <a:off x="667512" y="1269031"/>
            <a:ext cx="6742174" cy="47571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Most people will pay:</a:t>
            </a:r>
          </a:p>
          <a:p>
            <a:pPr marL="548640" marR="0" lvl="1"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a:t>
            </a:r>
            <a:r>
              <a:rPr kumimoji="0" lang="en-US" sz="20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monthly </a:t>
            </a:r>
            <a:r>
              <a:rPr kumimoji="0" lang="en-US" sz="20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premium</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(varies by plan and income)</a:t>
            </a:r>
            <a:endParaRPr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548640" marR="0" lvl="1"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 </a:t>
            </a:r>
            <a:r>
              <a:rPr kumimoji="0" lang="en-US" sz="20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yearly</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deductible</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(if applicable)</a:t>
            </a:r>
            <a:endParaRPr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548640" marR="0" lvl="1"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Copayments or coinsurance</a:t>
            </a:r>
            <a:endParaRPr lang="en-US" sz="20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548640" marR="0" lvl="1"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Out-of-pocket </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costs</a:t>
            </a:r>
            <a:endParaRPr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1097280" lvl="2" indent="-274320">
              <a:spcBef>
                <a:spcPts val="0"/>
              </a:spcBef>
              <a:spcAft>
                <a:spcPts val="1200"/>
              </a:spcAft>
              <a:buSzTx/>
              <a:buFont typeface="Arial" panose="05000000000000000000" pitchFamily="2" charset="2"/>
              <a:buChar char="•"/>
              <a:defRPr/>
            </a:pPr>
            <a:r>
              <a:rPr kumimoji="0" lang="en-US" sz="16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 </a:t>
            </a:r>
            <a:r>
              <a:rPr kumimoji="0" lang="en-US" sz="16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percentage </a:t>
            </a:r>
            <a:r>
              <a:rPr kumimoji="0" lang="en-US" sz="16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of the cost while in the coverage gap, which begins at $4,430 for </a:t>
            </a:r>
            <a:r>
              <a:rPr kumimoji="0" lang="en-US" sz="1600" i="0" u="none" strike="noStrike" kern="1200" cap="none" spc="0" normalizeH="0" baseline="0" noProof="0" dirty="0" err="1">
                <a:ln>
                  <a:noFill/>
                </a:ln>
                <a:solidFill>
                  <a:srgbClr val="00529B"/>
                </a:solidFill>
                <a:effectLst/>
                <a:uLnTx/>
                <a:uFillTx/>
                <a:latin typeface="Arial" panose="020B0604020202020204" pitchFamily="34" charset="0"/>
                <a:cs typeface="Arial" panose="020B0604020202020204" pitchFamily="34" charset="0"/>
              </a:rPr>
              <a:t>out-of</a:t>
            </a:r>
            <a:r>
              <a:rPr lang="en-US" sz="1600" dirty="0">
                <a:solidFill>
                  <a:srgbClr val="00529B"/>
                </a:solidFill>
                <a:latin typeface="Arial" panose="020B0604020202020204" pitchFamily="34" charset="0"/>
                <a:cs typeface="Arial" panose="020B0604020202020204" pitchFamily="34" charset="0"/>
              </a:rPr>
              <a:t>-pocket spending</a:t>
            </a:r>
            <a:br>
              <a:rPr lang="en-US" sz="1600" dirty="0">
                <a:solidFill>
                  <a:srgbClr val="00529B"/>
                </a:solidFill>
                <a:latin typeface="Arial" panose="020B0604020202020204" pitchFamily="34" charset="0"/>
                <a:cs typeface="Arial" panose="020B0604020202020204" pitchFamily="34" charset="0"/>
              </a:rPr>
            </a:br>
            <a:r>
              <a:rPr lang="en-US" sz="1600" dirty="0">
                <a:solidFill>
                  <a:srgbClr val="00529B"/>
                </a:solidFill>
                <a:latin typeface="Arial" panose="020B0604020202020204" pitchFamily="34" charset="0"/>
                <a:cs typeface="Arial" panose="020B0604020202020204" pitchFamily="34" charset="0"/>
              </a:rPr>
              <a:t>in </a:t>
            </a:r>
            <a:r>
              <a:rPr kumimoji="0" lang="en-US" sz="16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2022 ($4,660 in 2023)</a:t>
            </a:r>
            <a:endParaRPr lang="en-US" sz="16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1097280" lvl="2" indent="-274320">
              <a:spcBef>
                <a:spcPts val="0"/>
              </a:spcBef>
              <a:spcAft>
                <a:spcPts val="1200"/>
              </a:spcAft>
              <a:buSzTx/>
              <a:buFont typeface="Arial" panose="05000000000000000000" pitchFamily="2" charset="2"/>
              <a:buChar char="•"/>
              <a:defRPr/>
            </a:pPr>
            <a:r>
              <a:rPr kumimoji="0" lang="en-US" sz="16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Very little </a:t>
            </a:r>
            <a:r>
              <a:rPr kumimoji="0" lang="en-US" sz="16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after spending $7,050 out-of-pocket in 2022 ($7,400</a:t>
            </a:r>
            <a:r>
              <a:rPr kumimoji="0" lang="en-US" sz="160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 in 2023)</a:t>
            </a:r>
            <a:r>
              <a:rPr lang="en-US" sz="1600" noProof="0" dirty="0">
                <a:solidFill>
                  <a:srgbClr val="00529B"/>
                </a:solidFill>
                <a:latin typeface="Arial" panose="020B0604020202020204" pitchFamily="34" charset="0"/>
                <a:cs typeface="Arial" panose="020B0604020202020204" pitchFamily="34" charset="0"/>
              </a:rPr>
              <a:t>--</a:t>
            </a:r>
            <a:r>
              <a:rPr kumimoji="0" lang="en-US" sz="16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will automatically get catastrophic coverage</a:t>
            </a:r>
            <a:endParaRPr lang="en-US" sz="16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pic>
        <p:nvPicPr>
          <p:cNvPr id="6" name="Picture 5" descr="a photo of a person holding a credit card and working on a laptop">
            <a:extLst>
              <a:ext uri="{FF2B5EF4-FFF2-40B4-BE49-F238E27FC236}">
                <a16:creationId xmlns:a16="http://schemas.microsoft.com/office/drawing/2014/main" id="{01C59D5E-A151-43CC-93F0-BC7A1D399A4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09686" y="2057399"/>
            <a:ext cx="4114800" cy="2953011"/>
          </a:xfrm>
          <a:prstGeom prst="rect">
            <a:avLst/>
          </a:prstGeom>
          <a:ln>
            <a:noFill/>
          </a:ln>
          <a:effectLst>
            <a:softEdge rad="112500"/>
          </a:effectLst>
        </p:spPr>
      </p:pic>
      <p:sp>
        <p:nvSpPr>
          <p:cNvPr id="3" name="Footer Placeholder 2">
            <a:extLst>
              <a:ext uri="{FF2B5EF4-FFF2-40B4-BE49-F238E27FC236}">
                <a16:creationId xmlns:a16="http://schemas.microsoft.com/office/drawing/2014/main" id="{06DE2F4C-04DF-364C-AEF2-DC82794718C5}"/>
              </a:ext>
            </a:extLst>
          </p:cNvPr>
          <p:cNvSpPr>
            <a:spLocks noGrp="1"/>
          </p:cNvSpPr>
          <p:nvPr>
            <p:ph type="ftr" sz="quarter" idx="11"/>
          </p:nvPr>
        </p:nvSpPr>
        <p:spPr/>
        <p:txBody>
          <a:bodyPr/>
          <a:lstStyle/>
          <a:p>
            <a:r>
              <a:rPr lang="en-US" dirty="0"/>
              <a:t>Getting Started With Medicare</a:t>
            </a:r>
          </a:p>
        </p:txBody>
      </p:sp>
      <p:sp>
        <p:nvSpPr>
          <p:cNvPr id="10" name="Slide Number Placeholder 5">
            <a:extLst>
              <a:ext uri="{FF2B5EF4-FFF2-40B4-BE49-F238E27FC236}">
                <a16:creationId xmlns:a16="http://schemas.microsoft.com/office/drawing/2014/main" id="{E226759B-4D56-4183-8FA5-3E386D985CCD}"/>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58</a:t>
            </a:fld>
            <a:endParaRPr lang="en-US" dirty="0"/>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18670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967723"/>
          </a:xfrm>
        </p:spPr>
        <p:txBody>
          <a:bodyPr>
            <a:noAutofit/>
          </a:bodyPr>
          <a:lstStyle/>
          <a:p>
            <a:pPr>
              <a:lnSpc>
                <a:spcPct val="100000"/>
              </a:lnSpc>
            </a:pPr>
            <a:r>
              <a:rPr lang="en-US" sz="2800" dirty="0">
                <a:solidFill>
                  <a:prstClr val="white"/>
                </a:solidFill>
              </a:rPr>
              <a:t>Income-Related Monthly Adjustment Amount (IRMAA): </a:t>
            </a:r>
            <a:br>
              <a:rPr lang="en-US" sz="2800" dirty="0">
                <a:solidFill>
                  <a:prstClr val="white"/>
                </a:solidFill>
              </a:rPr>
            </a:br>
            <a:r>
              <a:rPr lang="en-US" sz="2800" dirty="0">
                <a:solidFill>
                  <a:prstClr val="white"/>
                </a:solidFill>
              </a:rPr>
              <a:t>Part D Premium for 2022</a:t>
            </a:r>
            <a:endParaRPr lang="en-US" sz="2800" dirty="0"/>
          </a:p>
        </p:txBody>
      </p:sp>
      <p:graphicFrame>
        <p:nvGraphicFramePr>
          <p:cNvPr id="10" name="Content Placeholder 8" descr="Table showing monthly Part B premium based upon individual and joint tax filing status and rates. Details are included in the speakers' notes."/>
          <p:cNvGraphicFramePr>
            <a:graphicFrameLocks/>
          </p:cNvGraphicFramePr>
          <p:nvPr>
            <p:extLst>
              <p:ext uri="{D42A27DB-BD31-4B8C-83A1-F6EECF244321}">
                <p14:modId xmlns:p14="http://schemas.microsoft.com/office/powerpoint/2010/main" val="1995053507"/>
              </p:ext>
            </p:extLst>
          </p:nvPr>
        </p:nvGraphicFramePr>
        <p:xfrm>
          <a:off x="261809" y="1615801"/>
          <a:ext cx="11618224" cy="4504639"/>
        </p:xfrm>
        <a:graphic>
          <a:graphicData uri="http://schemas.openxmlformats.org/drawingml/2006/table">
            <a:tbl>
              <a:tblPr firstRow="1" bandRow="1">
                <a:tableStyleId>{5FD0F851-EC5A-4D38-B0AD-8093EC10F338}</a:tableStyleId>
              </a:tblPr>
              <a:tblGrid>
                <a:gridCol w="3287308">
                  <a:extLst>
                    <a:ext uri="{9D8B030D-6E8A-4147-A177-3AD203B41FA5}">
                      <a16:colId xmlns:a16="http://schemas.microsoft.com/office/drawing/2014/main" val="20000"/>
                    </a:ext>
                  </a:extLst>
                </a:gridCol>
                <a:gridCol w="2960170">
                  <a:extLst>
                    <a:ext uri="{9D8B030D-6E8A-4147-A177-3AD203B41FA5}">
                      <a16:colId xmlns:a16="http://schemas.microsoft.com/office/drawing/2014/main" val="20001"/>
                    </a:ext>
                  </a:extLst>
                </a:gridCol>
                <a:gridCol w="2971520">
                  <a:extLst>
                    <a:ext uri="{9D8B030D-6E8A-4147-A177-3AD203B41FA5}">
                      <a16:colId xmlns:a16="http://schemas.microsoft.com/office/drawing/2014/main" val="20002"/>
                    </a:ext>
                  </a:extLst>
                </a:gridCol>
                <a:gridCol w="2399226">
                  <a:extLst>
                    <a:ext uri="{9D8B030D-6E8A-4147-A177-3AD203B41FA5}">
                      <a16:colId xmlns:a16="http://schemas.microsoft.com/office/drawing/2014/main" val="20003"/>
                    </a:ext>
                  </a:extLst>
                </a:gridCol>
              </a:tblGrid>
              <a:tr h="1031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Individual </a:t>
                      </a:r>
                      <a:br>
                        <a:rPr lang="en-US" sz="2000" dirty="0">
                          <a:solidFill>
                            <a:srgbClr val="00529B"/>
                          </a:solidFill>
                        </a:rPr>
                      </a:br>
                      <a:r>
                        <a:rPr lang="en-US" sz="2000" dirty="0">
                          <a:solidFill>
                            <a:srgbClr val="00529B"/>
                          </a:solidFill>
                        </a:rPr>
                        <a:t>Tax Return</a:t>
                      </a:r>
                      <a:endParaRPr lang="en-US" sz="2000" dirty="0">
                        <a:solidFill>
                          <a:srgbClr val="00529B"/>
                        </a:solidFill>
                        <a:latin typeface="+mn-lt"/>
                        <a:ea typeface="Calibri"/>
                        <a:cs typeface="Times New Roman"/>
                      </a:endParaRPr>
                    </a:p>
                  </a:txBody>
                  <a:tcPr marL="51435" marR="51435"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Joint </a:t>
                      </a:r>
                      <a:br>
                        <a:rPr lang="en-US" sz="2000" dirty="0">
                          <a:solidFill>
                            <a:srgbClr val="00529B"/>
                          </a:solidFill>
                        </a:rPr>
                      </a:br>
                      <a:r>
                        <a:rPr lang="en-US" sz="2000" dirty="0">
                          <a:solidFill>
                            <a:srgbClr val="00529B"/>
                          </a:solidFill>
                        </a:rPr>
                        <a:t>Tax</a:t>
                      </a:r>
                      <a:r>
                        <a:rPr lang="en-US" sz="2000" baseline="0" dirty="0">
                          <a:solidFill>
                            <a:srgbClr val="00529B"/>
                          </a:solidFill>
                        </a:rPr>
                        <a:t> Return</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Married &amp; Separate Tax Return</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You pay </a:t>
                      </a:r>
                      <a:br>
                        <a:rPr lang="en-US" sz="2000" dirty="0">
                          <a:solidFill>
                            <a:srgbClr val="00529B"/>
                          </a:solidFill>
                        </a:rPr>
                      </a:br>
                      <a:r>
                        <a:rPr lang="en-US" sz="2000" dirty="0">
                          <a:solidFill>
                            <a:srgbClr val="00529B"/>
                          </a:solidFill>
                        </a:rPr>
                        <a:t>each month</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45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$91,000 or less</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$182,000 or less</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$91,000 or less</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Your plan premium (YPP)</a:t>
                      </a:r>
                      <a:endParaRPr lang="en-US" sz="1800" spc="-7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Above $91,000 up to $114,000 </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$182,000 up to $228,000</a:t>
                      </a:r>
                      <a:endParaRPr lang="en-US" sz="1800" spc="-50" baseline="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Not applicable</a:t>
                      </a:r>
                      <a:endParaRPr lang="en-US" sz="1800" spc="-50" baseline="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$12.40 + YPP </a:t>
                      </a:r>
                      <a:endParaRPr lang="en-US" sz="1800" dirty="0">
                        <a:solidFill>
                          <a:srgbClr val="00529B"/>
                        </a:solidFill>
                        <a:latin typeface="+mn-lt"/>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$114,000 up to $142,000 </a:t>
                      </a:r>
                      <a:endParaRPr lang="en-US" sz="1800" spc="-5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$228,000 up to $284,000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$32.10 + YPP</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$142,000 up to $170,000 </a:t>
                      </a:r>
                      <a:endParaRPr lang="en-US" sz="1800" spc="-50" baseline="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$284,000 up to $340,000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$51.70 + YPP</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6809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$170,000 and less than $500,000</a:t>
                      </a:r>
                      <a:endParaRPr lang="en-US" sz="1800" spc="-50" baseline="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$340,000 and less than $750,000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$91,000 and less than $409,000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$71.30 + YPP</a:t>
                      </a:r>
                    </a:p>
                    <a:p>
                      <a:pPr marL="0" marR="0" indent="0" algn="ctr" defTabSz="914400" rtl="0" eaLnBrk="1" fontAlgn="auto" latinLnBrk="0" hangingPunct="1">
                        <a:lnSpc>
                          <a:spcPct val="100000"/>
                        </a:lnSpc>
                        <a:spcBef>
                          <a:spcPts val="600"/>
                        </a:spcBef>
                        <a:spcAft>
                          <a:spcPts val="0"/>
                        </a:spcAft>
                        <a:buClrTx/>
                        <a:buSzTx/>
                        <a:buFontTx/>
                        <a:buNone/>
                        <a:tabLst/>
                        <a:defRPr/>
                      </a:pP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6"/>
                  </a:ext>
                </a:extLst>
              </a:tr>
              <a:tr h="418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$500,000</a:t>
                      </a:r>
                      <a:r>
                        <a:rPr lang="en-US" sz="1800" baseline="0" dirty="0">
                          <a:solidFill>
                            <a:srgbClr val="00529B"/>
                          </a:solidFill>
                        </a:rPr>
                        <a:t> and above</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$750,000 and above</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$409,000 and above</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$77.90 + YPP </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12" name="Rectangle 11">
            <a:extLst>
              <a:ext uri="{FF2B5EF4-FFF2-40B4-BE49-F238E27FC236}">
                <a16:creationId xmlns:a16="http://schemas.microsoft.com/office/drawing/2014/main" id="{EF0CBF38-3180-4098-8E3B-999492770A31}"/>
              </a:ext>
            </a:extLst>
          </p:cNvPr>
          <p:cNvSpPr/>
          <p:nvPr/>
        </p:nvSpPr>
        <p:spPr>
          <a:xfrm>
            <a:off x="258793" y="1034416"/>
            <a:ext cx="10449312" cy="400110"/>
          </a:xfrm>
          <a:prstGeom prst="rect">
            <a:avLst/>
          </a:prstGeom>
        </p:spPr>
        <p:txBody>
          <a:bodyPr wrap="square">
            <a:spAutoFit/>
          </a:bodyPr>
          <a:lstStyle/>
          <a:p>
            <a:pPr marL="215265">
              <a:spcAft>
                <a:spcPts val="50"/>
              </a:spcAft>
            </a:pPr>
            <a:r>
              <a:rPr lang="en-US" sz="2000" b="1" kern="0" dirty="0">
                <a:solidFill>
                  <a:srgbClr val="00529B"/>
                </a:solidFill>
                <a:latin typeface="Arial" panose="020B0604020202020204" pitchFamily="34" charset="0"/>
                <a:ea typeface="Calibri" panose="020F0502020204030204" pitchFamily="34" charset="0"/>
                <a:cs typeface="Arial" panose="020B0604020202020204" pitchFamily="34" charset="0"/>
              </a:rPr>
              <a:t>If your filing status and yearly income in 2020 was:</a:t>
            </a:r>
          </a:p>
        </p:txBody>
      </p:sp>
      <p:sp>
        <p:nvSpPr>
          <p:cNvPr id="3" name="Footer Placeholder 2"/>
          <p:cNvSpPr>
            <a:spLocks noGrp="1"/>
          </p:cNvSpPr>
          <p:nvPr>
            <p:ph type="ftr" sz="quarter" idx="11"/>
          </p:nvPr>
        </p:nvSpPr>
        <p:spPr/>
        <p:txBody>
          <a:bodyPr/>
          <a:lstStyle/>
          <a:p>
            <a:r>
              <a:rPr lang="en-US" dirty="0"/>
              <a:t>Getting Started With Medicare</a:t>
            </a:r>
          </a:p>
        </p:txBody>
      </p:sp>
      <p:sp>
        <p:nvSpPr>
          <p:cNvPr id="8" name="Slide Number Placeholder 5">
            <a:extLst>
              <a:ext uri="{FF2B5EF4-FFF2-40B4-BE49-F238E27FC236}">
                <a16:creationId xmlns:a16="http://schemas.microsoft.com/office/drawing/2014/main" id="{23DB3EAE-4213-49D7-8A97-1AAF1A3E5B9F}"/>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59</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122259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sz="3000" dirty="0"/>
              <a:t>Medicare</a:t>
            </a:r>
          </a:p>
        </p:txBody>
      </p:sp>
      <p:sp>
        <p:nvSpPr>
          <p:cNvPr id="8" name="Content Placeholder 9"/>
          <p:cNvSpPr txBox="1">
            <a:spLocks/>
          </p:cNvSpPr>
          <p:nvPr/>
        </p:nvSpPr>
        <p:spPr>
          <a:xfrm>
            <a:off x="583026" y="1372612"/>
            <a:ext cx="7318548" cy="32965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685800" fontAlgn="auto">
              <a:lnSpc>
                <a:spcPct val="100000"/>
              </a:lnSpc>
              <a:spcBef>
                <a:spcPts val="0"/>
              </a:spcBef>
              <a:spcAft>
                <a:spcPts val="1200"/>
              </a:spcAft>
              <a:buClr>
                <a:srgbClr val="00539A"/>
              </a:buClr>
              <a:buSzTx/>
              <a:buFont typeface="Wingdings" pitchFamily="2" charset="2"/>
              <a:buNone/>
              <a:tabLst/>
              <a:defRPr/>
            </a:pPr>
            <a:r>
              <a:rPr lang="en-US" sz="2800" b="1" dirty="0">
                <a:solidFill>
                  <a:srgbClr val="00529B"/>
                </a:solidFill>
                <a:latin typeface="Arial" panose="020B0604020202020204" pitchFamily="34" charset="0"/>
                <a:cs typeface="Arial" panose="020B0604020202020204" pitchFamily="34" charset="0"/>
              </a:rPr>
              <a:t>Health insurance for people:</a:t>
            </a:r>
          </a:p>
          <a:p>
            <a:pPr marL="548640" lvl="1" indent="-274320">
              <a:spcBef>
                <a:spcPts val="0"/>
              </a:spcBef>
              <a:spcAft>
                <a:spcPts val="1200"/>
              </a:spcAft>
              <a:buClr>
                <a:srgbClr val="00539A"/>
              </a:buClr>
              <a:buFont typeface="Wingdings" pitchFamily="2" charset="2"/>
              <a:buChar char="§"/>
              <a:defRPr/>
            </a:pPr>
            <a:r>
              <a:rPr lang="en-US" sz="2400" dirty="0">
                <a:solidFill>
                  <a:srgbClr val="00529B"/>
                </a:solidFill>
                <a:latin typeface="Arial" panose="020B0604020202020204" pitchFamily="34" charset="0"/>
                <a:cs typeface="Arial" panose="020B0604020202020204" pitchFamily="34" charset="0"/>
              </a:rPr>
              <a:t>65 and older</a:t>
            </a:r>
          </a:p>
          <a:p>
            <a:pPr marL="548640" lvl="1" indent="-274320">
              <a:spcBef>
                <a:spcPts val="0"/>
              </a:spcBef>
              <a:spcAft>
                <a:spcPts val="1200"/>
              </a:spcAft>
              <a:buClr>
                <a:srgbClr val="00539A"/>
              </a:buClr>
              <a:buFont typeface="Wingdings" pitchFamily="2" charset="2"/>
              <a:buChar char="§"/>
              <a:defRPr/>
            </a:pPr>
            <a:r>
              <a:rPr lang="en-US" sz="2400" dirty="0">
                <a:solidFill>
                  <a:srgbClr val="00529B"/>
                </a:solidFill>
                <a:latin typeface="Arial" panose="020B0604020202020204" pitchFamily="34" charset="0"/>
                <a:cs typeface="Arial" panose="020B0604020202020204" pitchFamily="34" charset="0"/>
              </a:rPr>
              <a:t>Under 65 with certain disabilities, like ALS (Amyotrophic Lateral Sclerosis, also called Lou Gehrig’s disease) without a waiting period</a:t>
            </a:r>
          </a:p>
          <a:p>
            <a:pPr marL="548640" lvl="1" indent="-274320">
              <a:spcBef>
                <a:spcPts val="0"/>
              </a:spcBef>
              <a:spcAft>
                <a:spcPts val="1200"/>
              </a:spcAft>
              <a:buClr>
                <a:srgbClr val="00539A"/>
              </a:buClr>
              <a:buFont typeface="Wingdings" pitchFamily="2" charset="2"/>
              <a:buChar char="§"/>
              <a:defRPr/>
            </a:pPr>
            <a:r>
              <a:rPr lang="en-US" sz="2400" dirty="0">
                <a:solidFill>
                  <a:srgbClr val="00529B"/>
                </a:solidFill>
                <a:latin typeface="Arial" panose="020B0604020202020204" pitchFamily="34" charset="0"/>
                <a:cs typeface="Arial" panose="020B0604020202020204" pitchFamily="34" charset="0"/>
              </a:rPr>
              <a:t>Any age with End-Stage Renal Disease (ESRD)</a:t>
            </a:r>
          </a:p>
        </p:txBody>
      </p:sp>
      <p:sp>
        <p:nvSpPr>
          <p:cNvPr id="12" name="Content Placeholder 9">
            <a:extLst>
              <a:ext uri="{FF2B5EF4-FFF2-40B4-BE49-F238E27FC236}">
                <a16:creationId xmlns:a16="http://schemas.microsoft.com/office/drawing/2014/main" id="{DEBD44EB-512A-4D16-AEA0-0AC4B9272BF9}"/>
              </a:ext>
            </a:extLst>
          </p:cNvPr>
          <p:cNvSpPr txBox="1">
            <a:spLocks/>
          </p:cNvSpPr>
          <p:nvPr/>
        </p:nvSpPr>
        <p:spPr>
          <a:xfrm>
            <a:off x="1162050" y="4928266"/>
            <a:ext cx="6579870" cy="16754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 marR="0" lvl="1" indent="0" fontAlgn="auto">
              <a:lnSpc>
                <a:spcPct val="120000"/>
              </a:lnSpc>
              <a:spcAft>
                <a:spcPts val="0"/>
              </a:spcAft>
              <a:buClr>
                <a:srgbClr val="00539A"/>
              </a:buClr>
              <a:buSzTx/>
              <a:buFont typeface="Wingdings" pitchFamily="2" charset="2"/>
              <a:buNone/>
              <a:tabLst/>
              <a:defRPr/>
            </a:pPr>
            <a:r>
              <a:rPr lang="en-US" sz="1800" b="1" dirty="0">
                <a:solidFill>
                  <a:srgbClr val="00529B"/>
                </a:solidFill>
                <a:latin typeface="Arial"/>
                <a:cs typeface="Arial"/>
              </a:rPr>
              <a:t>NOTE: </a:t>
            </a:r>
            <a:r>
              <a:rPr lang="en-US" sz="1800" dirty="0">
                <a:solidFill>
                  <a:srgbClr val="00529B"/>
                </a:solidFill>
                <a:latin typeface="Arial"/>
                <a:cs typeface="Arial"/>
              </a:rPr>
              <a:t>To get Medicare you must be a U.S. citizen or lawfully present in the U.S. Must reside in the U.S. for 5 continuous years.</a:t>
            </a:r>
          </a:p>
        </p:txBody>
      </p:sp>
      <p:sp>
        <p:nvSpPr>
          <p:cNvPr id="13" name="Freeform: Shape 12">
            <a:extLst>
              <a:ext uri="{FF2B5EF4-FFF2-40B4-BE49-F238E27FC236}">
                <a16:creationId xmlns:a16="http://schemas.microsoft.com/office/drawing/2014/main" id="{59FE1B04-7F48-47EE-A1F5-D21A44F5D0D7}"/>
              </a:ext>
              <a:ext uri="{C183D7F6-B498-43B3-948B-1728B52AA6E4}">
                <adec:decorative xmlns:adec="http://schemas.microsoft.com/office/drawing/2017/decorative" val="1"/>
              </a:ext>
            </a:extLst>
          </p:cNvPr>
          <p:cNvSpPr>
            <a:spLocks noChangeAspect="1"/>
          </p:cNvSpPr>
          <p:nvPr/>
        </p:nvSpPr>
        <p:spPr>
          <a:xfrm>
            <a:off x="970724" y="4987354"/>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803785" y="5746492"/>
            <a:ext cx="2173993" cy="338554"/>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529B"/>
                </a:solidFill>
                <a:effectLst/>
                <a:uLnTx/>
                <a:uFillTx/>
              </a:rPr>
              <a:t>CMS Product No. 10050</a:t>
            </a:r>
          </a:p>
        </p:txBody>
      </p:sp>
      <p:pic>
        <p:nvPicPr>
          <p:cNvPr id="2" name="Picture 1" descr="An image of the Medicare and You guide">
            <a:extLst>
              <a:ext uri="{FF2B5EF4-FFF2-40B4-BE49-F238E27FC236}">
                <a16:creationId xmlns:a16="http://schemas.microsoft.com/office/drawing/2014/main" id="{6F48122E-AB77-428A-9EA7-A36AB0DD4247}"/>
              </a:ext>
            </a:extLst>
          </p:cNvPr>
          <p:cNvPicPr>
            <a:picLocks noChangeAspect="1"/>
          </p:cNvPicPr>
          <p:nvPr/>
        </p:nvPicPr>
        <p:blipFill>
          <a:blip r:embed="rId4"/>
          <a:stretch>
            <a:fillRect/>
          </a:stretch>
        </p:blipFill>
        <p:spPr>
          <a:xfrm>
            <a:off x="8153400" y="1302810"/>
            <a:ext cx="3397024" cy="4368403"/>
          </a:xfrm>
          <a:prstGeom prst="rect">
            <a:avLst/>
          </a:prstGeom>
          <a:ln>
            <a:noFill/>
          </a:ln>
          <a:effectLst>
            <a:outerShdw blurRad="292100" dist="139700" dir="2700000" algn="tl" rotWithShape="0">
              <a:srgbClr val="333333">
                <a:alpha val="65000"/>
              </a:srgbClr>
            </a:outerShdw>
          </a:effectLst>
        </p:spPr>
      </p:pic>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dirty="0"/>
              <a:t>Getting Started With Medicare</a:t>
            </a:r>
          </a:p>
        </p:txBody>
      </p:sp>
      <p:sp>
        <p:nvSpPr>
          <p:cNvPr id="10" name="Slide Number Placeholder 5">
            <a:extLst>
              <a:ext uri="{FF2B5EF4-FFF2-40B4-BE49-F238E27FC236}">
                <a16:creationId xmlns:a16="http://schemas.microsoft.com/office/drawing/2014/main" id="{4BBCE3F6-033C-4CAC-962A-83F4732F1BA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a:t>
            </a:fld>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25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25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967723"/>
          </a:xfrm>
        </p:spPr>
        <p:txBody>
          <a:bodyPr>
            <a:noAutofit/>
          </a:bodyPr>
          <a:lstStyle/>
          <a:p>
            <a:pPr>
              <a:lnSpc>
                <a:spcPct val="100000"/>
              </a:lnSpc>
            </a:pPr>
            <a:r>
              <a:rPr lang="en-US" sz="2800" dirty="0">
                <a:solidFill>
                  <a:prstClr val="white"/>
                </a:solidFill>
              </a:rPr>
              <a:t>Income-Related Monthly Adjustment Amount (IRMAA): </a:t>
            </a:r>
            <a:br>
              <a:rPr lang="en-US" sz="2800" dirty="0">
                <a:solidFill>
                  <a:prstClr val="white"/>
                </a:solidFill>
              </a:rPr>
            </a:br>
            <a:r>
              <a:rPr lang="en-US" sz="2800" dirty="0">
                <a:solidFill>
                  <a:prstClr val="white"/>
                </a:solidFill>
              </a:rPr>
              <a:t>Part D Premium for 2023</a:t>
            </a:r>
            <a:endParaRPr lang="en-US" sz="2800" dirty="0"/>
          </a:p>
        </p:txBody>
      </p:sp>
      <p:graphicFrame>
        <p:nvGraphicFramePr>
          <p:cNvPr id="10" name="Content Placeholder 8" descr="Table showing monthly Part B premium based upon individual and joint tax filing status and rates. Details are included in the speakers' notes."/>
          <p:cNvGraphicFramePr>
            <a:graphicFrameLocks/>
          </p:cNvGraphicFramePr>
          <p:nvPr>
            <p:extLst>
              <p:ext uri="{D42A27DB-BD31-4B8C-83A1-F6EECF244321}">
                <p14:modId xmlns:p14="http://schemas.microsoft.com/office/powerpoint/2010/main" val="256284627"/>
              </p:ext>
            </p:extLst>
          </p:nvPr>
        </p:nvGraphicFramePr>
        <p:xfrm>
          <a:off x="261809" y="1615801"/>
          <a:ext cx="11618224" cy="4504639"/>
        </p:xfrm>
        <a:graphic>
          <a:graphicData uri="http://schemas.openxmlformats.org/drawingml/2006/table">
            <a:tbl>
              <a:tblPr firstRow="1" bandRow="1">
                <a:tableStyleId>{5FD0F851-EC5A-4D38-B0AD-8093EC10F338}</a:tableStyleId>
              </a:tblPr>
              <a:tblGrid>
                <a:gridCol w="3287308">
                  <a:extLst>
                    <a:ext uri="{9D8B030D-6E8A-4147-A177-3AD203B41FA5}">
                      <a16:colId xmlns:a16="http://schemas.microsoft.com/office/drawing/2014/main" val="20000"/>
                    </a:ext>
                  </a:extLst>
                </a:gridCol>
                <a:gridCol w="2960170">
                  <a:extLst>
                    <a:ext uri="{9D8B030D-6E8A-4147-A177-3AD203B41FA5}">
                      <a16:colId xmlns:a16="http://schemas.microsoft.com/office/drawing/2014/main" val="20001"/>
                    </a:ext>
                  </a:extLst>
                </a:gridCol>
                <a:gridCol w="2971520">
                  <a:extLst>
                    <a:ext uri="{9D8B030D-6E8A-4147-A177-3AD203B41FA5}">
                      <a16:colId xmlns:a16="http://schemas.microsoft.com/office/drawing/2014/main" val="20002"/>
                    </a:ext>
                  </a:extLst>
                </a:gridCol>
                <a:gridCol w="2399226">
                  <a:extLst>
                    <a:ext uri="{9D8B030D-6E8A-4147-A177-3AD203B41FA5}">
                      <a16:colId xmlns:a16="http://schemas.microsoft.com/office/drawing/2014/main" val="20003"/>
                    </a:ext>
                  </a:extLst>
                </a:gridCol>
              </a:tblGrid>
              <a:tr h="1031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Individual </a:t>
                      </a:r>
                      <a:br>
                        <a:rPr lang="en-US" sz="2000" dirty="0">
                          <a:solidFill>
                            <a:srgbClr val="00529B"/>
                          </a:solidFill>
                        </a:rPr>
                      </a:br>
                      <a:r>
                        <a:rPr lang="en-US" sz="2000" dirty="0">
                          <a:solidFill>
                            <a:srgbClr val="00529B"/>
                          </a:solidFill>
                        </a:rPr>
                        <a:t>Tax Return</a:t>
                      </a:r>
                      <a:endParaRPr lang="en-US" sz="2000" dirty="0">
                        <a:solidFill>
                          <a:srgbClr val="00529B"/>
                        </a:solidFill>
                        <a:latin typeface="+mn-lt"/>
                        <a:ea typeface="Calibri"/>
                        <a:cs typeface="Times New Roman"/>
                      </a:endParaRPr>
                    </a:p>
                  </a:txBody>
                  <a:tcPr marL="51435" marR="51435"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Joint </a:t>
                      </a:r>
                      <a:br>
                        <a:rPr lang="en-US" sz="2000" dirty="0">
                          <a:solidFill>
                            <a:srgbClr val="00529B"/>
                          </a:solidFill>
                        </a:rPr>
                      </a:br>
                      <a:r>
                        <a:rPr lang="en-US" sz="2000" dirty="0">
                          <a:solidFill>
                            <a:srgbClr val="00529B"/>
                          </a:solidFill>
                        </a:rPr>
                        <a:t>Tax</a:t>
                      </a:r>
                      <a:r>
                        <a:rPr lang="en-US" sz="2000" baseline="0" dirty="0">
                          <a:solidFill>
                            <a:srgbClr val="00529B"/>
                          </a:solidFill>
                        </a:rPr>
                        <a:t> Return</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Married &amp; Separate Tax Return</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You pay </a:t>
                      </a:r>
                      <a:br>
                        <a:rPr lang="en-US" sz="2000" dirty="0">
                          <a:solidFill>
                            <a:srgbClr val="00529B"/>
                          </a:solidFill>
                        </a:rPr>
                      </a:br>
                      <a:r>
                        <a:rPr lang="en-US" sz="2000" dirty="0">
                          <a:solidFill>
                            <a:srgbClr val="00529B"/>
                          </a:solidFill>
                        </a:rPr>
                        <a:t>each month (in 2023)</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45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$97,000 or less</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$194,000 or less</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$97,000 or less</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Your plan premium (YPP)</a:t>
                      </a:r>
                      <a:endParaRPr lang="en-US" sz="1800" spc="-7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Above $97,000 up to $123,000 </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$194,000 up to $246,000</a:t>
                      </a:r>
                      <a:endParaRPr lang="en-US" sz="1800" spc="-50" baseline="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Not applicable</a:t>
                      </a:r>
                      <a:endParaRPr lang="en-US" sz="1800" spc="-50" baseline="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$12.20 + YPP </a:t>
                      </a:r>
                      <a:endParaRPr lang="en-US" sz="1800" dirty="0">
                        <a:solidFill>
                          <a:srgbClr val="00529B"/>
                        </a:solidFill>
                        <a:latin typeface="+mn-lt"/>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$123,000 up to $153,000 </a:t>
                      </a:r>
                      <a:endParaRPr lang="en-US" sz="1800" spc="-5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$246,000 up to $306,000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$31.50 + YPP</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$153,000 up to $183,000 </a:t>
                      </a:r>
                      <a:endParaRPr lang="en-US" sz="1800" spc="-50" baseline="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$306,000 up to $366,000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$50.70 + YPP</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6809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$183,000 and less than $500,000</a:t>
                      </a:r>
                      <a:endParaRPr lang="en-US" sz="1800" spc="-50" baseline="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$366,000 and less than $750,000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$97,000 and less than $403,000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$70.00 + YPP</a:t>
                      </a:r>
                    </a:p>
                    <a:p>
                      <a:pPr marL="0" marR="0" indent="0" algn="ctr" defTabSz="914400" rtl="0" eaLnBrk="1" fontAlgn="auto" latinLnBrk="0" hangingPunct="1">
                        <a:lnSpc>
                          <a:spcPct val="100000"/>
                        </a:lnSpc>
                        <a:spcBef>
                          <a:spcPts val="600"/>
                        </a:spcBef>
                        <a:spcAft>
                          <a:spcPts val="0"/>
                        </a:spcAft>
                        <a:buClrTx/>
                        <a:buSzTx/>
                        <a:buFontTx/>
                        <a:buNone/>
                        <a:tabLst/>
                        <a:defRPr/>
                      </a:pP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6"/>
                  </a:ext>
                </a:extLst>
              </a:tr>
              <a:tr h="418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$500,000</a:t>
                      </a:r>
                      <a:r>
                        <a:rPr lang="en-US" sz="1800" baseline="0" dirty="0">
                          <a:solidFill>
                            <a:srgbClr val="00529B"/>
                          </a:solidFill>
                        </a:rPr>
                        <a:t> or above</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$750,000 or above</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$403,000 or above</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$76.40 + YPP </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12" name="Rectangle 11">
            <a:extLst>
              <a:ext uri="{FF2B5EF4-FFF2-40B4-BE49-F238E27FC236}">
                <a16:creationId xmlns:a16="http://schemas.microsoft.com/office/drawing/2014/main" id="{EF0CBF38-3180-4098-8E3B-999492770A31}"/>
              </a:ext>
            </a:extLst>
          </p:cNvPr>
          <p:cNvSpPr/>
          <p:nvPr/>
        </p:nvSpPr>
        <p:spPr>
          <a:xfrm>
            <a:off x="258793" y="1034416"/>
            <a:ext cx="10449312" cy="400110"/>
          </a:xfrm>
          <a:prstGeom prst="rect">
            <a:avLst/>
          </a:prstGeom>
        </p:spPr>
        <p:txBody>
          <a:bodyPr wrap="square">
            <a:spAutoFit/>
          </a:bodyPr>
          <a:lstStyle/>
          <a:p>
            <a:pPr marL="215265">
              <a:spcAft>
                <a:spcPts val="50"/>
              </a:spcAft>
            </a:pPr>
            <a:r>
              <a:rPr lang="en-US" sz="2000" b="1" kern="0" dirty="0">
                <a:solidFill>
                  <a:srgbClr val="00529B"/>
                </a:solidFill>
                <a:latin typeface="Arial" panose="020B0604020202020204" pitchFamily="34" charset="0"/>
                <a:ea typeface="Calibri" panose="020F0502020204030204" pitchFamily="34" charset="0"/>
                <a:cs typeface="Arial" panose="020B0604020202020204" pitchFamily="34" charset="0"/>
              </a:rPr>
              <a:t>If your filing status and yearly income in 2021 was:</a:t>
            </a:r>
          </a:p>
        </p:txBody>
      </p:sp>
      <p:sp>
        <p:nvSpPr>
          <p:cNvPr id="3" name="Footer Placeholder 2"/>
          <p:cNvSpPr>
            <a:spLocks noGrp="1"/>
          </p:cNvSpPr>
          <p:nvPr>
            <p:ph type="ftr" sz="quarter" idx="11"/>
          </p:nvPr>
        </p:nvSpPr>
        <p:spPr/>
        <p:txBody>
          <a:bodyPr/>
          <a:lstStyle/>
          <a:p>
            <a:r>
              <a:rPr lang="en-US" dirty="0"/>
              <a:t>Getting Started With Medicare</a:t>
            </a:r>
          </a:p>
        </p:txBody>
      </p:sp>
      <p:sp>
        <p:nvSpPr>
          <p:cNvPr id="8" name="Slide Number Placeholder 5">
            <a:extLst>
              <a:ext uri="{FF2B5EF4-FFF2-40B4-BE49-F238E27FC236}">
                <a16:creationId xmlns:a16="http://schemas.microsoft.com/office/drawing/2014/main" id="{23DB3EAE-4213-49D7-8A97-1AAF1A3E5B9F}"/>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60</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9848567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D Late Enrollment Penalty 2022/2023</a:t>
            </a:r>
          </a:p>
        </p:txBody>
      </p:sp>
      <p:sp>
        <p:nvSpPr>
          <p:cNvPr id="20" name="Rectangle 19">
            <a:extLst>
              <a:ext uri="{FF2B5EF4-FFF2-40B4-BE49-F238E27FC236}">
                <a16:creationId xmlns:a16="http://schemas.microsoft.com/office/drawing/2014/main" id="{DF74E4F5-431E-46D1-8E11-440434E9CA13}"/>
              </a:ext>
            </a:extLst>
          </p:cNvPr>
          <p:cNvSpPr/>
          <p:nvPr/>
        </p:nvSpPr>
        <p:spPr>
          <a:xfrm>
            <a:off x="1079263" y="1354805"/>
            <a:ext cx="10033474" cy="5109091"/>
          </a:xfrm>
          <a:prstGeom prst="rect">
            <a:avLst/>
          </a:prstGeom>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indent="-274320">
              <a:spcAft>
                <a:spcPts val="1200"/>
              </a:spcAft>
              <a:buFont typeface="Wingdings" panose="05000000000000000000" pitchFamily="2" charset="2"/>
              <a:buChar char="§"/>
            </a:pPr>
            <a:r>
              <a:rPr lang="en-US" sz="2800" dirty="0">
                <a:solidFill>
                  <a:srgbClr val="00529B"/>
                </a:solidFill>
                <a:latin typeface="Arial" panose="020B0604020202020204" pitchFamily="34" charset="0"/>
                <a:cs typeface="Arial" panose="020B0604020202020204" pitchFamily="34" charset="0"/>
              </a:rPr>
              <a:t>You may have to pay more if you wait to enroll, unless you have:</a:t>
            </a:r>
          </a:p>
          <a:p>
            <a:pPr marL="548640" indent="-274320">
              <a:spcAft>
                <a:spcPts val="1200"/>
              </a:spcAft>
              <a:buFont typeface="Arial" panose="020B0604020202020204" pitchFamily="34" charset="0"/>
              <a:buChar char="•"/>
            </a:pPr>
            <a:r>
              <a:rPr lang="en-US" sz="2400" dirty="0">
                <a:solidFill>
                  <a:srgbClr val="00529B"/>
                </a:solidFill>
                <a:latin typeface="Arial" panose="020B0604020202020204" pitchFamily="34" charset="0"/>
                <a:cs typeface="Arial" panose="020B0604020202020204" pitchFamily="34" charset="0"/>
              </a:rPr>
              <a:t>Creditable drug coverage </a:t>
            </a:r>
          </a:p>
          <a:p>
            <a:pPr marL="548640" indent="-274320">
              <a:spcAft>
                <a:spcPts val="1200"/>
              </a:spcAft>
              <a:buFont typeface="Arial" panose="020B0604020202020204" pitchFamily="34" charset="0"/>
              <a:buChar char="•"/>
            </a:pPr>
            <a:r>
              <a:rPr lang="en-US" sz="2400" dirty="0">
                <a:solidFill>
                  <a:srgbClr val="00529B"/>
                </a:solidFill>
                <a:latin typeface="Arial" panose="020B0604020202020204" pitchFamily="34" charset="0"/>
                <a:cs typeface="Arial" panose="020B0604020202020204" pitchFamily="34" charset="0"/>
              </a:rPr>
              <a:t>Extra Help</a:t>
            </a:r>
          </a:p>
          <a:p>
            <a:pPr marL="274320" indent="-274320">
              <a:spcAft>
                <a:spcPts val="1200"/>
              </a:spcAft>
              <a:buFont typeface="Wingdings" panose="05000000000000000000" pitchFamily="2" charset="2"/>
              <a:buChar char="§"/>
            </a:pPr>
            <a:r>
              <a:rPr lang="en-US" sz="2800" dirty="0">
                <a:solidFill>
                  <a:srgbClr val="00529B"/>
                </a:solidFill>
                <a:latin typeface="Arial" panose="020B0604020202020204" pitchFamily="34" charset="0"/>
                <a:cs typeface="Arial" panose="020B0604020202020204" pitchFamily="34" charset="0"/>
              </a:rPr>
              <a:t>You’ll pay the penalty for as long as you have coverage</a:t>
            </a:r>
          </a:p>
          <a:p>
            <a:pPr marL="548640" indent="-274320">
              <a:spcAft>
                <a:spcPts val="1200"/>
              </a:spcAft>
              <a:buFont typeface="Arial" panose="020B0604020202020204" pitchFamily="34" charset="0"/>
              <a:buChar char="•"/>
            </a:pPr>
            <a:r>
              <a:rPr lang="en-US" sz="2400" dirty="0">
                <a:solidFill>
                  <a:srgbClr val="00529B"/>
                </a:solidFill>
                <a:latin typeface="Arial" panose="020B0604020202020204" pitchFamily="34" charset="0"/>
                <a:cs typeface="Arial" panose="020B0604020202020204" pitchFamily="34" charset="0"/>
              </a:rPr>
              <a:t>1% for each full month eligible and without creditable drug coverage</a:t>
            </a:r>
          </a:p>
          <a:p>
            <a:pPr marL="548640" indent="-274320">
              <a:spcAft>
                <a:spcPts val="1200"/>
              </a:spcAft>
              <a:buFont typeface="Arial" panose="020B0604020202020204" pitchFamily="34" charset="0"/>
              <a:buChar char="•"/>
            </a:pPr>
            <a:r>
              <a:rPr lang="en-US" sz="2400" dirty="0">
                <a:solidFill>
                  <a:srgbClr val="00529B"/>
                </a:solidFill>
                <a:latin typeface="Arial" panose="020B0604020202020204" pitchFamily="34" charset="0"/>
                <a:cs typeface="Arial" panose="020B0604020202020204" pitchFamily="34" charset="0"/>
              </a:rPr>
              <a:t>Multiply percentage by base beneficiary premium ($33.37 in 2022, $32.74 in 2023)</a:t>
            </a:r>
          </a:p>
          <a:p>
            <a:pPr marL="548640" indent="-274320">
              <a:spcAft>
                <a:spcPts val="1200"/>
              </a:spcAft>
              <a:buFont typeface="Arial" panose="020B0604020202020204" pitchFamily="34" charset="0"/>
              <a:buChar char="•"/>
            </a:pPr>
            <a:r>
              <a:rPr lang="en-US" sz="2400" dirty="0">
                <a:solidFill>
                  <a:srgbClr val="00529B"/>
                </a:solidFill>
                <a:latin typeface="Arial" panose="020B0604020202020204" pitchFamily="34" charset="0"/>
                <a:cs typeface="Arial" panose="020B0604020202020204" pitchFamily="34" charset="0"/>
              </a:rPr>
              <a:t>Amount changes every year</a:t>
            </a:r>
            <a:endParaRPr lang="en-US" sz="2800" dirty="0">
              <a:solidFill>
                <a:srgbClr val="00529B"/>
              </a:solidFill>
              <a:latin typeface="Arial" panose="020B0604020202020204" pitchFamily="34" charset="0"/>
              <a:cs typeface="Arial" panose="020B0604020202020204" pitchFamily="34" charset="0"/>
            </a:endParaRPr>
          </a:p>
          <a:p>
            <a:endParaRPr lang="en-US" sz="2800" b="1" dirty="0">
              <a:solidFill>
                <a:srgbClr val="00529B"/>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dirty="0"/>
              <a:t>Getting Started With Medicare</a:t>
            </a:r>
          </a:p>
        </p:txBody>
      </p:sp>
      <p:sp>
        <p:nvSpPr>
          <p:cNvPr id="10" name="Slide Number Placeholder 5">
            <a:extLst>
              <a:ext uri="{FF2B5EF4-FFF2-40B4-BE49-F238E27FC236}">
                <a16:creationId xmlns:a16="http://schemas.microsoft.com/office/drawing/2014/main" id="{AF444ADB-4786-4F7B-8C01-1B45AEBEFC2E}"/>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61</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96400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Who Can Join Part D?</a:t>
            </a:r>
          </a:p>
        </p:txBody>
      </p:sp>
      <p:graphicFrame>
        <p:nvGraphicFramePr>
          <p:cNvPr id="11" name="Table 5">
            <a:extLst>
              <a:ext uri="{FF2B5EF4-FFF2-40B4-BE49-F238E27FC236}">
                <a16:creationId xmlns:a16="http://schemas.microsoft.com/office/drawing/2014/main" id="{B953D5E7-21F1-480D-9A30-84314EF65E76}"/>
              </a:ext>
            </a:extLst>
          </p:cNvPr>
          <p:cNvGraphicFramePr>
            <a:graphicFrameLocks noGrp="1"/>
          </p:cNvGraphicFramePr>
          <p:nvPr>
            <p:extLst>
              <p:ext uri="{D42A27DB-BD31-4B8C-83A1-F6EECF244321}">
                <p14:modId xmlns:p14="http://schemas.microsoft.com/office/powerpoint/2010/main" val="671063608"/>
              </p:ext>
            </p:extLst>
          </p:nvPr>
        </p:nvGraphicFramePr>
        <p:xfrm>
          <a:off x="910774" y="1987337"/>
          <a:ext cx="10443026" cy="2468880"/>
        </p:xfrm>
        <a:graphic>
          <a:graphicData uri="http://schemas.openxmlformats.org/drawingml/2006/table">
            <a:tbl>
              <a:tblPr firstRow="1" bandRow="1">
                <a:tableStyleId>{5FD0F851-EC5A-4D38-B0AD-8093EC10F338}</a:tableStyleId>
              </a:tblPr>
              <a:tblGrid>
                <a:gridCol w="1368360">
                  <a:extLst>
                    <a:ext uri="{9D8B030D-6E8A-4147-A177-3AD203B41FA5}">
                      <a16:colId xmlns:a16="http://schemas.microsoft.com/office/drawing/2014/main" val="12145258"/>
                    </a:ext>
                  </a:extLst>
                </a:gridCol>
                <a:gridCol w="4794766">
                  <a:extLst>
                    <a:ext uri="{9D8B030D-6E8A-4147-A177-3AD203B41FA5}">
                      <a16:colId xmlns:a16="http://schemas.microsoft.com/office/drawing/2014/main" val="3786121425"/>
                    </a:ext>
                  </a:extLst>
                </a:gridCol>
                <a:gridCol w="4279900">
                  <a:extLst>
                    <a:ext uri="{9D8B030D-6E8A-4147-A177-3AD203B41FA5}">
                      <a16:colId xmlns:a16="http://schemas.microsoft.com/office/drawing/2014/main" val="2983801956"/>
                    </a:ext>
                  </a:extLst>
                </a:gridCol>
              </a:tblGrid>
              <a:tr h="844374">
                <a:tc>
                  <a:txBody>
                    <a:bodyPr/>
                    <a:lstStyle/>
                    <a:p>
                      <a:pPr marL="457200" algn="ctr"/>
                      <a:endParaRPr lang="en-US" sz="2600" dirty="0">
                        <a:solidFill>
                          <a:srgbClr val="00529B"/>
                        </a:solidFill>
                        <a:latin typeface="+mn-lt"/>
                      </a:endParaRP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n-US" sz="2600" dirty="0">
                          <a:solidFill>
                            <a:srgbClr val="00529B"/>
                          </a:solidFill>
                          <a:latin typeface="+mn-lt"/>
                        </a:rPr>
                        <a:t>To join a </a:t>
                      </a:r>
                      <a:br>
                        <a:rPr lang="en-US" sz="2600" dirty="0">
                          <a:solidFill>
                            <a:srgbClr val="00529B"/>
                          </a:solidFill>
                          <a:latin typeface="+mn-lt"/>
                        </a:rPr>
                      </a:br>
                      <a:r>
                        <a:rPr lang="en-US" sz="2600" dirty="0">
                          <a:solidFill>
                            <a:srgbClr val="00529B"/>
                          </a:solidFill>
                          <a:latin typeface="+mn-lt"/>
                        </a:rPr>
                        <a:t>Medicare Drug Plan </a:t>
                      </a:r>
                      <a:endParaRPr lang="en-US" sz="2800" dirty="0">
                        <a:solidFill>
                          <a:srgbClr val="00529B"/>
                        </a:solidFill>
                        <a:latin typeface="+mn-lt"/>
                      </a:endParaRP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n-US" sz="2600" dirty="0">
                          <a:solidFill>
                            <a:srgbClr val="00529B"/>
                          </a:solidFill>
                          <a:latin typeface="+mn-lt"/>
                        </a:rPr>
                        <a:t>To join a </a:t>
                      </a:r>
                      <a:br>
                        <a:rPr lang="en-US" sz="2600" dirty="0">
                          <a:solidFill>
                            <a:srgbClr val="00529B"/>
                          </a:solidFill>
                          <a:latin typeface="+mn-lt"/>
                        </a:rPr>
                      </a:br>
                      <a:r>
                        <a:rPr lang="en-US" sz="2600" dirty="0">
                          <a:solidFill>
                            <a:srgbClr val="00529B"/>
                          </a:solidFill>
                          <a:latin typeface="+mn-lt"/>
                        </a:rPr>
                        <a:t>Medicare Advantage Plan </a:t>
                      </a:r>
                      <a:br>
                        <a:rPr lang="en-US" sz="2600" dirty="0">
                          <a:solidFill>
                            <a:srgbClr val="00529B"/>
                          </a:solidFill>
                          <a:latin typeface="+mn-lt"/>
                        </a:rPr>
                      </a:br>
                      <a:r>
                        <a:rPr lang="en-US" sz="2600" dirty="0">
                          <a:solidFill>
                            <a:srgbClr val="00529B"/>
                          </a:solidFill>
                          <a:latin typeface="+mn-lt"/>
                        </a:rPr>
                        <a:t>with Drug Coverage</a:t>
                      </a:r>
                    </a:p>
                  </a:txBody>
                  <a:tcPr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98851774"/>
                  </a:ext>
                </a:extLst>
              </a:tr>
              <a:tr h="1134285">
                <a:tc>
                  <a:txBody>
                    <a:bodyPr/>
                    <a:lstStyle/>
                    <a:p>
                      <a:pPr marL="0" marR="0" lvl="0" indent="0" algn="ctr" defTabSz="914400" rtl="0" eaLnBrk="1" fontAlgn="auto" latinLnBrk="0" hangingPunct="1">
                        <a:lnSpc>
                          <a:spcPct val="100000"/>
                        </a:lnSpc>
                        <a:spcBef>
                          <a:spcPts val="0"/>
                        </a:spcBef>
                        <a:spcAft>
                          <a:spcPts val="600"/>
                        </a:spcAft>
                        <a:buClrTx/>
                        <a:buSzTx/>
                        <a:buFont typeface="Wingdings" panose="020B0604020202020204" pitchFamily="34" charset="0"/>
                        <a:buNone/>
                        <a:tabLst/>
                        <a:defRPr/>
                      </a:pPr>
                      <a:r>
                        <a:rPr lang="en-US" sz="2400" b="1" dirty="0">
                          <a:solidFill>
                            <a:srgbClr val="00529B"/>
                          </a:solidFill>
                          <a:latin typeface="+mn-lt"/>
                        </a:rPr>
                        <a:t>You must have</a:t>
                      </a:r>
                      <a:endParaRPr lang="en-US" sz="2400" b="1" dirty="0">
                        <a:solidFill>
                          <a:srgbClr val="00529B"/>
                        </a:solidFill>
                        <a:latin typeface="+mn-lt"/>
                        <a:cs typeface="Arial"/>
                      </a:endParaRP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n-US" sz="2400" dirty="0">
                          <a:solidFill>
                            <a:srgbClr val="00529B"/>
                          </a:solidFill>
                          <a:latin typeface="+mn-lt"/>
                          <a:cs typeface="Arial" panose="020B0604020202020204" pitchFamily="34" charset="0"/>
                        </a:rPr>
                        <a:t>Medicare Part A (Hospital Insurance) </a:t>
                      </a:r>
                    </a:p>
                    <a:p>
                      <a:pPr algn="ctr"/>
                      <a:r>
                        <a:rPr lang="en-US" sz="2400" b="1" dirty="0">
                          <a:solidFill>
                            <a:srgbClr val="00529B"/>
                          </a:solidFill>
                          <a:latin typeface="+mn-lt"/>
                          <a:cs typeface="Arial" panose="020B0604020202020204" pitchFamily="34" charset="0"/>
                        </a:rPr>
                        <a:t>and/or</a:t>
                      </a:r>
                    </a:p>
                    <a:p>
                      <a:pPr algn="ctr"/>
                      <a:r>
                        <a:rPr lang="en-US" sz="2400" dirty="0">
                          <a:solidFill>
                            <a:srgbClr val="00529B"/>
                          </a:solidFill>
                          <a:latin typeface="+mn-lt"/>
                          <a:cs typeface="Arial" panose="020B0604020202020204" pitchFamily="34" charset="0"/>
                        </a:rPr>
                        <a:t>Medicare Part B (Medical Insurance)</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n-US" sz="2400" dirty="0">
                          <a:solidFill>
                            <a:srgbClr val="00529B"/>
                          </a:solidFill>
                          <a:latin typeface="+mn-lt"/>
                          <a:cs typeface="Arial" panose="020B0604020202020204" pitchFamily="34" charset="0"/>
                        </a:rPr>
                        <a:t>Part A </a:t>
                      </a:r>
                      <a:br>
                        <a:rPr lang="en-US" sz="2400" dirty="0">
                          <a:solidFill>
                            <a:srgbClr val="00529B"/>
                          </a:solidFill>
                          <a:latin typeface="+mn-lt"/>
                          <a:cs typeface="Arial" panose="020B0604020202020204" pitchFamily="34" charset="0"/>
                        </a:rPr>
                      </a:br>
                      <a:r>
                        <a:rPr lang="en-US" sz="2400" b="1" dirty="0">
                          <a:solidFill>
                            <a:srgbClr val="00529B"/>
                          </a:solidFill>
                          <a:latin typeface="+mn-lt"/>
                          <a:cs typeface="Arial" panose="020B0604020202020204" pitchFamily="34" charset="0"/>
                        </a:rPr>
                        <a:t>and</a:t>
                      </a:r>
                      <a:r>
                        <a:rPr lang="en-US" sz="2400" dirty="0">
                          <a:solidFill>
                            <a:srgbClr val="00529B"/>
                          </a:solidFill>
                          <a:latin typeface="+mn-lt"/>
                          <a:cs typeface="Arial" panose="020B0604020202020204" pitchFamily="34" charset="0"/>
                        </a:rPr>
                        <a:t> </a:t>
                      </a:r>
                      <a:br>
                        <a:rPr lang="en-US" sz="2400" dirty="0">
                          <a:solidFill>
                            <a:srgbClr val="00529B"/>
                          </a:solidFill>
                          <a:latin typeface="+mn-lt"/>
                          <a:cs typeface="Arial" panose="020B0604020202020204" pitchFamily="34" charset="0"/>
                        </a:rPr>
                      </a:br>
                      <a:r>
                        <a:rPr lang="en-US" sz="2400" dirty="0">
                          <a:solidFill>
                            <a:srgbClr val="00529B"/>
                          </a:solidFill>
                          <a:latin typeface="+mn-lt"/>
                          <a:cs typeface="Arial" panose="020B0604020202020204" pitchFamily="34" charset="0"/>
                        </a:rPr>
                        <a:t>Part B</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481986822"/>
                  </a:ext>
                </a:extLst>
              </a:tr>
            </a:tbl>
          </a:graphicData>
        </a:graphic>
      </p:graphicFrame>
      <p:sp>
        <p:nvSpPr>
          <p:cNvPr id="5" name="TextBox 4">
            <a:extLst>
              <a:ext uri="{FF2B5EF4-FFF2-40B4-BE49-F238E27FC236}">
                <a16:creationId xmlns:a16="http://schemas.microsoft.com/office/drawing/2014/main" id="{A2C19D93-C968-4D93-998E-BE4F21E03F94}"/>
              </a:ext>
            </a:extLst>
          </p:cNvPr>
          <p:cNvSpPr txBox="1"/>
          <p:nvPr/>
        </p:nvSpPr>
        <p:spPr>
          <a:xfrm>
            <a:off x="1435100" y="5435600"/>
            <a:ext cx="10058400" cy="646331"/>
          </a:xfrm>
          <a:prstGeom prst="rect">
            <a:avLst/>
          </a:prstGeom>
          <a:noFill/>
        </p:spPr>
        <p:txBody>
          <a:bodyPr wrap="square" rtlCol="0">
            <a:spAutoFit/>
          </a:bodyPr>
          <a:lstStyle/>
          <a:p>
            <a:r>
              <a:rPr lang="en-US" b="1" dirty="0">
                <a:solidFill>
                  <a:srgbClr val="00529B"/>
                </a:solidFill>
                <a:latin typeface="Arial" panose="020B0604020202020204" pitchFamily="34" charset="0"/>
                <a:cs typeface="Arial" panose="020B0604020202020204" pitchFamily="34" charset="0"/>
              </a:rPr>
              <a:t>NOTE: </a:t>
            </a:r>
            <a:r>
              <a:rPr lang="en-US" dirty="0">
                <a:solidFill>
                  <a:srgbClr val="00529B"/>
                </a:solidFill>
                <a:latin typeface="Arial" panose="020B0604020202020204" pitchFamily="34" charset="0"/>
                <a:cs typeface="Arial" panose="020B0604020202020204" pitchFamily="34" charset="0"/>
              </a:rPr>
              <a:t>To join any Medicare health plan with drug coverage you must be a United States citizen or lawfully present in the U.S.</a:t>
            </a:r>
          </a:p>
        </p:txBody>
      </p:sp>
      <p:sp>
        <p:nvSpPr>
          <p:cNvPr id="8" name="Freeform: Shape 7">
            <a:extLst>
              <a:ext uri="{FF2B5EF4-FFF2-40B4-BE49-F238E27FC236}">
                <a16:creationId xmlns:a16="http://schemas.microsoft.com/office/drawing/2014/main" id="{F93354BB-79AA-4471-ABD3-F9627715E968}"/>
              </a:ext>
              <a:ext uri="{C183D7F6-B498-43B3-948B-1728B52AA6E4}">
                <adec:decorative xmlns:adec="http://schemas.microsoft.com/office/drawing/2017/decorative" val="1"/>
              </a:ext>
            </a:extLst>
          </p:cNvPr>
          <p:cNvSpPr>
            <a:spLocks noChangeAspect="1"/>
          </p:cNvSpPr>
          <p:nvPr/>
        </p:nvSpPr>
        <p:spPr>
          <a:xfrm>
            <a:off x="1154667" y="54991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dirty="0"/>
              <a:t>Getting Started With Medicare</a:t>
            </a:r>
          </a:p>
        </p:txBody>
      </p:sp>
      <p:sp>
        <p:nvSpPr>
          <p:cNvPr id="10" name="Slide Number Placeholder 5">
            <a:extLst>
              <a:ext uri="{FF2B5EF4-FFF2-40B4-BE49-F238E27FC236}">
                <a16:creationId xmlns:a16="http://schemas.microsoft.com/office/drawing/2014/main" id="{BA11A23F-75E3-48E1-87A8-3594A6E473B7}"/>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62</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5053047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When Can I Enroll in a Part D Plan?</a:t>
            </a:r>
          </a:p>
        </p:txBody>
      </p:sp>
      <p:grpSp>
        <p:nvGrpSpPr>
          <p:cNvPr id="37" name="Question 1" descr="Box with blue borders reading:Can I join during my 7-month Initial Enrollment Period (IEP)?&#10;">
            <a:extLst>
              <a:ext uri="{FF2B5EF4-FFF2-40B4-BE49-F238E27FC236}">
                <a16:creationId xmlns:a16="http://schemas.microsoft.com/office/drawing/2014/main" id="{EA4B4AB4-54C9-49ED-AA20-C5E65861F32C}"/>
              </a:ext>
            </a:extLst>
          </p:cNvPr>
          <p:cNvGrpSpPr/>
          <p:nvPr/>
        </p:nvGrpSpPr>
        <p:grpSpPr>
          <a:xfrm>
            <a:off x="924025" y="1737992"/>
            <a:ext cx="5196752" cy="1097280"/>
            <a:chOff x="924025" y="1981832"/>
            <a:chExt cx="5196752" cy="914400"/>
          </a:xfrm>
        </p:grpSpPr>
        <p:grpSp>
          <p:nvGrpSpPr>
            <p:cNvPr id="13" name="Item 1 - Q">
              <a:extLst>
                <a:ext uri="{FF2B5EF4-FFF2-40B4-BE49-F238E27FC236}">
                  <a16:creationId xmlns:a16="http://schemas.microsoft.com/office/drawing/2014/main" id="{6BA94AF5-47EB-40BD-A588-6178D0AF5F76}"/>
                </a:ext>
              </a:extLst>
            </p:cNvPr>
            <p:cNvGrpSpPr/>
            <p:nvPr/>
          </p:nvGrpSpPr>
          <p:grpSpPr>
            <a:xfrm>
              <a:off x="924025" y="1981832"/>
              <a:ext cx="5196752" cy="914400"/>
              <a:chOff x="1030705" y="1174112"/>
              <a:chExt cx="5196752" cy="914400"/>
            </a:xfrm>
          </p:grpSpPr>
          <p:sp>
            <p:nvSpPr>
              <p:cNvPr id="14" name="Rectangle: Rounded Corners 13">
                <a:extLst>
                  <a:ext uri="{FF2B5EF4-FFF2-40B4-BE49-F238E27FC236}">
                    <a16:creationId xmlns:a16="http://schemas.microsoft.com/office/drawing/2014/main" id="{B523EDAF-9510-4B3F-B9F1-5E61549EF2DC}"/>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FC2B7DD3-5EC6-4799-8384-89EF7F28F387}"/>
                  </a:ext>
                </a:extLst>
              </p:cNvPr>
              <p:cNvGrpSpPr/>
              <p:nvPr/>
            </p:nvGrpSpPr>
            <p:grpSpPr>
              <a:xfrm>
                <a:off x="5935479" y="1305979"/>
                <a:ext cx="291978" cy="640080"/>
                <a:chOff x="5732904" y="1273307"/>
                <a:chExt cx="291978" cy="701186"/>
              </a:xfrm>
            </p:grpSpPr>
            <p:sp>
              <p:nvSpPr>
                <p:cNvPr id="17" name="Isosceles Triangle 16">
                  <a:extLst>
                    <a:ext uri="{FF2B5EF4-FFF2-40B4-BE49-F238E27FC236}">
                      <a16:creationId xmlns:a16="http://schemas.microsoft.com/office/drawing/2014/main" id="{85163F2A-E893-4C3F-B428-26901921E876}"/>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1A3E9967-C6DC-49A9-A28A-411924E1BF8D}"/>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 name="Rectangle 4">
              <a:extLst>
                <a:ext uri="{FF2B5EF4-FFF2-40B4-BE49-F238E27FC236}">
                  <a16:creationId xmlns:a16="http://schemas.microsoft.com/office/drawing/2014/main" id="{172C4B03-5DBA-4B93-96F1-7164AEAE245C}"/>
                </a:ext>
              </a:extLst>
            </p:cNvPr>
            <p:cNvSpPr/>
            <p:nvPr/>
          </p:nvSpPr>
          <p:spPr>
            <a:xfrm>
              <a:off x="958543" y="2189200"/>
              <a:ext cx="4705122" cy="538609"/>
            </a:xfrm>
            <a:prstGeom prst="rect">
              <a:avLst/>
            </a:prstGeom>
          </p:spPr>
          <p:txBody>
            <a:bodyPr wrap="square" lIns="182880" tIns="45720" anchor="ctr" anchorCtr="0">
              <a:spAutoFit/>
            </a:bodyPr>
            <a:lstStyle/>
            <a:p>
              <a:r>
                <a:rPr lang="en-US" b="1" dirty="0">
                  <a:solidFill>
                    <a:srgbClr val="00529B"/>
                  </a:solidFill>
                  <a:latin typeface="Arial" panose="020B0604020202020204" pitchFamily="34" charset="0"/>
                  <a:cs typeface="Arial" panose="020B0604020202020204" pitchFamily="34" charset="0"/>
                </a:rPr>
                <a:t>Can I join during my</a:t>
              </a:r>
            </a:p>
            <a:p>
              <a:r>
                <a:rPr lang="en-US" b="1" dirty="0">
                  <a:solidFill>
                    <a:srgbClr val="00529B"/>
                  </a:solidFill>
                  <a:latin typeface="Arial" panose="020B0604020202020204" pitchFamily="34" charset="0"/>
                  <a:cs typeface="Arial" panose="020B0604020202020204" pitchFamily="34" charset="0"/>
                </a:rPr>
                <a:t>7-month Initial Enrollment Period (IEP)?</a:t>
              </a:r>
            </a:p>
          </p:txBody>
        </p:sp>
      </p:grpSp>
      <p:grpSp>
        <p:nvGrpSpPr>
          <p:cNvPr id="38" name="Answer 1" descr="Box with yellow borders reading: Yes. It starts 3 months before the month you turn 65.&#10;">
            <a:extLst>
              <a:ext uri="{FF2B5EF4-FFF2-40B4-BE49-F238E27FC236}">
                <a16:creationId xmlns:a16="http://schemas.microsoft.com/office/drawing/2014/main" id="{FE74C5ED-4DE1-42A1-93B6-A20A5C158A95}"/>
              </a:ext>
            </a:extLst>
          </p:cNvPr>
          <p:cNvGrpSpPr/>
          <p:nvPr/>
        </p:nvGrpSpPr>
        <p:grpSpPr>
          <a:xfrm>
            <a:off x="6242875" y="1737625"/>
            <a:ext cx="4846320" cy="1097280"/>
            <a:chOff x="6242875" y="1981465"/>
            <a:chExt cx="4846320" cy="914400"/>
          </a:xfrm>
        </p:grpSpPr>
        <p:sp>
          <p:nvSpPr>
            <p:cNvPr id="19" name="Item 1 - A">
              <a:extLst>
                <a:ext uri="{FF2B5EF4-FFF2-40B4-BE49-F238E27FC236}">
                  <a16:creationId xmlns:a16="http://schemas.microsoft.com/office/drawing/2014/main" id="{352B4396-8EDF-4E51-908C-CBCA7712034E}"/>
                </a:ext>
              </a:extLst>
            </p:cNvPr>
            <p:cNvSpPr/>
            <p:nvPr/>
          </p:nvSpPr>
          <p:spPr>
            <a:xfrm>
              <a:off x="6242875" y="198146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7" name="Rectangle 6">
              <a:extLst>
                <a:ext uri="{FF2B5EF4-FFF2-40B4-BE49-F238E27FC236}">
                  <a16:creationId xmlns:a16="http://schemas.microsoft.com/office/drawing/2014/main" id="{D7FC60D1-A0B0-49FA-A256-6A922F3F7BB2}"/>
                </a:ext>
              </a:extLst>
            </p:cNvPr>
            <p:cNvSpPr/>
            <p:nvPr/>
          </p:nvSpPr>
          <p:spPr>
            <a:xfrm>
              <a:off x="6481372" y="2184859"/>
              <a:ext cx="4573243" cy="646331"/>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Yes. It starts 3 months before the month you turn 65.</a:t>
              </a:r>
            </a:p>
          </p:txBody>
        </p:sp>
      </p:grpSp>
      <p:grpSp>
        <p:nvGrpSpPr>
          <p:cNvPr id="39" name="Question 2" descr="Box with blue borders reading: Can I sign up, switch, or join during the yearly Open Enrollment Period (OEP)? &#10;">
            <a:extLst>
              <a:ext uri="{FF2B5EF4-FFF2-40B4-BE49-F238E27FC236}">
                <a16:creationId xmlns:a16="http://schemas.microsoft.com/office/drawing/2014/main" id="{998181DC-DBEA-42A7-AA91-B2DC15A20E0E}"/>
              </a:ext>
            </a:extLst>
          </p:cNvPr>
          <p:cNvGrpSpPr/>
          <p:nvPr/>
        </p:nvGrpSpPr>
        <p:grpSpPr>
          <a:xfrm>
            <a:off x="924026" y="2934850"/>
            <a:ext cx="5196751" cy="1097280"/>
            <a:chOff x="924026" y="3056770"/>
            <a:chExt cx="5196751" cy="914400"/>
          </a:xfrm>
        </p:grpSpPr>
        <p:grpSp>
          <p:nvGrpSpPr>
            <p:cNvPr id="23" name="Item 2 - Q">
              <a:extLst>
                <a:ext uri="{FF2B5EF4-FFF2-40B4-BE49-F238E27FC236}">
                  <a16:creationId xmlns:a16="http://schemas.microsoft.com/office/drawing/2014/main" id="{B9C9C57F-DC30-4E65-86B2-A8C5665F00AE}"/>
                </a:ext>
              </a:extLst>
            </p:cNvPr>
            <p:cNvGrpSpPr/>
            <p:nvPr/>
          </p:nvGrpSpPr>
          <p:grpSpPr>
            <a:xfrm>
              <a:off x="924026" y="3056770"/>
              <a:ext cx="5196751" cy="914400"/>
              <a:chOff x="1030706" y="2249050"/>
              <a:chExt cx="5196751" cy="914400"/>
            </a:xfrm>
          </p:grpSpPr>
          <p:sp>
            <p:nvSpPr>
              <p:cNvPr id="24" name="Rectangle: Rounded Corners 23">
                <a:extLst>
                  <a:ext uri="{FF2B5EF4-FFF2-40B4-BE49-F238E27FC236}">
                    <a16:creationId xmlns:a16="http://schemas.microsoft.com/office/drawing/2014/main" id="{284CC7A9-A1C8-48F8-8CC5-4D273E49022F}"/>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3860D223-7971-4C6F-A9FE-E70D84911344}"/>
                  </a:ext>
                </a:extLst>
              </p:cNvPr>
              <p:cNvGrpSpPr/>
              <p:nvPr/>
            </p:nvGrpSpPr>
            <p:grpSpPr>
              <a:xfrm>
                <a:off x="5935479" y="2371165"/>
                <a:ext cx="291978" cy="640080"/>
                <a:chOff x="5732904" y="1273307"/>
                <a:chExt cx="291978" cy="701186"/>
              </a:xfrm>
            </p:grpSpPr>
            <p:sp>
              <p:nvSpPr>
                <p:cNvPr id="26" name="Isosceles Triangle 25">
                  <a:extLst>
                    <a:ext uri="{FF2B5EF4-FFF2-40B4-BE49-F238E27FC236}">
                      <a16:creationId xmlns:a16="http://schemas.microsoft.com/office/drawing/2014/main" id="{3ADBB137-BCE2-4C1F-B704-73ED0AFBA110}"/>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BC4CE41F-C65D-420E-9880-573406C40FF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 name="Rectangle 7">
              <a:extLst>
                <a:ext uri="{FF2B5EF4-FFF2-40B4-BE49-F238E27FC236}">
                  <a16:creationId xmlns:a16="http://schemas.microsoft.com/office/drawing/2014/main" id="{85415979-2EAC-41E7-AF2C-EBCF7C00D67E}"/>
                </a:ext>
              </a:extLst>
            </p:cNvPr>
            <p:cNvSpPr/>
            <p:nvPr/>
          </p:nvSpPr>
          <p:spPr>
            <a:xfrm>
              <a:off x="958543" y="3244608"/>
              <a:ext cx="4705122" cy="538609"/>
            </a:xfrm>
            <a:prstGeom prst="rect">
              <a:avLst/>
            </a:prstGeom>
          </p:spPr>
          <p:txBody>
            <a:bodyPr wrap="square" lIns="182880" tIns="45720" anchor="ctr" anchorCtr="0">
              <a:spAutoFit/>
            </a:bodyPr>
            <a:lstStyle/>
            <a:p>
              <a:r>
                <a:rPr lang="en-US" b="1" dirty="0">
                  <a:solidFill>
                    <a:srgbClr val="00529B"/>
                  </a:solidFill>
                  <a:latin typeface="Arial" panose="020B0604020202020204" pitchFamily="34" charset="0"/>
                  <a:cs typeface="Arial" panose="020B0604020202020204" pitchFamily="34" charset="0"/>
                </a:rPr>
                <a:t>Can I sign up, switch, or join during the yearly Open Enrollment Period (OEP)?</a:t>
              </a:r>
              <a:r>
                <a:rPr lang="en-US" dirty="0">
                  <a:solidFill>
                    <a:srgbClr val="00529B"/>
                  </a:solidFill>
                  <a:latin typeface="Arial" panose="020B0604020202020204" pitchFamily="34" charset="0"/>
                  <a:cs typeface="Arial" panose="020B0604020202020204" pitchFamily="34" charset="0"/>
                </a:rPr>
                <a:t> </a:t>
              </a:r>
            </a:p>
          </p:txBody>
        </p:sp>
      </p:grpSp>
      <p:grpSp>
        <p:nvGrpSpPr>
          <p:cNvPr id="40" name="Answer 2" descr="Box with yellow borders reading:Yes. It’s from October 15–December 7. Coverage begins January 1.&#10;">
            <a:extLst>
              <a:ext uri="{FF2B5EF4-FFF2-40B4-BE49-F238E27FC236}">
                <a16:creationId xmlns:a16="http://schemas.microsoft.com/office/drawing/2014/main" id="{30810B42-A5C3-45FD-BCAC-2E8634173F39}"/>
              </a:ext>
            </a:extLst>
          </p:cNvPr>
          <p:cNvGrpSpPr/>
          <p:nvPr/>
        </p:nvGrpSpPr>
        <p:grpSpPr>
          <a:xfrm>
            <a:off x="6242875" y="2934781"/>
            <a:ext cx="4846320" cy="1097280"/>
            <a:chOff x="6242875" y="3056701"/>
            <a:chExt cx="4846320" cy="914400"/>
          </a:xfrm>
        </p:grpSpPr>
        <p:sp>
          <p:nvSpPr>
            <p:cNvPr id="28" name="Item 2 - A">
              <a:extLst>
                <a:ext uri="{FF2B5EF4-FFF2-40B4-BE49-F238E27FC236}">
                  <a16:creationId xmlns:a16="http://schemas.microsoft.com/office/drawing/2014/main" id="{A4D01CB2-2497-4E03-8121-7979A57C1780}"/>
                </a:ext>
              </a:extLst>
            </p:cNvPr>
            <p:cNvSpPr/>
            <p:nvPr/>
          </p:nvSpPr>
          <p:spPr>
            <a:xfrm>
              <a:off x="6242875" y="3056701"/>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BB138BC-5C69-498E-9CDD-CF737CCB556D}"/>
                </a:ext>
              </a:extLst>
            </p:cNvPr>
            <p:cNvSpPr/>
            <p:nvPr/>
          </p:nvSpPr>
          <p:spPr>
            <a:xfrm>
              <a:off x="6394306" y="3220598"/>
              <a:ext cx="4660309" cy="646331"/>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Yes. It’s from October 15–December 7. Coverage begins January 1.</a:t>
              </a:r>
            </a:p>
          </p:txBody>
        </p:sp>
      </p:grpSp>
      <p:grpSp>
        <p:nvGrpSpPr>
          <p:cNvPr id="41" name="Question 3" descr="Box with blue borders reading: What if I get Part B for the first time during a General Enrollment Period (GEP)?&#10;">
            <a:extLst>
              <a:ext uri="{FF2B5EF4-FFF2-40B4-BE49-F238E27FC236}">
                <a16:creationId xmlns:a16="http://schemas.microsoft.com/office/drawing/2014/main" id="{F045B241-D075-45FF-A36C-0E0B7A7C9CA4}"/>
              </a:ext>
            </a:extLst>
          </p:cNvPr>
          <p:cNvGrpSpPr/>
          <p:nvPr/>
        </p:nvGrpSpPr>
        <p:grpSpPr>
          <a:xfrm>
            <a:off x="924026" y="4177428"/>
            <a:ext cx="5196751" cy="1097280"/>
            <a:chOff x="924026" y="4131708"/>
            <a:chExt cx="5196751" cy="914400"/>
          </a:xfrm>
        </p:grpSpPr>
        <p:grpSp>
          <p:nvGrpSpPr>
            <p:cNvPr id="29" name="Item 3 - Q">
              <a:extLst>
                <a:ext uri="{FF2B5EF4-FFF2-40B4-BE49-F238E27FC236}">
                  <a16:creationId xmlns:a16="http://schemas.microsoft.com/office/drawing/2014/main" id="{06BDC9B1-BDBF-4B8F-A04E-1228B23B505C}"/>
                </a:ext>
              </a:extLst>
            </p:cNvPr>
            <p:cNvGrpSpPr/>
            <p:nvPr/>
          </p:nvGrpSpPr>
          <p:grpSpPr>
            <a:xfrm>
              <a:off x="924026" y="4131708"/>
              <a:ext cx="5196751" cy="914400"/>
              <a:chOff x="1030706" y="3323988"/>
              <a:chExt cx="5196751" cy="914400"/>
            </a:xfrm>
          </p:grpSpPr>
          <p:sp>
            <p:nvSpPr>
              <p:cNvPr id="30" name="Rectangle: Rounded Corners 29">
                <a:extLst>
                  <a:ext uri="{FF2B5EF4-FFF2-40B4-BE49-F238E27FC236}">
                    <a16:creationId xmlns:a16="http://schemas.microsoft.com/office/drawing/2014/main" id="{7FC67891-9381-450B-B0F2-4F6A085A812A}"/>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3A1B32C5-DC44-4BE1-86AA-4D56E5DE1D99}"/>
                  </a:ext>
                </a:extLst>
              </p:cNvPr>
              <p:cNvGrpSpPr/>
              <p:nvPr/>
            </p:nvGrpSpPr>
            <p:grpSpPr>
              <a:xfrm>
                <a:off x="5935479" y="3461079"/>
                <a:ext cx="291978" cy="640080"/>
                <a:chOff x="5732904" y="1273307"/>
                <a:chExt cx="291978" cy="701186"/>
              </a:xfrm>
            </p:grpSpPr>
            <p:sp>
              <p:nvSpPr>
                <p:cNvPr id="32" name="Isosceles Triangle 31">
                  <a:extLst>
                    <a:ext uri="{FF2B5EF4-FFF2-40B4-BE49-F238E27FC236}">
                      <a16:creationId xmlns:a16="http://schemas.microsoft.com/office/drawing/2014/main" id="{40020D40-DBC4-4459-9A47-595079C9908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C19D7354-925C-4C22-94D2-6A0DB4376007}"/>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5" name="Rectangle 34">
              <a:extLst>
                <a:ext uri="{FF2B5EF4-FFF2-40B4-BE49-F238E27FC236}">
                  <a16:creationId xmlns:a16="http://schemas.microsoft.com/office/drawing/2014/main" id="{D55DB3BF-7B38-4F10-8F75-7AB3E8863474}"/>
                </a:ext>
              </a:extLst>
            </p:cNvPr>
            <p:cNvSpPr/>
            <p:nvPr/>
          </p:nvSpPr>
          <p:spPr>
            <a:xfrm>
              <a:off x="957934" y="4151373"/>
              <a:ext cx="4806001" cy="807913"/>
            </a:xfrm>
            <a:prstGeom prst="rect">
              <a:avLst/>
            </a:prstGeom>
          </p:spPr>
          <p:txBody>
            <a:bodyPr wrap="square" lIns="182880" tIns="91440">
              <a:spAutoFit/>
            </a:bodyPr>
            <a:lstStyle/>
            <a:p>
              <a:r>
                <a:rPr lang="en-US" b="1" dirty="0">
                  <a:solidFill>
                    <a:srgbClr val="00529B"/>
                  </a:solidFill>
                  <a:latin typeface="Arial" panose="020B0604020202020204" pitchFamily="34" charset="0"/>
                  <a:cs typeface="Arial" panose="020B0604020202020204" pitchFamily="34" charset="0"/>
                </a:rPr>
                <a:t>What if I get Part B for the first time during a General Enrollment Period (GEP)?</a:t>
              </a:r>
            </a:p>
          </p:txBody>
        </p:sp>
      </p:grpSp>
      <p:grpSp>
        <p:nvGrpSpPr>
          <p:cNvPr id="42" name="Answer 3" descr="Box with yellow borders reading: You can sign up for a Medicare drug plan from April 1–June 30. Coverage begins July 1.&#10;">
            <a:extLst>
              <a:ext uri="{FF2B5EF4-FFF2-40B4-BE49-F238E27FC236}">
                <a16:creationId xmlns:a16="http://schemas.microsoft.com/office/drawing/2014/main" id="{2EA1B95E-2A97-44DF-B0F6-1129B1992E1F}"/>
              </a:ext>
            </a:extLst>
          </p:cNvPr>
          <p:cNvGrpSpPr/>
          <p:nvPr/>
        </p:nvGrpSpPr>
        <p:grpSpPr>
          <a:xfrm>
            <a:off x="6242875" y="4165170"/>
            <a:ext cx="5049965" cy="1097280"/>
            <a:chOff x="6242875" y="4119450"/>
            <a:chExt cx="5049965" cy="914400"/>
          </a:xfrm>
        </p:grpSpPr>
        <p:sp>
          <p:nvSpPr>
            <p:cNvPr id="34" name="Item 3 - A">
              <a:extLst>
                <a:ext uri="{FF2B5EF4-FFF2-40B4-BE49-F238E27FC236}">
                  <a16:creationId xmlns:a16="http://schemas.microsoft.com/office/drawing/2014/main" id="{BE918811-BD79-4F69-AEA6-AAE1DCD3B566}"/>
                </a:ext>
              </a:extLst>
            </p:cNvPr>
            <p:cNvSpPr/>
            <p:nvPr/>
          </p:nvSpPr>
          <p:spPr>
            <a:xfrm>
              <a:off x="6242875" y="4119450"/>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D35E6B73-08D8-4C75-B0AC-6E3184AA6547}"/>
                </a:ext>
              </a:extLst>
            </p:cNvPr>
            <p:cNvSpPr/>
            <p:nvPr/>
          </p:nvSpPr>
          <p:spPr>
            <a:xfrm>
              <a:off x="6287625" y="4246415"/>
              <a:ext cx="5005215" cy="538609"/>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You can sign up for a Medicare drug coverage from April 1–June 30. Coverage begins July 1.</a:t>
              </a:r>
            </a:p>
          </p:txBody>
        </p:sp>
      </p:grpSp>
      <p:sp>
        <p:nvSpPr>
          <p:cNvPr id="3" name="Footer Placeholder 2"/>
          <p:cNvSpPr>
            <a:spLocks noGrp="1"/>
          </p:cNvSpPr>
          <p:nvPr>
            <p:ph type="ftr" sz="quarter" idx="11"/>
          </p:nvPr>
        </p:nvSpPr>
        <p:spPr/>
        <p:txBody>
          <a:bodyPr/>
          <a:lstStyle/>
          <a:p>
            <a:r>
              <a:rPr lang="en-US" dirty="0"/>
              <a:t>Getting Started With Medicare</a:t>
            </a:r>
          </a:p>
        </p:txBody>
      </p:sp>
      <p:sp>
        <p:nvSpPr>
          <p:cNvPr id="16" name="Slide Number Placeholder 5">
            <a:extLst>
              <a:ext uri="{FF2B5EF4-FFF2-40B4-BE49-F238E27FC236}">
                <a16:creationId xmlns:a16="http://schemas.microsoft.com/office/drawing/2014/main" id="{D7D2FC70-7F1E-49F5-AD07-6DB7B88101D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63</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75835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left)">
                                      <p:cBhvr>
                                        <p:cTn id="2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32656-C9DB-40AB-9E9D-565C7D30A88A}"/>
              </a:ext>
            </a:extLst>
          </p:cNvPr>
          <p:cNvSpPr>
            <a:spLocks noGrp="1"/>
          </p:cNvSpPr>
          <p:nvPr>
            <p:ph type="title"/>
          </p:nvPr>
        </p:nvSpPr>
        <p:spPr>
          <a:xfrm>
            <a:off x="0" y="0"/>
            <a:ext cx="12192000" cy="957129"/>
          </a:xfrm>
        </p:spPr>
        <p:txBody>
          <a:bodyPr>
            <a:normAutofit/>
          </a:bodyPr>
          <a:lstStyle/>
          <a:p>
            <a:r>
              <a:rPr lang="en-US" sz="3000" dirty="0"/>
              <a:t>When Can I Enroll in a Part D Plan? (continued)</a:t>
            </a:r>
          </a:p>
        </p:txBody>
      </p:sp>
      <p:grpSp>
        <p:nvGrpSpPr>
          <p:cNvPr id="9" name="Question 1" descr="a box with blue borders reading:">
            <a:extLst>
              <a:ext uri="{FF2B5EF4-FFF2-40B4-BE49-F238E27FC236}">
                <a16:creationId xmlns:a16="http://schemas.microsoft.com/office/drawing/2014/main" id="{80BFF778-099B-4D25-8F51-4AC6C5F7224A}"/>
              </a:ext>
            </a:extLst>
          </p:cNvPr>
          <p:cNvGrpSpPr/>
          <p:nvPr/>
        </p:nvGrpSpPr>
        <p:grpSpPr>
          <a:xfrm>
            <a:off x="1030705" y="1174112"/>
            <a:ext cx="5196752" cy="1097280"/>
            <a:chOff x="1030705" y="1174112"/>
            <a:chExt cx="5196752" cy="1097280"/>
          </a:xfrm>
        </p:grpSpPr>
        <p:grpSp>
          <p:nvGrpSpPr>
            <p:cNvPr id="17" name="Question 1" descr="Box with blue borders reading: What if I’m in a Medicare Advantage Plan on January 1 but switch to Original Medicare?&#10;">
              <a:extLst>
                <a:ext uri="{FF2B5EF4-FFF2-40B4-BE49-F238E27FC236}">
                  <a16:creationId xmlns:a16="http://schemas.microsoft.com/office/drawing/2014/main" id="{CD80A3BB-9EFE-4A19-9C12-5922415FD8BA}"/>
                </a:ext>
              </a:extLst>
            </p:cNvPr>
            <p:cNvGrpSpPr/>
            <p:nvPr/>
          </p:nvGrpSpPr>
          <p:grpSpPr>
            <a:xfrm>
              <a:off x="1030705" y="1174112"/>
              <a:ext cx="5196752" cy="1097280"/>
              <a:chOff x="1030705" y="1174112"/>
              <a:chExt cx="5196752" cy="914400"/>
            </a:xfrm>
          </p:grpSpPr>
          <p:sp>
            <p:nvSpPr>
              <p:cNvPr id="18" name="Rectangle: Rounded Corners 17">
                <a:extLst>
                  <a:ext uri="{FF2B5EF4-FFF2-40B4-BE49-F238E27FC236}">
                    <a16:creationId xmlns:a16="http://schemas.microsoft.com/office/drawing/2014/main" id="{440F9270-C7B4-4C30-AEB9-AE23FFB589FB}"/>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034573A3-0EBC-4351-AA56-8BD303F383C7}"/>
                  </a:ext>
                </a:extLst>
              </p:cNvPr>
              <p:cNvGrpSpPr/>
              <p:nvPr/>
            </p:nvGrpSpPr>
            <p:grpSpPr>
              <a:xfrm>
                <a:off x="5935479" y="1305979"/>
                <a:ext cx="291978" cy="640080"/>
                <a:chOff x="5732904" y="1273307"/>
                <a:chExt cx="291978" cy="701186"/>
              </a:xfrm>
            </p:grpSpPr>
            <p:sp>
              <p:nvSpPr>
                <p:cNvPr id="20" name="Isosceles Triangle 19">
                  <a:extLst>
                    <a:ext uri="{FF2B5EF4-FFF2-40B4-BE49-F238E27FC236}">
                      <a16:creationId xmlns:a16="http://schemas.microsoft.com/office/drawing/2014/main" id="{D5015F54-4B28-4E23-8C41-E52FBC7D35D7}"/>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5FB02A6B-D29E-462B-A688-434A1E8C02B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 name="Rectangle 4">
              <a:extLst>
                <a:ext uri="{FF2B5EF4-FFF2-40B4-BE49-F238E27FC236}">
                  <a16:creationId xmlns:a16="http://schemas.microsoft.com/office/drawing/2014/main" id="{0514E243-3763-4CD8-82A0-F8D4FB910787}"/>
                </a:ext>
              </a:extLst>
            </p:cNvPr>
            <p:cNvSpPr/>
            <p:nvPr/>
          </p:nvSpPr>
          <p:spPr>
            <a:xfrm>
              <a:off x="1030705" y="1276496"/>
              <a:ext cx="4846320" cy="923330"/>
            </a:xfrm>
            <a:prstGeom prst="rect">
              <a:avLst/>
            </a:prstGeom>
          </p:spPr>
          <p:txBody>
            <a:bodyPr wrap="square" lIns="182880">
              <a:spAutoFit/>
            </a:bodyPr>
            <a:lstStyle/>
            <a:p>
              <a:r>
                <a:rPr lang="en-US" b="1" dirty="0">
                  <a:solidFill>
                    <a:srgbClr val="00529B"/>
                  </a:solidFill>
                  <a:latin typeface="Arial" panose="020B0604020202020204" pitchFamily="34" charset="0"/>
                  <a:cs typeface="Arial" panose="020B0604020202020204" pitchFamily="34" charset="0"/>
                </a:rPr>
                <a:t>What if I’m in a Medicare Advantage Plan on January 1 but switch to Original Medicare?</a:t>
              </a:r>
            </a:p>
          </p:txBody>
        </p:sp>
      </p:grpSp>
      <p:grpSp>
        <p:nvGrpSpPr>
          <p:cNvPr id="13" name="Answer 1" descr="Box with yellow boarders reading: You may add Part D coverage if you switch during the Medicare Advantage OEP (January 1–March 31).&#10;">
            <a:extLst>
              <a:ext uri="{FF2B5EF4-FFF2-40B4-BE49-F238E27FC236}">
                <a16:creationId xmlns:a16="http://schemas.microsoft.com/office/drawing/2014/main" id="{4CEFCD75-EB22-4254-9ABC-8727251A78B8}"/>
              </a:ext>
            </a:extLst>
          </p:cNvPr>
          <p:cNvGrpSpPr/>
          <p:nvPr/>
        </p:nvGrpSpPr>
        <p:grpSpPr>
          <a:xfrm>
            <a:off x="6349555" y="1173745"/>
            <a:ext cx="4846320" cy="1097280"/>
            <a:chOff x="6349555" y="1173745"/>
            <a:chExt cx="4846320" cy="1097280"/>
          </a:xfrm>
        </p:grpSpPr>
        <p:sp>
          <p:nvSpPr>
            <p:cNvPr id="22" name="Answer 1" descr="Box with yellow borders reading: You may add Part D coverage if you switch during the Medicare Advantage OEP (January 1–March 31).&#10;">
              <a:extLst>
                <a:ext uri="{FF2B5EF4-FFF2-40B4-BE49-F238E27FC236}">
                  <a16:creationId xmlns:a16="http://schemas.microsoft.com/office/drawing/2014/main" id="{A8C94278-B484-4E06-8E98-9C1B3857D033}"/>
                </a:ext>
              </a:extLst>
            </p:cNvPr>
            <p:cNvSpPr/>
            <p:nvPr/>
          </p:nvSpPr>
          <p:spPr>
            <a:xfrm>
              <a:off x="6349555" y="1173745"/>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6" name="Rectangle 5">
              <a:extLst>
                <a:ext uri="{FF2B5EF4-FFF2-40B4-BE49-F238E27FC236}">
                  <a16:creationId xmlns:a16="http://schemas.microsoft.com/office/drawing/2014/main" id="{420F32E7-3F45-4875-9165-EDCC3EB57CD4}"/>
                </a:ext>
              </a:extLst>
            </p:cNvPr>
            <p:cNvSpPr/>
            <p:nvPr/>
          </p:nvSpPr>
          <p:spPr>
            <a:xfrm>
              <a:off x="6367302" y="1276496"/>
              <a:ext cx="4733033" cy="923330"/>
            </a:xfrm>
            <a:prstGeom prst="rect">
              <a:avLst/>
            </a:prstGeom>
          </p:spPr>
          <p:txBody>
            <a:bodyPr wrap="square" lIns="182880">
              <a:spAutoFit/>
            </a:bodyPr>
            <a:lstStyle/>
            <a:p>
              <a:r>
                <a:rPr lang="en-US" dirty="0">
                  <a:solidFill>
                    <a:srgbClr val="00529B"/>
                  </a:solidFill>
                  <a:latin typeface="Arial" panose="020B0604020202020204" pitchFamily="34" charset="0"/>
                  <a:cs typeface="Arial" panose="020B0604020202020204" pitchFamily="34" charset="0"/>
                </a:rPr>
                <a:t>You may add Medicare drug coverage if you switch during the Medicare Advantage OEP (January 1–March 31).</a:t>
              </a:r>
            </a:p>
          </p:txBody>
        </p:sp>
      </p:grpSp>
      <p:grpSp>
        <p:nvGrpSpPr>
          <p:cNvPr id="10" name="Question 2" descr="a box with blue borders reading:">
            <a:extLst>
              <a:ext uri="{FF2B5EF4-FFF2-40B4-BE49-F238E27FC236}">
                <a16:creationId xmlns:a16="http://schemas.microsoft.com/office/drawing/2014/main" id="{0C81BAB7-0E2D-47A2-9944-AB9AEDECBE35}"/>
              </a:ext>
            </a:extLst>
          </p:cNvPr>
          <p:cNvGrpSpPr/>
          <p:nvPr/>
        </p:nvGrpSpPr>
        <p:grpSpPr>
          <a:xfrm>
            <a:off x="1030705" y="2375178"/>
            <a:ext cx="5196752" cy="1097280"/>
            <a:chOff x="1030705" y="2375178"/>
            <a:chExt cx="5196752" cy="1097280"/>
          </a:xfrm>
        </p:grpSpPr>
        <p:grpSp>
          <p:nvGrpSpPr>
            <p:cNvPr id="23" name="Question 2" descr="Box with blue borders reading: Can I join, switch, or drop a drug plan if I qualify for a Special Enrollment Period? &#10;">
              <a:extLst>
                <a:ext uri="{FF2B5EF4-FFF2-40B4-BE49-F238E27FC236}">
                  <a16:creationId xmlns:a16="http://schemas.microsoft.com/office/drawing/2014/main" id="{BA1DFCA6-43F0-45C1-B00D-98FEB7F70816}"/>
                </a:ext>
              </a:extLst>
            </p:cNvPr>
            <p:cNvGrpSpPr/>
            <p:nvPr/>
          </p:nvGrpSpPr>
          <p:grpSpPr>
            <a:xfrm>
              <a:off x="1030706" y="2375178"/>
              <a:ext cx="5196751" cy="1097280"/>
              <a:chOff x="1030706" y="2249050"/>
              <a:chExt cx="5196751" cy="914400"/>
            </a:xfrm>
          </p:grpSpPr>
          <p:sp>
            <p:nvSpPr>
              <p:cNvPr id="24" name="Rectangle: Rounded Corners 23">
                <a:extLst>
                  <a:ext uri="{FF2B5EF4-FFF2-40B4-BE49-F238E27FC236}">
                    <a16:creationId xmlns:a16="http://schemas.microsoft.com/office/drawing/2014/main" id="{0F42638C-1FDB-4AB0-9A79-B5BE03F5F23B}"/>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9F84430E-962F-42B7-A5FA-4C21C4EE5F53}"/>
                  </a:ext>
                </a:extLst>
              </p:cNvPr>
              <p:cNvGrpSpPr/>
              <p:nvPr/>
            </p:nvGrpSpPr>
            <p:grpSpPr>
              <a:xfrm>
                <a:off x="5935479" y="2371165"/>
                <a:ext cx="291978" cy="640080"/>
                <a:chOff x="5732904" y="1273307"/>
                <a:chExt cx="291978" cy="701186"/>
              </a:xfrm>
            </p:grpSpPr>
            <p:sp>
              <p:nvSpPr>
                <p:cNvPr id="26" name="Isosceles Triangle 25">
                  <a:extLst>
                    <a:ext uri="{FF2B5EF4-FFF2-40B4-BE49-F238E27FC236}">
                      <a16:creationId xmlns:a16="http://schemas.microsoft.com/office/drawing/2014/main" id="{3F929E0B-2380-4573-ABA6-C4B6EA046C8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3C53F1B8-D7AB-4015-AC0B-D7EBE1AD06ED}"/>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7" name="Rectangle 6">
              <a:extLst>
                <a:ext uri="{FF2B5EF4-FFF2-40B4-BE49-F238E27FC236}">
                  <a16:creationId xmlns:a16="http://schemas.microsoft.com/office/drawing/2014/main" id="{137E7543-2335-44A5-9DDE-AA90E0E4D042}"/>
                </a:ext>
              </a:extLst>
            </p:cNvPr>
            <p:cNvSpPr/>
            <p:nvPr/>
          </p:nvSpPr>
          <p:spPr>
            <a:xfrm>
              <a:off x="1030705" y="2475240"/>
              <a:ext cx="4928665" cy="923330"/>
            </a:xfrm>
            <a:prstGeom prst="rect">
              <a:avLst/>
            </a:prstGeom>
          </p:spPr>
          <p:txBody>
            <a:bodyPr wrap="square" lIns="182880">
              <a:spAutoFit/>
            </a:bodyPr>
            <a:lstStyle/>
            <a:p>
              <a:r>
                <a:rPr lang="en-US" b="1" dirty="0">
                  <a:solidFill>
                    <a:srgbClr val="00529B"/>
                  </a:solidFill>
                  <a:latin typeface="Arial" panose="020B0604020202020204" pitchFamily="34" charset="0"/>
                  <a:cs typeface="Arial" panose="020B0604020202020204" pitchFamily="34" charset="0"/>
                </a:rPr>
                <a:t>Can I join, switch, or drop a drug plan if I qualify for a Special Enrollment Period (SEP)? </a:t>
              </a:r>
            </a:p>
          </p:txBody>
        </p:sp>
      </p:grpSp>
      <p:grpSp>
        <p:nvGrpSpPr>
          <p:cNvPr id="14" name="Answer 2" descr="Box with yellow boarders reading: Yes">
            <a:extLst>
              <a:ext uri="{FF2B5EF4-FFF2-40B4-BE49-F238E27FC236}">
                <a16:creationId xmlns:a16="http://schemas.microsoft.com/office/drawing/2014/main" id="{40DAC7A3-DC9E-4931-8CD2-706129F691BD}"/>
              </a:ext>
            </a:extLst>
          </p:cNvPr>
          <p:cNvGrpSpPr/>
          <p:nvPr/>
        </p:nvGrpSpPr>
        <p:grpSpPr>
          <a:xfrm>
            <a:off x="6349555" y="2375109"/>
            <a:ext cx="4846320" cy="1097280"/>
            <a:chOff x="6349555" y="2375109"/>
            <a:chExt cx="4846320" cy="1097280"/>
          </a:xfrm>
        </p:grpSpPr>
        <p:sp>
          <p:nvSpPr>
            <p:cNvPr id="28" name="Answer 2" descr="Box with yellow borders reading: Yes">
              <a:extLst>
                <a:ext uri="{FF2B5EF4-FFF2-40B4-BE49-F238E27FC236}">
                  <a16:creationId xmlns:a16="http://schemas.microsoft.com/office/drawing/2014/main" id="{59AD0B43-91EC-4725-95E6-AFFEB71931E6}"/>
                </a:ext>
              </a:extLst>
            </p:cNvPr>
            <p:cNvSpPr/>
            <p:nvPr/>
          </p:nvSpPr>
          <p:spPr>
            <a:xfrm>
              <a:off x="6349555" y="2375109"/>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9021CD7-2031-4CAB-A9B4-CA27CC2AC3C9}"/>
                </a:ext>
              </a:extLst>
            </p:cNvPr>
            <p:cNvSpPr/>
            <p:nvPr/>
          </p:nvSpPr>
          <p:spPr>
            <a:xfrm>
              <a:off x="6398786" y="2740271"/>
              <a:ext cx="717504" cy="369332"/>
            </a:xfrm>
            <a:prstGeom prst="rect">
              <a:avLst/>
            </a:prstGeom>
          </p:spPr>
          <p:txBody>
            <a:bodyPr wrap="none" lIns="182880">
              <a:spAutoFit/>
            </a:bodyPr>
            <a:lstStyle/>
            <a:p>
              <a:r>
                <a:rPr lang="en-US" dirty="0">
                  <a:solidFill>
                    <a:srgbClr val="00529B"/>
                  </a:solidFill>
                  <a:latin typeface="Arial" panose="020B0604020202020204" pitchFamily="34" charset="0"/>
                  <a:cs typeface="Arial" panose="020B0604020202020204" pitchFamily="34" charset="0"/>
                </a:rPr>
                <a:t>Yes.</a:t>
              </a:r>
            </a:p>
          </p:txBody>
        </p:sp>
      </p:grpSp>
      <p:grpSp>
        <p:nvGrpSpPr>
          <p:cNvPr id="11" name="Question 3" descr="a box with blue borders reading:">
            <a:extLst>
              <a:ext uri="{FF2B5EF4-FFF2-40B4-BE49-F238E27FC236}">
                <a16:creationId xmlns:a16="http://schemas.microsoft.com/office/drawing/2014/main" id="{28968EAB-0070-48A9-BFD8-1DC4C0679D7D}"/>
              </a:ext>
            </a:extLst>
          </p:cNvPr>
          <p:cNvGrpSpPr/>
          <p:nvPr/>
        </p:nvGrpSpPr>
        <p:grpSpPr>
          <a:xfrm>
            <a:off x="1030705" y="3607776"/>
            <a:ext cx="5196752" cy="1097280"/>
            <a:chOff x="1030705" y="3607776"/>
            <a:chExt cx="5196752" cy="1097280"/>
          </a:xfrm>
        </p:grpSpPr>
        <p:grpSp>
          <p:nvGrpSpPr>
            <p:cNvPr id="29" name="Question 3" descr="Box with blue borders reading: What if I’m new to Medicare and enrolled in a Medicare Advantage Plan during my IEP?&#10;">
              <a:extLst>
                <a:ext uri="{FF2B5EF4-FFF2-40B4-BE49-F238E27FC236}">
                  <a16:creationId xmlns:a16="http://schemas.microsoft.com/office/drawing/2014/main" id="{96D40917-69C2-467B-804D-1CF172415D62}"/>
                </a:ext>
              </a:extLst>
            </p:cNvPr>
            <p:cNvGrpSpPr/>
            <p:nvPr/>
          </p:nvGrpSpPr>
          <p:grpSpPr>
            <a:xfrm>
              <a:off x="1030706" y="3607776"/>
              <a:ext cx="5196751" cy="1097280"/>
              <a:chOff x="1030706" y="3323988"/>
              <a:chExt cx="5196751" cy="914400"/>
            </a:xfrm>
          </p:grpSpPr>
          <p:sp>
            <p:nvSpPr>
              <p:cNvPr id="30" name="Rectangle: Rounded Corners 29">
                <a:extLst>
                  <a:ext uri="{FF2B5EF4-FFF2-40B4-BE49-F238E27FC236}">
                    <a16:creationId xmlns:a16="http://schemas.microsoft.com/office/drawing/2014/main" id="{A7CDC0F1-4AA0-4CA9-81A0-75F20A46F9CA}"/>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CAFCEA8A-BE06-4BD1-8657-31228C0D2CB1}"/>
                  </a:ext>
                </a:extLst>
              </p:cNvPr>
              <p:cNvGrpSpPr/>
              <p:nvPr/>
            </p:nvGrpSpPr>
            <p:grpSpPr>
              <a:xfrm>
                <a:off x="5935479" y="3461079"/>
                <a:ext cx="291978" cy="640080"/>
                <a:chOff x="5732904" y="1273307"/>
                <a:chExt cx="291978" cy="701186"/>
              </a:xfrm>
            </p:grpSpPr>
            <p:sp>
              <p:nvSpPr>
                <p:cNvPr id="32" name="Isosceles Triangle 31">
                  <a:extLst>
                    <a:ext uri="{FF2B5EF4-FFF2-40B4-BE49-F238E27FC236}">
                      <a16:creationId xmlns:a16="http://schemas.microsoft.com/office/drawing/2014/main" id="{227D6C12-73FB-4DA6-BA9B-F98BCE433822}"/>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01F4E75E-8085-45AB-9233-ECA5442F916E}"/>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1" name="Rectangle 40">
              <a:extLst>
                <a:ext uri="{FF2B5EF4-FFF2-40B4-BE49-F238E27FC236}">
                  <a16:creationId xmlns:a16="http://schemas.microsoft.com/office/drawing/2014/main" id="{C31B578C-E615-424C-A5B6-556BE9AD0A66}"/>
                </a:ext>
              </a:extLst>
            </p:cNvPr>
            <p:cNvSpPr/>
            <p:nvPr/>
          </p:nvSpPr>
          <p:spPr>
            <a:xfrm>
              <a:off x="1030705" y="3721336"/>
              <a:ext cx="4782676" cy="923330"/>
            </a:xfrm>
            <a:prstGeom prst="rect">
              <a:avLst/>
            </a:prstGeom>
          </p:spPr>
          <p:txBody>
            <a:bodyPr wrap="square" lIns="182880">
              <a:spAutoFit/>
            </a:bodyPr>
            <a:lstStyle/>
            <a:p>
              <a:r>
                <a:rPr lang="en-US" b="1" dirty="0">
                  <a:solidFill>
                    <a:srgbClr val="00529B"/>
                  </a:solidFill>
                  <a:latin typeface="Arial" panose="020B0604020202020204" pitchFamily="34" charset="0"/>
                  <a:cs typeface="Arial" panose="020B0604020202020204" pitchFamily="34" charset="0"/>
                </a:rPr>
                <a:t>What if I’m new to Medicare and enrolled in a Medicare Advantage Plan during my IEP?</a:t>
              </a:r>
            </a:p>
          </p:txBody>
        </p:sp>
      </p:grpSp>
      <p:grpSp>
        <p:nvGrpSpPr>
          <p:cNvPr id="15" name="Answer 3" descr="Box with yellow boarders reading: You can make a change within the first 3 months you have Medicare.&#10;">
            <a:extLst>
              <a:ext uri="{FF2B5EF4-FFF2-40B4-BE49-F238E27FC236}">
                <a16:creationId xmlns:a16="http://schemas.microsoft.com/office/drawing/2014/main" id="{E8A3F6AD-4672-4A70-BAA0-AB6BA0CAFF64}"/>
              </a:ext>
            </a:extLst>
          </p:cNvPr>
          <p:cNvGrpSpPr/>
          <p:nvPr/>
        </p:nvGrpSpPr>
        <p:grpSpPr>
          <a:xfrm>
            <a:off x="6349555" y="3595518"/>
            <a:ext cx="4846320" cy="1097280"/>
            <a:chOff x="6349555" y="3595518"/>
            <a:chExt cx="4846320" cy="1097280"/>
          </a:xfrm>
        </p:grpSpPr>
        <p:sp>
          <p:nvSpPr>
            <p:cNvPr id="34" name="Answer 3" descr="Box with yellow borders reading: You can make a change within the first 3 months you have Medicare.&#10;">
              <a:extLst>
                <a:ext uri="{FF2B5EF4-FFF2-40B4-BE49-F238E27FC236}">
                  <a16:creationId xmlns:a16="http://schemas.microsoft.com/office/drawing/2014/main" id="{AF78F583-2E90-4275-80A0-EF9F0B926B37}"/>
                </a:ext>
              </a:extLst>
            </p:cNvPr>
            <p:cNvSpPr/>
            <p:nvPr/>
          </p:nvSpPr>
          <p:spPr>
            <a:xfrm>
              <a:off x="6349555" y="3595518"/>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891773BB-7B11-4A74-9782-B4EB1D59D04D}"/>
                </a:ext>
              </a:extLst>
            </p:cNvPr>
            <p:cNvSpPr/>
            <p:nvPr/>
          </p:nvSpPr>
          <p:spPr>
            <a:xfrm>
              <a:off x="6382542" y="3735043"/>
              <a:ext cx="4733032" cy="646331"/>
            </a:xfrm>
            <a:prstGeom prst="rect">
              <a:avLst/>
            </a:prstGeom>
          </p:spPr>
          <p:txBody>
            <a:bodyPr wrap="square" lIns="182880">
              <a:spAutoFit/>
            </a:bodyPr>
            <a:lstStyle/>
            <a:p>
              <a:r>
                <a:rPr lang="en-US" dirty="0">
                  <a:solidFill>
                    <a:srgbClr val="00529B"/>
                  </a:solidFill>
                  <a:latin typeface="Arial" panose="020B0604020202020204" pitchFamily="34" charset="0"/>
                  <a:cs typeface="Arial" panose="020B0604020202020204" pitchFamily="34" charset="0"/>
                </a:rPr>
                <a:t>You can make a change within the first 3 months you have Medicare.</a:t>
              </a:r>
            </a:p>
          </p:txBody>
        </p:sp>
      </p:grpSp>
      <p:grpSp>
        <p:nvGrpSpPr>
          <p:cNvPr id="12" name="Question 4" descr="a box with blue borders reading:">
            <a:extLst>
              <a:ext uri="{FF2B5EF4-FFF2-40B4-BE49-F238E27FC236}">
                <a16:creationId xmlns:a16="http://schemas.microsoft.com/office/drawing/2014/main" id="{109511FA-A980-4E28-ACFE-98D9D1320513}"/>
              </a:ext>
            </a:extLst>
          </p:cNvPr>
          <p:cNvGrpSpPr/>
          <p:nvPr/>
        </p:nvGrpSpPr>
        <p:grpSpPr>
          <a:xfrm>
            <a:off x="1030705" y="4816068"/>
            <a:ext cx="5193337" cy="1097280"/>
            <a:chOff x="1030705" y="4816068"/>
            <a:chExt cx="5193337" cy="1097280"/>
          </a:xfrm>
        </p:grpSpPr>
        <p:grpSp>
          <p:nvGrpSpPr>
            <p:cNvPr id="35" name="Question 4" descr="Box with blue borders reading: When’s the 5-star SEP? &#10;">
              <a:extLst>
                <a:ext uri="{FF2B5EF4-FFF2-40B4-BE49-F238E27FC236}">
                  <a16:creationId xmlns:a16="http://schemas.microsoft.com/office/drawing/2014/main" id="{19A2E53C-5654-4F84-B99F-E7D8A209C6C8}"/>
                </a:ext>
              </a:extLst>
            </p:cNvPr>
            <p:cNvGrpSpPr/>
            <p:nvPr/>
          </p:nvGrpSpPr>
          <p:grpSpPr>
            <a:xfrm>
              <a:off x="1030705" y="4816068"/>
              <a:ext cx="5193337" cy="1097280"/>
              <a:chOff x="1030705" y="4406152"/>
              <a:chExt cx="5193337" cy="914400"/>
            </a:xfrm>
          </p:grpSpPr>
          <p:sp>
            <p:nvSpPr>
              <p:cNvPr id="36" name="Rectangle: Rounded Corners 35">
                <a:extLst>
                  <a:ext uri="{FF2B5EF4-FFF2-40B4-BE49-F238E27FC236}">
                    <a16:creationId xmlns:a16="http://schemas.microsoft.com/office/drawing/2014/main" id="{E2E67A91-34B5-4C36-BC0E-750C1ABBA739}"/>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F19752E1-159E-48E7-AF3E-26EFFADC8C53}"/>
                  </a:ext>
                </a:extLst>
              </p:cNvPr>
              <p:cNvGrpSpPr/>
              <p:nvPr/>
            </p:nvGrpSpPr>
            <p:grpSpPr>
              <a:xfrm>
                <a:off x="5932064" y="4536016"/>
                <a:ext cx="291978" cy="640080"/>
                <a:chOff x="5732904" y="1273307"/>
                <a:chExt cx="291978" cy="701186"/>
              </a:xfrm>
            </p:grpSpPr>
            <p:sp>
              <p:nvSpPr>
                <p:cNvPr id="38" name="Isosceles Triangle 37">
                  <a:extLst>
                    <a:ext uri="{FF2B5EF4-FFF2-40B4-BE49-F238E27FC236}">
                      <a16:creationId xmlns:a16="http://schemas.microsoft.com/office/drawing/2014/main" id="{B33230E7-1D83-44D3-B89F-6CC5EC84C084}"/>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24E301C0-2925-49A3-91BB-F63C9FC6DE68}"/>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3" name="Rectangle 42">
              <a:extLst>
                <a:ext uri="{FF2B5EF4-FFF2-40B4-BE49-F238E27FC236}">
                  <a16:creationId xmlns:a16="http://schemas.microsoft.com/office/drawing/2014/main" id="{B1651A7E-ECEB-4332-9FA8-D0B6F0011786}"/>
                </a:ext>
              </a:extLst>
            </p:cNvPr>
            <p:cNvSpPr/>
            <p:nvPr/>
          </p:nvSpPr>
          <p:spPr>
            <a:xfrm>
              <a:off x="1067330" y="5162372"/>
              <a:ext cx="2922980" cy="369332"/>
            </a:xfrm>
            <a:prstGeom prst="rect">
              <a:avLst/>
            </a:prstGeom>
          </p:spPr>
          <p:txBody>
            <a:bodyPr wrap="none" lIns="182880">
              <a:spAutoFit/>
            </a:bodyPr>
            <a:lstStyle/>
            <a:p>
              <a:r>
                <a:rPr lang="en-US" b="1" dirty="0">
                  <a:solidFill>
                    <a:srgbClr val="00529B"/>
                  </a:solidFill>
                  <a:latin typeface="Arial" panose="020B0604020202020204" pitchFamily="34" charset="0"/>
                  <a:cs typeface="Arial" panose="020B0604020202020204" pitchFamily="34" charset="0"/>
                </a:rPr>
                <a:t>When’s the 5-star SEP? </a:t>
              </a:r>
              <a:endParaRPr lang="en-US" dirty="0"/>
            </a:p>
          </p:txBody>
        </p:sp>
      </p:grpSp>
      <p:grpSp>
        <p:nvGrpSpPr>
          <p:cNvPr id="45" name="Answer 4" descr="Box with yellow boarders reading:December 8–November 30 each year, you can switch to a Medicare drug plan that has 5 stars for its overall rating.&#10;">
            <a:extLst>
              <a:ext uri="{FF2B5EF4-FFF2-40B4-BE49-F238E27FC236}">
                <a16:creationId xmlns:a16="http://schemas.microsoft.com/office/drawing/2014/main" id="{2BCDCF0D-4D1E-4911-83CB-B1FBA3AA8529}"/>
              </a:ext>
            </a:extLst>
          </p:cNvPr>
          <p:cNvGrpSpPr/>
          <p:nvPr/>
        </p:nvGrpSpPr>
        <p:grpSpPr>
          <a:xfrm>
            <a:off x="6349555" y="4819201"/>
            <a:ext cx="4846320" cy="1097280"/>
            <a:chOff x="6349555" y="4819201"/>
            <a:chExt cx="4846320" cy="1097280"/>
          </a:xfrm>
        </p:grpSpPr>
        <p:sp>
          <p:nvSpPr>
            <p:cNvPr id="40" name="Answer 4" descr="Box with yellow borders reading: December 8–November 30 each year, you can switch to a Medicare drug plan that has 5 stars for its overall rating.&#10;">
              <a:extLst>
                <a:ext uri="{FF2B5EF4-FFF2-40B4-BE49-F238E27FC236}">
                  <a16:creationId xmlns:a16="http://schemas.microsoft.com/office/drawing/2014/main" id="{D208A867-B88D-4E60-A44B-C370C554CCE8}"/>
                </a:ext>
              </a:extLst>
            </p:cNvPr>
            <p:cNvSpPr/>
            <p:nvPr/>
          </p:nvSpPr>
          <p:spPr>
            <a:xfrm>
              <a:off x="6349555" y="4819201"/>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9FB27390-F93D-4E1B-8210-7C53EC2B7F2B}"/>
                </a:ext>
              </a:extLst>
            </p:cNvPr>
            <p:cNvSpPr/>
            <p:nvPr/>
          </p:nvSpPr>
          <p:spPr>
            <a:xfrm>
              <a:off x="6367302" y="4893571"/>
              <a:ext cx="4733032" cy="923330"/>
            </a:xfrm>
            <a:prstGeom prst="rect">
              <a:avLst/>
            </a:prstGeom>
          </p:spPr>
          <p:txBody>
            <a:bodyPr wrap="square" lIns="182880">
              <a:spAutoFit/>
            </a:bodyPr>
            <a:lstStyle/>
            <a:p>
              <a:r>
                <a:rPr lang="en-US" dirty="0">
                  <a:solidFill>
                    <a:srgbClr val="00529B"/>
                  </a:solidFill>
                  <a:latin typeface="Arial" panose="020B0604020202020204" pitchFamily="34" charset="0"/>
                  <a:cs typeface="Arial" panose="020B0604020202020204" pitchFamily="34" charset="0"/>
                </a:rPr>
                <a:t>December 8–November 30 each year, you can switch to Medicare drug coverage that has 5 stars for its overall rating.</a:t>
              </a:r>
            </a:p>
          </p:txBody>
        </p:sp>
      </p:grpSp>
      <p:sp>
        <p:nvSpPr>
          <p:cNvPr id="3" name="Footer Placeholder 2">
            <a:extLst>
              <a:ext uri="{FF2B5EF4-FFF2-40B4-BE49-F238E27FC236}">
                <a16:creationId xmlns:a16="http://schemas.microsoft.com/office/drawing/2014/main" id="{5324A515-A3BC-419F-866B-B72736275B17}"/>
              </a:ext>
            </a:extLst>
          </p:cNvPr>
          <p:cNvSpPr>
            <a:spLocks noGrp="1"/>
          </p:cNvSpPr>
          <p:nvPr>
            <p:ph type="ftr" sz="quarter" idx="11"/>
          </p:nvPr>
        </p:nvSpPr>
        <p:spPr/>
        <p:txBody>
          <a:bodyPr/>
          <a:lstStyle/>
          <a:p>
            <a:r>
              <a:rPr lang="en-US" dirty="0"/>
              <a:t>Getting Started With Medicare</a:t>
            </a:r>
          </a:p>
        </p:txBody>
      </p:sp>
      <p:sp>
        <p:nvSpPr>
          <p:cNvPr id="16" name="Slide Number Placeholder 5">
            <a:extLst>
              <a:ext uri="{FF2B5EF4-FFF2-40B4-BE49-F238E27FC236}">
                <a16:creationId xmlns:a16="http://schemas.microsoft.com/office/drawing/2014/main" id="{A478E1C6-30FD-40D3-A50C-CD4B6FE2481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64</a:t>
            </a:fld>
            <a:endParaRPr lang="en-US" dirty="0"/>
          </a:p>
        </p:txBody>
      </p:sp>
      <p:sp>
        <p:nvSpPr>
          <p:cNvPr id="2" name="Date Placeholder 1">
            <a:extLst>
              <a:ext uri="{FF2B5EF4-FFF2-40B4-BE49-F238E27FC236}">
                <a16:creationId xmlns:a16="http://schemas.microsoft.com/office/drawing/2014/main" id="{6B18BA4D-A320-40A2-993F-42122BBE8B00}"/>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62559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Choosing a Part D Plan</a:t>
            </a:r>
          </a:p>
        </p:txBody>
      </p:sp>
      <p:sp>
        <p:nvSpPr>
          <p:cNvPr id="6" name="Content Placeholder 7"/>
          <p:cNvSpPr txBox="1">
            <a:spLocks/>
          </p:cNvSpPr>
          <p:nvPr/>
        </p:nvSpPr>
        <p:spPr>
          <a:xfrm>
            <a:off x="838200" y="1587601"/>
            <a:ext cx="10140504" cy="47803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marR="0" lvl="0" indent="-347472"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Compare plans by computer or phone:</a:t>
            </a:r>
          </a:p>
          <a:p>
            <a:pPr marL="804672" lvl="1" indent="-347472">
              <a:lnSpc>
                <a:spcPct val="110000"/>
              </a:lnSpc>
              <a:spcBef>
                <a:spcPts val="0"/>
              </a:spcBef>
              <a:spcAft>
                <a:spcPts val="600"/>
              </a:spcAft>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Find health and drug plans at </a:t>
            </a:r>
            <a:r>
              <a:rPr lang="en-US" sz="20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t>
            </a:r>
          </a:p>
          <a:p>
            <a:pPr marL="804672" marR="0" lvl="1" indent="-347472" algn="l" defTabSz="6858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Call Medicare</a:t>
            </a:r>
          </a:p>
          <a:p>
            <a:pPr marL="804672" lvl="1" indent="-347472">
              <a:lnSpc>
                <a:spcPct val="110000"/>
              </a:lnSpc>
              <a:spcBef>
                <a:spcPts val="0"/>
              </a:spcBef>
              <a:spcAft>
                <a:spcPts val="1200"/>
              </a:spcAf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Contact your SHIP at </a:t>
            </a:r>
            <a:r>
              <a:rPr lang="en-US" sz="2000" dirty="0">
                <a:solidFill>
                  <a:srgbClr val="00529B"/>
                </a:solidFill>
                <a:latin typeface="Arial" panose="020B0604020202020204" pitchFamily="34" charset="0"/>
                <a:cs typeface="Arial" panose="020B0604020202020204" pitchFamily="34" charset="0"/>
                <a:hlinkClick r:id="rId5"/>
              </a:rPr>
              <a:t>shiphelp.org</a:t>
            </a:r>
            <a:r>
              <a:rPr lang="en-US" sz="2000" dirty="0">
                <a:solidFill>
                  <a:srgbClr val="00529B"/>
                </a:solidFill>
                <a:latin typeface="Arial" panose="020B0604020202020204" pitchFamily="34" charset="0"/>
                <a:cs typeface="Arial" panose="020B0604020202020204" pitchFamily="34" charset="0"/>
              </a:rPr>
              <a:t> for </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help comparing plans </a:t>
            </a:r>
          </a:p>
          <a:p>
            <a:pPr marL="347472" marR="0" lvl="0" indent="-347472" algn="l" defTabSz="685800" rtl="0" eaLnBrk="1" fontAlgn="auto" latinLnBrk="0" hangingPunct="1">
              <a:lnSpc>
                <a:spcPct val="110000"/>
              </a:lnSpc>
              <a:spcBef>
                <a:spcPts val="0"/>
              </a:spcBef>
              <a:spcAft>
                <a:spcPts val="120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To join a Medicare drug plan, you can:</a:t>
            </a:r>
          </a:p>
          <a:p>
            <a:pPr marL="804672" lvl="1" indent="-347472">
              <a:lnSpc>
                <a:spcPct val="110000"/>
              </a:lnSpc>
              <a:spcBef>
                <a:spcPts val="0"/>
              </a:spcBef>
              <a:spcAft>
                <a:spcPts val="600"/>
              </a:spcAft>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Enroll at </a:t>
            </a:r>
            <a:r>
              <a:rPr lang="en-US" sz="20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lang="en-US" sz="2000" dirty="0">
                <a:solidFill>
                  <a:srgbClr val="00529B"/>
                </a:solidFill>
                <a:latin typeface="Arial" panose="020B0604020202020204" pitchFamily="34" charset="0"/>
                <a:cs typeface="Arial" panose="020B0604020202020204" pitchFamily="34" charset="0"/>
              </a:rPr>
              <a:t> or on the plan’s website</a:t>
            </a: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804672" marR="0" lvl="1" indent="-347472" algn="l" defTabSz="6858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Call Medicare</a:t>
            </a:r>
          </a:p>
          <a:p>
            <a:pPr marL="804672" marR="0" lvl="1" indent="-347472" algn="l" defTabSz="6858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Enroll on the plan’s website or call the plan</a:t>
            </a:r>
          </a:p>
          <a:p>
            <a:pPr marL="804672" marR="0" lvl="1" indent="-347472" algn="l" defTabSz="6858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Complete a paper enrollment form</a:t>
            </a:r>
          </a:p>
          <a:p>
            <a:pPr marL="571309" indent="-347472">
              <a:lnSpc>
                <a:spcPct val="110000"/>
              </a:lnSpc>
              <a:spcBef>
                <a:spcPts val="0"/>
              </a:spcBef>
              <a:spcAft>
                <a:spcPts val="600"/>
              </a:spcAft>
              <a:defRPr/>
            </a:pPr>
            <a:r>
              <a:rPr lang="en-US" sz="2400" dirty="0">
                <a:solidFill>
                  <a:srgbClr val="00529B"/>
                </a:solidFill>
                <a:latin typeface="Arial" panose="020B0604020202020204" pitchFamily="34" charset="0"/>
                <a:cs typeface="Arial" panose="020B0604020202020204" pitchFamily="34" charset="0"/>
              </a:rPr>
              <a:t>The plan will notify you whether it has accepted or denied your application</a:t>
            </a:r>
          </a:p>
          <a:p>
            <a:pPr marL="457200" marR="0" lvl="1" indent="0" algn="l" defTabSz="685800" rtl="0" eaLnBrk="1" fontAlgn="auto" latinLnBrk="0" hangingPunct="1">
              <a:lnSpc>
                <a:spcPct val="110000"/>
              </a:lnSpc>
              <a:spcBef>
                <a:spcPts val="0"/>
              </a:spcBef>
              <a:spcAft>
                <a:spcPts val="600"/>
              </a:spcAft>
              <a:buClrTx/>
              <a:buSz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grpSp>
        <p:nvGrpSpPr>
          <p:cNvPr id="7" name="Group 6" descr="Yellow information banner with a phone icon providing Medicare contact info">
            <a:extLst>
              <a:ext uri="{FF2B5EF4-FFF2-40B4-BE49-F238E27FC236}">
                <a16:creationId xmlns:a16="http://schemas.microsoft.com/office/drawing/2014/main" id="{483ADF31-D839-4F0F-B65B-9D73D2C2885E}"/>
              </a:ext>
            </a:extLst>
          </p:cNvPr>
          <p:cNvGrpSpPr/>
          <p:nvPr/>
        </p:nvGrpSpPr>
        <p:grpSpPr>
          <a:xfrm>
            <a:off x="7174522" y="1069673"/>
            <a:ext cx="5032716" cy="958794"/>
            <a:chOff x="7174522" y="1069673"/>
            <a:chExt cx="5032716" cy="958794"/>
          </a:xfrm>
        </p:grpSpPr>
        <p:grpSp>
          <p:nvGrpSpPr>
            <p:cNvPr id="5" name="Group 4" descr="Yellow information banner with a phone icon providing Medicare contact info">
              <a:extLst>
                <a:ext uri="{FF2B5EF4-FFF2-40B4-BE49-F238E27FC236}">
                  <a16:creationId xmlns:a16="http://schemas.microsoft.com/office/drawing/2014/main" id="{453DEF0B-2DA1-44D9-931C-823E270A5282}"/>
                </a:ext>
              </a:extLst>
            </p:cNvPr>
            <p:cNvGrpSpPr/>
            <p:nvPr/>
          </p:nvGrpSpPr>
          <p:grpSpPr>
            <a:xfrm>
              <a:off x="7174522" y="1105137"/>
              <a:ext cx="5032716" cy="923330"/>
              <a:chOff x="12401842" y="1139971"/>
              <a:chExt cx="5032716" cy="923330"/>
            </a:xfrm>
          </p:grpSpPr>
          <p:sp>
            <p:nvSpPr>
              <p:cNvPr id="14" name="Arrow: Pentagon 13">
                <a:extLst>
                  <a:ext uri="{FF2B5EF4-FFF2-40B4-BE49-F238E27FC236}">
                    <a16:creationId xmlns:a16="http://schemas.microsoft.com/office/drawing/2014/main" id="{687B38D9-3272-4690-91C3-3293B7E7C8C5}"/>
                  </a:ext>
                </a:extLst>
              </p:cNvPr>
              <p:cNvSpPr/>
              <p:nvPr/>
            </p:nvSpPr>
            <p:spPr>
              <a:xfrm rot="10800000">
                <a:off x="12401842" y="1139971"/>
                <a:ext cx="5032716" cy="707887"/>
              </a:xfrm>
              <a:prstGeom prst="homePlate">
                <a:avLst/>
              </a:prstGeom>
              <a:solidFill>
                <a:srgbClr val="FEC73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7338FF6-82B3-4383-8818-9ECB74930FBC}"/>
                  </a:ext>
                </a:extLst>
              </p:cNvPr>
              <p:cNvSpPr txBox="1"/>
              <p:nvPr/>
            </p:nvSpPr>
            <p:spPr>
              <a:xfrm>
                <a:off x="13471709" y="1139971"/>
                <a:ext cx="3960966" cy="923330"/>
              </a:xfrm>
              <a:prstGeom prst="rect">
                <a:avLst/>
              </a:prstGeom>
              <a:noFill/>
            </p:spPr>
            <p:txBody>
              <a:bodyPr wrap="square" rtlCol="0">
                <a:spAutoFit/>
              </a:bodyPr>
              <a:lstStyle/>
              <a:p>
                <a:r>
                  <a:rPr lang="en-US" dirty="0">
                    <a:solidFill>
                      <a:srgbClr val="00529B"/>
                    </a:solidFill>
                  </a:rPr>
                  <a:t>Call Medicare at 1-800-MEDICARE </a:t>
                </a:r>
              </a:p>
              <a:p>
                <a:r>
                  <a:rPr lang="en-US" dirty="0">
                    <a:solidFill>
                      <a:srgbClr val="00529B"/>
                    </a:solidFill>
                  </a:rPr>
                  <a:t>(1-800-633-4227; TTY: 1-877-486-2048)</a:t>
                </a:r>
                <a:endParaRPr lang="en-US" dirty="0">
                  <a:solidFill>
                    <a:srgbClr val="00529B"/>
                  </a:solidFill>
                  <a:cs typeface="Calibri"/>
                </a:endParaRPr>
              </a:p>
              <a:p>
                <a:endParaRPr lang="en-US" dirty="0"/>
              </a:p>
            </p:txBody>
          </p:sp>
        </p:grpSp>
        <p:sp>
          <p:nvSpPr>
            <p:cNvPr id="16" name="Freeform: Shape 15">
              <a:extLst>
                <a:ext uri="{FF2B5EF4-FFF2-40B4-BE49-F238E27FC236}">
                  <a16:creationId xmlns:a16="http://schemas.microsoft.com/office/drawing/2014/main" id="{D395EEE7-C0EC-4A53-A9AF-EC566C57D1EA}"/>
                </a:ext>
              </a:extLst>
            </p:cNvPr>
            <p:cNvSpPr>
              <a:spLocks noChangeAspect="1"/>
            </p:cNvSpPr>
            <p:nvPr/>
          </p:nvSpPr>
          <p:spPr>
            <a:xfrm>
              <a:off x="7819343" y="1069673"/>
              <a:ext cx="348578" cy="731520"/>
            </a:xfrm>
            <a:custGeom>
              <a:avLst/>
              <a:gdLst>
                <a:gd name="connsiteX0" fmla="*/ 210017 w 2710595"/>
                <a:gd name="connsiteY0" fmla="*/ 0 h 5572664"/>
                <a:gd name="connsiteX1" fmla="*/ 2500578 w 2710595"/>
                <a:gd name="connsiteY1" fmla="*/ 0 h 5572664"/>
                <a:gd name="connsiteX2" fmla="*/ 2710595 w 2710595"/>
                <a:gd name="connsiteY2" fmla="*/ 210017 h 5572664"/>
                <a:gd name="connsiteX3" fmla="*/ 2710595 w 2710595"/>
                <a:gd name="connsiteY3" fmla="*/ 5362647 h 5572664"/>
                <a:gd name="connsiteX4" fmla="*/ 2500578 w 2710595"/>
                <a:gd name="connsiteY4" fmla="*/ 5572664 h 5572664"/>
                <a:gd name="connsiteX5" fmla="*/ 210017 w 2710595"/>
                <a:gd name="connsiteY5" fmla="*/ 5572664 h 5572664"/>
                <a:gd name="connsiteX6" fmla="*/ 0 w 2710595"/>
                <a:gd name="connsiteY6" fmla="*/ 5362647 h 5572664"/>
                <a:gd name="connsiteX7" fmla="*/ 0 w 2710595"/>
                <a:gd name="connsiteY7" fmla="*/ 210017 h 5572664"/>
                <a:gd name="connsiteX8" fmla="*/ 210017 w 2710595"/>
                <a:gd name="connsiteY8" fmla="*/ 0 h 5572664"/>
                <a:gd name="connsiteX9" fmla="*/ 1085372 w 2710595"/>
                <a:gd name="connsiteY9" fmla="*/ 374564 h 5572664"/>
                <a:gd name="connsiteX10" fmla="*/ 957319 w 2710595"/>
                <a:gd name="connsiteY10" fmla="*/ 426665 h 5572664"/>
                <a:gd name="connsiteX11" fmla="*/ 1085372 w 2710595"/>
                <a:gd name="connsiteY11" fmla="*/ 478765 h 5572664"/>
                <a:gd name="connsiteX12" fmla="*/ 1625219 w 2710595"/>
                <a:gd name="connsiteY12" fmla="*/ 478765 h 5572664"/>
                <a:gd name="connsiteX13" fmla="*/ 1753271 w 2710595"/>
                <a:gd name="connsiteY13" fmla="*/ 426665 h 5572664"/>
                <a:gd name="connsiteX14" fmla="*/ 1625219 w 2710595"/>
                <a:gd name="connsiteY14" fmla="*/ 374564 h 5572664"/>
                <a:gd name="connsiteX15" fmla="*/ 1085372 w 2710595"/>
                <a:gd name="connsiteY15" fmla="*/ 374564 h 5572664"/>
                <a:gd name="connsiteX16" fmla="*/ 175557 w 2710595"/>
                <a:gd name="connsiteY16" fmla="*/ 699773 h 5572664"/>
                <a:gd name="connsiteX17" fmla="*/ 175557 w 2710595"/>
                <a:gd name="connsiteY17" fmla="*/ 4872889 h 5572664"/>
                <a:gd name="connsiteX18" fmla="*/ 2535032 w 2710595"/>
                <a:gd name="connsiteY18" fmla="*/ 4872889 h 5572664"/>
                <a:gd name="connsiteX19" fmla="*/ 2535032 w 2710595"/>
                <a:gd name="connsiteY19" fmla="*/ 699773 h 5572664"/>
                <a:gd name="connsiteX20" fmla="*/ 175557 w 2710595"/>
                <a:gd name="connsiteY20" fmla="*/ 699773 h 5572664"/>
                <a:gd name="connsiteX21" fmla="*/ 1355296 w 2710595"/>
                <a:gd name="connsiteY21" fmla="*/ 4985030 h 5572664"/>
                <a:gd name="connsiteX22" fmla="*/ 1126777 w 2710595"/>
                <a:gd name="connsiteY22" fmla="*/ 5222777 h 5572664"/>
                <a:gd name="connsiteX23" fmla="*/ 1355296 w 2710595"/>
                <a:gd name="connsiteY23" fmla="*/ 5460524 h 5572664"/>
                <a:gd name="connsiteX24" fmla="*/ 1583815 w 2710595"/>
                <a:gd name="connsiteY24" fmla="*/ 5222777 h 5572664"/>
                <a:gd name="connsiteX25" fmla="*/ 1355296 w 2710595"/>
                <a:gd name="connsiteY25" fmla="*/ 4985030 h 55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0595" h="5572664">
                  <a:moveTo>
                    <a:pt x="210017" y="0"/>
                  </a:moveTo>
                  <a:lnTo>
                    <a:pt x="2500578" y="0"/>
                  </a:lnTo>
                  <a:cubicBezTo>
                    <a:pt x="2616567" y="0"/>
                    <a:pt x="2710595" y="94028"/>
                    <a:pt x="2710595" y="210017"/>
                  </a:cubicBezTo>
                  <a:lnTo>
                    <a:pt x="2710595" y="5362647"/>
                  </a:lnTo>
                  <a:cubicBezTo>
                    <a:pt x="2710595" y="5478636"/>
                    <a:pt x="2616567" y="5572664"/>
                    <a:pt x="2500578" y="5572664"/>
                  </a:cubicBezTo>
                  <a:lnTo>
                    <a:pt x="210017" y="5572664"/>
                  </a:lnTo>
                  <a:cubicBezTo>
                    <a:pt x="94028" y="5572664"/>
                    <a:pt x="0" y="5478636"/>
                    <a:pt x="0" y="5362647"/>
                  </a:cubicBezTo>
                  <a:lnTo>
                    <a:pt x="0" y="210017"/>
                  </a:lnTo>
                  <a:cubicBezTo>
                    <a:pt x="0" y="94028"/>
                    <a:pt x="94028" y="0"/>
                    <a:pt x="210017" y="0"/>
                  </a:cubicBezTo>
                  <a:close/>
                  <a:moveTo>
                    <a:pt x="1085372" y="374564"/>
                  </a:moveTo>
                  <a:cubicBezTo>
                    <a:pt x="1014657" y="374564"/>
                    <a:pt x="957319" y="397889"/>
                    <a:pt x="957319" y="426665"/>
                  </a:cubicBezTo>
                  <a:cubicBezTo>
                    <a:pt x="957319" y="455440"/>
                    <a:pt x="1014657" y="478765"/>
                    <a:pt x="1085372" y="478765"/>
                  </a:cubicBezTo>
                  <a:lnTo>
                    <a:pt x="1625219" y="478765"/>
                  </a:lnTo>
                  <a:cubicBezTo>
                    <a:pt x="1695933" y="478765"/>
                    <a:pt x="1753271" y="455440"/>
                    <a:pt x="1753271" y="426665"/>
                  </a:cubicBezTo>
                  <a:cubicBezTo>
                    <a:pt x="1753271" y="397889"/>
                    <a:pt x="1695933" y="374564"/>
                    <a:pt x="1625219" y="374564"/>
                  </a:cubicBezTo>
                  <a:lnTo>
                    <a:pt x="1085372" y="374564"/>
                  </a:lnTo>
                  <a:close/>
                  <a:moveTo>
                    <a:pt x="175557" y="699773"/>
                  </a:moveTo>
                  <a:lnTo>
                    <a:pt x="175557" y="4872889"/>
                  </a:lnTo>
                  <a:lnTo>
                    <a:pt x="2535032" y="4872889"/>
                  </a:lnTo>
                  <a:lnTo>
                    <a:pt x="2535032" y="699773"/>
                  </a:lnTo>
                  <a:lnTo>
                    <a:pt x="175557" y="699773"/>
                  </a:lnTo>
                  <a:close/>
                  <a:moveTo>
                    <a:pt x="1355296" y="4985030"/>
                  </a:moveTo>
                  <a:cubicBezTo>
                    <a:pt x="1229088" y="4985030"/>
                    <a:pt x="1126777" y="5091473"/>
                    <a:pt x="1126777" y="5222777"/>
                  </a:cubicBezTo>
                  <a:cubicBezTo>
                    <a:pt x="1126777" y="5354081"/>
                    <a:pt x="1229088" y="5460524"/>
                    <a:pt x="1355296" y="5460524"/>
                  </a:cubicBezTo>
                  <a:cubicBezTo>
                    <a:pt x="1481504" y="5460524"/>
                    <a:pt x="1583815" y="5354081"/>
                    <a:pt x="1583815" y="5222777"/>
                  </a:cubicBezTo>
                  <a:cubicBezTo>
                    <a:pt x="1583815" y="5091473"/>
                    <a:pt x="1481504" y="4985030"/>
                    <a:pt x="1355296" y="498503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Footer Placeholder 2"/>
          <p:cNvSpPr>
            <a:spLocks noGrp="1"/>
          </p:cNvSpPr>
          <p:nvPr>
            <p:ph type="ftr" sz="quarter" idx="11"/>
          </p:nvPr>
        </p:nvSpPr>
        <p:spPr/>
        <p:txBody>
          <a:bodyPr/>
          <a:lstStyle/>
          <a:p>
            <a:r>
              <a:rPr lang="en-US" dirty="0"/>
              <a:t>Getting Started With Medicare</a:t>
            </a:r>
          </a:p>
        </p:txBody>
      </p:sp>
      <p:sp>
        <p:nvSpPr>
          <p:cNvPr id="13" name="Slide Number Placeholder 5">
            <a:extLst>
              <a:ext uri="{FF2B5EF4-FFF2-40B4-BE49-F238E27FC236}">
                <a16:creationId xmlns:a16="http://schemas.microsoft.com/office/drawing/2014/main" id="{678896F4-3F85-4A1E-AA9B-D23CD2651158}"/>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65</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49156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Enroll in a Part D Plan?</a:t>
            </a:r>
          </a:p>
        </p:txBody>
      </p:sp>
      <p:grpSp>
        <p:nvGrpSpPr>
          <p:cNvPr id="5" name="Group 4">
            <a:extLst>
              <a:ext uri="{FF2B5EF4-FFF2-40B4-BE49-F238E27FC236}">
                <a16:creationId xmlns:a16="http://schemas.microsoft.com/office/drawing/2014/main" id="{4F3B846C-1993-479B-969E-1B8EB0BA58F1}"/>
              </a:ext>
              <a:ext uri="{C183D7F6-B498-43B3-948B-1728B52AA6E4}">
                <adec:decorative xmlns:adec="http://schemas.microsoft.com/office/drawing/2017/decorative" val="1"/>
              </a:ext>
            </a:extLst>
          </p:cNvPr>
          <p:cNvGrpSpPr/>
          <p:nvPr/>
        </p:nvGrpSpPr>
        <p:grpSpPr>
          <a:xfrm>
            <a:off x="497169" y="1085965"/>
            <a:ext cx="5480056" cy="5078313"/>
            <a:chOff x="497169" y="1453209"/>
            <a:chExt cx="5480056" cy="4711069"/>
          </a:xfrm>
        </p:grpSpPr>
        <p:sp>
          <p:nvSpPr>
            <p:cNvPr id="15" name="Freeform: Shape 14">
              <a:extLst>
                <a:ext uri="{FF2B5EF4-FFF2-40B4-BE49-F238E27FC236}">
                  <a16:creationId xmlns:a16="http://schemas.microsoft.com/office/drawing/2014/main" id="{7B58F28A-67AC-4A45-B571-9B3312FE5D37}"/>
                </a:ext>
              </a:extLst>
            </p:cNvPr>
            <p:cNvSpPr/>
            <p:nvPr/>
          </p:nvSpPr>
          <p:spPr>
            <a:xfrm>
              <a:off x="497169" y="1453210"/>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9B0BEE07-4554-491E-846B-46BA0E26926C}"/>
                </a:ext>
              </a:extLst>
            </p:cNvPr>
            <p:cNvSpPr/>
            <p:nvPr/>
          </p:nvSpPr>
          <p:spPr>
            <a:xfrm>
              <a:off x="497169" y="1453209"/>
              <a:ext cx="5480056" cy="4711069"/>
            </a:xfrm>
            <a:prstGeom prst="roundRect">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4" name="Rectangle 23">
            <a:extLst>
              <a:ext uri="{FF2B5EF4-FFF2-40B4-BE49-F238E27FC236}">
                <a16:creationId xmlns:a16="http://schemas.microsoft.com/office/drawing/2014/main" id="{D9854A24-8599-48F6-932E-FB2AE5004D27}"/>
              </a:ext>
            </a:extLst>
          </p:cNvPr>
          <p:cNvSpPr/>
          <p:nvPr/>
        </p:nvSpPr>
        <p:spPr>
          <a:xfrm>
            <a:off x="509796" y="1380756"/>
            <a:ext cx="5443329" cy="5078313"/>
          </a:xfrm>
          <a:prstGeom prst="rect">
            <a:avLst/>
          </a:prstGeom>
        </p:spPr>
        <p:txBody>
          <a:bodyPr wrap="square" lIns="182880" rIns="182880">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800"/>
              </a:spcAft>
            </a:pPr>
            <a:r>
              <a:rPr lang="en-US" sz="2000" b="1" dirty="0">
                <a:solidFill>
                  <a:schemeClr val="bg1"/>
                </a:solidFill>
                <a:cs typeface="Arial" panose="020B0604020202020204" pitchFamily="34" charset="0"/>
              </a:rPr>
              <a:t>If you </a:t>
            </a:r>
            <a:r>
              <a:rPr lang="en-US" sz="2000" b="1" u="sng" dirty="0">
                <a:solidFill>
                  <a:schemeClr val="bg1"/>
                </a:solidFill>
                <a:cs typeface="Arial" panose="020B0604020202020204" pitchFamily="34" charset="0"/>
              </a:rPr>
              <a:t>have</a:t>
            </a:r>
            <a:r>
              <a:rPr lang="en-US" sz="2000" b="1" dirty="0">
                <a:solidFill>
                  <a:schemeClr val="bg1"/>
                </a:solidFill>
                <a:cs typeface="Arial" panose="020B0604020202020204" pitchFamily="34" charset="0"/>
              </a:rPr>
              <a:t> creditable drug coverage, </a:t>
            </a:r>
            <a:br>
              <a:rPr lang="en-US" sz="2000" b="1" dirty="0">
                <a:solidFill>
                  <a:schemeClr val="bg1"/>
                </a:solidFill>
                <a:cs typeface="Arial" panose="020B0604020202020204" pitchFamily="34" charset="0"/>
              </a:rPr>
            </a:br>
            <a:r>
              <a:rPr lang="en-US" sz="2000" b="1" dirty="0">
                <a:solidFill>
                  <a:schemeClr val="bg1"/>
                </a:solidFill>
                <a:cs typeface="Arial" panose="020B0604020202020204" pitchFamily="34" charset="0"/>
              </a:rPr>
              <a:t>consider costs and coverage: </a:t>
            </a:r>
          </a:p>
          <a:p>
            <a:pPr marL="274320" indent="-274320">
              <a:spcAft>
                <a:spcPts val="600"/>
              </a:spcAft>
              <a:buFont typeface="Wingdings" panose="05000000000000000000" pitchFamily="2" charset="2"/>
              <a:buChar char="§"/>
            </a:pPr>
            <a:r>
              <a:rPr lang="en-US" sz="2000" dirty="0">
                <a:solidFill>
                  <a:srgbClr val="00529B"/>
                </a:solidFill>
                <a:cs typeface="Arial" panose="020B0604020202020204" pitchFamily="34" charset="0"/>
              </a:rPr>
              <a:t>Will it pay at least as much as standard Medicare drug coverage?</a:t>
            </a:r>
          </a:p>
          <a:p>
            <a:pPr marL="274320" indent="-274320">
              <a:spcAft>
                <a:spcPts val="600"/>
              </a:spcAft>
              <a:buFont typeface="Wingdings" panose="05000000000000000000" pitchFamily="2" charset="2"/>
              <a:buChar char="§"/>
            </a:pPr>
            <a:r>
              <a:rPr lang="en-US" sz="2000" dirty="0">
                <a:solidFill>
                  <a:srgbClr val="00529B"/>
                </a:solidFill>
                <a:cs typeface="Arial" panose="020B0604020202020204" pitchFamily="34" charset="0"/>
              </a:rPr>
              <a:t>Will you or your spouse or dependents lose your health coverage if you join a Medicare drug plan?</a:t>
            </a:r>
          </a:p>
          <a:p>
            <a:pPr marL="274320" indent="-274320">
              <a:spcAft>
                <a:spcPts val="600"/>
              </a:spcAft>
              <a:buFont typeface="Wingdings" panose="05000000000000000000" pitchFamily="2" charset="2"/>
              <a:buChar char="§"/>
            </a:pPr>
            <a:r>
              <a:rPr lang="en-US" sz="2000" dirty="0">
                <a:solidFill>
                  <a:srgbClr val="00529B"/>
                </a:solidFill>
                <a:cs typeface="Arial" panose="020B0604020202020204" pitchFamily="34" charset="0"/>
              </a:rPr>
              <a:t>How do your out-of-pocket drug costs compare to out-of-pocket drug costs with a Medicare drug plan?</a:t>
            </a:r>
          </a:p>
          <a:p>
            <a:pPr marL="274320" indent="-274320">
              <a:spcAft>
                <a:spcPts val="600"/>
              </a:spcAft>
              <a:buFont typeface="Wingdings" panose="05000000000000000000" pitchFamily="2" charset="2"/>
              <a:buChar char="§"/>
            </a:pPr>
            <a:r>
              <a:rPr lang="en-US" sz="2000" dirty="0">
                <a:solidFill>
                  <a:srgbClr val="00529B"/>
                </a:solidFill>
                <a:cs typeface="Arial" panose="020B0604020202020204" pitchFamily="34" charset="0"/>
              </a:rPr>
              <a:t>How will your costs change if you get Extra Help with your Medicare drug plan costs?</a:t>
            </a:r>
          </a:p>
          <a:p>
            <a:pPr marL="274320" indent="-274320">
              <a:spcAft>
                <a:spcPts val="600"/>
              </a:spcAft>
              <a:buFont typeface="Wingdings" panose="05000000000000000000" pitchFamily="2" charset="2"/>
              <a:buChar char="§"/>
            </a:pPr>
            <a:r>
              <a:rPr lang="en-US" sz="2000" dirty="0">
                <a:solidFill>
                  <a:srgbClr val="00529B"/>
                </a:solidFill>
                <a:cs typeface="Arial" panose="020B0604020202020204" pitchFamily="34" charset="0"/>
              </a:rPr>
              <a:t>Is your current drug coverage comprehensive?</a:t>
            </a:r>
          </a:p>
          <a:p>
            <a:pPr algn="ctr"/>
            <a:endParaRPr lang="en-US" sz="2400" b="1" dirty="0">
              <a:solidFill>
                <a:srgbClr val="00529B"/>
              </a:solidFill>
              <a:cs typeface="Arial" panose="020B0604020202020204" pitchFamily="34" charset="0"/>
            </a:endParaRPr>
          </a:p>
        </p:txBody>
      </p:sp>
      <p:grpSp>
        <p:nvGrpSpPr>
          <p:cNvPr id="18" name="Group 17">
            <a:extLst>
              <a:ext uri="{FF2B5EF4-FFF2-40B4-BE49-F238E27FC236}">
                <a16:creationId xmlns:a16="http://schemas.microsoft.com/office/drawing/2014/main" id="{FEB6BFE8-07F3-4E30-B20E-DF77896FCD81}"/>
              </a:ext>
              <a:ext uri="{C183D7F6-B498-43B3-948B-1728B52AA6E4}">
                <adec:decorative xmlns:adec="http://schemas.microsoft.com/office/drawing/2017/decorative" val="1"/>
              </a:ext>
            </a:extLst>
          </p:cNvPr>
          <p:cNvGrpSpPr/>
          <p:nvPr/>
        </p:nvGrpSpPr>
        <p:grpSpPr>
          <a:xfrm>
            <a:off x="6202148" y="1085965"/>
            <a:ext cx="5480056" cy="5078313"/>
            <a:chOff x="497169" y="1453209"/>
            <a:chExt cx="5480056" cy="4711069"/>
          </a:xfrm>
        </p:grpSpPr>
        <p:sp>
          <p:nvSpPr>
            <p:cNvPr id="19" name="Freeform: Shape 18">
              <a:extLst>
                <a:ext uri="{FF2B5EF4-FFF2-40B4-BE49-F238E27FC236}">
                  <a16:creationId xmlns:a16="http://schemas.microsoft.com/office/drawing/2014/main" id="{AB0CF89B-8216-4242-8F3B-A066DD5A1113}"/>
                </a:ext>
              </a:extLst>
            </p:cNvPr>
            <p:cNvSpPr/>
            <p:nvPr/>
          </p:nvSpPr>
          <p:spPr>
            <a:xfrm>
              <a:off x="497169" y="1453210"/>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4CC9870E-6668-4490-98A5-6E19A65A3416}"/>
                </a:ext>
              </a:extLst>
            </p:cNvPr>
            <p:cNvSpPr/>
            <p:nvPr/>
          </p:nvSpPr>
          <p:spPr>
            <a:xfrm>
              <a:off x="497169" y="1453209"/>
              <a:ext cx="5480056" cy="4711069"/>
            </a:xfrm>
            <a:prstGeom prst="roundRect">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5" name="Rectangle 24">
            <a:extLst>
              <a:ext uri="{FF2B5EF4-FFF2-40B4-BE49-F238E27FC236}">
                <a16:creationId xmlns:a16="http://schemas.microsoft.com/office/drawing/2014/main" id="{F3C31B78-CC30-41B4-8F89-3D908AD8FC98}"/>
              </a:ext>
            </a:extLst>
          </p:cNvPr>
          <p:cNvSpPr/>
          <p:nvPr/>
        </p:nvSpPr>
        <p:spPr>
          <a:xfrm>
            <a:off x="6189521" y="1435216"/>
            <a:ext cx="5505310" cy="3000821"/>
          </a:xfrm>
          <a:prstGeom prst="rect">
            <a:avLst/>
          </a:prstGeom>
          <a:noFill/>
          <a:ln>
            <a:noFill/>
          </a:ln>
        </p:spPr>
        <p:txBody>
          <a:bodyPr wrap="square" lIns="182880" rIns="182880">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800"/>
              </a:spcAft>
            </a:pPr>
            <a:r>
              <a:rPr lang="en-US" sz="2000" b="1" dirty="0">
                <a:solidFill>
                  <a:schemeClr val="bg1"/>
                </a:solidFill>
                <a:cs typeface="Arial" panose="020B0604020202020204" pitchFamily="34" charset="0"/>
              </a:rPr>
              <a:t>If you </a:t>
            </a:r>
            <a:r>
              <a:rPr lang="en-US" sz="2000" b="1" u="sng" dirty="0">
                <a:solidFill>
                  <a:schemeClr val="bg1"/>
                </a:solidFill>
                <a:cs typeface="Arial" panose="020B0604020202020204" pitchFamily="34" charset="0"/>
              </a:rPr>
              <a:t>don’t have</a:t>
            </a:r>
            <a:r>
              <a:rPr lang="en-US" sz="2000" b="1" dirty="0">
                <a:solidFill>
                  <a:schemeClr val="bg1"/>
                </a:solidFill>
                <a:cs typeface="Arial" panose="020B0604020202020204" pitchFamily="34" charset="0"/>
              </a:rPr>
              <a:t> creditable drug coverage, consider possible penalties:</a:t>
            </a:r>
          </a:p>
          <a:p>
            <a:pPr marL="274320" indent="-274320">
              <a:spcAft>
                <a:spcPts val="600"/>
              </a:spcAft>
              <a:buFont typeface="Wingdings" panose="05000000000000000000" pitchFamily="2" charset="2"/>
              <a:buChar char="§"/>
            </a:pPr>
            <a:r>
              <a:rPr lang="en-US" sz="2000" dirty="0">
                <a:solidFill>
                  <a:srgbClr val="00529B"/>
                </a:solidFill>
                <a:cs typeface="Arial" panose="020B0604020202020204" pitchFamily="34" charset="0"/>
              </a:rPr>
              <a:t>Will joining when you’re first eligible help you avoid a likely lifetime late enrollment penalty </a:t>
            </a:r>
            <a:br>
              <a:rPr lang="en-US" sz="2000" dirty="0">
                <a:solidFill>
                  <a:srgbClr val="00529B"/>
                </a:solidFill>
                <a:cs typeface="Arial" panose="020B0604020202020204" pitchFamily="34" charset="0"/>
              </a:rPr>
            </a:br>
            <a:r>
              <a:rPr lang="en-US" sz="2000" dirty="0">
                <a:solidFill>
                  <a:srgbClr val="00529B"/>
                </a:solidFill>
                <a:cs typeface="Arial" panose="020B0604020202020204" pitchFamily="34" charset="0"/>
              </a:rPr>
              <a:t>if you join a plan later?</a:t>
            </a:r>
          </a:p>
          <a:p>
            <a:pPr marL="274320" indent="-274320">
              <a:spcAft>
                <a:spcPts val="600"/>
              </a:spcAft>
              <a:buFont typeface="Wingdings" panose="05000000000000000000" pitchFamily="2" charset="2"/>
              <a:buChar char="§"/>
            </a:pPr>
            <a:r>
              <a:rPr lang="en-US" sz="2000" dirty="0">
                <a:solidFill>
                  <a:srgbClr val="00529B"/>
                </a:solidFill>
                <a:cs typeface="Arial" panose="020B0604020202020204" pitchFamily="34" charset="0"/>
              </a:rPr>
              <a:t>Do you qualify for Extra Help? (If so, you may enroll in a plan without penalty.</a:t>
            </a:r>
          </a:p>
          <a:p>
            <a:pPr algn="ctr"/>
            <a:endParaRPr lang="en-US" sz="2400" b="1" dirty="0">
              <a:solidFill>
                <a:srgbClr val="00529B"/>
              </a:solidFill>
              <a:cs typeface="Arial" panose="020B0604020202020204" pitchFamily="34" charset="0"/>
            </a:endParaRPr>
          </a:p>
        </p:txBody>
      </p:sp>
      <p:sp>
        <p:nvSpPr>
          <p:cNvPr id="3" name="Footer Placeholder 2"/>
          <p:cNvSpPr>
            <a:spLocks noGrp="1"/>
          </p:cNvSpPr>
          <p:nvPr>
            <p:ph type="ftr" sz="quarter" idx="11"/>
          </p:nvPr>
        </p:nvSpPr>
        <p:spPr/>
        <p:txBody>
          <a:bodyPr/>
          <a:lstStyle/>
          <a:p>
            <a:r>
              <a:rPr lang="en-US" dirty="0"/>
              <a:t>Getting Started With Medicare</a:t>
            </a:r>
          </a:p>
        </p:txBody>
      </p:sp>
      <p:sp>
        <p:nvSpPr>
          <p:cNvPr id="10" name="Slide Number Placeholder 5">
            <a:extLst>
              <a:ext uri="{FF2B5EF4-FFF2-40B4-BE49-F238E27FC236}">
                <a16:creationId xmlns:a16="http://schemas.microsoft.com/office/drawing/2014/main" id="{ACC7144C-B998-4DD4-A3F9-022667E813F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66</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96354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560" y="280336"/>
            <a:ext cx="8376880" cy="719643"/>
          </a:xfrm>
        </p:spPr>
        <p:txBody>
          <a:bodyPr>
            <a:normAutofit/>
          </a:bodyPr>
          <a:lstStyle/>
          <a:p>
            <a:pPr algn="ctr"/>
            <a:r>
              <a:rPr lang="en-US" dirty="0"/>
              <a:t>Check Your Knowledge: Question 5</a:t>
            </a:r>
          </a:p>
        </p:txBody>
      </p:sp>
      <p:sp>
        <p:nvSpPr>
          <p:cNvPr id="8" name="Content Placeholder 7"/>
          <p:cNvSpPr>
            <a:spLocks noGrp="1"/>
          </p:cNvSpPr>
          <p:nvPr>
            <p:ph idx="4294967295"/>
          </p:nvPr>
        </p:nvSpPr>
        <p:spPr>
          <a:xfrm>
            <a:off x="1844039" y="1801810"/>
            <a:ext cx="9215755" cy="5021263"/>
          </a:xfrm>
        </p:spPr>
        <p:txBody>
          <a:bodyPr>
            <a:normAutofit/>
          </a:bodyPr>
          <a:lstStyle/>
          <a:p>
            <a:pPr marL="0" lvl="0" indent="0" defTabSz="685800">
              <a:lnSpc>
                <a:spcPct val="100000"/>
              </a:lnSpc>
              <a:spcBef>
                <a:spcPts val="0"/>
              </a:spcBef>
              <a:spcAft>
                <a:spcPts val="1200"/>
              </a:spcAft>
              <a:buNone/>
            </a:pPr>
            <a:r>
              <a:rPr lang="en-US" b="1" dirty="0">
                <a:solidFill>
                  <a:srgbClr val="00529B"/>
                </a:solidFill>
              </a:rPr>
              <a:t>Medicare drug coverage is also called _____.</a:t>
            </a:r>
          </a:p>
          <a:p>
            <a:pPr marL="804672" lvl="0" indent="-356616" defTabSz="685800">
              <a:lnSpc>
                <a:spcPct val="100000"/>
              </a:lnSpc>
              <a:spcBef>
                <a:spcPts val="0"/>
              </a:spcBef>
              <a:spcAft>
                <a:spcPts val="1200"/>
              </a:spcAft>
              <a:buFont typeface="+mj-lt"/>
              <a:buAutoNum type="alphaLcPeriod"/>
            </a:pPr>
            <a:r>
              <a:rPr lang="en-US" dirty="0">
                <a:solidFill>
                  <a:srgbClr val="00529B"/>
                </a:solidFill>
              </a:rPr>
              <a:t>Part A </a:t>
            </a:r>
          </a:p>
          <a:p>
            <a:pPr marL="804672" lvl="0" indent="-356616" defTabSz="685800">
              <a:lnSpc>
                <a:spcPct val="100000"/>
              </a:lnSpc>
              <a:spcBef>
                <a:spcPts val="0"/>
              </a:spcBef>
              <a:spcAft>
                <a:spcPts val="1200"/>
              </a:spcAft>
              <a:buFont typeface="+mj-lt"/>
              <a:buAutoNum type="alphaLcPeriod"/>
            </a:pPr>
            <a:r>
              <a:rPr lang="en-US" dirty="0">
                <a:solidFill>
                  <a:srgbClr val="00529B"/>
                </a:solidFill>
              </a:rPr>
              <a:t>Part B </a:t>
            </a:r>
          </a:p>
          <a:p>
            <a:pPr marL="804672" lvl="0" indent="-356616" defTabSz="685800">
              <a:lnSpc>
                <a:spcPct val="100000"/>
              </a:lnSpc>
              <a:spcBef>
                <a:spcPts val="0"/>
              </a:spcBef>
              <a:spcAft>
                <a:spcPts val="1200"/>
              </a:spcAft>
              <a:buFont typeface="+mj-lt"/>
              <a:buAutoNum type="alphaLcPeriod"/>
            </a:pPr>
            <a:r>
              <a:rPr lang="en-US" dirty="0">
                <a:solidFill>
                  <a:srgbClr val="00529B"/>
                </a:solidFill>
              </a:rPr>
              <a:t>Part D </a:t>
            </a:r>
          </a:p>
          <a:p>
            <a:pPr marL="804672" lvl="0" indent="-356616" defTabSz="685800">
              <a:lnSpc>
                <a:spcPct val="100000"/>
              </a:lnSpc>
              <a:spcBef>
                <a:spcPts val="0"/>
              </a:spcBef>
              <a:spcAft>
                <a:spcPts val="1200"/>
              </a:spcAft>
              <a:buFont typeface="+mj-lt"/>
              <a:buAutoNum type="alphaLcPeriod"/>
            </a:pPr>
            <a:r>
              <a:rPr lang="en-US" dirty="0">
                <a:solidFill>
                  <a:srgbClr val="00529B"/>
                </a:solidFill>
              </a:rPr>
              <a:t>All of the above</a:t>
            </a:r>
            <a:endParaRPr lang="en-US" dirty="0"/>
          </a:p>
        </p:txBody>
      </p:sp>
      <p:sp>
        <p:nvSpPr>
          <p:cNvPr id="6" name="Rounded Rectangle 5" descr="Green box highlighting C as the correct answer"/>
          <p:cNvSpPr/>
          <p:nvPr/>
        </p:nvSpPr>
        <p:spPr>
          <a:xfrm>
            <a:off x="2188028" y="3389604"/>
            <a:ext cx="2860675" cy="555245"/>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254BAF3-E078-E647-880B-8F6E84E8DFF5}"/>
              </a:ext>
            </a:extLst>
          </p:cNvPr>
          <p:cNvSpPr>
            <a:spLocks noGrp="1"/>
          </p:cNvSpPr>
          <p:nvPr>
            <p:ph type="ftr" sz="quarter" idx="11"/>
          </p:nvPr>
        </p:nvSpPr>
        <p:spPr/>
        <p:txBody>
          <a:bodyPr/>
          <a:lstStyle/>
          <a:p>
            <a:r>
              <a:rPr lang="en-US" dirty="0"/>
              <a:t>Getting Started With Medicare</a:t>
            </a:r>
          </a:p>
        </p:txBody>
      </p:sp>
      <p:sp>
        <p:nvSpPr>
          <p:cNvPr id="7" name="Slide Number Placeholder 5">
            <a:extLst>
              <a:ext uri="{FF2B5EF4-FFF2-40B4-BE49-F238E27FC236}">
                <a16:creationId xmlns:a16="http://schemas.microsoft.com/office/drawing/2014/main" id="{0F5E44C0-16B5-4E46-B91B-3E1CF61DD308}"/>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67</a:t>
            </a:fld>
            <a:endParaRPr lang="en-US" dirty="0"/>
          </a:p>
        </p:txBody>
      </p:sp>
      <p:sp>
        <p:nvSpPr>
          <p:cNvPr id="3" name="Date Placeholder 2">
            <a:extLst>
              <a:ext uri="{FF2B5EF4-FFF2-40B4-BE49-F238E27FC236}">
                <a16:creationId xmlns:a16="http://schemas.microsoft.com/office/drawing/2014/main" id="{86CE6B55-698C-A64E-8BEF-10148667FE28}"/>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4283" y="282738"/>
            <a:ext cx="8363433" cy="719643"/>
          </a:xfrm>
        </p:spPr>
        <p:txBody>
          <a:bodyPr>
            <a:normAutofit/>
          </a:bodyPr>
          <a:lstStyle/>
          <a:p>
            <a:pPr algn="ctr"/>
            <a:r>
              <a:rPr lang="en-US" dirty="0"/>
              <a:t>Check Your Knowledge: Question 6</a:t>
            </a:r>
          </a:p>
        </p:txBody>
      </p:sp>
      <p:sp>
        <p:nvSpPr>
          <p:cNvPr id="5" name="Content Placeholder 4"/>
          <p:cNvSpPr>
            <a:spLocks noGrp="1"/>
          </p:cNvSpPr>
          <p:nvPr>
            <p:ph idx="4294967295"/>
          </p:nvPr>
        </p:nvSpPr>
        <p:spPr>
          <a:xfrm>
            <a:off x="1868562" y="1641473"/>
            <a:ext cx="9099791" cy="5021263"/>
          </a:xfrm>
        </p:spPr>
        <p:txBody>
          <a:bodyPr/>
          <a:lstStyle/>
          <a:p>
            <a:pPr marL="0" lvl="0" indent="0" defTabSz="685800">
              <a:lnSpc>
                <a:spcPct val="100000"/>
              </a:lnSpc>
              <a:spcBef>
                <a:spcPts val="0"/>
              </a:spcBef>
              <a:spcAft>
                <a:spcPts val="600"/>
              </a:spcAft>
              <a:buNone/>
            </a:pPr>
            <a:r>
              <a:rPr lang="en-US" sz="2400" b="1" dirty="0">
                <a:solidFill>
                  <a:srgbClr val="00529B"/>
                </a:solidFill>
              </a:rPr>
              <a:t>It’s July. You enrolled in Medicare last year but didn’t enroll in a Medicare drug plan. Generally, when is your next chance to enroll in Part D?</a:t>
            </a:r>
          </a:p>
          <a:p>
            <a:pPr marL="514350" lvl="0" indent="-514350" defTabSz="685800">
              <a:lnSpc>
                <a:spcPct val="100000"/>
              </a:lnSpc>
              <a:spcBef>
                <a:spcPts val="0"/>
              </a:spcBef>
              <a:spcAft>
                <a:spcPts val="600"/>
              </a:spcAft>
              <a:buFont typeface="+mj-lt"/>
              <a:buAutoNum type="alphaLcPeriod"/>
            </a:pPr>
            <a:r>
              <a:rPr lang="en-US" sz="2400" dirty="0">
                <a:solidFill>
                  <a:srgbClr val="00529B"/>
                </a:solidFill>
              </a:rPr>
              <a:t>Open Enrollment Period (OEP)</a:t>
            </a:r>
          </a:p>
          <a:p>
            <a:pPr marL="514350" lvl="0" indent="-514350" defTabSz="685800">
              <a:lnSpc>
                <a:spcPct val="100000"/>
              </a:lnSpc>
              <a:spcBef>
                <a:spcPts val="0"/>
              </a:spcBef>
              <a:spcAft>
                <a:spcPts val="600"/>
              </a:spcAft>
              <a:buFont typeface="+mj-lt"/>
              <a:buAutoNum type="alphaLcPeriod"/>
            </a:pPr>
            <a:r>
              <a:rPr lang="en-US" sz="2400" dirty="0">
                <a:solidFill>
                  <a:srgbClr val="00529B"/>
                </a:solidFill>
              </a:rPr>
              <a:t>Initial Enrollment Period (IEP)</a:t>
            </a:r>
          </a:p>
          <a:p>
            <a:pPr marL="514350" lvl="0" indent="-514350" defTabSz="685800">
              <a:lnSpc>
                <a:spcPct val="100000"/>
              </a:lnSpc>
              <a:spcBef>
                <a:spcPts val="0"/>
              </a:spcBef>
              <a:spcAft>
                <a:spcPts val="600"/>
              </a:spcAft>
              <a:buFont typeface="+mj-lt"/>
              <a:buAutoNum type="alphaLcPeriod"/>
            </a:pPr>
            <a:r>
              <a:rPr lang="en-US" sz="2400" dirty="0">
                <a:solidFill>
                  <a:srgbClr val="00529B"/>
                </a:solidFill>
              </a:rPr>
              <a:t>Your next birthday</a:t>
            </a:r>
          </a:p>
          <a:p>
            <a:pPr marL="514350" lvl="0" indent="-514350" defTabSz="685800">
              <a:lnSpc>
                <a:spcPct val="100000"/>
              </a:lnSpc>
              <a:spcBef>
                <a:spcPts val="0"/>
              </a:spcBef>
              <a:spcAft>
                <a:spcPts val="600"/>
              </a:spcAft>
              <a:buFont typeface="+mj-lt"/>
              <a:buAutoNum type="alphaLcPeriod"/>
            </a:pPr>
            <a:r>
              <a:rPr lang="en-US" sz="2400" dirty="0">
                <a:solidFill>
                  <a:srgbClr val="00529B"/>
                </a:solidFill>
              </a:rPr>
              <a:t>12 months after your IEP</a:t>
            </a:r>
          </a:p>
          <a:p>
            <a:pPr marL="230188" lvl="0" indent="-230188" defTabSz="685800">
              <a:lnSpc>
                <a:spcPct val="100000"/>
              </a:lnSpc>
              <a:spcBef>
                <a:spcPts val="600"/>
              </a:spcBef>
            </a:pPr>
            <a:endParaRPr lang="en-US" dirty="0"/>
          </a:p>
          <a:p>
            <a:pPr marL="0" lvl="0" indent="0">
              <a:buNone/>
            </a:pPr>
            <a:endParaRPr lang="en-US" dirty="0"/>
          </a:p>
        </p:txBody>
      </p:sp>
      <p:sp>
        <p:nvSpPr>
          <p:cNvPr id="6" name="Rounded Rectangle 5" descr="Green box highlighting A as the correct answer"/>
          <p:cNvSpPr/>
          <p:nvPr/>
        </p:nvSpPr>
        <p:spPr>
          <a:xfrm>
            <a:off x="1878964" y="2802038"/>
            <a:ext cx="4918076" cy="51143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r>
              <a:rPr lang="en-US" dirty="0"/>
              <a:t>Getting Started With Medicare</a:t>
            </a:r>
          </a:p>
        </p:txBody>
      </p:sp>
      <p:sp>
        <p:nvSpPr>
          <p:cNvPr id="7" name="Slide Number Placeholder 5">
            <a:extLst>
              <a:ext uri="{FF2B5EF4-FFF2-40B4-BE49-F238E27FC236}">
                <a16:creationId xmlns:a16="http://schemas.microsoft.com/office/drawing/2014/main" id="{C6568959-B0D3-4255-9CC7-36AD33570AFD}"/>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68</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09941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5</a:t>
            </a:r>
          </a:p>
        </p:txBody>
      </p:sp>
      <p:sp>
        <p:nvSpPr>
          <p:cNvPr id="5" name="Text Placeholder 4"/>
          <p:cNvSpPr>
            <a:spLocks noGrp="1"/>
          </p:cNvSpPr>
          <p:nvPr>
            <p:ph type="body" idx="1"/>
          </p:nvPr>
        </p:nvSpPr>
        <p:spPr/>
        <p:txBody>
          <a:bodyPr/>
          <a:lstStyle/>
          <a:p>
            <a:pPr>
              <a:lnSpc>
                <a:spcPct val="100000"/>
              </a:lnSpc>
              <a:spcBef>
                <a:spcPts val="0"/>
              </a:spcBef>
            </a:pPr>
            <a:r>
              <a:rPr lang="en-US" dirty="0"/>
              <a:t>Medicare Advantage &amp; Other Medicare Health Plans</a:t>
            </a:r>
          </a:p>
        </p:txBody>
      </p:sp>
    </p:spTree>
    <p:custDataLst>
      <p:tags r:id="rId1"/>
    </p:custDataLst>
    <p:extLst>
      <p:ext uri="{BB962C8B-B14F-4D97-AF65-F5344CB8AC3E}">
        <p14:creationId xmlns:p14="http://schemas.microsoft.com/office/powerpoint/2010/main" val="430246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54A8B-8833-4258-8C43-1343E59328CA}"/>
              </a:ext>
            </a:extLst>
          </p:cNvPr>
          <p:cNvSpPr>
            <a:spLocks noGrp="1"/>
          </p:cNvSpPr>
          <p:nvPr>
            <p:ph type="title"/>
          </p:nvPr>
        </p:nvSpPr>
        <p:spPr/>
        <p:txBody>
          <a:bodyPr>
            <a:normAutofit/>
          </a:bodyPr>
          <a:lstStyle/>
          <a:p>
            <a:r>
              <a:rPr lang="en-US" sz="3000" dirty="0"/>
              <a:t>What Agencies Are Responsible for Medicare?</a:t>
            </a:r>
          </a:p>
        </p:txBody>
      </p:sp>
      <p:pic>
        <p:nvPicPr>
          <p:cNvPr id="21" name="SSA" descr="SSA logo">
            <a:extLst>
              <a:ext uri="{FF2B5EF4-FFF2-40B4-BE49-F238E27FC236}">
                <a16:creationId xmlns:a16="http://schemas.microsoft.com/office/drawing/2014/main" id="{EA54A674-58B1-4922-9EA2-AC4B8ED642D9}"/>
              </a:ext>
            </a:extLst>
          </p:cNvPr>
          <p:cNvPicPr>
            <a:picLocks noChangeAspect="1"/>
          </p:cNvPicPr>
          <p:nvPr/>
        </p:nvPicPr>
        <p:blipFill>
          <a:blip r:embed="rId4"/>
          <a:stretch>
            <a:fillRect/>
          </a:stretch>
        </p:blipFill>
        <p:spPr>
          <a:xfrm>
            <a:off x="2540445" y="1359468"/>
            <a:ext cx="1371600" cy="1371600"/>
          </a:xfrm>
          <a:prstGeom prst="rect">
            <a:avLst/>
          </a:prstGeom>
        </p:spPr>
      </p:pic>
      <p:sp>
        <p:nvSpPr>
          <p:cNvPr id="17" name="Rectangle: Rounded Corners 16" descr="Social Security &#10;Enrolls most people in Medicare&#10;">
            <a:extLst>
              <a:ext uri="{FF2B5EF4-FFF2-40B4-BE49-F238E27FC236}">
                <a16:creationId xmlns:a16="http://schemas.microsoft.com/office/drawing/2014/main" id="{71C33607-003A-4CA2-894B-EDEBF92BBDD4}"/>
              </a:ext>
            </a:extLst>
          </p:cNvPr>
          <p:cNvSpPr/>
          <p:nvPr/>
        </p:nvSpPr>
        <p:spPr>
          <a:xfrm>
            <a:off x="1238982" y="2624406"/>
            <a:ext cx="4114800" cy="1006576"/>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529B"/>
                </a:solidFill>
              </a:rPr>
              <a:t>Social Security </a:t>
            </a:r>
          </a:p>
          <a:p>
            <a:pPr algn="ctr"/>
            <a:r>
              <a:rPr lang="en-US" sz="2000" dirty="0">
                <a:solidFill>
                  <a:srgbClr val="00529B"/>
                </a:solidFill>
              </a:rPr>
              <a:t>Enrolls most people in Medicare</a:t>
            </a:r>
          </a:p>
        </p:txBody>
      </p:sp>
      <p:pic>
        <p:nvPicPr>
          <p:cNvPr id="9" name="RRB" title="RRB logo">
            <a:extLst>
              <a:ext uri="{FF2B5EF4-FFF2-40B4-BE49-F238E27FC236}">
                <a16:creationId xmlns:a16="http://schemas.microsoft.com/office/drawing/2014/main" id="{99DFC6D2-2E9C-47D9-851C-4F737791E309}"/>
              </a:ext>
            </a:extLst>
          </p:cNvPr>
          <p:cNvPicPr/>
          <p:nvPr/>
        </p:nvPicPr>
        <p:blipFill rotWithShape="1">
          <a:blip r:embed="rId5" cstate="email">
            <a:extLst>
              <a:ext uri="{28A0092B-C50C-407E-A947-70E740481C1C}">
                <a14:useLocalDpi xmlns:a14="http://schemas.microsoft.com/office/drawing/2010/main"/>
              </a:ext>
            </a:extLst>
          </a:blip>
          <a:srcRect t="8125" b="8516"/>
          <a:stretch/>
        </p:blipFill>
        <p:spPr>
          <a:xfrm>
            <a:off x="2413891" y="3917730"/>
            <a:ext cx="1624709" cy="1362313"/>
          </a:xfrm>
          <a:prstGeom prst="rect">
            <a:avLst/>
          </a:prstGeom>
        </p:spPr>
      </p:pic>
      <p:sp>
        <p:nvSpPr>
          <p:cNvPr id="19" name="Rectangle: Rounded Corners 18" descr="Railroad Retirement Board (RRB) Enrolls both railroad retirees and active employees in Medicare&#10;">
            <a:extLst>
              <a:ext uri="{FF2B5EF4-FFF2-40B4-BE49-F238E27FC236}">
                <a16:creationId xmlns:a16="http://schemas.microsoft.com/office/drawing/2014/main" id="{AC18C0F2-AFF4-447D-ADC5-E581A558B0BE}"/>
              </a:ext>
            </a:extLst>
          </p:cNvPr>
          <p:cNvSpPr/>
          <p:nvPr/>
        </p:nvSpPr>
        <p:spPr>
          <a:xfrm>
            <a:off x="1238982" y="5212080"/>
            <a:ext cx="4114800" cy="100657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529B"/>
                </a:solidFill>
              </a:rPr>
              <a:t>Railroad Retirement Board (RRB) </a:t>
            </a:r>
            <a:r>
              <a:rPr lang="en-US" sz="2000" dirty="0">
                <a:solidFill>
                  <a:srgbClr val="00529B"/>
                </a:solidFill>
              </a:rPr>
              <a:t>Enrolls both railroad retirees and active employees in Medicare</a:t>
            </a:r>
          </a:p>
        </p:txBody>
      </p:sp>
      <p:pic>
        <p:nvPicPr>
          <p:cNvPr id="11" name="OPM" title="Office of Personnel Management logo">
            <a:extLst>
              <a:ext uri="{FF2B5EF4-FFF2-40B4-BE49-F238E27FC236}">
                <a16:creationId xmlns:a16="http://schemas.microsoft.com/office/drawing/2014/main" id="{D993EFD1-3C6F-46DF-BE74-66B412D10E76}"/>
              </a:ext>
            </a:extLst>
          </p:cNvPr>
          <p:cNvPicPr>
            <a:picLocks noChangeAspect="1"/>
          </p:cNvPicPr>
          <p:nvPr/>
        </p:nvPicPr>
        <p:blipFill rotWithShape="1">
          <a:blip r:embed="rId6"/>
          <a:srcRect l="15017" r="17051"/>
          <a:stretch/>
        </p:blipFill>
        <p:spPr>
          <a:xfrm>
            <a:off x="8333672" y="1430767"/>
            <a:ext cx="1344647" cy="1323721"/>
          </a:xfrm>
          <a:prstGeom prst="rect">
            <a:avLst/>
          </a:prstGeom>
        </p:spPr>
      </p:pic>
      <p:sp>
        <p:nvSpPr>
          <p:cNvPr id="18" name="Rectangle: Rounded Corners 17" descr="Office of Personnel Management (OPM) &#10;Handles federal retirees’ premiums&#10;">
            <a:extLst>
              <a:ext uri="{FF2B5EF4-FFF2-40B4-BE49-F238E27FC236}">
                <a16:creationId xmlns:a16="http://schemas.microsoft.com/office/drawing/2014/main" id="{693A2F74-6680-42C0-ADC7-555B241EAE96}"/>
              </a:ext>
            </a:extLst>
          </p:cNvPr>
          <p:cNvSpPr/>
          <p:nvPr/>
        </p:nvSpPr>
        <p:spPr>
          <a:xfrm>
            <a:off x="5948943" y="2730663"/>
            <a:ext cx="6182095" cy="923331"/>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529B"/>
                </a:solidFill>
              </a:rPr>
              <a:t>Office of Personnel Management (OPM) </a:t>
            </a:r>
            <a:br>
              <a:rPr lang="en-US" sz="2000" b="1" dirty="0">
                <a:solidFill>
                  <a:srgbClr val="00529B"/>
                </a:solidFill>
              </a:rPr>
            </a:br>
            <a:r>
              <a:rPr lang="en-US" sz="2000" dirty="0">
                <a:solidFill>
                  <a:srgbClr val="00529B"/>
                </a:solidFill>
              </a:rPr>
              <a:t>Handles federal retirees’ premiums</a:t>
            </a:r>
          </a:p>
        </p:txBody>
      </p:sp>
      <p:pic>
        <p:nvPicPr>
          <p:cNvPr id="14" name="CMS" title="CMS Logo">
            <a:extLst>
              <a:ext uri="{FF2B5EF4-FFF2-40B4-BE49-F238E27FC236}">
                <a16:creationId xmlns:a16="http://schemas.microsoft.com/office/drawing/2014/main" id="{A8D22947-3AC8-4F03-BE4C-9766482FF2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27763" y="4054384"/>
            <a:ext cx="2644294" cy="910953"/>
          </a:xfrm>
          <a:prstGeom prst="rect">
            <a:avLst/>
          </a:prstGeom>
        </p:spPr>
      </p:pic>
      <p:sp>
        <p:nvSpPr>
          <p:cNvPr id="16" name="Rectangle 15" descr="Centers for Medicare &amp; Medicaid Services (CMS) Forms Medicare policy and administers Medicare coverage, benefits, and payments&#10;">
            <a:extLst>
              <a:ext uri="{FF2B5EF4-FFF2-40B4-BE49-F238E27FC236}">
                <a16:creationId xmlns:a16="http://schemas.microsoft.com/office/drawing/2014/main" id="{8C1921EC-242B-442F-B0BE-2DC91F4804DB}"/>
              </a:ext>
            </a:extLst>
          </p:cNvPr>
          <p:cNvSpPr/>
          <p:nvPr/>
        </p:nvSpPr>
        <p:spPr>
          <a:xfrm>
            <a:off x="6096000" y="5108935"/>
            <a:ext cx="5799726" cy="923330"/>
          </a:xfrm>
          <a:prstGeom prst="rect">
            <a:avLst/>
          </a:prstGeom>
        </p:spPr>
        <p:txBody>
          <a:bodyPr wrap="square">
            <a:spAutoFit/>
          </a:bodyPr>
          <a:lstStyle/>
          <a:p>
            <a:pPr algn="ctr">
              <a:spcBef>
                <a:spcPts val="451"/>
              </a:spcBef>
              <a:spcAft>
                <a:spcPts val="1351"/>
              </a:spcAft>
            </a:pPr>
            <a:r>
              <a:rPr lang="en-US" b="1" dirty="0">
                <a:solidFill>
                  <a:srgbClr val="00529B"/>
                </a:solidFill>
                <a:latin typeface="Arial" panose="020B0604020202020204" pitchFamily="34" charset="0"/>
                <a:ea typeface="Calibri"/>
                <a:cs typeface="Arial" panose="020B0604020202020204" pitchFamily="34" charset="0"/>
              </a:rPr>
              <a:t>Centers for Medicare &amp; Medicaid Services (CMS) </a:t>
            </a:r>
            <a:r>
              <a:rPr lang="en-US" dirty="0">
                <a:solidFill>
                  <a:srgbClr val="00529B"/>
                </a:solidFill>
                <a:latin typeface="Arial" panose="020B0604020202020204" pitchFamily="34" charset="0"/>
                <a:ea typeface="Calibri"/>
                <a:cs typeface="Arial" panose="020B0604020202020204" pitchFamily="34" charset="0"/>
              </a:rPr>
              <a:t>Forms Medicare policy and administers Medicare coverage, benefits, and payments</a:t>
            </a:r>
          </a:p>
        </p:txBody>
      </p:sp>
      <p:cxnSp>
        <p:nvCxnSpPr>
          <p:cNvPr id="3" name="Straight Connector 2">
            <a:extLst>
              <a:ext uri="{FF2B5EF4-FFF2-40B4-BE49-F238E27FC236}">
                <a16:creationId xmlns:a16="http://schemas.microsoft.com/office/drawing/2014/main" id="{765FE1A3-3648-4BBD-9497-678C3915C6D4}"/>
              </a:ext>
              <a:ext uri="{C183D7F6-B498-43B3-948B-1728B52AA6E4}">
                <adec:decorative xmlns:adec="http://schemas.microsoft.com/office/drawing/2017/decorative" val="1"/>
              </a:ext>
            </a:extLst>
          </p:cNvPr>
          <p:cNvCxnSpPr>
            <a:cxnSpLocks/>
          </p:cNvCxnSpPr>
          <p:nvPr/>
        </p:nvCxnSpPr>
        <p:spPr>
          <a:xfrm>
            <a:off x="6050280" y="1324523"/>
            <a:ext cx="0" cy="452619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5C75DE-ADEC-4568-97F0-E699D9736F34}"/>
              </a:ext>
              <a:ext uri="{C183D7F6-B498-43B3-948B-1728B52AA6E4}">
                <adec:decorative xmlns:adec="http://schemas.microsoft.com/office/drawing/2017/decorative" val="1"/>
              </a:ext>
            </a:extLst>
          </p:cNvPr>
          <p:cNvCxnSpPr>
            <a:cxnSpLocks/>
          </p:cNvCxnSpPr>
          <p:nvPr/>
        </p:nvCxnSpPr>
        <p:spPr>
          <a:xfrm>
            <a:off x="7223802" y="3690712"/>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DE15D6-F6FD-4A5C-B16C-CEA7EE479CF0}"/>
              </a:ext>
              <a:ext uri="{C183D7F6-B498-43B3-948B-1728B52AA6E4}">
                <adec:decorative xmlns:adec="http://schemas.microsoft.com/office/drawing/2017/decorative" val="1"/>
              </a:ext>
            </a:extLst>
          </p:cNvPr>
          <p:cNvCxnSpPr>
            <a:cxnSpLocks/>
          </p:cNvCxnSpPr>
          <p:nvPr/>
        </p:nvCxnSpPr>
        <p:spPr>
          <a:xfrm>
            <a:off x="1470274" y="3671866"/>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2">
            <a:extLst>
              <a:ext uri="{FF2B5EF4-FFF2-40B4-BE49-F238E27FC236}">
                <a16:creationId xmlns:a16="http://schemas.microsoft.com/office/drawing/2014/main" id="{69ACDA58-5C66-4D79-8D73-D3137A08887F}"/>
              </a:ext>
            </a:extLst>
          </p:cNvPr>
          <p:cNvSpPr>
            <a:spLocks noGrp="1"/>
          </p:cNvSpPr>
          <p:nvPr>
            <p:ph type="ftr" sz="quarter" idx="11"/>
          </p:nvPr>
        </p:nvSpPr>
        <p:spPr/>
        <p:txBody>
          <a:bodyPr/>
          <a:lstStyle/>
          <a:p>
            <a:r>
              <a:rPr lang="en-US" dirty="0"/>
              <a:t>Getting Started With Medicare</a:t>
            </a:r>
          </a:p>
        </p:txBody>
      </p:sp>
      <p:sp>
        <p:nvSpPr>
          <p:cNvPr id="15" name="Slide Number Placeholder 5">
            <a:extLst>
              <a:ext uri="{FF2B5EF4-FFF2-40B4-BE49-F238E27FC236}">
                <a16:creationId xmlns:a16="http://schemas.microsoft.com/office/drawing/2014/main" id="{0D171372-08C7-48D8-BA92-0BC38CB13E2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a:t>
            </a:fld>
            <a:endParaRPr lang="en-US" dirty="0"/>
          </a:p>
        </p:txBody>
      </p:sp>
      <p:sp>
        <p:nvSpPr>
          <p:cNvPr id="5" name="Date Placeholder 1">
            <a:extLst>
              <a:ext uri="{FF2B5EF4-FFF2-40B4-BE49-F238E27FC236}">
                <a16:creationId xmlns:a16="http://schemas.microsoft.com/office/drawing/2014/main" id="{A8E4AC94-D30D-4968-A941-11293FF25D2B}"/>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53382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0"/>
                            </p:stCondLst>
                            <p:childTnLst>
                              <p:par>
                                <p:cTn id="20" presetID="22" presetClass="entr" presetSubtype="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2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18" grpId="0"/>
      <p:bldP spid="1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5 Objectives</a:t>
            </a:r>
          </a:p>
        </p:txBody>
      </p:sp>
      <p:sp>
        <p:nvSpPr>
          <p:cNvPr id="13" name="Content Placeholder 12"/>
          <p:cNvSpPr>
            <a:spLocks noGrp="1"/>
          </p:cNvSpPr>
          <p:nvPr>
            <p:ph idx="4294967295"/>
          </p:nvPr>
        </p:nvSpPr>
        <p:spPr>
          <a:xfrm>
            <a:off x="667512" y="1253359"/>
            <a:ext cx="10936224" cy="5021263"/>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Medicare Advantage Plans and how they work</a:t>
            </a:r>
            <a:endParaRPr lang="en-US" sz="2400" dirty="0">
              <a:solidFill>
                <a:srgbClr val="00529B"/>
              </a:solidFill>
            </a:endParaRP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what to consider when deciding whether to enroll in a Medicare Advantage Plan, like coverage and costs</a:t>
            </a:r>
            <a:endParaRPr lang="en-US" sz="2400" dirty="0">
              <a:solidFill>
                <a:srgbClr val="00529B"/>
              </a:solidFill>
            </a:endParaRP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who can enroll in a plan, and when and how to enroll</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the difference between Medicare Advantage Plans and Medicare Supplement Insurance (Medigap) policies</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other types of Medicare health plans that may be available</a:t>
            </a:r>
          </a:p>
          <a:p>
            <a:pPr marL="460375" lvl="1" indent="-233045">
              <a:lnSpc>
                <a:spcPct val="100000"/>
              </a:lnSpc>
              <a:spcBef>
                <a:spcPts val="600"/>
              </a:spcBef>
              <a:buFont typeface="Wingdings" panose="05000000000000000000" pitchFamily="2" charset="2"/>
              <a:buChar char="§"/>
            </a:pPr>
            <a:endParaRPr lang="en-US" sz="2800" dirty="0">
              <a:solidFill>
                <a:srgbClr val="00529B"/>
              </a:solidFill>
              <a:latin typeface="Arial"/>
              <a:cs typeface="Arial"/>
            </a:endParaRPr>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B61FC1C2-BBFD-4963-9BBA-F278287BD0A8}"/>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70</a:t>
            </a:fld>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8502602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Advantage Plans (Part C)</a:t>
            </a:r>
          </a:p>
        </p:txBody>
      </p:sp>
      <p:pic>
        <p:nvPicPr>
          <p:cNvPr id="5" name="Picture 4" descr="Medicare Advantage Plans (Part C) display of options"/>
          <p:cNvPicPr>
            <a:picLocks noChangeAspect="1"/>
          </p:cNvPicPr>
          <p:nvPr/>
        </p:nvPicPr>
        <p:blipFill>
          <a:blip r:embed="rId4"/>
          <a:stretch>
            <a:fillRect/>
          </a:stretch>
        </p:blipFill>
        <p:spPr>
          <a:xfrm>
            <a:off x="356477" y="1281430"/>
            <a:ext cx="3706646" cy="4599974"/>
          </a:xfrm>
          <a:prstGeom prst="rect">
            <a:avLst/>
          </a:prstGeom>
        </p:spPr>
      </p:pic>
      <p:sp>
        <p:nvSpPr>
          <p:cNvPr id="7" name="Content Placeholder 3"/>
          <p:cNvSpPr txBox="1">
            <a:spLocks/>
          </p:cNvSpPr>
          <p:nvPr/>
        </p:nvSpPr>
        <p:spPr>
          <a:xfrm>
            <a:off x="4431905" y="1144270"/>
            <a:ext cx="7504991" cy="5212080"/>
          </a:xfrm>
          <a:prstGeom prst="rect">
            <a:avLst/>
          </a:prstGeom>
        </p:spPr>
        <p:txBody>
          <a:bodyPr vert="horz" lIns="91440" tIns="45720" rIns="91440" bIns="45720" rtlCol="0">
            <a:norm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84213" indent="-22225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914400" indent="-230188"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144588" indent="-230188"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Another way to get your Medicare Part A (Hospital Insurance) and Part B (Medical Insurance) </a:t>
            </a: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coverage</a:t>
            </a: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Offered by Medicare-approved </a:t>
            </a: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private companies </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that must follow rules set by Medicare </a:t>
            </a:r>
          </a:p>
          <a:p>
            <a:pPr marL="233363" lvl="0" indent="-233363">
              <a:spcBef>
                <a:spcPts val="0"/>
              </a:spcBef>
              <a:spcAft>
                <a:spcPts val="1200"/>
              </a:spcAft>
              <a:defRPr/>
            </a:pPr>
            <a:r>
              <a:rPr lang="en-US" sz="2400" dirty="0">
                <a:solidFill>
                  <a:srgbClr val="00529B"/>
                </a:solidFill>
                <a:latin typeface="Arial" panose="020B0604020202020204" pitchFamily="34" charset="0"/>
                <a:cs typeface="Arial" panose="020B0604020202020204" pitchFamily="34" charset="0"/>
              </a:rPr>
              <a:t>Most Medicare Advantage Plans include drug coverage (Part D)</a:t>
            </a:r>
          </a:p>
          <a:p>
            <a:pPr marL="233363" lvl="0" indent="-233363">
              <a:spcBef>
                <a:spcPts val="0"/>
              </a:spcBef>
              <a:spcAft>
                <a:spcPts val="1200"/>
              </a:spcAft>
              <a:defRPr/>
            </a:pPr>
            <a:r>
              <a:rPr lang="en-US" sz="2400" dirty="0">
                <a:solidFill>
                  <a:srgbClr val="00529B"/>
                </a:solidFill>
                <a:latin typeface="Arial" panose="020B0604020202020204" pitchFamily="34" charset="0"/>
                <a:cs typeface="Arial" panose="020B0604020202020204" pitchFamily="34" charset="0"/>
              </a:rPr>
              <a:t>coverage (Part D).In </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most cases, you’ll need to use health care providers who participate in the </a:t>
            </a: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plan’s network </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(some plans offer out-of-network coverage)</a:t>
            </a:r>
          </a:p>
        </p:txBody>
      </p:sp>
      <p:sp>
        <p:nvSpPr>
          <p:cNvPr id="3" name="Footer Placeholder 2"/>
          <p:cNvSpPr>
            <a:spLocks noGrp="1"/>
          </p:cNvSpPr>
          <p:nvPr>
            <p:ph type="ftr" sz="quarter" idx="11"/>
          </p:nvPr>
        </p:nvSpPr>
        <p:spPr/>
        <p:txBody>
          <a:bodyPr/>
          <a:lstStyle/>
          <a:p>
            <a:r>
              <a:rPr lang="en-US" dirty="0"/>
              <a:t>Getting Started With Medicare</a:t>
            </a:r>
          </a:p>
        </p:txBody>
      </p:sp>
      <p:sp>
        <p:nvSpPr>
          <p:cNvPr id="8" name="Slide Number Placeholder 5">
            <a:extLst>
              <a:ext uri="{FF2B5EF4-FFF2-40B4-BE49-F238E27FC236}">
                <a16:creationId xmlns:a16="http://schemas.microsoft.com/office/drawing/2014/main" id="{B31CA197-5172-492D-8128-746D6DC6853E}"/>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71</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92302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Medicare Advantage Plans Work</a:t>
            </a:r>
          </a:p>
        </p:txBody>
      </p:sp>
      <p:sp>
        <p:nvSpPr>
          <p:cNvPr id="50" name="Content Placeholder 1">
            <a:extLst>
              <a:ext uri="{FF2B5EF4-FFF2-40B4-BE49-F238E27FC236}">
                <a16:creationId xmlns:a16="http://schemas.microsoft.com/office/drawing/2014/main" id="{0FF40102-66B8-4005-83C3-F5A37FDCCEA6}"/>
              </a:ext>
            </a:extLst>
          </p:cNvPr>
          <p:cNvSpPr txBox="1">
            <a:spLocks/>
          </p:cNvSpPr>
          <p:nvPr/>
        </p:nvSpPr>
        <p:spPr>
          <a:xfrm>
            <a:off x="627365" y="1128091"/>
            <a:ext cx="10362994" cy="594249"/>
          </a:xfrm>
          <a:prstGeom prst="rect">
            <a:avLst/>
          </a:prstGeom>
        </p:spPr>
        <p:txBody>
          <a:bodyPr vert="horz" lIns="91440" tIns="45720" rIns="91440" bIns="45720" rtlCol="0" anchor="t">
            <a:normAutofit fontScale="92500" lnSpcReduction="20000"/>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1146175" indent="-338138"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1204913" indent="346075"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887538" indent="-315913"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10000"/>
              </a:lnSpc>
              <a:spcBef>
                <a:spcPts val="0"/>
              </a:spcBef>
              <a:spcAft>
                <a:spcPts val="1200"/>
              </a:spcAft>
              <a:buClrTx/>
              <a:buSzTx/>
              <a:buFont typeface="Wingdings" panose="05000000000000000000" pitchFamily="2" charset="2"/>
              <a:buNone/>
              <a:tabLst/>
              <a:defRPr/>
            </a:pPr>
            <a:r>
              <a:rPr kumimoji="0" lang="en-US" sz="26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In a Medicare Advantage Plan, you</a:t>
            </a:r>
            <a:r>
              <a:rPr kumimoji="0" lang="en-US" sz="26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t>
            </a:r>
          </a:p>
          <a:p>
            <a:pPr marL="460375" marR="0" lvl="0" indent="-233045" algn="ctr" defTabSz="685800" rtl="0" eaLnBrk="1" fontAlgn="auto" latinLnBrk="0" hangingPunct="1">
              <a:lnSpc>
                <a:spcPct val="110000"/>
              </a:lnSpc>
              <a:spcBef>
                <a:spcPts val="0"/>
              </a:spcBef>
              <a:spcAft>
                <a:spcPts val="600"/>
              </a:spcAft>
              <a:buClrTx/>
              <a:buSzTx/>
              <a:buFont typeface="Wingdings" panose="05000000000000000000" pitchFamily="2" charset="2"/>
              <a:buChar char="§"/>
              <a:tabLst/>
              <a:defRPr/>
            </a:pPr>
            <a:endParaRPr lang="en-US"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10" name="Group 9" descr="Box 1: Are still in Medicare with all rights and protections&#10;">
            <a:extLst>
              <a:ext uri="{FF2B5EF4-FFF2-40B4-BE49-F238E27FC236}">
                <a16:creationId xmlns:a16="http://schemas.microsoft.com/office/drawing/2014/main" id="{CA79B4AA-ED12-4C16-AE12-2C9D78748ACC}"/>
              </a:ext>
            </a:extLst>
          </p:cNvPr>
          <p:cNvGrpSpPr/>
          <p:nvPr/>
        </p:nvGrpSpPr>
        <p:grpSpPr>
          <a:xfrm>
            <a:off x="460948" y="1972540"/>
            <a:ext cx="2080725" cy="3610435"/>
            <a:chOff x="460948" y="1972540"/>
            <a:chExt cx="2080725" cy="3610435"/>
          </a:xfrm>
        </p:grpSpPr>
        <p:sp>
          <p:nvSpPr>
            <p:cNvPr id="58" name="Rectangle: Top Corners Rounded 57">
              <a:extLst>
                <a:ext uri="{FF2B5EF4-FFF2-40B4-BE49-F238E27FC236}">
                  <a16:creationId xmlns:a16="http://schemas.microsoft.com/office/drawing/2014/main" id="{37305FF6-3AB1-4BB1-9F83-69AD60DA0728}"/>
                </a:ext>
              </a:extLst>
            </p:cNvPr>
            <p:cNvSpPr/>
            <p:nvPr/>
          </p:nvSpPr>
          <p:spPr bwMode="auto">
            <a:xfrm flipV="1">
              <a:off x="460948" y="2517343"/>
              <a:ext cx="2080725" cy="3065632"/>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9" name="TextBox 58">
              <a:extLst>
                <a:ext uri="{FF2B5EF4-FFF2-40B4-BE49-F238E27FC236}">
                  <a16:creationId xmlns:a16="http://schemas.microsoft.com/office/drawing/2014/main" id="{883A4ABE-0F13-43AC-9B2E-FDC970832B5F}"/>
                </a:ext>
              </a:extLst>
            </p:cNvPr>
            <p:cNvSpPr txBox="1"/>
            <p:nvPr/>
          </p:nvSpPr>
          <p:spPr>
            <a:xfrm>
              <a:off x="707218" y="3507311"/>
              <a:ext cx="1536388" cy="1264257"/>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Are still in Medicare with all </a:t>
              </a:r>
              <a:r>
                <a:rPr lang="en-US" sz="1400" b="1" dirty="0">
                  <a:solidFill>
                    <a:srgbClr val="00529B"/>
                  </a:solidFill>
                  <a:latin typeface="Arial"/>
                  <a:cs typeface="Arial"/>
                </a:rPr>
                <a:t>rights and protections</a:t>
              </a:r>
            </a:p>
          </p:txBody>
        </p:sp>
        <p:sp>
          <p:nvSpPr>
            <p:cNvPr id="84" name="Oval 83">
              <a:extLst>
                <a:ext uri="{FF2B5EF4-FFF2-40B4-BE49-F238E27FC236}">
                  <a16:creationId xmlns:a16="http://schemas.microsoft.com/office/drawing/2014/main" id="{EFF210D5-A467-4CE8-9861-10715DE502C0}"/>
                </a:ext>
              </a:extLst>
            </p:cNvPr>
            <p:cNvSpPr/>
            <p:nvPr/>
          </p:nvSpPr>
          <p:spPr bwMode="auto">
            <a:xfrm>
              <a:off x="814952" y="1972540"/>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5" name="Oval 84">
              <a:extLst>
                <a:ext uri="{FF2B5EF4-FFF2-40B4-BE49-F238E27FC236}">
                  <a16:creationId xmlns:a16="http://schemas.microsoft.com/office/drawing/2014/main" id="{26294A5A-F1C1-42CB-BF1C-40FE83342550}"/>
                </a:ext>
              </a:extLst>
            </p:cNvPr>
            <p:cNvSpPr/>
            <p:nvPr/>
          </p:nvSpPr>
          <p:spPr bwMode="auto">
            <a:xfrm>
              <a:off x="925135" y="2078460"/>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grpSp>
      <p:grpSp>
        <p:nvGrpSpPr>
          <p:cNvPr id="9" name="Group 8" descr="Box 2: Still get services covered by Part A and Part B&#10;">
            <a:extLst>
              <a:ext uri="{FF2B5EF4-FFF2-40B4-BE49-F238E27FC236}">
                <a16:creationId xmlns:a16="http://schemas.microsoft.com/office/drawing/2014/main" id="{E04002B3-FD8B-4BC5-B111-0A516BE78418}"/>
              </a:ext>
            </a:extLst>
          </p:cNvPr>
          <p:cNvGrpSpPr/>
          <p:nvPr/>
        </p:nvGrpSpPr>
        <p:grpSpPr>
          <a:xfrm>
            <a:off x="2762114" y="1976450"/>
            <a:ext cx="2080724" cy="3617609"/>
            <a:chOff x="2762114" y="1976450"/>
            <a:chExt cx="2080724" cy="3617609"/>
          </a:xfrm>
        </p:grpSpPr>
        <p:sp>
          <p:nvSpPr>
            <p:cNvPr id="55" name="Rectangle: Top Corners Rounded 54">
              <a:extLst>
                <a:ext uri="{FF2B5EF4-FFF2-40B4-BE49-F238E27FC236}">
                  <a16:creationId xmlns:a16="http://schemas.microsoft.com/office/drawing/2014/main" id="{604E9EFD-0AF3-473C-9EC7-12C48BC46798}"/>
                </a:ext>
              </a:extLst>
            </p:cNvPr>
            <p:cNvSpPr/>
            <p:nvPr/>
          </p:nvSpPr>
          <p:spPr bwMode="auto">
            <a:xfrm flipV="1">
              <a:off x="2762114" y="2528427"/>
              <a:ext cx="2080724" cy="3065632"/>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3" name="Oval 62">
              <a:extLst>
                <a:ext uri="{FF2B5EF4-FFF2-40B4-BE49-F238E27FC236}">
                  <a16:creationId xmlns:a16="http://schemas.microsoft.com/office/drawing/2014/main" id="{88E433F3-121D-4487-9E03-96AE58534DC8}"/>
                </a:ext>
              </a:extLst>
            </p:cNvPr>
            <p:cNvSpPr/>
            <p:nvPr/>
          </p:nvSpPr>
          <p:spPr bwMode="auto">
            <a:xfrm>
              <a:off x="3110877" y="1976450"/>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4" name="Oval 63">
              <a:extLst>
                <a:ext uri="{FF2B5EF4-FFF2-40B4-BE49-F238E27FC236}">
                  <a16:creationId xmlns:a16="http://schemas.microsoft.com/office/drawing/2014/main" id="{A61F8A07-7950-4C44-AFF5-41A5B964ED31}"/>
                </a:ext>
              </a:extLst>
            </p:cNvPr>
            <p:cNvSpPr/>
            <p:nvPr/>
          </p:nvSpPr>
          <p:spPr bwMode="auto">
            <a:xfrm>
              <a:off x="3221061" y="2086633"/>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5" name="TextBox 64">
              <a:extLst>
                <a:ext uri="{FF2B5EF4-FFF2-40B4-BE49-F238E27FC236}">
                  <a16:creationId xmlns:a16="http://schemas.microsoft.com/office/drawing/2014/main" id="{75A7E116-2DDE-4082-B223-001EFF937A7E}"/>
                </a:ext>
              </a:extLst>
            </p:cNvPr>
            <p:cNvSpPr txBox="1"/>
            <p:nvPr/>
          </p:nvSpPr>
          <p:spPr>
            <a:xfrm>
              <a:off x="2778809" y="3808932"/>
              <a:ext cx="2047333" cy="962636"/>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Still get </a:t>
              </a:r>
              <a:r>
                <a:rPr lang="en-US" sz="1400" b="1" dirty="0">
                  <a:solidFill>
                    <a:srgbClr val="00529B"/>
                  </a:solidFill>
                  <a:latin typeface="Arial"/>
                  <a:cs typeface="Arial"/>
                </a:rPr>
                <a:t>services</a:t>
              </a:r>
              <a:r>
                <a:rPr lang="en-US" sz="1400" dirty="0">
                  <a:solidFill>
                    <a:srgbClr val="00529B"/>
                  </a:solidFill>
                  <a:latin typeface="Arial"/>
                  <a:cs typeface="Arial"/>
                </a:rPr>
                <a:t> covered by Part A and Part B</a:t>
              </a:r>
            </a:p>
          </p:txBody>
        </p:sp>
        <p:pic>
          <p:nvPicPr>
            <p:cNvPr id="90" name="Graphic 89" descr="Open hand with solid fill">
              <a:extLst>
                <a:ext uri="{FF2B5EF4-FFF2-40B4-BE49-F238E27FC236}">
                  <a16:creationId xmlns:a16="http://schemas.microsoft.com/office/drawing/2014/main" id="{6B4B3D74-66F1-4290-B9DA-BC709C3882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14635" y="2340772"/>
              <a:ext cx="914400" cy="914400"/>
            </a:xfrm>
            <a:prstGeom prst="rect">
              <a:avLst/>
            </a:prstGeom>
          </p:spPr>
        </p:pic>
        <p:pic>
          <p:nvPicPr>
            <p:cNvPr id="92" name="Graphic 91" descr="Single gear with solid fill">
              <a:extLst>
                <a:ext uri="{FF2B5EF4-FFF2-40B4-BE49-F238E27FC236}">
                  <a16:creationId xmlns:a16="http://schemas.microsoft.com/office/drawing/2014/main" id="{4BD893D1-EC2A-4340-982E-ADF3250BD6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2021" y="2119824"/>
              <a:ext cx="614141" cy="614141"/>
            </a:xfrm>
            <a:prstGeom prst="rect">
              <a:avLst/>
            </a:prstGeom>
          </p:spPr>
        </p:pic>
      </p:grpSp>
      <p:grpSp>
        <p:nvGrpSpPr>
          <p:cNvPr id="8" name="Group 7" descr="Box 3: Can’t be charged more than Original Medicare for certain services, like chemotherapy, dialysis, and skilled nursing facility (SNF) care&#10;">
            <a:extLst>
              <a:ext uri="{FF2B5EF4-FFF2-40B4-BE49-F238E27FC236}">
                <a16:creationId xmlns:a16="http://schemas.microsoft.com/office/drawing/2014/main" id="{F85B4EE7-573F-4B0C-A820-379302963E8E}"/>
              </a:ext>
            </a:extLst>
          </p:cNvPr>
          <p:cNvGrpSpPr/>
          <p:nvPr/>
        </p:nvGrpSpPr>
        <p:grpSpPr>
          <a:xfrm>
            <a:off x="5063278" y="1990535"/>
            <a:ext cx="2084832" cy="3603528"/>
            <a:chOff x="5063278" y="1990535"/>
            <a:chExt cx="2084832" cy="3603528"/>
          </a:xfrm>
        </p:grpSpPr>
        <p:sp>
          <p:nvSpPr>
            <p:cNvPr id="54" name="Rectangle: Top Corners Rounded 53">
              <a:extLst>
                <a:ext uri="{FF2B5EF4-FFF2-40B4-BE49-F238E27FC236}">
                  <a16:creationId xmlns:a16="http://schemas.microsoft.com/office/drawing/2014/main" id="{8828450F-61B3-4C5F-B685-01DA787151DB}"/>
                </a:ext>
              </a:extLst>
            </p:cNvPr>
            <p:cNvSpPr/>
            <p:nvPr/>
          </p:nvSpPr>
          <p:spPr bwMode="auto">
            <a:xfrm flipV="1">
              <a:off x="5063278" y="2528427"/>
              <a:ext cx="2084832" cy="3065636"/>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9" name="Oval 68">
              <a:extLst>
                <a:ext uri="{FF2B5EF4-FFF2-40B4-BE49-F238E27FC236}">
                  <a16:creationId xmlns:a16="http://schemas.microsoft.com/office/drawing/2014/main" id="{66557D7C-D1A8-48E1-BE11-330346A0B9A1}"/>
                </a:ext>
              </a:extLst>
            </p:cNvPr>
            <p:cNvSpPr/>
            <p:nvPr/>
          </p:nvSpPr>
          <p:spPr bwMode="auto">
            <a:xfrm>
              <a:off x="5477879" y="1990535"/>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0" name="Oval 69">
              <a:extLst>
                <a:ext uri="{FF2B5EF4-FFF2-40B4-BE49-F238E27FC236}">
                  <a16:creationId xmlns:a16="http://schemas.microsoft.com/office/drawing/2014/main" id="{54D7A3A3-B5F1-4D16-B17D-7C725B66726B}"/>
                </a:ext>
              </a:extLst>
            </p:cNvPr>
            <p:cNvSpPr/>
            <p:nvPr/>
          </p:nvSpPr>
          <p:spPr bwMode="auto">
            <a:xfrm>
              <a:off x="5588062" y="210071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1" name="TextBox 70">
              <a:extLst>
                <a:ext uri="{FF2B5EF4-FFF2-40B4-BE49-F238E27FC236}">
                  <a16:creationId xmlns:a16="http://schemas.microsoft.com/office/drawing/2014/main" id="{44CE92D9-6A82-4863-9A2B-D1B655C6C298}"/>
                </a:ext>
              </a:extLst>
            </p:cNvPr>
            <p:cNvSpPr txBox="1"/>
            <p:nvPr/>
          </p:nvSpPr>
          <p:spPr>
            <a:xfrm>
              <a:off x="5093467" y="3439381"/>
              <a:ext cx="2044946" cy="1867499"/>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Can’t be </a:t>
              </a:r>
              <a:r>
                <a:rPr lang="en-US" sz="1400" b="1" dirty="0">
                  <a:solidFill>
                    <a:srgbClr val="00529B"/>
                  </a:solidFill>
                  <a:latin typeface="Arial"/>
                  <a:cs typeface="Arial"/>
                </a:rPr>
                <a:t>charged</a:t>
              </a:r>
              <a:r>
                <a:rPr lang="en-US" sz="1400" dirty="0">
                  <a:solidFill>
                    <a:srgbClr val="00529B"/>
                  </a:solidFill>
                  <a:latin typeface="Arial"/>
                  <a:cs typeface="Arial"/>
                </a:rPr>
                <a:t> more than Original Medicare for certain services, like chemotherapy, dialysis, and skilled nursing facility (SNF) care</a:t>
              </a:r>
            </a:p>
          </p:txBody>
        </p:sp>
        <p:pic>
          <p:nvPicPr>
            <p:cNvPr id="94" name="Graphic 93" descr="Transfer with solid fill">
              <a:extLst>
                <a:ext uri="{FF2B5EF4-FFF2-40B4-BE49-F238E27FC236}">
                  <a16:creationId xmlns:a16="http://schemas.microsoft.com/office/drawing/2014/main" id="{EC5494D4-31C9-4FD5-9BFD-9977C4CD29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06138" y="2202672"/>
              <a:ext cx="793236" cy="793236"/>
            </a:xfrm>
            <a:prstGeom prst="rect">
              <a:avLst/>
            </a:prstGeom>
          </p:spPr>
        </p:pic>
      </p:grpSp>
      <p:grpSp>
        <p:nvGrpSpPr>
          <p:cNvPr id="7" name="Group 6" descr="Box 4: May choose a plan that includes drug coverage and/or extra benefits like vision, dental or fitness and wellness benefits&#10;">
            <a:extLst>
              <a:ext uri="{FF2B5EF4-FFF2-40B4-BE49-F238E27FC236}">
                <a16:creationId xmlns:a16="http://schemas.microsoft.com/office/drawing/2014/main" id="{5D95DA76-FFB8-44E2-9E3A-AD61271C809E}"/>
              </a:ext>
            </a:extLst>
          </p:cNvPr>
          <p:cNvGrpSpPr/>
          <p:nvPr/>
        </p:nvGrpSpPr>
        <p:grpSpPr>
          <a:xfrm>
            <a:off x="7358853" y="1987185"/>
            <a:ext cx="2080724" cy="3606878"/>
            <a:chOff x="7358853" y="1987185"/>
            <a:chExt cx="2080724" cy="3606878"/>
          </a:xfrm>
        </p:grpSpPr>
        <p:sp>
          <p:nvSpPr>
            <p:cNvPr id="53" name="Rectangle: Top Corners Rounded 52">
              <a:extLst>
                <a:ext uri="{FF2B5EF4-FFF2-40B4-BE49-F238E27FC236}">
                  <a16:creationId xmlns:a16="http://schemas.microsoft.com/office/drawing/2014/main" id="{BC421D29-CCFC-4788-8856-BA6FCAAA4B68}"/>
                </a:ext>
              </a:extLst>
            </p:cNvPr>
            <p:cNvSpPr/>
            <p:nvPr/>
          </p:nvSpPr>
          <p:spPr bwMode="auto">
            <a:xfrm flipV="1">
              <a:off x="7358853" y="2528427"/>
              <a:ext cx="2080724" cy="3065636"/>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5" name="Oval 74">
              <a:extLst>
                <a:ext uri="{FF2B5EF4-FFF2-40B4-BE49-F238E27FC236}">
                  <a16:creationId xmlns:a16="http://schemas.microsoft.com/office/drawing/2014/main" id="{F8806695-E91D-47E1-A397-2C22C6D9069C}"/>
                </a:ext>
              </a:extLst>
            </p:cNvPr>
            <p:cNvSpPr/>
            <p:nvPr/>
          </p:nvSpPr>
          <p:spPr bwMode="auto">
            <a:xfrm>
              <a:off x="7741207" y="1987185"/>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6" name="Oval 75">
              <a:extLst>
                <a:ext uri="{FF2B5EF4-FFF2-40B4-BE49-F238E27FC236}">
                  <a16:creationId xmlns:a16="http://schemas.microsoft.com/office/drawing/2014/main" id="{A1700697-47AA-42DC-B013-EE017FAC0D02}"/>
                </a:ext>
              </a:extLst>
            </p:cNvPr>
            <p:cNvSpPr/>
            <p:nvPr/>
          </p:nvSpPr>
          <p:spPr bwMode="auto">
            <a:xfrm>
              <a:off x="7851391" y="209736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7" name="TextBox 76">
              <a:extLst>
                <a:ext uri="{FF2B5EF4-FFF2-40B4-BE49-F238E27FC236}">
                  <a16:creationId xmlns:a16="http://schemas.microsoft.com/office/drawing/2014/main" id="{B2793196-79FB-425B-92AB-AFB9197266AC}"/>
                </a:ext>
              </a:extLst>
            </p:cNvPr>
            <p:cNvSpPr txBox="1"/>
            <p:nvPr/>
          </p:nvSpPr>
          <p:spPr>
            <a:xfrm>
              <a:off x="7520649" y="3264414"/>
              <a:ext cx="1710856" cy="2169120"/>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May choose a plan that includes </a:t>
              </a:r>
              <a:r>
                <a:rPr lang="en-US" sz="1400" b="1" dirty="0">
                  <a:solidFill>
                    <a:srgbClr val="00529B"/>
                  </a:solidFill>
                  <a:latin typeface="Arial"/>
                  <a:cs typeface="Arial"/>
                </a:rPr>
                <a:t>drug coverage</a:t>
              </a:r>
              <a:r>
                <a:rPr lang="en-US" sz="1400" dirty="0">
                  <a:solidFill>
                    <a:srgbClr val="00529B"/>
                  </a:solidFill>
                  <a:latin typeface="Arial"/>
                  <a:cs typeface="Arial"/>
                </a:rPr>
                <a:t> and/or </a:t>
              </a:r>
              <a:r>
                <a:rPr lang="en-US" sz="1400" b="1" dirty="0">
                  <a:solidFill>
                    <a:srgbClr val="00529B"/>
                  </a:solidFill>
                  <a:latin typeface="Arial"/>
                  <a:cs typeface="Arial"/>
                </a:rPr>
                <a:t>extra benefits </a:t>
              </a:r>
              <a:r>
                <a:rPr lang="en-US" sz="1400" dirty="0">
                  <a:solidFill>
                    <a:srgbClr val="00529B"/>
                  </a:solidFill>
                  <a:latin typeface="Arial"/>
                  <a:cs typeface="Arial"/>
                </a:rPr>
                <a:t>like vision, dental or fitness and wellness benefits</a:t>
              </a:r>
            </a:p>
          </p:txBody>
        </p:sp>
        <p:pic>
          <p:nvPicPr>
            <p:cNvPr id="98" name="Graphic 97" descr="Medicine with solid fill">
              <a:extLst>
                <a:ext uri="{FF2B5EF4-FFF2-40B4-BE49-F238E27FC236}">
                  <a16:creationId xmlns:a16="http://schemas.microsoft.com/office/drawing/2014/main" id="{F5334F05-2174-49D0-AAA3-C7B34716DC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08885" y="2150210"/>
              <a:ext cx="914400" cy="914400"/>
            </a:xfrm>
            <a:prstGeom prst="rect">
              <a:avLst/>
            </a:prstGeom>
          </p:spPr>
        </p:pic>
      </p:grpSp>
      <p:grpSp>
        <p:nvGrpSpPr>
          <p:cNvPr id="5" name="Group 4" descr="Box 5: Can be charged different out-of-pocket costs&#10;">
            <a:extLst>
              <a:ext uri="{FF2B5EF4-FFF2-40B4-BE49-F238E27FC236}">
                <a16:creationId xmlns:a16="http://schemas.microsoft.com/office/drawing/2014/main" id="{1A6DED05-0E69-4210-B600-8BCA3FCAF8E5}"/>
              </a:ext>
            </a:extLst>
          </p:cNvPr>
          <p:cNvGrpSpPr/>
          <p:nvPr/>
        </p:nvGrpSpPr>
        <p:grpSpPr>
          <a:xfrm>
            <a:off x="9660017" y="1985535"/>
            <a:ext cx="2084832" cy="3608524"/>
            <a:chOff x="9660017" y="1985535"/>
            <a:chExt cx="2084832" cy="3608524"/>
          </a:xfrm>
        </p:grpSpPr>
        <p:sp>
          <p:nvSpPr>
            <p:cNvPr id="52" name="Rectangle: Top Corners Rounded 51">
              <a:extLst>
                <a:ext uri="{FF2B5EF4-FFF2-40B4-BE49-F238E27FC236}">
                  <a16:creationId xmlns:a16="http://schemas.microsoft.com/office/drawing/2014/main" id="{A8931152-11EB-454D-88CA-44338BC06D7B}"/>
                </a:ext>
              </a:extLst>
            </p:cNvPr>
            <p:cNvSpPr/>
            <p:nvPr/>
          </p:nvSpPr>
          <p:spPr bwMode="auto">
            <a:xfrm flipV="1">
              <a:off x="9660017" y="2528423"/>
              <a:ext cx="2084832" cy="3065636"/>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1" name="Oval 80">
              <a:extLst>
                <a:ext uri="{FF2B5EF4-FFF2-40B4-BE49-F238E27FC236}">
                  <a16:creationId xmlns:a16="http://schemas.microsoft.com/office/drawing/2014/main" id="{C35066E3-8D9F-48F2-A904-D31C1492813A}"/>
                </a:ext>
              </a:extLst>
            </p:cNvPr>
            <p:cNvSpPr/>
            <p:nvPr/>
          </p:nvSpPr>
          <p:spPr bwMode="auto">
            <a:xfrm>
              <a:off x="10013624" y="1985535"/>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2" name="Oval 81">
              <a:extLst>
                <a:ext uri="{FF2B5EF4-FFF2-40B4-BE49-F238E27FC236}">
                  <a16:creationId xmlns:a16="http://schemas.microsoft.com/office/drawing/2014/main" id="{9981EAFF-BEB9-4448-9FC7-2C884A1D4C9F}"/>
                </a:ext>
              </a:extLst>
            </p:cNvPr>
            <p:cNvSpPr/>
            <p:nvPr/>
          </p:nvSpPr>
          <p:spPr bwMode="auto">
            <a:xfrm>
              <a:off x="10124374" y="209571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3" name="TextBox 82">
              <a:extLst>
                <a:ext uri="{FF2B5EF4-FFF2-40B4-BE49-F238E27FC236}">
                  <a16:creationId xmlns:a16="http://schemas.microsoft.com/office/drawing/2014/main" id="{B92CAF4F-8380-4AC4-AD1B-460557D29DCE}"/>
                </a:ext>
              </a:extLst>
            </p:cNvPr>
            <p:cNvSpPr txBox="1"/>
            <p:nvPr/>
          </p:nvSpPr>
          <p:spPr>
            <a:xfrm>
              <a:off x="9927342" y="3764152"/>
              <a:ext cx="1536384" cy="962636"/>
            </a:xfrm>
            <a:prstGeom prst="rect">
              <a:avLst/>
            </a:prstGeom>
            <a:noFill/>
          </p:spPr>
          <p:txBody>
            <a:bodyPr wrap="square">
              <a:spAutoFit/>
            </a:bodyPr>
            <a:lstStyle/>
            <a:p>
              <a:pPr marL="0" indent="0" algn="ctr" defTabSz="685800">
                <a:lnSpc>
                  <a:spcPct val="140000"/>
                </a:lnSpc>
                <a:spcBef>
                  <a:spcPts val="0"/>
                </a:spcBef>
              </a:pPr>
              <a:r>
                <a:rPr lang="en-US" sz="1400" dirty="0">
                  <a:solidFill>
                    <a:srgbClr val="00529B"/>
                  </a:solidFill>
                  <a:latin typeface="Arial"/>
                  <a:cs typeface="Arial"/>
                </a:rPr>
                <a:t>Can be charged different </a:t>
              </a:r>
              <a:r>
                <a:rPr lang="en-US" sz="1400" b="1" dirty="0">
                  <a:solidFill>
                    <a:srgbClr val="00529B"/>
                  </a:solidFill>
                  <a:latin typeface="Arial"/>
                  <a:cs typeface="Arial"/>
                </a:rPr>
                <a:t>out-of-pocket costs</a:t>
              </a:r>
            </a:p>
          </p:txBody>
        </p:sp>
        <p:pic>
          <p:nvPicPr>
            <p:cNvPr id="6" name="Graphic 5" descr="Money">
              <a:extLst>
                <a:ext uri="{FF2B5EF4-FFF2-40B4-BE49-F238E27FC236}">
                  <a16:creationId xmlns:a16="http://schemas.microsoft.com/office/drawing/2014/main" id="{5039FFFA-0491-4386-B3EA-9EC1297449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91294" y="2116692"/>
              <a:ext cx="914400" cy="914400"/>
            </a:xfrm>
            <a:prstGeom prst="rect">
              <a:avLst/>
            </a:prstGeom>
          </p:spPr>
        </p:pic>
      </p:grpSp>
      <p:pic>
        <p:nvPicPr>
          <p:cNvPr id="40" name="Graphic 39" descr="Shield Tick with solid fill">
            <a:extLst>
              <a:ext uri="{FF2B5EF4-FFF2-40B4-BE49-F238E27FC236}">
                <a16:creationId xmlns:a16="http://schemas.microsoft.com/office/drawing/2014/main" id="{60DF4B52-B3B2-4CB8-9671-C149A32FB3D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8253" y="2179979"/>
            <a:ext cx="851113" cy="851113"/>
          </a:xfrm>
          <a:prstGeom prst="rect">
            <a:avLst/>
          </a:prstGeom>
        </p:spPr>
      </p:pic>
      <p:sp>
        <p:nvSpPr>
          <p:cNvPr id="3" name="Footer Placeholder 2"/>
          <p:cNvSpPr>
            <a:spLocks noGrp="1"/>
          </p:cNvSpPr>
          <p:nvPr>
            <p:ph type="ftr" sz="quarter" idx="11"/>
          </p:nvPr>
        </p:nvSpPr>
        <p:spPr/>
        <p:txBody>
          <a:bodyPr/>
          <a:lstStyle/>
          <a:p>
            <a:r>
              <a:rPr lang="en-US" dirty="0"/>
              <a:t>Getting Started With Medicare</a:t>
            </a:r>
          </a:p>
        </p:txBody>
      </p:sp>
      <p:sp>
        <p:nvSpPr>
          <p:cNvPr id="12" name="Slide Number Placeholder 5">
            <a:extLst>
              <a:ext uri="{FF2B5EF4-FFF2-40B4-BE49-F238E27FC236}">
                <a16:creationId xmlns:a16="http://schemas.microsoft.com/office/drawing/2014/main" id="{1AE5CBEE-B7BF-4C7B-9AC0-60EC0F34F66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72</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41586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Medicare Advantage Plans Work (continued)</a:t>
            </a:r>
          </a:p>
        </p:txBody>
      </p:sp>
      <p:sp>
        <p:nvSpPr>
          <p:cNvPr id="49" name="Content Placeholder 1">
            <a:extLst>
              <a:ext uri="{FF2B5EF4-FFF2-40B4-BE49-F238E27FC236}">
                <a16:creationId xmlns:a16="http://schemas.microsoft.com/office/drawing/2014/main" id="{67AD4E93-BCC4-400F-88A4-5ABB1000A56B}"/>
              </a:ext>
            </a:extLst>
          </p:cNvPr>
          <p:cNvSpPr txBox="1">
            <a:spLocks/>
          </p:cNvSpPr>
          <p:nvPr/>
        </p:nvSpPr>
        <p:spPr>
          <a:xfrm>
            <a:off x="627365" y="1080479"/>
            <a:ext cx="10362994" cy="709114"/>
          </a:xfrm>
          <a:prstGeom prst="rect">
            <a:avLst/>
          </a:prstGeom>
        </p:spPr>
        <p:txBody>
          <a:bodyPr vert="horz" lIns="91440" tIns="45720" rIns="91440" bIns="45720" rtlCol="0" anchor="t">
            <a:norm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1146175" indent="-338138"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1204913" indent="346075"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887538" indent="-315913"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defRPr/>
            </a:pPr>
            <a:r>
              <a:rPr lang="en-US" sz="2400" b="1" dirty="0">
                <a:solidFill>
                  <a:srgbClr val="00529B"/>
                </a:solidFill>
                <a:latin typeface="Arial" panose="020B0604020202020204" pitchFamily="34" charset="0"/>
                <a:cs typeface="Arial" panose="020B0604020202020204" pitchFamily="34" charset="0"/>
              </a:rPr>
              <a:t>In a Medicare Advantage Plan</a:t>
            </a:r>
            <a:r>
              <a:rPr lang="en-US" sz="2400" dirty="0">
                <a:solidFill>
                  <a:srgbClr val="00529B"/>
                </a:solidFill>
                <a:latin typeface="Arial" panose="020B0604020202020204" pitchFamily="34" charset="0"/>
                <a:cs typeface="Arial" panose="020B0604020202020204" pitchFamily="34" charset="0"/>
              </a:rPr>
              <a:t>:</a:t>
            </a:r>
          </a:p>
          <a:p>
            <a:pPr marL="460375" marR="0" lvl="0" indent="-233045" algn="ctr" defTabSz="685800" rtl="0" eaLnBrk="1" fontAlgn="auto" latinLnBrk="0" hangingPunct="1">
              <a:lnSpc>
                <a:spcPct val="110000"/>
              </a:lnSpc>
              <a:spcBef>
                <a:spcPts val="0"/>
              </a:spcBef>
              <a:spcAft>
                <a:spcPts val="600"/>
              </a:spcAft>
              <a:buClrTx/>
              <a:buSzTx/>
              <a:buFont typeface="Wingdings" panose="05000000000000000000" pitchFamily="2" charset="2"/>
              <a:buChar char="§"/>
              <a:tabLst/>
              <a:defRPr/>
            </a:pPr>
            <a:endParaRPr lang="en-US"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10" name="Group 9" descr="Box 1:Each plan has a service area in which its enrollees must live&#10;">
            <a:extLst>
              <a:ext uri="{FF2B5EF4-FFF2-40B4-BE49-F238E27FC236}">
                <a16:creationId xmlns:a16="http://schemas.microsoft.com/office/drawing/2014/main" id="{738F5EDC-6729-4090-814D-A22536F52B47}"/>
              </a:ext>
            </a:extLst>
          </p:cNvPr>
          <p:cNvGrpSpPr/>
          <p:nvPr/>
        </p:nvGrpSpPr>
        <p:grpSpPr>
          <a:xfrm>
            <a:off x="460948" y="1970208"/>
            <a:ext cx="2080725" cy="3610435"/>
            <a:chOff x="460948" y="1970208"/>
            <a:chExt cx="2080725" cy="3610435"/>
          </a:xfrm>
        </p:grpSpPr>
        <p:sp>
          <p:nvSpPr>
            <p:cNvPr id="21" name="Rectangle: Top Corners Rounded 20">
              <a:extLst>
                <a:ext uri="{FF2B5EF4-FFF2-40B4-BE49-F238E27FC236}">
                  <a16:creationId xmlns:a16="http://schemas.microsoft.com/office/drawing/2014/main" id="{7A023799-B06D-425B-AD68-D6D82DD4BDF0}"/>
                </a:ext>
                <a:ext uri="{C183D7F6-B498-43B3-948B-1728B52AA6E4}">
                  <adec:decorative xmlns:adec="http://schemas.microsoft.com/office/drawing/2017/decorative" val="1"/>
                </a:ext>
              </a:extLst>
            </p:cNvPr>
            <p:cNvSpPr/>
            <p:nvPr/>
          </p:nvSpPr>
          <p:spPr bwMode="auto">
            <a:xfrm flipV="1">
              <a:off x="460948" y="2515011"/>
              <a:ext cx="2080725" cy="3065632"/>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2" name="TextBox 21">
              <a:extLst>
                <a:ext uri="{FF2B5EF4-FFF2-40B4-BE49-F238E27FC236}">
                  <a16:creationId xmlns:a16="http://schemas.microsoft.com/office/drawing/2014/main" id="{9E321D1F-9813-4F80-8CD0-1598B2BE0A8D}"/>
                </a:ext>
              </a:extLst>
            </p:cNvPr>
            <p:cNvSpPr txBox="1"/>
            <p:nvPr/>
          </p:nvSpPr>
          <p:spPr>
            <a:xfrm>
              <a:off x="707218" y="3473634"/>
              <a:ext cx="1536388" cy="1565878"/>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Each plan has a </a:t>
              </a:r>
              <a:r>
                <a:rPr lang="en-US" sz="1400" b="1" dirty="0">
                  <a:solidFill>
                    <a:srgbClr val="00529B"/>
                  </a:solidFill>
                  <a:latin typeface="Arial"/>
                  <a:cs typeface="Arial"/>
                </a:rPr>
                <a:t>service area </a:t>
              </a:r>
              <a:r>
                <a:rPr lang="en-US" sz="1400" dirty="0">
                  <a:solidFill>
                    <a:srgbClr val="00529B"/>
                  </a:solidFill>
                  <a:latin typeface="Arial"/>
                  <a:cs typeface="Arial"/>
                </a:rPr>
                <a:t>in which its enrollees must live</a:t>
              </a:r>
            </a:p>
          </p:txBody>
        </p:sp>
        <p:sp>
          <p:nvSpPr>
            <p:cNvPr id="47" name="Oval 46">
              <a:extLst>
                <a:ext uri="{FF2B5EF4-FFF2-40B4-BE49-F238E27FC236}">
                  <a16:creationId xmlns:a16="http://schemas.microsoft.com/office/drawing/2014/main" id="{835B6E22-C41A-4C6D-990B-9CFB43A17B74}"/>
                </a:ext>
                <a:ext uri="{C183D7F6-B498-43B3-948B-1728B52AA6E4}">
                  <adec:decorative xmlns:adec="http://schemas.microsoft.com/office/drawing/2017/decorative" val="1"/>
                </a:ext>
              </a:extLst>
            </p:cNvPr>
            <p:cNvSpPr/>
            <p:nvPr/>
          </p:nvSpPr>
          <p:spPr bwMode="auto">
            <a:xfrm>
              <a:off x="814952" y="1970208"/>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8" name="Oval 47">
              <a:extLst>
                <a:ext uri="{FF2B5EF4-FFF2-40B4-BE49-F238E27FC236}">
                  <a16:creationId xmlns:a16="http://schemas.microsoft.com/office/drawing/2014/main" id="{F775E552-9EA8-4F94-B765-D7D84B2B554F}"/>
                </a:ext>
                <a:ext uri="{C183D7F6-B498-43B3-948B-1728B52AA6E4}">
                  <adec:decorative xmlns:adec="http://schemas.microsoft.com/office/drawing/2017/decorative" val="1"/>
                </a:ext>
              </a:extLst>
            </p:cNvPr>
            <p:cNvSpPr/>
            <p:nvPr/>
          </p:nvSpPr>
          <p:spPr bwMode="auto">
            <a:xfrm>
              <a:off x="925135" y="207612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grpSp>
          <p:nvGrpSpPr>
            <p:cNvPr id="51" name="Group 50">
              <a:extLst>
                <a:ext uri="{FF2B5EF4-FFF2-40B4-BE49-F238E27FC236}">
                  <a16:creationId xmlns:a16="http://schemas.microsoft.com/office/drawing/2014/main" id="{F3305B0A-5B9E-4B24-84D9-DDFD1FB7B75D}"/>
                </a:ext>
              </a:extLst>
            </p:cNvPr>
            <p:cNvGrpSpPr/>
            <p:nvPr/>
          </p:nvGrpSpPr>
          <p:grpSpPr>
            <a:xfrm>
              <a:off x="1078794" y="2127823"/>
              <a:ext cx="750804" cy="768282"/>
              <a:chOff x="1008368" y="2142728"/>
              <a:chExt cx="847838" cy="856265"/>
            </a:xfrm>
          </p:grpSpPr>
          <p:pic>
            <p:nvPicPr>
              <p:cNvPr id="11" name="Graphic 10">
                <a:extLst>
                  <a:ext uri="{FF2B5EF4-FFF2-40B4-BE49-F238E27FC236}">
                    <a16:creationId xmlns:a16="http://schemas.microsoft.com/office/drawing/2014/main" id="{230F2C3F-E5CD-4D0A-950F-1ABBED819B8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625" y="2142728"/>
                <a:ext cx="775906" cy="775906"/>
              </a:xfrm>
              <a:prstGeom prst="rect">
                <a:avLst/>
              </a:prstGeom>
            </p:spPr>
          </p:pic>
          <p:sp>
            <p:nvSpPr>
              <p:cNvPr id="50" name="Block Arc 49">
                <a:extLst>
                  <a:ext uri="{FF2B5EF4-FFF2-40B4-BE49-F238E27FC236}">
                    <a16:creationId xmlns:a16="http://schemas.microsoft.com/office/drawing/2014/main" id="{4855CC77-1454-4DBB-8409-B63B475433BA}"/>
                  </a:ext>
                  <a:ext uri="{C183D7F6-B498-43B3-948B-1728B52AA6E4}">
                    <adec:decorative xmlns:adec="http://schemas.microsoft.com/office/drawing/2017/decorative" val="1"/>
                  </a:ext>
                </a:extLst>
              </p:cNvPr>
              <p:cNvSpPr/>
              <p:nvPr/>
            </p:nvSpPr>
            <p:spPr>
              <a:xfrm flipV="1">
                <a:off x="1008368" y="2609839"/>
                <a:ext cx="847838" cy="389154"/>
              </a:xfrm>
              <a:prstGeom prst="blockArc">
                <a:avLst>
                  <a:gd name="adj1" fmla="val 8885259"/>
                  <a:gd name="adj2" fmla="val 1743030"/>
                  <a:gd name="adj3" fmla="val 524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9" name="Group 8" descr="Box 2: You (or a provider acting on your behalf) can request to see if an item or service will be covered by the plan in advance (called an organization determination) &#10;">
            <a:extLst>
              <a:ext uri="{FF2B5EF4-FFF2-40B4-BE49-F238E27FC236}">
                <a16:creationId xmlns:a16="http://schemas.microsoft.com/office/drawing/2014/main" id="{AC5ECC1E-330C-4683-84FC-C5A1EEC84F00}"/>
              </a:ext>
            </a:extLst>
          </p:cNvPr>
          <p:cNvGrpSpPr/>
          <p:nvPr/>
        </p:nvGrpSpPr>
        <p:grpSpPr>
          <a:xfrm>
            <a:off x="2762114" y="1974118"/>
            <a:ext cx="2080724" cy="3642898"/>
            <a:chOff x="2762114" y="1974118"/>
            <a:chExt cx="2080724" cy="3642898"/>
          </a:xfrm>
        </p:grpSpPr>
        <p:sp>
          <p:nvSpPr>
            <p:cNvPr id="18" name="Rectangle: Top Corners Rounded 17">
              <a:extLst>
                <a:ext uri="{FF2B5EF4-FFF2-40B4-BE49-F238E27FC236}">
                  <a16:creationId xmlns:a16="http://schemas.microsoft.com/office/drawing/2014/main" id="{4ED5EBAD-C6B4-4DB9-B7E0-341E1B94871E}"/>
                </a:ext>
                <a:ext uri="{C183D7F6-B498-43B3-948B-1728B52AA6E4}">
                  <adec:decorative xmlns:adec="http://schemas.microsoft.com/office/drawing/2017/decorative" val="1"/>
                </a:ext>
              </a:extLst>
            </p:cNvPr>
            <p:cNvSpPr/>
            <p:nvPr/>
          </p:nvSpPr>
          <p:spPr bwMode="auto">
            <a:xfrm flipV="1">
              <a:off x="2762114" y="2526095"/>
              <a:ext cx="2080724" cy="3065632"/>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6" name="Oval 25">
              <a:extLst>
                <a:ext uri="{FF2B5EF4-FFF2-40B4-BE49-F238E27FC236}">
                  <a16:creationId xmlns:a16="http://schemas.microsoft.com/office/drawing/2014/main" id="{2BA2A2F6-616C-4D6C-A96E-6A902BA646D1}"/>
                </a:ext>
                <a:ext uri="{C183D7F6-B498-43B3-948B-1728B52AA6E4}">
                  <adec:decorative xmlns:adec="http://schemas.microsoft.com/office/drawing/2017/decorative" val="1"/>
                </a:ext>
              </a:extLst>
            </p:cNvPr>
            <p:cNvSpPr/>
            <p:nvPr/>
          </p:nvSpPr>
          <p:spPr bwMode="auto">
            <a:xfrm>
              <a:off x="3110877" y="1974118"/>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7" name="Oval 26">
              <a:extLst>
                <a:ext uri="{FF2B5EF4-FFF2-40B4-BE49-F238E27FC236}">
                  <a16:creationId xmlns:a16="http://schemas.microsoft.com/office/drawing/2014/main" id="{40F7CBC3-5A3F-426D-975E-61755CD88AF1}"/>
                </a:ext>
                <a:ext uri="{C183D7F6-B498-43B3-948B-1728B52AA6E4}">
                  <adec:decorative xmlns:adec="http://schemas.microsoft.com/office/drawing/2017/decorative" val="1"/>
                </a:ext>
              </a:extLst>
            </p:cNvPr>
            <p:cNvSpPr/>
            <p:nvPr/>
          </p:nvSpPr>
          <p:spPr bwMode="auto">
            <a:xfrm>
              <a:off x="3221061" y="2084301"/>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8" name="TextBox 27">
              <a:extLst>
                <a:ext uri="{FF2B5EF4-FFF2-40B4-BE49-F238E27FC236}">
                  <a16:creationId xmlns:a16="http://schemas.microsoft.com/office/drawing/2014/main" id="{9DF4A576-831E-4515-BF57-6D19A4D30DD3}"/>
                </a:ext>
              </a:extLst>
            </p:cNvPr>
            <p:cNvSpPr txBox="1"/>
            <p:nvPr/>
          </p:nvSpPr>
          <p:spPr>
            <a:xfrm>
              <a:off x="2775055" y="3146275"/>
              <a:ext cx="2047333" cy="2470741"/>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You (or a provider acting on your behalf) can request to see if an item or service will be covered by the plan in advance (called an </a:t>
              </a:r>
              <a:r>
                <a:rPr lang="en-US" sz="1400" b="1" dirty="0">
                  <a:solidFill>
                    <a:srgbClr val="00529B"/>
                  </a:solidFill>
                  <a:latin typeface="Arial"/>
                  <a:cs typeface="Arial"/>
                </a:rPr>
                <a:t>organization determination</a:t>
              </a:r>
              <a:r>
                <a:rPr lang="en-US" sz="1400" dirty="0">
                  <a:solidFill>
                    <a:srgbClr val="00529B"/>
                  </a:solidFill>
                  <a:latin typeface="Arial"/>
                  <a:cs typeface="Arial"/>
                </a:rPr>
                <a:t>) </a:t>
              </a:r>
            </a:p>
          </p:txBody>
        </p:sp>
        <p:pic>
          <p:nvPicPr>
            <p:cNvPr id="6" name="Graphic 5">
              <a:extLst>
                <a:ext uri="{FF2B5EF4-FFF2-40B4-BE49-F238E27FC236}">
                  <a16:creationId xmlns:a16="http://schemas.microsoft.com/office/drawing/2014/main" id="{40E07473-36F6-43BC-8C35-F40D0E338FA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8547" y="2160872"/>
              <a:ext cx="914400" cy="914400"/>
            </a:xfrm>
            <a:prstGeom prst="rect">
              <a:avLst/>
            </a:prstGeom>
          </p:spPr>
        </p:pic>
      </p:grpSp>
      <p:grpSp>
        <p:nvGrpSpPr>
          <p:cNvPr id="8" name="Group 7" descr="Box 3: Medicare pays a fixed amount for your coverage each month to the companies offering Medicare Advantage Plans&#10;">
            <a:extLst>
              <a:ext uri="{FF2B5EF4-FFF2-40B4-BE49-F238E27FC236}">
                <a16:creationId xmlns:a16="http://schemas.microsoft.com/office/drawing/2014/main" id="{3C274633-615C-4073-960F-A02BFA774CE7}"/>
              </a:ext>
            </a:extLst>
          </p:cNvPr>
          <p:cNvGrpSpPr/>
          <p:nvPr/>
        </p:nvGrpSpPr>
        <p:grpSpPr>
          <a:xfrm>
            <a:off x="5063278" y="1988203"/>
            <a:ext cx="2084832" cy="3603528"/>
            <a:chOff x="5063278" y="1988203"/>
            <a:chExt cx="2084832" cy="3603528"/>
          </a:xfrm>
        </p:grpSpPr>
        <p:sp>
          <p:nvSpPr>
            <p:cNvPr id="17" name="Rectangle: Top Corners Rounded 16">
              <a:extLst>
                <a:ext uri="{FF2B5EF4-FFF2-40B4-BE49-F238E27FC236}">
                  <a16:creationId xmlns:a16="http://schemas.microsoft.com/office/drawing/2014/main" id="{3E9E5C08-AB4C-4F84-83BC-C391A6332211}"/>
                </a:ext>
                <a:ext uri="{C183D7F6-B498-43B3-948B-1728B52AA6E4}">
                  <adec:decorative xmlns:adec="http://schemas.microsoft.com/office/drawing/2017/decorative" val="1"/>
                </a:ext>
              </a:extLst>
            </p:cNvPr>
            <p:cNvSpPr/>
            <p:nvPr/>
          </p:nvSpPr>
          <p:spPr bwMode="auto">
            <a:xfrm flipV="1">
              <a:off x="5063278" y="2526095"/>
              <a:ext cx="2084832" cy="3065636"/>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2" name="Oval 31">
              <a:extLst>
                <a:ext uri="{FF2B5EF4-FFF2-40B4-BE49-F238E27FC236}">
                  <a16:creationId xmlns:a16="http://schemas.microsoft.com/office/drawing/2014/main" id="{25DFC007-55DD-4D70-BA1F-1C9E3EB8203D}"/>
                </a:ext>
                <a:ext uri="{C183D7F6-B498-43B3-948B-1728B52AA6E4}">
                  <adec:decorative xmlns:adec="http://schemas.microsoft.com/office/drawing/2017/decorative" val="1"/>
                </a:ext>
              </a:extLst>
            </p:cNvPr>
            <p:cNvSpPr/>
            <p:nvPr/>
          </p:nvSpPr>
          <p:spPr bwMode="auto">
            <a:xfrm>
              <a:off x="5477879" y="1988203"/>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3" name="Oval 32">
              <a:extLst>
                <a:ext uri="{FF2B5EF4-FFF2-40B4-BE49-F238E27FC236}">
                  <a16:creationId xmlns:a16="http://schemas.microsoft.com/office/drawing/2014/main" id="{1E79BB7B-ADFD-430B-98F0-B8F0D8CAE501}"/>
                </a:ext>
                <a:ext uri="{C183D7F6-B498-43B3-948B-1728B52AA6E4}">
                  <adec:decorative xmlns:adec="http://schemas.microsoft.com/office/drawing/2017/decorative" val="1"/>
                </a:ext>
              </a:extLst>
            </p:cNvPr>
            <p:cNvSpPr/>
            <p:nvPr/>
          </p:nvSpPr>
          <p:spPr bwMode="auto">
            <a:xfrm>
              <a:off x="5588062" y="2098386"/>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4" name="TextBox 33">
              <a:extLst>
                <a:ext uri="{FF2B5EF4-FFF2-40B4-BE49-F238E27FC236}">
                  <a16:creationId xmlns:a16="http://schemas.microsoft.com/office/drawing/2014/main" id="{CAFDEBFD-4354-4823-AFD8-4CB8546BAB90}"/>
                </a:ext>
              </a:extLst>
            </p:cNvPr>
            <p:cNvSpPr txBox="1"/>
            <p:nvPr/>
          </p:nvSpPr>
          <p:spPr>
            <a:xfrm>
              <a:off x="5278240" y="3268058"/>
              <a:ext cx="1663714" cy="2169120"/>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Medicare pays a fixed amount for your coverage each month to the </a:t>
              </a:r>
              <a:r>
                <a:rPr lang="en-US" sz="1400" b="1" dirty="0">
                  <a:solidFill>
                    <a:srgbClr val="00529B"/>
                  </a:solidFill>
                  <a:latin typeface="Arial"/>
                  <a:cs typeface="Arial"/>
                </a:rPr>
                <a:t>companies</a:t>
              </a:r>
              <a:r>
                <a:rPr lang="en-US" sz="1400" dirty="0">
                  <a:solidFill>
                    <a:srgbClr val="00529B"/>
                  </a:solidFill>
                  <a:latin typeface="Arial"/>
                  <a:cs typeface="Arial"/>
                </a:rPr>
                <a:t> offering Medicare Advantage Plans</a:t>
              </a:r>
            </a:p>
          </p:txBody>
        </p:sp>
        <p:pic>
          <p:nvPicPr>
            <p:cNvPr id="57" name="Graphic 56">
              <a:extLst>
                <a:ext uri="{FF2B5EF4-FFF2-40B4-BE49-F238E27FC236}">
                  <a16:creationId xmlns:a16="http://schemas.microsoft.com/office/drawing/2014/main" id="{0F91CD14-0C74-407A-8B43-953FA905756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1539" y="2118222"/>
              <a:ext cx="966482" cy="966482"/>
            </a:xfrm>
            <a:prstGeom prst="rect">
              <a:avLst/>
            </a:prstGeom>
          </p:spPr>
        </p:pic>
      </p:grpSp>
      <p:grpSp>
        <p:nvGrpSpPr>
          <p:cNvPr id="7" name="Group 6" descr="Box 4: Each plan can charge different out-of-pocket costs and have different rules for how you get services (which can change each year)&#10;">
            <a:extLst>
              <a:ext uri="{FF2B5EF4-FFF2-40B4-BE49-F238E27FC236}">
                <a16:creationId xmlns:a16="http://schemas.microsoft.com/office/drawing/2014/main" id="{2EC65D49-25CB-4B05-AA40-2134677D4CE5}"/>
              </a:ext>
            </a:extLst>
          </p:cNvPr>
          <p:cNvGrpSpPr/>
          <p:nvPr/>
        </p:nvGrpSpPr>
        <p:grpSpPr>
          <a:xfrm>
            <a:off x="7358853" y="1984853"/>
            <a:ext cx="2080724" cy="3606878"/>
            <a:chOff x="7358853" y="1984853"/>
            <a:chExt cx="2080724" cy="3606878"/>
          </a:xfrm>
        </p:grpSpPr>
        <p:sp>
          <p:nvSpPr>
            <p:cNvPr id="16" name="Rectangle: Top Corners Rounded 15">
              <a:extLst>
                <a:ext uri="{FF2B5EF4-FFF2-40B4-BE49-F238E27FC236}">
                  <a16:creationId xmlns:a16="http://schemas.microsoft.com/office/drawing/2014/main" id="{494633D8-4CBD-47B7-A1F3-806782A1F786}"/>
                </a:ext>
                <a:ext uri="{C183D7F6-B498-43B3-948B-1728B52AA6E4}">
                  <adec:decorative xmlns:adec="http://schemas.microsoft.com/office/drawing/2017/decorative" val="1"/>
                </a:ext>
              </a:extLst>
            </p:cNvPr>
            <p:cNvSpPr/>
            <p:nvPr/>
          </p:nvSpPr>
          <p:spPr bwMode="auto">
            <a:xfrm flipV="1">
              <a:off x="7358853" y="2526095"/>
              <a:ext cx="2080724" cy="3065636"/>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8" name="Oval 37">
              <a:extLst>
                <a:ext uri="{FF2B5EF4-FFF2-40B4-BE49-F238E27FC236}">
                  <a16:creationId xmlns:a16="http://schemas.microsoft.com/office/drawing/2014/main" id="{3498A92C-6147-422F-9155-C0DC9AC081DF}"/>
                </a:ext>
                <a:ext uri="{C183D7F6-B498-43B3-948B-1728B52AA6E4}">
                  <adec:decorative xmlns:adec="http://schemas.microsoft.com/office/drawing/2017/decorative" val="1"/>
                </a:ext>
              </a:extLst>
            </p:cNvPr>
            <p:cNvSpPr/>
            <p:nvPr/>
          </p:nvSpPr>
          <p:spPr bwMode="auto">
            <a:xfrm>
              <a:off x="7741207" y="1984853"/>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9" name="Oval 38">
              <a:extLst>
                <a:ext uri="{FF2B5EF4-FFF2-40B4-BE49-F238E27FC236}">
                  <a16:creationId xmlns:a16="http://schemas.microsoft.com/office/drawing/2014/main" id="{D3B7BB4C-4EBC-43B8-8B82-179E9B36EDC6}"/>
                </a:ext>
                <a:ext uri="{C183D7F6-B498-43B3-948B-1728B52AA6E4}">
                  <adec:decorative xmlns:adec="http://schemas.microsoft.com/office/drawing/2017/decorative" val="1"/>
                </a:ext>
              </a:extLst>
            </p:cNvPr>
            <p:cNvSpPr/>
            <p:nvPr/>
          </p:nvSpPr>
          <p:spPr bwMode="auto">
            <a:xfrm>
              <a:off x="7851391" y="2095036"/>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0" name="TextBox 39">
              <a:extLst>
                <a:ext uri="{FF2B5EF4-FFF2-40B4-BE49-F238E27FC236}">
                  <a16:creationId xmlns:a16="http://schemas.microsoft.com/office/drawing/2014/main" id="{DC14626C-BC53-4152-A612-EC31F4DAD738}"/>
                </a:ext>
              </a:extLst>
            </p:cNvPr>
            <p:cNvSpPr txBox="1"/>
            <p:nvPr/>
          </p:nvSpPr>
          <p:spPr>
            <a:xfrm>
              <a:off x="7467112" y="3274276"/>
              <a:ext cx="1868237" cy="2169120"/>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Each plan can charge different out-of-pocket costs and have different </a:t>
              </a:r>
              <a:r>
                <a:rPr lang="en-US" sz="1400" b="1" dirty="0">
                  <a:solidFill>
                    <a:srgbClr val="00529B"/>
                  </a:solidFill>
                  <a:latin typeface="Arial"/>
                  <a:cs typeface="Arial"/>
                </a:rPr>
                <a:t>rules</a:t>
              </a:r>
              <a:r>
                <a:rPr lang="en-US" sz="1400" dirty="0">
                  <a:solidFill>
                    <a:srgbClr val="00529B"/>
                  </a:solidFill>
                  <a:latin typeface="Arial"/>
                  <a:cs typeface="Arial"/>
                </a:rPr>
                <a:t> for how you get services (which can change each year)</a:t>
              </a:r>
            </a:p>
          </p:txBody>
        </p:sp>
        <p:pic>
          <p:nvPicPr>
            <p:cNvPr id="59" name="Graphic 58">
              <a:extLst>
                <a:ext uri="{FF2B5EF4-FFF2-40B4-BE49-F238E27FC236}">
                  <a16:creationId xmlns:a16="http://schemas.microsoft.com/office/drawing/2014/main" id="{CEDB2E1B-4907-4A54-B0BF-69570F8225B0}"/>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08885" y="2149859"/>
              <a:ext cx="914400" cy="914400"/>
            </a:xfrm>
            <a:prstGeom prst="rect">
              <a:avLst/>
            </a:prstGeom>
          </p:spPr>
        </p:pic>
      </p:grpSp>
      <p:grpSp>
        <p:nvGrpSpPr>
          <p:cNvPr id="13" name="Group 12" descr="Box 5: Hospice care is covered, but by Original Medicare">
            <a:extLst>
              <a:ext uri="{FF2B5EF4-FFF2-40B4-BE49-F238E27FC236}">
                <a16:creationId xmlns:a16="http://schemas.microsoft.com/office/drawing/2014/main" id="{20357B3D-1C13-4F0C-8A64-98618F4EEFCA}"/>
              </a:ext>
            </a:extLst>
          </p:cNvPr>
          <p:cNvGrpSpPr/>
          <p:nvPr/>
        </p:nvGrpSpPr>
        <p:grpSpPr>
          <a:xfrm>
            <a:off x="9660017" y="1983203"/>
            <a:ext cx="2084832" cy="3608524"/>
            <a:chOff x="9660017" y="1983203"/>
            <a:chExt cx="2084832" cy="3608524"/>
          </a:xfrm>
        </p:grpSpPr>
        <p:sp>
          <p:nvSpPr>
            <p:cNvPr id="15" name="Rectangle: Top Corners Rounded 14">
              <a:extLst>
                <a:ext uri="{FF2B5EF4-FFF2-40B4-BE49-F238E27FC236}">
                  <a16:creationId xmlns:a16="http://schemas.microsoft.com/office/drawing/2014/main" id="{61AEF7F6-28E3-423A-8D61-187AF854D1B8}"/>
                </a:ext>
                <a:ext uri="{C183D7F6-B498-43B3-948B-1728B52AA6E4}">
                  <adec:decorative xmlns:adec="http://schemas.microsoft.com/office/drawing/2017/decorative" val="1"/>
                </a:ext>
              </a:extLst>
            </p:cNvPr>
            <p:cNvSpPr/>
            <p:nvPr/>
          </p:nvSpPr>
          <p:spPr bwMode="auto">
            <a:xfrm flipV="1">
              <a:off x="9660017" y="2526091"/>
              <a:ext cx="2084832" cy="3065636"/>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4" name="Oval 43">
              <a:extLst>
                <a:ext uri="{FF2B5EF4-FFF2-40B4-BE49-F238E27FC236}">
                  <a16:creationId xmlns:a16="http://schemas.microsoft.com/office/drawing/2014/main" id="{895ED483-F845-41F0-8AC7-EA45D0D95974}"/>
                </a:ext>
                <a:ext uri="{C183D7F6-B498-43B3-948B-1728B52AA6E4}">
                  <adec:decorative xmlns:adec="http://schemas.microsoft.com/office/drawing/2017/decorative" val="1"/>
                </a:ext>
              </a:extLst>
            </p:cNvPr>
            <p:cNvSpPr/>
            <p:nvPr/>
          </p:nvSpPr>
          <p:spPr bwMode="auto">
            <a:xfrm>
              <a:off x="10013624" y="1983203"/>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5" name="Oval 44">
              <a:extLst>
                <a:ext uri="{FF2B5EF4-FFF2-40B4-BE49-F238E27FC236}">
                  <a16:creationId xmlns:a16="http://schemas.microsoft.com/office/drawing/2014/main" id="{4ADA8A60-B2A6-489F-A056-CA5607EB9390}"/>
                </a:ext>
                <a:ext uri="{C183D7F6-B498-43B3-948B-1728B52AA6E4}">
                  <adec:decorative xmlns:adec="http://schemas.microsoft.com/office/drawing/2017/decorative" val="1"/>
                </a:ext>
              </a:extLst>
            </p:cNvPr>
            <p:cNvSpPr/>
            <p:nvPr/>
          </p:nvSpPr>
          <p:spPr bwMode="auto">
            <a:xfrm>
              <a:off x="10124374" y="2093386"/>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6" name="TextBox 45">
              <a:extLst>
                <a:ext uri="{FF2B5EF4-FFF2-40B4-BE49-F238E27FC236}">
                  <a16:creationId xmlns:a16="http://schemas.microsoft.com/office/drawing/2014/main" id="{01344193-8807-4CA2-85B9-243D37CBF4F2}"/>
                </a:ext>
              </a:extLst>
            </p:cNvPr>
            <p:cNvSpPr txBox="1"/>
            <p:nvPr/>
          </p:nvSpPr>
          <p:spPr>
            <a:xfrm>
              <a:off x="9927342" y="3437049"/>
              <a:ext cx="1536384" cy="1264257"/>
            </a:xfrm>
            <a:prstGeom prst="rect">
              <a:avLst/>
            </a:prstGeom>
            <a:noFill/>
          </p:spPr>
          <p:txBody>
            <a:bodyPr wrap="square">
              <a:spAutoFit/>
            </a:bodyPr>
            <a:lstStyle/>
            <a:p>
              <a:pPr marL="0" indent="0" algn="ctr" defTabSz="685800">
                <a:lnSpc>
                  <a:spcPct val="140000"/>
                </a:lnSpc>
                <a:spcBef>
                  <a:spcPts val="0"/>
                </a:spcBef>
              </a:pPr>
              <a:r>
                <a:rPr lang="en-US" sz="1400" b="1" dirty="0">
                  <a:solidFill>
                    <a:srgbClr val="00529B"/>
                  </a:solidFill>
                  <a:latin typeface="Arial"/>
                  <a:cs typeface="Arial"/>
                </a:rPr>
                <a:t>Hospice care </a:t>
              </a:r>
              <a:r>
                <a:rPr lang="en-US" sz="1400" dirty="0">
                  <a:solidFill>
                    <a:srgbClr val="00529B"/>
                  </a:solidFill>
                  <a:latin typeface="Arial"/>
                  <a:cs typeface="Arial"/>
                </a:rPr>
                <a:t>is covered, but by Original Medicare</a:t>
              </a:r>
            </a:p>
          </p:txBody>
        </p:sp>
        <p:pic>
          <p:nvPicPr>
            <p:cNvPr id="14" name="Picture 13">
              <a:extLst>
                <a:ext uri="{FF2B5EF4-FFF2-40B4-BE49-F238E27FC236}">
                  <a16:creationId xmlns:a16="http://schemas.microsoft.com/office/drawing/2014/main" id="{35B1DC24-7683-4418-9B6B-4611DE38B649}"/>
                </a:ext>
                <a:ext uri="{C183D7F6-B498-43B3-948B-1728B52AA6E4}">
                  <adec:decorative xmlns:adec="http://schemas.microsoft.com/office/drawing/2017/decorative" val="1"/>
                </a:ext>
              </a:extLst>
            </p:cNvPr>
            <p:cNvPicPr>
              <a:picLocks noChangeAspect="1"/>
            </p:cNvPicPr>
            <p:nvPr/>
          </p:nvPicPr>
          <p:blipFill>
            <a:blip r:embed="rId12">
              <a:duotone>
                <a:schemeClr val="bg2">
                  <a:shade val="45000"/>
                  <a:satMod val="135000"/>
                </a:schemeClr>
                <a:prstClr val="white"/>
              </a:duotone>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10263013" y="2149859"/>
              <a:ext cx="727346" cy="872815"/>
            </a:xfrm>
            <a:prstGeom prst="rect">
              <a:avLst/>
            </a:prstGeom>
            <a:noFill/>
          </p:spPr>
        </p:pic>
      </p:grpSp>
      <p:sp>
        <p:nvSpPr>
          <p:cNvPr id="3" name="Footer Placeholder 2"/>
          <p:cNvSpPr>
            <a:spLocks noGrp="1"/>
          </p:cNvSpPr>
          <p:nvPr>
            <p:ph type="ftr" sz="quarter" idx="11"/>
          </p:nvPr>
        </p:nvSpPr>
        <p:spPr/>
        <p:txBody>
          <a:bodyPr/>
          <a:lstStyle/>
          <a:p>
            <a:r>
              <a:rPr lang="en-US" dirty="0"/>
              <a:t>Getting Started With Medicare</a:t>
            </a:r>
          </a:p>
        </p:txBody>
      </p:sp>
      <p:sp>
        <p:nvSpPr>
          <p:cNvPr id="12" name="Slide Number Placeholder 5">
            <a:extLst>
              <a:ext uri="{FF2B5EF4-FFF2-40B4-BE49-F238E27FC236}">
                <a16:creationId xmlns:a16="http://schemas.microsoft.com/office/drawing/2014/main" id="{DE093789-6E3B-4E43-98EE-984172CD64B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73</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5285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When Can I Enroll in a Medicare Advantage Plan?</a:t>
            </a:r>
            <a:endParaRPr lang="en-US" dirty="0"/>
          </a:p>
        </p:txBody>
      </p:sp>
      <p:grpSp>
        <p:nvGrpSpPr>
          <p:cNvPr id="6" name="Question 1" descr="Question 1: What if I have Part A and enroll in Part B during a General Enrollment Period (GEP)?&#10;">
            <a:extLst>
              <a:ext uri="{FF2B5EF4-FFF2-40B4-BE49-F238E27FC236}">
                <a16:creationId xmlns:a16="http://schemas.microsoft.com/office/drawing/2014/main" id="{E546482B-7DAA-450B-9F34-FE54A977C58E}"/>
              </a:ext>
            </a:extLst>
          </p:cNvPr>
          <p:cNvGrpSpPr/>
          <p:nvPr/>
        </p:nvGrpSpPr>
        <p:grpSpPr>
          <a:xfrm>
            <a:off x="1030705" y="1379068"/>
            <a:ext cx="5201371" cy="1280160"/>
            <a:chOff x="1030705" y="1379068"/>
            <a:chExt cx="5201371" cy="1280160"/>
          </a:xfrm>
        </p:grpSpPr>
        <p:sp>
          <p:nvSpPr>
            <p:cNvPr id="94" name="Rectangle: Rounded Corners 93">
              <a:extLst>
                <a:ext uri="{FF2B5EF4-FFF2-40B4-BE49-F238E27FC236}">
                  <a16:creationId xmlns:a16="http://schemas.microsoft.com/office/drawing/2014/main" id="{A14F55BA-2CDA-4042-914D-F44AA844A931}"/>
                </a:ext>
                <a:ext uri="{C183D7F6-B498-43B3-948B-1728B52AA6E4}">
                  <adec:decorative xmlns:adec="http://schemas.microsoft.com/office/drawing/2017/decorative" val="1"/>
                </a:ext>
              </a:extLst>
            </p:cNvPr>
            <p:cNvSpPr/>
            <p:nvPr/>
          </p:nvSpPr>
          <p:spPr>
            <a:xfrm>
              <a:off x="1030705" y="1379068"/>
              <a:ext cx="4846320" cy="128016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sp>
          <p:nvSpPr>
            <p:cNvPr id="93" name="Rectangle 92">
              <a:extLst>
                <a:ext uri="{FF2B5EF4-FFF2-40B4-BE49-F238E27FC236}">
                  <a16:creationId xmlns:a16="http://schemas.microsoft.com/office/drawing/2014/main" id="{4EF6190B-0CAB-46AC-9FDF-C732DC21A77F}"/>
                </a:ext>
              </a:extLst>
            </p:cNvPr>
            <p:cNvSpPr/>
            <p:nvPr/>
          </p:nvSpPr>
          <p:spPr>
            <a:xfrm>
              <a:off x="1030705" y="1560082"/>
              <a:ext cx="4846320" cy="923330"/>
            </a:xfrm>
            <a:prstGeom prst="rect">
              <a:avLst/>
            </a:prstGeom>
          </p:spPr>
          <p:txBody>
            <a:bodyPr wrap="square" lIns="182880">
              <a:spAutoFit/>
            </a:bodyPr>
            <a:lstStyle/>
            <a:p>
              <a:r>
                <a:rPr lang="en-US" b="1" dirty="0">
                  <a:solidFill>
                    <a:srgbClr val="00529B"/>
                  </a:solidFill>
                  <a:latin typeface="Arial"/>
                  <a:cs typeface="Arial"/>
                </a:rPr>
                <a:t>What if I have Part A and enroll in Part B during a General Enrollment Period (GEP)?</a:t>
              </a:r>
            </a:p>
          </p:txBody>
        </p:sp>
        <p:pic>
          <p:nvPicPr>
            <p:cNvPr id="5" name="Picture 4">
              <a:extLst>
                <a:ext uri="{FF2B5EF4-FFF2-40B4-BE49-F238E27FC236}">
                  <a16:creationId xmlns:a16="http://schemas.microsoft.com/office/drawing/2014/main" id="{2D1AA418-5008-4318-A9D4-1B458C64B01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1153" y="1570167"/>
              <a:ext cx="310923" cy="944962"/>
            </a:xfrm>
            <a:prstGeom prst="rect">
              <a:avLst/>
            </a:prstGeom>
          </p:spPr>
        </p:pic>
      </p:grpSp>
      <p:grpSp>
        <p:nvGrpSpPr>
          <p:cNvPr id="98" name="Answer 1" descr="Answer 1: You can enroll in a Medicare Advantage &#10;Plan from April 1–June 30. Coverage begins July 1.&#10;">
            <a:extLst>
              <a:ext uri="{FF2B5EF4-FFF2-40B4-BE49-F238E27FC236}">
                <a16:creationId xmlns:a16="http://schemas.microsoft.com/office/drawing/2014/main" id="{40BCA2DD-6EBA-4B32-805B-33BB8AA99375}"/>
              </a:ext>
            </a:extLst>
          </p:cNvPr>
          <p:cNvGrpSpPr/>
          <p:nvPr/>
        </p:nvGrpSpPr>
        <p:grpSpPr>
          <a:xfrm>
            <a:off x="6349555" y="1378701"/>
            <a:ext cx="4846320" cy="1280160"/>
            <a:chOff x="6349555" y="1378701"/>
            <a:chExt cx="4846320" cy="1280160"/>
          </a:xfrm>
        </p:grpSpPr>
        <p:sp>
          <p:nvSpPr>
            <p:cNvPr id="99" name="Item 1 - A">
              <a:extLst>
                <a:ext uri="{FF2B5EF4-FFF2-40B4-BE49-F238E27FC236}">
                  <a16:creationId xmlns:a16="http://schemas.microsoft.com/office/drawing/2014/main" id="{0A1704E6-4695-49FE-A6CA-66EC7FA9C60A}"/>
                </a:ext>
              </a:extLst>
            </p:cNvPr>
            <p:cNvSpPr/>
            <p:nvPr/>
          </p:nvSpPr>
          <p:spPr>
            <a:xfrm>
              <a:off x="6349555" y="1378701"/>
              <a:ext cx="4846320" cy="128016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100" name="Rectangle 99">
              <a:extLst>
                <a:ext uri="{FF2B5EF4-FFF2-40B4-BE49-F238E27FC236}">
                  <a16:creationId xmlns:a16="http://schemas.microsoft.com/office/drawing/2014/main" id="{B6E1AA90-F465-4FFD-916C-0D8115C60192}"/>
                </a:ext>
              </a:extLst>
            </p:cNvPr>
            <p:cNvSpPr/>
            <p:nvPr/>
          </p:nvSpPr>
          <p:spPr>
            <a:xfrm>
              <a:off x="6373446" y="1536464"/>
              <a:ext cx="4822429" cy="923330"/>
            </a:xfrm>
            <a:prstGeom prst="rect">
              <a:avLst/>
            </a:prstGeom>
          </p:spPr>
          <p:txBody>
            <a:bodyPr wrap="square" lIns="182880">
              <a:spAutoFit/>
            </a:bodyPr>
            <a:lstStyle/>
            <a:p>
              <a:r>
                <a:rPr lang="en-US" dirty="0">
                  <a:solidFill>
                    <a:srgbClr val="00529B"/>
                  </a:solidFill>
                  <a:latin typeface="Arial"/>
                  <a:cs typeface="Arial"/>
                </a:rPr>
                <a:t>You can enroll in a Medicare Advantage </a:t>
              </a:r>
              <a:br>
                <a:rPr lang="en-US" dirty="0">
                  <a:solidFill>
                    <a:srgbClr val="00529B"/>
                  </a:solidFill>
                  <a:latin typeface="Arial"/>
                  <a:cs typeface="Arial"/>
                </a:rPr>
              </a:br>
              <a:r>
                <a:rPr lang="en-US" dirty="0">
                  <a:solidFill>
                    <a:srgbClr val="00529B"/>
                  </a:solidFill>
                  <a:latin typeface="Arial"/>
                  <a:cs typeface="Arial"/>
                </a:rPr>
                <a:t>Plan from April 1–June 30. Coverage begins July 1.</a:t>
              </a:r>
            </a:p>
          </p:txBody>
        </p:sp>
      </p:grpSp>
      <p:grpSp>
        <p:nvGrpSpPr>
          <p:cNvPr id="8" name="Question 2" descr="Question 2: If I’m new to Medicare and enroll in a Medicare Advantage Plan, when can I make a change? &#10;">
            <a:extLst>
              <a:ext uri="{FF2B5EF4-FFF2-40B4-BE49-F238E27FC236}">
                <a16:creationId xmlns:a16="http://schemas.microsoft.com/office/drawing/2014/main" id="{39BA06F5-881F-4B7C-97CE-085867524FE3}"/>
              </a:ext>
            </a:extLst>
          </p:cNvPr>
          <p:cNvGrpSpPr/>
          <p:nvPr/>
        </p:nvGrpSpPr>
        <p:grpSpPr>
          <a:xfrm>
            <a:off x="1020991" y="2853752"/>
            <a:ext cx="5191114" cy="1280160"/>
            <a:chOff x="1020991" y="2853752"/>
            <a:chExt cx="5191114" cy="1280160"/>
          </a:xfrm>
        </p:grpSpPr>
        <p:sp>
          <p:nvSpPr>
            <p:cNvPr id="114" name="Rectangle: Rounded Corners 113">
              <a:extLst>
                <a:ext uri="{FF2B5EF4-FFF2-40B4-BE49-F238E27FC236}">
                  <a16:creationId xmlns:a16="http://schemas.microsoft.com/office/drawing/2014/main" id="{81CCAEA2-6CC9-43FC-A036-71AF97B8A336}"/>
                </a:ext>
                <a:ext uri="{C183D7F6-B498-43B3-948B-1728B52AA6E4}">
                  <adec:decorative xmlns:adec="http://schemas.microsoft.com/office/drawing/2017/decorative" val="1"/>
                </a:ext>
              </a:extLst>
            </p:cNvPr>
            <p:cNvSpPr/>
            <p:nvPr/>
          </p:nvSpPr>
          <p:spPr>
            <a:xfrm>
              <a:off x="1020991" y="2853752"/>
              <a:ext cx="4846320" cy="128016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113" name="Rectangle 112">
              <a:extLst>
                <a:ext uri="{FF2B5EF4-FFF2-40B4-BE49-F238E27FC236}">
                  <a16:creationId xmlns:a16="http://schemas.microsoft.com/office/drawing/2014/main" id="{65BA7B12-6FAC-4D7A-B1C7-D63D4B74F411}"/>
                </a:ext>
              </a:extLst>
            </p:cNvPr>
            <p:cNvSpPr/>
            <p:nvPr/>
          </p:nvSpPr>
          <p:spPr>
            <a:xfrm>
              <a:off x="1041884" y="3054608"/>
              <a:ext cx="4761782" cy="923330"/>
            </a:xfrm>
            <a:prstGeom prst="rect">
              <a:avLst/>
            </a:prstGeom>
          </p:spPr>
          <p:txBody>
            <a:bodyPr wrap="square" lIns="182880">
              <a:spAutoFit/>
            </a:bodyPr>
            <a:lstStyle/>
            <a:p>
              <a:r>
                <a:rPr lang="en-US" b="1" dirty="0">
                  <a:solidFill>
                    <a:srgbClr val="00529B"/>
                  </a:solidFill>
                  <a:latin typeface="Arial"/>
                  <a:cs typeface="Arial"/>
                </a:rPr>
                <a:t>If I’m new to Medicare and enroll in a Medicare Advantage Plan, when can I make a change? </a:t>
              </a:r>
            </a:p>
          </p:txBody>
        </p:sp>
        <p:pic>
          <p:nvPicPr>
            <p:cNvPr id="7" name="Picture 6">
              <a:extLst>
                <a:ext uri="{FF2B5EF4-FFF2-40B4-BE49-F238E27FC236}">
                  <a16:creationId xmlns:a16="http://schemas.microsoft.com/office/drawing/2014/main" id="{AC8B3455-F6EE-4D06-A1DE-C4FA2FA9A83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3034671"/>
              <a:ext cx="310923" cy="944962"/>
            </a:xfrm>
            <a:prstGeom prst="rect">
              <a:avLst/>
            </a:prstGeom>
          </p:spPr>
        </p:pic>
      </p:grpSp>
      <p:grpSp>
        <p:nvGrpSpPr>
          <p:cNvPr id="118" name="Answer 2" descr="Answer 2: Within the first 3 months you have Medicare.&#10;">
            <a:extLst>
              <a:ext uri="{FF2B5EF4-FFF2-40B4-BE49-F238E27FC236}">
                <a16:creationId xmlns:a16="http://schemas.microsoft.com/office/drawing/2014/main" id="{99979A40-FF4F-4FF3-8907-8E22DCDC5A49}"/>
              </a:ext>
            </a:extLst>
          </p:cNvPr>
          <p:cNvGrpSpPr/>
          <p:nvPr/>
        </p:nvGrpSpPr>
        <p:grpSpPr>
          <a:xfrm>
            <a:off x="6339840" y="2841494"/>
            <a:ext cx="4856035" cy="1280160"/>
            <a:chOff x="6349555" y="4393258"/>
            <a:chExt cx="4856035" cy="1280160"/>
          </a:xfrm>
        </p:grpSpPr>
        <p:sp>
          <p:nvSpPr>
            <p:cNvPr id="119" name="Item 3 - A">
              <a:extLst>
                <a:ext uri="{FF2B5EF4-FFF2-40B4-BE49-F238E27FC236}">
                  <a16:creationId xmlns:a16="http://schemas.microsoft.com/office/drawing/2014/main" id="{45175B94-4A67-4558-AF67-EE04B65FA1F9}"/>
                </a:ext>
              </a:extLst>
            </p:cNvPr>
            <p:cNvSpPr/>
            <p:nvPr/>
          </p:nvSpPr>
          <p:spPr>
            <a:xfrm>
              <a:off x="6349555" y="4393258"/>
              <a:ext cx="4846320" cy="128016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120" name="Rectangle 119">
              <a:extLst>
                <a:ext uri="{FF2B5EF4-FFF2-40B4-BE49-F238E27FC236}">
                  <a16:creationId xmlns:a16="http://schemas.microsoft.com/office/drawing/2014/main" id="{5FBB75CA-C786-4D93-9CBF-F7789CD53A66}"/>
                </a:ext>
              </a:extLst>
            </p:cNvPr>
            <p:cNvSpPr/>
            <p:nvPr/>
          </p:nvSpPr>
          <p:spPr>
            <a:xfrm>
              <a:off x="6383161" y="4848672"/>
              <a:ext cx="4822429" cy="369332"/>
            </a:xfrm>
            <a:prstGeom prst="rect">
              <a:avLst/>
            </a:prstGeom>
          </p:spPr>
          <p:txBody>
            <a:bodyPr wrap="square" lIns="182880">
              <a:spAutoFit/>
            </a:bodyPr>
            <a:lstStyle/>
            <a:p>
              <a:r>
                <a:rPr lang="en-US" dirty="0">
                  <a:solidFill>
                    <a:srgbClr val="00529B"/>
                  </a:solidFill>
                  <a:latin typeface="Arial" panose="020B0604020202020204" pitchFamily="34" charset="0"/>
                  <a:cs typeface="Arial" panose="020B0604020202020204" pitchFamily="34" charset="0"/>
                </a:rPr>
                <a:t>Within the first 3 months you have Medicare.</a:t>
              </a:r>
              <a:endParaRPr lang="en-US" dirty="0">
                <a:latin typeface="Arial" panose="020B0604020202020204" pitchFamily="34" charset="0"/>
                <a:cs typeface="Arial" panose="020B0604020202020204" pitchFamily="34" charset="0"/>
              </a:endParaRPr>
            </a:p>
          </p:txBody>
        </p:sp>
      </p:grpSp>
      <p:grpSp>
        <p:nvGrpSpPr>
          <p:cNvPr id="10" name="Question 3" descr="Question 3: What if I enroll, then change my mind?&#10;">
            <a:extLst>
              <a:ext uri="{FF2B5EF4-FFF2-40B4-BE49-F238E27FC236}">
                <a16:creationId xmlns:a16="http://schemas.microsoft.com/office/drawing/2014/main" id="{EF94B632-7DF7-4BB6-8C4C-FE3517ABC03B}"/>
              </a:ext>
            </a:extLst>
          </p:cNvPr>
          <p:cNvGrpSpPr/>
          <p:nvPr/>
        </p:nvGrpSpPr>
        <p:grpSpPr>
          <a:xfrm>
            <a:off x="1030706" y="4367846"/>
            <a:ext cx="5187760" cy="1463040"/>
            <a:chOff x="1030706" y="4367846"/>
            <a:chExt cx="5187760" cy="1463040"/>
          </a:xfrm>
        </p:grpSpPr>
        <p:sp>
          <p:nvSpPr>
            <p:cNvPr id="104" name="Rectangle: Rounded Corners 103">
              <a:extLst>
                <a:ext uri="{FF2B5EF4-FFF2-40B4-BE49-F238E27FC236}">
                  <a16:creationId xmlns:a16="http://schemas.microsoft.com/office/drawing/2014/main" id="{206C0107-61AE-4983-BCAA-6F6E1CE535DC}"/>
                </a:ext>
                <a:ext uri="{C183D7F6-B498-43B3-948B-1728B52AA6E4}">
                  <adec:decorative xmlns:adec="http://schemas.microsoft.com/office/drawing/2017/decorative" val="1"/>
                </a:ext>
              </a:extLst>
            </p:cNvPr>
            <p:cNvSpPr/>
            <p:nvPr/>
          </p:nvSpPr>
          <p:spPr>
            <a:xfrm>
              <a:off x="1030706" y="4367846"/>
              <a:ext cx="4846320" cy="146304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103" name="Rectangle 102">
              <a:extLst>
                <a:ext uri="{FF2B5EF4-FFF2-40B4-BE49-F238E27FC236}">
                  <a16:creationId xmlns:a16="http://schemas.microsoft.com/office/drawing/2014/main" id="{5CD62344-314D-458D-A539-073864E756BB}"/>
                </a:ext>
              </a:extLst>
            </p:cNvPr>
            <p:cNvSpPr/>
            <p:nvPr/>
          </p:nvSpPr>
          <p:spPr>
            <a:xfrm>
              <a:off x="1061223" y="4914631"/>
              <a:ext cx="4728268" cy="369332"/>
            </a:xfrm>
            <a:prstGeom prst="rect">
              <a:avLst/>
            </a:prstGeom>
          </p:spPr>
          <p:txBody>
            <a:bodyPr wrap="square" lIns="182880">
              <a:spAutoFit/>
            </a:bodyPr>
            <a:lstStyle/>
            <a:p>
              <a:r>
                <a:rPr lang="en-US" b="1" dirty="0">
                  <a:solidFill>
                    <a:srgbClr val="00529B"/>
                  </a:solidFill>
                  <a:latin typeface="Arial"/>
                  <a:cs typeface="Arial"/>
                </a:rPr>
                <a:t>What if I enroll, then change my mind?</a:t>
              </a:r>
            </a:p>
          </p:txBody>
        </p:sp>
        <p:pic>
          <p:nvPicPr>
            <p:cNvPr id="9" name="Picture 8">
              <a:extLst>
                <a:ext uri="{FF2B5EF4-FFF2-40B4-BE49-F238E27FC236}">
                  <a16:creationId xmlns:a16="http://schemas.microsoft.com/office/drawing/2014/main" id="{1D58FACB-9D69-40DE-92DA-749B61197E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7543" y="4645901"/>
              <a:ext cx="310923" cy="944962"/>
            </a:xfrm>
            <a:prstGeom prst="rect">
              <a:avLst/>
            </a:prstGeom>
          </p:spPr>
        </p:pic>
      </p:grpSp>
      <p:grpSp>
        <p:nvGrpSpPr>
          <p:cNvPr id="108" name="Answer 3" descr="Answer 3: You can make a one-time change to another plan or to Original Medicare during the Medicare Advantage OEP, January 1–March 31. Coverage begins the 1st of the month after.&#10;">
            <a:extLst>
              <a:ext uri="{FF2B5EF4-FFF2-40B4-BE49-F238E27FC236}">
                <a16:creationId xmlns:a16="http://schemas.microsoft.com/office/drawing/2014/main" id="{10BB8BC2-283F-4F76-8134-054B44C396DF}"/>
              </a:ext>
            </a:extLst>
          </p:cNvPr>
          <p:cNvGrpSpPr/>
          <p:nvPr/>
        </p:nvGrpSpPr>
        <p:grpSpPr>
          <a:xfrm>
            <a:off x="6349555" y="4367777"/>
            <a:ext cx="4846320" cy="1489269"/>
            <a:chOff x="6349555" y="2785021"/>
            <a:chExt cx="4846320" cy="1489269"/>
          </a:xfrm>
        </p:grpSpPr>
        <p:sp>
          <p:nvSpPr>
            <p:cNvPr id="109" name="Item 2 - A">
              <a:extLst>
                <a:ext uri="{FF2B5EF4-FFF2-40B4-BE49-F238E27FC236}">
                  <a16:creationId xmlns:a16="http://schemas.microsoft.com/office/drawing/2014/main" id="{0D4CE8B5-3873-4A83-92A5-2DB0D5AD48CB}"/>
                </a:ext>
              </a:extLst>
            </p:cNvPr>
            <p:cNvSpPr/>
            <p:nvPr/>
          </p:nvSpPr>
          <p:spPr>
            <a:xfrm>
              <a:off x="6349555" y="2785021"/>
              <a:ext cx="4846320" cy="146304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110" name="Rectangle 109">
              <a:extLst>
                <a:ext uri="{FF2B5EF4-FFF2-40B4-BE49-F238E27FC236}">
                  <a16:creationId xmlns:a16="http://schemas.microsoft.com/office/drawing/2014/main" id="{2F61AE53-65EE-4D74-B106-1EE65FADAD54}"/>
                </a:ext>
              </a:extLst>
            </p:cNvPr>
            <p:cNvSpPr/>
            <p:nvPr/>
          </p:nvSpPr>
          <p:spPr>
            <a:xfrm>
              <a:off x="6349555" y="2796962"/>
              <a:ext cx="4812714" cy="1477328"/>
            </a:xfrm>
            <a:prstGeom prst="rect">
              <a:avLst/>
            </a:prstGeom>
          </p:spPr>
          <p:txBody>
            <a:bodyPr wrap="square" lIns="182880">
              <a:spAutoFit/>
            </a:bodyPr>
            <a:lstStyle/>
            <a:p>
              <a:r>
                <a:rPr lang="en-US" dirty="0">
                  <a:solidFill>
                    <a:srgbClr val="00529B"/>
                  </a:solidFill>
                  <a:latin typeface="Arial"/>
                  <a:cs typeface="Arial"/>
                </a:rPr>
                <a:t>You can only make one change to another plan or to Original Medicare during the Medicare Advantage OEP, January 1–March 31. Coverage begins the 1st of the month after the plan gets your request.</a:t>
              </a:r>
            </a:p>
          </p:txBody>
        </p:sp>
      </p:gr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11" name="Slide Number Placeholder 5">
            <a:extLst>
              <a:ext uri="{FF2B5EF4-FFF2-40B4-BE49-F238E27FC236}">
                <a16:creationId xmlns:a16="http://schemas.microsoft.com/office/drawing/2014/main" id="{19155665-09C7-41F1-8EA8-0F39C398D13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11E79EF6-0C0E-43E6-8FB3-918BC522CC5A}" type="slidenum">
              <a:rPr lang="en-US" smtClean="0"/>
              <a:pPr/>
              <a:t>74</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40329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wipe(left)">
                                      <p:cBhvr>
                                        <p:cTn id="11" dur="500"/>
                                        <p:tgtEl>
                                          <p:spTgt spid="9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wipe(left)">
                                      <p:cBhvr>
                                        <p:cTn id="20" dur="500"/>
                                        <p:tgtEl>
                                          <p:spTgt spid="1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8"/>
                                        </p:tgtEl>
                                        <p:attrNameLst>
                                          <p:attrName>style.visibility</p:attrName>
                                        </p:attrNameLst>
                                      </p:cBhvr>
                                      <p:to>
                                        <p:strVal val="visible"/>
                                      </p:to>
                                    </p:set>
                                    <p:animEffect transition="in" filter="wipe(left)">
                                      <p:cBhvr>
                                        <p:cTn id="29"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When Can I Enroll in a Medicare Advantage Plan? </a:t>
            </a:r>
            <a:br>
              <a:rPr lang="en-US" sz="2800" dirty="0"/>
            </a:br>
            <a:r>
              <a:rPr lang="en-US" sz="2800" dirty="0"/>
              <a:t>(continued)</a:t>
            </a:r>
          </a:p>
        </p:txBody>
      </p:sp>
      <p:grpSp>
        <p:nvGrpSpPr>
          <p:cNvPr id="6" name="Question 1" descr="Question 1: Can I enroll during Medicare's yearly Open Enrollment Period (OEP)? ">
            <a:extLst>
              <a:ext uri="{FF2B5EF4-FFF2-40B4-BE49-F238E27FC236}">
                <a16:creationId xmlns:a16="http://schemas.microsoft.com/office/drawing/2014/main" id="{65880BF3-90BC-4CF2-93F7-DAC29177B76F}"/>
              </a:ext>
            </a:extLst>
          </p:cNvPr>
          <p:cNvGrpSpPr/>
          <p:nvPr/>
        </p:nvGrpSpPr>
        <p:grpSpPr>
          <a:xfrm>
            <a:off x="1178915" y="1480043"/>
            <a:ext cx="5196752" cy="1280160"/>
            <a:chOff x="1178915" y="1480043"/>
            <a:chExt cx="5196752" cy="1280160"/>
          </a:xfrm>
        </p:grpSpPr>
        <p:sp>
          <p:nvSpPr>
            <p:cNvPr id="98" name="Rectangle: Rounded Corners 97">
              <a:extLst>
                <a:ext uri="{FF2B5EF4-FFF2-40B4-BE49-F238E27FC236}">
                  <a16:creationId xmlns:a16="http://schemas.microsoft.com/office/drawing/2014/main" id="{F3DDB359-5F9D-4C4B-956F-0F67A5621E4C}"/>
                </a:ext>
                <a:ext uri="{C183D7F6-B498-43B3-948B-1728B52AA6E4}">
                  <adec:decorative xmlns:adec="http://schemas.microsoft.com/office/drawing/2017/decorative" val="1"/>
                </a:ext>
              </a:extLst>
            </p:cNvPr>
            <p:cNvSpPr/>
            <p:nvPr/>
          </p:nvSpPr>
          <p:spPr>
            <a:xfrm>
              <a:off x="1178915" y="1480043"/>
              <a:ext cx="4846320" cy="128016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sp>
          <p:nvSpPr>
            <p:cNvPr id="97" name="Rectangle 96">
              <a:extLst>
                <a:ext uri="{FF2B5EF4-FFF2-40B4-BE49-F238E27FC236}">
                  <a16:creationId xmlns:a16="http://schemas.microsoft.com/office/drawing/2014/main" id="{1A3E04CF-3B03-432C-9941-83454A6F9DC6}"/>
                </a:ext>
              </a:extLst>
            </p:cNvPr>
            <p:cNvSpPr/>
            <p:nvPr/>
          </p:nvSpPr>
          <p:spPr>
            <a:xfrm>
              <a:off x="1178915" y="1661057"/>
              <a:ext cx="4846320" cy="646331"/>
            </a:xfrm>
            <a:prstGeom prst="rect">
              <a:avLst/>
            </a:prstGeom>
          </p:spPr>
          <p:txBody>
            <a:bodyPr wrap="square" lIns="182880">
              <a:spAutoFit/>
            </a:bodyPr>
            <a:lstStyle/>
            <a:p>
              <a:r>
                <a:rPr lang="en-US" b="1" dirty="0">
                  <a:solidFill>
                    <a:srgbClr val="00529B"/>
                  </a:solidFill>
                  <a:latin typeface="Arial"/>
                  <a:cs typeface="Arial"/>
                </a:rPr>
                <a:t>Can I enroll during Medicare's yearly Open Enrollment Period (OEP)? </a:t>
              </a:r>
            </a:p>
          </p:txBody>
        </p:sp>
        <p:pic>
          <p:nvPicPr>
            <p:cNvPr id="5" name="Picture 4">
              <a:extLst>
                <a:ext uri="{FF2B5EF4-FFF2-40B4-BE49-F238E27FC236}">
                  <a16:creationId xmlns:a16="http://schemas.microsoft.com/office/drawing/2014/main" id="{1E337ED3-B446-4978-992F-3978ABDB4D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64744" y="1670104"/>
              <a:ext cx="310923" cy="944962"/>
            </a:xfrm>
            <a:prstGeom prst="rect">
              <a:avLst/>
            </a:prstGeom>
          </p:spPr>
        </p:pic>
      </p:grpSp>
      <p:grpSp>
        <p:nvGrpSpPr>
          <p:cNvPr id="102" name="Answer 1" descr="Answer 1: Yes. You can join, switch, or drop your plan during the OEP, October 15–December 7. Coverage begins on January 1.&#10;">
            <a:extLst>
              <a:ext uri="{FF2B5EF4-FFF2-40B4-BE49-F238E27FC236}">
                <a16:creationId xmlns:a16="http://schemas.microsoft.com/office/drawing/2014/main" id="{8F5510BB-B124-4E43-B757-AA51077C6211}"/>
              </a:ext>
            </a:extLst>
          </p:cNvPr>
          <p:cNvGrpSpPr/>
          <p:nvPr/>
        </p:nvGrpSpPr>
        <p:grpSpPr>
          <a:xfrm>
            <a:off x="6497765" y="1479676"/>
            <a:ext cx="4846320" cy="1280160"/>
            <a:chOff x="6349555" y="1378701"/>
            <a:chExt cx="4846320" cy="1280160"/>
          </a:xfrm>
        </p:grpSpPr>
        <p:sp>
          <p:nvSpPr>
            <p:cNvPr id="103" name="Item 1 - A">
              <a:extLst>
                <a:ext uri="{FF2B5EF4-FFF2-40B4-BE49-F238E27FC236}">
                  <a16:creationId xmlns:a16="http://schemas.microsoft.com/office/drawing/2014/main" id="{FA4E71BF-D0AD-4C80-8DD6-FFB2F93DE84E}"/>
                </a:ext>
              </a:extLst>
            </p:cNvPr>
            <p:cNvSpPr/>
            <p:nvPr/>
          </p:nvSpPr>
          <p:spPr>
            <a:xfrm>
              <a:off x="6349555" y="1378701"/>
              <a:ext cx="4846320" cy="128016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104" name="Rectangle 103">
              <a:extLst>
                <a:ext uri="{FF2B5EF4-FFF2-40B4-BE49-F238E27FC236}">
                  <a16:creationId xmlns:a16="http://schemas.microsoft.com/office/drawing/2014/main" id="{F93976AD-D488-412C-9DF2-0FFB43B5D2B0}"/>
                </a:ext>
              </a:extLst>
            </p:cNvPr>
            <p:cNvSpPr/>
            <p:nvPr/>
          </p:nvSpPr>
          <p:spPr>
            <a:xfrm>
              <a:off x="6373446" y="1536464"/>
              <a:ext cx="4822429" cy="923330"/>
            </a:xfrm>
            <a:prstGeom prst="rect">
              <a:avLst/>
            </a:prstGeom>
          </p:spPr>
          <p:txBody>
            <a:bodyPr wrap="square" lIns="182880">
              <a:spAutoFit/>
            </a:bodyPr>
            <a:lstStyle/>
            <a:p>
              <a:r>
                <a:rPr lang="en-US" dirty="0">
                  <a:solidFill>
                    <a:srgbClr val="00529B"/>
                  </a:solidFill>
                  <a:latin typeface="Arial"/>
                  <a:cs typeface="Arial"/>
                </a:rPr>
                <a:t>Yes. You can join, switch, or drop your plan during the OEP, October 15–December 7. Coverage begins on January 1.</a:t>
              </a:r>
            </a:p>
          </p:txBody>
        </p:sp>
      </p:grpSp>
      <p:grpSp>
        <p:nvGrpSpPr>
          <p:cNvPr id="7" name="Question 2" descr="Question 2: Will I have a Special Enrollment Period (SEP)? &#10;">
            <a:extLst>
              <a:ext uri="{FF2B5EF4-FFF2-40B4-BE49-F238E27FC236}">
                <a16:creationId xmlns:a16="http://schemas.microsoft.com/office/drawing/2014/main" id="{51E5004B-C5AE-4364-8391-37B15EC3E926}"/>
              </a:ext>
            </a:extLst>
          </p:cNvPr>
          <p:cNvGrpSpPr/>
          <p:nvPr/>
        </p:nvGrpSpPr>
        <p:grpSpPr>
          <a:xfrm>
            <a:off x="1178916" y="2918613"/>
            <a:ext cx="5196751" cy="1280160"/>
            <a:chOff x="1178916" y="2918613"/>
            <a:chExt cx="5196751" cy="1280160"/>
          </a:xfrm>
        </p:grpSpPr>
        <p:sp>
          <p:nvSpPr>
            <p:cNvPr id="78" name="Rectangle: Rounded Corners 77">
              <a:extLst>
                <a:ext uri="{FF2B5EF4-FFF2-40B4-BE49-F238E27FC236}">
                  <a16:creationId xmlns:a16="http://schemas.microsoft.com/office/drawing/2014/main" id="{935E7005-2673-44A5-8A92-5C35FAD0EA03}"/>
                </a:ext>
                <a:ext uri="{C183D7F6-B498-43B3-948B-1728B52AA6E4}">
                  <adec:decorative xmlns:adec="http://schemas.microsoft.com/office/drawing/2017/decorative" val="1"/>
                </a:ext>
              </a:extLst>
            </p:cNvPr>
            <p:cNvSpPr/>
            <p:nvPr/>
          </p:nvSpPr>
          <p:spPr>
            <a:xfrm>
              <a:off x="1178916" y="2918613"/>
              <a:ext cx="4846320" cy="128016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22425C77-6D45-4B12-B589-8AF941813C20}"/>
                </a:ext>
              </a:extLst>
            </p:cNvPr>
            <p:cNvSpPr/>
            <p:nvPr/>
          </p:nvSpPr>
          <p:spPr>
            <a:xfrm>
              <a:off x="1209433" y="3194476"/>
              <a:ext cx="4728268" cy="646331"/>
            </a:xfrm>
            <a:prstGeom prst="rect">
              <a:avLst/>
            </a:prstGeom>
          </p:spPr>
          <p:txBody>
            <a:bodyPr wrap="square" lIns="182880">
              <a:spAutoFit/>
            </a:bodyPr>
            <a:lstStyle/>
            <a:p>
              <a:r>
                <a:rPr lang="en-US" b="1" dirty="0">
                  <a:solidFill>
                    <a:srgbClr val="00529B"/>
                  </a:solidFill>
                  <a:latin typeface="Arial"/>
                  <a:cs typeface="Arial"/>
                </a:rPr>
                <a:t>Will I have a Special Enrollment Period (SEP)? </a:t>
              </a:r>
              <a:endParaRPr lang="en-US" dirty="0"/>
            </a:p>
          </p:txBody>
        </p:sp>
        <p:pic>
          <p:nvPicPr>
            <p:cNvPr id="40" name="Picture 39">
              <a:extLst>
                <a:ext uri="{FF2B5EF4-FFF2-40B4-BE49-F238E27FC236}">
                  <a16:creationId xmlns:a16="http://schemas.microsoft.com/office/drawing/2014/main" id="{A1AAFD48-125D-4337-8A29-590DC905C0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64744" y="3085915"/>
              <a:ext cx="310923" cy="944962"/>
            </a:xfrm>
            <a:prstGeom prst="rect">
              <a:avLst/>
            </a:prstGeom>
          </p:spPr>
        </p:pic>
      </p:grpSp>
      <p:grpSp>
        <p:nvGrpSpPr>
          <p:cNvPr id="82" name="Answer 2" descr="Answer 2: You might if you move out of your plan’s service area, have or lose Medicaid or Extra Help, or move in or out of an institution.&#10;">
            <a:extLst>
              <a:ext uri="{FF2B5EF4-FFF2-40B4-BE49-F238E27FC236}">
                <a16:creationId xmlns:a16="http://schemas.microsoft.com/office/drawing/2014/main" id="{8A983F3A-6AB7-4AD7-AAA9-AC1AD19FC0DC}"/>
              </a:ext>
            </a:extLst>
          </p:cNvPr>
          <p:cNvGrpSpPr/>
          <p:nvPr/>
        </p:nvGrpSpPr>
        <p:grpSpPr>
          <a:xfrm>
            <a:off x="6497765" y="2918544"/>
            <a:ext cx="4846320" cy="1280160"/>
            <a:chOff x="6349555" y="2785021"/>
            <a:chExt cx="4846320" cy="1280160"/>
          </a:xfrm>
        </p:grpSpPr>
        <p:sp>
          <p:nvSpPr>
            <p:cNvPr id="83" name="Item 2 - A">
              <a:extLst>
                <a:ext uri="{FF2B5EF4-FFF2-40B4-BE49-F238E27FC236}">
                  <a16:creationId xmlns:a16="http://schemas.microsoft.com/office/drawing/2014/main" id="{D34D85EE-4A7B-4DEB-81A3-76994472C87C}"/>
                </a:ext>
              </a:extLst>
            </p:cNvPr>
            <p:cNvSpPr/>
            <p:nvPr/>
          </p:nvSpPr>
          <p:spPr>
            <a:xfrm>
              <a:off x="6349555" y="2785021"/>
              <a:ext cx="4846320" cy="128016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92FAA214-DE2B-4304-9489-4A1444B48E71}"/>
                </a:ext>
              </a:extLst>
            </p:cNvPr>
            <p:cNvSpPr/>
            <p:nvPr/>
          </p:nvSpPr>
          <p:spPr>
            <a:xfrm>
              <a:off x="6383161" y="2954567"/>
              <a:ext cx="4812714" cy="923330"/>
            </a:xfrm>
            <a:prstGeom prst="rect">
              <a:avLst/>
            </a:prstGeom>
          </p:spPr>
          <p:txBody>
            <a:bodyPr wrap="square" lIns="182880">
              <a:spAutoFit/>
            </a:bodyPr>
            <a:lstStyle/>
            <a:p>
              <a:r>
                <a:rPr lang="en-US" dirty="0">
                  <a:solidFill>
                    <a:srgbClr val="00529B"/>
                  </a:solidFill>
                  <a:latin typeface="Arial"/>
                  <a:cs typeface="Arial"/>
                </a:rPr>
                <a:t>You might if you move out of your plan’s service area, have or lose Medicaid or Extra Help, or move in or out of an institution.</a:t>
              </a:r>
            </a:p>
          </p:txBody>
        </p:sp>
      </p:grpSp>
      <p:grpSp>
        <p:nvGrpSpPr>
          <p:cNvPr id="8" name="Question 3" descr="Question 3: When’s the 5-star SEP? &#10;">
            <a:extLst>
              <a:ext uri="{FF2B5EF4-FFF2-40B4-BE49-F238E27FC236}">
                <a16:creationId xmlns:a16="http://schemas.microsoft.com/office/drawing/2014/main" id="{EC472428-7526-4D2C-BF36-0E569F8357EC}"/>
              </a:ext>
            </a:extLst>
          </p:cNvPr>
          <p:cNvGrpSpPr/>
          <p:nvPr/>
        </p:nvGrpSpPr>
        <p:grpSpPr>
          <a:xfrm>
            <a:off x="1178916" y="4356159"/>
            <a:ext cx="5198727" cy="1280160"/>
            <a:chOff x="1178916" y="4356159"/>
            <a:chExt cx="5198727" cy="1280160"/>
          </a:xfrm>
        </p:grpSpPr>
        <p:sp>
          <p:nvSpPr>
            <p:cNvPr id="88" name="Rectangle: Rounded Corners 87">
              <a:extLst>
                <a:ext uri="{FF2B5EF4-FFF2-40B4-BE49-F238E27FC236}">
                  <a16:creationId xmlns:a16="http://schemas.microsoft.com/office/drawing/2014/main" id="{954050C4-E71F-42B0-9069-101A9A6C83EC}"/>
                </a:ext>
                <a:ext uri="{C183D7F6-B498-43B3-948B-1728B52AA6E4}">
                  <adec:decorative xmlns:adec="http://schemas.microsoft.com/office/drawing/2017/decorative" val="1"/>
                </a:ext>
              </a:extLst>
            </p:cNvPr>
            <p:cNvSpPr/>
            <p:nvPr/>
          </p:nvSpPr>
          <p:spPr>
            <a:xfrm>
              <a:off x="1178916" y="4356159"/>
              <a:ext cx="4846320" cy="128016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87" name="Rectangle 86">
              <a:extLst>
                <a:ext uri="{FF2B5EF4-FFF2-40B4-BE49-F238E27FC236}">
                  <a16:creationId xmlns:a16="http://schemas.microsoft.com/office/drawing/2014/main" id="{AB68394C-4501-45ED-82ED-A076F73BFC2C}"/>
                </a:ext>
              </a:extLst>
            </p:cNvPr>
            <p:cNvSpPr/>
            <p:nvPr/>
          </p:nvSpPr>
          <p:spPr>
            <a:xfrm>
              <a:off x="1199809" y="4830251"/>
              <a:ext cx="2922980" cy="369332"/>
            </a:xfrm>
            <a:prstGeom prst="rect">
              <a:avLst/>
            </a:prstGeom>
          </p:spPr>
          <p:txBody>
            <a:bodyPr wrap="none" lIns="182880">
              <a:spAutoFit/>
            </a:bodyPr>
            <a:lstStyle/>
            <a:p>
              <a:r>
                <a:rPr lang="en-US" b="1" dirty="0">
                  <a:solidFill>
                    <a:srgbClr val="00529B"/>
                  </a:solidFill>
                  <a:latin typeface="Arial"/>
                  <a:cs typeface="Arial"/>
                </a:rPr>
                <a:t>When’s the 5-star SEP? </a:t>
              </a:r>
              <a:endParaRPr lang="en-US" dirty="0"/>
            </a:p>
          </p:txBody>
        </p:sp>
        <p:pic>
          <p:nvPicPr>
            <p:cNvPr id="42" name="Picture 41">
              <a:extLst>
                <a:ext uri="{FF2B5EF4-FFF2-40B4-BE49-F238E27FC236}">
                  <a16:creationId xmlns:a16="http://schemas.microsoft.com/office/drawing/2014/main" id="{F8D28A4F-64BE-41C0-AD82-51115CA0A01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66720" y="4523758"/>
              <a:ext cx="310923" cy="944962"/>
            </a:xfrm>
            <a:prstGeom prst="rect">
              <a:avLst/>
            </a:prstGeom>
          </p:spPr>
        </p:pic>
      </p:grpSp>
      <p:grpSp>
        <p:nvGrpSpPr>
          <p:cNvPr id="92" name="Answer  3" descr="Answer 3: December 8–November 30 each year, you can switch to a Medicare Advantage Plan or Medicare Cost Plan that has 5 stars for its overall rating.&#10;">
            <a:extLst>
              <a:ext uri="{FF2B5EF4-FFF2-40B4-BE49-F238E27FC236}">
                <a16:creationId xmlns:a16="http://schemas.microsoft.com/office/drawing/2014/main" id="{9DBB5614-C092-4B99-8786-0B0CEA8E7A70}"/>
              </a:ext>
            </a:extLst>
          </p:cNvPr>
          <p:cNvGrpSpPr/>
          <p:nvPr/>
        </p:nvGrpSpPr>
        <p:grpSpPr>
          <a:xfrm>
            <a:off x="6497765" y="4343901"/>
            <a:ext cx="4856035" cy="1280160"/>
            <a:chOff x="6349555" y="4210378"/>
            <a:chExt cx="4856035" cy="1280160"/>
          </a:xfrm>
        </p:grpSpPr>
        <p:sp>
          <p:nvSpPr>
            <p:cNvPr id="93" name="Item 3 - A">
              <a:extLst>
                <a:ext uri="{FF2B5EF4-FFF2-40B4-BE49-F238E27FC236}">
                  <a16:creationId xmlns:a16="http://schemas.microsoft.com/office/drawing/2014/main" id="{D3216A11-386D-473B-8825-4BB51405FA7D}"/>
                </a:ext>
              </a:extLst>
            </p:cNvPr>
            <p:cNvSpPr/>
            <p:nvPr/>
          </p:nvSpPr>
          <p:spPr>
            <a:xfrm>
              <a:off x="6349555" y="4210378"/>
              <a:ext cx="4846320" cy="128016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94" name="Rectangle 93">
              <a:extLst>
                <a:ext uri="{FF2B5EF4-FFF2-40B4-BE49-F238E27FC236}">
                  <a16:creationId xmlns:a16="http://schemas.microsoft.com/office/drawing/2014/main" id="{559D4044-E031-4C11-AA01-BBC8FD5E62B3}"/>
                </a:ext>
              </a:extLst>
            </p:cNvPr>
            <p:cNvSpPr/>
            <p:nvPr/>
          </p:nvSpPr>
          <p:spPr>
            <a:xfrm>
              <a:off x="6383161" y="4247216"/>
              <a:ext cx="4822429" cy="1200329"/>
            </a:xfrm>
            <a:prstGeom prst="rect">
              <a:avLst/>
            </a:prstGeom>
          </p:spPr>
          <p:txBody>
            <a:bodyPr wrap="square" lIns="182880">
              <a:spAutoFit/>
            </a:bodyPr>
            <a:lstStyle/>
            <a:p>
              <a:r>
                <a:rPr lang="en-US" dirty="0">
                  <a:solidFill>
                    <a:srgbClr val="00529B"/>
                  </a:solidFill>
                  <a:latin typeface="Arial"/>
                  <a:cs typeface="Arial"/>
                </a:rPr>
                <a:t>December 8–November 30 each year, you can switch to a Medicare Advantage Plan or Medicare Cost Plan that has 5 stars for its overall rating.</a:t>
              </a:r>
            </a:p>
          </p:txBody>
        </p:sp>
      </p:grpSp>
      <p:sp>
        <p:nvSpPr>
          <p:cNvPr id="12" name="Content Placeholder 2" descr="Text box:Note: If you drop a Medicare Supplement Insurance (Medigap) policy to join a Medicare Advantage Plan, you might not be able to get it back.&#10;"/>
          <p:cNvSpPr txBox="1">
            <a:spLocks/>
          </p:cNvSpPr>
          <p:nvPr/>
        </p:nvSpPr>
        <p:spPr>
          <a:xfrm>
            <a:off x="1239473" y="5771092"/>
            <a:ext cx="9683989" cy="1333560"/>
          </a:xfrm>
          <a:prstGeom prst="rect">
            <a:avLst/>
          </a:prstGeom>
          <a:noFill/>
        </p:spPr>
        <p:txBody>
          <a:bodyPr vert="horz" lIns="91440" tIns="45720" rIns="91440" bIns="45720" rtlCol="0">
            <a:no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1146175" indent="-338138"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1204913" indent="346075"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887538" indent="-315913"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600"/>
              </a:spcBef>
              <a:spcAft>
                <a:spcPts val="0"/>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Note:</a:t>
            </a:r>
            <a:r>
              <a:rPr kumimoji="0" lang="en-US" sz="1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If you drop a Medicare Supplement Insurance (Medigap) policy to join a Medicare Advantage Plan, you might not be able to get it back.</a:t>
            </a:r>
          </a:p>
        </p:txBody>
      </p:sp>
      <p:sp>
        <p:nvSpPr>
          <p:cNvPr id="44" name="Freeform: Shape 43" descr="White start in a blue circle indicating a note on the slide">
            <a:extLst>
              <a:ext uri="{FF2B5EF4-FFF2-40B4-BE49-F238E27FC236}">
                <a16:creationId xmlns:a16="http://schemas.microsoft.com/office/drawing/2014/main" id="{11DD268A-584E-4FDE-B7D5-049519831EA9}"/>
              </a:ext>
            </a:extLst>
          </p:cNvPr>
          <p:cNvSpPr>
            <a:spLocks noChangeAspect="1"/>
          </p:cNvSpPr>
          <p:nvPr/>
        </p:nvSpPr>
        <p:spPr>
          <a:xfrm>
            <a:off x="1051599" y="5823397"/>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p>
            <a:r>
              <a:rPr lang="en-US" dirty="0"/>
              <a:t>Getting Started With Medicare</a:t>
            </a:r>
          </a:p>
        </p:txBody>
      </p:sp>
      <p:sp>
        <p:nvSpPr>
          <p:cNvPr id="19" name="Slide Number Placeholder 5">
            <a:extLst>
              <a:ext uri="{FF2B5EF4-FFF2-40B4-BE49-F238E27FC236}">
                <a16:creationId xmlns:a16="http://schemas.microsoft.com/office/drawing/2014/main" id="{FAFD95FD-AA07-40C6-900B-3B8005E3001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75</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36010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wipe(left)">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wipe(left)">
                                      <p:cBhvr>
                                        <p:cTn id="20" dur="500"/>
                                        <p:tgtEl>
                                          <p:spTgt spid="8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wipe(left)">
                                      <p:cBhvr>
                                        <p:cTn id="29" dur="500"/>
                                        <p:tgtEl>
                                          <p:spTgt spid="9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Do I Enroll in a Medicare Advantage Plan?</a:t>
            </a:r>
          </a:p>
        </p:txBody>
      </p:sp>
      <p:sp>
        <p:nvSpPr>
          <p:cNvPr id="6" name="Content Placeholder 9"/>
          <p:cNvSpPr txBox="1">
            <a:spLocks/>
          </p:cNvSpPr>
          <p:nvPr/>
        </p:nvSpPr>
        <p:spPr>
          <a:xfrm>
            <a:off x="721217" y="2039316"/>
            <a:ext cx="10845944" cy="40006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spcAft>
                <a:spcPts val="1200"/>
              </a:spcAft>
            </a:pPr>
            <a:r>
              <a:rPr lang="en-US" sz="2800" dirty="0">
                <a:solidFill>
                  <a:srgbClr val="00529B"/>
                </a:solidFill>
                <a:latin typeface="Arial" panose="020B0604020202020204" pitchFamily="34" charset="0"/>
                <a:cs typeface="Arial" panose="020B0604020202020204" pitchFamily="34" charset="0"/>
              </a:rPr>
              <a:t>Find health and drug plans at </a:t>
            </a:r>
            <a:r>
              <a:rPr lang="en-US" sz="28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endParaRPr lang="en-US" sz="2800" dirty="0">
              <a:solidFill>
                <a:srgbClr val="00529B"/>
              </a:solidFill>
              <a:latin typeface="Arial" panose="020B0604020202020204" pitchFamily="34" charset="0"/>
              <a:cs typeface="Arial" panose="020B0604020202020204" pitchFamily="34" charset="0"/>
            </a:endParaRPr>
          </a:p>
          <a:p>
            <a:pPr defTabSz="685800">
              <a:lnSpc>
                <a:spcPct val="100000"/>
              </a:lnSpc>
              <a:spcBef>
                <a:spcPts val="0"/>
              </a:spcBef>
              <a:spcAft>
                <a:spcPts val="1200"/>
              </a:spcAft>
            </a:pPr>
            <a:r>
              <a:rPr lang="en-US" sz="2800" dirty="0">
                <a:solidFill>
                  <a:srgbClr val="00529B"/>
                </a:solidFill>
                <a:latin typeface="Arial" panose="020B0604020202020204" pitchFamily="34" charset="0"/>
                <a:cs typeface="Arial" panose="020B0604020202020204" pitchFamily="34" charset="0"/>
              </a:rPr>
              <a:t>Once you understand the plan’s rules and costs, here’s how to join:</a:t>
            </a:r>
          </a:p>
          <a:p>
            <a:pPr marL="548640" lvl="2">
              <a:spcBef>
                <a:spcPts val="0"/>
              </a:spcBef>
              <a:spcAft>
                <a:spcPts val="1200"/>
              </a:spcAft>
              <a:buSzPct val="100000"/>
              <a:buFont typeface="Arial" panose="020B0604020202020204" pitchFamily="34" charset="0"/>
              <a:buChar char="•"/>
            </a:pPr>
            <a:r>
              <a:rPr lang="en-US" dirty="0">
                <a:solidFill>
                  <a:srgbClr val="00529B"/>
                </a:solidFill>
                <a:latin typeface="Arial" panose="020B0604020202020204" pitchFamily="34" charset="0"/>
                <a:cs typeface="Arial" panose="020B0604020202020204" pitchFamily="34" charset="0"/>
              </a:rPr>
              <a:t>Visit the plan’s website to see if you can join online</a:t>
            </a:r>
          </a:p>
          <a:p>
            <a:pPr marL="548640" lvl="2">
              <a:spcBef>
                <a:spcPts val="0"/>
              </a:spcBef>
              <a:spcAft>
                <a:spcPts val="1200"/>
              </a:spcAft>
              <a:buSzPct val="100000"/>
              <a:buFont typeface="Arial" panose="020B0604020202020204" pitchFamily="34" charset="0"/>
              <a:buChar char="•"/>
              <a:defRPr/>
            </a:pPr>
            <a:r>
              <a:rPr kumimoji="0" lang="en-US"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Fill out a paper enrollment form</a:t>
            </a:r>
          </a:p>
          <a:p>
            <a:pPr marL="548640" lvl="2">
              <a:spcBef>
                <a:spcPts val="0"/>
              </a:spcBef>
              <a:spcAft>
                <a:spcPts val="1200"/>
              </a:spcAft>
              <a:buSzPct val="100000"/>
              <a:buFont typeface="Arial" panose="020B0604020202020204" pitchFamily="34" charset="0"/>
              <a:buChar char="•"/>
              <a:defRPr/>
            </a:pPr>
            <a:r>
              <a:rPr kumimoji="0" lang="en-US"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Call the plan you want to join (visit </a:t>
            </a:r>
            <a:r>
              <a:rPr lang="en-US"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lang="en-US" dirty="0">
                <a:solidFill>
                  <a:srgbClr val="00529B"/>
                </a:solidFill>
                <a:latin typeface="Arial" panose="020B0604020202020204" pitchFamily="34" charset="0"/>
                <a:cs typeface="Arial" panose="020B0604020202020204" pitchFamily="34" charset="0"/>
              </a:rPr>
              <a:t> to get your plan’s contact information)</a:t>
            </a:r>
            <a:endParaRPr kumimoji="0" lang="en-US"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548640" lvl="2">
              <a:spcBef>
                <a:spcPts val="0"/>
              </a:spcBef>
              <a:spcAft>
                <a:spcPts val="1200"/>
              </a:spcAft>
              <a:buSzPct val="100000"/>
              <a:buFont typeface="Arial" panose="020B0604020202020204" pitchFamily="34" charset="0"/>
              <a:buChar char="•"/>
              <a:defRPr/>
            </a:pPr>
            <a:r>
              <a:rPr lang="en-US" dirty="0">
                <a:solidFill>
                  <a:srgbClr val="00529B"/>
                </a:solidFill>
                <a:latin typeface="Arial" panose="020B0604020202020204" pitchFamily="34" charset="0"/>
                <a:cs typeface="Arial" panose="020B0604020202020204" pitchFamily="34" charset="0"/>
              </a:rPr>
              <a:t>Call Medicare</a:t>
            </a:r>
            <a:endParaRPr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grpSp>
        <p:nvGrpSpPr>
          <p:cNvPr id="5" name="Group 4" descr="Yellow information banner with an phone icon. The banner has the Medicare contact info">
            <a:extLst>
              <a:ext uri="{FF2B5EF4-FFF2-40B4-BE49-F238E27FC236}">
                <a16:creationId xmlns:a16="http://schemas.microsoft.com/office/drawing/2014/main" id="{BC3B88E9-7A8C-4BE2-801D-F1E24964BB14}"/>
              </a:ext>
            </a:extLst>
          </p:cNvPr>
          <p:cNvGrpSpPr/>
          <p:nvPr/>
        </p:nvGrpSpPr>
        <p:grpSpPr>
          <a:xfrm>
            <a:off x="7134725" y="1054016"/>
            <a:ext cx="5094694" cy="974451"/>
            <a:chOff x="7134725" y="1054016"/>
            <a:chExt cx="5094694" cy="974451"/>
          </a:xfrm>
        </p:grpSpPr>
        <p:grpSp>
          <p:nvGrpSpPr>
            <p:cNvPr id="9" name="Group 8">
              <a:extLst>
                <a:ext uri="{FF2B5EF4-FFF2-40B4-BE49-F238E27FC236}">
                  <a16:creationId xmlns:a16="http://schemas.microsoft.com/office/drawing/2014/main" id="{CC16F97F-1F07-42E1-9838-F30C6ED92DD6}"/>
                </a:ext>
              </a:extLst>
            </p:cNvPr>
            <p:cNvGrpSpPr/>
            <p:nvPr/>
          </p:nvGrpSpPr>
          <p:grpSpPr>
            <a:xfrm>
              <a:off x="7134725" y="1105137"/>
              <a:ext cx="5094694" cy="923330"/>
              <a:chOff x="12362045" y="1139971"/>
              <a:chExt cx="5094694" cy="923330"/>
            </a:xfrm>
          </p:grpSpPr>
          <p:sp>
            <p:nvSpPr>
              <p:cNvPr id="10" name="Arrow: Pentagon 9">
                <a:extLst>
                  <a:ext uri="{FF2B5EF4-FFF2-40B4-BE49-F238E27FC236}">
                    <a16:creationId xmlns:a16="http://schemas.microsoft.com/office/drawing/2014/main" id="{9840B983-3FA8-4F1D-ACC7-FB696E2C5C0F}"/>
                  </a:ext>
                </a:extLst>
              </p:cNvPr>
              <p:cNvSpPr/>
              <p:nvPr/>
            </p:nvSpPr>
            <p:spPr>
              <a:xfrm rot="10800000">
                <a:off x="12362045" y="1139971"/>
                <a:ext cx="5072513" cy="707887"/>
              </a:xfrm>
              <a:prstGeom prst="homePlate">
                <a:avLst/>
              </a:prstGeom>
              <a:solidFill>
                <a:srgbClr val="FEC73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1199921-A828-45CD-833D-45485800E54E}"/>
                  </a:ext>
                </a:extLst>
              </p:cNvPr>
              <p:cNvSpPr txBox="1"/>
              <p:nvPr/>
            </p:nvSpPr>
            <p:spPr>
              <a:xfrm>
                <a:off x="13495773" y="1139971"/>
                <a:ext cx="3960966" cy="923330"/>
              </a:xfrm>
              <a:prstGeom prst="rect">
                <a:avLst/>
              </a:prstGeom>
              <a:noFill/>
            </p:spPr>
            <p:txBody>
              <a:bodyPr wrap="square" rtlCol="0">
                <a:spAutoFit/>
              </a:bodyPr>
              <a:lstStyle/>
              <a:p>
                <a:r>
                  <a:rPr lang="en-US" dirty="0">
                    <a:solidFill>
                      <a:srgbClr val="00529B"/>
                    </a:solidFill>
                  </a:rPr>
                  <a:t>Call Medicare at 1-800-MEDICARE </a:t>
                </a:r>
              </a:p>
              <a:p>
                <a:r>
                  <a:rPr lang="en-US" dirty="0">
                    <a:solidFill>
                      <a:srgbClr val="00529B"/>
                    </a:solidFill>
                  </a:rPr>
                  <a:t>(1-800-633-4227; TTY: 1-877-486-2048)</a:t>
                </a:r>
                <a:endParaRPr lang="en-US" dirty="0">
                  <a:solidFill>
                    <a:srgbClr val="00529B"/>
                  </a:solidFill>
                  <a:cs typeface="Calibri"/>
                </a:endParaRPr>
              </a:p>
              <a:p>
                <a:endParaRPr lang="en-US" dirty="0"/>
              </a:p>
            </p:txBody>
          </p:sp>
        </p:grpSp>
        <p:sp>
          <p:nvSpPr>
            <p:cNvPr id="14" name="Freeform: Shape 13">
              <a:extLst>
                <a:ext uri="{FF2B5EF4-FFF2-40B4-BE49-F238E27FC236}">
                  <a16:creationId xmlns:a16="http://schemas.microsoft.com/office/drawing/2014/main" id="{5330C4EF-128C-4D7B-A90C-83681743CE47}"/>
                </a:ext>
              </a:extLst>
            </p:cNvPr>
            <p:cNvSpPr>
              <a:spLocks noChangeAspect="1"/>
            </p:cNvSpPr>
            <p:nvPr/>
          </p:nvSpPr>
          <p:spPr>
            <a:xfrm>
              <a:off x="7703342" y="1054016"/>
              <a:ext cx="356229" cy="710755"/>
            </a:xfrm>
            <a:custGeom>
              <a:avLst/>
              <a:gdLst>
                <a:gd name="connsiteX0" fmla="*/ 268143 w 2268748"/>
                <a:gd name="connsiteY0" fmla="*/ 0 h 4526644"/>
                <a:gd name="connsiteX1" fmla="*/ 2000605 w 2268748"/>
                <a:gd name="connsiteY1" fmla="*/ 0 h 4526644"/>
                <a:gd name="connsiteX2" fmla="*/ 2268748 w 2268748"/>
                <a:gd name="connsiteY2" fmla="*/ 268143 h 4526644"/>
                <a:gd name="connsiteX3" fmla="*/ 2268748 w 2268748"/>
                <a:gd name="connsiteY3" fmla="*/ 4258501 h 4526644"/>
                <a:gd name="connsiteX4" fmla="*/ 2000605 w 2268748"/>
                <a:gd name="connsiteY4" fmla="*/ 4526644 h 4526644"/>
                <a:gd name="connsiteX5" fmla="*/ 268143 w 2268748"/>
                <a:gd name="connsiteY5" fmla="*/ 4526644 h 4526644"/>
                <a:gd name="connsiteX6" fmla="*/ 0 w 2268748"/>
                <a:gd name="connsiteY6" fmla="*/ 4258501 h 4526644"/>
                <a:gd name="connsiteX7" fmla="*/ 0 w 2268748"/>
                <a:gd name="connsiteY7" fmla="*/ 268143 h 4526644"/>
                <a:gd name="connsiteX8" fmla="*/ 268143 w 2268748"/>
                <a:gd name="connsiteY8" fmla="*/ 0 h 4526644"/>
                <a:gd name="connsiteX9" fmla="*/ 979331 w 2268748"/>
                <a:gd name="connsiteY9" fmla="*/ 240290 h 4526644"/>
                <a:gd name="connsiteX10" fmla="*/ 905777 w 2268748"/>
                <a:gd name="connsiteY10" fmla="*/ 274796 h 4526644"/>
                <a:gd name="connsiteX11" fmla="*/ 979331 w 2268748"/>
                <a:gd name="connsiteY11" fmla="*/ 309301 h 4526644"/>
                <a:gd name="connsiteX12" fmla="*/ 1289423 w 2268748"/>
                <a:gd name="connsiteY12" fmla="*/ 309301 h 4526644"/>
                <a:gd name="connsiteX13" fmla="*/ 1362977 w 2268748"/>
                <a:gd name="connsiteY13" fmla="*/ 274796 h 4526644"/>
                <a:gd name="connsiteX14" fmla="*/ 1289423 w 2268748"/>
                <a:gd name="connsiteY14" fmla="*/ 240290 h 4526644"/>
                <a:gd name="connsiteX15" fmla="*/ 979331 w 2268748"/>
                <a:gd name="connsiteY15" fmla="*/ 240290 h 4526644"/>
                <a:gd name="connsiteX16" fmla="*/ 86265 w 2268748"/>
                <a:gd name="connsiteY16" fmla="*/ 542489 h 4526644"/>
                <a:gd name="connsiteX17" fmla="*/ 86265 w 2268748"/>
                <a:gd name="connsiteY17" fmla="*/ 3984155 h 4526644"/>
                <a:gd name="connsiteX18" fmla="*/ 2182484 w 2268748"/>
                <a:gd name="connsiteY18" fmla="*/ 3984155 h 4526644"/>
                <a:gd name="connsiteX19" fmla="*/ 2182484 w 2268748"/>
                <a:gd name="connsiteY19" fmla="*/ 542489 h 4526644"/>
                <a:gd name="connsiteX20" fmla="*/ 86265 w 2268748"/>
                <a:gd name="connsiteY20" fmla="*/ 542489 h 4526644"/>
                <a:gd name="connsiteX21" fmla="*/ 1134374 w 2268748"/>
                <a:gd name="connsiteY21" fmla="*/ 4095379 h 4526644"/>
                <a:gd name="connsiteX22" fmla="*/ 974354 w 2268748"/>
                <a:gd name="connsiteY22" fmla="*/ 4255399 h 4526644"/>
                <a:gd name="connsiteX23" fmla="*/ 1134374 w 2268748"/>
                <a:gd name="connsiteY23" fmla="*/ 4415419 h 4526644"/>
                <a:gd name="connsiteX24" fmla="*/ 1294394 w 2268748"/>
                <a:gd name="connsiteY24" fmla="*/ 4255399 h 4526644"/>
                <a:gd name="connsiteX25" fmla="*/ 1134374 w 2268748"/>
                <a:gd name="connsiteY25" fmla="*/ 4095379 h 452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68748" h="4526644">
                  <a:moveTo>
                    <a:pt x="268143" y="0"/>
                  </a:moveTo>
                  <a:lnTo>
                    <a:pt x="2000605" y="0"/>
                  </a:lnTo>
                  <a:cubicBezTo>
                    <a:pt x="2148696" y="0"/>
                    <a:pt x="2268748" y="120052"/>
                    <a:pt x="2268748" y="268143"/>
                  </a:cubicBezTo>
                  <a:lnTo>
                    <a:pt x="2268748" y="4258501"/>
                  </a:lnTo>
                  <a:cubicBezTo>
                    <a:pt x="2268748" y="4406592"/>
                    <a:pt x="2148696" y="4526644"/>
                    <a:pt x="2000605" y="4526644"/>
                  </a:cubicBezTo>
                  <a:lnTo>
                    <a:pt x="268143" y="4526644"/>
                  </a:lnTo>
                  <a:cubicBezTo>
                    <a:pt x="120052" y="4526644"/>
                    <a:pt x="0" y="4406592"/>
                    <a:pt x="0" y="4258501"/>
                  </a:cubicBezTo>
                  <a:lnTo>
                    <a:pt x="0" y="268143"/>
                  </a:lnTo>
                  <a:cubicBezTo>
                    <a:pt x="0" y="120052"/>
                    <a:pt x="120052" y="0"/>
                    <a:pt x="268143" y="0"/>
                  </a:cubicBezTo>
                  <a:close/>
                  <a:moveTo>
                    <a:pt x="979331" y="240290"/>
                  </a:moveTo>
                  <a:cubicBezTo>
                    <a:pt x="938713" y="240290"/>
                    <a:pt x="905777" y="255738"/>
                    <a:pt x="905777" y="274796"/>
                  </a:cubicBezTo>
                  <a:cubicBezTo>
                    <a:pt x="905777" y="293853"/>
                    <a:pt x="938713" y="309301"/>
                    <a:pt x="979331" y="309301"/>
                  </a:cubicBezTo>
                  <a:lnTo>
                    <a:pt x="1289423" y="309301"/>
                  </a:lnTo>
                  <a:cubicBezTo>
                    <a:pt x="1330042" y="309301"/>
                    <a:pt x="1362977" y="293853"/>
                    <a:pt x="1362977" y="274796"/>
                  </a:cubicBezTo>
                  <a:cubicBezTo>
                    <a:pt x="1362977" y="255738"/>
                    <a:pt x="1330042" y="240290"/>
                    <a:pt x="1289423" y="240290"/>
                  </a:cubicBezTo>
                  <a:lnTo>
                    <a:pt x="979331" y="240290"/>
                  </a:lnTo>
                  <a:close/>
                  <a:moveTo>
                    <a:pt x="86265" y="542489"/>
                  </a:moveTo>
                  <a:lnTo>
                    <a:pt x="86265" y="3984155"/>
                  </a:lnTo>
                  <a:lnTo>
                    <a:pt x="2182484" y="3984155"/>
                  </a:lnTo>
                  <a:lnTo>
                    <a:pt x="2182484" y="542489"/>
                  </a:lnTo>
                  <a:lnTo>
                    <a:pt x="86265" y="542489"/>
                  </a:lnTo>
                  <a:close/>
                  <a:moveTo>
                    <a:pt x="1134374" y="4095379"/>
                  </a:moveTo>
                  <a:cubicBezTo>
                    <a:pt x="1045997" y="4095379"/>
                    <a:pt x="974354" y="4167022"/>
                    <a:pt x="974354" y="4255399"/>
                  </a:cubicBezTo>
                  <a:cubicBezTo>
                    <a:pt x="974354" y="4343776"/>
                    <a:pt x="1045997" y="4415419"/>
                    <a:pt x="1134374" y="4415419"/>
                  </a:cubicBezTo>
                  <a:cubicBezTo>
                    <a:pt x="1222751" y="4415419"/>
                    <a:pt x="1294394" y="4343776"/>
                    <a:pt x="1294394" y="4255399"/>
                  </a:cubicBezTo>
                  <a:cubicBezTo>
                    <a:pt x="1294394" y="4167022"/>
                    <a:pt x="1222751" y="4095379"/>
                    <a:pt x="1134374" y="4095379"/>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Footer Placeholder 2"/>
          <p:cNvSpPr>
            <a:spLocks noGrp="1"/>
          </p:cNvSpPr>
          <p:nvPr>
            <p:ph type="ftr" sz="quarter" idx="11"/>
          </p:nvPr>
        </p:nvSpPr>
        <p:spPr/>
        <p:txBody>
          <a:bodyPr/>
          <a:lstStyle/>
          <a:p>
            <a:r>
              <a:rPr lang="en-US" dirty="0"/>
              <a:t>Getting Started With Medicare</a:t>
            </a:r>
          </a:p>
        </p:txBody>
      </p:sp>
      <p:sp>
        <p:nvSpPr>
          <p:cNvPr id="13" name="Slide Number Placeholder 5">
            <a:extLst>
              <a:ext uri="{FF2B5EF4-FFF2-40B4-BE49-F238E27FC236}">
                <a16:creationId xmlns:a16="http://schemas.microsoft.com/office/drawing/2014/main" id="{29FE23A9-BFE4-44EF-8CD9-175E671D569F}"/>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76</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77175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Join a Medicare Advantage Plan?</a:t>
            </a:r>
          </a:p>
        </p:txBody>
      </p:sp>
      <p:sp>
        <p:nvSpPr>
          <p:cNvPr id="50" name="Content Placeholder 4">
            <a:extLst>
              <a:ext uri="{FF2B5EF4-FFF2-40B4-BE49-F238E27FC236}">
                <a16:creationId xmlns:a16="http://schemas.microsoft.com/office/drawing/2014/main" id="{D40ACEA4-F568-497C-AB84-C9E393BE69F6}"/>
              </a:ext>
            </a:extLst>
          </p:cNvPr>
          <p:cNvSpPr txBox="1">
            <a:spLocks/>
          </p:cNvSpPr>
          <p:nvPr/>
        </p:nvSpPr>
        <p:spPr>
          <a:xfrm>
            <a:off x="2434985" y="1165031"/>
            <a:ext cx="7218133" cy="43326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600"/>
              </a:spcBef>
              <a:spcAft>
                <a:spcPts val="0"/>
              </a:spcAft>
              <a:buClrTx/>
              <a:buSzTx/>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Consider:</a:t>
            </a:r>
          </a:p>
          <a:p>
            <a:pPr marL="460375" lvl="1" indent="-228600">
              <a:buFont typeface="Wingdings" panose="05000000000000000000" pitchFamily="2" charset="2"/>
              <a:buChar char="§"/>
              <a:defRPr/>
            </a:pPr>
            <a:endParaRPr lang="en-US" dirty="0">
              <a:latin typeface="Calibri" panose="020F0502020204030204"/>
              <a:cs typeface="Calibri"/>
            </a:endParaRPr>
          </a:p>
        </p:txBody>
      </p:sp>
      <p:grpSp>
        <p:nvGrpSpPr>
          <p:cNvPr id="5" name="Group 4" descr="Box 1:If the plan offers extra benefits (in addition to Original Medicare benefits) and if you need to pay extra to get them&#10;">
            <a:extLst>
              <a:ext uri="{FF2B5EF4-FFF2-40B4-BE49-F238E27FC236}">
                <a16:creationId xmlns:a16="http://schemas.microsoft.com/office/drawing/2014/main" id="{51CE6C1A-67D7-4FA3-95F8-D7F77FBA64E1}"/>
              </a:ext>
            </a:extLst>
          </p:cNvPr>
          <p:cNvGrpSpPr/>
          <p:nvPr/>
        </p:nvGrpSpPr>
        <p:grpSpPr>
          <a:xfrm>
            <a:off x="454049" y="1673241"/>
            <a:ext cx="2080725" cy="3610435"/>
            <a:chOff x="454049" y="1673241"/>
            <a:chExt cx="2080725" cy="3610435"/>
          </a:xfrm>
        </p:grpSpPr>
        <p:sp>
          <p:nvSpPr>
            <p:cNvPr id="22" name="Rectangle: Top Corners Rounded 21">
              <a:extLst>
                <a:ext uri="{FF2B5EF4-FFF2-40B4-BE49-F238E27FC236}">
                  <a16:creationId xmlns:a16="http://schemas.microsoft.com/office/drawing/2014/main" id="{321FA1F2-FFE4-4BAE-828E-45CB71EC41E9}"/>
                </a:ext>
                <a:ext uri="{C183D7F6-B498-43B3-948B-1728B52AA6E4}">
                  <adec:decorative xmlns:adec="http://schemas.microsoft.com/office/drawing/2017/decorative" val="1"/>
                </a:ext>
              </a:extLst>
            </p:cNvPr>
            <p:cNvSpPr/>
            <p:nvPr/>
          </p:nvSpPr>
          <p:spPr bwMode="auto">
            <a:xfrm flipV="1">
              <a:off x="454049" y="2218044"/>
              <a:ext cx="2080725" cy="3065632"/>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3" name="TextBox 22">
              <a:extLst>
                <a:ext uri="{FF2B5EF4-FFF2-40B4-BE49-F238E27FC236}">
                  <a16:creationId xmlns:a16="http://schemas.microsoft.com/office/drawing/2014/main" id="{88A99618-0B8D-4A15-8B21-47F8628FF705}"/>
                </a:ext>
              </a:extLst>
            </p:cNvPr>
            <p:cNvSpPr txBox="1"/>
            <p:nvPr/>
          </p:nvSpPr>
          <p:spPr>
            <a:xfrm>
              <a:off x="470744" y="3058174"/>
              <a:ext cx="2047333" cy="1867499"/>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If the plan offers </a:t>
              </a:r>
              <a:r>
                <a:rPr lang="en-US" sz="1400" b="1" dirty="0">
                  <a:solidFill>
                    <a:srgbClr val="00529B"/>
                  </a:solidFill>
                  <a:latin typeface="Arial"/>
                  <a:cs typeface="Arial"/>
                </a:rPr>
                <a:t>extra benefits</a:t>
              </a:r>
              <a:r>
                <a:rPr lang="en-US" sz="1400" dirty="0">
                  <a:solidFill>
                    <a:srgbClr val="00529B"/>
                  </a:solidFill>
                  <a:latin typeface="Arial"/>
                  <a:cs typeface="Arial"/>
                </a:rPr>
                <a:t> (in addition to Original Medicare benefits) and if you need to pay extra to get them</a:t>
              </a:r>
            </a:p>
          </p:txBody>
        </p:sp>
        <p:sp>
          <p:nvSpPr>
            <p:cNvPr id="48" name="Oval 47">
              <a:extLst>
                <a:ext uri="{FF2B5EF4-FFF2-40B4-BE49-F238E27FC236}">
                  <a16:creationId xmlns:a16="http://schemas.microsoft.com/office/drawing/2014/main" id="{7E72724F-E15B-4C1B-8115-7D8B45ADF3D3}"/>
                </a:ext>
                <a:ext uri="{C183D7F6-B498-43B3-948B-1728B52AA6E4}">
                  <adec:decorative xmlns:adec="http://schemas.microsoft.com/office/drawing/2017/decorative" val="1"/>
                </a:ext>
              </a:extLst>
            </p:cNvPr>
            <p:cNvSpPr/>
            <p:nvPr/>
          </p:nvSpPr>
          <p:spPr bwMode="auto">
            <a:xfrm>
              <a:off x="808053" y="1673241"/>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9" name="Oval 48">
              <a:extLst>
                <a:ext uri="{FF2B5EF4-FFF2-40B4-BE49-F238E27FC236}">
                  <a16:creationId xmlns:a16="http://schemas.microsoft.com/office/drawing/2014/main" id="{8CEA9B06-766B-4D94-BB13-CAC54324BA2F}"/>
                </a:ext>
                <a:ext uri="{C183D7F6-B498-43B3-948B-1728B52AA6E4}">
                  <adec:decorative xmlns:adec="http://schemas.microsoft.com/office/drawing/2017/decorative" val="1"/>
                </a:ext>
              </a:extLst>
            </p:cNvPr>
            <p:cNvSpPr/>
            <p:nvPr/>
          </p:nvSpPr>
          <p:spPr bwMode="auto">
            <a:xfrm>
              <a:off x="918236" y="1779161"/>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 name="Graphic 5">
              <a:extLst>
                <a:ext uri="{FF2B5EF4-FFF2-40B4-BE49-F238E27FC236}">
                  <a16:creationId xmlns:a16="http://schemas.microsoft.com/office/drawing/2014/main" id="{959DAB56-103D-4034-996C-213289574E6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776" y="1869213"/>
              <a:ext cx="914400" cy="914400"/>
            </a:xfrm>
            <a:prstGeom prst="rect">
              <a:avLst/>
            </a:prstGeom>
          </p:spPr>
        </p:pic>
      </p:grpSp>
      <p:grpSp>
        <p:nvGrpSpPr>
          <p:cNvPr id="9" name="Group 8" descr="Box 2: Some plans may require you to use a network">
            <a:extLst>
              <a:ext uri="{FF2B5EF4-FFF2-40B4-BE49-F238E27FC236}">
                <a16:creationId xmlns:a16="http://schemas.microsoft.com/office/drawing/2014/main" id="{FA8BD209-0164-416F-8B7C-82AB94BF1B73}"/>
              </a:ext>
            </a:extLst>
          </p:cNvPr>
          <p:cNvGrpSpPr/>
          <p:nvPr/>
        </p:nvGrpSpPr>
        <p:grpSpPr>
          <a:xfrm>
            <a:off x="2755215" y="1677151"/>
            <a:ext cx="2080724" cy="3617609"/>
            <a:chOff x="2755215" y="1677151"/>
            <a:chExt cx="2080724" cy="3617609"/>
          </a:xfrm>
        </p:grpSpPr>
        <p:sp>
          <p:nvSpPr>
            <p:cNvPr id="19" name="Rectangle: Top Corners Rounded 18">
              <a:extLst>
                <a:ext uri="{FF2B5EF4-FFF2-40B4-BE49-F238E27FC236}">
                  <a16:creationId xmlns:a16="http://schemas.microsoft.com/office/drawing/2014/main" id="{CEBB0D6F-4A4C-4CE8-9044-684658702574}"/>
                </a:ext>
                <a:ext uri="{C183D7F6-B498-43B3-948B-1728B52AA6E4}">
                  <adec:decorative xmlns:adec="http://schemas.microsoft.com/office/drawing/2017/decorative" val="1"/>
                </a:ext>
              </a:extLst>
            </p:cNvPr>
            <p:cNvSpPr/>
            <p:nvPr/>
          </p:nvSpPr>
          <p:spPr bwMode="auto">
            <a:xfrm flipV="1">
              <a:off x="2755215" y="2229128"/>
              <a:ext cx="2080724" cy="3065632"/>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7" name="Oval 26">
              <a:extLst>
                <a:ext uri="{FF2B5EF4-FFF2-40B4-BE49-F238E27FC236}">
                  <a16:creationId xmlns:a16="http://schemas.microsoft.com/office/drawing/2014/main" id="{6859CDF6-9C4E-4447-934B-E2F92C17C2BE}"/>
                </a:ext>
                <a:ext uri="{C183D7F6-B498-43B3-948B-1728B52AA6E4}">
                  <adec:decorative xmlns:adec="http://schemas.microsoft.com/office/drawing/2017/decorative" val="1"/>
                </a:ext>
              </a:extLst>
            </p:cNvPr>
            <p:cNvSpPr/>
            <p:nvPr/>
          </p:nvSpPr>
          <p:spPr bwMode="auto">
            <a:xfrm>
              <a:off x="3103978" y="1677151"/>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8" name="Oval 27">
              <a:extLst>
                <a:ext uri="{FF2B5EF4-FFF2-40B4-BE49-F238E27FC236}">
                  <a16:creationId xmlns:a16="http://schemas.microsoft.com/office/drawing/2014/main" id="{1B917146-7341-45BC-B995-781EBE2438A8}"/>
                </a:ext>
                <a:ext uri="{C183D7F6-B498-43B3-948B-1728B52AA6E4}">
                  <adec:decorative xmlns:adec="http://schemas.microsoft.com/office/drawing/2017/decorative" val="1"/>
                </a:ext>
              </a:extLst>
            </p:cNvPr>
            <p:cNvSpPr/>
            <p:nvPr/>
          </p:nvSpPr>
          <p:spPr bwMode="auto">
            <a:xfrm>
              <a:off x="3214162" y="1787334"/>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9" name="TextBox 28">
              <a:extLst>
                <a:ext uri="{FF2B5EF4-FFF2-40B4-BE49-F238E27FC236}">
                  <a16:creationId xmlns:a16="http://schemas.microsoft.com/office/drawing/2014/main" id="{B9846BA3-3FF1-464C-949A-EFDEE52D1B18}"/>
                </a:ext>
              </a:extLst>
            </p:cNvPr>
            <p:cNvSpPr txBox="1"/>
            <p:nvPr/>
          </p:nvSpPr>
          <p:spPr>
            <a:xfrm>
              <a:off x="2771910" y="3510607"/>
              <a:ext cx="2047333" cy="962636"/>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Some plans may require you to use a </a:t>
              </a:r>
              <a:r>
                <a:rPr lang="en-US" sz="1400" b="1" dirty="0">
                  <a:solidFill>
                    <a:srgbClr val="00529B"/>
                  </a:solidFill>
                  <a:latin typeface="Arial"/>
                  <a:cs typeface="Arial"/>
                </a:rPr>
                <a:t>network</a:t>
              </a:r>
              <a:r>
                <a:rPr lang="en-US" sz="1400" dirty="0">
                  <a:solidFill>
                    <a:srgbClr val="00529B"/>
                  </a:solidFill>
                  <a:latin typeface="Arial"/>
                  <a:cs typeface="Arial"/>
                </a:rPr>
                <a:t> </a:t>
              </a:r>
            </a:p>
          </p:txBody>
        </p:sp>
        <p:pic>
          <p:nvPicPr>
            <p:cNvPr id="7" name="Picture 6">
              <a:extLst>
                <a:ext uri="{FF2B5EF4-FFF2-40B4-BE49-F238E27FC236}">
                  <a16:creationId xmlns:a16="http://schemas.microsoft.com/office/drawing/2014/main" id="{9272AA61-60FA-40C4-87D6-3740730C75A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278897" y="1839520"/>
              <a:ext cx="896910" cy="776941"/>
            </a:xfrm>
            <a:prstGeom prst="rect">
              <a:avLst/>
            </a:prstGeom>
          </p:spPr>
        </p:pic>
      </p:grpSp>
      <p:grpSp>
        <p:nvGrpSpPr>
          <p:cNvPr id="14" name="Group 13" descr="Box 3: You may need a referral to see a specialist&#10;">
            <a:extLst>
              <a:ext uri="{FF2B5EF4-FFF2-40B4-BE49-F238E27FC236}">
                <a16:creationId xmlns:a16="http://schemas.microsoft.com/office/drawing/2014/main" id="{24E04753-9568-427B-81CB-09C9F0B6E0D7}"/>
              </a:ext>
            </a:extLst>
          </p:cNvPr>
          <p:cNvGrpSpPr/>
          <p:nvPr/>
        </p:nvGrpSpPr>
        <p:grpSpPr>
          <a:xfrm>
            <a:off x="5056379" y="1691236"/>
            <a:ext cx="2084832" cy="3603528"/>
            <a:chOff x="5056379" y="1691236"/>
            <a:chExt cx="2084832" cy="3603528"/>
          </a:xfrm>
        </p:grpSpPr>
        <p:sp>
          <p:nvSpPr>
            <p:cNvPr id="33" name="Oval 32">
              <a:extLst>
                <a:ext uri="{FF2B5EF4-FFF2-40B4-BE49-F238E27FC236}">
                  <a16:creationId xmlns:a16="http://schemas.microsoft.com/office/drawing/2014/main" id="{82E1AAEC-226D-44B3-A75C-CC8A081C2936}"/>
                </a:ext>
                <a:ext uri="{C183D7F6-B498-43B3-948B-1728B52AA6E4}">
                  <adec:decorative xmlns:adec="http://schemas.microsoft.com/office/drawing/2017/decorative" val="1"/>
                </a:ext>
              </a:extLst>
            </p:cNvPr>
            <p:cNvSpPr/>
            <p:nvPr/>
          </p:nvSpPr>
          <p:spPr bwMode="auto">
            <a:xfrm>
              <a:off x="5470980" y="1691236"/>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grpSp>
          <p:nvGrpSpPr>
            <p:cNvPr id="10" name="Group 9">
              <a:extLst>
                <a:ext uri="{FF2B5EF4-FFF2-40B4-BE49-F238E27FC236}">
                  <a16:creationId xmlns:a16="http://schemas.microsoft.com/office/drawing/2014/main" id="{832BF135-E13F-419D-A8DC-75B62E6BC611}"/>
                </a:ext>
              </a:extLst>
            </p:cNvPr>
            <p:cNvGrpSpPr/>
            <p:nvPr/>
          </p:nvGrpSpPr>
          <p:grpSpPr>
            <a:xfrm>
              <a:off x="5056379" y="1801419"/>
              <a:ext cx="2084832" cy="3493345"/>
              <a:chOff x="5056379" y="1801419"/>
              <a:chExt cx="2084832" cy="3493345"/>
            </a:xfrm>
          </p:grpSpPr>
          <p:sp>
            <p:nvSpPr>
              <p:cNvPr id="18" name="Rectangle: Top Corners Rounded 17">
                <a:extLst>
                  <a:ext uri="{FF2B5EF4-FFF2-40B4-BE49-F238E27FC236}">
                    <a16:creationId xmlns:a16="http://schemas.microsoft.com/office/drawing/2014/main" id="{6F74725E-B1CC-4655-9E10-E30E732C0457}"/>
                  </a:ext>
                  <a:ext uri="{C183D7F6-B498-43B3-948B-1728B52AA6E4}">
                    <adec:decorative xmlns:adec="http://schemas.microsoft.com/office/drawing/2017/decorative" val="1"/>
                  </a:ext>
                </a:extLst>
              </p:cNvPr>
              <p:cNvSpPr/>
              <p:nvPr/>
            </p:nvSpPr>
            <p:spPr bwMode="auto">
              <a:xfrm flipV="1">
                <a:off x="5056379" y="2229128"/>
                <a:ext cx="2084832" cy="3065636"/>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4" name="Oval 33">
                <a:extLst>
                  <a:ext uri="{FF2B5EF4-FFF2-40B4-BE49-F238E27FC236}">
                    <a16:creationId xmlns:a16="http://schemas.microsoft.com/office/drawing/2014/main" id="{0EB40E1F-F723-4D3E-85C6-453A5CBEEFC2}"/>
                  </a:ext>
                  <a:ext uri="{C183D7F6-B498-43B3-948B-1728B52AA6E4}">
                    <adec:decorative xmlns:adec="http://schemas.microsoft.com/office/drawing/2017/decorative" val="1"/>
                  </a:ext>
                </a:extLst>
              </p:cNvPr>
              <p:cNvSpPr/>
              <p:nvPr/>
            </p:nvSpPr>
            <p:spPr bwMode="auto">
              <a:xfrm>
                <a:off x="5581163" y="1801419"/>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5" name="TextBox 34">
                <a:extLst>
                  <a:ext uri="{FF2B5EF4-FFF2-40B4-BE49-F238E27FC236}">
                    <a16:creationId xmlns:a16="http://schemas.microsoft.com/office/drawing/2014/main" id="{908A68DC-EB30-4838-A38B-B1AD27E109F2}"/>
                  </a:ext>
                </a:extLst>
              </p:cNvPr>
              <p:cNvSpPr txBox="1"/>
              <p:nvPr/>
            </p:nvSpPr>
            <p:spPr>
              <a:xfrm>
                <a:off x="5087232" y="3514754"/>
                <a:ext cx="2028250" cy="962636"/>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You may need a </a:t>
                </a:r>
                <a:r>
                  <a:rPr lang="en-US" sz="1400" b="1" dirty="0">
                    <a:solidFill>
                      <a:srgbClr val="00529B"/>
                    </a:solidFill>
                    <a:latin typeface="Arial"/>
                    <a:cs typeface="Arial"/>
                  </a:rPr>
                  <a:t>referral</a:t>
                </a:r>
                <a:r>
                  <a:rPr lang="en-US" sz="1400" dirty="0">
                    <a:solidFill>
                      <a:srgbClr val="00529B"/>
                    </a:solidFill>
                    <a:latin typeface="Arial"/>
                    <a:cs typeface="Arial"/>
                  </a:rPr>
                  <a:t> to see a specialist</a:t>
                </a:r>
              </a:p>
            </p:txBody>
          </p:sp>
          <p:pic>
            <p:nvPicPr>
              <p:cNvPr id="56" name="Graphic 55">
                <a:extLst>
                  <a:ext uri="{FF2B5EF4-FFF2-40B4-BE49-F238E27FC236}">
                    <a16:creationId xmlns:a16="http://schemas.microsoft.com/office/drawing/2014/main" id="{9FB955CE-8531-4337-B538-D34C5380D8D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656" y="1869213"/>
                <a:ext cx="914400" cy="914400"/>
              </a:xfrm>
              <a:prstGeom prst="rect">
                <a:avLst/>
              </a:prstGeom>
            </p:spPr>
          </p:pic>
        </p:grpSp>
      </p:grpSp>
      <p:grpSp>
        <p:nvGrpSpPr>
          <p:cNvPr id="11" name="Group 10" descr="Box 4: You can only join/leave plan during certain periods&#10;">
            <a:extLst>
              <a:ext uri="{FF2B5EF4-FFF2-40B4-BE49-F238E27FC236}">
                <a16:creationId xmlns:a16="http://schemas.microsoft.com/office/drawing/2014/main" id="{A5F35275-1889-4F0F-A45E-9AD005538508}"/>
              </a:ext>
            </a:extLst>
          </p:cNvPr>
          <p:cNvGrpSpPr/>
          <p:nvPr/>
        </p:nvGrpSpPr>
        <p:grpSpPr>
          <a:xfrm>
            <a:off x="7351954" y="1687886"/>
            <a:ext cx="2080724" cy="3606878"/>
            <a:chOff x="7351954" y="1687886"/>
            <a:chExt cx="2080724" cy="3606878"/>
          </a:xfrm>
        </p:grpSpPr>
        <p:sp>
          <p:nvSpPr>
            <p:cNvPr id="17" name="Rectangle: Top Corners Rounded 16">
              <a:extLst>
                <a:ext uri="{FF2B5EF4-FFF2-40B4-BE49-F238E27FC236}">
                  <a16:creationId xmlns:a16="http://schemas.microsoft.com/office/drawing/2014/main" id="{E555205B-7EDD-4D89-90B5-E54CB8E8561F}"/>
                </a:ext>
                <a:ext uri="{C183D7F6-B498-43B3-948B-1728B52AA6E4}">
                  <adec:decorative xmlns:adec="http://schemas.microsoft.com/office/drawing/2017/decorative" val="1"/>
                </a:ext>
              </a:extLst>
            </p:cNvPr>
            <p:cNvSpPr/>
            <p:nvPr/>
          </p:nvSpPr>
          <p:spPr bwMode="auto">
            <a:xfrm flipV="1">
              <a:off x="7351954" y="2229128"/>
              <a:ext cx="2080724" cy="3065636"/>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9" name="Oval 38">
              <a:extLst>
                <a:ext uri="{FF2B5EF4-FFF2-40B4-BE49-F238E27FC236}">
                  <a16:creationId xmlns:a16="http://schemas.microsoft.com/office/drawing/2014/main" id="{96EC5972-6243-4ED9-AD84-F1BF0BE71B8A}"/>
                </a:ext>
                <a:ext uri="{C183D7F6-B498-43B3-948B-1728B52AA6E4}">
                  <adec:decorative xmlns:adec="http://schemas.microsoft.com/office/drawing/2017/decorative" val="1"/>
                </a:ext>
              </a:extLst>
            </p:cNvPr>
            <p:cNvSpPr/>
            <p:nvPr/>
          </p:nvSpPr>
          <p:spPr bwMode="auto">
            <a:xfrm>
              <a:off x="7734308" y="1687886"/>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0" name="Oval 39">
              <a:extLst>
                <a:ext uri="{FF2B5EF4-FFF2-40B4-BE49-F238E27FC236}">
                  <a16:creationId xmlns:a16="http://schemas.microsoft.com/office/drawing/2014/main" id="{EB38D70F-A7AD-4FE4-A112-83B33BF0AD49}"/>
                </a:ext>
                <a:ext uri="{C183D7F6-B498-43B3-948B-1728B52AA6E4}">
                  <adec:decorative xmlns:adec="http://schemas.microsoft.com/office/drawing/2017/decorative" val="1"/>
                </a:ext>
              </a:extLst>
            </p:cNvPr>
            <p:cNvSpPr/>
            <p:nvPr/>
          </p:nvSpPr>
          <p:spPr bwMode="auto">
            <a:xfrm>
              <a:off x="7844492" y="1798069"/>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1" name="TextBox 40">
              <a:extLst>
                <a:ext uri="{FF2B5EF4-FFF2-40B4-BE49-F238E27FC236}">
                  <a16:creationId xmlns:a16="http://schemas.microsoft.com/office/drawing/2014/main" id="{49E993B6-A202-404C-889C-357062D021D9}"/>
                </a:ext>
              </a:extLst>
            </p:cNvPr>
            <p:cNvSpPr txBox="1"/>
            <p:nvPr/>
          </p:nvSpPr>
          <p:spPr>
            <a:xfrm>
              <a:off x="7536888" y="3359796"/>
              <a:ext cx="1710856" cy="1264257"/>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You can only </a:t>
              </a:r>
              <a:r>
                <a:rPr lang="en-US" sz="1400" b="1" dirty="0">
                  <a:solidFill>
                    <a:srgbClr val="00529B"/>
                  </a:solidFill>
                  <a:latin typeface="Arial"/>
                  <a:cs typeface="Arial"/>
                </a:rPr>
                <a:t>join/leave plan </a:t>
              </a:r>
              <a:r>
                <a:rPr lang="en-US" sz="1400" dirty="0">
                  <a:solidFill>
                    <a:srgbClr val="00529B"/>
                  </a:solidFill>
                  <a:latin typeface="Arial"/>
                  <a:cs typeface="Arial"/>
                </a:rPr>
                <a:t>during certain periods</a:t>
              </a:r>
            </a:p>
          </p:txBody>
        </p:sp>
        <p:grpSp>
          <p:nvGrpSpPr>
            <p:cNvPr id="60" name="Group 59">
              <a:extLst>
                <a:ext uri="{FF2B5EF4-FFF2-40B4-BE49-F238E27FC236}">
                  <a16:creationId xmlns:a16="http://schemas.microsoft.com/office/drawing/2014/main" id="{1E196501-1F67-4D89-9CAF-9DC4782BF181}"/>
                </a:ext>
              </a:extLst>
            </p:cNvPr>
            <p:cNvGrpSpPr/>
            <p:nvPr/>
          </p:nvGrpSpPr>
          <p:grpSpPr>
            <a:xfrm>
              <a:off x="7894434" y="1965070"/>
              <a:ext cx="949487" cy="681584"/>
              <a:chOff x="7926298" y="2087711"/>
              <a:chExt cx="949487" cy="681584"/>
            </a:xfrm>
          </p:grpSpPr>
          <p:pic>
            <p:nvPicPr>
              <p:cNvPr id="58" name="Graphic 57">
                <a:extLst>
                  <a:ext uri="{FF2B5EF4-FFF2-40B4-BE49-F238E27FC236}">
                    <a16:creationId xmlns:a16="http://schemas.microsoft.com/office/drawing/2014/main" id="{B18A0923-A00B-4842-9D8B-71B9AE9E42D2}"/>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26298" y="2087711"/>
                <a:ext cx="681584" cy="681584"/>
              </a:xfrm>
              <a:prstGeom prst="rect">
                <a:avLst/>
              </a:prstGeom>
            </p:spPr>
          </p:pic>
          <p:sp>
            <p:nvSpPr>
              <p:cNvPr id="59" name="Arrow: Right 58">
                <a:extLst>
                  <a:ext uri="{FF2B5EF4-FFF2-40B4-BE49-F238E27FC236}">
                    <a16:creationId xmlns:a16="http://schemas.microsoft.com/office/drawing/2014/main" id="{DAA10C97-6E0E-411B-BD29-6E28402A1441}"/>
                  </a:ext>
                  <a:ext uri="{C183D7F6-B498-43B3-948B-1728B52AA6E4}">
                    <adec:decorative xmlns:adec="http://schemas.microsoft.com/office/drawing/2017/decorative" val="1"/>
                  </a:ext>
                </a:extLst>
              </p:cNvPr>
              <p:cNvSpPr/>
              <p:nvPr/>
            </p:nvSpPr>
            <p:spPr>
              <a:xfrm>
                <a:off x="8560347" y="2295919"/>
                <a:ext cx="315438" cy="228600"/>
              </a:xfrm>
              <a:prstGeom prst="rightArrow">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3" name="Group 12" descr="Box 5: It doesn’t work with Medigap policies&#10;">
            <a:extLst>
              <a:ext uri="{FF2B5EF4-FFF2-40B4-BE49-F238E27FC236}">
                <a16:creationId xmlns:a16="http://schemas.microsoft.com/office/drawing/2014/main" id="{62E26D24-D4AA-4157-95AF-C99C43865043}"/>
              </a:ext>
            </a:extLst>
          </p:cNvPr>
          <p:cNvGrpSpPr/>
          <p:nvPr/>
        </p:nvGrpSpPr>
        <p:grpSpPr>
          <a:xfrm>
            <a:off x="9653118" y="1686236"/>
            <a:ext cx="2084832" cy="3608524"/>
            <a:chOff x="9653118" y="1686236"/>
            <a:chExt cx="2084832" cy="3608524"/>
          </a:xfrm>
        </p:grpSpPr>
        <p:sp>
          <p:nvSpPr>
            <p:cNvPr id="16" name="Rectangle: Top Corners Rounded 15">
              <a:extLst>
                <a:ext uri="{FF2B5EF4-FFF2-40B4-BE49-F238E27FC236}">
                  <a16:creationId xmlns:a16="http://schemas.microsoft.com/office/drawing/2014/main" id="{11D8A08F-35C9-4EF1-BC14-022ACD3924DB}"/>
                </a:ext>
                <a:ext uri="{C183D7F6-B498-43B3-948B-1728B52AA6E4}">
                  <adec:decorative xmlns:adec="http://schemas.microsoft.com/office/drawing/2017/decorative" val="1"/>
                </a:ext>
              </a:extLst>
            </p:cNvPr>
            <p:cNvSpPr/>
            <p:nvPr/>
          </p:nvSpPr>
          <p:spPr bwMode="auto">
            <a:xfrm flipV="1">
              <a:off x="9653118" y="2229124"/>
              <a:ext cx="2084832" cy="3065636"/>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5" name="Oval 44">
              <a:extLst>
                <a:ext uri="{FF2B5EF4-FFF2-40B4-BE49-F238E27FC236}">
                  <a16:creationId xmlns:a16="http://schemas.microsoft.com/office/drawing/2014/main" id="{E0680A05-A87D-43D9-A7D5-59C0503D4BD5}"/>
                </a:ext>
                <a:ext uri="{C183D7F6-B498-43B3-948B-1728B52AA6E4}">
                  <adec:decorative xmlns:adec="http://schemas.microsoft.com/office/drawing/2017/decorative" val="1"/>
                </a:ext>
              </a:extLst>
            </p:cNvPr>
            <p:cNvSpPr/>
            <p:nvPr/>
          </p:nvSpPr>
          <p:spPr bwMode="auto">
            <a:xfrm>
              <a:off x="10006725" y="1686236"/>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6" name="Oval 45">
              <a:extLst>
                <a:ext uri="{FF2B5EF4-FFF2-40B4-BE49-F238E27FC236}">
                  <a16:creationId xmlns:a16="http://schemas.microsoft.com/office/drawing/2014/main" id="{8B466D20-35F7-4C9C-BC23-80837E154BC3}"/>
                </a:ext>
                <a:ext uri="{C183D7F6-B498-43B3-948B-1728B52AA6E4}">
                  <adec:decorative xmlns:adec="http://schemas.microsoft.com/office/drawing/2017/decorative" val="1"/>
                </a:ext>
              </a:extLst>
            </p:cNvPr>
            <p:cNvSpPr/>
            <p:nvPr/>
          </p:nvSpPr>
          <p:spPr bwMode="auto">
            <a:xfrm>
              <a:off x="10117475" y="1796419"/>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7" name="TextBox 46">
              <a:extLst>
                <a:ext uri="{FF2B5EF4-FFF2-40B4-BE49-F238E27FC236}">
                  <a16:creationId xmlns:a16="http://schemas.microsoft.com/office/drawing/2014/main" id="{64DD4559-E3A2-4D99-BCF7-57D85E1933C3}"/>
                </a:ext>
              </a:extLst>
            </p:cNvPr>
            <p:cNvSpPr txBox="1"/>
            <p:nvPr/>
          </p:nvSpPr>
          <p:spPr>
            <a:xfrm>
              <a:off x="9871095" y="3510607"/>
              <a:ext cx="1648877" cy="962636"/>
            </a:xfrm>
            <a:prstGeom prst="rect">
              <a:avLst/>
            </a:prstGeom>
            <a:noFill/>
          </p:spPr>
          <p:txBody>
            <a:bodyPr wrap="square">
              <a:spAutoFit/>
            </a:bodyPr>
            <a:lstStyle/>
            <a:p>
              <a:pPr marL="0" indent="0" algn="ctr" defTabSz="685800">
                <a:lnSpc>
                  <a:spcPct val="140000"/>
                </a:lnSpc>
                <a:spcBef>
                  <a:spcPts val="0"/>
                </a:spcBef>
              </a:pPr>
              <a:r>
                <a:rPr lang="en-US" sz="1400" dirty="0">
                  <a:solidFill>
                    <a:srgbClr val="00529B"/>
                  </a:solidFill>
                  <a:latin typeface="Arial"/>
                  <a:cs typeface="Arial"/>
                </a:rPr>
                <a:t>It doesn’t work with </a:t>
              </a:r>
              <a:r>
                <a:rPr lang="en-US" sz="1400" b="1" dirty="0">
                  <a:solidFill>
                    <a:srgbClr val="00529B"/>
                  </a:solidFill>
                  <a:latin typeface="Arial"/>
                  <a:cs typeface="Arial"/>
                </a:rPr>
                <a:t>Medigap</a:t>
              </a:r>
              <a:r>
                <a:rPr lang="en-US" sz="1400" dirty="0">
                  <a:solidFill>
                    <a:srgbClr val="00529B"/>
                  </a:solidFill>
                  <a:latin typeface="Arial"/>
                  <a:cs typeface="Arial"/>
                </a:rPr>
                <a:t> policies</a:t>
              </a:r>
            </a:p>
          </p:txBody>
        </p:sp>
        <p:pic>
          <p:nvPicPr>
            <p:cNvPr id="62" name="Graphic 61">
              <a:extLst>
                <a:ext uri="{FF2B5EF4-FFF2-40B4-BE49-F238E27FC236}">
                  <a16:creationId xmlns:a16="http://schemas.microsoft.com/office/drawing/2014/main" id="{287DC174-234D-4098-A69C-A8E9BF344998}"/>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84395" y="1839521"/>
              <a:ext cx="914400" cy="914400"/>
            </a:xfrm>
            <a:prstGeom prst="rect">
              <a:avLst/>
            </a:prstGeom>
          </p:spPr>
        </p:pic>
        <p:pic>
          <p:nvPicPr>
            <p:cNvPr id="69" name="Graphic 68">
              <a:extLst>
                <a:ext uri="{FF2B5EF4-FFF2-40B4-BE49-F238E27FC236}">
                  <a16:creationId xmlns:a16="http://schemas.microsoft.com/office/drawing/2014/main" id="{D780F0F4-90FC-4D95-92F5-9FAA9F6A6DEC}"/>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17872" y="2115835"/>
              <a:ext cx="427459" cy="427459"/>
            </a:xfrm>
            <a:prstGeom prst="rect">
              <a:avLst/>
            </a:prstGeom>
          </p:spPr>
        </p:pic>
      </p:grpSp>
      <p:sp>
        <p:nvSpPr>
          <p:cNvPr id="42" name="Freeform: Shape 41" descr="A white start in a blue circle indicating a note on the slide">
            <a:extLst>
              <a:ext uri="{FF2B5EF4-FFF2-40B4-BE49-F238E27FC236}">
                <a16:creationId xmlns:a16="http://schemas.microsoft.com/office/drawing/2014/main" id="{CA4111BC-3CCF-4B00-987D-C0B6E7CF4F65}"/>
              </a:ext>
            </a:extLst>
          </p:cNvPr>
          <p:cNvSpPr>
            <a:spLocks noChangeAspect="1"/>
          </p:cNvSpPr>
          <p:nvPr/>
        </p:nvSpPr>
        <p:spPr>
          <a:xfrm>
            <a:off x="889935" y="5745749"/>
            <a:ext cx="182880" cy="18288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B87FA9B-DF82-4DFA-A94F-DE443C14A5F0}"/>
              </a:ext>
            </a:extLst>
          </p:cNvPr>
          <p:cNvSpPr txBox="1"/>
          <p:nvPr/>
        </p:nvSpPr>
        <p:spPr>
          <a:xfrm>
            <a:off x="1055396" y="5690118"/>
            <a:ext cx="9805490" cy="584775"/>
          </a:xfrm>
          <a:prstGeom prst="rect">
            <a:avLst/>
          </a:prstGeom>
          <a:noFill/>
        </p:spPr>
        <p:txBody>
          <a:bodyPr wrap="square" rtlCol="0">
            <a:spAutoFit/>
          </a:bodyPr>
          <a:lstStyle/>
          <a:p>
            <a:r>
              <a:rPr lang="en-US" sz="1400" b="1" dirty="0">
                <a:solidFill>
                  <a:srgbClr val="00529B"/>
                </a:solidFill>
              </a:rPr>
              <a:t>NOTE</a:t>
            </a:r>
            <a:r>
              <a:rPr lang="en-US" sz="1400" dirty="0">
                <a:solidFill>
                  <a:srgbClr val="00529B"/>
                </a:solidFill>
              </a:rPr>
              <a:t>: You must have Medicare Part A and Part B to join; and you must pay the Part B premium and usually a monthly plan premium.</a:t>
            </a:r>
          </a:p>
          <a:p>
            <a:endParaRPr lang="en-US" dirty="0">
              <a:solidFill>
                <a:srgbClr val="00529B"/>
              </a:solidFill>
            </a:endParaRPr>
          </a:p>
        </p:txBody>
      </p:sp>
      <p:sp>
        <p:nvSpPr>
          <p:cNvPr id="3" name="Footer Placeholder 2"/>
          <p:cNvSpPr>
            <a:spLocks noGrp="1"/>
          </p:cNvSpPr>
          <p:nvPr>
            <p:ph type="ftr" sz="quarter" idx="11"/>
          </p:nvPr>
        </p:nvSpPr>
        <p:spPr/>
        <p:txBody>
          <a:bodyPr/>
          <a:lstStyle/>
          <a:p>
            <a:r>
              <a:rPr lang="en-US" dirty="0"/>
              <a:t>Getting Started With Medicare</a:t>
            </a:r>
          </a:p>
        </p:txBody>
      </p:sp>
      <p:sp>
        <p:nvSpPr>
          <p:cNvPr id="12" name="Slide Number Placeholder 5">
            <a:extLst>
              <a:ext uri="{FF2B5EF4-FFF2-40B4-BE49-F238E27FC236}">
                <a16:creationId xmlns:a16="http://schemas.microsoft.com/office/drawing/2014/main" id="{21BD9BC1-0B87-4EEB-BDAA-4B96D2D33F8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77</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47408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par>
                          <p:cTn id="28" fill="hold">
                            <p:stCondLst>
                              <p:cond delay="500"/>
                            </p:stCondLst>
                            <p:childTnLst>
                              <p:par>
                                <p:cTn id="29" presetID="1" presetClass="entr" presetSubtype="0" fill="hold" grpId="0" nodeType="afterEffect">
                                  <p:stCondLst>
                                    <p:cond delay="25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25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66"/>
            <a:ext cx="12192000" cy="961302"/>
          </a:xfrm>
        </p:spPr>
        <p:txBody>
          <a:bodyPr>
            <a:noAutofit/>
          </a:bodyPr>
          <a:lstStyle/>
          <a:p>
            <a:r>
              <a:rPr lang="en-US" sz="2800" dirty="0"/>
              <a:t>Can I Join a Medicare Advantage Plan if I Have </a:t>
            </a:r>
            <a:br>
              <a:rPr lang="en-US" sz="2800" dirty="0"/>
            </a:br>
            <a:r>
              <a:rPr lang="en-US" sz="2800" dirty="0"/>
              <a:t>End-Stage Renal Disease (ESRD)?</a:t>
            </a:r>
          </a:p>
        </p:txBody>
      </p:sp>
      <p:sp>
        <p:nvSpPr>
          <p:cNvPr id="14" name="Content Placeholder 7">
            <a:extLst>
              <a:ext uri="{FF2B5EF4-FFF2-40B4-BE49-F238E27FC236}">
                <a16:creationId xmlns:a16="http://schemas.microsoft.com/office/drawing/2014/main" id="{F4435E7C-33C4-44DD-9DB7-CA6680B7586C}"/>
              </a:ext>
            </a:extLst>
          </p:cNvPr>
          <p:cNvSpPr txBox="1">
            <a:spLocks/>
          </p:cNvSpPr>
          <p:nvPr/>
        </p:nvSpPr>
        <p:spPr>
          <a:xfrm>
            <a:off x="662054" y="1271616"/>
            <a:ext cx="10691745" cy="5687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marR="0" lvl="2" indent="0" algn="ctr" defTabSz="685800" rtl="0" eaLnBrk="1" fontAlgn="auto" latinLnBrk="0" hangingPunct="1">
              <a:lnSpc>
                <a:spcPct val="100000"/>
              </a:lnSpc>
              <a:spcBef>
                <a:spcPts val="600"/>
              </a:spcBef>
              <a:spcAft>
                <a:spcPts val="0"/>
              </a:spcAft>
              <a:buClrTx/>
              <a:buSzPct val="100000"/>
              <a:buNone/>
              <a:tabLst/>
              <a:defRPr/>
            </a:pPr>
            <a:r>
              <a:rPr kumimoji="0" lang="en-US" sz="32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Yes</a:t>
            </a:r>
          </a:p>
        </p:txBody>
      </p:sp>
      <p:grpSp>
        <p:nvGrpSpPr>
          <p:cNvPr id="9" name="Group 8" descr="Box 1: You can enroll in a &#10;Medicare Advantage Plan With or without drug coverage during Open Enrollment (October 15–December 7) for coverage starting January 1">
            <a:extLst>
              <a:ext uri="{FF2B5EF4-FFF2-40B4-BE49-F238E27FC236}">
                <a16:creationId xmlns:a16="http://schemas.microsoft.com/office/drawing/2014/main" id="{C689D812-D89D-49AF-BCB7-B8D5374B549D}"/>
              </a:ext>
            </a:extLst>
          </p:cNvPr>
          <p:cNvGrpSpPr/>
          <p:nvPr/>
        </p:nvGrpSpPr>
        <p:grpSpPr>
          <a:xfrm>
            <a:off x="662055" y="1845732"/>
            <a:ext cx="5225007" cy="3252362"/>
            <a:chOff x="662055" y="2033622"/>
            <a:chExt cx="5225007" cy="3252362"/>
          </a:xfrm>
        </p:grpSpPr>
        <p:sp>
          <p:nvSpPr>
            <p:cNvPr id="15" name="Freeform: Shape 14">
              <a:extLst>
                <a:ext uri="{FF2B5EF4-FFF2-40B4-BE49-F238E27FC236}">
                  <a16:creationId xmlns:a16="http://schemas.microsoft.com/office/drawing/2014/main" id="{04B9EE71-AA1C-4625-8057-FC3D002BBB4F}"/>
                </a:ext>
                <a:ext uri="{C183D7F6-B498-43B3-948B-1728B52AA6E4}">
                  <adec:decorative xmlns:adec="http://schemas.microsoft.com/office/drawing/2017/decorative" val="1"/>
                </a:ext>
              </a:extLst>
            </p:cNvPr>
            <p:cNvSpPr/>
            <p:nvPr/>
          </p:nvSpPr>
          <p:spPr>
            <a:xfrm>
              <a:off x="662055" y="2044415"/>
              <a:ext cx="5100675" cy="1079632"/>
            </a:xfrm>
            <a:custGeom>
              <a:avLst/>
              <a:gdLst>
                <a:gd name="connsiteX0" fmla="*/ 628390 w 5100675"/>
                <a:gd name="connsiteY0" fmla="*/ 0 h 1079632"/>
                <a:gd name="connsiteX1" fmla="*/ 4472285 w 5100675"/>
                <a:gd name="connsiteY1" fmla="*/ 0 h 1079632"/>
                <a:gd name="connsiteX2" fmla="*/ 5100675 w 5100675"/>
                <a:gd name="connsiteY2" fmla="*/ 628390 h 1079632"/>
                <a:gd name="connsiteX3" fmla="*/ 5100675 w 5100675"/>
                <a:gd name="connsiteY3" fmla="*/ 1079632 h 1079632"/>
                <a:gd name="connsiteX4" fmla="*/ 0 w 5100675"/>
                <a:gd name="connsiteY4" fmla="*/ 1079632 h 1079632"/>
                <a:gd name="connsiteX5" fmla="*/ 0 w 5100675"/>
                <a:gd name="connsiteY5" fmla="*/ 628390 h 1079632"/>
                <a:gd name="connsiteX6" fmla="*/ 628390 w 5100675"/>
                <a:gd name="connsiteY6" fmla="*/ 0 h 107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75" h="1079632">
                  <a:moveTo>
                    <a:pt x="628390" y="0"/>
                  </a:moveTo>
                  <a:lnTo>
                    <a:pt x="4472285" y="0"/>
                  </a:lnTo>
                  <a:cubicBezTo>
                    <a:pt x="4819335" y="0"/>
                    <a:pt x="5100675" y="281340"/>
                    <a:pt x="5100675" y="628390"/>
                  </a:cubicBezTo>
                  <a:lnTo>
                    <a:pt x="5100675" y="1079632"/>
                  </a:lnTo>
                  <a:lnTo>
                    <a:pt x="0" y="1079632"/>
                  </a:lnTo>
                  <a:lnTo>
                    <a:pt x="0" y="628390"/>
                  </a:lnTo>
                  <a:cubicBezTo>
                    <a:pt x="0" y="281340"/>
                    <a:pt x="281340" y="0"/>
                    <a:pt x="628390" y="0"/>
                  </a:cubicBezTo>
                  <a:close/>
                </a:path>
              </a:pathLst>
            </a:custGeom>
            <a:solidFill>
              <a:schemeClr val="accent1">
                <a:lumMod val="75000"/>
              </a:schemeClr>
            </a:solidFill>
            <a:ln w="38100" cap="flat">
              <a:noFill/>
              <a:prstDash val="solid"/>
              <a:miter/>
            </a:ln>
            <a:effectLst/>
          </p:spPr>
          <p:txBody>
            <a:bodyPr wrap="square" rtlCol="0" anchor="ctr">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Rectangle: Rounded Corners 19">
              <a:extLst>
                <a:ext uri="{FF2B5EF4-FFF2-40B4-BE49-F238E27FC236}">
                  <a16:creationId xmlns:a16="http://schemas.microsoft.com/office/drawing/2014/main" id="{58473386-A003-4F17-90AB-64E7971BA35D}"/>
                </a:ext>
                <a:ext uri="{C183D7F6-B498-43B3-948B-1728B52AA6E4}">
                  <adec:decorative xmlns:adec="http://schemas.microsoft.com/office/drawing/2017/decorative" val="1"/>
                </a:ext>
              </a:extLst>
            </p:cNvPr>
            <p:cNvSpPr/>
            <p:nvPr/>
          </p:nvSpPr>
          <p:spPr>
            <a:xfrm>
              <a:off x="662056" y="2033622"/>
              <a:ext cx="5100675" cy="3252362"/>
            </a:xfrm>
            <a:prstGeom prst="roundRect">
              <a:avLst>
                <a:gd name="adj" fmla="val 18208"/>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Rectangle 20">
              <a:extLst>
                <a:ext uri="{FF2B5EF4-FFF2-40B4-BE49-F238E27FC236}">
                  <a16:creationId xmlns:a16="http://schemas.microsoft.com/office/drawing/2014/main" id="{A3BC4B71-E64C-4702-97EB-6D84D97BDE03}"/>
                </a:ext>
              </a:extLst>
            </p:cNvPr>
            <p:cNvSpPr/>
            <p:nvPr/>
          </p:nvSpPr>
          <p:spPr>
            <a:xfrm>
              <a:off x="662056" y="2063658"/>
              <a:ext cx="5225006" cy="2662267"/>
            </a:xfrm>
            <a:prstGeom prst="rect">
              <a:avLst/>
            </a:prstGeom>
          </p:spPr>
          <p:txBody>
            <a:bodyPr wrap="square" lIns="182880" tIns="91440" rIns="182880">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800"/>
                </a:spcAft>
              </a:pPr>
              <a:r>
                <a:rPr lang="en-US" sz="2000" b="1" dirty="0">
                  <a:solidFill>
                    <a:schemeClr val="bg1"/>
                  </a:solidFill>
                  <a:latin typeface="Arial" panose="020B0604020202020204" pitchFamily="34" charset="0"/>
                  <a:cs typeface="Arial" panose="020B0604020202020204" pitchFamily="34" charset="0"/>
                </a:rPr>
                <a:t>You can enroll in a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Medicare Advantage Plan </a:t>
              </a:r>
              <a:br>
                <a:rPr lang="en-US" sz="2000" b="1" dirty="0">
                  <a:solidFill>
                    <a:srgbClr val="00529B"/>
                  </a:solidFill>
                  <a:latin typeface="Arial" panose="020B0604020202020204" pitchFamily="34" charset="0"/>
                  <a:cs typeface="Arial" panose="020B0604020202020204" pitchFamily="34" charset="0"/>
                </a:rPr>
              </a:br>
              <a:endParaRPr lang="en-US" sz="2000" b="1" dirty="0">
                <a:solidFill>
                  <a:srgbClr val="00529B"/>
                </a:solidFill>
                <a:latin typeface="Arial" panose="020B0604020202020204" pitchFamily="34" charset="0"/>
                <a:cs typeface="Arial" panose="020B0604020202020204" pitchFamily="34" charset="0"/>
              </a:endParaRPr>
            </a:p>
            <a:p>
              <a:pPr>
                <a:spcAft>
                  <a:spcPts val="600"/>
                </a:spcAft>
              </a:pPr>
              <a:r>
                <a:rPr lang="en-US" sz="2000" dirty="0">
                  <a:solidFill>
                    <a:srgbClr val="00529B"/>
                  </a:solidFill>
                  <a:latin typeface="Arial" panose="020B0604020202020204" pitchFamily="34" charset="0"/>
                  <a:cs typeface="Arial" panose="020B0604020202020204" pitchFamily="34" charset="0"/>
                </a:rPr>
                <a:t>With or without drug coverage during Open Enrollment (October 15–December 7) for coverage starting January 1 </a:t>
              </a:r>
            </a:p>
            <a:p>
              <a:pPr algn="ctr"/>
              <a:endParaRPr lang="en-US" sz="2400" b="1" dirty="0">
                <a:solidFill>
                  <a:srgbClr val="00529B"/>
                </a:solidFill>
                <a:latin typeface="Arial" panose="020B0604020202020204" pitchFamily="34" charset="0"/>
                <a:cs typeface="Arial" panose="020B0604020202020204" pitchFamily="34" charset="0"/>
              </a:endParaRPr>
            </a:p>
          </p:txBody>
        </p:sp>
      </p:grpSp>
      <p:grpSp>
        <p:nvGrpSpPr>
          <p:cNvPr id="7" name="Group 6" descr="Box 2: If you join a Medicare Advantage &#10;Plan during Open Enrollment but &#10;change your mind, &#10;You can switch back to Original Medicare or change to a different Medicare Advantage Plan during the Medicare Advantage Open Enrollment Period (OEP) (January 1–March 31)&#10;">
            <a:extLst>
              <a:ext uri="{FF2B5EF4-FFF2-40B4-BE49-F238E27FC236}">
                <a16:creationId xmlns:a16="http://schemas.microsoft.com/office/drawing/2014/main" id="{0948774C-7E53-4DF3-9A3E-C7A9C12F1BB3}"/>
              </a:ext>
            </a:extLst>
          </p:cNvPr>
          <p:cNvGrpSpPr/>
          <p:nvPr/>
        </p:nvGrpSpPr>
        <p:grpSpPr>
          <a:xfrm>
            <a:off x="6304938" y="1845731"/>
            <a:ext cx="5100677" cy="3252363"/>
            <a:chOff x="6304938" y="2033621"/>
            <a:chExt cx="5100677" cy="3252363"/>
          </a:xfrm>
        </p:grpSpPr>
        <p:sp>
          <p:nvSpPr>
            <p:cNvPr id="16" name="Freeform: Shape 15">
              <a:extLst>
                <a:ext uri="{FF2B5EF4-FFF2-40B4-BE49-F238E27FC236}">
                  <a16:creationId xmlns:a16="http://schemas.microsoft.com/office/drawing/2014/main" id="{AC4D2030-B9E8-4900-BE10-D75609C9DC95}"/>
                </a:ext>
                <a:ext uri="{C183D7F6-B498-43B3-948B-1728B52AA6E4}">
                  <adec:decorative xmlns:adec="http://schemas.microsoft.com/office/drawing/2017/decorative" val="1"/>
                </a:ext>
              </a:extLst>
            </p:cNvPr>
            <p:cNvSpPr/>
            <p:nvPr/>
          </p:nvSpPr>
          <p:spPr>
            <a:xfrm>
              <a:off x="6304938" y="2057684"/>
              <a:ext cx="5100675" cy="1079632"/>
            </a:xfrm>
            <a:custGeom>
              <a:avLst/>
              <a:gdLst>
                <a:gd name="connsiteX0" fmla="*/ 628390 w 5100675"/>
                <a:gd name="connsiteY0" fmla="*/ 0 h 1079632"/>
                <a:gd name="connsiteX1" fmla="*/ 4472285 w 5100675"/>
                <a:gd name="connsiteY1" fmla="*/ 0 h 1079632"/>
                <a:gd name="connsiteX2" fmla="*/ 5100675 w 5100675"/>
                <a:gd name="connsiteY2" fmla="*/ 628390 h 1079632"/>
                <a:gd name="connsiteX3" fmla="*/ 5100675 w 5100675"/>
                <a:gd name="connsiteY3" fmla="*/ 1079632 h 1079632"/>
                <a:gd name="connsiteX4" fmla="*/ 0 w 5100675"/>
                <a:gd name="connsiteY4" fmla="*/ 1079632 h 1079632"/>
                <a:gd name="connsiteX5" fmla="*/ 0 w 5100675"/>
                <a:gd name="connsiteY5" fmla="*/ 628390 h 1079632"/>
                <a:gd name="connsiteX6" fmla="*/ 628390 w 5100675"/>
                <a:gd name="connsiteY6" fmla="*/ 0 h 107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75" h="1079632">
                  <a:moveTo>
                    <a:pt x="628390" y="0"/>
                  </a:moveTo>
                  <a:lnTo>
                    <a:pt x="4472285" y="0"/>
                  </a:lnTo>
                  <a:cubicBezTo>
                    <a:pt x="4819335" y="0"/>
                    <a:pt x="5100675" y="281340"/>
                    <a:pt x="5100675" y="628390"/>
                  </a:cubicBezTo>
                  <a:lnTo>
                    <a:pt x="5100675" y="1079632"/>
                  </a:lnTo>
                  <a:lnTo>
                    <a:pt x="0" y="1079632"/>
                  </a:lnTo>
                  <a:lnTo>
                    <a:pt x="0" y="628390"/>
                  </a:lnTo>
                  <a:cubicBezTo>
                    <a:pt x="0" y="281340"/>
                    <a:pt x="281340" y="0"/>
                    <a:pt x="628390" y="0"/>
                  </a:cubicBezTo>
                  <a:close/>
                </a:path>
              </a:pathLst>
            </a:custGeom>
            <a:solidFill>
              <a:schemeClr val="accent1">
                <a:lumMod val="75000"/>
              </a:schemeClr>
            </a:solidFill>
            <a:ln w="38100" cap="flat">
              <a:noFill/>
              <a:prstDash val="solid"/>
              <a:miter/>
            </a:ln>
            <a:effectLst/>
          </p:spPr>
          <p:txBody>
            <a:bodyPr wrap="square" rtlCol="0" anchor="ctr">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Rectangle: Rounded Corners 18">
              <a:extLst>
                <a:ext uri="{FF2B5EF4-FFF2-40B4-BE49-F238E27FC236}">
                  <a16:creationId xmlns:a16="http://schemas.microsoft.com/office/drawing/2014/main" id="{710CB849-EF0A-45C5-A36D-F0334FDCEEEB}"/>
                </a:ext>
                <a:ext uri="{C183D7F6-B498-43B3-948B-1728B52AA6E4}">
                  <adec:decorative xmlns:adec="http://schemas.microsoft.com/office/drawing/2017/decorative" val="1"/>
                </a:ext>
              </a:extLst>
            </p:cNvPr>
            <p:cNvSpPr/>
            <p:nvPr/>
          </p:nvSpPr>
          <p:spPr>
            <a:xfrm flipH="1">
              <a:off x="6304939" y="2033621"/>
              <a:ext cx="5100676" cy="3252363"/>
            </a:xfrm>
            <a:prstGeom prst="roundRect">
              <a:avLst>
                <a:gd name="adj" fmla="val 18978"/>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 name="Rectangle 21">
              <a:extLst>
                <a:ext uri="{FF2B5EF4-FFF2-40B4-BE49-F238E27FC236}">
                  <a16:creationId xmlns:a16="http://schemas.microsoft.com/office/drawing/2014/main" id="{5F4891B7-DC9F-4636-AAD9-BF8B47383FDC}"/>
                </a:ext>
              </a:extLst>
            </p:cNvPr>
            <p:cNvSpPr/>
            <p:nvPr/>
          </p:nvSpPr>
          <p:spPr>
            <a:xfrm>
              <a:off x="6304939" y="2063658"/>
              <a:ext cx="5100675" cy="2831544"/>
            </a:xfrm>
            <a:prstGeom prst="rect">
              <a:avLst/>
            </a:prstGeom>
          </p:spPr>
          <p:txBody>
            <a:bodyPr wrap="square" lIns="182880" tIns="91440" rIns="182880">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800"/>
                </a:spcAft>
              </a:pPr>
              <a:r>
                <a:rPr lang="en-US" sz="2000" b="1" dirty="0">
                  <a:solidFill>
                    <a:schemeClr val="bg1"/>
                  </a:solidFill>
                  <a:latin typeface="Arial" panose="020B0604020202020204" pitchFamily="34" charset="0"/>
                  <a:cs typeface="Arial" panose="020B0604020202020204" pitchFamily="34" charset="0"/>
                </a:rPr>
                <a:t>If you join a Medicare Advantage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Plan during Open Enrollment but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change your mind, </a:t>
              </a:r>
            </a:p>
            <a:p>
              <a:pPr>
                <a:spcAft>
                  <a:spcPts val="600"/>
                </a:spcAft>
              </a:pPr>
              <a:r>
                <a:rPr lang="en-US" sz="2000" dirty="0">
                  <a:solidFill>
                    <a:srgbClr val="00529B"/>
                  </a:solidFill>
                  <a:latin typeface="Arial" panose="020B0604020202020204" pitchFamily="34" charset="0"/>
                  <a:cs typeface="Arial" panose="020B0604020202020204" pitchFamily="34" charset="0"/>
                </a:rPr>
                <a:t>You can switch back to Original Medicare or change to a different Medicare Advantage Plan during the Medicare Advantage Open Enrollment Period (OEP) (January 1–March 31)</a:t>
              </a:r>
            </a:p>
          </p:txBody>
        </p:sp>
      </p:grpSp>
      <p:sp>
        <p:nvSpPr>
          <p:cNvPr id="3" name="Footer Placeholder 2"/>
          <p:cNvSpPr>
            <a:spLocks noGrp="1"/>
          </p:cNvSpPr>
          <p:nvPr>
            <p:ph type="ftr" sz="quarter" idx="11"/>
          </p:nvPr>
        </p:nvSpPr>
        <p:spPr/>
        <p:txBody>
          <a:bodyPr/>
          <a:lstStyle/>
          <a:p>
            <a:r>
              <a:rPr lang="en-US" dirty="0"/>
              <a:t>Getting Started With Medicare</a:t>
            </a:r>
          </a:p>
        </p:txBody>
      </p:sp>
      <p:sp>
        <p:nvSpPr>
          <p:cNvPr id="17" name="Slide Number Placeholder 5">
            <a:extLst>
              <a:ext uri="{FF2B5EF4-FFF2-40B4-BE49-F238E27FC236}">
                <a16:creationId xmlns:a16="http://schemas.microsoft.com/office/drawing/2014/main" id="{DC4A8660-9FAC-40F0-B68F-9D6E8C67C8D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78</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41043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How Are Medigap Policies &amp; </a:t>
            </a:r>
            <a:br>
              <a:rPr lang="en-US" sz="2800" dirty="0"/>
            </a:br>
            <a:r>
              <a:rPr lang="en-US" sz="2800" dirty="0"/>
              <a:t>Medicare Advantage Plans Different?</a:t>
            </a:r>
          </a:p>
        </p:txBody>
      </p:sp>
      <p:graphicFrame>
        <p:nvGraphicFramePr>
          <p:cNvPr id="7" name="Content Placeholder 5" descr="This chart description is included in the speaker notes" title="How are Medigap Policies and Medicare Advantage Plans different?"/>
          <p:cNvGraphicFramePr>
            <a:graphicFrameLocks noGrp="1"/>
          </p:cNvGraphicFramePr>
          <p:nvPr>
            <p:ph idx="4294967295"/>
            <p:extLst>
              <p:ext uri="{D42A27DB-BD31-4B8C-83A1-F6EECF244321}">
                <p14:modId xmlns:p14="http://schemas.microsoft.com/office/powerpoint/2010/main" val="1281367869"/>
              </p:ext>
            </p:extLst>
          </p:nvPr>
        </p:nvGraphicFramePr>
        <p:xfrm>
          <a:off x="348343" y="1165211"/>
          <a:ext cx="11447417" cy="5235589"/>
        </p:xfrm>
        <a:graphic>
          <a:graphicData uri="http://schemas.openxmlformats.org/drawingml/2006/table">
            <a:tbl>
              <a:tblPr firstRow="1" bandRow="1">
                <a:tableStyleId>{5FD0F851-EC5A-4D38-B0AD-8093EC10F338}</a:tableStyleId>
              </a:tblPr>
              <a:tblGrid>
                <a:gridCol w="1872831">
                  <a:extLst>
                    <a:ext uri="{9D8B030D-6E8A-4147-A177-3AD203B41FA5}">
                      <a16:colId xmlns:a16="http://schemas.microsoft.com/office/drawing/2014/main" val="20000"/>
                    </a:ext>
                  </a:extLst>
                </a:gridCol>
                <a:gridCol w="4713836">
                  <a:extLst>
                    <a:ext uri="{9D8B030D-6E8A-4147-A177-3AD203B41FA5}">
                      <a16:colId xmlns:a16="http://schemas.microsoft.com/office/drawing/2014/main" val="20001"/>
                    </a:ext>
                  </a:extLst>
                </a:gridCol>
                <a:gridCol w="4860750">
                  <a:extLst>
                    <a:ext uri="{9D8B030D-6E8A-4147-A177-3AD203B41FA5}">
                      <a16:colId xmlns:a16="http://schemas.microsoft.com/office/drawing/2014/main" val="20002"/>
                    </a:ext>
                  </a:extLst>
                </a:gridCol>
              </a:tblGrid>
              <a:tr h="666245">
                <a:tc>
                  <a:txBody>
                    <a:bodyPr/>
                    <a:lstStyle/>
                    <a:p>
                      <a:pPr marL="0" marR="0" indent="0">
                        <a:lnSpc>
                          <a:spcPct val="100000"/>
                        </a:lnSpc>
                        <a:spcBef>
                          <a:spcPts val="600"/>
                        </a:spcBef>
                        <a:spcAft>
                          <a:spcPts val="0"/>
                        </a:spcAft>
                        <a:buFont typeface="Wingdings" panose="05000000000000000000" pitchFamily="2" charset="2"/>
                        <a:buNone/>
                      </a:pPr>
                      <a:endParaRPr lang="en-US" sz="2000" b="0" dirty="0">
                        <a:solidFill>
                          <a:srgbClr val="00529B"/>
                        </a:solidFill>
                        <a:effectLst/>
                        <a:latin typeface="Calibri"/>
                        <a:ea typeface="Calibri"/>
                        <a:cs typeface="Times New Roman"/>
                      </a:endParaRPr>
                    </a:p>
                  </a:txBody>
                  <a:tcPr marL="0" marR="0" marT="0" marB="0" anchor="ctr"/>
                </a:tc>
                <a:tc>
                  <a:txBody>
                    <a:bodyPr/>
                    <a:lstStyle/>
                    <a:p>
                      <a:pPr marL="44450" marR="0" algn="ctr">
                        <a:lnSpc>
                          <a:spcPct val="100000"/>
                        </a:lnSpc>
                        <a:spcBef>
                          <a:spcPts val="600"/>
                        </a:spcBef>
                        <a:spcAft>
                          <a:spcPts val="0"/>
                        </a:spcAft>
                      </a:pPr>
                      <a:r>
                        <a:rPr lang="en-US" sz="2000" kern="1200" dirty="0">
                          <a:solidFill>
                            <a:srgbClr val="00529B"/>
                          </a:solidFill>
                          <a:effectLst/>
                        </a:rPr>
                        <a:t>Medigap Policies</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gn="ctr" defTabSz="914400" rtl="0" eaLnBrk="1" latinLnBrk="0" hangingPunct="1">
                        <a:lnSpc>
                          <a:spcPct val="100000"/>
                        </a:lnSpc>
                        <a:spcBef>
                          <a:spcPts val="600"/>
                        </a:spcBef>
                        <a:spcAft>
                          <a:spcPts val="0"/>
                        </a:spcAft>
                      </a:pPr>
                      <a:r>
                        <a:rPr lang="en-US" sz="2000" kern="1200" dirty="0">
                          <a:solidFill>
                            <a:srgbClr val="00529B"/>
                          </a:solidFill>
                          <a:effectLst/>
                        </a:rPr>
                        <a:t>Medicare Advantage Plans</a:t>
                      </a:r>
                      <a:endParaRPr lang="en-US" sz="2000" b="1"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0"/>
                  </a:ext>
                </a:extLst>
              </a:tr>
              <a:tr h="413212">
                <a:tc>
                  <a:txBody>
                    <a:bodyPr/>
                    <a:lstStyle/>
                    <a:p>
                      <a:pPr marL="91440" marR="0" indent="0">
                        <a:lnSpc>
                          <a:spcPct val="100000"/>
                        </a:lnSpc>
                        <a:spcBef>
                          <a:spcPts val="600"/>
                        </a:spcBef>
                        <a:spcAft>
                          <a:spcPts val="0"/>
                        </a:spcAft>
                        <a:buFont typeface="Wingdings" panose="05000000000000000000" pitchFamily="2" charset="2"/>
                        <a:buNone/>
                      </a:pPr>
                      <a:r>
                        <a:rPr lang="en-US" sz="2000" kern="1200" dirty="0">
                          <a:solidFill>
                            <a:srgbClr val="00529B"/>
                          </a:solidFill>
                          <a:effectLst/>
                        </a:rPr>
                        <a:t>Offered by</a:t>
                      </a:r>
                      <a:endParaRPr lang="en-US" sz="2000" b="0" dirty="0">
                        <a:solidFill>
                          <a:srgbClr val="00529B"/>
                        </a:solidFill>
                        <a:effectLst/>
                        <a:latin typeface="Calibri"/>
                        <a:ea typeface="Calibri"/>
                        <a:cs typeface="Times New Roman"/>
                      </a:endParaRPr>
                    </a:p>
                  </a:txBody>
                  <a:tcPr marL="0" marR="0" marT="0" marB="0" anchor="ctr"/>
                </a:tc>
                <a:tc>
                  <a:txBody>
                    <a:bodyPr/>
                    <a:lstStyle/>
                    <a:p>
                      <a:pPr marL="44450" marR="0">
                        <a:lnSpc>
                          <a:spcPct val="100000"/>
                        </a:lnSpc>
                        <a:spcBef>
                          <a:spcPts val="600"/>
                        </a:spcBef>
                        <a:spcAft>
                          <a:spcPts val="0"/>
                        </a:spcAft>
                      </a:pPr>
                      <a:r>
                        <a:rPr lang="en-US" sz="2000" kern="1200" dirty="0">
                          <a:solidFill>
                            <a:srgbClr val="00529B"/>
                          </a:solidFill>
                          <a:effectLst/>
                        </a:rPr>
                        <a:t>Private companies</a:t>
                      </a:r>
                      <a:endParaRPr lang="en-US" sz="2000" b="0" dirty="0">
                        <a:solidFill>
                          <a:srgbClr val="00529B"/>
                        </a:solidFill>
                        <a:effectLst/>
                        <a:latin typeface="Calibri"/>
                        <a:ea typeface="Calibri"/>
                        <a:cs typeface="Times New Roman"/>
                      </a:endParaRPr>
                    </a:p>
                  </a:txBody>
                  <a:tcPr marL="0" marR="0" marT="0" marB="0" anchor="ctr"/>
                </a:tc>
                <a:tc>
                  <a:txBody>
                    <a:bodyPr/>
                    <a:lstStyle/>
                    <a:p>
                      <a:pPr marL="44450" marR="0" algn="l" defTabSz="914400" rtl="0" eaLnBrk="1" latinLnBrk="0" hangingPunct="1">
                        <a:lnSpc>
                          <a:spcPct val="100000"/>
                        </a:lnSpc>
                        <a:spcBef>
                          <a:spcPts val="600"/>
                        </a:spcBef>
                        <a:spcAft>
                          <a:spcPts val="0"/>
                        </a:spcAft>
                      </a:pPr>
                      <a:r>
                        <a:rPr lang="en-US" sz="2000" kern="1200" dirty="0">
                          <a:solidFill>
                            <a:srgbClr val="00529B"/>
                          </a:solidFill>
                          <a:effectLst/>
                        </a:rPr>
                        <a:t>Private companies</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1"/>
                  </a:ext>
                </a:extLst>
              </a:tr>
              <a:tr h="666245">
                <a:tc>
                  <a:txBody>
                    <a:body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2000" kern="1200" dirty="0">
                          <a:solidFill>
                            <a:srgbClr val="00529B"/>
                          </a:solidFill>
                          <a:effectLst/>
                        </a:rPr>
                        <a:t>Government oversight </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indent="0" algn="l" defTabSz="914400" rtl="0" eaLnBrk="1" fontAlgn="auto" latinLnBrk="0" hangingPunct="1">
                        <a:lnSpc>
                          <a:spcPct val="100000"/>
                        </a:lnSpc>
                        <a:spcBef>
                          <a:spcPts val="600"/>
                        </a:spcBef>
                        <a:spcAft>
                          <a:spcPts val="0"/>
                        </a:spcAft>
                        <a:buClrTx/>
                        <a:buSzTx/>
                        <a:buFontTx/>
                        <a:buNone/>
                        <a:tabLst/>
                        <a:defRPr/>
                      </a:pPr>
                      <a:r>
                        <a:rPr lang="en-US" sz="2000" u="none" strike="noStrike" kern="1200" baseline="0" dirty="0">
                          <a:solidFill>
                            <a:srgbClr val="00529B"/>
                          </a:solidFill>
                        </a:rPr>
                        <a:t>State, but must also follow federal laws</a:t>
                      </a:r>
                      <a:endParaRPr lang="en-US" sz="2000" b="0" kern="1200" spc="-15" dirty="0">
                        <a:solidFill>
                          <a:srgbClr val="00529B"/>
                        </a:solidFill>
                        <a:effectLst/>
                        <a:latin typeface="+mn-lt"/>
                        <a:ea typeface="+mn-ea"/>
                        <a:cs typeface="+mn-cs"/>
                      </a:endParaRPr>
                    </a:p>
                  </a:txBody>
                  <a:tcPr marL="0" marR="0" marT="0" marB="0" anchor="ctr"/>
                </a:tc>
                <a:tc>
                  <a:txBody>
                    <a:bodyPr/>
                    <a:lstStyle/>
                    <a:p>
                      <a:pPr marL="44450" marR="0" indent="0" algn="l" defTabSz="914400" rtl="0" eaLnBrk="1" fontAlgn="auto" latinLnBrk="0" hangingPunct="1">
                        <a:lnSpc>
                          <a:spcPct val="100000"/>
                        </a:lnSpc>
                        <a:spcBef>
                          <a:spcPts val="600"/>
                        </a:spcBef>
                        <a:spcAft>
                          <a:spcPts val="0"/>
                        </a:spcAft>
                        <a:buClrTx/>
                        <a:buSzTx/>
                        <a:buFontTx/>
                        <a:buNone/>
                        <a:tabLst/>
                        <a:defRPr/>
                      </a:pPr>
                      <a:r>
                        <a:rPr lang="en-US" sz="2000" kern="1200" dirty="0">
                          <a:solidFill>
                            <a:srgbClr val="00529B"/>
                          </a:solidFill>
                          <a:effectLst/>
                        </a:rPr>
                        <a:t>Federal (plans must be approved by Medicare)</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2"/>
                  </a:ext>
                </a:extLst>
              </a:tr>
              <a:tr h="374288">
                <a:tc>
                  <a:txBody>
                    <a:body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2000" kern="1200" dirty="0">
                          <a:solidFill>
                            <a:srgbClr val="00529B"/>
                          </a:solidFill>
                          <a:effectLst/>
                        </a:rPr>
                        <a:t>Works with</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0"/>
                        </a:spcAft>
                      </a:pPr>
                      <a:r>
                        <a:rPr lang="en-US" sz="2000" kern="1200" dirty="0">
                          <a:solidFill>
                            <a:srgbClr val="00529B"/>
                          </a:solidFill>
                          <a:effectLst/>
                        </a:rPr>
                        <a:t>Original Medicare</a:t>
                      </a:r>
                      <a:endParaRPr lang="en-US" sz="2000"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0"/>
                        </a:spcAft>
                      </a:pPr>
                      <a:r>
                        <a:rPr lang="en-US" sz="2000" kern="1200" dirty="0">
                          <a:solidFill>
                            <a:srgbClr val="00529B"/>
                          </a:solidFill>
                          <a:effectLst/>
                        </a:rPr>
                        <a:t>N/A</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3"/>
                  </a:ext>
                </a:extLst>
              </a:tr>
              <a:tr h="1806325">
                <a:tc>
                  <a:txBody>
                    <a:body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2000" kern="1200" dirty="0">
                          <a:solidFill>
                            <a:srgbClr val="00529B"/>
                          </a:solidFill>
                          <a:effectLst/>
                        </a:rPr>
                        <a:t>Covers</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0"/>
                        </a:spcAft>
                      </a:pPr>
                      <a:r>
                        <a:rPr lang="en-US" sz="2000" kern="1200" dirty="0">
                          <a:solidFill>
                            <a:srgbClr val="00529B"/>
                          </a:solidFill>
                          <a:effectLst/>
                        </a:rPr>
                        <a:t>Gaps in Original Medicare coverage, like deductibles, coinsurance, and copayments</a:t>
                      </a:r>
                      <a:r>
                        <a:rPr lang="en-US" sz="2000" kern="1200" baseline="0" dirty="0">
                          <a:solidFill>
                            <a:srgbClr val="00529B"/>
                          </a:solidFill>
                          <a:effectLst/>
                        </a:rPr>
                        <a:t> for Medicare-covered services.</a:t>
                      </a:r>
                      <a:endParaRPr lang="en-US" sz="2000"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0"/>
                        </a:spcAft>
                      </a:pPr>
                      <a:r>
                        <a:rPr lang="en-US" sz="2000" kern="1200" dirty="0">
                          <a:solidFill>
                            <a:srgbClr val="00529B"/>
                          </a:solidFill>
                          <a:effectLst/>
                        </a:rPr>
                        <a:t>All Part A and Part B covered services and supplies. May also cover things not covered by Original Medicare, like vision and dental coverage. Most Medicare Advantage Plans include Medicare drug coverage.</a:t>
                      </a:r>
                      <a:endParaRPr lang="en-US" sz="2000" b="0" kern="1200" spc="-15"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4"/>
                  </a:ext>
                </a:extLst>
              </a:tr>
              <a:tr h="350333">
                <a:tc>
                  <a:txBody>
                    <a:body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2000" kern="1200" dirty="0">
                          <a:solidFill>
                            <a:srgbClr val="00529B"/>
                          </a:solidFill>
                          <a:effectLst/>
                        </a:rPr>
                        <a:t>You must have</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0"/>
                        </a:spcAft>
                      </a:pPr>
                      <a:r>
                        <a:rPr lang="en-US" sz="2000" kern="1200" dirty="0">
                          <a:solidFill>
                            <a:srgbClr val="00529B"/>
                          </a:solidFill>
                          <a:effectLst/>
                        </a:rPr>
                        <a:t>Part A and Part B</a:t>
                      </a:r>
                      <a:endParaRPr lang="en-US" sz="2000" b="0" kern="1200" spc="-15"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0"/>
                        </a:spcAft>
                      </a:pPr>
                      <a:r>
                        <a:rPr lang="en-US" sz="2000" kern="1200" dirty="0">
                          <a:solidFill>
                            <a:srgbClr val="00529B"/>
                          </a:solidFill>
                          <a:effectLst/>
                        </a:rPr>
                        <a:t>Part A and Part B</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5"/>
                  </a:ext>
                </a:extLst>
              </a:tr>
              <a:tr h="958941">
                <a:tc>
                  <a:txBody>
                    <a:body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2000" kern="1200" dirty="0">
                          <a:solidFill>
                            <a:srgbClr val="00529B"/>
                          </a:solidFill>
                          <a:effectLst/>
                        </a:rPr>
                        <a:t>Do you pay a premium?</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0"/>
                        </a:spcAft>
                      </a:pPr>
                      <a:r>
                        <a:rPr lang="en-US" sz="2000" kern="1200" dirty="0">
                          <a:solidFill>
                            <a:srgbClr val="00529B"/>
                          </a:solidFill>
                          <a:effectLst/>
                        </a:rPr>
                        <a:t>Yes. You pay a premium for the policy and you pay the Part B premium.</a:t>
                      </a:r>
                      <a:endParaRPr lang="en-US" sz="2000" b="0" kern="1200"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0"/>
                        </a:spcAft>
                      </a:pPr>
                      <a:r>
                        <a:rPr lang="en-US" sz="2000" kern="1200" dirty="0">
                          <a:solidFill>
                            <a:srgbClr val="00529B"/>
                          </a:solidFill>
                          <a:effectLst/>
                        </a:rPr>
                        <a:t>Yes. In most</a:t>
                      </a:r>
                      <a:r>
                        <a:rPr lang="en-US" sz="2000" kern="1200" baseline="0" dirty="0">
                          <a:solidFill>
                            <a:srgbClr val="00529B"/>
                          </a:solidFill>
                          <a:effectLst/>
                        </a:rPr>
                        <a:t> cases, y</a:t>
                      </a:r>
                      <a:r>
                        <a:rPr lang="en-US" sz="2000" kern="1200" dirty="0">
                          <a:solidFill>
                            <a:srgbClr val="00529B"/>
                          </a:solidFill>
                          <a:effectLst/>
                        </a:rPr>
                        <a:t>ou pay a premium for the plan and you pay the Part B premium.</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6"/>
                  </a:ext>
                </a:extLst>
              </a:tr>
            </a:tbl>
          </a:graphicData>
        </a:graphic>
      </p:graphicFrame>
      <p:sp>
        <p:nvSpPr>
          <p:cNvPr id="3" name="Footer Placeholder 2"/>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E066ABFC-7412-4AF2-B9EA-0165D82ED3EE}"/>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79</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873076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n-US" sz="3000" dirty="0"/>
              <a:t>What Are the Parts of Medicare?</a:t>
            </a:r>
          </a:p>
        </p:txBody>
      </p:sp>
      <p:grpSp>
        <p:nvGrpSpPr>
          <p:cNvPr id="5" name="Group 4" descr="Medicare Part A (hospital Insurance) Icon ">
            <a:extLst>
              <a:ext uri="{FF2B5EF4-FFF2-40B4-BE49-F238E27FC236}">
                <a16:creationId xmlns:a16="http://schemas.microsoft.com/office/drawing/2014/main" id="{8E63A0BA-A467-4912-8678-6584CCD33A97}"/>
              </a:ext>
            </a:extLst>
          </p:cNvPr>
          <p:cNvGrpSpPr/>
          <p:nvPr/>
        </p:nvGrpSpPr>
        <p:grpSpPr>
          <a:xfrm>
            <a:off x="1587881" y="1701761"/>
            <a:ext cx="2926080" cy="3756252"/>
            <a:chOff x="1587881" y="1701761"/>
            <a:chExt cx="2926080" cy="3756252"/>
          </a:xfrm>
        </p:grpSpPr>
        <p:sp>
          <p:nvSpPr>
            <p:cNvPr id="13" name="Rectangle: Rounded Corners 12">
              <a:extLst>
                <a:ext uri="{FF2B5EF4-FFF2-40B4-BE49-F238E27FC236}">
                  <a16:creationId xmlns:a16="http://schemas.microsoft.com/office/drawing/2014/main" id="{B5A00B28-145F-4FD2-9555-098E4CD6750C}"/>
                </a:ext>
              </a:extLst>
            </p:cNvPr>
            <p:cNvSpPr/>
            <p:nvPr/>
          </p:nvSpPr>
          <p:spPr>
            <a:xfrm>
              <a:off x="1587881" y="1701761"/>
              <a:ext cx="2926080" cy="3756252"/>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sz="2400" b="1" dirty="0">
                <a:solidFill>
                  <a:srgbClr val="00529B"/>
                </a:solidFill>
              </a:endParaRPr>
            </a:p>
            <a:p>
              <a:pPr algn="ctr"/>
              <a:r>
                <a:rPr lang="en-US" sz="2400" b="1" dirty="0">
                  <a:solidFill>
                    <a:srgbClr val="00529B"/>
                  </a:solidFill>
                </a:rPr>
                <a:t>Part A </a:t>
              </a:r>
              <a:br>
                <a:rPr lang="en-US" sz="2400" b="1" dirty="0">
                  <a:solidFill>
                    <a:srgbClr val="00529B"/>
                  </a:solidFill>
                </a:rPr>
              </a:br>
              <a:r>
                <a:rPr lang="en-US" sz="2400" dirty="0">
                  <a:solidFill>
                    <a:srgbClr val="00529B"/>
                  </a:solidFill>
                </a:rPr>
                <a:t>(Hospital Insurance) </a:t>
              </a:r>
            </a:p>
          </p:txBody>
        </p:sp>
        <p:pic>
          <p:nvPicPr>
            <p:cNvPr id="7" name="Picture 6" descr="Part A icon"/>
            <p:cNvPicPr>
              <a:picLocks noChangeAspect="1"/>
            </p:cNvPicPr>
            <p:nvPr/>
          </p:nvPicPr>
          <p:blipFill>
            <a:blip r:embed="rId4"/>
            <a:srcRect/>
            <a:stretch/>
          </p:blipFill>
          <p:spPr>
            <a:xfrm>
              <a:off x="1981535" y="2329474"/>
              <a:ext cx="2133141" cy="1207125"/>
            </a:xfrm>
            <a:prstGeom prst="rect">
              <a:avLst/>
            </a:prstGeom>
          </p:spPr>
        </p:pic>
      </p:grpSp>
      <p:grpSp>
        <p:nvGrpSpPr>
          <p:cNvPr id="6" name="Group 5" descr="Medicare Part B (medical Insurance) Icon">
            <a:extLst>
              <a:ext uri="{FF2B5EF4-FFF2-40B4-BE49-F238E27FC236}">
                <a16:creationId xmlns:a16="http://schemas.microsoft.com/office/drawing/2014/main" id="{5893EF6D-F663-4E97-8A8D-99599A858281}"/>
              </a:ext>
            </a:extLst>
          </p:cNvPr>
          <p:cNvGrpSpPr/>
          <p:nvPr/>
        </p:nvGrpSpPr>
        <p:grpSpPr>
          <a:xfrm>
            <a:off x="4768320" y="1705349"/>
            <a:ext cx="2926080" cy="3803651"/>
            <a:chOff x="4768320" y="1705349"/>
            <a:chExt cx="2926080" cy="3803651"/>
          </a:xfrm>
        </p:grpSpPr>
        <p:sp>
          <p:nvSpPr>
            <p:cNvPr id="15" name="Rectangle: Rounded Corners 14">
              <a:extLst>
                <a:ext uri="{FF2B5EF4-FFF2-40B4-BE49-F238E27FC236}">
                  <a16:creationId xmlns:a16="http://schemas.microsoft.com/office/drawing/2014/main" id="{22E2CC2C-6414-444D-9AAD-810814ADAD87}"/>
                </a:ext>
              </a:extLst>
            </p:cNvPr>
            <p:cNvSpPr/>
            <p:nvPr/>
          </p:nvSpPr>
          <p:spPr>
            <a:xfrm>
              <a:off x="4768320" y="1705349"/>
              <a:ext cx="2926080" cy="380365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sz="2400" b="1" dirty="0">
                <a:solidFill>
                  <a:srgbClr val="00529B"/>
                </a:solidFill>
              </a:endParaRPr>
            </a:p>
            <a:p>
              <a:pPr algn="ctr"/>
              <a:endParaRPr lang="en-US" sz="2400" b="1" dirty="0">
                <a:solidFill>
                  <a:srgbClr val="00529B"/>
                </a:solidFill>
              </a:endParaRPr>
            </a:p>
            <a:p>
              <a:pPr algn="ctr"/>
              <a:r>
                <a:rPr lang="en-US" sz="2400" b="1" dirty="0">
                  <a:solidFill>
                    <a:srgbClr val="00529B"/>
                  </a:solidFill>
                </a:rPr>
                <a:t>Part B </a:t>
              </a:r>
              <a:br>
                <a:rPr lang="en-US" sz="2400" b="1" dirty="0">
                  <a:solidFill>
                    <a:srgbClr val="00529B"/>
                  </a:solidFill>
                </a:rPr>
              </a:br>
              <a:r>
                <a:rPr lang="en-US" sz="2400" dirty="0">
                  <a:solidFill>
                    <a:srgbClr val="00529B"/>
                  </a:solidFill>
                </a:rPr>
                <a:t>(Medical Insurance)</a:t>
              </a:r>
            </a:p>
          </p:txBody>
        </p:sp>
        <p:pic>
          <p:nvPicPr>
            <p:cNvPr id="8" name="Picture 7" descr="Part B Icon"/>
            <p:cNvPicPr>
              <a:picLocks noChangeAspect="1"/>
            </p:cNvPicPr>
            <p:nvPr/>
          </p:nvPicPr>
          <p:blipFill>
            <a:blip r:embed="rId5"/>
            <a:srcRect/>
            <a:stretch/>
          </p:blipFill>
          <p:spPr>
            <a:xfrm>
              <a:off x="5394193" y="2234444"/>
              <a:ext cx="1674334" cy="1508324"/>
            </a:xfrm>
            <a:prstGeom prst="rect">
              <a:avLst/>
            </a:prstGeom>
          </p:spPr>
        </p:pic>
      </p:grpSp>
      <p:grpSp>
        <p:nvGrpSpPr>
          <p:cNvPr id="9" name="Group 8" descr="Medicare Part D (drug Coverage0 Icon">
            <a:extLst>
              <a:ext uri="{FF2B5EF4-FFF2-40B4-BE49-F238E27FC236}">
                <a16:creationId xmlns:a16="http://schemas.microsoft.com/office/drawing/2014/main" id="{2F85C4C1-60F6-4017-BBE8-E6265B9F74D7}"/>
              </a:ext>
            </a:extLst>
          </p:cNvPr>
          <p:cNvGrpSpPr/>
          <p:nvPr/>
        </p:nvGrpSpPr>
        <p:grpSpPr>
          <a:xfrm>
            <a:off x="7948759" y="1705349"/>
            <a:ext cx="2926080" cy="3803651"/>
            <a:chOff x="7948759" y="1705349"/>
            <a:chExt cx="2926080" cy="3803651"/>
          </a:xfrm>
        </p:grpSpPr>
        <p:sp>
          <p:nvSpPr>
            <p:cNvPr id="14" name="Rectangle: Rounded Corners 13">
              <a:extLst>
                <a:ext uri="{FF2B5EF4-FFF2-40B4-BE49-F238E27FC236}">
                  <a16:creationId xmlns:a16="http://schemas.microsoft.com/office/drawing/2014/main" id="{EF82B71E-543F-4288-87B1-403AD820C53E}"/>
                </a:ext>
              </a:extLst>
            </p:cNvPr>
            <p:cNvSpPr/>
            <p:nvPr/>
          </p:nvSpPr>
          <p:spPr>
            <a:xfrm>
              <a:off x="7948759" y="1705349"/>
              <a:ext cx="2926080" cy="380365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sz="1600" dirty="0">
                <a:solidFill>
                  <a:srgbClr val="00529B"/>
                </a:solidFill>
              </a:endParaRPr>
            </a:p>
            <a:p>
              <a:pPr algn="ctr"/>
              <a:endParaRPr lang="en-US" sz="1600" dirty="0">
                <a:solidFill>
                  <a:srgbClr val="00529B"/>
                </a:solidFill>
              </a:endParaRPr>
            </a:p>
            <a:p>
              <a:pPr algn="ctr"/>
              <a:r>
                <a:rPr lang="en-US" sz="2400" b="1" dirty="0">
                  <a:solidFill>
                    <a:srgbClr val="00529B"/>
                  </a:solidFill>
                </a:rPr>
                <a:t>Part D </a:t>
              </a:r>
              <a:br>
                <a:rPr lang="en-US" sz="2400" b="1" dirty="0">
                  <a:solidFill>
                    <a:srgbClr val="00529B"/>
                  </a:solidFill>
                </a:rPr>
              </a:br>
              <a:r>
                <a:rPr lang="en-US" sz="2400" dirty="0">
                  <a:solidFill>
                    <a:srgbClr val="00529B"/>
                  </a:solidFill>
                </a:rPr>
                <a:t>(Drug coverage)</a:t>
              </a:r>
            </a:p>
          </p:txBody>
        </p:sp>
        <p:pic>
          <p:nvPicPr>
            <p:cNvPr id="10" name="Picture 9" descr="Part D Icon"/>
            <p:cNvPicPr>
              <a:picLocks noChangeAspect="1"/>
            </p:cNvPicPr>
            <p:nvPr/>
          </p:nvPicPr>
          <p:blipFill>
            <a:blip r:embed="rId6"/>
            <a:srcRect/>
            <a:stretch/>
          </p:blipFill>
          <p:spPr>
            <a:xfrm>
              <a:off x="8442161" y="2234444"/>
              <a:ext cx="1939276" cy="1379870"/>
            </a:xfrm>
            <a:prstGeom prst="rect">
              <a:avLst/>
            </a:prstGeom>
          </p:spPr>
        </p:pic>
      </p:grpSp>
      <p:sp>
        <p:nvSpPr>
          <p:cNvPr id="3" name="Footer Placeholder 2"/>
          <p:cNvSpPr>
            <a:spLocks noGrp="1"/>
          </p:cNvSpPr>
          <p:nvPr>
            <p:ph type="ftr" sz="quarter" idx="11"/>
          </p:nvPr>
        </p:nvSpPr>
        <p:spPr/>
        <p:txBody>
          <a:bodyPr/>
          <a:lstStyle/>
          <a:p>
            <a:r>
              <a:rPr lang="en-US" dirty="0"/>
              <a:t>Getting Started With Medicare</a:t>
            </a:r>
          </a:p>
        </p:txBody>
      </p:sp>
      <p:sp>
        <p:nvSpPr>
          <p:cNvPr id="12" name="Slide Number Placeholder 5">
            <a:extLst>
              <a:ext uri="{FF2B5EF4-FFF2-40B4-BE49-F238E27FC236}">
                <a16:creationId xmlns:a16="http://schemas.microsoft.com/office/drawing/2014/main" id="{0214542B-E403-49F9-9BD0-36EE4B43FF4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8</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7038978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Other Health Plans: Medicare Cost Plans</a:t>
            </a:r>
          </a:p>
        </p:txBody>
      </p:sp>
      <p:sp>
        <p:nvSpPr>
          <p:cNvPr id="5" name="Content Placeholder 4"/>
          <p:cNvSpPr>
            <a:spLocks noGrp="1"/>
          </p:cNvSpPr>
          <p:nvPr>
            <p:ph sz="quarter" idx="13"/>
          </p:nvPr>
        </p:nvSpPr>
        <p:spPr>
          <a:xfrm>
            <a:off x="1200150" y="1249680"/>
            <a:ext cx="9791700" cy="4667250"/>
          </a:xfrm>
        </p:spPr>
        <p:txBody>
          <a:bodyPr vert="horz" lIns="91440" tIns="45720" rIns="91440" bIns="45720" rtlCol="0" anchor="t">
            <a:noAutofit/>
          </a:bodyPr>
          <a:lstStyle/>
          <a:p>
            <a:pPr>
              <a:buFont typeface="Wingdings,Sans-Serif"/>
              <a:buChar char="§"/>
            </a:pPr>
            <a:r>
              <a:rPr lang="en-US" dirty="0"/>
              <a:t>You can join even if you only have Part B</a:t>
            </a:r>
            <a:endParaRPr lang="en-US" dirty="0">
              <a:cs typeface="Calibri"/>
            </a:endParaRPr>
          </a:p>
          <a:p>
            <a:pPr>
              <a:buFont typeface="Wingdings,Sans-Serif"/>
              <a:buChar char="§"/>
            </a:pPr>
            <a:r>
              <a:rPr lang="en-US" dirty="0"/>
              <a:t>If you have Part A and Part B and go to a non-network provider:</a:t>
            </a:r>
            <a:endParaRPr lang="en-US" dirty="0">
              <a:cs typeface="Calibri"/>
            </a:endParaRPr>
          </a:p>
          <a:p>
            <a:pPr lvl="1">
              <a:spcAft>
                <a:spcPts val="1200"/>
              </a:spcAft>
              <a:buFont typeface="Arial,Sans-Serif"/>
              <a:buChar char="•"/>
            </a:pPr>
            <a:r>
              <a:rPr lang="en-US" dirty="0"/>
              <a:t>Your services are covered under Original Medicare </a:t>
            </a:r>
            <a:endParaRPr lang="en-US" dirty="0">
              <a:cs typeface="Calibri"/>
            </a:endParaRPr>
          </a:p>
          <a:p>
            <a:pPr lvl="1">
              <a:spcAft>
                <a:spcPts val="1200"/>
              </a:spcAft>
              <a:buFont typeface="Arial,Sans-Serif"/>
              <a:buChar char="•"/>
            </a:pPr>
            <a:r>
              <a:rPr lang="en-US" dirty="0"/>
              <a:t>You’ll pay the Part A and Part B coinsurance and deductibles </a:t>
            </a:r>
            <a:endParaRPr lang="en-US" dirty="0">
              <a:cs typeface="Calibri"/>
            </a:endParaRPr>
          </a:p>
          <a:p>
            <a:pPr>
              <a:buFont typeface="Wingdings,Sans-Serif"/>
              <a:buChar char="§"/>
            </a:pPr>
            <a:r>
              <a:rPr lang="en-US" dirty="0"/>
              <a:t>You can join anytime the plan accepts new members</a:t>
            </a:r>
            <a:endParaRPr lang="en-US" dirty="0">
              <a:cs typeface="Calibri"/>
            </a:endParaRPr>
          </a:p>
          <a:p>
            <a:pPr>
              <a:buFont typeface="Wingdings,Sans-Serif"/>
              <a:buChar char="§"/>
            </a:pPr>
            <a:r>
              <a:rPr lang="en-US" dirty="0"/>
              <a:t>You can leave anytime and return to Original Medicare </a:t>
            </a:r>
            <a:endParaRPr lang="en-US" dirty="0">
              <a:cs typeface="Calibri"/>
            </a:endParaRPr>
          </a:p>
          <a:p>
            <a:pPr>
              <a:buFont typeface="Wingdings,Sans-Serif"/>
              <a:buChar char="§"/>
            </a:pPr>
            <a:r>
              <a:rPr lang="en-US" dirty="0"/>
              <a:t>You can either get your Medicare drug coverage from the Cost Plan (if offered) or you can join a Medicare drug plan</a:t>
            </a:r>
            <a:endParaRPr lang="en-US" dirty="0">
              <a:cs typeface="Calibri"/>
            </a:endParaRPr>
          </a:p>
        </p:txBody>
      </p:sp>
      <p:sp>
        <p:nvSpPr>
          <p:cNvPr id="3" name="Footer Placeholder 2"/>
          <p:cNvSpPr>
            <a:spLocks noGrp="1"/>
          </p:cNvSpPr>
          <p:nvPr>
            <p:ph type="ftr" sz="quarter" idx="11"/>
          </p:nvPr>
        </p:nvSpPr>
        <p:spPr/>
        <p:txBody>
          <a:bodyPr/>
          <a:lstStyle/>
          <a:p>
            <a:r>
              <a:rPr lang="en-US" dirty="0"/>
              <a:t>Getting Started With Medicare</a:t>
            </a:r>
          </a:p>
        </p:txBody>
      </p:sp>
      <p:sp>
        <p:nvSpPr>
          <p:cNvPr id="23" name="Slide Number Placeholder 5">
            <a:extLst>
              <a:ext uri="{FF2B5EF4-FFF2-40B4-BE49-F238E27FC236}">
                <a16:creationId xmlns:a16="http://schemas.microsoft.com/office/drawing/2014/main" id="{C2386B1E-559C-4564-872B-B59CB975571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80</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89908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Other Health Plans: Program of All-inclusive Care for </a:t>
            </a:r>
            <a:br>
              <a:rPr lang="en-US" sz="2800" dirty="0"/>
            </a:br>
            <a:r>
              <a:rPr lang="en-US" sz="2800" dirty="0"/>
              <a:t>the Elderly (PACE) Plans</a:t>
            </a:r>
          </a:p>
        </p:txBody>
      </p:sp>
      <p:sp>
        <p:nvSpPr>
          <p:cNvPr id="5" name="Content Placeholder 4"/>
          <p:cNvSpPr>
            <a:spLocks noGrp="1"/>
          </p:cNvSpPr>
          <p:nvPr>
            <p:ph sz="quarter" idx="13"/>
          </p:nvPr>
        </p:nvSpPr>
        <p:spPr>
          <a:xfrm>
            <a:off x="1371600" y="1371600"/>
            <a:ext cx="9791700" cy="585031"/>
          </a:xfrm>
        </p:spPr>
        <p:txBody>
          <a:bodyPr>
            <a:normAutofit/>
          </a:bodyPr>
          <a:lstStyle/>
          <a:p>
            <a:pPr marL="0" indent="0" algn="ctr" defTabSz="685800">
              <a:lnSpc>
                <a:spcPct val="100000"/>
              </a:lnSpc>
              <a:spcBef>
                <a:spcPts val="0"/>
              </a:spcBef>
              <a:spcAft>
                <a:spcPts val="600"/>
              </a:spcAft>
              <a:buFont typeface="Wingdings" pitchFamily="2" charset="2"/>
              <a:buNone/>
            </a:pPr>
            <a:r>
              <a:rPr lang="en-US" b="1" dirty="0">
                <a:solidFill>
                  <a:srgbClr val="00529B"/>
                </a:solidFill>
              </a:rPr>
              <a:t>To qualify, you must:</a:t>
            </a:r>
            <a:endParaRPr lang="en-US" dirty="0">
              <a:solidFill>
                <a:srgbClr val="00529B"/>
              </a:solidFill>
            </a:endParaRPr>
          </a:p>
        </p:txBody>
      </p:sp>
      <p:grpSp>
        <p:nvGrpSpPr>
          <p:cNvPr id="7" name="Group 6" descr="Box 1: Be 55 or older">
            <a:extLst>
              <a:ext uri="{FF2B5EF4-FFF2-40B4-BE49-F238E27FC236}">
                <a16:creationId xmlns:a16="http://schemas.microsoft.com/office/drawing/2014/main" id="{CA30B0B1-D90C-4F1C-BFEA-89322C0B8B6C}"/>
              </a:ext>
            </a:extLst>
          </p:cNvPr>
          <p:cNvGrpSpPr/>
          <p:nvPr/>
        </p:nvGrpSpPr>
        <p:grpSpPr>
          <a:xfrm>
            <a:off x="615810" y="1951130"/>
            <a:ext cx="2554425" cy="3143941"/>
            <a:chOff x="615810" y="1951130"/>
            <a:chExt cx="2554425" cy="3143941"/>
          </a:xfrm>
        </p:grpSpPr>
        <p:sp>
          <p:nvSpPr>
            <p:cNvPr id="8" name="Rectangle: Rounded Corners 7">
              <a:extLst>
                <a:ext uri="{FF2B5EF4-FFF2-40B4-BE49-F238E27FC236}">
                  <a16:creationId xmlns:a16="http://schemas.microsoft.com/office/drawing/2014/main" id="{46C52FB3-D338-4E81-A94C-F84D3CE38F1B}"/>
                </a:ext>
              </a:extLst>
            </p:cNvPr>
            <p:cNvSpPr/>
            <p:nvPr/>
          </p:nvSpPr>
          <p:spPr>
            <a:xfrm>
              <a:off x="615810" y="1951130"/>
              <a:ext cx="2554425" cy="314394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rPr>
                <a:t>Be 55 or older</a:t>
              </a:r>
            </a:p>
          </p:txBody>
        </p:sp>
        <p:pic>
          <p:nvPicPr>
            <p:cNvPr id="19" name="Graphic 18">
              <a:extLst>
                <a:ext uri="{FF2B5EF4-FFF2-40B4-BE49-F238E27FC236}">
                  <a16:creationId xmlns:a16="http://schemas.microsoft.com/office/drawing/2014/main" id="{03B51BB5-864A-47DC-B100-66F2FB9B78A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946" y="2081327"/>
              <a:ext cx="1790152" cy="1790152"/>
            </a:xfrm>
            <a:prstGeom prst="rect">
              <a:avLst/>
            </a:prstGeom>
          </p:spPr>
        </p:pic>
      </p:grpSp>
      <p:grpSp>
        <p:nvGrpSpPr>
          <p:cNvPr id="14" name="Group 13" descr="Box 2: Live in the service area of a PACE organization&#10;&#10;">
            <a:extLst>
              <a:ext uri="{FF2B5EF4-FFF2-40B4-BE49-F238E27FC236}">
                <a16:creationId xmlns:a16="http://schemas.microsoft.com/office/drawing/2014/main" id="{740603AA-B1CD-4708-98D7-9D3A948A2670}"/>
              </a:ext>
            </a:extLst>
          </p:cNvPr>
          <p:cNvGrpSpPr/>
          <p:nvPr/>
        </p:nvGrpSpPr>
        <p:grpSpPr>
          <a:xfrm>
            <a:off x="3438715" y="1947074"/>
            <a:ext cx="2554425" cy="3147995"/>
            <a:chOff x="3438715" y="1947074"/>
            <a:chExt cx="2554425" cy="3147995"/>
          </a:xfrm>
        </p:grpSpPr>
        <p:sp>
          <p:nvSpPr>
            <p:cNvPr id="9" name="Rectangle: Rounded Corners 8">
              <a:extLst>
                <a:ext uri="{FF2B5EF4-FFF2-40B4-BE49-F238E27FC236}">
                  <a16:creationId xmlns:a16="http://schemas.microsoft.com/office/drawing/2014/main" id="{8B17575B-58FF-4127-B24E-C115ED536DC7}"/>
                </a:ext>
              </a:extLst>
            </p:cNvPr>
            <p:cNvSpPr/>
            <p:nvPr/>
          </p:nvSpPr>
          <p:spPr>
            <a:xfrm>
              <a:off x="3438715" y="1947074"/>
              <a:ext cx="2554425" cy="314799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rPr>
                <a:t>Live in the service area of a PACE organization</a:t>
              </a:r>
            </a:p>
          </p:txBody>
        </p:sp>
        <p:pic>
          <p:nvPicPr>
            <p:cNvPr id="6" name="Picture 5">
              <a:extLst>
                <a:ext uri="{FF2B5EF4-FFF2-40B4-BE49-F238E27FC236}">
                  <a16:creationId xmlns:a16="http://schemas.microsoft.com/office/drawing/2014/main" id="{1A20FDA7-9554-425F-B42D-5BFB40884B6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925631" y="2217485"/>
              <a:ext cx="1517835" cy="1435788"/>
            </a:xfrm>
            <a:prstGeom prst="rect">
              <a:avLst/>
            </a:prstGeom>
          </p:spPr>
        </p:pic>
      </p:grpSp>
      <p:grpSp>
        <p:nvGrpSpPr>
          <p:cNvPr id="12" name="Group 11" descr="Box 3: Need a nursing home-level of care (as certified by your state)&#10;">
            <a:extLst>
              <a:ext uri="{FF2B5EF4-FFF2-40B4-BE49-F238E27FC236}">
                <a16:creationId xmlns:a16="http://schemas.microsoft.com/office/drawing/2014/main" id="{77341093-82FE-4EB1-BDB5-D937A885E1A9}"/>
              </a:ext>
            </a:extLst>
          </p:cNvPr>
          <p:cNvGrpSpPr/>
          <p:nvPr/>
        </p:nvGrpSpPr>
        <p:grpSpPr>
          <a:xfrm>
            <a:off x="6261620" y="1956631"/>
            <a:ext cx="2554425" cy="3147995"/>
            <a:chOff x="6261620" y="1956631"/>
            <a:chExt cx="2554425" cy="3147995"/>
          </a:xfrm>
        </p:grpSpPr>
        <p:sp>
          <p:nvSpPr>
            <p:cNvPr id="11" name="Rectangle: Rounded Corners 10">
              <a:extLst>
                <a:ext uri="{FF2B5EF4-FFF2-40B4-BE49-F238E27FC236}">
                  <a16:creationId xmlns:a16="http://schemas.microsoft.com/office/drawing/2014/main" id="{D7DD0D81-963B-4892-A683-28FB75FF6AF8}"/>
                </a:ext>
              </a:extLst>
            </p:cNvPr>
            <p:cNvSpPr/>
            <p:nvPr/>
          </p:nvSpPr>
          <p:spPr>
            <a:xfrm>
              <a:off x="6261620" y="1956631"/>
              <a:ext cx="2554425" cy="314799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rPr>
                <a:t>Need a nursing home-level of care (as certified by your state)</a:t>
              </a:r>
            </a:p>
          </p:txBody>
        </p:sp>
        <p:pic>
          <p:nvPicPr>
            <p:cNvPr id="13" name="Picture 12">
              <a:extLst>
                <a:ext uri="{FF2B5EF4-FFF2-40B4-BE49-F238E27FC236}">
                  <a16:creationId xmlns:a16="http://schemas.microsoft.com/office/drawing/2014/main" id="{9BDEE7C4-739C-437A-B6DB-F5920E6A9410}"/>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6922986" y="2296143"/>
              <a:ext cx="1323928" cy="1357130"/>
            </a:xfrm>
            <a:prstGeom prst="rect">
              <a:avLst/>
            </a:prstGeom>
          </p:spPr>
        </p:pic>
      </p:grpSp>
      <p:grpSp>
        <p:nvGrpSpPr>
          <p:cNvPr id="16" name="Group 15" descr="Box 4: Be able to live safely in the community with the PACE services&#10;">
            <a:extLst>
              <a:ext uri="{FF2B5EF4-FFF2-40B4-BE49-F238E27FC236}">
                <a16:creationId xmlns:a16="http://schemas.microsoft.com/office/drawing/2014/main" id="{C1BC09AB-493C-4943-8296-8FD950B2A3E7}"/>
              </a:ext>
            </a:extLst>
          </p:cNvPr>
          <p:cNvGrpSpPr/>
          <p:nvPr/>
        </p:nvGrpSpPr>
        <p:grpSpPr>
          <a:xfrm>
            <a:off x="9021767" y="1951130"/>
            <a:ext cx="2554425" cy="3147995"/>
            <a:chOff x="9021767" y="1951130"/>
            <a:chExt cx="2554425" cy="3147995"/>
          </a:xfrm>
        </p:grpSpPr>
        <p:sp>
          <p:nvSpPr>
            <p:cNvPr id="10" name="Rectangle: Rounded Corners 9" descr="Box 4: Be able to live safely in the community with the PACE services&#10;">
              <a:extLst>
                <a:ext uri="{FF2B5EF4-FFF2-40B4-BE49-F238E27FC236}">
                  <a16:creationId xmlns:a16="http://schemas.microsoft.com/office/drawing/2014/main" id="{4087D7F4-55E6-4383-B2F1-7D0B13698559}"/>
                </a:ext>
              </a:extLst>
            </p:cNvPr>
            <p:cNvSpPr/>
            <p:nvPr/>
          </p:nvSpPr>
          <p:spPr>
            <a:xfrm>
              <a:off x="9021767" y="1951130"/>
              <a:ext cx="2554425" cy="314799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rPr>
                <a:t>Be able to live safely in the community with the PACE services</a:t>
              </a:r>
            </a:p>
          </p:txBody>
        </p:sp>
        <p:pic>
          <p:nvPicPr>
            <p:cNvPr id="28" name="Graphic 27">
              <a:extLst>
                <a:ext uri="{FF2B5EF4-FFF2-40B4-BE49-F238E27FC236}">
                  <a16:creationId xmlns:a16="http://schemas.microsoft.com/office/drawing/2014/main" id="{3BFD525C-829E-4774-94B9-F5F322DF3C6F}"/>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0061" y="2217485"/>
              <a:ext cx="1517835" cy="1517835"/>
            </a:xfrm>
            <a:prstGeom prst="rect">
              <a:avLst/>
            </a:prstGeom>
          </p:spPr>
        </p:pic>
      </p:gr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Getting Started With Medicare</a:t>
            </a:r>
          </a:p>
        </p:txBody>
      </p:sp>
      <p:sp>
        <p:nvSpPr>
          <p:cNvPr id="22" name="Slide Number Placeholder 5">
            <a:extLst>
              <a:ext uri="{FF2B5EF4-FFF2-40B4-BE49-F238E27FC236}">
                <a16:creationId xmlns:a16="http://schemas.microsoft.com/office/drawing/2014/main" id="{7DFDF49A-AB01-493E-A193-F3BF20207FA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solidFill>
                  <a:srgbClr val="8FAADC"/>
                </a:solidFill>
              </a:rPr>
              <a:pPr>
                <a:defRPr/>
              </a:pPr>
              <a:t>81</a:t>
            </a:fld>
            <a:endParaRPr lang="en-US" dirty="0">
              <a:solidFill>
                <a:srgbClr val="8FAADC"/>
              </a:solidFill>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October 2022</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9379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F1556-3088-4A0C-999B-4379B4BBDF32}"/>
              </a:ext>
            </a:extLst>
          </p:cNvPr>
          <p:cNvSpPr>
            <a:spLocks noGrp="1"/>
          </p:cNvSpPr>
          <p:nvPr>
            <p:ph type="title"/>
          </p:nvPr>
        </p:nvSpPr>
        <p:spPr>
          <a:xfrm>
            <a:off x="0" y="9876"/>
            <a:ext cx="12192000" cy="929626"/>
          </a:xfrm>
        </p:spPr>
        <p:txBody>
          <a:bodyPr>
            <a:noAutofit/>
          </a:bodyPr>
          <a:lstStyle/>
          <a:p>
            <a:r>
              <a:rPr lang="en-US" sz="2800" dirty="0"/>
              <a:t>Other Health Plans: Programs of All-inclusive Care for </a:t>
            </a:r>
            <a:br>
              <a:rPr lang="en-US" sz="2800" dirty="0"/>
            </a:br>
            <a:r>
              <a:rPr lang="en-US" sz="2800" dirty="0"/>
              <a:t>the Elderly (PACE) (continued)</a:t>
            </a:r>
          </a:p>
        </p:txBody>
      </p:sp>
      <p:sp>
        <p:nvSpPr>
          <p:cNvPr id="7" name="Content Placeholder 4">
            <a:extLst>
              <a:ext uri="{FF2B5EF4-FFF2-40B4-BE49-F238E27FC236}">
                <a16:creationId xmlns:a16="http://schemas.microsoft.com/office/drawing/2014/main" id="{AFDE3863-7941-4AE2-A5ED-54984A888A3F}"/>
              </a:ext>
            </a:extLst>
          </p:cNvPr>
          <p:cNvSpPr txBox="1">
            <a:spLocks/>
          </p:cNvSpPr>
          <p:nvPr/>
        </p:nvSpPr>
        <p:spPr>
          <a:xfrm>
            <a:off x="773112" y="1249782"/>
            <a:ext cx="10645775" cy="458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US" sz="2400" b="1" dirty="0">
                <a:solidFill>
                  <a:srgbClr val="00529B"/>
                </a:solidFill>
                <a:latin typeface="Arial" panose="020B0604020202020204" pitchFamily="34" charset="0"/>
                <a:cs typeface="Arial" panose="020B0604020202020204" pitchFamily="34" charset="0"/>
              </a:rPr>
              <a:t>About PACE coverage and premiums:</a:t>
            </a:r>
          </a:p>
        </p:txBody>
      </p:sp>
      <p:grpSp>
        <p:nvGrpSpPr>
          <p:cNvPr id="18" name="Group 1" descr="Box 1: If you have Medicare, but not Medicaid, you’ll be charged a monthly premium to cover the long-term care portion of the benefit and a premium for Medicare Part D drugs.&#10;">
            <a:extLst>
              <a:ext uri="{FF2B5EF4-FFF2-40B4-BE49-F238E27FC236}">
                <a16:creationId xmlns:a16="http://schemas.microsoft.com/office/drawing/2014/main" id="{08C765B1-139D-4A8B-BEE6-931E518375C2}"/>
              </a:ext>
            </a:extLst>
          </p:cNvPr>
          <p:cNvGrpSpPr/>
          <p:nvPr/>
        </p:nvGrpSpPr>
        <p:grpSpPr>
          <a:xfrm>
            <a:off x="1736836" y="2009142"/>
            <a:ext cx="8847083" cy="1798529"/>
            <a:chOff x="1736836" y="2009142"/>
            <a:chExt cx="8847083" cy="1798529"/>
          </a:xfrm>
        </p:grpSpPr>
        <p:sp>
          <p:nvSpPr>
            <p:cNvPr id="8" name="Rectangle: Rounded Corners 7">
              <a:extLst>
                <a:ext uri="{FF2B5EF4-FFF2-40B4-BE49-F238E27FC236}">
                  <a16:creationId xmlns:a16="http://schemas.microsoft.com/office/drawing/2014/main" id="{FAE0C680-91B3-4DA5-944E-215048F4D250}"/>
                </a:ext>
                <a:ext uri="{C183D7F6-B498-43B3-948B-1728B52AA6E4}">
                  <adec:decorative xmlns:adec="http://schemas.microsoft.com/office/drawing/2017/decorative" val="1"/>
                </a:ext>
              </a:extLst>
            </p:cNvPr>
            <p:cNvSpPr/>
            <p:nvPr/>
          </p:nvSpPr>
          <p:spPr>
            <a:xfrm>
              <a:off x="3268719" y="2176887"/>
              <a:ext cx="7315200" cy="146304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sp>
          <p:nvSpPr>
            <p:cNvPr id="14" name="Rectangle: Rounded Corners 13">
              <a:extLst>
                <a:ext uri="{FF2B5EF4-FFF2-40B4-BE49-F238E27FC236}">
                  <a16:creationId xmlns:a16="http://schemas.microsoft.com/office/drawing/2014/main" id="{AE3FD208-0358-4E2D-A2B6-2970B6E79F23}"/>
                </a:ext>
                <a:ext uri="{C183D7F6-B498-43B3-948B-1728B52AA6E4}">
                  <adec:decorative xmlns:adec="http://schemas.microsoft.com/office/drawing/2017/decorative" val="1"/>
                </a:ext>
              </a:extLst>
            </p:cNvPr>
            <p:cNvSpPr/>
            <p:nvPr/>
          </p:nvSpPr>
          <p:spPr>
            <a:xfrm>
              <a:off x="1736836" y="2009142"/>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2" name="Graphic 11">
              <a:extLst>
                <a:ext uri="{FF2B5EF4-FFF2-40B4-BE49-F238E27FC236}">
                  <a16:creationId xmlns:a16="http://schemas.microsoft.com/office/drawing/2014/main" id="{1383729F-3503-439B-A6DC-546C6AD46C1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9280" y="2309325"/>
              <a:ext cx="1119675" cy="1119675"/>
            </a:xfrm>
            <a:prstGeom prst="rect">
              <a:avLst/>
            </a:prstGeom>
          </p:spPr>
        </p:pic>
        <p:sp>
          <p:nvSpPr>
            <p:cNvPr id="24" name="Rectangle 23">
              <a:extLst>
                <a:ext uri="{FF2B5EF4-FFF2-40B4-BE49-F238E27FC236}">
                  <a16:creationId xmlns:a16="http://schemas.microsoft.com/office/drawing/2014/main" id="{EA920369-1825-44F5-9A99-121DE11E4A02}"/>
                </a:ext>
                <a:ext uri="{C183D7F6-B498-43B3-948B-1728B52AA6E4}">
                  <adec:decorative xmlns:adec="http://schemas.microsoft.com/office/drawing/2017/decorative" val="1"/>
                </a:ext>
              </a:extLst>
            </p:cNvPr>
            <p:cNvSpPr/>
            <p:nvPr/>
          </p:nvSpPr>
          <p:spPr>
            <a:xfrm>
              <a:off x="3631164" y="2400574"/>
              <a:ext cx="6952755" cy="1015663"/>
            </a:xfrm>
            <a:prstGeom prst="rect">
              <a:avLst/>
            </a:prstGeom>
          </p:spPr>
          <p:txBody>
            <a:bodyPr wrap="square">
              <a:spAutoFit/>
            </a:bodyPr>
            <a:lstStyle/>
            <a:p>
              <a:pPr marL="91440">
                <a:lnSpc>
                  <a:spcPct val="100000"/>
                </a:lnSpc>
                <a:spcAft>
                  <a:spcPts val="600"/>
                </a:spcAft>
              </a:pPr>
              <a:r>
                <a:rPr lang="en-US" sz="2000" dirty="0">
                  <a:solidFill>
                    <a:srgbClr val="00529B"/>
                  </a:solidFill>
                </a:rPr>
                <a:t>If you have Medicare, but not Medicaid, you’ll be charged a monthly premium to cover the long-term care portion of the benefit and a premium for Medicare Part D drugs.</a:t>
              </a:r>
              <a:endParaRPr lang="en-US" sz="2000" dirty="0">
                <a:solidFill>
                  <a:srgbClr val="00529B"/>
                </a:solidFill>
                <a:cs typeface="Calibri"/>
              </a:endParaRPr>
            </a:p>
          </p:txBody>
        </p:sp>
      </p:grpSp>
      <p:grpSp>
        <p:nvGrpSpPr>
          <p:cNvPr id="13" name="Group 2" descr="Box 2: If you have Medicaid, you won’t have to pay a monthly premium for the long-term care portion of the benefit.&#10;">
            <a:extLst>
              <a:ext uri="{FF2B5EF4-FFF2-40B4-BE49-F238E27FC236}">
                <a16:creationId xmlns:a16="http://schemas.microsoft.com/office/drawing/2014/main" id="{A4BA4D3D-8AD7-4D8E-A090-6C69130C6BBB}"/>
              </a:ext>
            </a:extLst>
          </p:cNvPr>
          <p:cNvGrpSpPr/>
          <p:nvPr/>
        </p:nvGrpSpPr>
        <p:grpSpPr>
          <a:xfrm>
            <a:off x="1736836" y="3966939"/>
            <a:ext cx="8847083" cy="1798529"/>
            <a:chOff x="1736836" y="3966939"/>
            <a:chExt cx="8847083" cy="1798529"/>
          </a:xfrm>
        </p:grpSpPr>
        <p:sp>
          <p:nvSpPr>
            <p:cNvPr id="9" name="Rectangle: Rounded Corners 8">
              <a:extLst>
                <a:ext uri="{FF2B5EF4-FFF2-40B4-BE49-F238E27FC236}">
                  <a16:creationId xmlns:a16="http://schemas.microsoft.com/office/drawing/2014/main" id="{003E7D81-E793-492C-9E11-A64EE179FEEE}"/>
                </a:ext>
                <a:ext uri="{C183D7F6-B498-43B3-948B-1728B52AA6E4}">
                  <adec:decorative xmlns:adec="http://schemas.microsoft.com/office/drawing/2017/decorative" val="1"/>
                </a:ext>
              </a:extLst>
            </p:cNvPr>
            <p:cNvSpPr/>
            <p:nvPr/>
          </p:nvSpPr>
          <p:spPr>
            <a:xfrm>
              <a:off x="3268719" y="4149602"/>
              <a:ext cx="7315200" cy="146304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F110BA4F-7BC6-4EC3-B6C9-FB6B30020CBD}"/>
                </a:ext>
                <a:ext uri="{C183D7F6-B498-43B3-948B-1728B52AA6E4}">
                  <adec:decorative xmlns:adec="http://schemas.microsoft.com/office/drawing/2017/decorative" val="1"/>
                </a:ext>
              </a:extLst>
            </p:cNvPr>
            <p:cNvSpPr/>
            <p:nvPr/>
          </p:nvSpPr>
          <p:spPr>
            <a:xfrm>
              <a:off x="1736836" y="3966939"/>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7" name="Graphic 16">
              <a:extLst>
                <a:ext uri="{FF2B5EF4-FFF2-40B4-BE49-F238E27FC236}">
                  <a16:creationId xmlns:a16="http://schemas.microsoft.com/office/drawing/2014/main" id="{0A179B76-A6BE-4E4F-9258-9D9BE005FB8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2411" y="4259067"/>
              <a:ext cx="1119675" cy="1119675"/>
            </a:xfrm>
            <a:prstGeom prst="rect">
              <a:avLst/>
            </a:prstGeom>
          </p:spPr>
        </p:pic>
        <p:sp>
          <p:nvSpPr>
            <p:cNvPr id="16" name="Oval 15">
              <a:extLst>
                <a:ext uri="{FF2B5EF4-FFF2-40B4-BE49-F238E27FC236}">
                  <a16:creationId xmlns:a16="http://schemas.microsoft.com/office/drawing/2014/main" id="{360BB97E-36B0-4BEE-AC2C-3AD629C9197C}"/>
                </a:ext>
                <a:ext uri="{C183D7F6-B498-43B3-948B-1728B52AA6E4}">
                  <adec:decorative xmlns:adec="http://schemas.microsoft.com/office/drawing/2017/decorative" val="1"/>
                </a:ext>
              </a:extLst>
            </p:cNvPr>
            <p:cNvSpPr>
              <a:spLocks noChangeAspect="1"/>
            </p:cNvSpPr>
            <p:nvPr/>
          </p:nvSpPr>
          <p:spPr>
            <a:xfrm>
              <a:off x="1960707" y="4187036"/>
              <a:ext cx="1371600" cy="13716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145B8509-79DC-4DDF-BABA-BF689567EB45}"/>
                </a:ext>
                <a:ext uri="{C183D7F6-B498-43B3-948B-1728B52AA6E4}">
                  <adec:decorative xmlns:adec="http://schemas.microsoft.com/office/drawing/2017/decorative" val="1"/>
                </a:ext>
              </a:extLst>
            </p:cNvPr>
            <p:cNvCxnSpPr>
              <a:stCxn id="16" idx="1"/>
              <a:endCxn id="16" idx="5"/>
            </p:cNvCxnSpPr>
            <p:nvPr/>
          </p:nvCxnSpPr>
          <p:spPr>
            <a:xfrm>
              <a:off x="2161573" y="4387902"/>
              <a:ext cx="969868" cy="9698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0B118F4-8940-40CB-8FFC-10FA96037A5E}"/>
                </a:ext>
              </a:extLst>
            </p:cNvPr>
            <p:cNvSpPr/>
            <p:nvPr/>
          </p:nvSpPr>
          <p:spPr>
            <a:xfrm>
              <a:off x="3723104" y="4507459"/>
              <a:ext cx="6508189" cy="707886"/>
            </a:xfrm>
            <a:prstGeom prst="rect">
              <a:avLst/>
            </a:prstGeom>
          </p:spPr>
          <p:txBody>
            <a:bodyPr wrap="square">
              <a:spAutoFit/>
            </a:bodyPr>
            <a:lstStyle/>
            <a:p>
              <a:pPr marL="91440">
                <a:lnSpc>
                  <a:spcPct val="100000"/>
                </a:lnSpc>
                <a:spcAft>
                  <a:spcPts val="600"/>
                </a:spcAft>
              </a:pPr>
              <a:r>
                <a:rPr lang="en-US" sz="2000" dirty="0">
                  <a:solidFill>
                    <a:srgbClr val="00529B"/>
                  </a:solidFill>
                </a:rPr>
                <a:t>If you have Medicaid, you won’t have to pay a monthly premium for the long-term care portion of the benefit.</a:t>
              </a:r>
            </a:p>
          </p:txBody>
        </p:sp>
      </p:grpSp>
      <p:sp>
        <p:nvSpPr>
          <p:cNvPr id="3" name="Footer Placeholder 2">
            <a:extLst>
              <a:ext uri="{FF2B5EF4-FFF2-40B4-BE49-F238E27FC236}">
                <a16:creationId xmlns:a16="http://schemas.microsoft.com/office/drawing/2014/main" id="{2AD60EE7-F126-4A7F-B0D0-CCB5EDD3EF2F}"/>
              </a:ext>
            </a:extLst>
          </p:cNvPr>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91630F99-B8A1-4051-AEC4-AACA82893FAB}"/>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82</a:t>
            </a:fld>
            <a:endParaRPr lang="en-US" dirty="0"/>
          </a:p>
        </p:txBody>
      </p:sp>
      <p:sp>
        <p:nvSpPr>
          <p:cNvPr id="2" name="Date Placeholder 1">
            <a:extLst>
              <a:ext uri="{FF2B5EF4-FFF2-40B4-BE49-F238E27FC236}">
                <a16:creationId xmlns:a16="http://schemas.microsoft.com/office/drawing/2014/main" id="{3F844358-607F-43CF-895F-4DCCFD2D8415}"/>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5662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3A3F0FE8-C8AA-4E7D-9F4F-F0CEECC43EEA}"/>
              </a:ext>
            </a:extLst>
          </p:cNvPr>
          <p:cNvSpPr txBox="1">
            <a:spLocks/>
          </p:cNvSpPr>
          <p:nvPr/>
        </p:nvSpPr>
        <p:spPr>
          <a:xfrm>
            <a:off x="1818005" y="1778922"/>
            <a:ext cx="9836150" cy="2851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600"/>
              </a:spcAft>
              <a:buFont typeface="Wingdings" pitchFamily="2" charset="2"/>
              <a:buNone/>
            </a:pPr>
            <a:r>
              <a:rPr lang="en-US" b="1" dirty="0">
                <a:solidFill>
                  <a:srgbClr val="00529B"/>
                </a:solidFill>
              </a:rPr>
              <a:t>Medicare Advantage Plans __________.</a:t>
            </a:r>
          </a:p>
          <a:p>
            <a:pPr marL="804672" indent="-347663" defTabSz="685800">
              <a:lnSpc>
                <a:spcPct val="100000"/>
              </a:lnSpc>
              <a:spcBef>
                <a:spcPts val="0"/>
              </a:spcBef>
              <a:spcAft>
                <a:spcPts val="600"/>
              </a:spcAft>
              <a:buFont typeface="Wingdings" pitchFamily="2" charset="2"/>
              <a:buAutoNum type="alphaLcPeriod"/>
            </a:pPr>
            <a:r>
              <a:rPr lang="en-US" dirty="0">
                <a:solidFill>
                  <a:srgbClr val="00529B"/>
                </a:solidFill>
              </a:rPr>
              <a:t>Help pay for gaps in Original Medicare</a:t>
            </a:r>
          </a:p>
          <a:p>
            <a:pPr marL="804672" indent="-347663" defTabSz="685800">
              <a:lnSpc>
                <a:spcPct val="100000"/>
              </a:lnSpc>
              <a:spcBef>
                <a:spcPts val="0"/>
              </a:spcBef>
              <a:spcAft>
                <a:spcPts val="600"/>
              </a:spcAft>
              <a:buFont typeface="Wingdings" pitchFamily="2" charset="2"/>
              <a:buAutoNum type="alphaLcPeriod"/>
            </a:pPr>
            <a:r>
              <a:rPr lang="en-US" dirty="0">
                <a:solidFill>
                  <a:srgbClr val="00529B"/>
                </a:solidFill>
              </a:rPr>
              <a:t>Must keep the same providers all year</a:t>
            </a:r>
          </a:p>
          <a:p>
            <a:pPr marL="804672" indent="-347663" defTabSz="685800">
              <a:lnSpc>
                <a:spcPct val="100000"/>
              </a:lnSpc>
              <a:spcBef>
                <a:spcPts val="0"/>
              </a:spcBef>
              <a:spcAft>
                <a:spcPts val="600"/>
              </a:spcAft>
              <a:buFont typeface="Wingdings" pitchFamily="2" charset="2"/>
              <a:buAutoNum type="alphaLcPeriod"/>
            </a:pPr>
            <a:r>
              <a:rPr lang="en-US" dirty="0">
                <a:solidFill>
                  <a:srgbClr val="00529B"/>
                </a:solidFill>
              </a:rPr>
              <a:t>Are private plans approved by each state</a:t>
            </a:r>
          </a:p>
          <a:p>
            <a:pPr marL="804672" indent="-347663" defTabSz="685800">
              <a:lnSpc>
                <a:spcPct val="100000"/>
              </a:lnSpc>
              <a:spcBef>
                <a:spcPts val="0"/>
              </a:spcBef>
              <a:spcAft>
                <a:spcPts val="600"/>
              </a:spcAft>
              <a:buFont typeface="Wingdings" pitchFamily="2" charset="2"/>
              <a:buAutoNum type="alphaLcPeriod"/>
            </a:pPr>
            <a:r>
              <a:rPr lang="en-US" dirty="0">
                <a:solidFill>
                  <a:srgbClr val="00529B"/>
                </a:solidFill>
              </a:rPr>
              <a:t>Must cover all Part A- and Part B-covered services</a:t>
            </a:r>
          </a:p>
          <a:p>
            <a:pPr marL="0" indent="0">
              <a:buFont typeface="Wingdings" pitchFamily="2" charset="2"/>
              <a:buNone/>
            </a:pPr>
            <a:endParaRPr lang="en-US" dirty="0"/>
          </a:p>
        </p:txBody>
      </p:sp>
      <p:sp>
        <p:nvSpPr>
          <p:cNvPr id="4" name="Title 3"/>
          <p:cNvSpPr>
            <a:spLocks noGrp="1"/>
          </p:cNvSpPr>
          <p:nvPr>
            <p:ph type="title"/>
          </p:nvPr>
        </p:nvSpPr>
        <p:spPr>
          <a:xfrm>
            <a:off x="1652066" y="279134"/>
            <a:ext cx="8887868" cy="719643"/>
          </a:xfrm>
        </p:spPr>
        <p:txBody>
          <a:bodyPr>
            <a:normAutofit/>
          </a:bodyPr>
          <a:lstStyle/>
          <a:p>
            <a:pPr algn="ctr"/>
            <a:r>
              <a:rPr lang="en-US" sz="3000" dirty="0"/>
              <a:t>Check Your Knowledge: Question 7</a:t>
            </a:r>
          </a:p>
        </p:txBody>
      </p:sp>
      <p:sp>
        <p:nvSpPr>
          <p:cNvPr id="6" name="Rounded Rectangle 5" descr="Green box highlighting D as the correct answer"/>
          <p:cNvSpPr/>
          <p:nvPr/>
        </p:nvSpPr>
        <p:spPr>
          <a:xfrm>
            <a:off x="2261666" y="3712429"/>
            <a:ext cx="8003998" cy="529389"/>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r>
              <a:rPr lang="en-US" dirty="0"/>
              <a:t>Getting Started With Medicare</a:t>
            </a:r>
          </a:p>
        </p:txBody>
      </p:sp>
      <p:sp>
        <p:nvSpPr>
          <p:cNvPr id="7" name="Slide Number Placeholder 5">
            <a:extLst>
              <a:ext uri="{FF2B5EF4-FFF2-40B4-BE49-F238E27FC236}">
                <a16:creationId xmlns:a16="http://schemas.microsoft.com/office/drawing/2014/main" id="{6021F74E-41B3-4DA5-9E49-0BE54AF5402B}"/>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83</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78516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6</a:t>
            </a:r>
          </a:p>
        </p:txBody>
      </p:sp>
      <p:sp>
        <p:nvSpPr>
          <p:cNvPr id="5" name="Text Placeholder 4"/>
          <p:cNvSpPr>
            <a:spLocks noGrp="1"/>
          </p:cNvSpPr>
          <p:nvPr>
            <p:ph type="body" idx="1"/>
          </p:nvPr>
        </p:nvSpPr>
        <p:spPr/>
        <p:txBody>
          <a:bodyPr/>
          <a:lstStyle/>
          <a:p>
            <a:pPr>
              <a:lnSpc>
                <a:spcPct val="100000"/>
              </a:lnSpc>
              <a:spcBef>
                <a:spcPts val="600"/>
              </a:spcBef>
            </a:pPr>
            <a:r>
              <a:rPr lang="en-US" dirty="0"/>
              <a:t>Medicare &amp; the Health Insurance Marketplace</a:t>
            </a:r>
            <a:r>
              <a:rPr lang="en-US" baseline="30000" dirty="0"/>
              <a:t>®</a:t>
            </a:r>
          </a:p>
        </p:txBody>
      </p:sp>
    </p:spTree>
    <p:custDataLst>
      <p:tags r:id="rId1"/>
    </p:custDataLst>
    <p:extLst>
      <p:ext uri="{BB962C8B-B14F-4D97-AF65-F5344CB8AC3E}">
        <p14:creationId xmlns:p14="http://schemas.microsoft.com/office/powerpoint/2010/main" val="25698115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6 Objectives</a:t>
            </a:r>
          </a:p>
        </p:txBody>
      </p:sp>
      <p:sp>
        <p:nvSpPr>
          <p:cNvPr id="13" name="Content Placeholder 12"/>
          <p:cNvSpPr>
            <a:spLocks noGrp="1"/>
          </p:cNvSpPr>
          <p:nvPr>
            <p:ph idx="4294967295"/>
          </p:nvPr>
        </p:nvSpPr>
        <p:spPr>
          <a:xfrm>
            <a:off x="914400" y="1371600"/>
            <a:ext cx="11000232" cy="5021263"/>
          </a:xfrm>
        </p:spPr>
        <p:txBody>
          <a:bodyPr>
            <a:normAutofit/>
          </a:bodyPr>
          <a:lstStyle/>
          <a:p>
            <a:pPr marL="0" lvl="0" indent="0">
              <a:lnSpc>
                <a:spcPct val="100000"/>
              </a:lnSpc>
              <a:spcBef>
                <a:spcPts val="0"/>
              </a:spcBef>
              <a:spcAft>
                <a:spcPts val="1200"/>
              </a:spcAft>
              <a:buNone/>
            </a:pPr>
            <a:r>
              <a:rPr lang="en-US" sz="2800" b="1" dirty="0">
                <a:solidFill>
                  <a:srgbClr val="00529B"/>
                </a:solidFill>
              </a:rPr>
              <a:t>At the end of this lesson, you’ll be able to:</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rPr>
              <a:t>Explain what to do if you have Marketplace coverage and become eligible for Medicare</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rPr>
              <a:t>Discuss what to consider when deciding whether to join or keep a Marketplace plan instead of Medicare</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rPr>
              <a:t>Discuss Medicare and the Marketplace for people with disabilities</a:t>
            </a:r>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633C358B-E754-4D60-9DB3-0EEF9745EE81}"/>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85</a:t>
            </a:fld>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5096761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&amp; the Marketplace</a:t>
            </a:r>
          </a:p>
        </p:txBody>
      </p:sp>
      <p:sp>
        <p:nvSpPr>
          <p:cNvPr id="9" name="Content Placeholder 4">
            <a:extLst>
              <a:ext uri="{FF2B5EF4-FFF2-40B4-BE49-F238E27FC236}">
                <a16:creationId xmlns:a16="http://schemas.microsoft.com/office/drawing/2014/main" id="{FBFF64AE-50D3-46FE-B271-A143959580A7}"/>
              </a:ext>
            </a:extLst>
          </p:cNvPr>
          <p:cNvSpPr txBox="1">
            <a:spLocks/>
          </p:cNvSpPr>
          <p:nvPr/>
        </p:nvSpPr>
        <p:spPr>
          <a:xfrm>
            <a:off x="3314700" y="1158779"/>
            <a:ext cx="5562600" cy="7788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Font typeface="Wingdings" pitchFamily="2" charset="2"/>
              <a:buNone/>
            </a:pPr>
            <a:r>
              <a:rPr lang="en-US" sz="2400" b="1" dirty="0">
                <a:solidFill>
                  <a:srgbClr val="00529B"/>
                </a:solidFill>
              </a:rPr>
              <a:t>If you have Medicare:</a:t>
            </a:r>
            <a:endParaRPr lang="en-US" sz="2400" dirty="0">
              <a:solidFill>
                <a:srgbClr val="00529B"/>
              </a:solidFill>
            </a:endParaRPr>
          </a:p>
        </p:txBody>
      </p:sp>
      <p:grpSp>
        <p:nvGrpSpPr>
          <p:cNvPr id="6" name="Group 5">
            <a:extLst>
              <a:ext uri="{FF2B5EF4-FFF2-40B4-BE49-F238E27FC236}">
                <a16:creationId xmlns:a16="http://schemas.microsoft.com/office/drawing/2014/main" id="{B674E7CC-8F98-4A1C-95C6-6D10933C7789}"/>
              </a:ext>
              <a:ext uri="{C183D7F6-B498-43B3-948B-1728B52AA6E4}">
                <adec:decorative xmlns:adec="http://schemas.microsoft.com/office/drawing/2017/decorative" val="1"/>
              </a:ext>
            </a:extLst>
          </p:cNvPr>
          <p:cNvGrpSpPr/>
          <p:nvPr/>
        </p:nvGrpSpPr>
        <p:grpSpPr>
          <a:xfrm>
            <a:off x="1765738" y="1548094"/>
            <a:ext cx="8715176" cy="1828800"/>
            <a:chOff x="1765738" y="1548094"/>
            <a:chExt cx="8715176" cy="1828800"/>
          </a:xfrm>
        </p:grpSpPr>
        <p:sp>
          <p:nvSpPr>
            <p:cNvPr id="16" name="Rectangle: Rounded Corners 15">
              <a:extLst>
                <a:ext uri="{FF2B5EF4-FFF2-40B4-BE49-F238E27FC236}">
                  <a16:creationId xmlns:a16="http://schemas.microsoft.com/office/drawing/2014/main" id="{A108BE79-4E44-4955-96A7-B435029578A0}"/>
                </a:ext>
              </a:extLst>
            </p:cNvPr>
            <p:cNvSpPr/>
            <p:nvPr/>
          </p:nvSpPr>
          <p:spPr>
            <a:xfrm>
              <a:off x="3622914" y="1794613"/>
              <a:ext cx="6858000" cy="137160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sp>
          <p:nvSpPr>
            <p:cNvPr id="15" name="Rectangle: Rounded Corners 14">
              <a:extLst>
                <a:ext uri="{FF2B5EF4-FFF2-40B4-BE49-F238E27FC236}">
                  <a16:creationId xmlns:a16="http://schemas.microsoft.com/office/drawing/2014/main" id="{18160A1E-3697-49F5-9178-02237CFBE876}"/>
                </a:ext>
              </a:extLst>
            </p:cNvPr>
            <p:cNvSpPr/>
            <p:nvPr/>
          </p:nvSpPr>
          <p:spPr>
            <a:xfrm>
              <a:off x="1765738" y="1548094"/>
              <a:ext cx="2103120" cy="18288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8" name="Graphic 17" descr="Gavel">
              <a:extLst>
                <a:ext uri="{FF2B5EF4-FFF2-40B4-BE49-F238E27FC236}">
                  <a16:creationId xmlns:a16="http://schemas.microsoft.com/office/drawing/2014/main" id="{5AD27646-1D84-4057-85E7-60DEF818A1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9816" y="1729819"/>
              <a:ext cx="1343390" cy="1455785"/>
            </a:xfrm>
            <a:prstGeom prst="rect">
              <a:avLst/>
            </a:prstGeom>
          </p:spPr>
        </p:pic>
      </p:grpSp>
      <p:sp>
        <p:nvSpPr>
          <p:cNvPr id="5" name="Content Placeholder 4"/>
          <p:cNvSpPr>
            <a:spLocks noGrp="1"/>
          </p:cNvSpPr>
          <p:nvPr>
            <p:ph idx="4294967295"/>
          </p:nvPr>
        </p:nvSpPr>
        <p:spPr>
          <a:xfrm>
            <a:off x="4069703" y="1809649"/>
            <a:ext cx="5996121" cy="1324350"/>
          </a:xfrm>
        </p:spPr>
        <p:txBody>
          <a:bodyPr anchor="ctr">
            <a:normAutofit/>
          </a:bodyPr>
          <a:lstStyle/>
          <a:p>
            <a:pPr marL="0" lvl="0" indent="0" defTabSz="685800">
              <a:lnSpc>
                <a:spcPct val="100000"/>
              </a:lnSpc>
              <a:spcBef>
                <a:spcPts val="600"/>
              </a:spcBef>
              <a:buNone/>
            </a:pPr>
            <a:r>
              <a:rPr lang="en-US" sz="2200" dirty="0">
                <a:solidFill>
                  <a:srgbClr val="00529B"/>
                </a:solidFill>
                <a:latin typeface="+mn-lt"/>
              </a:rPr>
              <a:t>It’s against the law for someone to sell you a Marketplace plan</a:t>
            </a:r>
          </a:p>
        </p:txBody>
      </p:sp>
      <p:grpSp>
        <p:nvGrpSpPr>
          <p:cNvPr id="10" name="Group 9">
            <a:extLst>
              <a:ext uri="{FF2B5EF4-FFF2-40B4-BE49-F238E27FC236}">
                <a16:creationId xmlns:a16="http://schemas.microsoft.com/office/drawing/2014/main" id="{8AD59BB7-65F9-491E-BAD2-9099AF088B5D}"/>
              </a:ext>
              <a:ext uri="{C183D7F6-B498-43B3-948B-1728B52AA6E4}">
                <adec:decorative xmlns:adec="http://schemas.microsoft.com/office/drawing/2017/decorative" val="1"/>
              </a:ext>
            </a:extLst>
          </p:cNvPr>
          <p:cNvGrpSpPr/>
          <p:nvPr/>
        </p:nvGrpSpPr>
        <p:grpSpPr>
          <a:xfrm>
            <a:off x="1765738" y="3610833"/>
            <a:ext cx="8715176" cy="1828800"/>
            <a:chOff x="1765738" y="3610833"/>
            <a:chExt cx="8715176" cy="1828800"/>
          </a:xfrm>
        </p:grpSpPr>
        <p:sp>
          <p:nvSpPr>
            <p:cNvPr id="23" name="Rectangle: Rounded Corners 22">
              <a:extLst>
                <a:ext uri="{FF2B5EF4-FFF2-40B4-BE49-F238E27FC236}">
                  <a16:creationId xmlns:a16="http://schemas.microsoft.com/office/drawing/2014/main" id="{75F4A66A-72F1-4EB6-BCA4-628106979785}"/>
                </a:ext>
              </a:extLst>
            </p:cNvPr>
            <p:cNvSpPr/>
            <p:nvPr/>
          </p:nvSpPr>
          <p:spPr>
            <a:xfrm>
              <a:off x="3622914" y="3851093"/>
              <a:ext cx="6858000" cy="137160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sp>
          <p:nvSpPr>
            <p:cNvPr id="19" name="Rectangle: Rounded Corners 18">
              <a:extLst>
                <a:ext uri="{FF2B5EF4-FFF2-40B4-BE49-F238E27FC236}">
                  <a16:creationId xmlns:a16="http://schemas.microsoft.com/office/drawing/2014/main" id="{958C23C6-59D2-4401-972D-589036489068}"/>
                </a:ext>
              </a:extLst>
            </p:cNvPr>
            <p:cNvSpPr/>
            <p:nvPr/>
          </p:nvSpPr>
          <p:spPr>
            <a:xfrm>
              <a:off x="1765738" y="3610833"/>
              <a:ext cx="2103120" cy="18288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4" name="Graphic 13" descr="Work from home house with solid fill">
              <a:extLst>
                <a:ext uri="{FF2B5EF4-FFF2-40B4-BE49-F238E27FC236}">
                  <a16:creationId xmlns:a16="http://schemas.microsoft.com/office/drawing/2014/main" id="{7CCE14D4-302C-4DBD-A9AC-B06B264081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05813" y="3728170"/>
              <a:ext cx="1430268" cy="1549932"/>
            </a:xfrm>
            <a:prstGeom prst="rect">
              <a:avLst/>
            </a:prstGeom>
          </p:spPr>
        </p:pic>
      </p:grpSp>
      <p:sp>
        <p:nvSpPr>
          <p:cNvPr id="22" name="Content Placeholder 4">
            <a:extLst>
              <a:ext uri="{FF2B5EF4-FFF2-40B4-BE49-F238E27FC236}">
                <a16:creationId xmlns:a16="http://schemas.microsoft.com/office/drawing/2014/main" id="{5F267A31-EB74-4B67-BF50-1D4998285F16}"/>
              </a:ext>
            </a:extLst>
          </p:cNvPr>
          <p:cNvSpPr txBox="1">
            <a:spLocks/>
          </p:cNvSpPr>
          <p:nvPr/>
        </p:nvSpPr>
        <p:spPr>
          <a:xfrm>
            <a:off x="4069703" y="3866129"/>
            <a:ext cx="6130587" cy="1324350"/>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2400" dirty="0">
                <a:solidFill>
                  <a:srgbClr val="00529B"/>
                </a:solidFill>
                <a:latin typeface="+mn-lt"/>
              </a:rPr>
              <a:t>You may have a Marketplace plan through your employer, sold through the Small Business Health Options Program (SHOP) if you’re an active worker or a dependent of one </a:t>
            </a:r>
          </a:p>
        </p:txBody>
      </p:sp>
      <p:sp>
        <p:nvSpPr>
          <p:cNvPr id="24" name="Freeform: Shape 23" descr="a white start in a blue circle indicating a note on the slide">
            <a:extLst>
              <a:ext uri="{FF2B5EF4-FFF2-40B4-BE49-F238E27FC236}">
                <a16:creationId xmlns:a16="http://schemas.microsoft.com/office/drawing/2014/main" id="{331B29B6-5BCD-43AD-BA4E-D8DF26AEC159}"/>
              </a:ext>
            </a:extLst>
          </p:cNvPr>
          <p:cNvSpPr>
            <a:spLocks noChangeAspect="1"/>
          </p:cNvSpPr>
          <p:nvPr/>
        </p:nvSpPr>
        <p:spPr>
          <a:xfrm>
            <a:off x="1257405" y="5643248"/>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4">
            <a:extLst>
              <a:ext uri="{FF2B5EF4-FFF2-40B4-BE49-F238E27FC236}">
                <a16:creationId xmlns:a16="http://schemas.microsoft.com/office/drawing/2014/main" id="{B562E6ED-E415-42FA-AD84-F00EF79FAA31}"/>
              </a:ext>
            </a:extLst>
          </p:cNvPr>
          <p:cNvSpPr txBox="1">
            <a:spLocks/>
          </p:cNvSpPr>
          <p:nvPr/>
        </p:nvSpPr>
        <p:spPr>
          <a:xfrm>
            <a:off x="1041985" y="5595946"/>
            <a:ext cx="10542463" cy="8839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3550" lvl="1" indent="0" defTabSz="685800">
              <a:lnSpc>
                <a:spcPct val="100000"/>
              </a:lnSpc>
              <a:spcBef>
                <a:spcPts val="600"/>
              </a:spcBef>
              <a:buFont typeface="Arial" panose="020B0604020202020204" pitchFamily="34" charset="0"/>
              <a:buNone/>
            </a:pPr>
            <a:r>
              <a:rPr lang="en-US" sz="1800" b="1" dirty="0">
                <a:solidFill>
                  <a:srgbClr val="00529B"/>
                </a:solidFill>
              </a:rPr>
              <a:t>NOTE: </a:t>
            </a:r>
            <a:r>
              <a:rPr lang="en-US" sz="1800" dirty="0">
                <a:solidFill>
                  <a:srgbClr val="00529B"/>
                </a:solidFill>
              </a:rPr>
              <a:t>SHOP plans are available through issuers, agents, and brokers, not through </a:t>
            </a:r>
            <a:r>
              <a:rPr lang="en-US" sz="1800" dirty="0">
                <a:solidFill>
                  <a:srgbClr val="00529B"/>
                </a:solidFill>
                <a:hlinkClick r:id="rId8">
                  <a:extLst>
                    <a:ext uri="{A12FA001-AC4F-418D-AE19-62706E023703}">
                      <ahyp:hlinkClr xmlns:ahyp="http://schemas.microsoft.com/office/drawing/2018/hyperlinkcolor" val="tx"/>
                    </a:ext>
                  </a:extLst>
                </a:hlinkClick>
              </a:rPr>
              <a:t>HealthCare.gov</a:t>
            </a:r>
            <a:r>
              <a:rPr lang="en-US" sz="1800" dirty="0">
                <a:solidFill>
                  <a:srgbClr val="00529B"/>
                </a:solidFill>
              </a:rPr>
              <a:t>.</a:t>
            </a:r>
          </a:p>
        </p:txBody>
      </p:sp>
      <p:sp>
        <p:nvSpPr>
          <p:cNvPr id="3" name="Footer Placeholder 2"/>
          <p:cNvSpPr>
            <a:spLocks noGrp="1"/>
          </p:cNvSpPr>
          <p:nvPr>
            <p:ph type="ftr" sz="quarter" idx="11"/>
          </p:nvPr>
        </p:nvSpPr>
        <p:spPr/>
        <p:txBody>
          <a:bodyPr/>
          <a:lstStyle/>
          <a:p>
            <a:r>
              <a:rPr lang="en-US" dirty="0"/>
              <a:t>Getting Started With Medicare</a:t>
            </a:r>
          </a:p>
        </p:txBody>
      </p:sp>
      <p:sp>
        <p:nvSpPr>
          <p:cNvPr id="7" name="Slide Number Placeholder 5">
            <a:extLst>
              <a:ext uri="{FF2B5EF4-FFF2-40B4-BE49-F238E27FC236}">
                <a16:creationId xmlns:a16="http://schemas.microsoft.com/office/drawing/2014/main" id="{AABF03B9-DEDB-4427-A3B0-14EBE6970EC5}"/>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86</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62508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2" grpId="0"/>
      <p:bldP spid="24" grpId="0" animBg="1"/>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Marketplace &amp; Becoming Eligible for Medicare</a:t>
            </a:r>
          </a:p>
        </p:txBody>
      </p:sp>
      <p:grpSp>
        <p:nvGrpSpPr>
          <p:cNvPr id="6" name="Group 5" descr="A no tax credit icon with a text box under it reading: Once you’re eligible &#10;for Part A&#10;You won’t be eligible for premium tax credits or other cost savings you may be getting for your Marketplace plan&#10;">
            <a:extLst>
              <a:ext uri="{FF2B5EF4-FFF2-40B4-BE49-F238E27FC236}">
                <a16:creationId xmlns:a16="http://schemas.microsoft.com/office/drawing/2014/main" id="{929F05EE-23B6-41F1-9FBC-248F776DE060}"/>
              </a:ext>
            </a:extLst>
          </p:cNvPr>
          <p:cNvGrpSpPr/>
          <p:nvPr/>
        </p:nvGrpSpPr>
        <p:grpSpPr>
          <a:xfrm>
            <a:off x="967442" y="2194477"/>
            <a:ext cx="3326085" cy="3781575"/>
            <a:chOff x="967442" y="2194477"/>
            <a:chExt cx="3326085" cy="3781575"/>
          </a:xfrm>
        </p:grpSpPr>
        <p:sp>
          <p:nvSpPr>
            <p:cNvPr id="20" name="Rectangle: Rounded Corners 19">
              <a:extLst>
                <a:ext uri="{FF2B5EF4-FFF2-40B4-BE49-F238E27FC236}">
                  <a16:creationId xmlns:a16="http://schemas.microsoft.com/office/drawing/2014/main" id="{A5AD6BEA-7DC8-4ABB-839E-FC765208CBC5}"/>
                </a:ext>
                <a:ext uri="{C183D7F6-B498-43B3-948B-1728B52AA6E4}">
                  <adec:decorative xmlns:adec="http://schemas.microsoft.com/office/drawing/2017/decorative" val="1"/>
                </a:ext>
              </a:extLst>
            </p:cNvPr>
            <p:cNvSpPr/>
            <p:nvPr/>
          </p:nvSpPr>
          <p:spPr>
            <a:xfrm>
              <a:off x="967442" y="2194477"/>
              <a:ext cx="3317674" cy="373568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descr="Box 1: Once you’re eligible &#10;for Medicare Part A (Hospital Insurance)&#10;You won’t be eligible for premium tax credits or other cost savings you may be getting for your Marketplace plan&#10;">
              <a:extLst>
                <a:ext uri="{FF2B5EF4-FFF2-40B4-BE49-F238E27FC236}">
                  <a16:creationId xmlns:a16="http://schemas.microsoft.com/office/drawing/2014/main" id="{8442E748-FE62-412F-9543-D4E36F29281C}"/>
                </a:ext>
              </a:extLst>
            </p:cNvPr>
            <p:cNvSpPr txBox="1"/>
            <p:nvPr/>
          </p:nvSpPr>
          <p:spPr>
            <a:xfrm>
              <a:off x="975854" y="3590784"/>
              <a:ext cx="3317673" cy="2385268"/>
            </a:xfrm>
            <a:prstGeom prst="rect">
              <a:avLst/>
            </a:prstGeom>
            <a:noFill/>
          </p:spPr>
          <p:txBody>
            <a:bodyPr wrap="square">
              <a:spAutoFit/>
            </a:bodyPr>
            <a:lstStyle/>
            <a:p>
              <a:pPr marL="0" marR="0" lvl="0" indent="0" algn="ctr" defTabSz="685800" rtl="0" eaLnBrk="1" fontAlgn="auto" latinLnBrk="0" hangingPunct="1">
                <a:spcAft>
                  <a:spcPts val="600"/>
                </a:spcAft>
                <a:buClrTx/>
                <a:buSzTx/>
                <a:buFontTx/>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Once you’re eligible </a:t>
              </a:r>
              <a:b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for Medicare Part A (Hospital Insurance)</a:t>
              </a:r>
            </a:p>
            <a:p>
              <a:pPr marL="0" marR="0" lvl="0" indent="0" algn="ctr" defTabSz="685800" rtl="0" eaLnBrk="1" fontAlgn="auto" latinLnBrk="0" hangingPunct="1">
                <a:spcAft>
                  <a:spcPts val="60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 won’t be eligible for premium tax credits or other cost savings you may be getting for your Marketplace plan</a:t>
              </a:r>
            </a:p>
          </p:txBody>
        </p:sp>
        <p:pic>
          <p:nvPicPr>
            <p:cNvPr id="28" name="Picture 27">
              <a:extLst>
                <a:ext uri="{FF2B5EF4-FFF2-40B4-BE49-F238E27FC236}">
                  <a16:creationId xmlns:a16="http://schemas.microsoft.com/office/drawing/2014/main" id="{95C3446F-FAFE-4C07-973A-A796410B2D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05047" y="2373171"/>
              <a:ext cx="1242463" cy="1242463"/>
            </a:xfrm>
            <a:prstGeom prst="rect">
              <a:avLst/>
            </a:prstGeom>
          </p:spPr>
        </p:pic>
      </p:grpSp>
      <p:grpSp>
        <p:nvGrpSpPr>
          <p:cNvPr id="9" name="Group 8" descr="Box 2: Sign up for Medicare&#10; During your Initial Enrollment Period (IEP) to avoid a possible lifetime late enrollment penalty &#10;&#10;">
            <a:extLst>
              <a:ext uri="{FF2B5EF4-FFF2-40B4-BE49-F238E27FC236}">
                <a16:creationId xmlns:a16="http://schemas.microsoft.com/office/drawing/2014/main" id="{58720F00-01A7-45B4-BEFC-C1D773261DA4}"/>
              </a:ext>
            </a:extLst>
          </p:cNvPr>
          <p:cNvGrpSpPr/>
          <p:nvPr/>
        </p:nvGrpSpPr>
        <p:grpSpPr>
          <a:xfrm>
            <a:off x="4437162" y="2214209"/>
            <a:ext cx="3317675" cy="3703884"/>
            <a:chOff x="4437162" y="2214209"/>
            <a:chExt cx="3317675" cy="3703884"/>
          </a:xfrm>
        </p:grpSpPr>
        <p:sp>
          <p:nvSpPr>
            <p:cNvPr id="21" name="Rectangle: Rounded Corners 20">
              <a:extLst>
                <a:ext uri="{FF2B5EF4-FFF2-40B4-BE49-F238E27FC236}">
                  <a16:creationId xmlns:a16="http://schemas.microsoft.com/office/drawing/2014/main" id="{0E78436D-5994-4A0F-8AF0-18F915084C92}"/>
                </a:ext>
                <a:ext uri="{C183D7F6-B498-43B3-948B-1728B52AA6E4}">
                  <adec:decorative xmlns:adec="http://schemas.microsoft.com/office/drawing/2017/decorative" val="1"/>
                </a:ext>
              </a:extLst>
            </p:cNvPr>
            <p:cNvSpPr/>
            <p:nvPr/>
          </p:nvSpPr>
          <p:spPr>
            <a:xfrm>
              <a:off x="4437163" y="2214209"/>
              <a:ext cx="3317674" cy="3703884"/>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1F894DA0-4792-46D9-8D9C-6C21AA06BA14}"/>
                </a:ext>
              </a:extLst>
            </p:cNvPr>
            <p:cNvSpPr txBox="1"/>
            <p:nvPr/>
          </p:nvSpPr>
          <p:spPr>
            <a:xfrm>
              <a:off x="4437162" y="3590784"/>
              <a:ext cx="3317673" cy="1973874"/>
            </a:xfrm>
            <a:prstGeom prst="rect">
              <a:avLst/>
            </a:prstGeom>
            <a:noFill/>
          </p:spPr>
          <p:txBody>
            <a:bodyPr wrap="square">
              <a:spAutoFit/>
            </a:bodyPr>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Sign up for Medicare</a:t>
              </a:r>
              <a:b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a:t>
              </a:r>
            </a:p>
            <a:p>
              <a:pPr marL="0" marR="0" lvl="0" indent="0" algn="ctr" defTabSz="685800" rtl="0" eaLnBrk="1" fontAlgn="auto" latinLnBrk="0" hangingPunct="1">
                <a:lnSpc>
                  <a:spcPct val="110000"/>
                </a:lnSpc>
                <a:spcBef>
                  <a:spcPts val="600"/>
                </a:spcBef>
                <a:spcAft>
                  <a:spcPts val="0"/>
                </a:spcAft>
                <a:buClrTx/>
                <a:buSzTx/>
                <a:buFontTx/>
                <a:buNone/>
                <a:tabLst/>
                <a:defRPr/>
              </a:pPr>
              <a:r>
                <a:rPr lang="en-US" dirty="0">
                  <a:solidFill>
                    <a:srgbClr val="00529B"/>
                  </a:solidFill>
                  <a:latin typeface="Arial" panose="020B0604020202020204" pitchFamily="34" charset="0"/>
                  <a:cs typeface="Arial" panose="020B0604020202020204" pitchFamily="34" charset="0"/>
                </a:rPr>
                <a:t>D</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uring your Initial Enrollment Period (IEP) to avoid a possible lifetime late enrollment penalty </a:t>
              </a:r>
            </a:p>
          </p:txBody>
        </p:sp>
        <p:pic>
          <p:nvPicPr>
            <p:cNvPr id="27" name="Graphic 26">
              <a:extLst>
                <a:ext uri="{FF2B5EF4-FFF2-40B4-BE49-F238E27FC236}">
                  <a16:creationId xmlns:a16="http://schemas.microsoft.com/office/drawing/2014/main" id="{F58B16B1-9511-4C94-8504-BF5C01191EE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2112" y="2367859"/>
              <a:ext cx="1247775" cy="1247775"/>
            </a:xfrm>
            <a:prstGeom prst="rect">
              <a:avLst/>
            </a:prstGeom>
          </p:spPr>
        </p:pic>
      </p:grpSp>
      <p:grpSp>
        <p:nvGrpSpPr>
          <p:cNvPr id="10" name="Group 9" descr="Box 3: Connect with the Marketplace in your state Before your Medicare enrollment begins to learn more&#10;">
            <a:extLst>
              <a:ext uri="{FF2B5EF4-FFF2-40B4-BE49-F238E27FC236}">
                <a16:creationId xmlns:a16="http://schemas.microsoft.com/office/drawing/2014/main" id="{55726D74-9134-4A7F-AE87-FACF797830C3}"/>
              </a:ext>
            </a:extLst>
          </p:cNvPr>
          <p:cNvGrpSpPr/>
          <p:nvPr/>
        </p:nvGrpSpPr>
        <p:grpSpPr>
          <a:xfrm>
            <a:off x="7906884" y="2194478"/>
            <a:ext cx="3326087" cy="3703884"/>
            <a:chOff x="7906884" y="2194478"/>
            <a:chExt cx="3326087" cy="3703884"/>
          </a:xfrm>
        </p:grpSpPr>
        <p:sp>
          <p:nvSpPr>
            <p:cNvPr id="22" name="Rectangle: Rounded Corners 21">
              <a:extLst>
                <a:ext uri="{FF2B5EF4-FFF2-40B4-BE49-F238E27FC236}">
                  <a16:creationId xmlns:a16="http://schemas.microsoft.com/office/drawing/2014/main" id="{EC3AA4B2-786D-4219-AFD5-BE8F1D3EA0EB}"/>
                </a:ext>
                <a:ext uri="{C183D7F6-B498-43B3-948B-1728B52AA6E4}">
                  <adec:decorative xmlns:adec="http://schemas.microsoft.com/office/drawing/2017/decorative" val="1"/>
                </a:ext>
              </a:extLst>
            </p:cNvPr>
            <p:cNvSpPr/>
            <p:nvPr/>
          </p:nvSpPr>
          <p:spPr>
            <a:xfrm>
              <a:off x="7906884" y="2194478"/>
              <a:ext cx="3317674" cy="3703884"/>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2352AE9-70BF-454E-B54C-F23F6FEB4A82}"/>
                </a:ext>
              </a:extLst>
            </p:cNvPr>
            <p:cNvSpPr txBox="1"/>
            <p:nvPr/>
          </p:nvSpPr>
          <p:spPr>
            <a:xfrm>
              <a:off x="7915295" y="3590784"/>
              <a:ext cx="3317676" cy="1669175"/>
            </a:xfrm>
            <a:prstGeom prst="rect">
              <a:avLst/>
            </a:prstGeom>
            <a:noFill/>
          </p:spPr>
          <p:txBody>
            <a:bodyPr wrap="square">
              <a:spAutoFit/>
            </a:bodyPr>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Connect with the Marketplace in your state</a:t>
              </a:r>
            </a:p>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a:t>
              </a:r>
              <a:r>
                <a:rPr lang="en-US" dirty="0">
                  <a:solidFill>
                    <a:srgbClr val="00529B"/>
                  </a:solidFill>
                  <a:latin typeface="Arial" panose="020B0604020202020204" pitchFamily="34" charset="0"/>
                  <a:cs typeface="Arial" panose="020B0604020202020204" pitchFamily="34" charset="0"/>
                </a:rPr>
                <a:t>B</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efore your Medicare enrollment begins to learn more</a:t>
              </a:r>
            </a:p>
          </p:txBody>
        </p:sp>
        <p:pic>
          <p:nvPicPr>
            <p:cNvPr id="26" name="Graphic 25">
              <a:extLst>
                <a:ext uri="{FF2B5EF4-FFF2-40B4-BE49-F238E27FC236}">
                  <a16:creationId xmlns:a16="http://schemas.microsoft.com/office/drawing/2014/main" id="{37BEF6C7-F67B-4AB5-838B-252FA6506E5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40881" y="2341104"/>
              <a:ext cx="1249680" cy="1249680"/>
            </a:xfrm>
            <a:prstGeom prst="rect">
              <a:avLst/>
            </a:prstGeom>
          </p:spPr>
        </p:pic>
      </p:grpSp>
      <p:grpSp>
        <p:nvGrpSpPr>
          <p:cNvPr id="5" name="Group 4" descr="a yellow information banner with a laptop icon and a text box reading: HealthCare.gov to connect to &#10;the Marketplace in your state.&#10;">
            <a:extLst>
              <a:ext uri="{FF2B5EF4-FFF2-40B4-BE49-F238E27FC236}">
                <a16:creationId xmlns:a16="http://schemas.microsoft.com/office/drawing/2014/main" id="{37830E6D-0117-470B-975A-87FC5137C14A}"/>
              </a:ext>
            </a:extLst>
          </p:cNvPr>
          <p:cNvGrpSpPr/>
          <p:nvPr/>
        </p:nvGrpSpPr>
        <p:grpSpPr>
          <a:xfrm>
            <a:off x="7327726" y="937099"/>
            <a:ext cx="5677729" cy="1089439"/>
            <a:chOff x="7327726" y="937099"/>
            <a:chExt cx="5677729" cy="1089439"/>
          </a:xfrm>
        </p:grpSpPr>
        <p:grpSp>
          <p:nvGrpSpPr>
            <p:cNvPr id="18" name="Group 17">
              <a:extLst>
                <a:ext uri="{FF2B5EF4-FFF2-40B4-BE49-F238E27FC236}">
                  <a16:creationId xmlns:a16="http://schemas.microsoft.com/office/drawing/2014/main" id="{3E7F07EF-4B4A-420B-94A0-B307F849F14D}"/>
                </a:ext>
              </a:extLst>
            </p:cNvPr>
            <p:cNvGrpSpPr/>
            <p:nvPr/>
          </p:nvGrpSpPr>
          <p:grpSpPr>
            <a:xfrm>
              <a:off x="7327726" y="1219435"/>
              <a:ext cx="5677729" cy="707887"/>
              <a:chOff x="12555046" y="1101869"/>
              <a:chExt cx="5677729" cy="707887"/>
            </a:xfrm>
          </p:grpSpPr>
          <p:sp>
            <p:nvSpPr>
              <p:cNvPr id="29" name="Arrow: Pentagon 28">
                <a:extLst>
                  <a:ext uri="{FF2B5EF4-FFF2-40B4-BE49-F238E27FC236}">
                    <a16:creationId xmlns:a16="http://schemas.microsoft.com/office/drawing/2014/main" id="{15BBDAD3-100D-41D3-9F38-EFC24FE8EAEB}"/>
                  </a:ext>
                  <a:ext uri="{C183D7F6-B498-43B3-948B-1728B52AA6E4}">
                    <adec:decorative xmlns:adec="http://schemas.microsoft.com/office/drawing/2017/decorative" val="1"/>
                  </a:ext>
                </a:extLst>
              </p:cNvPr>
              <p:cNvSpPr/>
              <p:nvPr/>
            </p:nvSpPr>
            <p:spPr>
              <a:xfrm rot="10800000">
                <a:off x="12555046" y="1101869"/>
                <a:ext cx="4879512" cy="707887"/>
              </a:xfrm>
              <a:prstGeom prst="homePlate">
                <a:avLst/>
              </a:prstGeom>
              <a:solidFill>
                <a:srgbClr val="FEC73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24CC5FC5-97CF-4077-8D2D-41FCC9BB3E8A}"/>
                  </a:ext>
                </a:extLst>
              </p:cNvPr>
              <p:cNvSpPr txBox="1"/>
              <p:nvPr/>
            </p:nvSpPr>
            <p:spPr>
              <a:xfrm>
                <a:off x="14271809" y="1132020"/>
                <a:ext cx="3960966" cy="646331"/>
              </a:xfrm>
              <a:prstGeom prst="rect">
                <a:avLst/>
              </a:prstGeom>
              <a:noFill/>
            </p:spPr>
            <p:txBody>
              <a:bodyPr wrap="square" rtlCol="0">
                <a:spAutoFit/>
              </a:bodyPr>
              <a:lstStyle/>
              <a:p>
                <a:r>
                  <a:rPr lang="en-US" dirty="0">
                    <a:solidFill>
                      <a:srgbClr val="00529B"/>
                    </a:solidFill>
                    <a:hlinkClick r:id="rId9"/>
                  </a:rPr>
                  <a:t>HealthCare.gov</a:t>
                </a:r>
                <a:r>
                  <a:rPr lang="en-US" dirty="0">
                    <a:solidFill>
                      <a:srgbClr val="00529B"/>
                    </a:solidFill>
                  </a:rPr>
                  <a:t> to connect to </a:t>
                </a:r>
                <a:br>
                  <a:rPr lang="en-US" dirty="0">
                    <a:solidFill>
                      <a:srgbClr val="00529B"/>
                    </a:solidFill>
                  </a:rPr>
                </a:br>
                <a:r>
                  <a:rPr lang="en-US" dirty="0">
                    <a:solidFill>
                      <a:srgbClr val="00529B"/>
                    </a:solidFill>
                  </a:rPr>
                  <a:t>the Marketplace in your state.</a:t>
                </a:r>
                <a:endParaRPr lang="en-US" dirty="0"/>
              </a:p>
            </p:txBody>
          </p:sp>
        </p:grpSp>
        <p:pic>
          <p:nvPicPr>
            <p:cNvPr id="7" name="Graphic 6">
              <a:extLst>
                <a:ext uri="{FF2B5EF4-FFF2-40B4-BE49-F238E27FC236}">
                  <a16:creationId xmlns:a16="http://schemas.microsoft.com/office/drawing/2014/main" id="{9B281C61-0EFA-4540-AC24-5F76000A2BC1}"/>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15295" y="937099"/>
              <a:ext cx="1089439" cy="1089439"/>
            </a:xfrm>
            <a:prstGeom prst="rect">
              <a:avLst/>
            </a:prstGeom>
          </p:spPr>
        </p:pic>
      </p:grpSp>
      <p:sp>
        <p:nvSpPr>
          <p:cNvPr id="3" name="Footer Placeholder 2"/>
          <p:cNvSpPr>
            <a:spLocks noGrp="1"/>
          </p:cNvSpPr>
          <p:nvPr>
            <p:ph type="ftr" sz="quarter" idx="11"/>
          </p:nvPr>
        </p:nvSpPr>
        <p:spPr/>
        <p:txBody>
          <a:bodyPr/>
          <a:lstStyle/>
          <a:p>
            <a:r>
              <a:rPr lang="en-US" dirty="0"/>
              <a:t>Getting Started With Medicare</a:t>
            </a:r>
          </a:p>
        </p:txBody>
      </p:sp>
      <p:sp>
        <p:nvSpPr>
          <p:cNvPr id="8" name="Slide Number Placeholder 5">
            <a:extLst>
              <a:ext uri="{FF2B5EF4-FFF2-40B4-BE49-F238E27FC236}">
                <a16:creationId xmlns:a16="http://schemas.microsoft.com/office/drawing/2014/main" id="{2122E06A-CCC2-4391-9059-E7056DB99A53}"/>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87</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6707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7129"/>
          </a:xfrm>
        </p:spPr>
        <p:txBody>
          <a:bodyPr>
            <a:normAutofit/>
          </a:bodyPr>
          <a:lstStyle/>
          <a:p>
            <a:r>
              <a:rPr lang="en-US" sz="3000" dirty="0"/>
              <a:t>Choosing Marketplace Coverage Instead of Medicare</a:t>
            </a:r>
          </a:p>
        </p:txBody>
      </p:sp>
      <p:grpSp>
        <p:nvGrpSpPr>
          <p:cNvPr id="14" name="Question 1" descr="Question 1: What if I have Medicare Part A and Part B, but I’m paying a premium for Part A?&#10;">
            <a:extLst>
              <a:ext uri="{FF2B5EF4-FFF2-40B4-BE49-F238E27FC236}">
                <a16:creationId xmlns:a16="http://schemas.microsoft.com/office/drawing/2014/main" id="{6FE07336-FDCD-45E9-81BF-F228FDE9DF95}"/>
              </a:ext>
            </a:extLst>
          </p:cNvPr>
          <p:cNvGrpSpPr/>
          <p:nvPr/>
        </p:nvGrpSpPr>
        <p:grpSpPr>
          <a:xfrm>
            <a:off x="1030705" y="1174112"/>
            <a:ext cx="5206855" cy="1371600"/>
            <a:chOff x="1030705" y="1174112"/>
            <a:chExt cx="5206855" cy="1371600"/>
          </a:xfrm>
        </p:grpSpPr>
        <p:sp>
          <p:nvSpPr>
            <p:cNvPr id="20" name="Rectangle: Rounded Corners 19">
              <a:extLst>
                <a:ext uri="{FF2B5EF4-FFF2-40B4-BE49-F238E27FC236}">
                  <a16:creationId xmlns:a16="http://schemas.microsoft.com/office/drawing/2014/main" id="{930D18E1-A545-4D83-90DD-33E913684525}"/>
                </a:ext>
                <a:ext uri="{C183D7F6-B498-43B3-948B-1728B52AA6E4}">
                  <adec:decorative xmlns:adec="http://schemas.microsoft.com/office/drawing/2017/decorative" val="1"/>
                </a:ext>
              </a:extLst>
            </p:cNvPr>
            <p:cNvSpPr/>
            <p:nvPr/>
          </p:nvSpPr>
          <p:spPr>
            <a:xfrm>
              <a:off x="1030705" y="1174112"/>
              <a:ext cx="4846320" cy="13716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8959002-D174-436A-B31E-5C3C9BB833AA}"/>
                </a:ext>
              </a:extLst>
            </p:cNvPr>
            <p:cNvSpPr/>
            <p:nvPr/>
          </p:nvSpPr>
          <p:spPr>
            <a:xfrm>
              <a:off x="1040420" y="1490114"/>
              <a:ext cx="4836605" cy="646331"/>
            </a:xfrm>
            <a:prstGeom prst="rect">
              <a:avLst/>
            </a:prstGeom>
          </p:spPr>
          <p:txBody>
            <a:bodyPr wrap="square" lIns="182880" rIns="91440">
              <a:spAutoFit/>
            </a:bodyPr>
            <a:lstStyle/>
            <a:p>
              <a:r>
                <a:rPr lang="en-US" b="1" dirty="0">
                  <a:solidFill>
                    <a:srgbClr val="00529B"/>
                  </a:solidFill>
                  <a:latin typeface="Arial"/>
                  <a:cs typeface="Arial"/>
                </a:rPr>
                <a:t>What if I have Medicare Part A and Part B, but I’m paying a premium for Part A?</a:t>
              </a:r>
            </a:p>
          </p:txBody>
        </p:sp>
        <p:pic>
          <p:nvPicPr>
            <p:cNvPr id="5" name="Picture 4">
              <a:extLst>
                <a:ext uri="{FF2B5EF4-FFF2-40B4-BE49-F238E27FC236}">
                  <a16:creationId xmlns:a16="http://schemas.microsoft.com/office/drawing/2014/main" id="{9324D8A6-E20F-4BF0-978E-8900F5C672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6637" y="1353533"/>
              <a:ext cx="310923" cy="1012024"/>
            </a:xfrm>
            <a:prstGeom prst="rect">
              <a:avLst/>
            </a:prstGeom>
          </p:spPr>
        </p:pic>
      </p:grpSp>
      <p:grpSp>
        <p:nvGrpSpPr>
          <p:cNvPr id="40" name="Answer 1" descr="Box with yellow borders reading: You can drop your Part A and Part B coverage and get a Marketplace plan instead.&#10;">
            <a:extLst>
              <a:ext uri="{FF2B5EF4-FFF2-40B4-BE49-F238E27FC236}">
                <a16:creationId xmlns:a16="http://schemas.microsoft.com/office/drawing/2014/main" id="{FD2A7E4B-C674-410B-B27B-CDDB01CFDC98}"/>
              </a:ext>
            </a:extLst>
          </p:cNvPr>
          <p:cNvGrpSpPr/>
          <p:nvPr/>
        </p:nvGrpSpPr>
        <p:grpSpPr>
          <a:xfrm>
            <a:off x="6349555" y="1173745"/>
            <a:ext cx="4846320" cy="1371600"/>
            <a:chOff x="6349555" y="1173745"/>
            <a:chExt cx="4846320" cy="1371600"/>
          </a:xfrm>
        </p:grpSpPr>
        <p:sp>
          <p:nvSpPr>
            <p:cNvPr id="24" name="Item 1 - A">
              <a:extLst>
                <a:ext uri="{FF2B5EF4-FFF2-40B4-BE49-F238E27FC236}">
                  <a16:creationId xmlns:a16="http://schemas.microsoft.com/office/drawing/2014/main" id="{F322D5EA-E056-48F0-A4B1-7E54608F62F9}"/>
                </a:ext>
              </a:extLst>
            </p:cNvPr>
            <p:cNvSpPr/>
            <p:nvPr/>
          </p:nvSpPr>
          <p:spPr>
            <a:xfrm>
              <a:off x="6349555" y="1173745"/>
              <a:ext cx="4846320" cy="13716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7" name="Rectangle 6">
              <a:extLst>
                <a:ext uri="{FF2B5EF4-FFF2-40B4-BE49-F238E27FC236}">
                  <a16:creationId xmlns:a16="http://schemas.microsoft.com/office/drawing/2014/main" id="{573F9B8C-703E-4F15-A4F0-8996A9E07C92}"/>
                </a:ext>
              </a:extLst>
            </p:cNvPr>
            <p:cNvSpPr/>
            <p:nvPr/>
          </p:nvSpPr>
          <p:spPr>
            <a:xfrm>
              <a:off x="6379628" y="1384946"/>
              <a:ext cx="4816247" cy="923330"/>
            </a:xfrm>
            <a:prstGeom prst="rect">
              <a:avLst/>
            </a:prstGeom>
          </p:spPr>
          <p:txBody>
            <a:bodyPr wrap="square" lIns="182880">
              <a:spAutoFit/>
            </a:bodyPr>
            <a:lstStyle/>
            <a:p>
              <a:r>
                <a:rPr lang="en-US" dirty="0">
                  <a:solidFill>
                    <a:srgbClr val="00529B"/>
                  </a:solidFill>
                  <a:latin typeface="Arial"/>
                  <a:cs typeface="Arial"/>
                </a:rPr>
                <a:t>You can drop your Part A and Part B coverage and get a Marketplace plan instead.</a:t>
              </a:r>
            </a:p>
          </p:txBody>
        </p:sp>
      </p:grpSp>
      <p:grpSp>
        <p:nvGrpSpPr>
          <p:cNvPr id="15" name="Question 2" descr="Question 2: What if I only have Part B, and would have to pay a premium for Part A? &#10;">
            <a:extLst>
              <a:ext uri="{FF2B5EF4-FFF2-40B4-BE49-F238E27FC236}">
                <a16:creationId xmlns:a16="http://schemas.microsoft.com/office/drawing/2014/main" id="{3F5D3846-0BA6-4FD2-A8F8-211288A1F7E6}"/>
              </a:ext>
            </a:extLst>
          </p:cNvPr>
          <p:cNvGrpSpPr/>
          <p:nvPr/>
        </p:nvGrpSpPr>
        <p:grpSpPr>
          <a:xfrm>
            <a:off x="1030706" y="2706250"/>
            <a:ext cx="5198983" cy="1371600"/>
            <a:chOff x="1030706" y="2706250"/>
            <a:chExt cx="5198983" cy="1371600"/>
          </a:xfrm>
        </p:grpSpPr>
        <p:sp>
          <p:nvSpPr>
            <p:cNvPr id="26" name="Rectangle: Rounded Corners 25">
              <a:extLst>
                <a:ext uri="{FF2B5EF4-FFF2-40B4-BE49-F238E27FC236}">
                  <a16:creationId xmlns:a16="http://schemas.microsoft.com/office/drawing/2014/main" id="{7D964492-0E07-465A-AC02-F3302AC7460A}"/>
                </a:ext>
                <a:ext uri="{C183D7F6-B498-43B3-948B-1728B52AA6E4}">
                  <adec:decorative xmlns:adec="http://schemas.microsoft.com/office/drawing/2017/decorative" val="1"/>
                </a:ext>
              </a:extLst>
            </p:cNvPr>
            <p:cNvSpPr/>
            <p:nvPr/>
          </p:nvSpPr>
          <p:spPr>
            <a:xfrm>
              <a:off x="1030706" y="2706250"/>
              <a:ext cx="4846320" cy="13716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972C58B-5E80-4610-B83A-44AC8371FDE8}"/>
                </a:ext>
              </a:extLst>
            </p:cNvPr>
            <p:cNvSpPr/>
            <p:nvPr/>
          </p:nvSpPr>
          <p:spPr>
            <a:xfrm>
              <a:off x="1040420" y="3076137"/>
              <a:ext cx="4846320" cy="646331"/>
            </a:xfrm>
            <a:prstGeom prst="rect">
              <a:avLst/>
            </a:prstGeom>
          </p:spPr>
          <p:txBody>
            <a:bodyPr wrap="square" lIns="182880">
              <a:spAutoFit/>
            </a:bodyPr>
            <a:lstStyle/>
            <a:p>
              <a:r>
                <a:rPr lang="en-US" b="1" dirty="0">
                  <a:solidFill>
                    <a:srgbClr val="00529B"/>
                  </a:solidFill>
                  <a:latin typeface="Arial"/>
                  <a:cs typeface="Arial"/>
                </a:rPr>
                <a:t>What if I only have Part B, and would have to pay a premium for Part A? </a:t>
              </a:r>
              <a:endParaRPr lang="en-US" dirty="0"/>
            </a:p>
          </p:txBody>
        </p:sp>
        <p:pic>
          <p:nvPicPr>
            <p:cNvPr id="43" name="Picture 42">
              <a:extLst>
                <a:ext uri="{FF2B5EF4-FFF2-40B4-BE49-F238E27FC236}">
                  <a16:creationId xmlns:a16="http://schemas.microsoft.com/office/drawing/2014/main" id="{8853A7DA-8DF7-46A9-B703-56D43F418C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18766" y="2922988"/>
              <a:ext cx="310923" cy="1012024"/>
            </a:xfrm>
            <a:prstGeom prst="rect">
              <a:avLst/>
            </a:prstGeom>
          </p:spPr>
        </p:pic>
      </p:grpSp>
      <p:grpSp>
        <p:nvGrpSpPr>
          <p:cNvPr id="41" name="Answer  2" descr="Box with yellow borders reading: You can drop Part B and get a Marketplace plan instead.&#10;">
            <a:extLst>
              <a:ext uri="{FF2B5EF4-FFF2-40B4-BE49-F238E27FC236}">
                <a16:creationId xmlns:a16="http://schemas.microsoft.com/office/drawing/2014/main" id="{6EEC6B1D-7F78-4017-8FA9-22A2E2F534BE}"/>
              </a:ext>
            </a:extLst>
          </p:cNvPr>
          <p:cNvGrpSpPr/>
          <p:nvPr/>
        </p:nvGrpSpPr>
        <p:grpSpPr>
          <a:xfrm>
            <a:off x="6349555" y="2706181"/>
            <a:ext cx="4846320" cy="1371600"/>
            <a:chOff x="6349555" y="2706181"/>
            <a:chExt cx="4846320" cy="1371600"/>
          </a:xfrm>
        </p:grpSpPr>
        <p:sp>
          <p:nvSpPr>
            <p:cNvPr id="30" name="Item 2 - A">
              <a:extLst>
                <a:ext uri="{FF2B5EF4-FFF2-40B4-BE49-F238E27FC236}">
                  <a16:creationId xmlns:a16="http://schemas.microsoft.com/office/drawing/2014/main" id="{A3942841-4150-4B8E-9AB0-AA01EFE703D5}"/>
                </a:ext>
              </a:extLst>
            </p:cNvPr>
            <p:cNvSpPr/>
            <p:nvPr/>
          </p:nvSpPr>
          <p:spPr>
            <a:xfrm>
              <a:off x="6349555" y="2706181"/>
              <a:ext cx="4846320" cy="13716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965D7DB-BCB8-4F72-94AE-3682FA3E2E05}"/>
                </a:ext>
              </a:extLst>
            </p:cNvPr>
            <p:cNvSpPr/>
            <p:nvPr/>
          </p:nvSpPr>
          <p:spPr>
            <a:xfrm>
              <a:off x="6371118" y="3065247"/>
              <a:ext cx="4824757" cy="646331"/>
            </a:xfrm>
            <a:prstGeom prst="rect">
              <a:avLst/>
            </a:prstGeom>
          </p:spPr>
          <p:txBody>
            <a:bodyPr wrap="square" lIns="182880">
              <a:spAutoFit/>
            </a:bodyPr>
            <a:lstStyle/>
            <a:p>
              <a:r>
                <a:rPr lang="en-US" dirty="0">
                  <a:solidFill>
                    <a:srgbClr val="00529B"/>
                  </a:solidFill>
                  <a:latin typeface="Arial"/>
                  <a:cs typeface="Arial"/>
                </a:rPr>
                <a:t>You can drop Part B and get a Marketplace plan instead.</a:t>
              </a:r>
            </a:p>
          </p:txBody>
        </p:sp>
      </p:grpSp>
      <p:grpSp>
        <p:nvGrpSpPr>
          <p:cNvPr id="18" name="Question 3" descr="Question 3: What if I’m eligible for Medicare but haven’t enrolled? &#10;">
            <a:extLst>
              <a:ext uri="{FF2B5EF4-FFF2-40B4-BE49-F238E27FC236}">
                <a16:creationId xmlns:a16="http://schemas.microsoft.com/office/drawing/2014/main" id="{A2FCA764-F427-43CC-84CA-EB23CA855556}"/>
              </a:ext>
            </a:extLst>
          </p:cNvPr>
          <p:cNvGrpSpPr/>
          <p:nvPr/>
        </p:nvGrpSpPr>
        <p:grpSpPr>
          <a:xfrm>
            <a:off x="1030706" y="4253628"/>
            <a:ext cx="5200194" cy="1645920"/>
            <a:chOff x="1030706" y="4253628"/>
            <a:chExt cx="5200194" cy="1645920"/>
          </a:xfrm>
        </p:grpSpPr>
        <p:sp>
          <p:nvSpPr>
            <p:cNvPr id="32" name="Rectangle: Rounded Corners 31">
              <a:extLst>
                <a:ext uri="{FF2B5EF4-FFF2-40B4-BE49-F238E27FC236}">
                  <a16:creationId xmlns:a16="http://schemas.microsoft.com/office/drawing/2014/main" id="{B9683332-7D61-4DF3-8710-C0FAC04FF797}"/>
                </a:ext>
                <a:ext uri="{C183D7F6-B498-43B3-948B-1728B52AA6E4}">
                  <adec:decorative xmlns:adec="http://schemas.microsoft.com/office/drawing/2017/decorative" val="1"/>
                </a:ext>
              </a:extLst>
            </p:cNvPr>
            <p:cNvSpPr/>
            <p:nvPr/>
          </p:nvSpPr>
          <p:spPr>
            <a:xfrm>
              <a:off x="1030706" y="4253628"/>
              <a:ext cx="4846320" cy="164592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2010316-55AE-43F2-A9FC-2B687E06D3DD}"/>
                </a:ext>
              </a:extLst>
            </p:cNvPr>
            <p:cNvSpPr/>
            <p:nvPr/>
          </p:nvSpPr>
          <p:spPr>
            <a:xfrm>
              <a:off x="1060118" y="4628904"/>
              <a:ext cx="4826622" cy="646331"/>
            </a:xfrm>
            <a:prstGeom prst="rect">
              <a:avLst/>
            </a:prstGeom>
          </p:spPr>
          <p:txBody>
            <a:bodyPr wrap="square" lIns="182880">
              <a:spAutoFit/>
            </a:bodyPr>
            <a:lstStyle/>
            <a:p>
              <a:r>
                <a:rPr lang="en-US" b="1" dirty="0">
                  <a:solidFill>
                    <a:srgbClr val="00529B"/>
                  </a:solidFill>
                  <a:latin typeface="Arial"/>
                  <a:cs typeface="Arial"/>
                </a:rPr>
                <a:t>What if I’m eligible for Medicare but haven’t enrolled? </a:t>
              </a:r>
            </a:p>
          </p:txBody>
        </p:sp>
        <p:pic>
          <p:nvPicPr>
            <p:cNvPr id="17" name="Picture 16">
              <a:extLst>
                <a:ext uri="{FF2B5EF4-FFF2-40B4-BE49-F238E27FC236}">
                  <a16:creationId xmlns:a16="http://schemas.microsoft.com/office/drawing/2014/main" id="{6FD9B961-9776-43A7-B997-6F9F3ECCA0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19977" y="4492443"/>
              <a:ext cx="310923" cy="1213209"/>
            </a:xfrm>
            <a:prstGeom prst="rect">
              <a:avLst/>
            </a:prstGeom>
          </p:spPr>
        </p:pic>
      </p:grpSp>
      <p:grpSp>
        <p:nvGrpSpPr>
          <p:cNvPr id="42" name="Answer 3" descr="Box with yellow borders reading: You can get a Marketplace plan if you haven’t enrolled because you’d have to pay for Part A, have a medical condition that qualifies you for Medicare, or are in your &#10;24-month disability waiting period.&#10;">
            <a:extLst>
              <a:ext uri="{FF2B5EF4-FFF2-40B4-BE49-F238E27FC236}">
                <a16:creationId xmlns:a16="http://schemas.microsoft.com/office/drawing/2014/main" id="{5572D924-A3BE-4688-B802-FFAA7A8CCCCD}"/>
              </a:ext>
            </a:extLst>
          </p:cNvPr>
          <p:cNvGrpSpPr/>
          <p:nvPr/>
        </p:nvGrpSpPr>
        <p:grpSpPr>
          <a:xfrm>
            <a:off x="6349555" y="4241370"/>
            <a:ext cx="4846320" cy="1645920"/>
            <a:chOff x="6349555" y="4241370"/>
            <a:chExt cx="4846320" cy="1645920"/>
          </a:xfrm>
        </p:grpSpPr>
        <p:sp>
          <p:nvSpPr>
            <p:cNvPr id="36" name="Item 3 - A">
              <a:extLst>
                <a:ext uri="{FF2B5EF4-FFF2-40B4-BE49-F238E27FC236}">
                  <a16:creationId xmlns:a16="http://schemas.microsoft.com/office/drawing/2014/main" id="{14699FCF-32CA-45D1-878A-379F1C85FCF5}"/>
                </a:ext>
              </a:extLst>
            </p:cNvPr>
            <p:cNvSpPr/>
            <p:nvPr/>
          </p:nvSpPr>
          <p:spPr>
            <a:xfrm>
              <a:off x="6349555" y="4241370"/>
              <a:ext cx="4846320" cy="164592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5E18C14-372C-45D0-9B8E-0C55004A621D}"/>
                </a:ext>
              </a:extLst>
            </p:cNvPr>
            <p:cNvSpPr/>
            <p:nvPr/>
          </p:nvSpPr>
          <p:spPr>
            <a:xfrm>
              <a:off x="6379628" y="4324115"/>
              <a:ext cx="4816247" cy="1477328"/>
            </a:xfrm>
            <a:prstGeom prst="rect">
              <a:avLst/>
            </a:prstGeom>
          </p:spPr>
          <p:txBody>
            <a:bodyPr wrap="square" lIns="182880">
              <a:spAutoFit/>
            </a:bodyPr>
            <a:lstStyle/>
            <a:p>
              <a:r>
                <a:rPr lang="en-US" dirty="0">
                  <a:solidFill>
                    <a:srgbClr val="00529B"/>
                  </a:solidFill>
                  <a:latin typeface="Arial"/>
                  <a:cs typeface="Arial"/>
                </a:rPr>
                <a:t>You can get a Marketplace plan if you haven’t enrolled because you’d have to pay for Part A, have a medical condition that qualifies you for Medicare, or are in your </a:t>
              </a:r>
              <a:br>
                <a:rPr lang="en-US" dirty="0">
                  <a:solidFill>
                    <a:srgbClr val="00529B"/>
                  </a:solidFill>
                  <a:latin typeface="Arial"/>
                  <a:cs typeface="Arial"/>
                </a:rPr>
              </a:br>
              <a:r>
                <a:rPr lang="en-US" dirty="0">
                  <a:solidFill>
                    <a:srgbClr val="00529B"/>
                  </a:solidFill>
                  <a:latin typeface="Arial"/>
                  <a:cs typeface="Arial"/>
                </a:rPr>
                <a:t>24-month disability waiting period.</a:t>
              </a:r>
              <a:endParaRPr lang="en-US" dirty="0"/>
            </a:p>
          </p:txBody>
        </p:sp>
      </p:grpSp>
      <p:sp>
        <p:nvSpPr>
          <p:cNvPr id="3" name="Footer Placeholder 2"/>
          <p:cNvSpPr>
            <a:spLocks noGrp="1"/>
          </p:cNvSpPr>
          <p:nvPr>
            <p:ph type="ftr" sz="quarter" idx="11"/>
          </p:nvPr>
        </p:nvSpPr>
        <p:spPr/>
        <p:txBody>
          <a:bodyPr/>
          <a:lstStyle/>
          <a:p>
            <a:r>
              <a:rPr lang="en-US" dirty="0"/>
              <a:t>Getting Started With Medicare</a:t>
            </a:r>
          </a:p>
        </p:txBody>
      </p:sp>
      <p:sp>
        <p:nvSpPr>
          <p:cNvPr id="11" name="Slide Number Placeholder 5">
            <a:extLst>
              <a:ext uri="{FF2B5EF4-FFF2-40B4-BE49-F238E27FC236}">
                <a16:creationId xmlns:a16="http://schemas.microsoft.com/office/drawing/2014/main" id="{2B10CCFD-B400-4464-BE10-0F32D2A11AD8}"/>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88</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9211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left)">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left)">
                                      <p:cBhvr>
                                        <p:cTn id="2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78107" y="283700"/>
            <a:ext cx="9035786" cy="719643"/>
          </a:xfrm>
        </p:spPr>
        <p:txBody>
          <a:bodyPr>
            <a:normAutofit/>
          </a:bodyPr>
          <a:lstStyle/>
          <a:p>
            <a:pPr algn="ctr"/>
            <a:r>
              <a:rPr lang="en-US" sz="3000" dirty="0"/>
              <a:t>Check Your Knowledge: Question 8</a:t>
            </a:r>
          </a:p>
        </p:txBody>
      </p:sp>
      <p:sp>
        <p:nvSpPr>
          <p:cNvPr id="5" name="Content Placeholder 4"/>
          <p:cNvSpPr>
            <a:spLocks noGrp="1"/>
          </p:cNvSpPr>
          <p:nvPr>
            <p:ph idx="4294967295"/>
          </p:nvPr>
        </p:nvSpPr>
        <p:spPr>
          <a:xfrm>
            <a:off x="1844040" y="1886959"/>
            <a:ext cx="9758997" cy="3709599"/>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It’s not against the law for someone to sell you a Marketplace plan.</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True</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False</a:t>
            </a:r>
          </a:p>
        </p:txBody>
      </p:sp>
      <p:sp>
        <p:nvSpPr>
          <p:cNvPr id="6" name="Rounded Rectangle 5" descr="Green box highlighting B as the correct answer"/>
          <p:cNvSpPr/>
          <p:nvPr/>
        </p:nvSpPr>
        <p:spPr>
          <a:xfrm>
            <a:off x="1844040" y="3251082"/>
            <a:ext cx="1514349" cy="508819"/>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r>
              <a:rPr lang="en-US" dirty="0"/>
              <a:t>Getting Started With Medicare</a:t>
            </a:r>
          </a:p>
        </p:txBody>
      </p:sp>
      <p:sp>
        <p:nvSpPr>
          <p:cNvPr id="7" name="Slide Number Placeholder 5">
            <a:extLst>
              <a:ext uri="{FF2B5EF4-FFF2-40B4-BE49-F238E27FC236}">
                <a16:creationId xmlns:a16="http://schemas.microsoft.com/office/drawing/2014/main" id="{5C8818E2-1B45-4F28-BBCA-5BEAAA468136}"/>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89</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76170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n-US" sz="3000" dirty="0"/>
              <a:t>Your Medicare Options</a:t>
            </a:r>
          </a:p>
        </p:txBody>
      </p:sp>
      <p:sp>
        <p:nvSpPr>
          <p:cNvPr id="8" name="TextBox 7"/>
          <p:cNvSpPr txBox="1"/>
          <p:nvPr/>
        </p:nvSpPr>
        <p:spPr>
          <a:xfrm>
            <a:off x="1174409" y="1031184"/>
            <a:ext cx="3923127" cy="400110"/>
          </a:xfrm>
          <a:prstGeom prst="rect">
            <a:avLst/>
          </a:prstGeom>
          <a:solidFill>
            <a:schemeClr val="accent5">
              <a:lumMod val="20000"/>
              <a:lumOff val="8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rPr>
              <a:t>Original Medicare</a:t>
            </a:r>
          </a:p>
        </p:txBody>
      </p:sp>
      <p:pic>
        <p:nvPicPr>
          <p:cNvPr id="35" name="Picture 34" descr="Original Medicare includes Part A, Part B. You can add Part D. You can also add Supplemental coverage">
            <a:extLst>
              <a:ext uri="{FF2B5EF4-FFF2-40B4-BE49-F238E27FC236}">
                <a16:creationId xmlns:a16="http://schemas.microsoft.com/office/drawing/2014/main" id="{71B9AF2C-D102-4C6C-A957-0C53CE3359B0}"/>
              </a:ext>
            </a:extLst>
          </p:cNvPr>
          <p:cNvPicPr>
            <a:picLocks noChangeAspect="1"/>
          </p:cNvPicPr>
          <p:nvPr/>
        </p:nvPicPr>
        <p:blipFill>
          <a:blip r:embed="rId4"/>
          <a:stretch>
            <a:fillRect/>
          </a:stretch>
        </p:blipFill>
        <p:spPr>
          <a:xfrm>
            <a:off x="1401153" y="1508200"/>
            <a:ext cx="3265840" cy="4805090"/>
          </a:xfrm>
          <a:prstGeom prst="rect">
            <a:avLst/>
          </a:prstGeom>
        </p:spPr>
      </p:pic>
      <p:cxnSp>
        <p:nvCxnSpPr>
          <p:cNvPr id="10" name="Straight Connector 9">
            <a:extLst>
              <a:ext uri="{C183D7F6-B498-43B3-948B-1728B52AA6E4}">
                <adec:decorative xmlns:adec="http://schemas.microsoft.com/office/drawing/2017/decorative" val="1"/>
              </a:ext>
            </a:extLst>
          </p:cNvPr>
          <p:cNvCxnSpPr/>
          <p:nvPr/>
        </p:nvCxnSpPr>
        <p:spPr>
          <a:xfrm>
            <a:off x="5742240" y="1415895"/>
            <a:ext cx="0" cy="4278128"/>
          </a:xfrm>
          <a:prstGeom prst="line">
            <a:avLst/>
          </a:prstGeom>
          <a:noFill/>
          <a:ln w="12700" cap="flat" cmpd="sng" algn="ctr">
            <a:solidFill>
              <a:schemeClr val="accent5">
                <a:lumMod val="60000"/>
                <a:lumOff val="40000"/>
              </a:schemeClr>
            </a:solidFill>
            <a:prstDash val="solid"/>
            <a:miter lim="800000"/>
          </a:ln>
          <a:effectLst/>
        </p:spPr>
      </p:cxnSp>
      <p:sp>
        <p:nvSpPr>
          <p:cNvPr id="9" name="TextBox 8"/>
          <p:cNvSpPr txBox="1"/>
          <p:nvPr/>
        </p:nvSpPr>
        <p:spPr>
          <a:xfrm>
            <a:off x="6386945" y="1031184"/>
            <a:ext cx="4966854" cy="400110"/>
          </a:xfrm>
          <a:prstGeom prst="rect">
            <a:avLst/>
          </a:prstGeom>
          <a:solidFill>
            <a:schemeClr val="accent5">
              <a:lumMod val="20000"/>
              <a:lumOff val="8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rPr>
              <a:t>Medicare Advantage (also known as Part C)</a:t>
            </a:r>
          </a:p>
        </p:txBody>
      </p:sp>
      <p:pic>
        <p:nvPicPr>
          <p:cNvPr id="55" name="Picture 54" descr="Medicare Advantage includes Part A, Part B. Most plans include Part D and some extra benefits. Some plans also include lower out-of-pocket costs">
            <a:extLst>
              <a:ext uri="{FF2B5EF4-FFF2-40B4-BE49-F238E27FC236}">
                <a16:creationId xmlns:a16="http://schemas.microsoft.com/office/drawing/2014/main" id="{AB9A03EA-0FAA-45E8-BA23-D43001830DF6}"/>
              </a:ext>
            </a:extLst>
          </p:cNvPr>
          <p:cNvPicPr>
            <a:picLocks noChangeAspect="1"/>
          </p:cNvPicPr>
          <p:nvPr/>
        </p:nvPicPr>
        <p:blipFill>
          <a:blip r:embed="rId5"/>
          <a:stretch>
            <a:fillRect/>
          </a:stretch>
        </p:blipFill>
        <p:spPr>
          <a:xfrm>
            <a:off x="7097359" y="1505349"/>
            <a:ext cx="3265841" cy="4574271"/>
          </a:xfrm>
          <a:prstGeom prst="rect">
            <a:avLst/>
          </a:prstGeom>
        </p:spPr>
      </p:pic>
      <p:sp>
        <p:nvSpPr>
          <p:cNvPr id="3" name="Footer Placeholder 2"/>
          <p:cNvSpPr>
            <a:spLocks noGrp="1"/>
          </p:cNvSpPr>
          <p:nvPr>
            <p:ph type="ftr" sz="quarter" idx="11"/>
          </p:nvPr>
        </p:nvSpPr>
        <p:spPr/>
        <p:txBody>
          <a:bodyPr/>
          <a:lstStyle/>
          <a:p>
            <a:r>
              <a:rPr lang="en-US" dirty="0"/>
              <a:t>Getting Started With Medicare</a:t>
            </a:r>
          </a:p>
        </p:txBody>
      </p:sp>
      <p:sp>
        <p:nvSpPr>
          <p:cNvPr id="12" name="Slide Number Placeholder 5">
            <a:extLst>
              <a:ext uri="{FF2B5EF4-FFF2-40B4-BE49-F238E27FC236}">
                <a16:creationId xmlns:a16="http://schemas.microsoft.com/office/drawing/2014/main" id="{81E26578-57DD-44BB-A681-188A8BB170B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9</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13315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7</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dirty="0"/>
              <a:t>Help for People with Limited Income &amp; Resources</a:t>
            </a:r>
          </a:p>
        </p:txBody>
      </p:sp>
    </p:spTree>
    <p:custDataLst>
      <p:tags r:id="rId1"/>
    </p:custDataLst>
    <p:extLst>
      <p:ext uri="{BB962C8B-B14F-4D97-AF65-F5344CB8AC3E}">
        <p14:creationId xmlns:p14="http://schemas.microsoft.com/office/powerpoint/2010/main" val="20797687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7 Objectives</a:t>
            </a:r>
          </a:p>
        </p:txBody>
      </p:sp>
      <p:sp>
        <p:nvSpPr>
          <p:cNvPr id="13" name="Content Placeholder 12"/>
          <p:cNvSpPr>
            <a:spLocks noGrp="1"/>
          </p:cNvSpPr>
          <p:nvPr>
            <p:ph idx="4294967295"/>
          </p:nvPr>
        </p:nvSpPr>
        <p:spPr>
          <a:xfrm>
            <a:off x="1371600" y="1371600"/>
            <a:ext cx="9799320" cy="5021263"/>
          </a:xfrm>
        </p:spPr>
        <p:txBody>
          <a:bodyPr>
            <a:norm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At the end of this lesson, you’ll be able to:</a:t>
            </a:r>
          </a:p>
          <a:p>
            <a:pPr marL="54864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rPr>
              <a:t>Describe programs for people with limited income and resources</a:t>
            </a:r>
          </a:p>
          <a:p>
            <a:pPr marL="54864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rPr>
              <a:t>Explain Medicare Savings Programs and minimum federal eligibility requirements</a:t>
            </a:r>
          </a:p>
          <a:p>
            <a:pPr marL="54864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rPr>
              <a:t>Explain other programs (Extra Help, Medicaid, and the Children’s Health Insurance Program (CHIP)) and who qualifies</a:t>
            </a:r>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9C02647E-058D-4605-83E2-C023E0E514C1}"/>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91</a:t>
            </a:fld>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5775383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Help for People with Limited Income &amp; Resources</a:t>
            </a:r>
          </a:p>
        </p:txBody>
      </p:sp>
      <p:grpSp>
        <p:nvGrpSpPr>
          <p:cNvPr id="7" name="Group 1" descr="Box 1:Medicare Savings Programs&#10; ">
            <a:extLst>
              <a:ext uri="{FF2B5EF4-FFF2-40B4-BE49-F238E27FC236}">
                <a16:creationId xmlns:a16="http://schemas.microsoft.com/office/drawing/2014/main" id="{520AA308-D90F-4403-9A68-126F3ADD5A03}"/>
              </a:ext>
            </a:extLst>
          </p:cNvPr>
          <p:cNvGrpSpPr/>
          <p:nvPr/>
        </p:nvGrpSpPr>
        <p:grpSpPr>
          <a:xfrm>
            <a:off x="903711" y="1622102"/>
            <a:ext cx="4735089" cy="1463040"/>
            <a:chOff x="903711" y="1622102"/>
            <a:chExt cx="4735089" cy="1463040"/>
          </a:xfrm>
        </p:grpSpPr>
        <p:sp>
          <p:nvSpPr>
            <p:cNvPr id="25" name="TextBox 24">
              <a:extLst>
                <a:ext uri="{FF2B5EF4-FFF2-40B4-BE49-F238E27FC236}">
                  <a16:creationId xmlns:a16="http://schemas.microsoft.com/office/drawing/2014/main" id="{FBFB8B23-BC1F-46CB-8D3E-3A4EEFFD5671}"/>
                </a:ext>
              </a:extLst>
            </p:cNvPr>
            <p:cNvSpPr txBox="1"/>
            <p:nvPr/>
          </p:nvSpPr>
          <p:spPr>
            <a:xfrm>
              <a:off x="2140213" y="1968166"/>
              <a:ext cx="3498587" cy="830997"/>
            </a:xfrm>
            <a:prstGeom prst="rect">
              <a:avLst/>
            </a:prstGeom>
            <a:noFill/>
          </p:spPr>
          <p:txBody>
            <a:bodyPr wrap="square" lIns="182880">
              <a:spAutoFit/>
            </a:bodyPr>
            <a:lstStyle/>
            <a:p>
              <a:pPr marL="0" lvl="0" indent="0" defTabSz="685800">
                <a:spcBef>
                  <a:spcPts val="0"/>
                </a:spcBef>
              </a:pPr>
              <a:r>
                <a:rPr lang="en-US" sz="2400" dirty="0">
                  <a:solidFill>
                    <a:srgbClr val="00529B"/>
                  </a:solidFill>
                  <a:latin typeface="Arial"/>
                  <a:cs typeface="Arial"/>
                </a:rPr>
                <a:t>Medicare Savings Programs</a:t>
              </a:r>
            </a:p>
          </p:txBody>
        </p:sp>
        <p:sp>
          <p:nvSpPr>
            <p:cNvPr id="21" name="Rectangle: Top Corners Rounded 20">
              <a:extLst>
                <a:ext uri="{FF2B5EF4-FFF2-40B4-BE49-F238E27FC236}">
                  <a16:creationId xmlns:a16="http://schemas.microsoft.com/office/drawing/2014/main" id="{7B5EE57A-7C56-4E51-9E52-8BE7DB0F61C6}"/>
                </a:ext>
                <a:ext uri="{C183D7F6-B498-43B3-948B-1728B52AA6E4}">
                  <adec:decorative xmlns:adec="http://schemas.microsoft.com/office/drawing/2017/decorative" val="1"/>
                </a:ext>
              </a:extLst>
            </p:cNvPr>
            <p:cNvSpPr/>
            <p:nvPr/>
          </p:nvSpPr>
          <p:spPr bwMode="auto">
            <a:xfrm rot="16200000" flipV="1">
              <a:off x="2849880" y="296222"/>
              <a:ext cx="1463040" cy="4114800"/>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3" name="Oval 32">
              <a:extLst>
                <a:ext uri="{FF2B5EF4-FFF2-40B4-BE49-F238E27FC236}">
                  <a16:creationId xmlns:a16="http://schemas.microsoft.com/office/drawing/2014/main" id="{60AF5B43-0154-4E06-9BDD-8EF39C451E2C}"/>
                </a:ext>
                <a:ext uri="{C183D7F6-B498-43B3-948B-1728B52AA6E4}">
                  <adec:decorative xmlns:adec="http://schemas.microsoft.com/office/drawing/2017/decorative" val="1"/>
                </a:ext>
              </a:extLst>
            </p:cNvPr>
            <p:cNvSpPr/>
            <p:nvPr/>
          </p:nvSpPr>
          <p:spPr bwMode="auto">
            <a:xfrm>
              <a:off x="903711" y="1728432"/>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4" name="Oval 33">
              <a:extLst>
                <a:ext uri="{FF2B5EF4-FFF2-40B4-BE49-F238E27FC236}">
                  <a16:creationId xmlns:a16="http://schemas.microsoft.com/office/drawing/2014/main" id="{59B6605D-C883-46D8-A82C-25BB5F7BD1EA}"/>
                </a:ext>
                <a:ext uri="{C183D7F6-B498-43B3-948B-1728B52AA6E4}">
                  <adec:decorative xmlns:adec="http://schemas.microsoft.com/office/drawing/2017/decorative" val="1"/>
                </a:ext>
              </a:extLst>
            </p:cNvPr>
            <p:cNvSpPr/>
            <p:nvPr/>
          </p:nvSpPr>
          <p:spPr bwMode="auto">
            <a:xfrm>
              <a:off x="1013895" y="183861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6" name="Picture 45">
              <a:extLst>
                <a:ext uri="{FF2B5EF4-FFF2-40B4-BE49-F238E27FC236}">
                  <a16:creationId xmlns:a16="http://schemas.microsoft.com/office/drawing/2014/main" id="{B1EE0444-9696-4396-9AA3-9C488D6357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1784" y="1842255"/>
              <a:ext cx="1001484" cy="1001484"/>
            </a:xfrm>
            <a:prstGeom prst="rect">
              <a:avLst/>
            </a:prstGeom>
          </p:spPr>
        </p:pic>
      </p:grpSp>
      <p:grpSp>
        <p:nvGrpSpPr>
          <p:cNvPr id="10" name="Group 2" descr="Box 2: Extra Help&#10;">
            <a:extLst>
              <a:ext uri="{FF2B5EF4-FFF2-40B4-BE49-F238E27FC236}">
                <a16:creationId xmlns:a16="http://schemas.microsoft.com/office/drawing/2014/main" id="{E1B84313-68FC-4C4E-9A03-93911B0C6F3D}"/>
              </a:ext>
            </a:extLst>
          </p:cNvPr>
          <p:cNvGrpSpPr/>
          <p:nvPr/>
        </p:nvGrpSpPr>
        <p:grpSpPr>
          <a:xfrm>
            <a:off x="903711" y="3632707"/>
            <a:ext cx="4756239" cy="1463040"/>
            <a:chOff x="903711" y="3632707"/>
            <a:chExt cx="4756239" cy="1463040"/>
          </a:xfrm>
        </p:grpSpPr>
        <p:sp>
          <p:nvSpPr>
            <p:cNvPr id="27" name="TextBox 26">
              <a:extLst>
                <a:ext uri="{FF2B5EF4-FFF2-40B4-BE49-F238E27FC236}">
                  <a16:creationId xmlns:a16="http://schemas.microsoft.com/office/drawing/2014/main" id="{42EDFC00-2763-479B-934D-BD734DA35B06}"/>
                </a:ext>
              </a:extLst>
            </p:cNvPr>
            <p:cNvSpPr txBox="1"/>
            <p:nvPr/>
          </p:nvSpPr>
          <p:spPr>
            <a:xfrm>
              <a:off x="2233873" y="4150461"/>
              <a:ext cx="3426077" cy="461665"/>
            </a:xfrm>
            <a:prstGeom prst="rect">
              <a:avLst/>
            </a:prstGeom>
            <a:noFill/>
          </p:spPr>
          <p:txBody>
            <a:bodyPr wrap="square" lIns="182880">
              <a:spAutoFit/>
            </a:bodyPr>
            <a:lstStyle/>
            <a:p>
              <a:pPr marL="0" indent="0" defTabSz="685800">
                <a:spcBef>
                  <a:spcPts val="0"/>
                </a:spcBef>
              </a:pPr>
              <a:r>
                <a:rPr lang="en-US" sz="2400" dirty="0">
                  <a:solidFill>
                    <a:srgbClr val="00529B"/>
                  </a:solidFill>
                  <a:latin typeface="Arial"/>
                  <a:cs typeface="Arial"/>
                </a:rPr>
                <a:t>Extra Help</a:t>
              </a:r>
            </a:p>
          </p:txBody>
        </p:sp>
        <p:sp>
          <p:nvSpPr>
            <p:cNvPr id="19" name="Rectangle: Top Corners Rounded 18">
              <a:extLst>
                <a:ext uri="{FF2B5EF4-FFF2-40B4-BE49-F238E27FC236}">
                  <a16:creationId xmlns:a16="http://schemas.microsoft.com/office/drawing/2014/main" id="{7A015EB3-6CF1-46BA-9409-CC33BB8D50B8}"/>
                </a:ext>
                <a:ext uri="{C183D7F6-B498-43B3-948B-1728B52AA6E4}">
                  <adec:decorative xmlns:adec="http://schemas.microsoft.com/office/drawing/2017/decorative" val="1"/>
                </a:ext>
              </a:extLst>
            </p:cNvPr>
            <p:cNvSpPr/>
            <p:nvPr/>
          </p:nvSpPr>
          <p:spPr bwMode="auto">
            <a:xfrm rot="16200000" flipV="1">
              <a:off x="2856329" y="2306827"/>
              <a:ext cx="1463040" cy="4114800"/>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6" name="Oval 35">
              <a:extLst>
                <a:ext uri="{FF2B5EF4-FFF2-40B4-BE49-F238E27FC236}">
                  <a16:creationId xmlns:a16="http://schemas.microsoft.com/office/drawing/2014/main" id="{0150FD3E-09E9-4C10-BC40-94453546EA2F}"/>
                </a:ext>
                <a:ext uri="{C183D7F6-B498-43B3-948B-1728B52AA6E4}">
                  <adec:decorative xmlns:adec="http://schemas.microsoft.com/office/drawing/2017/decorative" val="1"/>
                </a:ext>
              </a:extLst>
            </p:cNvPr>
            <p:cNvSpPr/>
            <p:nvPr/>
          </p:nvSpPr>
          <p:spPr bwMode="auto">
            <a:xfrm>
              <a:off x="903711" y="3736986"/>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7" name="Oval 36">
              <a:extLst>
                <a:ext uri="{FF2B5EF4-FFF2-40B4-BE49-F238E27FC236}">
                  <a16:creationId xmlns:a16="http://schemas.microsoft.com/office/drawing/2014/main" id="{BB6F608D-544D-4D90-8CC4-AF1ABD88FCD1}"/>
                </a:ext>
                <a:ext uri="{C183D7F6-B498-43B3-948B-1728B52AA6E4}">
                  <adec:decorative xmlns:adec="http://schemas.microsoft.com/office/drawing/2017/decorative" val="1"/>
                </a:ext>
              </a:extLst>
            </p:cNvPr>
            <p:cNvSpPr/>
            <p:nvPr/>
          </p:nvSpPr>
          <p:spPr bwMode="auto">
            <a:xfrm>
              <a:off x="1014461" y="3847169"/>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8" name="Graphic 47">
              <a:extLst>
                <a:ext uri="{FF2B5EF4-FFF2-40B4-BE49-F238E27FC236}">
                  <a16:creationId xmlns:a16="http://schemas.microsoft.com/office/drawing/2014/main" id="{6F64C85A-05CF-49E5-AFD3-43B30F7677F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414" y="3949457"/>
              <a:ext cx="914400" cy="914400"/>
            </a:xfrm>
            <a:prstGeom prst="rect">
              <a:avLst/>
            </a:prstGeom>
          </p:spPr>
        </p:pic>
      </p:grpSp>
      <p:grpSp>
        <p:nvGrpSpPr>
          <p:cNvPr id="11" name="Group 3" descr="Box 3: Medicaid">
            <a:extLst>
              <a:ext uri="{FF2B5EF4-FFF2-40B4-BE49-F238E27FC236}">
                <a16:creationId xmlns:a16="http://schemas.microsoft.com/office/drawing/2014/main" id="{E4861D83-F278-4367-9F1B-7350C8B20FE4}"/>
              </a:ext>
            </a:extLst>
          </p:cNvPr>
          <p:cNvGrpSpPr/>
          <p:nvPr/>
        </p:nvGrpSpPr>
        <p:grpSpPr>
          <a:xfrm>
            <a:off x="6483153" y="1611861"/>
            <a:ext cx="4791501" cy="1463040"/>
            <a:chOff x="6483153" y="1611861"/>
            <a:chExt cx="4791501" cy="1463040"/>
          </a:xfrm>
        </p:grpSpPr>
        <p:sp>
          <p:nvSpPr>
            <p:cNvPr id="24" name="TextBox 23">
              <a:extLst>
                <a:ext uri="{FF2B5EF4-FFF2-40B4-BE49-F238E27FC236}">
                  <a16:creationId xmlns:a16="http://schemas.microsoft.com/office/drawing/2014/main" id="{EDEE3B22-B3D4-4F0A-A905-B03139AC138C}"/>
                </a:ext>
              </a:extLst>
            </p:cNvPr>
            <p:cNvSpPr txBox="1"/>
            <p:nvPr/>
          </p:nvSpPr>
          <p:spPr>
            <a:xfrm>
              <a:off x="7832795" y="2106351"/>
              <a:ext cx="3441859" cy="461665"/>
            </a:xfrm>
            <a:prstGeom prst="rect">
              <a:avLst/>
            </a:prstGeom>
            <a:noFill/>
          </p:spPr>
          <p:txBody>
            <a:bodyPr wrap="square" lIns="182880">
              <a:spAutoFit/>
            </a:bodyPr>
            <a:lstStyle/>
            <a:p>
              <a:pPr marL="0" lvl="0" indent="0" defTabSz="685800">
                <a:spcBef>
                  <a:spcPts val="0"/>
                </a:spcBef>
              </a:pPr>
              <a:r>
                <a:rPr lang="en-US" sz="2400" dirty="0">
                  <a:solidFill>
                    <a:srgbClr val="00529B"/>
                  </a:solidFill>
                  <a:latin typeface="Arial"/>
                  <a:cs typeface="Arial"/>
                </a:rPr>
                <a:t>Medicaid</a:t>
              </a:r>
            </a:p>
          </p:txBody>
        </p:sp>
        <p:sp>
          <p:nvSpPr>
            <p:cNvPr id="23" name="Rectangle: Top Corners Rounded 22">
              <a:extLst>
                <a:ext uri="{FF2B5EF4-FFF2-40B4-BE49-F238E27FC236}">
                  <a16:creationId xmlns:a16="http://schemas.microsoft.com/office/drawing/2014/main" id="{D82FA3C6-5E5E-42EA-A0A8-9FD66BCADEBA}"/>
                </a:ext>
                <a:ext uri="{C183D7F6-B498-43B3-948B-1728B52AA6E4}">
                  <adec:decorative xmlns:adec="http://schemas.microsoft.com/office/drawing/2017/decorative" val="1"/>
                </a:ext>
              </a:extLst>
            </p:cNvPr>
            <p:cNvSpPr/>
            <p:nvPr/>
          </p:nvSpPr>
          <p:spPr bwMode="auto">
            <a:xfrm rot="16200000" flipV="1">
              <a:off x="8437479" y="285981"/>
              <a:ext cx="1463040" cy="4114800"/>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9" name="Oval 28">
              <a:extLst>
                <a:ext uri="{FF2B5EF4-FFF2-40B4-BE49-F238E27FC236}">
                  <a16:creationId xmlns:a16="http://schemas.microsoft.com/office/drawing/2014/main" id="{38C354CF-FDFD-4EB7-A7C6-B4F40FFB79D7}"/>
                </a:ext>
                <a:ext uri="{C183D7F6-B498-43B3-948B-1728B52AA6E4}">
                  <adec:decorative xmlns:adec="http://schemas.microsoft.com/office/drawing/2017/decorative" val="1"/>
                </a:ext>
              </a:extLst>
            </p:cNvPr>
            <p:cNvSpPr/>
            <p:nvPr/>
          </p:nvSpPr>
          <p:spPr bwMode="auto">
            <a:xfrm>
              <a:off x="6483153" y="1707921"/>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0" name="Oval 29">
              <a:extLst>
                <a:ext uri="{FF2B5EF4-FFF2-40B4-BE49-F238E27FC236}">
                  <a16:creationId xmlns:a16="http://schemas.microsoft.com/office/drawing/2014/main" id="{1A7A9FDE-960B-4AAB-88E4-4CC2DD9ADDA6}"/>
                </a:ext>
                <a:ext uri="{C183D7F6-B498-43B3-948B-1728B52AA6E4}">
                  <adec:decorative xmlns:adec="http://schemas.microsoft.com/office/drawing/2017/decorative" val="1"/>
                </a:ext>
              </a:extLst>
            </p:cNvPr>
            <p:cNvSpPr/>
            <p:nvPr/>
          </p:nvSpPr>
          <p:spPr bwMode="auto">
            <a:xfrm>
              <a:off x="6593336" y="1813841"/>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 name="Picture 8">
              <a:extLst>
                <a:ext uri="{FF2B5EF4-FFF2-40B4-BE49-F238E27FC236}">
                  <a16:creationId xmlns:a16="http://schemas.microsoft.com/office/drawing/2014/main" id="{F059B877-7449-4B33-9CAB-27C5DFD678E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607150" y="1867221"/>
              <a:ext cx="1049373" cy="938149"/>
            </a:xfrm>
            <a:prstGeom prst="rect">
              <a:avLst/>
            </a:prstGeom>
          </p:spPr>
        </p:pic>
      </p:grpSp>
      <p:grpSp>
        <p:nvGrpSpPr>
          <p:cNvPr id="15" name="Group 4" descr="Box 4: Children’s Health Insurance Program (CHIP)">
            <a:extLst>
              <a:ext uri="{FF2B5EF4-FFF2-40B4-BE49-F238E27FC236}">
                <a16:creationId xmlns:a16="http://schemas.microsoft.com/office/drawing/2014/main" id="{B29BB13C-1FA7-47D1-9B97-03CE1EF744FA}"/>
              </a:ext>
            </a:extLst>
          </p:cNvPr>
          <p:cNvGrpSpPr/>
          <p:nvPr/>
        </p:nvGrpSpPr>
        <p:grpSpPr>
          <a:xfrm>
            <a:off x="6516810" y="3632707"/>
            <a:ext cx="4771479" cy="1463040"/>
            <a:chOff x="6516810" y="3632707"/>
            <a:chExt cx="4771479" cy="1463040"/>
          </a:xfrm>
        </p:grpSpPr>
        <p:sp>
          <p:nvSpPr>
            <p:cNvPr id="26" name="TextBox 25">
              <a:extLst>
                <a:ext uri="{FF2B5EF4-FFF2-40B4-BE49-F238E27FC236}">
                  <a16:creationId xmlns:a16="http://schemas.microsoft.com/office/drawing/2014/main" id="{4541E4D3-4336-437A-A808-C4FAF6AC9A75}"/>
                </a:ext>
              </a:extLst>
            </p:cNvPr>
            <p:cNvSpPr txBox="1"/>
            <p:nvPr/>
          </p:nvSpPr>
          <p:spPr>
            <a:xfrm>
              <a:off x="7862211" y="3742106"/>
              <a:ext cx="3426078" cy="1200329"/>
            </a:xfrm>
            <a:prstGeom prst="rect">
              <a:avLst/>
            </a:prstGeom>
            <a:noFill/>
          </p:spPr>
          <p:txBody>
            <a:bodyPr wrap="square" lIns="182880">
              <a:spAutoFit/>
            </a:bodyPr>
            <a:lstStyle/>
            <a:p>
              <a:pPr marL="0" lvl="0" indent="0" defTabSz="685800">
                <a:spcBef>
                  <a:spcPts val="0"/>
                </a:spcBef>
              </a:pPr>
              <a:r>
                <a:rPr lang="en-US" sz="2400" dirty="0">
                  <a:solidFill>
                    <a:srgbClr val="00529B"/>
                  </a:solidFill>
                  <a:latin typeface="Arial"/>
                  <a:cs typeface="Arial"/>
                </a:rPr>
                <a:t>Children’s Health Insurance Program (CHIP)</a:t>
              </a:r>
            </a:p>
          </p:txBody>
        </p:sp>
        <p:sp>
          <p:nvSpPr>
            <p:cNvPr id="49" name="Rectangle: Top Corners Rounded 48">
              <a:extLst>
                <a:ext uri="{FF2B5EF4-FFF2-40B4-BE49-F238E27FC236}">
                  <a16:creationId xmlns:a16="http://schemas.microsoft.com/office/drawing/2014/main" id="{2E7CCE2C-EE32-4276-B718-EBDAE406407E}"/>
                </a:ext>
                <a:ext uri="{C183D7F6-B498-43B3-948B-1728B52AA6E4}">
                  <adec:decorative xmlns:adec="http://schemas.microsoft.com/office/drawing/2017/decorative" val="1"/>
                </a:ext>
              </a:extLst>
            </p:cNvPr>
            <p:cNvSpPr/>
            <p:nvPr/>
          </p:nvSpPr>
          <p:spPr bwMode="auto">
            <a:xfrm rot="16200000" flipV="1">
              <a:off x="8485734" y="2306827"/>
              <a:ext cx="1463040" cy="4114800"/>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0" name="Oval 39">
              <a:extLst>
                <a:ext uri="{FF2B5EF4-FFF2-40B4-BE49-F238E27FC236}">
                  <a16:creationId xmlns:a16="http://schemas.microsoft.com/office/drawing/2014/main" id="{F76E6E11-AF56-4921-8951-DEC7446B783A}"/>
                </a:ext>
                <a:ext uri="{C183D7F6-B498-43B3-948B-1728B52AA6E4}">
                  <adec:decorative xmlns:adec="http://schemas.microsoft.com/office/drawing/2017/decorative" val="1"/>
                </a:ext>
              </a:extLst>
            </p:cNvPr>
            <p:cNvSpPr/>
            <p:nvPr/>
          </p:nvSpPr>
          <p:spPr bwMode="auto">
            <a:xfrm>
              <a:off x="6516810" y="3717745"/>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2" name="Oval 41">
              <a:extLst>
                <a:ext uri="{FF2B5EF4-FFF2-40B4-BE49-F238E27FC236}">
                  <a16:creationId xmlns:a16="http://schemas.microsoft.com/office/drawing/2014/main" id="{A1AAC182-C5B4-46DE-9E93-3AAE974F978A}"/>
                </a:ext>
                <a:ext uri="{C183D7F6-B498-43B3-948B-1728B52AA6E4}">
                  <adec:decorative xmlns:adec="http://schemas.microsoft.com/office/drawing/2017/decorative" val="1"/>
                </a:ext>
              </a:extLst>
            </p:cNvPr>
            <p:cNvSpPr/>
            <p:nvPr/>
          </p:nvSpPr>
          <p:spPr bwMode="auto">
            <a:xfrm>
              <a:off x="6626994" y="382792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3" name="Picture 12">
              <a:extLst>
                <a:ext uri="{FF2B5EF4-FFF2-40B4-BE49-F238E27FC236}">
                  <a16:creationId xmlns:a16="http://schemas.microsoft.com/office/drawing/2014/main" id="{25ABD2A0-F0BA-4EE6-A7F7-6D341D0BD62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51807" y="4011744"/>
              <a:ext cx="1188823" cy="731583"/>
            </a:xfrm>
            <a:prstGeom prst="rect">
              <a:avLst/>
            </a:prstGeom>
          </p:spPr>
        </p:pic>
      </p:grpSp>
      <p:sp>
        <p:nvSpPr>
          <p:cNvPr id="3" name="Footer Placeholder 2"/>
          <p:cNvSpPr>
            <a:spLocks noGrp="1"/>
          </p:cNvSpPr>
          <p:nvPr>
            <p:ph type="ftr" sz="quarter" idx="11"/>
          </p:nvPr>
        </p:nvSpPr>
        <p:spPr/>
        <p:txBody>
          <a:bodyPr/>
          <a:lstStyle/>
          <a:p>
            <a:r>
              <a:rPr lang="en-US" dirty="0"/>
              <a:t>Getting Started With Medicare</a:t>
            </a:r>
          </a:p>
        </p:txBody>
      </p:sp>
      <p:sp>
        <p:nvSpPr>
          <p:cNvPr id="8" name="Slide Number Placeholder 5">
            <a:extLst>
              <a:ext uri="{FF2B5EF4-FFF2-40B4-BE49-F238E27FC236}">
                <a16:creationId xmlns:a16="http://schemas.microsoft.com/office/drawing/2014/main" id="{46BFAFFF-EA29-470F-A067-58893425148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92</a:t>
            </a:fld>
            <a:endParaRPr lang="en-US" dirty="0"/>
          </a:p>
        </p:txBody>
      </p:sp>
      <p:sp>
        <p:nvSpPr>
          <p:cNvPr id="4" name="Date Placeholder 3"/>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6960293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t>Minimum Federal Eligibility Requirements </a:t>
            </a:r>
            <a:br>
              <a:rPr lang="en-US" sz="2800" dirty="0"/>
            </a:br>
            <a:r>
              <a:rPr lang="en-US" sz="2800" dirty="0"/>
              <a:t>for Medicare Savings Programs</a:t>
            </a:r>
          </a:p>
        </p:txBody>
      </p:sp>
      <p:graphicFrame>
        <p:nvGraphicFramePr>
          <p:cNvPr id="6" name="Content Placeholder 7" descr="If you qualify for The Qualified Medicare Beneficiary (QMB) program, you get help paying your Part A and Part B premiums, deductibles, co-insurance, and co-pays. To qualify for QMB you must be eligible for Medicare Part A, and have an income not exceeding 100% of the Federal Poverty Level (FPL). This will be effective the first month following the month QMB eligibility is approved. Eligibility can’t be retroactive. To qualify for the Specified Low-income Medicare Beneficiary (SLMB) program, you must be eligible for Medicare Part A and have an income that is at least 100%, but does not exceed 120% of the Federal poverty level (FPL). If you qualify for SLMB, you get help paying for your Part B premium.&#10;To qualify for the Qualified Individual (QI) program , which is fully Federal funded, you must be eligible for Medicare Part A, and have an income not exceeding 135% of the Federal Poverty Level (FPL). If you qualify for QI, and there are still funds available in your state, you get help paying your Part B premium.. Congress only appropriated a limited amount of funds to each state. &#10;To qualify for The Qualified Disabled and Working Individual (QDWI) program, you must be entitled to Medicare Part A because of a loss of disability-based Part A due to earnings exceeding Substantial Gainful Activity (SGA); have an income not higher than 200% of the FPL and resources not exceeding twice maximum for SSI; and not be otherwise eligible for Medicaid. If you qualify you get help paying your Part A premium, states can charge premiums if your income is between 150% and 200% FPL. "/>
          <p:cNvGraphicFramePr>
            <a:graphicFrameLocks/>
          </p:cNvGraphicFramePr>
          <p:nvPr>
            <p:extLst>
              <p:ext uri="{D42A27DB-BD31-4B8C-83A1-F6EECF244321}">
                <p14:modId xmlns:p14="http://schemas.microsoft.com/office/powerpoint/2010/main" val="2167668218"/>
              </p:ext>
            </p:extLst>
          </p:nvPr>
        </p:nvGraphicFramePr>
        <p:xfrm>
          <a:off x="166399" y="1197290"/>
          <a:ext cx="11859202" cy="4039636"/>
        </p:xfrm>
        <a:graphic>
          <a:graphicData uri="http://schemas.openxmlformats.org/drawingml/2006/table">
            <a:tbl>
              <a:tblPr firstRow="1" bandRow="1">
                <a:tableStyleId>{5FD0F851-EC5A-4D38-B0AD-8093EC10F338}</a:tableStyleId>
              </a:tblPr>
              <a:tblGrid>
                <a:gridCol w="3506441">
                  <a:extLst>
                    <a:ext uri="{9D8B030D-6E8A-4147-A177-3AD203B41FA5}">
                      <a16:colId xmlns:a16="http://schemas.microsoft.com/office/drawing/2014/main" val="20000"/>
                    </a:ext>
                  </a:extLst>
                </a:gridCol>
                <a:gridCol w="240792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3887441">
                  <a:extLst>
                    <a:ext uri="{9D8B030D-6E8A-4147-A177-3AD203B41FA5}">
                      <a16:colId xmlns:a16="http://schemas.microsoft.com/office/drawing/2014/main" val="20003"/>
                    </a:ext>
                  </a:extLst>
                </a:gridCol>
              </a:tblGrid>
              <a:tr h="9750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200" dirty="0">
                          <a:solidFill>
                            <a:srgbClr val="00529B"/>
                          </a:solidFill>
                        </a:rPr>
                        <a:t>Medicare Savings Programs </a:t>
                      </a: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200" dirty="0">
                          <a:solidFill>
                            <a:srgbClr val="00529B"/>
                          </a:solidFill>
                        </a:rPr>
                        <a:t>Individual Monthly Income Limits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200" dirty="0">
                          <a:solidFill>
                            <a:srgbClr val="00529B"/>
                          </a:solidFill>
                        </a:rPr>
                        <a:t>Married Couple Income Limits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200" dirty="0">
                          <a:solidFill>
                            <a:srgbClr val="00529B"/>
                          </a:solidFill>
                        </a:rPr>
                        <a:t>Helps Pay Your</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11169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rPr>
                        <a:t>Qualified Medicare Beneficiary (QMB)</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$1,153</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$1,546 </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rPr>
                        <a:t>Part A and Part B premiums, and other cost-sharing (like deductibles, coinsurance, and copayments)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rPr>
                        <a:t>Specified Low-Income Medicare Beneficiary (SLMB)</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$1,379</a:t>
                      </a:r>
                    </a:p>
                    <a:p>
                      <a:pPr algn="ctr"/>
                      <a:endParaRPr lang="en-US" sz="2000" dirty="0">
                        <a:solidFill>
                          <a:srgbClr val="00529B"/>
                        </a:solidFill>
                      </a:endParaRP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$1,851</a:t>
                      </a:r>
                    </a:p>
                    <a:p>
                      <a:pPr algn="ctr"/>
                      <a:endParaRPr lang="en-US" sz="2000" dirty="0">
                        <a:solidFill>
                          <a:srgbClr val="00529B"/>
                        </a:solidFill>
                      </a:endParaRP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rPr>
                        <a:t>Part B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rPr>
                        <a:t>Qualifying Individual (QI)</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$1,549</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$2,080</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rPr>
                        <a:t>Part B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5943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rPr>
                        <a:t>Qualifying Disabled &amp; Working Individuals</a:t>
                      </a:r>
                      <a:r>
                        <a:rPr lang="en-US" sz="2000" baseline="0" dirty="0">
                          <a:solidFill>
                            <a:srgbClr val="00529B"/>
                          </a:solidFill>
                        </a:rPr>
                        <a:t> (QDWI)</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$4,615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$6,189</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rPr>
                        <a:t>Part A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7" name="Rectangle 6"/>
          <p:cNvSpPr/>
          <p:nvPr/>
        </p:nvSpPr>
        <p:spPr>
          <a:xfrm>
            <a:off x="166399" y="5571143"/>
            <a:ext cx="11859202" cy="748046"/>
          </a:xfrm>
          <a:prstGeom prst="rect">
            <a:avLst/>
          </a:prstGeom>
          <a:noFill/>
          <a:ln w="12700" cap="flat" cmpd="sng" algn="ctr">
            <a:no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0" cap="none" spc="0" normalizeH="0" baseline="0" noProof="0" dirty="0">
                <a:ln>
                  <a:noFill/>
                </a:ln>
                <a:solidFill>
                  <a:srgbClr val="00529B"/>
                </a:solidFill>
                <a:effectLst/>
                <a:uLnTx/>
                <a:uFillTx/>
              </a:rPr>
              <a:t>Resource limits </a:t>
            </a:r>
            <a:r>
              <a:rPr kumimoji="0" lang="en-US" sz="1800" b="0" i="0" u="none" strike="noStrike" kern="0" cap="none" spc="0" normalizeH="0" baseline="0" noProof="0" dirty="0">
                <a:ln>
                  <a:noFill/>
                </a:ln>
                <a:solidFill>
                  <a:srgbClr val="00529B"/>
                </a:solidFill>
                <a:effectLst/>
                <a:uLnTx/>
                <a:uFillTx/>
              </a:rPr>
              <a:t>for QMB, SLMB, and QI are $8,400 for an individual and $12,600 for a married couple.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0" cap="none" spc="0" normalizeH="0" baseline="0" noProof="0" dirty="0">
                <a:ln>
                  <a:noFill/>
                </a:ln>
                <a:solidFill>
                  <a:srgbClr val="00529B"/>
                </a:solidFill>
                <a:effectLst/>
                <a:uLnTx/>
                <a:uFillTx/>
              </a:rPr>
              <a:t>Resource limits </a:t>
            </a:r>
            <a:r>
              <a:rPr kumimoji="0" lang="en-US" sz="1800" b="0" i="0" u="none" strike="noStrike" kern="0" cap="none" spc="0" normalizeH="0" baseline="0" noProof="0" dirty="0">
                <a:ln>
                  <a:noFill/>
                </a:ln>
                <a:solidFill>
                  <a:srgbClr val="00529B"/>
                </a:solidFill>
                <a:effectLst/>
                <a:uLnTx/>
                <a:uFillTx/>
              </a:rPr>
              <a:t>for QDWI are $4,000 for an individual and $6,000 for a married couple.</a:t>
            </a:r>
          </a:p>
        </p:txBody>
      </p:sp>
      <p:sp>
        <p:nvSpPr>
          <p:cNvPr id="3" name="Footer Placeholder 2"/>
          <p:cNvSpPr>
            <a:spLocks noGrp="1"/>
          </p:cNvSpPr>
          <p:nvPr>
            <p:ph type="ftr" sz="quarter" idx="11"/>
          </p:nvPr>
        </p:nvSpPr>
        <p:spPr/>
        <p:txBody>
          <a:bodyPr/>
          <a:lstStyle/>
          <a:p>
            <a:r>
              <a:rPr lang="en-US" dirty="0"/>
              <a:t>Getting Started With Medicare</a:t>
            </a:r>
          </a:p>
        </p:txBody>
      </p:sp>
      <p:sp>
        <p:nvSpPr>
          <p:cNvPr id="8" name="Slide Number Placeholder 5">
            <a:extLst>
              <a:ext uri="{FF2B5EF4-FFF2-40B4-BE49-F238E27FC236}">
                <a16:creationId xmlns:a16="http://schemas.microsoft.com/office/drawing/2014/main" id="{49375C39-F71B-4BFD-AAA3-CCE56C43930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93</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19643250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Extra Help?</a:t>
            </a:r>
          </a:p>
        </p:txBody>
      </p:sp>
      <p:sp>
        <p:nvSpPr>
          <p:cNvPr id="5" name="Content Placeholder 4">
            <a:extLst>
              <a:ext uri="{FF2B5EF4-FFF2-40B4-BE49-F238E27FC236}">
                <a16:creationId xmlns:a16="http://schemas.microsoft.com/office/drawing/2014/main" id="{3B9E7BD8-BA23-4727-8EFD-7FDC42271500}"/>
              </a:ext>
            </a:extLst>
          </p:cNvPr>
          <p:cNvSpPr>
            <a:spLocks noGrp="1"/>
          </p:cNvSpPr>
          <p:nvPr>
            <p:ph sz="quarter" idx="13"/>
          </p:nvPr>
        </p:nvSpPr>
        <p:spPr>
          <a:xfrm>
            <a:off x="1200150" y="1391059"/>
            <a:ext cx="9791700" cy="4667250"/>
          </a:xfrm>
        </p:spPr>
        <p:txBody>
          <a:bodyPr>
            <a:normAutofit/>
          </a:bodyPr>
          <a:lstStyle/>
          <a:p>
            <a:pPr lvl="0" defTabSz="685800">
              <a:buClrTx/>
              <a:defRPr/>
            </a:pPr>
            <a:r>
              <a:rPr lang="en-US" sz="2400" dirty="0"/>
              <a:t>Program to help people pay for Medicare drug costs (Part D) (also called the low-income subsidy (LIS))</a:t>
            </a:r>
          </a:p>
          <a:p>
            <a:pPr lvl="0" defTabSz="685800">
              <a:buClrTx/>
              <a:defRPr/>
            </a:pPr>
            <a:r>
              <a:rPr lang="en-US" sz="2400" dirty="0"/>
              <a:t>If you have the lowest income and resources, you pay no premiums or deductible, and small or no copayments</a:t>
            </a:r>
          </a:p>
          <a:p>
            <a:pPr lvl="0" defTabSz="685800">
              <a:buClrTx/>
              <a:defRPr/>
            </a:pPr>
            <a:r>
              <a:rPr lang="en-US" sz="2400" dirty="0"/>
              <a:t>If you have slightly higher income and resources, you pay reduced deductible and a little more out of pocket</a:t>
            </a:r>
          </a:p>
          <a:p>
            <a:pPr defTabSz="685800">
              <a:defRPr/>
            </a:pPr>
            <a:r>
              <a:rPr lang="en-US" sz="2400" dirty="0"/>
              <a:t>No coverage gap or late enrollment penalty if you qualify for Extra Help</a:t>
            </a:r>
          </a:p>
          <a:p>
            <a:pPr>
              <a:buNone/>
            </a:pPr>
            <a:endParaRPr lang="en-US" sz="2400" dirty="0"/>
          </a:p>
        </p:txBody>
      </p:sp>
      <p:sp>
        <p:nvSpPr>
          <p:cNvPr id="6" name="Content Placeholder 7"/>
          <p:cNvSpPr txBox="1">
            <a:spLocks/>
          </p:cNvSpPr>
          <p:nvPr/>
        </p:nvSpPr>
        <p:spPr>
          <a:xfrm>
            <a:off x="1028700" y="5419220"/>
            <a:ext cx="10134600" cy="1073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3550" marR="0" lvl="0" indent="0" algn="l" defTabSz="685800" rtl="0" eaLnBrk="1" fontAlgn="auto" latinLnBrk="0" hangingPunct="1">
              <a:lnSpc>
                <a:spcPct val="110000"/>
              </a:lnSpc>
              <a:spcBef>
                <a:spcPts val="600"/>
              </a:spcBef>
              <a:spcAft>
                <a:spcPts val="0"/>
              </a:spcAft>
              <a:buClrTx/>
              <a:buSzTx/>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NOTE</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 Special Enrollment Period (SEP) allows you to change your Medicare drug plan (also known as a PDP) once per quarter in the first 3 quarters of the year</a:t>
            </a:r>
          </a:p>
        </p:txBody>
      </p:sp>
      <p:sp>
        <p:nvSpPr>
          <p:cNvPr id="20" name="Freeform: Shape 19" descr="A white star in a blue circle indicating a note on the slide">
            <a:extLst>
              <a:ext uri="{FF2B5EF4-FFF2-40B4-BE49-F238E27FC236}">
                <a16:creationId xmlns:a16="http://schemas.microsoft.com/office/drawing/2014/main" id="{CD749509-5358-476E-B3CB-3FCBC9F7B64B}"/>
              </a:ext>
            </a:extLst>
          </p:cNvPr>
          <p:cNvSpPr>
            <a:spLocks noChangeAspect="1"/>
          </p:cNvSpPr>
          <p:nvPr/>
        </p:nvSpPr>
        <p:spPr>
          <a:xfrm>
            <a:off x="1267164" y="5469323"/>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p>
            <a:r>
              <a:rPr lang="en-US" dirty="0"/>
              <a:t>Getting Started With Medicare</a:t>
            </a:r>
          </a:p>
        </p:txBody>
      </p:sp>
      <p:sp>
        <p:nvSpPr>
          <p:cNvPr id="11" name="Slide Number Placeholder 5">
            <a:extLst>
              <a:ext uri="{FF2B5EF4-FFF2-40B4-BE49-F238E27FC236}">
                <a16:creationId xmlns:a16="http://schemas.microsoft.com/office/drawing/2014/main" id="{74F08302-3AC9-4F17-A2BD-AF20C7C4B66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94</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416907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2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 presetClass="entr" presetSubtype="0" fill="hold" grpId="0" nodeType="withEffect">
                                  <p:stCondLst>
                                    <p:cond delay="25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Qualifying for Extra Help</a:t>
            </a:r>
          </a:p>
        </p:txBody>
      </p:sp>
      <p:grpSp>
        <p:nvGrpSpPr>
          <p:cNvPr id="6" name="Group 5" descr="Box 1: You automatically qualify for Extra Help if you get:&#10;- Full Medicaid coverage&#10;- Supplemental Security Income (SSI) &#10;- Help from Medicaid paying your Medicare premiums (Medicare Savings Programs; sometimes called “partial dual”)&#10;&#10;">
            <a:extLst>
              <a:ext uri="{FF2B5EF4-FFF2-40B4-BE49-F238E27FC236}">
                <a16:creationId xmlns:a16="http://schemas.microsoft.com/office/drawing/2014/main" id="{66E9C45D-3AA0-4000-B3B8-FA13A14FFB41}"/>
              </a:ext>
            </a:extLst>
          </p:cNvPr>
          <p:cNvGrpSpPr/>
          <p:nvPr/>
        </p:nvGrpSpPr>
        <p:grpSpPr>
          <a:xfrm>
            <a:off x="716280" y="1356360"/>
            <a:ext cx="5212080" cy="4480560"/>
            <a:chOff x="716280" y="1356360"/>
            <a:chExt cx="5212080" cy="4480560"/>
          </a:xfrm>
        </p:grpSpPr>
        <p:sp>
          <p:nvSpPr>
            <p:cNvPr id="21" name="Freeform: Shape 20">
              <a:extLst>
                <a:ext uri="{FF2B5EF4-FFF2-40B4-BE49-F238E27FC236}">
                  <a16:creationId xmlns:a16="http://schemas.microsoft.com/office/drawing/2014/main" id="{21E4C095-354B-45E3-9D01-45A1F75E4F3B}"/>
                </a:ext>
                <a:ext uri="{C183D7F6-B498-43B3-948B-1728B52AA6E4}">
                  <adec:decorative xmlns:adec="http://schemas.microsoft.com/office/drawing/2017/decorative" val="1"/>
                </a:ext>
              </a:extLst>
            </p:cNvPr>
            <p:cNvSpPr/>
            <p:nvPr/>
          </p:nvSpPr>
          <p:spPr>
            <a:xfrm>
              <a:off x="734234" y="1372704"/>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Rounded Corners 4">
              <a:extLst>
                <a:ext uri="{FF2B5EF4-FFF2-40B4-BE49-F238E27FC236}">
                  <a16:creationId xmlns:a16="http://schemas.microsoft.com/office/drawing/2014/main" id="{F836A8E0-5A30-4D6C-8FE8-BD2632AAE8CC}"/>
                </a:ext>
                <a:ext uri="{C183D7F6-B498-43B3-948B-1728B52AA6E4}">
                  <adec:decorative xmlns:adec="http://schemas.microsoft.com/office/drawing/2017/decorative" val="1"/>
                </a:ext>
              </a:extLst>
            </p:cNvPr>
            <p:cNvSpPr/>
            <p:nvPr/>
          </p:nvSpPr>
          <p:spPr>
            <a:xfrm>
              <a:off x="716280" y="1356360"/>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452E451-5B1C-4A47-ABEA-BECC55808CE7}"/>
                </a:ext>
              </a:extLst>
            </p:cNvPr>
            <p:cNvSpPr txBox="1"/>
            <p:nvPr/>
          </p:nvSpPr>
          <p:spPr>
            <a:xfrm>
              <a:off x="1203960" y="1440584"/>
              <a:ext cx="4236720" cy="830997"/>
            </a:xfrm>
            <a:prstGeom prst="rect">
              <a:avLst/>
            </a:prstGeom>
            <a:noFill/>
          </p:spPr>
          <p:txBody>
            <a:bodyPr wrap="square" rtlCol="0">
              <a:spAutoFit/>
            </a:bodyPr>
            <a:lstStyle/>
            <a:p>
              <a:pPr algn="ctr"/>
              <a:r>
                <a:rPr lang="en-US" sz="2400" b="1" dirty="0">
                  <a:solidFill>
                    <a:schemeClr val="bg1"/>
                  </a:solidFill>
                </a:rPr>
                <a:t>You automatically qualify for Extra Help if you get:</a:t>
              </a:r>
            </a:p>
          </p:txBody>
        </p:sp>
        <p:sp>
          <p:nvSpPr>
            <p:cNvPr id="8" name="TextBox 7">
              <a:extLst>
                <a:ext uri="{FF2B5EF4-FFF2-40B4-BE49-F238E27FC236}">
                  <a16:creationId xmlns:a16="http://schemas.microsoft.com/office/drawing/2014/main" id="{52DEA059-6545-41BE-9EA8-9526B862C77C}"/>
                </a:ext>
              </a:extLst>
            </p:cNvPr>
            <p:cNvSpPr txBox="1"/>
            <p:nvPr/>
          </p:nvSpPr>
          <p:spPr>
            <a:xfrm>
              <a:off x="716280" y="2437386"/>
              <a:ext cx="5212080" cy="2616101"/>
            </a:xfrm>
            <a:prstGeom prst="rect">
              <a:avLst/>
            </a:prstGeom>
            <a:noFill/>
          </p:spPr>
          <p:txBody>
            <a:bodyPr wrap="square" lIns="182880" rtlCol="0">
              <a:spAutoFit/>
            </a:bodyPr>
            <a:lstStyle/>
            <a:p>
              <a:pPr marL="274320" lvl="1" indent="-274320" defTabSz="685800">
                <a:spcAft>
                  <a:spcPts val="1200"/>
                </a:spcAft>
                <a:buFont typeface="Wingdings" panose="05000000000000000000" pitchFamily="2" charset="2"/>
                <a:buChar char="§"/>
                <a:defRPr/>
              </a:pPr>
              <a:r>
                <a:rPr lang="en-US" sz="2400" dirty="0">
                  <a:solidFill>
                    <a:srgbClr val="00529B"/>
                  </a:solidFill>
                  <a:cs typeface="Arial" panose="020B0604020202020204" pitchFamily="34" charset="0"/>
                </a:rPr>
                <a:t>Full Medicaid coverage</a:t>
              </a:r>
            </a:p>
            <a:p>
              <a:pPr marL="274320" lvl="1" indent="-274320" defTabSz="685800">
                <a:spcAft>
                  <a:spcPts val="1200"/>
                </a:spcAft>
                <a:buFont typeface="Wingdings" panose="05000000000000000000" pitchFamily="2" charset="2"/>
                <a:buChar char="§"/>
                <a:defRPr/>
              </a:pPr>
              <a:r>
                <a:rPr lang="en-US" sz="2400" dirty="0">
                  <a:solidFill>
                    <a:srgbClr val="00529B"/>
                  </a:solidFill>
                  <a:cs typeface="Arial" panose="020B0604020202020204" pitchFamily="34" charset="0"/>
                </a:rPr>
                <a:t>Supplemental Security Income (SSI) </a:t>
              </a:r>
            </a:p>
            <a:p>
              <a:pPr marL="274320" lvl="1" indent="-274320" defTabSz="685800">
                <a:spcAft>
                  <a:spcPts val="1200"/>
                </a:spcAft>
                <a:buFont typeface="Wingdings" panose="05000000000000000000" pitchFamily="2" charset="2"/>
                <a:buChar char="§"/>
                <a:defRPr/>
              </a:pPr>
              <a:r>
                <a:rPr lang="en-US" sz="2400" dirty="0">
                  <a:solidFill>
                    <a:srgbClr val="00529B"/>
                  </a:solidFill>
                  <a:cs typeface="Arial" panose="020B0604020202020204" pitchFamily="34" charset="0"/>
                </a:rPr>
                <a:t>Help from Medicaid paying your Medicare premiums (Medicare Savings Programs; sometimes called “partial dual”)</a:t>
              </a:r>
            </a:p>
          </p:txBody>
        </p:sp>
      </p:grpSp>
      <p:grpSp>
        <p:nvGrpSpPr>
          <p:cNvPr id="9" name="Group 8" descr="Box 2: If you don’t automatically qualify you must:&#10;- Apply online at ssa.gov/benefits/medicare/prescriptionhelp.html &#10;- Call Social Security at 1-800-772-1213; TTY: 1-800-325-0778, and ask for the “Application for Help with Medicare Prescription Drug Plan Costs” (SSA-1020)&#10;&#10;">
            <a:extLst>
              <a:ext uri="{FF2B5EF4-FFF2-40B4-BE49-F238E27FC236}">
                <a16:creationId xmlns:a16="http://schemas.microsoft.com/office/drawing/2014/main" id="{715CACB2-3B6D-407C-B3B0-15D94DDBDC85}"/>
              </a:ext>
            </a:extLst>
          </p:cNvPr>
          <p:cNvGrpSpPr/>
          <p:nvPr/>
        </p:nvGrpSpPr>
        <p:grpSpPr>
          <a:xfrm>
            <a:off x="6385560" y="1329013"/>
            <a:ext cx="5212080" cy="4480560"/>
            <a:chOff x="6385560" y="1329013"/>
            <a:chExt cx="5212080" cy="4480560"/>
          </a:xfrm>
        </p:grpSpPr>
        <p:sp>
          <p:nvSpPr>
            <p:cNvPr id="22" name="Freeform: Shape 21">
              <a:extLst>
                <a:ext uri="{FF2B5EF4-FFF2-40B4-BE49-F238E27FC236}">
                  <a16:creationId xmlns:a16="http://schemas.microsoft.com/office/drawing/2014/main" id="{E9D5CBCC-7020-48DE-94AB-E15802636719}"/>
                </a:ext>
                <a:ext uri="{C183D7F6-B498-43B3-948B-1728B52AA6E4}">
                  <adec:decorative xmlns:adec="http://schemas.microsoft.com/office/drawing/2017/decorative" val="1"/>
                </a:ext>
              </a:extLst>
            </p:cNvPr>
            <p:cNvSpPr/>
            <p:nvPr/>
          </p:nvSpPr>
          <p:spPr>
            <a:xfrm>
              <a:off x="6412832" y="1353552"/>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Rounded Corners 14">
              <a:extLst>
                <a:ext uri="{FF2B5EF4-FFF2-40B4-BE49-F238E27FC236}">
                  <a16:creationId xmlns:a16="http://schemas.microsoft.com/office/drawing/2014/main" id="{52C02A9C-BCB5-4CD2-81A5-86AC64EEF420}"/>
                </a:ext>
                <a:ext uri="{C183D7F6-B498-43B3-948B-1728B52AA6E4}">
                  <adec:decorative xmlns:adec="http://schemas.microsoft.com/office/drawing/2017/decorative" val="1"/>
                </a:ext>
              </a:extLst>
            </p:cNvPr>
            <p:cNvSpPr/>
            <p:nvPr/>
          </p:nvSpPr>
          <p:spPr>
            <a:xfrm>
              <a:off x="6385560" y="1329013"/>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4EF0FD7-E84D-4FAB-9CED-0FF15DAF46F8}"/>
                </a:ext>
              </a:extLst>
            </p:cNvPr>
            <p:cNvSpPr txBox="1"/>
            <p:nvPr/>
          </p:nvSpPr>
          <p:spPr>
            <a:xfrm>
              <a:off x="6873240" y="1407188"/>
              <a:ext cx="4236720" cy="830997"/>
            </a:xfrm>
            <a:prstGeom prst="rect">
              <a:avLst/>
            </a:prstGeom>
            <a:noFill/>
          </p:spPr>
          <p:txBody>
            <a:bodyPr wrap="square" rtlCol="0">
              <a:spAutoFit/>
            </a:bodyPr>
            <a:lstStyle/>
            <a:p>
              <a:pPr algn="ctr"/>
              <a:r>
                <a:rPr lang="en-US" sz="2400" b="1" dirty="0">
                  <a:solidFill>
                    <a:schemeClr val="bg1"/>
                  </a:solidFill>
                </a:rPr>
                <a:t>If you don’t automatically qualify you must:</a:t>
              </a:r>
            </a:p>
          </p:txBody>
        </p:sp>
        <p:sp>
          <p:nvSpPr>
            <p:cNvPr id="19" name="TextBox 18">
              <a:extLst>
                <a:ext uri="{FF2B5EF4-FFF2-40B4-BE49-F238E27FC236}">
                  <a16:creationId xmlns:a16="http://schemas.microsoft.com/office/drawing/2014/main" id="{1B938F97-258B-4F48-ACF7-20D002B7B683}"/>
                </a:ext>
              </a:extLst>
            </p:cNvPr>
            <p:cNvSpPr txBox="1"/>
            <p:nvPr/>
          </p:nvSpPr>
          <p:spPr>
            <a:xfrm>
              <a:off x="6385560" y="2437386"/>
              <a:ext cx="5212080" cy="3200876"/>
            </a:xfrm>
            <a:prstGeom prst="rect">
              <a:avLst/>
            </a:prstGeom>
            <a:noFill/>
          </p:spPr>
          <p:txBody>
            <a:bodyPr wrap="square" lIns="182880" rtlCol="0">
              <a:spAutoFit/>
            </a:bodyPr>
            <a:lstStyle/>
            <a:p>
              <a:pPr marL="274320" lvl="1" indent="-274320" defTabSz="685800">
                <a:spcAft>
                  <a:spcPts val="1200"/>
                </a:spcAft>
                <a:buFont typeface="Wingdings" panose="05000000000000000000" pitchFamily="2" charset="2"/>
                <a:buChar char="§"/>
                <a:defRPr/>
              </a:pPr>
              <a:r>
                <a:rPr lang="en-US" sz="2400" dirty="0">
                  <a:solidFill>
                    <a:srgbClr val="00529B"/>
                  </a:solidFill>
                  <a:cs typeface="Arial" panose="020B0604020202020204" pitchFamily="34" charset="0"/>
                </a:rPr>
                <a:t>Apply online at </a:t>
              </a:r>
              <a:r>
                <a:rPr lang="en-US" sz="2400" u="sng" dirty="0">
                  <a:solidFill>
                    <a:srgbClr val="00529B"/>
                  </a:solidFill>
                  <a:cs typeface="Arial" panose="020B0604020202020204" pitchFamily="34" charset="0"/>
                  <a:hlinkClick r:id="rId4"/>
                </a:rPr>
                <a:t>ssa.gov/benefits/medicare/prescriptionhelp.html</a:t>
              </a:r>
              <a:r>
                <a:rPr lang="en-US" sz="2400" u="sng" dirty="0">
                  <a:solidFill>
                    <a:srgbClr val="00529B"/>
                  </a:solidFill>
                  <a:cs typeface="Arial" panose="020B0604020202020204" pitchFamily="34" charset="0"/>
                </a:rPr>
                <a:t> </a:t>
              </a:r>
            </a:p>
            <a:p>
              <a:pPr marL="274320" lvl="1" indent="-274320" defTabSz="685800">
                <a:spcAft>
                  <a:spcPts val="1200"/>
                </a:spcAft>
                <a:buFont typeface="Wingdings" panose="05000000000000000000" pitchFamily="2" charset="2"/>
                <a:buChar char="§"/>
                <a:defRPr/>
              </a:pPr>
              <a:r>
                <a:rPr lang="en-US" sz="2400" dirty="0">
                  <a:solidFill>
                    <a:srgbClr val="00529B"/>
                  </a:solidFill>
                  <a:cs typeface="Arial" panose="020B0604020202020204" pitchFamily="34" charset="0"/>
                </a:rPr>
                <a:t>Call Social Security at 1-800-772-1213; TTY: 1-800-325-0778, and ask for the “Application for Help with Medicare Prescription Drug Plan Costs” (SSA-1020)</a:t>
              </a:r>
            </a:p>
          </p:txBody>
        </p:sp>
      </p:grpSp>
      <p:sp>
        <p:nvSpPr>
          <p:cNvPr id="3" name="Footer Placeholder 2"/>
          <p:cNvSpPr>
            <a:spLocks noGrp="1"/>
          </p:cNvSpPr>
          <p:nvPr>
            <p:ph type="ftr" sz="quarter" idx="11"/>
          </p:nvPr>
        </p:nvSpPr>
        <p:spPr/>
        <p:txBody>
          <a:bodyPr/>
          <a:lstStyle/>
          <a:p>
            <a:r>
              <a:rPr lang="en-US" dirty="0"/>
              <a:t>Getting Started With Medicare</a:t>
            </a:r>
          </a:p>
        </p:txBody>
      </p:sp>
      <p:sp>
        <p:nvSpPr>
          <p:cNvPr id="11" name="Slide Number Placeholder 5">
            <a:extLst>
              <a:ext uri="{FF2B5EF4-FFF2-40B4-BE49-F238E27FC236}">
                <a16:creationId xmlns:a16="http://schemas.microsoft.com/office/drawing/2014/main" id="{C1FB27B5-B611-4B53-9F21-649567BE399E}"/>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95</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8668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Medicaid?</a:t>
            </a:r>
          </a:p>
        </p:txBody>
      </p:sp>
      <p:sp>
        <p:nvSpPr>
          <p:cNvPr id="7" name="Rectangle 6">
            <a:extLst>
              <a:ext uri="{FF2B5EF4-FFF2-40B4-BE49-F238E27FC236}">
                <a16:creationId xmlns:a16="http://schemas.microsoft.com/office/drawing/2014/main" id="{A4A923B5-BAC2-478A-9C87-337064892FDF}"/>
              </a:ext>
              <a:ext uri="{C183D7F6-B498-43B3-948B-1728B52AA6E4}">
                <adec:decorative xmlns:adec="http://schemas.microsoft.com/office/drawing/2017/decorative" val="1"/>
              </a:ext>
            </a:extLst>
          </p:cNvPr>
          <p:cNvSpPr/>
          <p:nvPr/>
        </p:nvSpPr>
        <p:spPr>
          <a:xfrm>
            <a:off x="6622179" y="1841857"/>
            <a:ext cx="5046882" cy="45624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Content Placeholder 4"/>
          <p:cNvSpPr>
            <a:spLocks noGrp="1"/>
          </p:cNvSpPr>
          <p:nvPr>
            <p:ph idx="4294967295"/>
          </p:nvPr>
        </p:nvSpPr>
        <p:spPr>
          <a:xfrm>
            <a:off x="643976" y="1547728"/>
            <a:ext cx="5978203" cy="4603826"/>
          </a:xfrm>
        </p:spPr>
        <p:txBody>
          <a:bodyPr>
            <a:noAutofit/>
          </a:bodyPr>
          <a:lstStyle/>
          <a:p>
            <a:pPr marL="347472" lvl="0" indent="-347472" defTabSz="685800">
              <a:lnSpc>
                <a:spcPct val="100000"/>
              </a:lnSpc>
              <a:spcBef>
                <a:spcPts val="0"/>
              </a:spcBef>
              <a:spcAft>
                <a:spcPts val="1200"/>
              </a:spcAft>
            </a:pPr>
            <a:r>
              <a:rPr lang="en-US" sz="2400" dirty="0">
                <a:solidFill>
                  <a:srgbClr val="00529B"/>
                </a:solidFill>
              </a:rPr>
              <a:t>Joint federal and state program</a:t>
            </a:r>
          </a:p>
          <a:p>
            <a:pPr marL="347472" lvl="0" indent="-347472" defTabSz="685800">
              <a:lnSpc>
                <a:spcPct val="100000"/>
              </a:lnSpc>
              <a:spcBef>
                <a:spcPts val="0"/>
              </a:spcBef>
              <a:spcAft>
                <a:spcPts val="1200"/>
              </a:spcAft>
            </a:pPr>
            <a:r>
              <a:rPr lang="en-US" sz="2400" dirty="0">
                <a:solidFill>
                  <a:srgbClr val="00529B"/>
                </a:solidFill>
              </a:rPr>
              <a:t>Helps pay health care costs for people with limited income and resources, or whose medical expenses exceed their available income</a:t>
            </a:r>
          </a:p>
          <a:p>
            <a:pPr marL="347472" lvl="0" indent="-347472" defTabSz="685800">
              <a:lnSpc>
                <a:spcPct val="100000"/>
              </a:lnSpc>
              <a:spcBef>
                <a:spcPts val="0"/>
              </a:spcBef>
              <a:spcAft>
                <a:spcPts val="1200"/>
              </a:spcAft>
            </a:pPr>
            <a:r>
              <a:rPr lang="en-US" sz="2400" dirty="0">
                <a:solidFill>
                  <a:srgbClr val="00529B"/>
                </a:solidFill>
              </a:rPr>
              <a:t>Some people qualify for Medicare and Medicaid</a:t>
            </a:r>
          </a:p>
          <a:p>
            <a:pPr marL="347472" lvl="0" indent="-347472" defTabSz="685800">
              <a:lnSpc>
                <a:spcPct val="100000"/>
              </a:lnSpc>
              <a:spcBef>
                <a:spcPts val="0"/>
              </a:spcBef>
              <a:spcAft>
                <a:spcPts val="1200"/>
              </a:spcAft>
            </a:pPr>
            <a:r>
              <a:rPr lang="en-US" sz="2400" dirty="0">
                <a:solidFill>
                  <a:srgbClr val="00529B"/>
                </a:solidFill>
              </a:rPr>
              <a:t>May cover services that Medicare may not or may partially cover, like nursing home care, personal care, and home- and community-based services</a:t>
            </a:r>
          </a:p>
        </p:txBody>
      </p:sp>
      <p:sp>
        <p:nvSpPr>
          <p:cNvPr id="80" name="Content Placeholder 4" descr="text box :In 2021, &#10;Medicaid provided health coverage to:&#10;">
            <a:extLst>
              <a:ext uri="{FF2B5EF4-FFF2-40B4-BE49-F238E27FC236}">
                <a16:creationId xmlns:a16="http://schemas.microsoft.com/office/drawing/2014/main" id="{849CC0A9-B666-4BD1-90E8-C84D0616BEF2}"/>
              </a:ext>
            </a:extLst>
          </p:cNvPr>
          <p:cNvSpPr txBox="1">
            <a:spLocks/>
          </p:cNvSpPr>
          <p:nvPr/>
        </p:nvSpPr>
        <p:spPr>
          <a:xfrm>
            <a:off x="6622179" y="1043941"/>
            <a:ext cx="5046882" cy="797916"/>
          </a:xfrm>
          <a:prstGeom prst="rect">
            <a:avLst/>
          </a:prstGeom>
          <a:solidFill>
            <a:schemeClr val="accent4">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n-US" sz="2000" b="1" dirty="0">
                <a:solidFill>
                  <a:srgbClr val="00529B"/>
                </a:solidFill>
              </a:rPr>
              <a:t>In 2021, </a:t>
            </a:r>
          </a:p>
          <a:p>
            <a:pPr marL="0" indent="0" algn="ctr" defTabSz="685800">
              <a:lnSpc>
                <a:spcPct val="100000"/>
              </a:lnSpc>
              <a:spcBef>
                <a:spcPts val="600"/>
              </a:spcBef>
              <a:buNone/>
            </a:pPr>
            <a:r>
              <a:rPr lang="en-US" sz="2000" b="1" dirty="0">
                <a:solidFill>
                  <a:srgbClr val="00529B"/>
                </a:solidFill>
              </a:rPr>
              <a:t>Medicaid provided health coverage to:</a:t>
            </a:r>
          </a:p>
        </p:txBody>
      </p:sp>
      <p:grpSp>
        <p:nvGrpSpPr>
          <p:cNvPr id="22" name="Group 21" descr="Pie chart showing the categories of the 84.4 million people covered in Medicaid. These categories are: Parents, Children, people with disabilities, seniors and pregnant women.">
            <a:extLst>
              <a:ext uri="{FF2B5EF4-FFF2-40B4-BE49-F238E27FC236}">
                <a16:creationId xmlns:a16="http://schemas.microsoft.com/office/drawing/2014/main" id="{20762661-A35C-45FE-AA4E-75F7679A70E0}"/>
              </a:ext>
            </a:extLst>
          </p:cNvPr>
          <p:cNvGrpSpPr/>
          <p:nvPr/>
        </p:nvGrpSpPr>
        <p:grpSpPr>
          <a:xfrm>
            <a:off x="6831710" y="1894813"/>
            <a:ext cx="4627820" cy="4456562"/>
            <a:chOff x="3642711" y="2028083"/>
            <a:chExt cx="4627820" cy="4456562"/>
          </a:xfrm>
        </p:grpSpPr>
        <p:pic>
          <p:nvPicPr>
            <p:cNvPr id="23" name="Picture 22">
              <a:extLst>
                <a:ext uri="{FF2B5EF4-FFF2-40B4-BE49-F238E27FC236}">
                  <a16:creationId xmlns:a16="http://schemas.microsoft.com/office/drawing/2014/main" id="{A0FF5B83-0DB9-46B9-A5B4-9525A7A4CCE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8238" y="2028083"/>
              <a:ext cx="4462659" cy="4456562"/>
            </a:xfrm>
            <a:prstGeom prst="rect">
              <a:avLst/>
            </a:prstGeom>
          </p:spPr>
        </p:pic>
        <p:sp>
          <p:nvSpPr>
            <p:cNvPr id="24" name="TextBox 23">
              <a:extLst>
                <a:ext uri="{FF2B5EF4-FFF2-40B4-BE49-F238E27FC236}">
                  <a16:creationId xmlns:a16="http://schemas.microsoft.com/office/drawing/2014/main" id="{03032D8B-539A-4898-9630-E0281CB08782}"/>
                </a:ext>
              </a:extLst>
            </p:cNvPr>
            <p:cNvSpPr txBox="1"/>
            <p:nvPr/>
          </p:nvSpPr>
          <p:spPr>
            <a:xfrm>
              <a:off x="5213653" y="5475657"/>
              <a:ext cx="1528439" cy="707886"/>
            </a:xfrm>
            <a:prstGeom prst="rect">
              <a:avLst/>
            </a:prstGeom>
            <a:noFill/>
          </p:spPr>
          <p:txBody>
            <a:bodyPr wrap="square" rtlCol="0">
              <a:spAutoFit/>
            </a:bodyPr>
            <a:lstStyle/>
            <a:p>
              <a:pPr algn="ctr"/>
              <a:r>
                <a:rPr lang="en-US" sz="2000" dirty="0"/>
                <a:t>People with </a:t>
              </a:r>
              <a:br>
                <a:rPr lang="en-US" sz="2000" dirty="0"/>
              </a:br>
              <a:r>
                <a:rPr lang="en-US" sz="2000" dirty="0"/>
                <a:t>disabilities</a:t>
              </a:r>
            </a:p>
          </p:txBody>
        </p:sp>
        <p:sp>
          <p:nvSpPr>
            <p:cNvPr id="25" name="TextBox 24">
              <a:extLst>
                <a:ext uri="{FF2B5EF4-FFF2-40B4-BE49-F238E27FC236}">
                  <a16:creationId xmlns:a16="http://schemas.microsoft.com/office/drawing/2014/main" id="{68B44F17-6B7C-4DEB-B5CC-2EFDBC8D5F95}"/>
                </a:ext>
              </a:extLst>
            </p:cNvPr>
            <p:cNvSpPr txBox="1"/>
            <p:nvPr/>
          </p:nvSpPr>
          <p:spPr>
            <a:xfrm>
              <a:off x="4200389" y="2601192"/>
              <a:ext cx="1528439" cy="707886"/>
            </a:xfrm>
            <a:prstGeom prst="rect">
              <a:avLst/>
            </a:prstGeom>
            <a:noFill/>
          </p:spPr>
          <p:txBody>
            <a:bodyPr wrap="square" rtlCol="0">
              <a:spAutoFit/>
            </a:bodyPr>
            <a:lstStyle/>
            <a:p>
              <a:pPr algn="ctr"/>
              <a:r>
                <a:rPr lang="en-US" sz="2000" dirty="0"/>
                <a:t>Pregnant</a:t>
              </a:r>
            </a:p>
            <a:p>
              <a:pPr algn="ctr"/>
              <a:r>
                <a:rPr lang="en-US" sz="2000" dirty="0"/>
                <a:t>Women</a:t>
              </a:r>
            </a:p>
          </p:txBody>
        </p:sp>
        <p:sp>
          <p:nvSpPr>
            <p:cNvPr id="26" name="TextBox 25">
              <a:extLst>
                <a:ext uri="{FF2B5EF4-FFF2-40B4-BE49-F238E27FC236}">
                  <a16:creationId xmlns:a16="http://schemas.microsoft.com/office/drawing/2014/main" id="{0C0FC42C-46B7-438D-B6FC-795545313CD9}"/>
                </a:ext>
              </a:extLst>
            </p:cNvPr>
            <p:cNvSpPr txBox="1"/>
            <p:nvPr/>
          </p:nvSpPr>
          <p:spPr>
            <a:xfrm>
              <a:off x="3642711" y="4519835"/>
              <a:ext cx="1528439" cy="400110"/>
            </a:xfrm>
            <a:prstGeom prst="rect">
              <a:avLst/>
            </a:prstGeom>
            <a:noFill/>
          </p:spPr>
          <p:txBody>
            <a:bodyPr wrap="square" rtlCol="0">
              <a:spAutoFit/>
            </a:bodyPr>
            <a:lstStyle/>
            <a:p>
              <a:pPr algn="ctr"/>
              <a:r>
                <a:rPr lang="en-US" sz="2000" dirty="0"/>
                <a:t>Seniors</a:t>
              </a:r>
            </a:p>
          </p:txBody>
        </p:sp>
        <p:sp>
          <p:nvSpPr>
            <p:cNvPr id="27" name="TextBox 26">
              <a:extLst>
                <a:ext uri="{FF2B5EF4-FFF2-40B4-BE49-F238E27FC236}">
                  <a16:creationId xmlns:a16="http://schemas.microsoft.com/office/drawing/2014/main" id="{261ADACB-4811-4B5F-907A-D07271F2F84F}"/>
                </a:ext>
              </a:extLst>
            </p:cNvPr>
            <p:cNvSpPr txBox="1"/>
            <p:nvPr/>
          </p:nvSpPr>
          <p:spPr>
            <a:xfrm>
              <a:off x="6178137" y="2702110"/>
              <a:ext cx="1528439" cy="400110"/>
            </a:xfrm>
            <a:prstGeom prst="rect">
              <a:avLst/>
            </a:prstGeom>
            <a:noFill/>
          </p:spPr>
          <p:txBody>
            <a:bodyPr wrap="square" rtlCol="0">
              <a:spAutoFit/>
            </a:bodyPr>
            <a:lstStyle/>
            <a:p>
              <a:pPr algn="ctr"/>
              <a:r>
                <a:rPr lang="en-US" sz="2000" dirty="0">
                  <a:solidFill>
                    <a:schemeClr val="bg1"/>
                  </a:solidFill>
                </a:rPr>
                <a:t>Parents</a:t>
              </a:r>
            </a:p>
          </p:txBody>
        </p:sp>
        <p:sp>
          <p:nvSpPr>
            <p:cNvPr id="28" name="TextBox 27">
              <a:extLst>
                <a:ext uri="{FF2B5EF4-FFF2-40B4-BE49-F238E27FC236}">
                  <a16:creationId xmlns:a16="http://schemas.microsoft.com/office/drawing/2014/main" id="{E7DE3165-A590-421E-9E67-A09B52A68993}"/>
                </a:ext>
              </a:extLst>
            </p:cNvPr>
            <p:cNvSpPr txBox="1"/>
            <p:nvPr/>
          </p:nvSpPr>
          <p:spPr>
            <a:xfrm>
              <a:off x="6742092" y="4512240"/>
              <a:ext cx="1528439" cy="400110"/>
            </a:xfrm>
            <a:prstGeom prst="rect">
              <a:avLst/>
            </a:prstGeom>
            <a:noFill/>
          </p:spPr>
          <p:txBody>
            <a:bodyPr wrap="square" rtlCol="0">
              <a:spAutoFit/>
            </a:bodyPr>
            <a:lstStyle/>
            <a:p>
              <a:pPr algn="ctr"/>
              <a:r>
                <a:rPr lang="en-US" sz="2000" dirty="0">
                  <a:solidFill>
                    <a:schemeClr val="bg1"/>
                  </a:solidFill>
                </a:rPr>
                <a:t>Children</a:t>
              </a:r>
            </a:p>
          </p:txBody>
        </p:sp>
        <p:sp>
          <p:nvSpPr>
            <p:cNvPr id="29" name="TextBox 28">
              <a:extLst>
                <a:ext uri="{FF2B5EF4-FFF2-40B4-BE49-F238E27FC236}">
                  <a16:creationId xmlns:a16="http://schemas.microsoft.com/office/drawing/2014/main" id="{2E47442D-E809-4BED-8CB2-E20A519AC801}"/>
                </a:ext>
              </a:extLst>
            </p:cNvPr>
            <p:cNvSpPr txBox="1"/>
            <p:nvPr/>
          </p:nvSpPr>
          <p:spPr>
            <a:xfrm>
              <a:off x="4996776" y="3527355"/>
              <a:ext cx="1945581" cy="1384995"/>
            </a:xfrm>
            <a:prstGeom prst="rect">
              <a:avLst/>
            </a:prstGeom>
            <a:noFill/>
          </p:spPr>
          <p:txBody>
            <a:bodyPr wrap="square" rtlCol="0">
              <a:spAutoFit/>
            </a:bodyPr>
            <a:lstStyle/>
            <a:p>
              <a:pPr lvl="0" algn="ctr"/>
              <a:r>
                <a:rPr lang="en-US" sz="2800" dirty="0">
                  <a:solidFill>
                    <a:srgbClr val="4472C4">
                      <a:lumMod val="50000"/>
                    </a:srgbClr>
                  </a:solidFill>
                </a:rPr>
                <a:t>84.8 </a:t>
              </a:r>
              <a:br>
                <a:rPr lang="en-US" sz="2800" dirty="0">
                  <a:solidFill>
                    <a:srgbClr val="4472C4">
                      <a:lumMod val="50000"/>
                    </a:srgbClr>
                  </a:solidFill>
                </a:rPr>
              </a:br>
              <a:r>
                <a:rPr lang="en-US" sz="2800" dirty="0">
                  <a:solidFill>
                    <a:srgbClr val="4472C4">
                      <a:lumMod val="50000"/>
                    </a:srgbClr>
                  </a:solidFill>
                </a:rPr>
                <a:t>million </a:t>
              </a:r>
              <a:br>
                <a:rPr lang="en-US" sz="2800" dirty="0">
                  <a:solidFill>
                    <a:srgbClr val="4472C4">
                      <a:lumMod val="50000"/>
                    </a:srgbClr>
                  </a:solidFill>
                </a:rPr>
              </a:br>
              <a:r>
                <a:rPr lang="en-US" sz="2800" dirty="0">
                  <a:solidFill>
                    <a:srgbClr val="4472C4">
                      <a:lumMod val="50000"/>
                    </a:srgbClr>
                  </a:solidFill>
                </a:rPr>
                <a:t>people</a:t>
              </a:r>
            </a:p>
          </p:txBody>
        </p:sp>
      </p:grpSp>
      <p:sp>
        <p:nvSpPr>
          <p:cNvPr id="3" name="Footer Placeholder 2"/>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9AFA1930-C54A-4A67-8C23-4C250F71E82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11E79EF6-0C0E-43E6-8FB3-918BC522CC5A}" type="slidenum">
              <a:rPr lang="en-US" smtClean="0"/>
              <a:pPr/>
              <a:t>96</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414365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Are Medicare &amp; Medicaid Different?</a:t>
            </a:r>
          </a:p>
        </p:txBody>
      </p:sp>
      <p:graphicFrame>
        <p:nvGraphicFramePr>
          <p:cNvPr id="6" name="Content Placeholder 5" descr="This displays a side by side comparison covering Original Medicare and Medicare Advantage plans and describes the following summary for each: Drug Coverage/Supplemental Coverage&#10;Part A &amp; B &#10;Drug coverage:&#10; ■  If you want drug coverage, you must choose and join a Medicare Prescription Drug Plan.&#10;&#10;Supplemental coverage:&#10; ■   You can buy a Medicare Supplement  Insurance (Medigap) policy to fill gaps in coverage.&#10;&#10;Part C&#10;Drug coverage:&#10;■ Most plans include drug coverage. If not, you may be able to join a Medicare Prescription Drug Plan.&#10;&#10;Supplemental coverage:&#10;■ If you join a Medicare Advantage Plan, you don’t need and can’t use a Medigap policy.&#10;&#10;"/>
          <p:cNvGraphicFramePr>
            <a:graphicFrameLocks/>
          </p:cNvGraphicFramePr>
          <p:nvPr>
            <p:extLst>
              <p:ext uri="{D42A27DB-BD31-4B8C-83A1-F6EECF244321}">
                <p14:modId xmlns:p14="http://schemas.microsoft.com/office/powerpoint/2010/main" val="2840997217"/>
              </p:ext>
            </p:extLst>
          </p:nvPr>
        </p:nvGraphicFramePr>
        <p:xfrm>
          <a:off x="320040" y="1150882"/>
          <a:ext cx="11601884" cy="5329292"/>
        </p:xfrm>
        <a:graphic>
          <a:graphicData uri="http://schemas.openxmlformats.org/drawingml/2006/table">
            <a:tbl>
              <a:tblPr firstRow="1" bandCol="1"/>
              <a:tblGrid>
                <a:gridCol w="5747722">
                  <a:extLst>
                    <a:ext uri="{9D8B030D-6E8A-4147-A177-3AD203B41FA5}">
                      <a16:colId xmlns:a16="http://schemas.microsoft.com/office/drawing/2014/main" val="20000"/>
                    </a:ext>
                  </a:extLst>
                </a:gridCol>
                <a:gridCol w="5854162">
                  <a:extLst>
                    <a:ext uri="{9D8B030D-6E8A-4147-A177-3AD203B41FA5}">
                      <a16:colId xmlns:a16="http://schemas.microsoft.com/office/drawing/2014/main" val="20001"/>
                    </a:ext>
                  </a:extLst>
                </a:gridCol>
              </a:tblGrid>
              <a:tr h="50293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847725" indent="0" algn="ctr">
                        <a:lnSpc>
                          <a:spcPct val="100000"/>
                        </a:lnSpc>
                        <a:spcBef>
                          <a:spcPts val="600"/>
                        </a:spcBef>
                        <a:spcAft>
                          <a:spcPts val="0"/>
                        </a:spcAft>
                      </a:pPr>
                      <a:r>
                        <a:rPr lang="en-US" sz="2400" b="1" dirty="0">
                          <a:solidFill>
                            <a:srgbClr val="00529B"/>
                          </a:solidFill>
                          <a:effectLst/>
                          <a:latin typeface="+mn-lt"/>
                        </a:rPr>
                        <a:t>         Medi</a:t>
                      </a:r>
                      <a:r>
                        <a:rPr lang="en-US" sz="2400" b="1" spc="5" dirty="0">
                          <a:solidFill>
                            <a:srgbClr val="00529B"/>
                          </a:solidFill>
                          <a:effectLst/>
                          <a:latin typeface="+mn-lt"/>
                        </a:rPr>
                        <a:t>c</a:t>
                      </a:r>
                      <a:r>
                        <a:rPr lang="en-US" sz="2400" b="1" dirty="0">
                          <a:solidFill>
                            <a:srgbClr val="00529B"/>
                          </a:solidFill>
                          <a:effectLst/>
                          <a:latin typeface="+mn-lt"/>
                        </a:rPr>
                        <a:t>a</a:t>
                      </a:r>
                      <a:r>
                        <a:rPr lang="en-US" sz="2400" b="1" spc="-10" dirty="0">
                          <a:solidFill>
                            <a:srgbClr val="00529B"/>
                          </a:solidFill>
                          <a:effectLst/>
                          <a:latin typeface="+mn-lt"/>
                        </a:rPr>
                        <a:t>r</a:t>
                      </a:r>
                      <a:r>
                        <a:rPr lang="en-US" sz="2400" b="1" dirty="0">
                          <a:solidFill>
                            <a:srgbClr val="00529B"/>
                          </a:solidFill>
                          <a:effectLst/>
                          <a:latin typeface="+mn-lt"/>
                        </a:rPr>
                        <a:t>e</a:t>
                      </a:r>
                      <a:r>
                        <a:rPr lang="en-US" sz="2400" b="1" baseline="0" dirty="0">
                          <a:solidFill>
                            <a:srgbClr val="00529B"/>
                          </a:solidFill>
                          <a:effectLst/>
                          <a:latin typeface="+mn-lt"/>
                        </a:rPr>
                        <a:t> </a:t>
                      </a:r>
                      <a:endParaRPr lang="en-US" sz="2400" b="1" dirty="0">
                        <a:solidFill>
                          <a:srgbClr val="00529B"/>
                        </a:solidFill>
                        <a:effectLst/>
                        <a:latin typeface="+mn-lt"/>
                        <a:ea typeface="Calibri"/>
                        <a:cs typeface="Times New Roman"/>
                      </a:endParaRPr>
                    </a:p>
                  </a:txBody>
                  <a:tcPr marL="0" marR="0" marT="0" marB="0">
                    <a:lnL w="12700" cmpd="sng">
                      <a:solidFill>
                        <a:sysClr val="window" lastClr="FFFFFF"/>
                      </a:solidFill>
                    </a:lnL>
                    <a:lnR w="12700" cap="flat" cmpd="sng" algn="ctr">
                      <a:solidFill>
                        <a:schemeClr val="accent5">
                          <a:lumMod val="40000"/>
                          <a:lumOff val="60000"/>
                        </a:schemeClr>
                      </a:solidFill>
                      <a:prstDash val="solid"/>
                      <a:round/>
                      <a:headEnd type="none" w="med" len="med"/>
                      <a:tailEnd type="none" w="med" len="med"/>
                    </a:lnR>
                    <a:lnT w="12700" cmpd="sng">
                      <a:solidFill>
                        <a:sysClr val="window" lastClr="FFFFFF"/>
                      </a:solidFill>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798830" indent="0" algn="ctr" defTabSz="914400" rtl="0" eaLnBrk="1" latinLnBrk="0" hangingPunct="1">
                        <a:lnSpc>
                          <a:spcPct val="100000"/>
                        </a:lnSpc>
                        <a:spcBef>
                          <a:spcPts val="600"/>
                        </a:spcBef>
                        <a:spcAft>
                          <a:spcPts val="0"/>
                        </a:spcAft>
                      </a:pPr>
                      <a:r>
                        <a:rPr lang="en-US" sz="2400" b="1" kern="1200" spc="5" dirty="0">
                          <a:solidFill>
                            <a:srgbClr val="00529B"/>
                          </a:solidFill>
                          <a:effectLst/>
                          <a:latin typeface="+mn-lt"/>
                          <a:ea typeface="+mn-ea"/>
                          <a:cs typeface="+mn-cs"/>
                        </a:rPr>
                        <a:t>Medicaid</a:t>
                      </a:r>
                    </a:p>
                  </a:txBody>
                  <a:tcPr marL="0" marR="0" marT="0" marB="0">
                    <a:lnL w="12700" cap="flat" cmpd="sng" algn="ctr">
                      <a:solidFill>
                        <a:schemeClr val="accent5">
                          <a:lumMod val="40000"/>
                          <a:lumOff val="60000"/>
                        </a:schemeClr>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10000"/>
                  </a:ext>
                </a:extLst>
              </a:tr>
              <a:tr h="79540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i="0" u="none" strike="noStrike" cap="none" normalizeH="0" baseline="0" dirty="0">
                          <a:ln>
                            <a:noFill/>
                          </a:ln>
                          <a:solidFill>
                            <a:srgbClr val="00529B"/>
                          </a:solidFill>
                          <a:effectLst/>
                          <a:latin typeface="+mn-lt"/>
                        </a:rPr>
                        <a:t>National program that’s consistent across the country</a:t>
                      </a:r>
                    </a:p>
                  </a:txBody>
                  <a:tcPr marL="0" marR="0" marT="0" marB="0">
                    <a:lnL w="12700" cmpd="sng">
                      <a:solidFill>
                        <a:sysClr val="window" lastClr="FFFFFF"/>
                      </a:solidFill>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normalizeH="0" baseline="0" dirty="0">
                          <a:ln>
                            <a:noFill/>
                          </a:ln>
                          <a:solidFill>
                            <a:srgbClr val="00529B"/>
                          </a:solidFill>
                          <a:effectLst/>
                          <a:latin typeface="+mn-lt"/>
                          <a:ea typeface="+mn-ea"/>
                          <a:cs typeface="+mn-cs"/>
                        </a:rPr>
                        <a:t>Statewide programs that vary among states</a:t>
                      </a:r>
                      <a:endParaRPr lang="en-US" sz="2400" b="0" kern="1200" spc="-15" dirty="0">
                        <a:solidFill>
                          <a:srgbClr val="00529B"/>
                        </a:solidFill>
                        <a:effectLst/>
                        <a:latin typeface="+mn-lt"/>
                        <a:ea typeface="+mn-ea"/>
                        <a:cs typeface="+mn-cs"/>
                      </a:endParaRPr>
                    </a:p>
                  </a:txBody>
                  <a:tcPr marL="0" marR="0" marT="0" marB="0">
                    <a:lnL w="12700" cap="flat" cmpd="sng" algn="ctr">
                      <a:solidFill>
                        <a:schemeClr val="accent5">
                          <a:lumMod val="40000"/>
                          <a:lumOff val="60000"/>
                        </a:schemeClr>
                      </a:solidFill>
                      <a:prstDash val="solid"/>
                      <a:round/>
                      <a:headEnd type="none" w="med" len="med"/>
                      <a:tailEnd type="none" w="med" len="med"/>
                    </a:lnL>
                    <a:lnR w="12700" cmpd="sng">
                      <a:solidFill>
                        <a:sysClr val="window" lastClr="FFFFFF"/>
                      </a:solid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10001"/>
                  </a:ext>
                </a:extLst>
              </a:tr>
              <a:tr h="119310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i="0" u="none" strike="noStrike" cap="none" normalizeH="0" baseline="0" dirty="0">
                          <a:ln>
                            <a:noFill/>
                          </a:ln>
                          <a:solidFill>
                            <a:srgbClr val="00529B"/>
                          </a:solidFill>
                          <a:effectLst/>
                          <a:latin typeface="+mn-lt"/>
                        </a:rPr>
                        <a:t>Administered by the federal government</a:t>
                      </a:r>
                    </a:p>
                  </a:txBody>
                  <a:tcPr marL="0" marR="0" marT="0" marB="0">
                    <a:lnL w="12700" cmpd="sng">
                      <a:solidFill>
                        <a:sysClr val="window" lastClr="FFFFFF"/>
                      </a:solidFill>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normalizeH="0" baseline="0" dirty="0">
                          <a:ln>
                            <a:noFill/>
                          </a:ln>
                          <a:solidFill>
                            <a:srgbClr val="00529B"/>
                          </a:solidFill>
                          <a:effectLst/>
                          <a:latin typeface="+mn-lt"/>
                          <a:ea typeface="+mn-ea"/>
                          <a:cs typeface="+mn-cs"/>
                        </a:rPr>
                        <a:t>Administered by state governments within broad federal rules (federal/state partnership)</a:t>
                      </a:r>
                      <a:endParaRPr lang="en-US" sz="2400" b="0" kern="1200" spc="-15" dirty="0">
                        <a:solidFill>
                          <a:srgbClr val="00529B"/>
                        </a:solidFill>
                        <a:effectLst/>
                        <a:latin typeface="+mn-lt"/>
                        <a:ea typeface="+mn-ea"/>
                        <a:cs typeface="+mn-cs"/>
                      </a:endParaRPr>
                    </a:p>
                  </a:txBody>
                  <a:tcPr marL="0" marR="0" marT="0" marB="0">
                    <a:lnL w="12700" cap="flat" cmpd="sng" algn="ctr">
                      <a:solidFill>
                        <a:schemeClr val="accent5">
                          <a:lumMod val="40000"/>
                          <a:lumOff val="60000"/>
                        </a:schemeClr>
                      </a:solidFill>
                      <a:prstDash val="solid"/>
                      <a:round/>
                      <a:headEnd type="none" w="med" len="med"/>
                      <a:tailEnd type="none" w="med" len="med"/>
                    </a:lnL>
                    <a:lnR w="12700" cmpd="sng">
                      <a:solidFill>
                        <a:sysClr val="window" lastClr="FFFFFF"/>
                      </a:solid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10002"/>
                  </a:ext>
                </a:extLst>
              </a:tr>
              <a:tr h="159081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i="0" u="none" strike="noStrike" cap="none" normalizeH="0" baseline="0" dirty="0">
                          <a:ln>
                            <a:noFill/>
                          </a:ln>
                          <a:solidFill>
                            <a:srgbClr val="00529B"/>
                          </a:solidFill>
                          <a:effectLst/>
                          <a:latin typeface="+mn-lt"/>
                        </a:rPr>
                        <a:t>Health insurance for people 65 and older, people under 65 with certain disabilities, or any age with End-Stage Renal Disease (ESRD)</a:t>
                      </a:r>
                    </a:p>
                  </a:txBody>
                  <a:tcPr marL="0" marR="0" marT="0" marB="0">
                    <a:lnL w="12700" cmpd="sng">
                      <a:solidFill>
                        <a:sysClr val="window" lastClr="FFFFFF"/>
                      </a:solidFill>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i="0" u="none" strike="noStrike" kern="1200" cap="none" normalizeH="0" baseline="0" dirty="0">
                          <a:ln>
                            <a:noFill/>
                          </a:ln>
                          <a:solidFill>
                            <a:srgbClr val="00529B"/>
                          </a:solidFill>
                          <a:effectLst/>
                          <a:latin typeface="+mn-lt"/>
                          <a:ea typeface="+mn-ea"/>
                          <a:cs typeface="+mn-cs"/>
                        </a:rPr>
                        <a:t>Health insurance for people based on need—financial and non-financial requirements </a:t>
                      </a:r>
                    </a:p>
                  </a:txBody>
                  <a:tcPr marL="0" marR="0" marT="0" marB="0">
                    <a:lnL w="12700" cap="flat" cmpd="sng" algn="ctr">
                      <a:solidFill>
                        <a:schemeClr val="accent5">
                          <a:lumMod val="40000"/>
                          <a:lumOff val="60000"/>
                        </a:schemeClr>
                      </a:solidFill>
                      <a:prstDash val="solid"/>
                      <a:round/>
                      <a:headEnd type="none" w="med" len="med"/>
                      <a:tailEnd type="none" w="med" len="med"/>
                    </a:lnL>
                    <a:lnR w="12700" cmpd="sng">
                      <a:solidFill>
                        <a:sysClr val="window" lastClr="FFFFFF"/>
                      </a:solid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10003"/>
                  </a:ext>
                </a:extLst>
              </a:tr>
              <a:tr h="124703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defRPr/>
                      </a:pPr>
                      <a:r>
                        <a:rPr kumimoji="0" lang="en-US" sz="2400" b="0" i="0" u="none" strike="noStrike" cap="none" normalizeH="0" baseline="0" dirty="0">
                          <a:ln>
                            <a:noFill/>
                          </a:ln>
                          <a:solidFill>
                            <a:srgbClr val="00529B"/>
                          </a:solidFill>
                          <a:effectLst/>
                          <a:latin typeface="+mn-lt"/>
                        </a:rPr>
                        <a:t>Nation’s primary payer of inpatient hospital services to the disabled, elderly, and people with ESRD</a:t>
                      </a:r>
                    </a:p>
                  </a:txBody>
                  <a:tcPr marL="0" marR="0" marT="0" marB="0">
                    <a:lnL w="12700" cmpd="sng">
                      <a:solidFill>
                        <a:sysClr val="window" lastClr="FFFFFF"/>
                      </a:solidFill>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i="0" u="none" strike="noStrike" cap="none" normalizeH="0" baseline="0" dirty="0">
                          <a:ln>
                            <a:noFill/>
                          </a:ln>
                          <a:solidFill>
                            <a:srgbClr val="00529B"/>
                          </a:solidFill>
                          <a:effectLst/>
                          <a:latin typeface="+mn-lt"/>
                        </a:rPr>
                        <a:t>Nation’s primary public payer of acute health care, mental health, and long-term care services</a:t>
                      </a:r>
                    </a:p>
                  </a:txBody>
                  <a:tcPr marL="0" marR="0" marT="0" marB="0">
                    <a:lnL w="12700" cap="flat" cmpd="sng" algn="ctr">
                      <a:solidFill>
                        <a:schemeClr val="accent5">
                          <a:lumMod val="40000"/>
                          <a:lumOff val="60000"/>
                        </a:schemeClr>
                      </a:solidFill>
                      <a:prstDash val="solid"/>
                      <a:round/>
                      <a:headEnd type="none" w="med" len="med"/>
                      <a:tailEnd type="none" w="med" len="med"/>
                    </a:lnL>
                    <a:lnR w="12700" cmpd="sng">
                      <a:solidFill>
                        <a:sysClr val="window" lastClr="FFFFFF"/>
                      </a:solidFill>
                    </a:lnR>
                    <a:lnT w="12700" cap="flat" cmpd="sng" algn="ctr">
                      <a:solidFill>
                        <a:schemeClr val="accent5">
                          <a:lumMod val="40000"/>
                          <a:lumOff val="60000"/>
                        </a:schemeClr>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10004"/>
                  </a:ext>
                </a:extLst>
              </a:tr>
            </a:tbl>
          </a:graphicData>
        </a:graphic>
      </p:graphicFrame>
      <p:sp>
        <p:nvSpPr>
          <p:cNvPr id="3" name="Footer Placeholder 2"/>
          <p:cNvSpPr>
            <a:spLocks noGrp="1"/>
          </p:cNvSpPr>
          <p:nvPr>
            <p:ph type="ftr" sz="quarter" idx="11"/>
          </p:nvPr>
        </p:nvSpPr>
        <p:spPr/>
        <p:txBody>
          <a:bodyPr/>
          <a:lstStyle/>
          <a:p>
            <a:r>
              <a:rPr lang="en-US" dirty="0"/>
              <a:t>Getting Started With Medicare</a:t>
            </a:r>
          </a:p>
        </p:txBody>
      </p:sp>
      <p:sp>
        <p:nvSpPr>
          <p:cNvPr id="7" name="Slide Number Placeholder 5">
            <a:extLst>
              <a:ext uri="{FF2B5EF4-FFF2-40B4-BE49-F238E27FC236}">
                <a16:creationId xmlns:a16="http://schemas.microsoft.com/office/drawing/2014/main" id="{6EEC1E6E-AB90-479F-9A98-8F3EEDAE5F37}"/>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97</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20370016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the Children’s Health Insurance Program (CHIP)?</a:t>
            </a:r>
          </a:p>
        </p:txBody>
      </p:sp>
      <p:sp>
        <p:nvSpPr>
          <p:cNvPr id="13" name="Rectangle 12">
            <a:extLst>
              <a:ext uri="{FF2B5EF4-FFF2-40B4-BE49-F238E27FC236}">
                <a16:creationId xmlns:a16="http://schemas.microsoft.com/office/drawing/2014/main" id="{96CD6772-4CFD-4A66-8D60-620B61531ACA}"/>
              </a:ext>
            </a:extLst>
          </p:cNvPr>
          <p:cNvSpPr/>
          <p:nvPr/>
        </p:nvSpPr>
        <p:spPr>
          <a:xfrm>
            <a:off x="57170" y="5212875"/>
            <a:ext cx="613946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6.9 million children </a:t>
            </a:r>
            <a:r>
              <a:rPr lang="en-IN" sz="2400" dirty="0">
                <a:solidFill>
                  <a:srgbClr val="00529B"/>
                </a:solidFill>
                <a:latin typeface="Arial" panose="020B0604020202020204" pitchFamily="34" charset="0"/>
                <a:cs typeface="Arial" panose="020B0604020202020204" pitchFamily="34" charset="0"/>
              </a:rPr>
              <a:t>(</a:t>
            </a:r>
            <a:r>
              <a:rPr kumimoji="0" lang="en-IN"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2021)</a:t>
            </a:r>
            <a:endParaRPr kumimoji="0" lang="en-US"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34" name="Content Placeholder 4">
            <a:extLst>
              <a:ext uri="{FF2B5EF4-FFF2-40B4-BE49-F238E27FC236}">
                <a16:creationId xmlns:a16="http://schemas.microsoft.com/office/drawing/2014/main" id="{F88F0E71-D09C-47F3-BEA9-6A2E20370FE5}"/>
              </a:ext>
            </a:extLst>
          </p:cNvPr>
          <p:cNvSpPr txBox="1">
            <a:spLocks/>
          </p:cNvSpPr>
          <p:nvPr/>
        </p:nvSpPr>
        <p:spPr>
          <a:xfrm>
            <a:off x="6096000" y="1287614"/>
            <a:ext cx="5736336" cy="3116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685800">
              <a:lnSpc>
                <a:spcPct val="100000"/>
              </a:lnSpc>
              <a:spcBef>
                <a:spcPts val="0"/>
              </a:spcBef>
              <a:spcAft>
                <a:spcPts val="600"/>
              </a:spcAft>
            </a:pPr>
            <a:r>
              <a:rPr lang="en-US" sz="2400" dirty="0">
                <a:solidFill>
                  <a:srgbClr val="00529B"/>
                </a:solidFill>
              </a:rPr>
              <a:t>Health coverage for uninsured children in families earning too much to qualify for Medicaid, but too little for private insurance</a:t>
            </a:r>
          </a:p>
          <a:p>
            <a:pPr marL="347472" indent="-347472" defTabSz="685800">
              <a:lnSpc>
                <a:spcPct val="100000"/>
              </a:lnSpc>
              <a:spcBef>
                <a:spcPts val="0"/>
              </a:spcBef>
              <a:spcAft>
                <a:spcPts val="600"/>
              </a:spcAft>
            </a:pPr>
            <a:r>
              <a:rPr lang="en-US" sz="2400" dirty="0">
                <a:solidFill>
                  <a:srgbClr val="00529B"/>
                </a:solidFill>
              </a:rPr>
              <a:t>Jointly funded by federal and state governments</a:t>
            </a:r>
          </a:p>
          <a:p>
            <a:pPr marL="347472" indent="-347472" defTabSz="685800">
              <a:lnSpc>
                <a:spcPct val="100000"/>
              </a:lnSpc>
              <a:spcBef>
                <a:spcPts val="0"/>
              </a:spcBef>
              <a:spcAft>
                <a:spcPts val="600"/>
              </a:spcAft>
            </a:pPr>
            <a:r>
              <a:rPr lang="en-US" sz="2400" dirty="0">
                <a:solidFill>
                  <a:srgbClr val="00529B"/>
                </a:solidFill>
              </a:rPr>
              <a:t>Administered by states</a:t>
            </a:r>
          </a:p>
        </p:txBody>
      </p:sp>
      <p:sp>
        <p:nvSpPr>
          <p:cNvPr id="35" name="Rectangle: Rounded Corners 34">
            <a:extLst>
              <a:ext uri="{FF2B5EF4-FFF2-40B4-BE49-F238E27FC236}">
                <a16:creationId xmlns:a16="http://schemas.microsoft.com/office/drawing/2014/main" id="{BEB9F847-BA6A-495A-AAC1-FD19C71639F4}"/>
              </a:ext>
              <a:ext uri="{C183D7F6-B498-43B3-948B-1728B52AA6E4}">
                <adec:decorative xmlns:adec="http://schemas.microsoft.com/office/drawing/2017/decorative" val="1"/>
              </a:ext>
            </a:extLst>
          </p:cNvPr>
          <p:cNvSpPr/>
          <p:nvPr/>
        </p:nvSpPr>
        <p:spPr>
          <a:xfrm>
            <a:off x="6935314" y="4220305"/>
            <a:ext cx="3863315" cy="1592546"/>
          </a:xfrm>
          <a:prstGeom prst="roundRect">
            <a:avLst/>
          </a:prstGeom>
          <a:solidFill>
            <a:schemeClr val="accent1">
              <a:lumMod val="50000"/>
            </a:schemeClr>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marR="0" lvl="0" indent="-231775" algn="l" defTabSz="685800" rtl="0" eaLnBrk="1" fontAlgn="auto" latinLnBrk="0" hangingPunct="1">
              <a:lnSpc>
                <a:spcPct val="8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6A21BE2C-C561-4179-8AEB-2CE428405A87}"/>
              </a:ext>
            </a:extLst>
          </p:cNvPr>
          <p:cNvSpPr txBox="1"/>
          <p:nvPr/>
        </p:nvSpPr>
        <p:spPr>
          <a:xfrm>
            <a:off x="7289485" y="4352239"/>
            <a:ext cx="3596229" cy="1277273"/>
          </a:xfrm>
          <a:prstGeom prst="rect">
            <a:avLst/>
          </a:prstGeom>
          <a:noFill/>
        </p:spPr>
        <p:txBody>
          <a:bodyPr wrap="square" lIns="91440" tIns="45720" rIns="91440" bIns="45720" anchor="t">
            <a:spAutoFit/>
          </a:bodyPr>
          <a:lstStyle/>
          <a:p>
            <a:pPr lvl="0">
              <a:spcAft>
                <a:spcPts val="600"/>
              </a:spcAft>
              <a:defRPr/>
            </a:pPr>
            <a:r>
              <a:rPr lang="en-US" dirty="0">
                <a:solidFill>
                  <a:schemeClr val="bg1"/>
                </a:solidFill>
              </a:rPr>
              <a:t>For </a:t>
            </a:r>
            <a:r>
              <a:rPr lang="en-US" b="1" dirty="0">
                <a:solidFill>
                  <a:schemeClr val="bg1"/>
                </a:solidFill>
              </a:rPr>
              <a:t>CHIP </a:t>
            </a:r>
            <a:r>
              <a:rPr lang="en-US" dirty="0">
                <a:solidFill>
                  <a:schemeClr val="bg1"/>
                </a:solidFill>
              </a:rPr>
              <a:t>information by state:</a:t>
            </a:r>
          </a:p>
          <a:p>
            <a:pPr lvl="0">
              <a:spcAft>
                <a:spcPts val="1200"/>
              </a:spcAft>
              <a:defRPr/>
            </a:pPr>
            <a:r>
              <a:rPr lang="en-US" dirty="0">
                <a:solidFill>
                  <a:schemeClr val="bg1"/>
                </a:solidFill>
              </a:rPr>
              <a:t>Visit </a:t>
            </a:r>
            <a:r>
              <a:rPr lang="en-US" dirty="0">
                <a:solidFill>
                  <a:schemeClr val="bg1"/>
                </a:solidFill>
                <a:hlinkClick r:id="rId4">
                  <a:extLst>
                    <a:ext uri="{A12FA001-AC4F-418D-AE19-62706E023703}">
                      <ahyp:hlinkClr xmlns:ahyp="http://schemas.microsoft.com/office/drawing/2018/hyperlinkcolor" val="tx"/>
                    </a:ext>
                  </a:extLst>
                </a:hlinkClick>
              </a:rPr>
              <a:t>Medicaid.gov/chip/state-program-information/chip-state-program-information.html </a:t>
            </a:r>
            <a:endParaRPr lang="en-US" dirty="0">
              <a:solidFill>
                <a:schemeClr val="bg1"/>
              </a:solidFill>
            </a:endParaRPr>
          </a:p>
        </p:txBody>
      </p:sp>
      <p:pic>
        <p:nvPicPr>
          <p:cNvPr id="7" name="Picture 6">
            <a:extLst>
              <a:ext uri="{FF2B5EF4-FFF2-40B4-BE49-F238E27FC236}">
                <a16:creationId xmlns:a16="http://schemas.microsoft.com/office/drawing/2014/main" id="{A4B3D30A-B687-46BC-8154-285E839CA714}"/>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2346" y="1524604"/>
            <a:ext cx="5353786" cy="3569191"/>
          </a:xfrm>
          <a:prstGeom prst="rect">
            <a:avLst/>
          </a:prstGeom>
          <a:ln>
            <a:noFill/>
          </a:ln>
          <a:effectLst>
            <a:softEdge rad="112500"/>
          </a:effectLst>
        </p:spPr>
      </p:pic>
      <p:sp>
        <p:nvSpPr>
          <p:cNvPr id="3" name="Footer Placeholder 2"/>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63445F56-F96D-459C-90F2-4BE75BA690B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98</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6756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2" end="2"/>
                                            </p:txEl>
                                          </p:spTgt>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621"/>
            <a:ext cx="10515600" cy="742739"/>
          </a:xfrm>
        </p:spPr>
        <p:txBody>
          <a:bodyPr>
            <a:normAutofit/>
          </a:bodyPr>
          <a:lstStyle/>
          <a:p>
            <a:r>
              <a:rPr lang="en-US" sz="3000" dirty="0"/>
              <a:t>Helpful Websites</a:t>
            </a:r>
          </a:p>
        </p:txBody>
      </p:sp>
      <p:grpSp>
        <p:nvGrpSpPr>
          <p:cNvPr id="56" name="Group 55" descr="Label 1: Medicare ">
            <a:extLst>
              <a:ext uri="{FF2B5EF4-FFF2-40B4-BE49-F238E27FC236}">
                <a16:creationId xmlns:a16="http://schemas.microsoft.com/office/drawing/2014/main" id="{77C8F8AB-F36F-4B22-9DE5-27E718FF2B2F}"/>
              </a:ext>
              <a:ext uri="{C183D7F6-B498-43B3-948B-1728B52AA6E4}">
                <adec:decorative xmlns:adec="http://schemas.microsoft.com/office/drawing/2017/decorative" val="0"/>
              </a:ext>
            </a:extLst>
          </p:cNvPr>
          <p:cNvGrpSpPr/>
          <p:nvPr/>
        </p:nvGrpSpPr>
        <p:grpSpPr>
          <a:xfrm>
            <a:off x="935157" y="1178451"/>
            <a:ext cx="5038344" cy="641671"/>
            <a:chOff x="875103" y="977953"/>
            <a:chExt cx="5053262" cy="641671"/>
          </a:xfrm>
        </p:grpSpPr>
        <p:sp>
          <p:nvSpPr>
            <p:cNvPr id="9" name="Rectangle 8">
              <a:extLst>
                <a:ext uri="{FF2B5EF4-FFF2-40B4-BE49-F238E27FC236}">
                  <a16:creationId xmlns:a16="http://schemas.microsoft.com/office/drawing/2014/main" id="{D7E10613-7692-4F38-9D03-638CC8FB8AFC}"/>
                </a:ext>
                <a:ext uri="{C183D7F6-B498-43B3-948B-1728B52AA6E4}">
                  <adec:decorative xmlns:adec="http://schemas.microsoft.com/office/drawing/2017/decorative" val="1"/>
                </a:ext>
              </a:extLst>
            </p:cNvPr>
            <p:cNvSpPr/>
            <p:nvPr/>
          </p:nvSpPr>
          <p:spPr bwMode="auto">
            <a:xfrm>
              <a:off x="1356365" y="977953"/>
              <a:ext cx="4572000" cy="640080"/>
            </a:xfrm>
            <a:prstGeom prst="rect">
              <a:avLst/>
            </a:prstGeom>
            <a:noFill/>
            <a:ln w="5715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 name="Rectangle: Top Corners Rounded 423">
              <a:extLst>
                <a:ext uri="{FF2B5EF4-FFF2-40B4-BE49-F238E27FC236}">
                  <a16:creationId xmlns:a16="http://schemas.microsoft.com/office/drawing/2014/main" id="{C57B238A-0365-4F5F-89E2-B99DD1D2B9BB}"/>
                </a:ext>
                <a:ext uri="{C183D7F6-B498-43B3-948B-1728B52AA6E4}">
                  <adec:decorative xmlns:adec="http://schemas.microsoft.com/office/drawing/2017/decorative" val="1"/>
                </a:ext>
              </a:extLst>
            </p:cNvPr>
            <p:cNvSpPr/>
            <p:nvPr/>
          </p:nvSpPr>
          <p:spPr bwMode="auto">
            <a:xfrm rot="16200000">
              <a:off x="805698" y="1048949"/>
              <a:ext cx="640080" cy="501270"/>
            </a:xfrm>
            <a:prstGeom prst="round2SameRect">
              <a:avLst>
                <a:gd name="adj1" fmla="val 50000"/>
                <a:gd name="adj2" fmla="val 0"/>
              </a:avLst>
            </a:prstGeom>
            <a:solidFill>
              <a:srgbClr val="8FAADC"/>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1" name="Rectangle 10">
              <a:extLst>
                <a:ext uri="{FF2B5EF4-FFF2-40B4-BE49-F238E27FC236}">
                  <a16:creationId xmlns:a16="http://schemas.microsoft.com/office/drawing/2014/main" id="{EC3011A6-B6BC-4C15-A968-1841CB96FA38}"/>
                </a:ext>
              </a:extLst>
            </p:cNvPr>
            <p:cNvSpPr/>
            <p:nvPr/>
          </p:nvSpPr>
          <p:spPr>
            <a:xfrm>
              <a:off x="1475091" y="1104407"/>
              <a:ext cx="3584448" cy="400110"/>
            </a:xfrm>
            <a:prstGeom prst="rect">
              <a:avLst/>
            </a:prstGeom>
          </p:spPr>
          <p:txBody>
            <a:bodyPr wrap="square">
              <a:spAutoFit/>
            </a:bodyPr>
            <a:lstStyle/>
            <a:p>
              <a:r>
                <a:rPr lang="en-IN" sz="2000" b="1" dirty="0">
                  <a:solidFill>
                    <a:srgbClr val="2F5597"/>
                  </a:solidFill>
                  <a:cs typeface="Calibri" pitchFamily="34" charset="0"/>
                </a:rPr>
                <a:t>Medicare</a:t>
              </a:r>
              <a:endParaRPr lang="en-US" sz="2000" b="1" dirty="0">
                <a:solidFill>
                  <a:srgbClr val="2F5597"/>
                </a:solidFill>
                <a:cs typeface="Calibri" pitchFamily="34" charset="0"/>
              </a:endParaRPr>
            </a:p>
          </p:txBody>
        </p:sp>
        <p:sp>
          <p:nvSpPr>
            <p:cNvPr id="13" name="TextBox 12">
              <a:extLst>
                <a:ext uri="{FF2B5EF4-FFF2-40B4-BE49-F238E27FC236}">
                  <a16:creationId xmlns:a16="http://schemas.microsoft.com/office/drawing/2014/main" id="{34040D18-A40C-4952-AD3F-B592291A4560}"/>
                </a:ext>
                <a:ext uri="{C183D7F6-B498-43B3-948B-1728B52AA6E4}">
                  <adec:decorative xmlns:adec="http://schemas.microsoft.com/office/drawing/2017/decorative" val="1"/>
                </a:ext>
              </a:extLst>
            </p:cNvPr>
            <p:cNvSpPr txBox="1"/>
            <p:nvPr/>
          </p:nvSpPr>
          <p:spPr>
            <a:xfrm>
              <a:off x="951047" y="1108452"/>
              <a:ext cx="427357" cy="369332"/>
            </a:xfrm>
            <a:prstGeom prst="rect">
              <a:avLst/>
            </a:prstGeom>
            <a:noFill/>
          </p:spPr>
          <p:txBody>
            <a:bodyPr wrap="square" rtlCol="0">
              <a:spAutoFit/>
            </a:bodyPr>
            <a:lstStyle/>
            <a:p>
              <a:pPr algn="ctr"/>
              <a:r>
                <a:rPr lang="en-US" b="1" dirty="0">
                  <a:solidFill>
                    <a:schemeClr val="bg1"/>
                  </a:solidFill>
                  <a:cs typeface="Arial" pitchFamily="34" charset="0"/>
                </a:rPr>
                <a:t>01</a:t>
              </a:r>
            </a:p>
          </p:txBody>
        </p:sp>
      </p:grpSp>
      <p:grpSp>
        <p:nvGrpSpPr>
          <p:cNvPr id="63" name="Group 62" descr="Website link: Medicare.gov &#10;">
            <a:extLst>
              <a:ext uri="{FF2B5EF4-FFF2-40B4-BE49-F238E27FC236}">
                <a16:creationId xmlns:a16="http://schemas.microsoft.com/office/drawing/2014/main" id="{DFBB5F0A-04CD-47D1-9480-92251EFCC522}"/>
              </a:ext>
              <a:ext uri="{C183D7F6-B498-43B3-948B-1728B52AA6E4}">
                <adec:decorative xmlns:adec="http://schemas.microsoft.com/office/drawing/2017/decorative" val="0"/>
              </a:ext>
            </a:extLst>
          </p:cNvPr>
          <p:cNvGrpSpPr/>
          <p:nvPr/>
        </p:nvGrpSpPr>
        <p:grpSpPr>
          <a:xfrm>
            <a:off x="5957764" y="1175333"/>
            <a:ext cx="5308842" cy="658368"/>
            <a:chOff x="5957764" y="1175333"/>
            <a:chExt cx="5308842" cy="658368"/>
          </a:xfrm>
        </p:grpSpPr>
        <p:sp>
          <p:nvSpPr>
            <p:cNvPr id="7" name="Rectangle 6">
              <a:extLst>
                <a:ext uri="{FF2B5EF4-FFF2-40B4-BE49-F238E27FC236}">
                  <a16:creationId xmlns:a16="http://schemas.microsoft.com/office/drawing/2014/main" id="{05B1A001-9922-471F-99EF-D355E247D6D6}"/>
                </a:ext>
                <a:ext uri="{C183D7F6-B498-43B3-948B-1728B52AA6E4}">
                  <adec:decorative xmlns:adec="http://schemas.microsoft.com/office/drawing/2017/decorative" val="1"/>
                </a:ext>
              </a:extLst>
            </p:cNvPr>
            <p:cNvSpPr/>
            <p:nvPr/>
          </p:nvSpPr>
          <p:spPr bwMode="auto">
            <a:xfrm>
              <a:off x="6008806" y="1224967"/>
              <a:ext cx="5257800" cy="548640"/>
            </a:xfrm>
            <a:prstGeom prst="rect">
              <a:avLst/>
            </a:prstGeom>
            <a:noFill/>
            <a:ln w="5715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 name="Freeform: Shape 7">
              <a:extLst>
                <a:ext uri="{FF2B5EF4-FFF2-40B4-BE49-F238E27FC236}">
                  <a16:creationId xmlns:a16="http://schemas.microsoft.com/office/drawing/2014/main" id="{D6D60A2F-C76C-487B-BE06-9361A44CA3DF}"/>
                </a:ext>
                <a:ext uri="{C183D7F6-B498-43B3-948B-1728B52AA6E4}">
                  <adec:decorative xmlns:adec="http://schemas.microsoft.com/office/drawing/2017/decorative" val="1"/>
                </a:ext>
              </a:extLst>
            </p:cNvPr>
            <p:cNvSpPr/>
            <p:nvPr/>
          </p:nvSpPr>
          <p:spPr bwMode="auto">
            <a:xfrm>
              <a:off x="5957764" y="1175333"/>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8FAADC"/>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12" name="Rectangle 11">
              <a:extLst>
                <a:ext uri="{FF2B5EF4-FFF2-40B4-BE49-F238E27FC236}">
                  <a16:creationId xmlns:a16="http://schemas.microsoft.com/office/drawing/2014/main" id="{B0436A52-FE43-4439-9D95-B771ED0761EE}"/>
                </a:ext>
              </a:extLst>
            </p:cNvPr>
            <p:cNvSpPr/>
            <p:nvPr/>
          </p:nvSpPr>
          <p:spPr>
            <a:xfrm>
              <a:off x="6541451" y="1295511"/>
              <a:ext cx="3517872" cy="400110"/>
            </a:xfrm>
            <a:prstGeom prst="rect">
              <a:avLst/>
            </a:prstGeom>
          </p:spPr>
          <p:txBody>
            <a:bodyPr wrap="square">
              <a:spAutoFit/>
            </a:bodyPr>
            <a:lstStyle/>
            <a:p>
              <a:r>
                <a:rPr lang="en-IN" sz="2000" dirty="0">
                  <a:solidFill>
                    <a:srgbClr val="2F5597"/>
                  </a:solidFill>
                  <a:cs typeface="Calibri" pitchFamily="34" charset="0"/>
                  <a:hlinkClick r:id="rId4"/>
                </a:rPr>
                <a:t>Medicare.gov</a:t>
              </a:r>
              <a:r>
                <a:rPr lang="en-IN" sz="2000" dirty="0">
                  <a:solidFill>
                    <a:srgbClr val="2F5597"/>
                  </a:solidFill>
                  <a:cs typeface="Calibri" pitchFamily="34" charset="0"/>
                </a:rPr>
                <a:t> </a:t>
              </a:r>
            </a:p>
          </p:txBody>
        </p:sp>
      </p:grpSp>
      <p:grpSp>
        <p:nvGrpSpPr>
          <p:cNvPr id="57" name="Group 56" descr="Label 2: Medicaid">
            <a:extLst>
              <a:ext uri="{FF2B5EF4-FFF2-40B4-BE49-F238E27FC236}">
                <a16:creationId xmlns:a16="http://schemas.microsoft.com/office/drawing/2014/main" id="{854E4EFF-581D-4B66-9ADF-0D08EE04D007}"/>
              </a:ext>
              <a:ext uri="{C183D7F6-B498-43B3-948B-1728B52AA6E4}">
                <adec:decorative xmlns:adec="http://schemas.microsoft.com/office/drawing/2017/decorative" val="0"/>
              </a:ext>
            </a:extLst>
          </p:cNvPr>
          <p:cNvGrpSpPr/>
          <p:nvPr/>
        </p:nvGrpSpPr>
        <p:grpSpPr>
          <a:xfrm>
            <a:off x="935157" y="1938671"/>
            <a:ext cx="5038344" cy="640080"/>
            <a:chOff x="870806" y="1773464"/>
            <a:chExt cx="5040664" cy="640080"/>
          </a:xfrm>
        </p:grpSpPr>
        <p:sp>
          <p:nvSpPr>
            <p:cNvPr id="16" name="Rectangle 15">
              <a:extLst>
                <a:ext uri="{FF2B5EF4-FFF2-40B4-BE49-F238E27FC236}">
                  <a16:creationId xmlns:a16="http://schemas.microsoft.com/office/drawing/2014/main" id="{1560C003-22C9-45EE-BBCF-08FEFD01C8A3}"/>
                </a:ext>
                <a:ext uri="{C183D7F6-B498-43B3-948B-1728B52AA6E4}">
                  <adec:decorative xmlns:adec="http://schemas.microsoft.com/office/drawing/2017/decorative" val="1"/>
                </a:ext>
              </a:extLst>
            </p:cNvPr>
            <p:cNvSpPr/>
            <p:nvPr/>
          </p:nvSpPr>
          <p:spPr bwMode="auto">
            <a:xfrm>
              <a:off x="1339470" y="1773464"/>
              <a:ext cx="4572000" cy="640080"/>
            </a:xfrm>
            <a:prstGeom prst="rect">
              <a:avLst/>
            </a:prstGeom>
            <a:noFill/>
            <a:ln w="381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7" name="Rectangle: Top Corners Rounded 415">
              <a:extLst>
                <a:ext uri="{FF2B5EF4-FFF2-40B4-BE49-F238E27FC236}">
                  <a16:creationId xmlns:a16="http://schemas.microsoft.com/office/drawing/2014/main" id="{C32C2EF9-0E24-4713-A810-0B33275E14D3}"/>
                </a:ext>
                <a:ext uri="{C183D7F6-B498-43B3-948B-1728B52AA6E4}">
                  <adec:decorative xmlns:adec="http://schemas.microsoft.com/office/drawing/2017/decorative" val="1"/>
                </a:ext>
              </a:extLst>
            </p:cNvPr>
            <p:cNvSpPr/>
            <p:nvPr/>
          </p:nvSpPr>
          <p:spPr bwMode="auto">
            <a:xfrm rot="16200000">
              <a:off x="801401" y="1842869"/>
              <a:ext cx="640080" cy="501270"/>
            </a:xfrm>
            <a:prstGeom prst="round2SameRect">
              <a:avLst>
                <a:gd name="adj1" fmla="val 50000"/>
                <a:gd name="adj2" fmla="val 0"/>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8" name="Rectangle 17">
              <a:extLst>
                <a:ext uri="{FF2B5EF4-FFF2-40B4-BE49-F238E27FC236}">
                  <a16:creationId xmlns:a16="http://schemas.microsoft.com/office/drawing/2014/main" id="{B50B5349-D067-4901-9403-AC5049AD3833}"/>
                </a:ext>
              </a:extLst>
            </p:cNvPr>
            <p:cNvSpPr/>
            <p:nvPr/>
          </p:nvSpPr>
          <p:spPr>
            <a:xfrm>
              <a:off x="1476642" y="1895027"/>
              <a:ext cx="3584448" cy="400110"/>
            </a:xfrm>
            <a:prstGeom prst="rect">
              <a:avLst/>
            </a:prstGeom>
          </p:spPr>
          <p:txBody>
            <a:bodyPr wrap="square">
              <a:spAutoFit/>
            </a:bodyPr>
            <a:lstStyle/>
            <a:p>
              <a:r>
                <a:rPr lang="en-IN" sz="2000" b="1" dirty="0">
                  <a:solidFill>
                    <a:srgbClr val="2F5597"/>
                  </a:solidFill>
                  <a:cs typeface="Calibri" pitchFamily="34" charset="0"/>
                </a:rPr>
                <a:t>Medicaid</a:t>
              </a:r>
              <a:endParaRPr lang="en-US" sz="2000" b="1" dirty="0">
                <a:solidFill>
                  <a:srgbClr val="2F5597"/>
                </a:solidFill>
                <a:cs typeface="Calibri" pitchFamily="34" charset="0"/>
              </a:endParaRPr>
            </a:p>
          </p:txBody>
        </p:sp>
        <p:sp>
          <p:nvSpPr>
            <p:cNvPr id="20" name="TextBox 19">
              <a:extLst>
                <a:ext uri="{FF2B5EF4-FFF2-40B4-BE49-F238E27FC236}">
                  <a16:creationId xmlns:a16="http://schemas.microsoft.com/office/drawing/2014/main" id="{893590FD-DC8B-4F92-82B9-371BEC3701E4}"/>
                </a:ext>
                <a:ext uri="{C183D7F6-B498-43B3-948B-1728B52AA6E4}">
                  <adec:decorative xmlns:adec="http://schemas.microsoft.com/office/drawing/2017/decorative" val="1"/>
                </a:ext>
              </a:extLst>
            </p:cNvPr>
            <p:cNvSpPr txBox="1"/>
            <p:nvPr/>
          </p:nvSpPr>
          <p:spPr>
            <a:xfrm>
              <a:off x="943661" y="1918119"/>
              <a:ext cx="427357" cy="369332"/>
            </a:xfrm>
            <a:prstGeom prst="rect">
              <a:avLst/>
            </a:prstGeom>
            <a:noFill/>
          </p:spPr>
          <p:txBody>
            <a:bodyPr wrap="square" rtlCol="0">
              <a:spAutoFit/>
            </a:bodyPr>
            <a:lstStyle/>
            <a:p>
              <a:pPr algn="ctr"/>
              <a:r>
                <a:rPr lang="en-US" b="1" dirty="0">
                  <a:solidFill>
                    <a:schemeClr val="bg1"/>
                  </a:solidFill>
                  <a:cs typeface="Arial" pitchFamily="34" charset="0"/>
                </a:rPr>
                <a:t>02</a:t>
              </a:r>
            </a:p>
          </p:txBody>
        </p:sp>
      </p:grpSp>
      <p:grpSp>
        <p:nvGrpSpPr>
          <p:cNvPr id="64" name="Group 63" descr="Website link: Medicaid.gov">
            <a:extLst>
              <a:ext uri="{FF2B5EF4-FFF2-40B4-BE49-F238E27FC236}">
                <a16:creationId xmlns:a16="http://schemas.microsoft.com/office/drawing/2014/main" id="{DF2B860F-2C72-454C-871C-016BBF9B92D0}"/>
              </a:ext>
              <a:ext uri="{C183D7F6-B498-43B3-948B-1728B52AA6E4}">
                <adec:decorative xmlns:adec="http://schemas.microsoft.com/office/drawing/2017/decorative" val="0"/>
              </a:ext>
            </a:extLst>
          </p:cNvPr>
          <p:cNvGrpSpPr/>
          <p:nvPr/>
        </p:nvGrpSpPr>
        <p:grpSpPr>
          <a:xfrm>
            <a:off x="5957764" y="1932342"/>
            <a:ext cx="5308842" cy="658368"/>
            <a:chOff x="5957764" y="1932342"/>
            <a:chExt cx="5308842" cy="658368"/>
          </a:xfrm>
        </p:grpSpPr>
        <p:sp>
          <p:nvSpPr>
            <p:cNvPr id="14" name="Rectangle 13">
              <a:extLst>
                <a:ext uri="{FF2B5EF4-FFF2-40B4-BE49-F238E27FC236}">
                  <a16:creationId xmlns:a16="http://schemas.microsoft.com/office/drawing/2014/main" id="{AFE713AB-D17C-4D5A-83FF-04472E30569A}"/>
                </a:ext>
                <a:ext uri="{C183D7F6-B498-43B3-948B-1728B52AA6E4}">
                  <adec:decorative xmlns:adec="http://schemas.microsoft.com/office/drawing/2017/decorative" val="1"/>
                </a:ext>
              </a:extLst>
            </p:cNvPr>
            <p:cNvSpPr/>
            <p:nvPr/>
          </p:nvSpPr>
          <p:spPr bwMode="auto">
            <a:xfrm>
              <a:off x="6008806" y="1983580"/>
              <a:ext cx="5257800" cy="548640"/>
            </a:xfrm>
            <a:prstGeom prst="rect">
              <a:avLst/>
            </a:prstGeom>
            <a:noFill/>
            <a:ln w="5715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5" name="Freeform: Shape 14">
              <a:extLst>
                <a:ext uri="{FF2B5EF4-FFF2-40B4-BE49-F238E27FC236}">
                  <a16:creationId xmlns:a16="http://schemas.microsoft.com/office/drawing/2014/main" id="{F6BBA0AF-0D36-4793-8EA8-FAEDC84484FD}"/>
                </a:ext>
                <a:ext uri="{C183D7F6-B498-43B3-948B-1728B52AA6E4}">
                  <adec:decorative xmlns:adec="http://schemas.microsoft.com/office/drawing/2017/decorative" val="1"/>
                </a:ext>
              </a:extLst>
            </p:cNvPr>
            <p:cNvSpPr/>
            <p:nvPr/>
          </p:nvSpPr>
          <p:spPr bwMode="auto">
            <a:xfrm>
              <a:off x="5957764" y="1932342"/>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FEC736"/>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19" name="Rectangle 18">
              <a:extLst>
                <a:ext uri="{FF2B5EF4-FFF2-40B4-BE49-F238E27FC236}">
                  <a16:creationId xmlns:a16="http://schemas.microsoft.com/office/drawing/2014/main" id="{C9BA1EC9-FC65-4C2F-817F-ADF847E211A4}"/>
                </a:ext>
              </a:extLst>
            </p:cNvPr>
            <p:cNvSpPr/>
            <p:nvPr/>
          </p:nvSpPr>
          <p:spPr>
            <a:xfrm>
              <a:off x="6541451" y="2055515"/>
              <a:ext cx="3480972" cy="400110"/>
            </a:xfrm>
            <a:prstGeom prst="rect">
              <a:avLst/>
            </a:prstGeom>
          </p:spPr>
          <p:txBody>
            <a:bodyPr wrap="square">
              <a:spAutoFit/>
            </a:bodyPr>
            <a:lstStyle/>
            <a:p>
              <a:r>
                <a:rPr lang="en-IN" sz="2000" dirty="0">
                  <a:solidFill>
                    <a:srgbClr val="2F5597"/>
                  </a:solidFill>
                  <a:cs typeface="Calibri" pitchFamily="34" charset="0"/>
                  <a:hlinkClick r:id="rId5"/>
                </a:rPr>
                <a:t>Medicaid.gov</a:t>
              </a:r>
              <a:r>
                <a:rPr lang="en-IN" sz="2000" dirty="0">
                  <a:solidFill>
                    <a:srgbClr val="2F5597"/>
                  </a:solidFill>
                  <a:cs typeface="Calibri" pitchFamily="34" charset="0"/>
                </a:rPr>
                <a:t> </a:t>
              </a:r>
            </a:p>
          </p:txBody>
        </p:sp>
      </p:grpSp>
      <p:grpSp>
        <p:nvGrpSpPr>
          <p:cNvPr id="58" name="Group 57" descr="Label 3: Social Security">
            <a:extLst>
              <a:ext uri="{FF2B5EF4-FFF2-40B4-BE49-F238E27FC236}">
                <a16:creationId xmlns:a16="http://schemas.microsoft.com/office/drawing/2014/main" id="{E7C7A7AA-D305-4F27-9F35-590CE9C3D8C9}"/>
              </a:ext>
              <a:ext uri="{C183D7F6-B498-43B3-948B-1728B52AA6E4}">
                <adec:decorative xmlns:adec="http://schemas.microsoft.com/office/drawing/2017/decorative" val="0"/>
              </a:ext>
            </a:extLst>
          </p:cNvPr>
          <p:cNvGrpSpPr/>
          <p:nvPr/>
        </p:nvGrpSpPr>
        <p:grpSpPr>
          <a:xfrm>
            <a:off x="939442" y="2697301"/>
            <a:ext cx="5034059" cy="643196"/>
            <a:chOff x="873802" y="2565860"/>
            <a:chExt cx="5034059" cy="643196"/>
          </a:xfrm>
          <a:noFill/>
        </p:grpSpPr>
        <p:sp>
          <p:nvSpPr>
            <p:cNvPr id="23" name="Rectangle 22">
              <a:extLst>
                <a:ext uri="{FF2B5EF4-FFF2-40B4-BE49-F238E27FC236}">
                  <a16:creationId xmlns:a16="http://schemas.microsoft.com/office/drawing/2014/main" id="{E5821821-1205-4E7C-9AAD-BDB25B53EB77}"/>
                </a:ext>
                <a:ext uri="{C183D7F6-B498-43B3-948B-1728B52AA6E4}">
                  <adec:decorative xmlns:adec="http://schemas.microsoft.com/office/drawing/2017/decorative" val="1"/>
                </a:ext>
              </a:extLst>
            </p:cNvPr>
            <p:cNvSpPr/>
            <p:nvPr/>
          </p:nvSpPr>
          <p:spPr bwMode="auto">
            <a:xfrm>
              <a:off x="1339471" y="2568976"/>
              <a:ext cx="4568390" cy="640080"/>
            </a:xfrm>
            <a:prstGeom prst="rect">
              <a:avLst/>
            </a:prstGeom>
            <a:grpFill/>
            <a:ln w="5715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4" name="Rectangle: Top Corners Rounded 417">
              <a:extLst>
                <a:ext uri="{FF2B5EF4-FFF2-40B4-BE49-F238E27FC236}">
                  <a16:creationId xmlns:a16="http://schemas.microsoft.com/office/drawing/2014/main" id="{71DEA430-6702-41CF-B2B4-B8151EF07CCF}"/>
                </a:ext>
                <a:ext uri="{C183D7F6-B498-43B3-948B-1728B52AA6E4}">
                  <adec:decorative xmlns:adec="http://schemas.microsoft.com/office/drawing/2017/decorative" val="1"/>
                </a:ext>
              </a:extLst>
            </p:cNvPr>
            <p:cNvSpPr/>
            <p:nvPr/>
          </p:nvSpPr>
          <p:spPr bwMode="auto">
            <a:xfrm rot="16200000">
              <a:off x="804397" y="2635265"/>
              <a:ext cx="640080" cy="501270"/>
            </a:xfrm>
            <a:prstGeom prst="round2SameRect">
              <a:avLst>
                <a:gd name="adj1" fmla="val 50000"/>
                <a:gd name="adj2" fmla="val 0"/>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5" name="Rectangle 24">
              <a:extLst>
                <a:ext uri="{FF2B5EF4-FFF2-40B4-BE49-F238E27FC236}">
                  <a16:creationId xmlns:a16="http://schemas.microsoft.com/office/drawing/2014/main" id="{43971C1A-9C66-4479-AC61-B3340AD6AF11}"/>
                </a:ext>
              </a:extLst>
            </p:cNvPr>
            <p:cNvSpPr/>
            <p:nvPr/>
          </p:nvSpPr>
          <p:spPr>
            <a:xfrm>
              <a:off x="1475091" y="2695023"/>
              <a:ext cx="3584448" cy="400110"/>
            </a:xfrm>
            <a:prstGeom prst="rect">
              <a:avLst/>
            </a:prstGeom>
            <a:grpFill/>
          </p:spPr>
          <p:txBody>
            <a:bodyPr wrap="square">
              <a:spAutoFit/>
            </a:bodyPr>
            <a:lstStyle/>
            <a:p>
              <a:r>
                <a:rPr lang="en-IN" sz="2000" b="1" dirty="0">
                  <a:solidFill>
                    <a:srgbClr val="2F5597"/>
                  </a:solidFill>
                  <a:cs typeface="Calibri" pitchFamily="34" charset="0"/>
                </a:rPr>
                <a:t>Social Security </a:t>
              </a:r>
              <a:endParaRPr lang="en-US" sz="2000" b="1" dirty="0">
                <a:solidFill>
                  <a:srgbClr val="2F5597"/>
                </a:solidFill>
                <a:cs typeface="Calibri" pitchFamily="34" charset="0"/>
              </a:endParaRPr>
            </a:p>
          </p:txBody>
        </p:sp>
        <p:sp>
          <p:nvSpPr>
            <p:cNvPr id="27" name="TextBox 26">
              <a:extLst>
                <a:ext uri="{FF2B5EF4-FFF2-40B4-BE49-F238E27FC236}">
                  <a16:creationId xmlns:a16="http://schemas.microsoft.com/office/drawing/2014/main" id="{061A5D6F-B7A9-467A-B1E0-E7C1DDF85A86}"/>
                </a:ext>
                <a:ext uri="{C183D7F6-B498-43B3-948B-1728B52AA6E4}">
                  <adec:decorative xmlns:adec="http://schemas.microsoft.com/office/drawing/2017/decorative" val="1"/>
                </a:ext>
              </a:extLst>
            </p:cNvPr>
            <p:cNvSpPr txBox="1"/>
            <p:nvPr/>
          </p:nvSpPr>
          <p:spPr>
            <a:xfrm>
              <a:off x="933326" y="2707480"/>
              <a:ext cx="427357" cy="369332"/>
            </a:xfrm>
            <a:prstGeom prst="rect">
              <a:avLst/>
            </a:prstGeom>
            <a:grpFill/>
          </p:spPr>
          <p:txBody>
            <a:bodyPr wrap="square" rtlCol="0">
              <a:spAutoFit/>
            </a:bodyPr>
            <a:lstStyle/>
            <a:p>
              <a:pPr algn="ctr"/>
              <a:r>
                <a:rPr lang="en-US" b="1" dirty="0">
                  <a:solidFill>
                    <a:schemeClr val="bg1"/>
                  </a:solidFill>
                  <a:cs typeface="Arial" pitchFamily="34" charset="0"/>
                </a:rPr>
                <a:t>03</a:t>
              </a:r>
            </a:p>
          </p:txBody>
        </p:sp>
      </p:grpSp>
      <p:grpSp>
        <p:nvGrpSpPr>
          <p:cNvPr id="65" name="Group 64" descr="Website link: ssa.gov">
            <a:extLst>
              <a:ext uri="{FF2B5EF4-FFF2-40B4-BE49-F238E27FC236}">
                <a16:creationId xmlns:a16="http://schemas.microsoft.com/office/drawing/2014/main" id="{997E6F95-14C8-4810-9CCF-C47B364E8F0D}"/>
              </a:ext>
              <a:ext uri="{C183D7F6-B498-43B3-948B-1728B52AA6E4}">
                <adec:decorative xmlns:adec="http://schemas.microsoft.com/office/drawing/2017/decorative" val="0"/>
              </a:ext>
            </a:extLst>
          </p:cNvPr>
          <p:cNvGrpSpPr/>
          <p:nvPr/>
        </p:nvGrpSpPr>
        <p:grpSpPr>
          <a:xfrm>
            <a:off x="5957764" y="2689351"/>
            <a:ext cx="5308842" cy="658368"/>
            <a:chOff x="5957764" y="2689351"/>
            <a:chExt cx="5308842" cy="658368"/>
          </a:xfrm>
        </p:grpSpPr>
        <p:sp>
          <p:nvSpPr>
            <p:cNvPr id="21" name="Rectangle 20">
              <a:extLst>
                <a:ext uri="{FF2B5EF4-FFF2-40B4-BE49-F238E27FC236}">
                  <a16:creationId xmlns:a16="http://schemas.microsoft.com/office/drawing/2014/main" id="{B76EFF12-CC7F-49A2-98C6-F2F34D0176E0}"/>
                </a:ext>
                <a:ext uri="{C183D7F6-B498-43B3-948B-1728B52AA6E4}">
                  <adec:decorative xmlns:adec="http://schemas.microsoft.com/office/drawing/2017/decorative" val="1"/>
                </a:ext>
              </a:extLst>
            </p:cNvPr>
            <p:cNvSpPr/>
            <p:nvPr/>
          </p:nvSpPr>
          <p:spPr bwMode="auto">
            <a:xfrm>
              <a:off x="6008806" y="2742193"/>
              <a:ext cx="5257800" cy="548640"/>
            </a:xfrm>
            <a:prstGeom prst="rect">
              <a:avLst/>
            </a:prstGeom>
            <a:noFill/>
            <a:ln w="5715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2" name="Freeform: Shape 21">
              <a:extLst>
                <a:ext uri="{FF2B5EF4-FFF2-40B4-BE49-F238E27FC236}">
                  <a16:creationId xmlns:a16="http://schemas.microsoft.com/office/drawing/2014/main" id="{E8621CB2-504A-4D14-B9BC-3D8B58DC1E1F}"/>
                </a:ext>
                <a:ext uri="{C183D7F6-B498-43B3-948B-1728B52AA6E4}">
                  <adec:decorative xmlns:adec="http://schemas.microsoft.com/office/drawing/2017/decorative" val="1"/>
                </a:ext>
              </a:extLst>
            </p:cNvPr>
            <p:cNvSpPr/>
            <p:nvPr/>
          </p:nvSpPr>
          <p:spPr bwMode="auto">
            <a:xfrm>
              <a:off x="5957764" y="2689351"/>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4472C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26" name="Rectangle 25">
              <a:extLst>
                <a:ext uri="{FF2B5EF4-FFF2-40B4-BE49-F238E27FC236}">
                  <a16:creationId xmlns:a16="http://schemas.microsoft.com/office/drawing/2014/main" id="{4D9A3833-61E4-44A3-9281-A354B52428B1}"/>
                </a:ext>
              </a:extLst>
            </p:cNvPr>
            <p:cNvSpPr/>
            <p:nvPr/>
          </p:nvSpPr>
          <p:spPr>
            <a:xfrm>
              <a:off x="6541451" y="2815519"/>
              <a:ext cx="3480971" cy="400110"/>
            </a:xfrm>
            <a:prstGeom prst="rect">
              <a:avLst/>
            </a:prstGeom>
          </p:spPr>
          <p:txBody>
            <a:bodyPr wrap="square">
              <a:spAutoFit/>
            </a:bodyPr>
            <a:lstStyle/>
            <a:p>
              <a:r>
                <a:rPr lang="en-IN" sz="2000" dirty="0">
                  <a:solidFill>
                    <a:srgbClr val="2F5597"/>
                  </a:solidFill>
                  <a:cs typeface="Calibri" pitchFamily="34" charset="0"/>
                  <a:hlinkClick r:id="rId6"/>
                </a:rPr>
                <a:t>ssa.gov</a:t>
              </a:r>
              <a:r>
                <a:rPr lang="en-IN" sz="2000" dirty="0">
                  <a:solidFill>
                    <a:srgbClr val="2F5597"/>
                  </a:solidFill>
                  <a:cs typeface="Calibri" pitchFamily="34" charset="0"/>
                </a:rPr>
                <a:t> </a:t>
              </a:r>
            </a:p>
          </p:txBody>
        </p:sp>
      </p:grpSp>
      <p:grpSp>
        <p:nvGrpSpPr>
          <p:cNvPr id="59" name="Group 58" descr="Label 4: Health Insurance Marketplace ">
            <a:extLst>
              <a:ext uri="{FF2B5EF4-FFF2-40B4-BE49-F238E27FC236}">
                <a16:creationId xmlns:a16="http://schemas.microsoft.com/office/drawing/2014/main" id="{98C3AAF4-6323-46A8-9C22-72656A17FB2D}"/>
              </a:ext>
              <a:ext uri="{C183D7F6-B498-43B3-948B-1728B52AA6E4}">
                <adec:decorative xmlns:adec="http://schemas.microsoft.com/office/drawing/2017/decorative" val="0"/>
              </a:ext>
            </a:extLst>
          </p:cNvPr>
          <p:cNvGrpSpPr/>
          <p:nvPr/>
        </p:nvGrpSpPr>
        <p:grpSpPr>
          <a:xfrm>
            <a:off x="934843" y="3459047"/>
            <a:ext cx="5038658" cy="640080"/>
            <a:chOff x="869203" y="3364488"/>
            <a:chExt cx="5038658" cy="647279"/>
          </a:xfrm>
          <a:noFill/>
        </p:grpSpPr>
        <p:sp>
          <p:nvSpPr>
            <p:cNvPr id="30" name="Rectangle 29">
              <a:extLst>
                <a:ext uri="{FF2B5EF4-FFF2-40B4-BE49-F238E27FC236}">
                  <a16:creationId xmlns:a16="http://schemas.microsoft.com/office/drawing/2014/main" id="{0A6CE65A-2B42-44A9-8630-1DB7F9D22FFF}"/>
                </a:ext>
                <a:ext uri="{C183D7F6-B498-43B3-948B-1728B52AA6E4}">
                  <adec:decorative xmlns:adec="http://schemas.microsoft.com/office/drawing/2017/decorative" val="1"/>
                </a:ext>
              </a:extLst>
            </p:cNvPr>
            <p:cNvSpPr/>
            <p:nvPr/>
          </p:nvSpPr>
          <p:spPr bwMode="auto">
            <a:xfrm>
              <a:off x="1339471" y="3364488"/>
              <a:ext cx="4568390" cy="640080"/>
            </a:xfrm>
            <a:prstGeom prst="rect">
              <a:avLst/>
            </a:prstGeom>
            <a:grpFill/>
            <a:ln w="57150">
              <a:solidFill>
                <a:schemeClr val="accent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1" name="Rectangle: Top Corners Rounded 419">
              <a:extLst>
                <a:ext uri="{FF2B5EF4-FFF2-40B4-BE49-F238E27FC236}">
                  <a16:creationId xmlns:a16="http://schemas.microsoft.com/office/drawing/2014/main" id="{9046B7D8-192A-4DF4-B157-1ED5A35AACB0}"/>
                </a:ext>
                <a:ext uri="{C183D7F6-B498-43B3-948B-1728B52AA6E4}">
                  <adec:decorative xmlns:adec="http://schemas.microsoft.com/office/drawing/2017/decorative" val="1"/>
                </a:ext>
              </a:extLst>
            </p:cNvPr>
            <p:cNvSpPr/>
            <p:nvPr/>
          </p:nvSpPr>
          <p:spPr bwMode="auto">
            <a:xfrm rot="16200000">
              <a:off x="799798" y="3441092"/>
              <a:ext cx="640080" cy="501270"/>
            </a:xfrm>
            <a:prstGeom prst="round2SameRect">
              <a:avLst>
                <a:gd name="adj1" fmla="val 50000"/>
                <a:gd name="adj2" fmla="val 0"/>
              </a:avLst>
            </a:prstGeom>
            <a:solidFill>
              <a:srgbClr val="507BC8"/>
            </a:solidFill>
            <a:ln>
              <a:solidFill>
                <a:schemeClr val="accent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2" name="Rectangle 31">
              <a:extLst>
                <a:ext uri="{FF2B5EF4-FFF2-40B4-BE49-F238E27FC236}">
                  <a16:creationId xmlns:a16="http://schemas.microsoft.com/office/drawing/2014/main" id="{9BF33CB5-1A3C-4560-8D50-3E1A853AED43}"/>
                </a:ext>
              </a:extLst>
            </p:cNvPr>
            <p:cNvSpPr/>
            <p:nvPr/>
          </p:nvSpPr>
          <p:spPr>
            <a:xfrm>
              <a:off x="1467429" y="3481810"/>
              <a:ext cx="3584448" cy="404610"/>
            </a:xfrm>
            <a:prstGeom prst="rect">
              <a:avLst/>
            </a:prstGeom>
            <a:grpFill/>
            <a:ln>
              <a:noFill/>
            </a:ln>
          </p:spPr>
          <p:txBody>
            <a:bodyPr wrap="square">
              <a:spAutoFit/>
            </a:bodyPr>
            <a:lstStyle/>
            <a:p>
              <a:r>
                <a:rPr lang="en-IN" sz="2000" b="1" dirty="0">
                  <a:solidFill>
                    <a:srgbClr val="2F5597"/>
                  </a:solidFill>
                  <a:cs typeface="Calibri" pitchFamily="34" charset="0"/>
                </a:rPr>
                <a:t>Health Insurance Marketplace® </a:t>
              </a:r>
              <a:endParaRPr lang="en-US" sz="2000" b="1" dirty="0">
                <a:solidFill>
                  <a:srgbClr val="2F5597"/>
                </a:solidFill>
                <a:cs typeface="Calibri" pitchFamily="34" charset="0"/>
              </a:endParaRPr>
            </a:p>
          </p:txBody>
        </p:sp>
        <p:sp>
          <p:nvSpPr>
            <p:cNvPr id="34" name="TextBox 33">
              <a:extLst>
                <a:ext uri="{FF2B5EF4-FFF2-40B4-BE49-F238E27FC236}">
                  <a16:creationId xmlns:a16="http://schemas.microsoft.com/office/drawing/2014/main" id="{29A61B95-47F1-4C43-866F-22228D77348E}"/>
                </a:ext>
                <a:ext uri="{C183D7F6-B498-43B3-948B-1728B52AA6E4}">
                  <adec:decorative xmlns:adec="http://schemas.microsoft.com/office/drawing/2017/decorative" val="1"/>
                </a:ext>
              </a:extLst>
            </p:cNvPr>
            <p:cNvSpPr txBox="1"/>
            <p:nvPr/>
          </p:nvSpPr>
          <p:spPr>
            <a:xfrm>
              <a:off x="943054" y="3503322"/>
              <a:ext cx="427357" cy="369332"/>
            </a:xfrm>
            <a:prstGeom prst="rect">
              <a:avLst/>
            </a:prstGeom>
            <a:grpFill/>
            <a:ln>
              <a:solidFill>
                <a:schemeClr val="accent1"/>
              </a:solidFill>
            </a:ln>
          </p:spPr>
          <p:txBody>
            <a:bodyPr wrap="square" rtlCol="0">
              <a:spAutoFit/>
            </a:bodyPr>
            <a:lstStyle/>
            <a:p>
              <a:pPr algn="ctr"/>
              <a:r>
                <a:rPr lang="en-US" b="1" dirty="0">
                  <a:solidFill>
                    <a:schemeClr val="bg1"/>
                  </a:solidFill>
                  <a:cs typeface="Arial" pitchFamily="34" charset="0"/>
                </a:rPr>
                <a:t>04</a:t>
              </a:r>
            </a:p>
          </p:txBody>
        </p:sp>
      </p:grpSp>
      <p:grpSp>
        <p:nvGrpSpPr>
          <p:cNvPr id="66" name="Group 65" descr="Website link: HealthCare.gov &#10;">
            <a:extLst>
              <a:ext uri="{FF2B5EF4-FFF2-40B4-BE49-F238E27FC236}">
                <a16:creationId xmlns:a16="http://schemas.microsoft.com/office/drawing/2014/main" id="{6973FAA1-CE43-4B81-9FDE-60E5B82CDC58}"/>
              </a:ext>
              <a:ext uri="{C183D7F6-B498-43B3-948B-1728B52AA6E4}">
                <adec:decorative xmlns:adec="http://schemas.microsoft.com/office/drawing/2017/decorative" val="0"/>
              </a:ext>
            </a:extLst>
          </p:cNvPr>
          <p:cNvGrpSpPr/>
          <p:nvPr/>
        </p:nvGrpSpPr>
        <p:grpSpPr>
          <a:xfrm>
            <a:off x="5957764" y="3446360"/>
            <a:ext cx="5308842" cy="658368"/>
            <a:chOff x="5957764" y="3446360"/>
            <a:chExt cx="5308842" cy="658368"/>
          </a:xfrm>
        </p:grpSpPr>
        <p:sp>
          <p:nvSpPr>
            <p:cNvPr id="28" name="Rectangle 27">
              <a:extLst>
                <a:ext uri="{FF2B5EF4-FFF2-40B4-BE49-F238E27FC236}">
                  <a16:creationId xmlns:a16="http://schemas.microsoft.com/office/drawing/2014/main" id="{43EE81D4-F2FC-424C-9577-5C2133C05AF3}"/>
                </a:ext>
                <a:ext uri="{C183D7F6-B498-43B3-948B-1728B52AA6E4}">
                  <adec:decorative xmlns:adec="http://schemas.microsoft.com/office/drawing/2017/decorative" val="1"/>
                </a:ext>
              </a:extLst>
            </p:cNvPr>
            <p:cNvSpPr/>
            <p:nvPr/>
          </p:nvSpPr>
          <p:spPr bwMode="auto">
            <a:xfrm>
              <a:off x="6008806" y="3500806"/>
              <a:ext cx="5257800" cy="548640"/>
            </a:xfrm>
            <a:prstGeom prst="rect">
              <a:avLst/>
            </a:prstGeom>
            <a:noFill/>
            <a:ln w="57150">
              <a:solidFill>
                <a:srgbClr val="507BC8"/>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9" name="Freeform: Shape 28">
              <a:extLst>
                <a:ext uri="{FF2B5EF4-FFF2-40B4-BE49-F238E27FC236}">
                  <a16:creationId xmlns:a16="http://schemas.microsoft.com/office/drawing/2014/main" id="{474E4E82-1E90-4B52-86EC-E14FA377E859}"/>
                </a:ext>
                <a:ext uri="{C183D7F6-B498-43B3-948B-1728B52AA6E4}">
                  <adec:decorative xmlns:adec="http://schemas.microsoft.com/office/drawing/2017/decorative" val="1"/>
                </a:ext>
              </a:extLst>
            </p:cNvPr>
            <p:cNvSpPr/>
            <p:nvPr/>
          </p:nvSpPr>
          <p:spPr bwMode="auto">
            <a:xfrm>
              <a:off x="5957764" y="3446360"/>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507BC8"/>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33" name="Rectangle 32">
              <a:extLst>
                <a:ext uri="{FF2B5EF4-FFF2-40B4-BE49-F238E27FC236}">
                  <a16:creationId xmlns:a16="http://schemas.microsoft.com/office/drawing/2014/main" id="{09193643-1F50-4AC5-ABF4-598940F92ADE}"/>
                </a:ext>
              </a:extLst>
            </p:cNvPr>
            <p:cNvSpPr/>
            <p:nvPr/>
          </p:nvSpPr>
          <p:spPr>
            <a:xfrm>
              <a:off x="6541451" y="3575523"/>
              <a:ext cx="3480970" cy="400110"/>
            </a:xfrm>
            <a:prstGeom prst="rect">
              <a:avLst/>
            </a:prstGeom>
          </p:spPr>
          <p:txBody>
            <a:bodyPr wrap="square">
              <a:spAutoFit/>
            </a:bodyPr>
            <a:lstStyle/>
            <a:p>
              <a:r>
                <a:rPr lang="en-IN" sz="2000" dirty="0">
                  <a:solidFill>
                    <a:srgbClr val="2F5597"/>
                  </a:solidFill>
                  <a:cs typeface="Calibri" pitchFamily="34" charset="0"/>
                  <a:hlinkClick r:id="rId7"/>
                </a:rPr>
                <a:t>HealthCare.gov</a:t>
              </a:r>
              <a:r>
                <a:rPr lang="en-IN" sz="2000" dirty="0">
                  <a:solidFill>
                    <a:srgbClr val="2F5597"/>
                  </a:solidFill>
                  <a:cs typeface="Calibri" pitchFamily="34" charset="0"/>
                </a:rPr>
                <a:t> </a:t>
              </a:r>
            </a:p>
          </p:txBody>
        </p:sp>
      </p:grpSp>
      <p:grpSp>
        <p:nvGrpSpPr>
          <p:cNvPr id="60" name="Group 59" descr="Label 5: Children’s Health Insurance Program &#10; ">
            <a:extLst>
              <a:ext uri="{FF2B5EF4-FFF2-40B4-BE49-F238E27FC236}">
                <a16:creationId xmlns:a16="http://schemas.microsoft.com/office/drawing/2014/main" id="{1E46E46B-A8A3-4C8E-9B8E-9839A93CF4C5}"/>
              </a:ext>
              <a:ext uri="{C183D7F6-B498-43B3-948B-1728B52AA6E4}">
                <adec:decorative xmlns:adec="http://schemas.microsoft.com/office/drawing/2017/decorative" val="0"/>
              </a:ext>
            </a:extLst>
          </p:cNvPr>
          <p:cNvGrpSpPr/>
          <p:nvPr/>
        </p:nvGrpSpPr>
        <p:grpSpPr>
          <a:xfrm>
            <a:off x="931450" y="4217677"/>
            <a:ext cx="5042051" cy="640698"/>
            <a:chOff x="870805" y="4159381"/>
            <a:chExt cx="5042051" cy="640698"/>
          </a:xfrm>
        </p:grpSpPr>
        <p:sp>
          <p:nvSpPr>
            <p:cNvPr id="37" name="Rectangle 36">
              <a:extLst>
                <a:ext uri="{FF2B5EF4-FFF2-40B4-BE49-F238E27FC236}">
                  <a16:creationId xmlns:a16="http://schemas.microsoft.com/office/drawing/2014/main" id="{2EF0E87D-2C7C-4638-B8E8-399B7968C71B}"/>
                </a:ext>
                <a:ext uri="{C183D7F6-B498-43B3-948B-1728B52AA6E4}">
                  <adec:decorative xmlns:adec="http://schemas.microsoft.com/office/drawing/2017/decorative" val="1"/>
                </a:ext>
              </a:extLst>
            </p:cNvPr>
            <p:cNvSpPr/>
            <p:nvPr/>
          </p:nvSpPr>
          <p:spPr bwMode="auto">
            <a:xfrm>
              <a:off x="1339472" y="4159999"/>
              <a:ext cx="4573384" cy="640080"/>
            </a:xfrm>
            <a:prstGeom prst="rect">
              <a:avLst/>
            </a:prstGeom>
            <a:noFill/>
            <a:ln w="5715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8" name="Rectangle: Top Corners Rounded 421">
              <a:extLst>
                <a:ext uri="{FF2B5EF4-FFF2-40B4-BE49-F238E27FC236}">
                  <a16:creationId xmlns:a16="http://schemas.microsoft.com/office/drawing/2014/main" id="{AE2A7B73-D4EA-463D-9D7E-0FE43CF92954}"/>
                </a:ext>
                <a:ext uri="{C183D7F6-B498-43B3-948B-1728B52AA6E4}">
                  <adec:decorative xmlns:adec="http://schemas.microsoft.com/office/drawing/2017/decorative" val="1"/>
                </a:ext>
              </a:extLst>
            </p:cNvPr>
            <p:cNvSpPr/>
            <p:nvPr/>
          </p:nvSpPr>
          <p:spPr bwMode="auto">
            <a:xfrm rot="16200000">
              <a:off x="801400" y="4228786"/>
              <a:ext cx="640080" cy="501270"/>
            </a:xfrm>
            <a:prstGeom prst="round2SameRect">
              <a:avLst>
                <a:gd name="adj1" fmla="val 50000"/>
                <a:gd name="adj2" fmla="val 0"/>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9" name="Rectangle 38">
              <a:extLst>
                <a:ext uri="{FF2B5EF4-FFF2-40B4-BE49-F238E27FC236}">
                  <a16:creationId xmlns:a16="http://schemas.microsoft.com/office/drawing/2014/main" id="{27B0FDC2-46FE-487F-BCC6-1DBD724A4B64}"/>
                </a:ext>
              </a:extLst>
            </p:cNvPr>
            <p:cNvSpPr/>
            <p:nvPr/>
          </p:nvSpPr>
          <p:spPr>
            <a:xfrm>
              <a:off x="1467429" y="4282533"/>
              <a:ext cx="4440432" cy="400110"/>
            </a:xfrm>
            <a:prstGeom prst="rect">
              <a:avLst/>
            </a:prstGeom>
          </p:spPr>
          <p:txBody>
            <a:bodyPr wrap="square">
              <a:spAutoFit/>
            </a:bodyPr>
            <a:lstStyle/>
            <a:p>
              <a:r>
                <a:rPr lang="en-IN" sz="2000" b="1" dirty="0">
                  <a:solidFill>
                    <a:srgbClr val="2F5597"/>
                  </a:solidFill>
                  <a:cs typeface="Calibri" pitchFamily="34" charset="0"/>
                </a:rPr>
                <a:t>Children’s Health Insurance Program </a:t>
              </a:r>
              <a:endParaRPr lang="en-US" sz="2000" b="1" dirty="0">
                <a:solidFill>
                  <a:srgbClr val="2F5597"/>
                </a:solidFill>
                <a:cs typeface="Calibri" pitchFamily="34" charset="0"/>
              </a:endParaRPr>
            </a:p>
          </p:txBody>
        </p:sp>
        <p:sp>
          <p:nvSpPr>
            <p:cNvPr id="41" name="TextBox 40">
              <a:extLst>
                <a:ext uri="{FF2B5EF4-FFF2-40B4-BE49-F238E27FC236}">
                  <a16:creationId xmlns:a16="http://schemas.microsoft.com/office/drawing/2014/main" id="{E3CCE8EC-3DAF-4C87-8EBE-96AEB44A0DAB}"/>
                </a:ext>
                <a:ext uri="{C183D7F6-B498-43B3-948B-1728B52AA6E4}">
                  <adec:decorative xmlns:adec="http://schemas.microsoft.com/office/drawing/2017/decorative" val="1"/>
                </a:ext>
              </a:extLst>
            </p:cNvPr>
            <p:cNvSpPr txBox="1"/>
            <p:nvPr/>
          </p:nvSpPr>
          <p:spPr>
            <a:xfrm>
              <a:off x="933325" y="4298973"/>
              <a:ext cx="427357" cy="369332"/>
            </a:xfrm>
            <a:prstGeom prst="rect">
              <a:avLst/>
            </a:prstGeom>
            <a:noFill/>
          </p:spPr>
          <p:txBody>
            <a:bodyPr wrap="square" rtlCol="0">
              <a:spAutoFit/>
            </a:bodyPr>
            <a:lstStyle/>
            <a:p>
              <a:pPr algn="ctr"/>
              <a:r>
                <a:rPr lang="en-US" b="1" dirty="0">
                  <a:solidFill>
                    <a:schemeClr val="bg1"/>
                  </a:solidFill>
                  <a:cs typeface="Arial" pitchFamily="34" charset="0"/>
                </a:rPr>
                <a:t>05</a:t>
              </a:r>
            </a:p>
          </p:txBody>
        </p:sp>
      </p:grpSp>
      <p:grpSp>
        <p:nvGrpSpPr>
          <p:cNvPr id="67" name="Group 66" descr="Website link: InsureKidsNow.gov &#10;">
            <a:extLst>
              <a:ext uri="{FF2B5EF4-FFF2-40B4-BE49-F238E27FC236}">
                <a16:creationId xmlns:a16="http://schemas.microsoft.com/office/drawing/2014/main" id="{42810CF7-C0AA-4D5C-8E9D-98113C7096F0}"/>
              </a:ext>
              <a:ext uri="{C183D7F6-B498-43B3-948B-1728B52AA6E4}">
                <adec:decorative xmlns:adec="http://schemas.microsoft.com/office/drawing/2017/decorative" val="0"/>
              </a:ext>
            </a:extLst>
          </p:cNvPr>
          <p:cNvGrpSpPr/>
          <p:nvPr/>
        </p:nvGrpSpPr>
        <p:grpSpPr>
          <a:xfrm>
            <a:off x="5957764" y="4203369"/>
            <a:ext cx="5308842" cy="658368"/>
            <a:chOff x="5957764" y="4203369"/>
            <a:chExt cx="5308842" cy="658368"/>
          </a:xfrm>
        </p:grpSpPr>
        <p:sp>
          <p:nvSpPr>
            <p:cNvPr id="35" name="Rectangle 34">
              <a:extLst>
                <a:ext uri="{FF2B5EF4-FFF2-40B4-BE49-F238E27FC236}">
                  <a16:creationId xmlns:a16="http://schemas.microsoft.com/office/drawing/2014/main" id="{1321B5EB-1750-48AB-88BC-0555DFFCAC2F}"/>
                </a:ext>
                <a:ext uri="{C183D7F6-B498-43B3-948B-1728B52AA6E4}">
                  <adec:decorative xmlns:adec="http://schemas.microsoft.com/office/drawing/2017/decorative" val="1"/>
                </a:ext>
              </a:extLst>
            </p:cNvPr>
            <p:cNvSpPr/>
            <p:nvPr/>
          </p:nvSpPr>
          <p:spPr bwMode="auto">
            <a:xfrm>
              <a:off x="6008806" y="4259419"/>
              <a:ext cx="5257800" cy="548640"/>
            </a:xfrm>
            <a:prstGeom prst="rect">
              <a:avLst/>
            </a:prstGeom>
            <a:noFill/>
            <a:ln w="5715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6" name="Freeform: Shape 35">
              <a:extLst>
                <a:ext uri="{FF2B5EF4-FFF2-40B4-BE49-F238E27FC236}">
                  <a16:creationId xmlns:a16="http://schemas.microsoft.com/office/drawing/2014/main" id="{AB0888F0-8087-4035-AEA3-4CD571A279C2}"/>
                </a:ext>
                <a:ext uri="{C183D7F6-B498-43B3-948B-1728B52AA6E4}">
                  <adec:decorative xmlns:adec="http://schemas.microsoft.com/office/drawing/2017/decorative" val="1"/>
                </a:ext>
              </a:extLst>
            </p:cNvPr>
            <p:cNvSpPr/>
            <p:nvPr/>
          </p:nvSpPr>
          <p:spPr bwMode="auto">
            <a:xfrm>
              <a:off x="5957764" y="4203369"/>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A5EC6"/>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40" name="Rectangle 39">
              <a:extLst>
                <a:ext uri="{FF2B5EF4-FFF2-40B4-BE49-F238E27FC236}">
                  <a16:creationId xmlns:a16="http://schemas.microsoft.com/office/drawing/2014/main" id="{4B8849DF-6C42-42A3-8EDD-F9D9749DD916}"/>
                </a:ext>
              </a:extLst>
            </p:cNvPr>
            <p:cNvSpPr/>
            <p:nvPr/>
          </p:nvSpPr>
          <p:spPr>
            <a:xfrm>
              <a:off x="6541450" y="4335527"/>
              <a:ext cx="3685391" cy="400110"/>
            </a:xfrm>
            <a:prstGeom prst="rect">
              <a:avLst/>
            </a:prstGeom>
          </p:spPr>
          <p:txBody>
            <a:bodyPr wrap="square">
              <a:spAutoFit/>
            </a:bodyPr>
            <a:lstStyle/>
            <a:p>
              <a:r>
                <a:rPr lang="en-IN" sz="2000" dirty="0">
                  <a:solidFill>
                    <a:srgbClr val="2F5597"/>
                  </a:solidFill>
                  <a:cs typeface="Calibri" pitchFamily="34" charset="0"/>
                  <a:hlinkClick r:id="rId8"/>
                </a:rPr>
                <a:t>InsureKidsNow.gov</a:t>
              </a:r>
              <a:r>
                <a:rPr lang="en-IN" sz="2000" dirty="0">
                  <a:solidFill>
                    <a:srgbClr val="2F5597"/>
                  </a:solidFill>
                  <a:cs typeface="Calibri" pitchFamily="34" charset="0"/>
                </a:rPr>
                <a:t> </a:t>
              </a:r>
            </a:p>
          </p:txBody>
        </p:sp>
      </p:grpSp>
      <p:grpSp>
        <p:nvGrpSpPr>
          <p:cNvPr id="61" name="Group 60" descr="Label 6: CMS National Training Program &#10; ">
            <a:extLst>
              <a:ext uri="{FF2B5EF4-FFF2-40B4-BE49-F238E27FC236}">
                <a16:creationId xmlns:a16="http://schemas.microsoft.com/office/drawing/2014/main" id="{209CF6E8-4123-446D-9825-12E4B58A678D}"/>
              </a:ext>
              <a:ext uri="{C183D7F6-B498-43B3-948B-1728B52AA6E4}">
                <adec:decorative xmlns:adec="http://schemas.microsoft.com/office/drawing/2017/decorative" val="0"/>
              </a:ext>
            </a:extLst>
          </p:cNvPr>
          <p:cNvGrpSpPr/>
          <p:nvPr/>
        </p:nvGrpSpPr>
        <p:grpSpPr>
          <a:xfrm>
            <a:off x="931453" y="4976924"/>
            <a:ext cx="5042048" cy="640081"/>
            <a:chOff x="870805" y="4955510"/>
            <a:chExt cx="5042048" cy="640081"/>
          </a:xfrm>
          <a:noFill/>
        </p:grpSpPr>
        <p:sp>
          <p:nvSpPr>
            <p:cNvPr id="44" name="Rectangle 43">
              <a:extLst>
                <a:ext uri="{FF2B5EF4-FFF2-40B4-BE49-F238E27FC236}">
                  <a16:creationId xmlns:a16="http://schemas.microsoft.com/office/drawing/2014/main" id="{034B401F-6C53-4237-B0B9-6701249FE103}"/>
                </a:ext>
                <a:ext uri="{C183D7F6-B498-43B3-948B-1728B52AA6E4}">
                  <adec:decorative xmlns:adec="http://schemas.microsoft.com/office/drawing/2017/decorative" val="1"/>
                </a:ext>
              </a:extLst>
            </p:cNvPr>
            <p:cNvSpPr/>
            <p:nvPr/>
          </p:nvSpPr>
          <p:spPr bwMode="auto">
            <a:xfrm>
              <a:off x="1339470" y="4955511"/>
              <a:ext cx="4573383" cy="640080"/>
            </a:xfrm>
            <a:prstGeom prst="rect">
              <a:avLst/>
            </a:prstGeom>
            <a:grpFill/>
            <a:ln w="5715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5" name="Rectangle: Top Corners Rounded 425">
              <a:extLst>
                <a:ext uri="{FF2B5EF4-FFF2-40B4-BE49-F238E27FC236}">
                  <a16:creationId xmlns:a16="http://schemas.microsoft.com/office/drawing/2014/main" id="{C6103222-E966-45C8-9749-42822A8C772D}"/>
                </a:ext>
                <a:ext uri="{C183D7F6-B498-43B3-948B-1728B52AA6E4}">
                  <adec:decorative xmlns:adec="http://schemas.microsoft.com/office/drawing/2017/decorative" val="1"/>
                </a:ext>
              </a:extLst>
            </p:cNvPr>
            <p:cNvSpPr/>
            <p:nvPr/>
          </p:nvSpPr>
          <p:spPr bwMode="auto">
            <a:xfrm rot="16200000">
              <a:off x="801400" y="5024915"/>
              <a:ext cx="640080" cy="501270"/>
            </a:xfrm>
            <a:prstGeom prst="round2SameRect">
              <a:avLst>
                <a:gd name="adj1" fmla="val 50000"/>
                <a:gd name="adj2" fmla="val 0"/>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6" name="Rectangle 45">
              <a:extLst>
                <a:ext uri="{FF2B5EF4-FFF2-40B4-BE49-F238E27FC236}">
                  <a16:creationId xmlns:a16="http://schemas.microsoft.com/office/drawing/2014/main" id="{F0B90301-1322-4156-9D1D-D854A3CA5B25}"/>
                </a:ext>
              </a:extLst>
            </p:cNvPr>
            <p:cNvSpPr/>
            <p:nvPr/>
          </p:nvSpPr>
          <p:spPr>
            <a:xfrm>
              <a:off x="1471313" y="5091616"/>
              <a:ext cx="3588226" cy="400110"/>
            </a:xfrm>
            <a:prstGeom prst="rect">
              <a:avLst/>
            </a:prstGeom>
            <a:grpFill/>
          </p:spPr>
          <p:txBody>
            <a:bodyPr wrap="square">
              <a:spAutoFit/>
            </a:bodyPr>
            <a:lstStyle/>
            <a:p>
              <a:r>
                <a:rPr lang="en-IN" sz="2000" b="1" dirty="0">
                  <a:solidFill>
                    <a:srgbClr val="2F5597"/>
                  </a:solidFill>
                  <a:cs typeface="Calibri" pitchFamily="34" charset="0"/>
                </a:rPr>
                <a:t>CMS National Training Program </a:t>
              </a:r>
              <a:endParaRPr lang="en-US" sz="2000" b="1" dirty="0">
                <a:solidFill>
                  <a:srgbClr val="2F5597"/>
                </a:solidFill>
                <a:cs typeface="Calibri" pitchFamily="34" charset="0"/>
              </a:endParaRPr>
            </a:p>
          </p:txBody>
        </p:sp>
        <p:sp>
          <p:nvSpPr>
            <p:cNvPr id="48" name="TextBox 47">
              <a:extLst>
                <a:ext uri="{FF2B5EF4-FFF2-40B4-BE49-F238E27FC236}">
                  <a16:creationId xmlns:a16="http://schemas.microsoft.com/office/drawing/2014/main" id="{35EEEB1A-472E-456D-8473-42F6E19C68CA}"/>
                </a:ext>
                <a:ext uri="{C183D7F6-B498-43B3-948B-1728B52AA6E4}">
                  <adec:decorative xmlns:adec="http://schemas.microsoft.com/office/drawing/2017/decorative" val="1"/>
                </a:ext>
              </a:extLst>
            </p:cNvPr>
            <p:cNvSpPr txBox="1"/>
            <p:nvPr/>
          </p:nvSpPr>
          <p:spPr>
            <a:xfrm>
              <a:off x="923784" y="5107686"/>
              <a:ext cx="427357" cy="369332"/>
            </a:xfrm>
            <a:prstGeom prst="rect">
              <a:avLst/>
            </a:prstGeom>
            <a:grpFill/>
          </p:spPr>
          <p:txBody>
            <a:bodyPr wrap="square" rtlCol="0">
              <a:spAutoFit/>
            </a:bodyPr>
            <a:lstStyle/>
            <a:p>
              <a:pPr algn="ctr"/>
              <a:r>
                <a:rPr lang="en-US" b="1" dirty="0">
                  <a:solidFill>
                    <a:schemeClr val="bg1"/>
                  </a:solidFill>
                  <a:cs typeface="Arial" pitchFamily="34" charset="0"/>
                </a:rPr>
                <a:t>06</a:t>
              </a:r>
            </a:p>
          </p:txBody>
        </p:sp>
      </p:grpSp>
      <p:grpSp>
        <p:nvGrpSpPr>
          <p:cNvPr id="68" name="Group 67" descr="Website link: CMSnationaltrainingprogram.cms.gov &#10;">
            <a:extLst>
              <a:ext uri="{FF2B5EF4-FFF2-40B4-BE49-F238E27FC236}">
                <a16:creationId xmlns:a16="http://schemas.microsoft.com/office/drawing/2014/main" id="{26FF5D7E-76F0-45CB-9698-DBF8B3518FF3}"/>
              </a:ext>
              <a:ext uri="{C183D7F6-B498-43B3-948B-1728B52AA6E4}">
                <adec:decorative xmlns:adec="http://schemas.microsoft.com/office/drawing/2017/decorative" val="0"/>
              </a:ext>
            </a:extLst>
          </p:cNvPr>
          <p:cNvGrpSpPr/>
          <p:nvPr/>
        </p:nvGrpSpPr>
        <p:grpSpPr>
          <a:xfrm>
            <a:off x="5957764" y="4960378"/>
            <a:ext cx="5308842" cy="658368"/>
            <a:chOff x="5957764" y="4960378"/>
            <a:chExt cx="5308842" cy="658368"/>
          </a:xfrm>
        </p:grpSpPr>
        <p:sp>
          <p:nvSpPr>
            <p:cNvPr id="42" name="Rectangle 41">
              <a:extLst>
                <a:ext uri="{FF2B5EF4-FFF2-40B4-BE49-F238E27FC236}">
                  <a16:creationId xmlns:a16="http://schemas.microsoft.com/office/drawing/2014/main" id="{1C4A6500-DC98-4AF5-B3B4-6FF1E194275F}"/>
                </a:ext>
                <a:ext uri="{C183D7F6-B498-43B3-948B-1728B52AA6E4}">
                  <adec:decorative xmlns:adec="http://schemas.microsoft.com/office/drawing/2017/decorative" val="1"/>
                </a:ext>
              </a:extLst>
            </p:cNvPr>
            <p:cNvSpPr/>
            <p:nvPr/>
          </p:nvSpPr>
          <p:spPr bwMode="auto">
            <a:xfrm>
              <a:off x="6008806" y="5018032"/>
              <a:ext cx="5257800" cy="548640"/>
            </a:xfrm>
            <a:prstGeom prst="rect">
              <a:avLst/>
            </a:prstGeom>
            <a:noFill/>
            <a:ln w="57150">
              <a:solidFill>
                <a:srgbClr val="002D4D"/>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3" name="Freeform: Shape 42">
              <a:extLst>
                <a:ext uri="{FF2B5EF4-FFF2-40B4-BE49-F238E27FC236}">
                  <a16:creationId xmlns:a16="http://schemas.microsoft.com/office/drawing/2014/main" id="{8E4AED92-A479-4E90-93CE-59EEA9E2A45C}"/>
                </a:ext>
                <a:ext uri="{C183D7F6-B498-43B3-948B-1728B52AA6E4}">
                  <adec:decorative xmlns:adec="http://schemas.microsoft.com/office/drawing/2017/decorative" val="1"/>
                </a:ext>
              </a:extLst>
            </p:cNvPr>
            <p:cNvSpPr/>
            <p:nvPr/>
          </p:nvSpPr>
          <p:spPr bwMode="auto">
            <a:xfrm>
              <a:off x="5957764" y="4960378"/>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47" name="Rectangle 46">
              <a:extLst>
                <a:ext uri="{FF2B5EF4-FFF2-40B4-BE49-F238E27FC236}">
                  <a16:creationId xmlns:a16="http://schemas.microsoft.com/office/drawing/2014/main" id="{670B38B4-9A48-4C39-AEB6-E205756A9966}"/>
                </a:ext>
              </a:extLst>
            </p:cNvPr>
            <p:cNvSpPr/>
            <p:nvPr/>
          </p:nvSpPr>
          <p:spPr>
            <a:xfrm>
              <a:off x="6541451" y="5095531"/>
              <a:ext cx="4311079" cy="400110"/>
            </a:xfrm>
            <a:prstGeom prst="rect">
              <a:avLst/>
            </a:prstGeom>
          </p:spPr>
          <p:txBody>
            <a:bodyPr wrap="square">
              <a:spAutoFit/>
            </a:bodyPr>
            <a:lstStyle/>
            <a:p>
              <a:r>
                <a:rPr lang="en-IN" sz="2000" dirty="0">
                  <a:solidFill>
                    <a:srgbClr val="2F5597"/>
                  </a:solidFill>
                  <a:cs typeface="Calibri" pitchFamily="34" charset="0"/>
                  <a:hlinkClick r:id="rId9"/>
                </a:rPr>
                <a:t>CMSnationaltrainingprogram.cms.gov</a:t>
              </a:r>
              <a:r>
                <a:rPr lang="en-IN" sz="2000" dirty="0">
                  <a:solidFill>
                    <a:srgbClr val="2F5597"/>
                  </a:solidFill>
                  <a:cs typeface="Calibri" pitchFamily="34" charset="0"/>
                </a:rPr>
                <a:t> </a:t>
              </a:r>
            </a:p>
          </p:txBody>
        </p:sp>
      </p:grpSp>
      <p:grpSp>
        <p:nvGrpSpPr>
          <p:cNvPr id="62" name="Group 61" descr="Label 7: State Health Insurance Program (SHIP) &#10; ">
            <a:extLst>
              <a:ext uri="{FF2B5EF4-FFF2-40B4-BE49-F238E27FC236}">
                <a16:creationId xmlns:a16="http://schemas.microsoft.com/office/drawing/2014/main" id="{37EEA34A-8053-4109-A9A5-CB6DD711AC92}"/>
              </a:ext>
              <a:ext uri="{C183D7F6-B498-43B3-948B-1728B52AA6E4}">
                <adec:decorative xmlns:adec="http://schemas.microsoft.com/office/drawing/2017/decorative" val="0"/>
              </a:ext>
            </a:extLst>
          </p:cNvPr>
          <p:cNvGrpSpPr/>
          <p:nvPr/>
        </p:nvGrpSpPr>
        <p:grpSpPr>
          <a:xfrm>
            <a:off x="931453" y="5735554"/>
            <a:ext cx="5042048" cy="640080"/>
            <a:chOff x="865686" y="5751022"/>
            <a:chExt cx="5062679" cy="640080"/>
          </a:xfrm>
        </p:grpSpPr>
        <p:sp>
          <p:nvSpPr>
            <p:cNvPr id="51" name="Rectangle 50">
              <a:extLst>
                <a:ext uri="{FF2B5EF4-FFF2-40B4-BE49-F238E27FC236}">
                  <a16:creationId xmlns:a16="http://schemas.microsoft.com/office/drawing/2014/main" id="{8079DAF5-121A-4627-9688-0D9D597DFD86}"/>
                </a:ext>
                <a:ext uri="{C183D7F6-B498-43B3-948B-1728B52AA6E4}">
                  <adec:decorative xmlns:adec="http://schemas.microsoft.com/office/drawing/2017/decorative" val="1"/>
                </a:ext>
              </a:extLst>
            </p:cNvPr>
            <p:cNvSpPr/>
            <p:nvPr/>
          </p:nvSpPr>
          <p:spPr bwMode="auto">
            <a:xfrm>
              <a:off x="1339471" y="5751022"/>
              <a:ext cx="4573384" cy="640080"/>
            </a:xfrm>
            <a:prstGeom prst="rect">
              <a:avLst/>
            </a:prstGeom>
            <a:noFill/>
            <a:ln w="57150">
              <a:solidFill>
                <a:srgbClr val="01112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2" name="Rectangle: Top Corners Rounded 425">
              <a:extLst>
                <a:ext uri="{FF2B5EF4-FFF2-40B4-BE49-F238E27FC236}">
                  <a16:creationId xmlns:a16="http://schemas.microsoft.com/office/drawing/2014/main" id="{CDB934F5-8A24-4CB7-BB1C-B17689673D07}"/>
                </a:ext>
                <a:ext uri="{C183D7F6-B498-43B3-948B-1728B52AA6E4}">
                  <adec:decorative xmlns:adec="http://schemas.microsoft.com/office/drawing/2017/decorative" val="1"/>
                </a:ext>
              </a:extLst>
            </p:cNvPr>
            <p:cNvSpPr/>
            <p:nvPr/>
          </p:nvSpPr>
          <p:spPr bwMode="auto">
            <a:xfrm rot="16200000">
              <a:off x="796281" y="5820427"/>
              <a:ext cx="640080" cy="501270"/>
            </a:xfrm>
            <a:prstGeom prst="round2SameRect">
              <a:avLst>
                <a:gd name="adj1" fmla="val 50000"/>
                <a:gd name="adj2" fmla="val 0"/>
              </a:avLst>
            </a:prstGeom>
            <a:solidFill>
              <a:srgbClr val="011121"/>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3" name="Rectangle 52">
              <a:extLst>
                <a:ext uri="{FF2B5EF4-FFF2-40B4-BE49-F238E27FC236}">
                  <a16:creationId xmlns:a16="http://schemas.microsoft.com/office/drawing/2014/main" id="{20664088-BB20-42E4-9C74-CEDFF25ABA6F}"/>
                </a:ext>
              </a:extLst>
            </p:cNvPr>
            <p:cNvSpPr/>
            <p:nvPr/>
          </p:nvSpPr>
          <p:spPr>
            <a:xfrm>
              <a:off x="1473777" y="5864895"/>
              <a:ext cx="4454588" cy="400110"/>
            </a:xfrm>
            <a:prstGeom prst="rect">
              <a:avLst/>
            </a:prstGeom>
          </p:spPr>
          <p:txBody>
            <a:bodyPr wrap="square">
              <a:spAutoFit/>
            </a:bodyPr>
            <a:lstStyle/>
            <a:p>
              <a:r>
                <a:rPr lang="en-US" sz="2000" b="1" dirty="0">
                  <a:solidFill>
                    <a:srgbClr val="2F5597"/>
                  </a:solidFill>
                  <a:cs typeface="Calibri" pitchFamily="34" charset="0"/>
                </a:rPr>
                <a:t>State Health Insurance Program (SHIP) </a:t>
              </a:r>
            </a:p>
          </p:txBody>
        </p:sp>
        <p:sp>
          <p:nvSpPr>
            <p:cNvPr id="55" name="TextBox 54">
              <a:extLst>
                <a:ext uri="{FF2B5EF4-FFF2-40B4-BE49-F238E27FC236}">
                  <a16:creationId xmlns:a16="http://schemas.microsoft.com/office/drawing/2014/main" id="{A0595AC3-E8C5-4E3F-BCC6-4D8F82EA2269}"/>
                </a:ext>
                <a:ext uri="{C183D7F6-B498-43B3-948B-1728B52AA6E4}">
                  <adec:decorative xmlns:adec="http://schemas.microsoft.com/office/drawing/2017/decorative" val="1"/>
                </a:ext>
              </a:extLst>
            </p:cNvPr>
            <p:cNvSpPr txBox="1"/>
            <p:nvPr/>
          </p:nvSpPr>
          <p:spPr>
            <a:xfrm>
              <a:off x="923784" y="5886396"/>
              <a:ext cx="427357" cy="369332"/>
            </a:xfrm>
            <a:prstGeom prst="rect">
              <a:avLst/>
            </a:prstGeom>
            <a:noFill/>
          </p:spPr>
          <p:txBody>
            <a:bodyPr wrap="square" rtlCol="0">
              <a:spAutoFit/>
            </a:bodyPr>
            <a:lstStyle/>
            <a:p>
              <a:pPr algn="ctr"/>
              <a:r>
                <a:rPr lang="en-US" b="1" dirty="0">
                  <a:solidFill>
                    <a:schemeClr val="bg1"/>
                  </a:solidFill>
                  <a:cs typeface="Arial" pitchFamily="34" charset="0"/>
                </a:rPr>
                <a:t>07</a:t>
              </a:r>
            </a:p>
          </p:txBody>
        </p:sp>
      </p:grpSp>
      <p:grpSp>
        <p:nvGrpSpPr>
          <p:cNvPr id="69" name="Group 68" descr="Website link: shiphelp.org &#10;">
            <a:extLst>
              <a:ext uri="{FF2B5EF4-FFF2-40B4-BE49-F238E27FC236}">
                <a16:creationId xmlns:a16="http://schemas.microsoft.com/office/drawing/2014/main" id="{1969F42F-634C-45CC-83D1-F70C4D541E2F}"/>
              </a:ext>
              <a:ext uri="{C183D7F6-B498-43B3-948B-1728B52AA6E4}">
                <adec:decorative xmlns:adec="http://schemas.microsoft.com/office/drawing/2017/decorative" val="0"/>
              </a:ext>
            </a:extLst>
          </p:cNvPr>
          <p:cNvGrpSpPr/>
          <p:nvPr/>
        </p:nvGrpSpPr>
        <p:grpSpPr>
          <a:xfrm>
            <a:off x="5957764" y="5717387"/>
            <a:ext cx="5308842" cy="658368"/>
            <a:chOff x="5957764" y="5717387"/>
            <a:chExt cx="5308842" cy="658368"/>
          </a:xfrm>
        </p:grpSpPr>
        <p:sp>
          <p:nvSpPr>
            <p:cNvPr id="49" name="Rectangle 48">
              <a:extLst>
                <a:ext uri="{FF2B5EF4-FFF2-40B4-BE49-F238E27FC236}">
                  <a16:creationId xmlns:a16="http://schemas.microsoft.com/office/drawing/2014/main" id="{AE4A19C7-BB04-4F05-939F-F64846017276}"/>
                </a:ext>
                <a:ext uri="{C183D7F6-B498-43B3-948B-1728B52AA6E4}">
                  <adec:decorative xmlns:adec="http://schemas.microsoft.com/office/drawing/2017/decorative" val="1"/>
                </a:ext>
              </a:extLst>
            </p:cNvPr>
            <p:cNvSpPr/>
            <p:nvPr/>
          </p:nvSpPr>
          <p:spPr bwMode="auto">
            <a:xfrm>
              <a:off x="6008806" y="5776643"/>
              <a:ext cx="5257800" cy="548640"/>
            </a:xfrm>
            <a:prstGeom prst="rect">
              <a:avLst/>
            </a:prstGeom>
            <a:noFill/>
            <a:ln w="57150">
              <a:solidFill>
                <a:schemeClr val="tx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0" name="Freeform: Shape 49">
              <a:extLst>
                <a:ext uri="{FF2B5EF4-FFF2-40B4-BE49-F238E27FC236}">
                  <a16:creationId xmlns:a16="http://schemas.microsoft.com/office/drawing/2014/main" id="{5DB35920-7122-48E3-BB4A-BC5E008A4510}"/>
                </a:ext>
                <a:ext uri="{C183D7F6-B498-43B3-948B-1728B52AA6E4}">
                  <adec:decorative xmlns:adec="http://schemas.microsoft.com/office/drawing/2017/decorative" val="1"/>
                </a:ext>
              </a:extLst>
            </p:cNvPr>
            <p:cNvSpPr/>
            <p:nvPr/>
          </p:nvSpPr>
          <p:spPr bwMode="auto">
            <a:xfrm>
              <a:off x="5957764" y="5717387"/>
              <a:ext cx="25603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11121"/>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54" name="Rectangle 53">
              <a:extLst>
                <a:ext uri="{FF2B5EF4-FFF2-40B4-BE49-F238E27FC236}">
                  <a16:creationId xmlns:a16="http://schemas.microsoft.com/office/drawing/2014/main" id="{0EA01E79-05BB-40F9-A71C-A8DA1C535DF5}"/>
                </a:ext>
              </a:extLst>
            </p:cNvPr>
            <p:cNvSpPr/>
            <p:nvPr/>
          </p:nvSpPr>
          <p:spPr>
            <a:xfrm>
              <a:off x="6541451" y="5855538"/>
              <a:ext cx="3458611" cy="400110"/>
            </a:xfrm>
            <a:prstGeom prst="rect">
              <a:avLst/>
            </a:prstGeom>
          </p:spPr>
          <p:txBody>
            <a:bodyPr wrap="square">
              <a:spAutoFit/>
            </a:bodyPr>
            <a:lstStyle/>
            <a:p>
              <a:r>
                <a:rPr lang="en-IN" sz="2000" dirty="0">
                  <a:solidFill>
                    <a:srgbClr val="2F5597"/>
                  </a:solidFill>
                  <a:cs typeface="Calibri" pitchFamily="34" charset="0"/>
                  <a:hlinkClick r:id="rId10"/>
                </a:rPr>
                <a:t>shiphelp.org</a:t>
              </a:r>
              <a:r>
                <a:rPr lang="en-IN" sz="2000" dirty="0">
                  <a:solidFill>
                    <a:srgbClr val="2F5597"/>
                  </a:solidFill>
                  <a:cs typeface="Calibri" pitchFamily="34" charset="0"/>
                </a:rPr>
                <a:t> </a:t>
              </a:r>
              <a:endParaRPr lang="en-US" sz="2000" dirty="0">
                <a:solidFill>
                  <a:srgbClr val="2F5597"/>
                </a:solidFill>
                <a:cs typeface="Calibri" pitchFamily="34" charset="0"/>
              </a:endParaRPr>
            </a:p>
          </p:txBody>
        </p:sp>
      </p:grpSp>
      <p:sp>
        <p:nvSpPr>
          <p:cNvPr id="3" name="Footer Placeholder 2"/>
          <p:cNvSpPr>
            <a:spLocks noGrp="1"/>
          </p:cNvSpPr>
          <p:nvPr>
            <p:ph type="ftr" sz="quarter" idx="11"/>
          </p:nvPr>
        </p:nvSpPr>
        <p:spPr/>
        <p:txBody>
          <a:bodyPr/>
          <a:lstStyle/>
          <a:p>
            <a:r>
              <a:rPr lang="en-US" dirty="0"/>
              <a:t>Getting Started With Medicare</a:t>
            </a:r>
          </a:p>
        </p:txBody>
      </p:sp>
      <p:sp>
        <p:nvSpPr>
          <p:cNvPr id="6" name="Slide Number Placeholder 5">
            <a:extLst>
              <a:ext uri="{FF2B5EF4-FFF2-40B4-BE49-F238E27FC236}">
                <a16:creationId xmlns:a16="http://schemas.microsoft.com/office/drawing/2014/main" id="{CCF565DC-4C5F-4673-A252-91650A1218F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99</a:t>
            </a:fld>
            <a:endParaRPr lang="en-US" dirty="0"/>
          </a:p>
        </p:txBody>
      </p:sp>
      <p:sp>
        <p:nvSpPr>
          <p:cNvPr id="2" name="Date Placeholder 1"/>
          <p:cNvSpPr>
            <a:spLocks noGrp="1"/>
          </p:cNvSpPr>
          <p:nvPr>
            <p:ph type="dt" sz="half" idx="10"/>
          </p:nvPr>
        </p:nvSpPr>
        <p:spPr/>
        <p:txBody>
          <a:bodyPr/>
          <a:lstStyle/>
          <a:p>
            <a:r>
              <a:rPr lang="en-US"/>
              <a:t>October 2022</a:t>
            </a:r>
            <a:endParaRPr lang="en-US" dirty="0"/>
          </a:p>
        </p:txBody>
      </p:sp>
    </p:spTree>
    <p:custDataLst>
      <p:tags r:id="rId1"/>
    </p:custDataLst>
    <p:extLst>
      <p:ext uri="{BB962C8B-B14F-4D97-AF65-F5344CB8AC3E}">
        <p14:creationId xmlns:p14="http://schemas.microsoft.com/office/powerpoint/2010/main" val="338571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left)">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nodeType="after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5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par>
                          <p:cTn id="31" fill="hold">
                            <p:stCondLst>
                              <p:cond delay="0"/>
                            </p:stCondLst>
                            <p:childTnLst>
                              <p:par>
                                <p:cTn id="32" presetID="22" presetClass="entr" presetSubtype="8" fill="hold" nodeType="after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wipe(left)">
                                      <p:cBhvr>
                                        <p:cTn id="34" dur="500"/>
                                        <p:tgtEl>
                                          <p:spTgt spid="6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par>
                          <p:cTn id="39" fill="hold">
                            <p:stCondLst>
                              <p:cond delay="0"/>
                            </p:stCondLst>
                            <p:childTnLst>
                              <p:par>
                                <p:cTn id="40" presetID="22" presetClass="entr" presetSubtype="8" fill="hold" nodeType="after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wipe(left)">
                                      <p:cBhvr>
                                        <p:cTn id="42" dur="500"/>
                                        <p:tgtEl>
                                          <p:spTgt spid="6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par>
                          <p:cTn id="47" fill="hold">
                            <p:stCondLst>
                              <p:cond delay="0"/>
                            </p:stCondLst>
                            <p:childTnLst>
                              <p:par>
                                <p:cTn id="48" presetID="22" presetClass="entr" presetSubtype="8" fill="hold"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wipe(left)">
                                      <p:cBhvr>
                                        <p:cTn id="50" dur="500"/>
                                        <p:tgtEl>
                                          <p:spTgt spid="6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par>
                          <p:cTn id="55" fill="hold">
                            <p:stCondLst>
                              <p:cond delay="0"/>
                            </p:stCondLst>
                            <p:childTnLst>
                              <p:par>
                                <p:cTn id="56" presetID="22" presetClass="entr" presetSubtype="8" fill="hold" nodeType="after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wipe(left)">
                                      <p:cBhvr>
                                        <p:cTn id="5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Getting Started with Medicar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 - &amp;quot;Lesson 1&amp;quot;&quot;/&gt;&lt;property id=&quot;20307&quot; value=&quot;363&quot;/&gt;&lt;/object&gt;&lt;object type=&quot;3&quot; unique_id=&quot;17355&quot;&gt;&lt;property id=&quot;20148&quot; value=&quot;5&quot;/&gt;&lt;property id=&quot;20300&quot; value=&quot;Slide 24 - &amp;quot;Check Your Knowledge—Question 1&amp;quot;&quot;/&gt;&lt;property id=&quot;20307&quot; value=&quot;371&quot;/&gt;&lt;/object&gt;&lt;object type=&quot;3&quot; unique_id=&quot;17356&quot;&gt;&lt;property id=&quot;20148&quot; value=&quot;5&quot;/&gt;&lt;property id=&quot;20300&quot; value=&quot;Slide 25 - &amp;quot;Lesson 2&amp;quot;&quot;/&gt;&lt;property id=&quot;20307&quot; value=&quot;365&quot;/&gt;&lt;/object&gt;&lt;object type=&quot;3&quot; unique_id=&quot;17358&quot;&gt;&lt;property id=&quot;20148&quot; value=&quot;5&quot;/&gt;&lt;property id=&quot;20300&quot; value=&quot;Slide 41 - &amp;quot;Check Your Knowledge—Question 2&amp;quot;&quot;/&gt;&lt;property id=&quot;20307&quot; value=&quot;372&quot;/&gt;&lt;/object&gt;&lt;object type=&quot;3&quot; unique_id=&quot;17359&quot;&gt;&lt;property id=&quot;20148&quot; value=&quot;5&quot;/&gt;&lt;property id=&quot;20300&quot; value=&quot;Slide 43 - &amp;quot;Lesson 3&amp;quot;&quot;/&gt;&lt;property id=&quot;20307&quot; value=&quot;367&quot;/&gt;&lt;/object&gt;&lt;object type=&quot;3&quot; unique_id=&quot;17361&quot;&gt;&lt;property id=&quot;20148&quot; value=&quot;5&quot;/&gt;&lt;property id=&quot;20300&quot; value=&quot;Slide 49 - &amp;quot;Check Your Knowledge—Question 4&amp;quot;&quot;/&gt;&lt;property id=&quot;20307&quot; value=&quot;373&quot;/&gt;&lt;/object&gt;&lt;object type=&quot;3&quot; unique_id=&quot;17362&quot;&gt;&lt;property id=&quot;20148&quot; value=&quot;5&quot;/&gt;&lt;property id=&quot;20300&quot; value=&quot;Slide 50 - &amp;quot;Lesson 4&amp;quot;&quot;/&gt;&lt;property id=&quot;20307&quot; value=&quot;369&quot;/&gt;&lt;/object&gt;&lt;object type=&quot;3&quot; unique_id=&quot;17364&quot;&gt;&lt;property id=&quot;20148&quot; value=&quot;5&quot;/&gt;&lt;property id=&quot;20300&quot; value=&quot;Slide 62 - &amp;quot;Check Your Knowledge—Question 5&amp;quot;&quot;/&gt;&lt;property id=&quot;20307&quot; value=&quot;374&quot;/&gt;&lt;/object&gt;&lt;object type=&quot;3&quot; unique_id=&quot;17365&quot;&gt;&lt;property id=&quot;20148&quot; value=&quot;5&quot;/&gt;&lt;property id=&quot;20300&quot; value=&quot;Slide 95 - &amp;quot;Acronyms (AB-IR)&amp;quot;&quot;/&gt;&lt;property id=&quot;20307&quot; value=&quot;375&quot;/&gt;&lt;/object&gt;&lt;object type=&quot;3&quot; unique_id=&quot;17366&quot;&gt;&lt;property id=&quot;20148&quot; value=&quot;5&quot;/&gt;&lt;property id=&quot;20300&quot; value=&quot;Slide 96 - &amp;quot;Acronyms (LI-RN)&amp;quot;&quot;/&gt;&lt;property id=&quot;20307&quot; value=&quot;377&quot;/&gt;&lt;/object&gt;&lt;object type=&quot;3&quot; unique_id=&quot;17367&quot;&gt;&lt;property id=&quot;20148&quot; value=&quot;5&quot;/&gt;&lt;property id=&quot;20300&quot; value=&quot;Slide 97 - &amp;quot;Acronyms (RR-VA)&amp;quot;&quot;/&gt;&lt;property id=&quot;20307&quot; value=&quot;376&quot;/&gt;&lt;/object&gt;&lt;object type=&quot;3&quot; unique_id=&quot;17434&quot;&gt;&lt;property id=&quot;20148&quot; value=&quot;5&quot;/&gt;&lt;property id=&quot;20300&quot; value=&quot;Slide 5 - &amp;quot;Medicare&amp;quot;&quot;/&gt;&lt;property id=&quot;20307&quot; value=&quot;391&quot;/&gt;&lt;/object&gt;&lt;object type=&quot;3&quot; unique_id=&quot;17435&quot;&gt;&lt;property id=&quot;20148&quot; value=&quot;5&quot;/&gt;&lt;property id=&quot;20300&quot; value=&quot;Slide 6 - &amp;quot;What Agencies are Responsible for Medicare?&amp;quot;&quot;/&gt;&lt;property id=&quot;20307&quot; value=&quot;392&quot;/&gt;&lt;/object&gt;&lt;object type=&quot;3&quot; unique_id=&quot;17436&quot;&gt;&lt;property id=&quot;20148&quot; value=&quot;5&quot;/&gt;&lt;property id=&quot;20300&quot; value=&quot;Slide 7 - &amp;quot;What are the Parts of Medicare?&amp;quot;&quot;/&gt;&lt;property id=&quot;20307&quot; value=&quot;393&quot;/&gt;&lt;/object&gt;&lt;object type=&quot;3&quot; unique_id=&quot;17437&quot;&gt;&lt;property id=&quot;20148&quot; value=&quot;5&quot;/&gt;&lt;property id=&quot;20300&quot; value=&quot;Slide 8 - &amp;quot;Your Medicare Options&amp;quot;&quot;/&gt;&lt;property id=&quot;20307&quot; value=&quot;394&quot;/&gt;&lt;/object&gt;&lt;object type=&quot;3&quot; unique_id=&quot;17438&quot;&gt;&lt;property id=&quot;20148&quot; value=&quot;5&quot;/&gt;&lt;property id=&quot;20300&quot; value=&quot;Slide 9 - &amp;quot;Original Medicare vs. Medicare Advantage— Doctor and Hospital Choice&amp;quot;&quot;/&gt;&lt;property id=&quot;20307&quot; value=&quot;395&quot;/&gt;&lt;/object&gt;&lt;object type=&quot;3&quot; unique_id=&quot;17439&quot;&gt;&lt;property id=&quot;20148&quot; value=&quot;5&quot;/&gt;&lt;property id=&quot;20300&quot; value=&quot;Slide 10 - &amp;quot;Original Medicare vs. Medicare Advantage—Cost &amp;quot;&quot;/&gt;&lt;property id=&quot;20307&quot; value=&quot;396&quot;/&gt;&lt;/object&gt;&lt;object type=&quot;3&quot; unique_id=&quot;17440&quot;&gt;&lt;property id=&quot;20148&quot; value=&quot;5&quot;/&gt;&lt;property id=&quot;20300&quot; value=&quot;Slide 11 - &amp;quot;Original Medicare vs. Medicare Advantage—Coverage &amp;quot;&quot;/&gt;&lt;property id=&quot;20307&quot; value=&quot;397&quot;/&gt;&lt;/object&gt;&lt;object type=&quot;3&quot; unique_id=&quot;17441&quot;&gt;&lt;property id=&quot;20148&quot; value=&quot;5&quot;/&gt;&lt;property id=&quot;20300&quot; value=&quot;Slide 12 - &amp;quot;Original Medicare vs.  Medicare Advantage—Foreign Travel &amp;quot;&quot;/&gt;&lt;property id=&quot;20307&quot; value=&quot;398&quot;/&gt;&lt;/object&gt;&lt;object type=&quot;3&quot; unique_id=&quot;17442&quot;&gt;&lt;property id=&quot;20148&quot; value=&quot;5&quot;/&gt;&lt;property id=&quot;20300&quot; value=&quot;Slide 13 - &amp;quot;Automatic Enrollment—Part A &amp;amp; Part B&amp;quot;&quot;/&gt;&lt;property id=&quot;20307&quot; value=&quot;399&quot;/&gt;&lt;/object&gt;&lt;object type=&quot;3&quot; unique_id=&quot;17443&quot;&gt;&lt;property id=&quot;20148&quot; value=&quot;5&quot;/&gt;&lt;property id=&quot;20300&quot; value=&quot;Slide 14 - &amp;quot;Your Medicare Card&amp;quot;&quot;/&gt;&lt;property id=&quot;20307&quot; value=&quot;400&quot;/&gt;&lt;/object&gt;&lt;object type=&quot;3&quot; unique_id=&quot;17444&quot;&gt;&lt;property id=&quot;20148&quot; value=&quot;5&quot;/&gt;&lt;property id=&quot;20300&quot; value=&quot;Slide 15 - &amp;quot;Some People Must Take Action to Enroll in Medicare&amp;quot;&quot;/&gt;&lt;property id=&quot;20307&quot; value=&quot;401&quot;/&gt;&lt;/object&gt;&lt;object type=&quot;3&quot; unique_id=&quot;17445&quot;&gt;&lt;property id=&quot;20148&quot; value=&quot;5&quot;/&gt;&lt;property id=&quot;20300&quot; value=&quot;Slide 16 - &amp;quot;When You Can Sign Up for Medicare&amp;quot;&quot;/&gt;&lt;property id=&quot;20307&quot; value=&quot;402&quot;/&gt;&lt;/object&gt;&lt;object type=&quot;3&quot; unique_id=&quot;17446&quot;&gt;&lt;property id=&quot;20148&quot; value=&quot;5&quot;/&gt;&lt;property id=&quot;20300&quot; value=&quot;Slide 17 - &amp;quot;Initial Enrollment Period (IEP)&amp;quot;&quot;/&gt;&lt;property id=&quot;20307&quot; value=&quot;403&quot;/&gt;&lt;/object&gt;&lt;object type=&quot;3&quot; unique_id=&quot;17447&quot;&gt;&lt;property id=&quot;20148&quot; value=&quot;5&quot;/&gt;&lt;property id=&quot;20300&quot; value=&quot;Slide 18 - &amp;quot;Special Enrollment Period (SEP)&amp;quot;&quot;/&gt;&lt;property id=&quot;20307&quot; value=&quot;404&quot;/&gt;&lt;/object&gt;&lt;object type=&quot;3&quot; unique_id=&quot;17448&quot;&gt;&lt;property id=&quot;20148&quot; value=&quot;5&quot;/&gt;&lt;property id=&quot;20300&quot; value=&quot;Slide 19 - &amp;quot;General Enrollment Period (GEP)&amp;quot;&quot;/&gt;&lt;property id=&quot;20307&quot; value=&quot;405&quot;/&gt;&lt;/object&gt;&lt;object type=&quot;3&quot; unique_id=&quot;17449&quot;&gt;&lt;property id=&quot;20148&quot; value=&quot;5&quot;/&gt;&lt;property id=&quot;20300&quot; value=&quot;Slide 20 - &amp;quot;Open Enrollment Period (OEP) for People with Medicare&amp;quot;&quot;/&gt;&lt;property id=&quot;20307&quot; value=&quot;406&quot;/&gt;&lt;/object&gt;&lt;object type=&quot;3&quot; unique_id=&quot;17450&quot;&gt;&lt;property id=&quot;20148&quot; value=&quot;5&quot;/&gt;&lt;property id=&quot;20300&quot; value=&quot;Slide 21 - &amp;quot;Medicare Advantage Open Enrollment Period (OEP)&amp;quot;&quot;/&gt;&lt;property id=&quot;20307&quot; value=&quot;407&quot;/&gt;&lt;/object&gt;&lt;object type=&quot;3&quot; unique_id=&quot;17451&quot;&gt;&lt;property id=&quot;20148&quot; value=&quot;5&quot;/&gt;&lt;property id=&quot;20300&quot; value=&quot;Slide 22 - &amp;quot;5-Star Special Enrollment Period (SEP)&amp;quot;&quot;/&gt;&lt;property id=&quot;20307&quot; value=&quot;408&quot;/&gt;&lt;/object&gt;&lt;object type=&quot;3&quot; unique_id=&quot;17452&quot;&gt;&lt;property id=&quot;20148&quot; value=&quot;5&quot;/&gt;&lt;property id=&quot;20300&quot; value=&quot;Slide 23 - &amp;quot;Other Medicare Special Enrollment Periods (SEPs)&amp;quot;&quot;/&gt;&lt;property id=&quot;20307&quot; value=&quot;409&quot;/&gt;&lt;/object&gt;&lt;object type=&quot;3&quot; unique_id=&quot;17453&quot;&gt;&lt;property id=&quot;20148&quot; value=&quot;5&quot;/&gt;&lt;property id=&quot;20300&quot; value=&quot;Slide 26 - &amp;quot;Part A (Hospital Insurance) Covers&amp;quot;&quot;/&gt;&lt;property id=&quot;20307&quot; value=&quot;387&quot;/&gt;&lt;/object&gt;&lt;object type=&quot;3&quot; unique_id=&quot;17454&quot;&gt;&lt;property id=&quot;20148&quot; value=&quot;5&quot;/&gt;&lt;property id=&quot;20300&quot; value=&quot;Slide 27 - &amp;quot;Part A (Hospital Insurance) Covers (continued)&amp;quot;&quot;/&gt;&lt;property id=&quot;20307&quot; value=&quot;410&quot;/&gt;&lt;/object&gt;&lt;object type=&quot;3&quot; unique_id=&quot;17455&quot;&gt;&lt;property id=&quot;20148&quot; value=&quot;5&quot;/&gt;&lt;property id=&quot;20300&quot; value=&quot;Slide 28 - &amp;quot;Paying for Part A&amp;quot;&quot;/&gt;&lt;property id=&quot;20307&quot; value=&quot;411&quot;/&gt;&lt;/object&gt;&lt;object type=&quot;3&quot; unique_id=&quot;17456&quot;&gt;&lt;property id=&quot;20148&quot; value=&quot;5&quot;/&gt;&lt;property id=&quot;20300&quot; value=&quot;Slide 29 - &amp;quot;2021 Part A—What You Pay in Original Medicare&amp;quot;&quot;/&gt;&lt;property id=&quot;20307&quot; value=&quot;412&quot;/&gt;&lt;/object&gt;&lt;object type=&quot;3&quot; unique_id=&quot;17457&quot;&gt;&lt;property id=&quot;20148&quot; value=&quot;5&quot;/&gt;&lt;property id=&quot;20300&quot; value=&quot;Slide 30 - &amp;quot;2021 Part A—What You Pay in Original Medicare (continued)&amp;quot;&quot;/&gt;&lt;property id=&quot;20307&quot; value=&quot;481&quot;/&gt;&lt;/object&gt;&lt;object type=&quot;3&quot; unique_id=&quot;17458&quot;&gt;&lt;property id=&quot;20148&quot; value=&quot;5&quot;/&gt;&lt;property id=&quot;20300&quot; value=&quot;Slide 31 - &amp;quot;Benefit Periods in Original Medicare&amp;quot;&quot;/&gt;&lt;property id=&quot;20307&quot; value=&quot;413&quot;/&gt;&lt;/object&gt;&lt;object type=&quot;3&quot; unique_id=&quot;17459&quot;&gt;&lt;property id=&quot;20148&quot; value=&quot;5&quot;/&gt;&lt;property id=&quot;20300&quot; value=&quot;Slide 32 - &amp;quot;Decision: Do I Need to Sign Up for Part A?&amp;quot;&quot;/&gt;&lt;property id=&quot;20307&quot; value=&quot;414&quot;/&gt;&lt;/object&gt;&lt;object type=&quot;3&quot; unique_id=&quot;17460&quot;&gt;&lt;property id=&quot;20148&quot; value=&quot;5&quot;/&gt;&lt;property id=&quot;20300&quot; value=&quot;Slide 33 - &amp;quot;Part B (Medical Insurance) Covers&amp;quot;&quot;/&gt;&lt;property id=&quot;20307&quot; value=&quot;415&quot;/&gt;&lt;/object&gt;&lt;object type=&quot;3&quot; unique_id=&quot;17461&quot;&gt;&lt;property id=&quot;20148&quot; value=&quot;5&quot;/&gt;&lt;property id=&quot;20300&quot; value=&quot;Slide 34 - &amp;quot;Part B—Preventive Services&amp;quot;&quot;/&gt;&lt;property id=&quot;20307&quot; value=&quot;416&quot;/&gt;&lt;/object&gt;&lt;object type=&quot;3&quot; unique_id=&quot;17462&quot;&gt;&lt;property id=&quot;20148&quot; value=&quot;5&quot;/&gt;&lt;property id=&quot;20300&quot; value=&quot;Slide 35 - &amp;quot;What’s Not Covered by Part A and Part B?&amp;quot;&quot;/&gt;&lt;property id=&quot;20307&quot; value=&quot;417&quot;/&gt;&lt;/object&gt;&lt;object type=&quot;3&quot; unique_id=&quot;17463&quot;&gt;&lt;property id=&quot;20148&quot; value=&quot;5&quot;/&gt;&lt;property id=&quot;20300&quot; value=&quot;Slide 36 - &amp;quot;What You Pay—2021 Part B Premiums&amp;quot;&quot;/&gt;&lt;property id=&quot;20307&quot; value=&quot;418&quot;/&gt;&lt;/object&gt;&lt;object type=&quot;3&quot; unique_id=&quot;17464&quot;&gt;&lt;property id=&quot;20148&quot; value=&quot;5&quot;/&gt;&lt;property id=&quot;20300&quot; value=&quot;Slide 37 - &amp;quot;Monthly Part B Standard Premium—Income-Related Monthly Adjustment Amount (IRMAA) for 2021&amp;quot;&quot;/&gt;&lt;property id=&quot;20307&quot; value=&quot;419&quot;/&gt;&lt;/object&gt;&lt;object type=&quot;3&quot; unique_id=&quot;17465&quot;&gt;&lt;property id=&quot;20148&quot; value=&quot;5&quot;/&gt;&lt;property id=&quot;20300&quot; value=&quot;Slide 38 - &amp;quot;Part B—What You Pay in Original Medicare in 2021&amp;quot;&quot;/&gt;&lt;property id=&quot;20307&quot; value=&quot;420&quot;/&gt;&lt;/object&gt;&lt;object type=&quot;3&quot; unique_id=&quot;17467&quot;&gt;&lt;property id=&quot;20148&quot; value=&quot;5&quot;/&gt;&lt;property id=&quot;20300&quot; value=&quot;Slide 39 - &amp;quot;Decision: Should I Keep/Sign Up for Part B?&amp;quot;&quot;/&gt;&lt;property id=&quot;20307&quot; value=&quot;422&quot;/&gt;&lt;/object&gt;&lt;object type=&quot;3&quot; unique_id=&quot;17468&quot;&gt;&lt;property id=&quot;20148&quot; value=&quot;5&quot;/&gt;&lt;property id=&quot;20300&quot; value=&quot;Slide 40 - &amp;quot;When You Must Have Part A and Part B&amp;quot;&quot;/&gt;&lt;property id=&quot;20307&quot; value=&quot;423&quot;/&gt;&lt;/object&gt;&lt;object type=&quot;3&quot; unique_id=&quot;17469&quot;&gt;&lt;property id=&quot;20148&quot; value=&quot;5&quot;/&gt;&lt;property id=&quot;20300&quot; value=&quot;Slide 42 - &amp;quot;Check Your Knowledge—Question 3&amp;quot;&quot;/&gt;&lt;property id=&quot;20307&quot; value=&quot;424&quot;/&gt;&lt;/object&gt;&lt;object type=&quot;3&quot; unique_id=&quot;17470&quot;&gt;&lt;property id=&quot;20148&quot; value=&quot;5&quot;/&gt;&lt;property id=&quot;20300&quot; value=&quot;Slide 44 - &amp;quot;Medigap Policies&amp;quot;&quot;/&gt;&lt;property id=&quot;20307&quot; value=&quot;388&quot;/&gt;&lt;/object&gt;&lt;object type=&quot;3&quot; unique_id=&quot;17471&quot;&gt;&lt;property id=&quot;20148&quot; value=&quot;5&quot;/&gt;&lt;property id=&quot;20300&quot; value=&quot;Slide 45 - &amp;quot;Medigap Plan Coverage&amp;quot;&quot;/&gt;&lt;property id=&quot;20307&quot; value=&quot;425&quot;/&gt;&lt;/object&gt;&lt;object type=&quot;3&quot; unique_id=&quot;17472&quot;&gt;&lt;property id=&quot;20148&quot; value=&quot;5&quot;/&gt;&lt;property id=&quot;20300&quot; value=&quot;Slide 46 - &amp;quot;Decision: Do I Need a Medigap Policy?&amp;quot;&quot;/&gt;&lt;property id=&quot;20307&quot; value=&quot;426&quot;/&gt;&lt;/object&gt;&lt;object type=&quot;3&quot; unique_id=&quot;17473&quot;&gt;&lt;property id=&quot;20148&quot; value=&quot;5&quot;/&gt;&lt;property id=&quot;20300&quot; value=&quot;Slide 47 - &amp;quot;When is the Best Time to Buy a Medigap Policy?&amp;quot;&quot;/&gt;&lt;property id=&quot;20307&quot; value=&quot;427&quot;/&gt;&lt;/object&gt;&lt;object type=&quot;3&quot; unique_id=&quot;17474&quot;&gt;&lt;property id=&quot;20148&quot; value=&quot;5&quot;/&gt;&lt;property id=&quot;20300&quot; value=&quot;Slide 48 - &amp;quot;How to Buy a Medigap Policy&amp;quot;&quot;/&gt;&lt;property id=&quot;20307&quot; value=&quot;428&quot;/&gt;&lt;/object&gt;&lt;object type=&quot;3&quot; unique_id=&quot;17475&quot;&gt;&lt;property id=&quot;20148&quot; value=&quot;5&quot;/&gt;&lt;property id=&quot;20300&quot; value=&quot;Slide 51 - &amp;quot;Medicare Drug Coverage (Part D)&amp;quot;&quot;/&gt;&lt;property id=&quot;20307&quot; value=&quot;389&quot;/&gt;&lt;/object&gt;&lt;object type=&quot;3&quot; unique_id=&quot;17476&quot;&gt;&lt;property id=&quot;20148&quot; value=&quot;5&quot;/&gt;&lt;property id=&quot;20300&quot; value=&quot;Slide 53 - &amp;quot;Medicare Drug Plan Costs—What You Pay in 2021&amp;quot;&quot;/&gt;&lt;property id=&quot;20307&quot; value=&quot;390&quot;/&gt;&lt;/object&gt;&lt;object type=&quot;3&quot; unique_id=&quot;17477&quot;&gt;&lt;property id=&quot;20148&quot; value=&quot;5&quot;/&gt;&lt;property id=&quot;20300&quot; value=&quot;Slide 54 - &amp;quot;Monthly Part D Standard Premium—Income-Related Monthly Adjustment Amount (IRMAA) for 2021&amp;quot;&quot;/&gt;&lt;property id=&quot;20307&quot; value=&quot;429&quot;/&gt;&lt;/object&gt;&lt;object type=&quot;3&quot; unique_id=&quot;17478&quot;&gt;&lt;property id=&quot;20148&quot; value=&quot;5&quot;/&gt;&lt;property id=&quot;20300&quot; value=&quot;Slide 52 - &amp;quot;How Part D Works&amp;quot;&quot;/&gt;&lt;property id=&quot;20307&quot; value=&quot;430&quot;/&gt;&lt;/object&gt;&lt;object type=&quot;3&quot; unique_id=&quot;17479&quot;&gt;&lt;property id=&quot;20148&quot; value=&quot;5&quot;/&gt;&lt;property id=&quot;20300&quot; value=&quot;Slide 58 - &amp;quot;Who Can Join Part D?&amp;quot;&quot;/&gt;&lt;property id=&quot;20307&quot; value=&quot;431&quot;/&gt;&lt;/object&gt;&lt;object type=&quot;3&quot; unique_id=&quot;17480&quot;&gt;&lt;property id=&quot;20148&quot; value=&quot;5&quot;/&gt;&lt;property id=&quot;20300&quot; value=&quot;Slide 55 - &amp;quot;Part D Late Enrollment Penalty&amp;quot;&quot;/&gt;&lt;property id=&quot;20307&quot; value=&quot;432&quot;/&gt;&lt;/object&gt;&lt;object type=&quot;3&quot; unique_id=&quot;17481&quot;&gt;&lt;property id=&quot;20148&quot; value=&quot;5&quot;/&gt;&lt;property id=&quot;20300&quot; value=&quot;Slide 56 - &amp;quot;Part D Cost Considerations&amp;quot;&quot;/&gt;&lt;property id=&quot;20307&quot; value=&quot;433&quot;/&gt;&lt;/object&gt;&lt;object type=&quot;3&quot; unique_id=&quot;17482&quot;&gt;&lt;property id=&quot;20148&quot; value=&quot;5&quot;/&gt;&lt;property id=&quot;20300&quot; value=&quot;Slide 59 - &amp;quot;When Can I Enroll in a Part D Plan?&amp;quot;&quot;/&gt;&lt;property id=&quot;20307&quot; value=&quot;434&quot;/&gt;&lt;/object&gt;&lt;object type=&quot;3&quot; unique_id=&quot;17483&quot;&gt;&lt;property id=&quot;20148&quot; value=&quot;5&quot;/&gt;&lt;property id=&quot;20300&quot; value=&quot;Slide 60 - &amp;quot;Choosing a Part D Plan&amp;quot;&quot;/&gt;&lt;property id=&quot;20307&quot; value=&quot;435&quot;/&gt;&lt;/object&gt;&lt;object type=&quot;3&quot; unique_id=&quot;17484&quot;&gt;&lt;property id=&quot;20148&quot; value=&quot;5&quot;/&gt;&lt;property id=&quot;20300&quot; value=&quot;Slide 61 - &amp;quot;Decision: Should I Enroll in a Part D Plan?&amp;quot;&quot;/&gt;&lt;property id=&quot;20307&quot; value=&quot;436&quot;/&gt;&lt;/object&gt;&lt;object type=&quot;3&quot; unique_id=&quot;17485&quot;&gt;&lt;property id=&quot;20148&quot; value=&quot;5&quot;/&gt;&lt;property id=&quot;20300&quot; value=&quot;Slide 63 - &amp;quot;Check Your Knowledge—Question 6&amp;quot;&quot;/&gt;&lt;property id=&quot;20307&quot; value=&quot;437&quot;/&gt;&lt;/object&gt;&lt;object type=&quot;3&quot; unique_id=&quot;17486&quot;&gt;&lt;property id=&quot;20148&quot; value=&quot;5&quot;/&gt;&lt;property id=&quot;20300&quot; value=&quot;Slide 64 - &amp;quot;Lesson 5&amp;quot;&quot;/&gt;&lt;property id=&quot;20307&quot; value=&quot;438&quot;/&gt;&lt;/object&gt;&lt;object type=&quot;3&quot; unique_id=&quot;17487&quot;&gt;&lt;property id=&quot;20148&quot; value=&quot;5&quot;/&gt;&lt;property id=&quot;20300&quot; value=&quot;Slide 65 - &amp;quot;Medicare Advantage Plans (Part C)&amp;quot;&quot;/&gt;&lt;property id=&quot;20307&quot; value=&quot;439&quot;/&gt;&lt;/object&gt;&lt;object type=&quot;3&quot; unique_id=&quot;17488&quot;&gt;&lt;property id=&quot;20148&quot; value=&quot;5&quot;/&gt;&lt;property id=&quot;20300&quot; value=&quot;Slide 66 - &amp;quot;How Medicare Advantage Plans Work&amp;quot;&quot;/&gt;&lt;property id=&quot;20307&quot; value=&quot;440&quot;/&gt;&lt;/object&gt;&lt;object type=&quot;3&quot; unique_id=&quot;17489&quot;&gt;&lt;property id=&quot;20148&quot; value=&quot;5&quot;/&gt;&lt;property id=&quot;20300&quot; value=&quot;Slide 67 - &amp;quot;How Medicare Advantage Plans Work (continued)&amp;quot;&quot;/&gt;&lt;property id=&quot;20307&quot; value=&quot;441&quot;/&gt;&lt;/object&gt;&lt;object type=&quot;3&quot; unique_id=&quot;17490&quot;&gt;&lt;property id=&quot;20148&quot; value=&quot;5&quot;/&gt;&lt;property id=&quot;20300&quot; value=&quot;Slide 68 - &amp;quot;When Can I Enroll in a Medicare Advantage Plan&amp;quot;&quot;/&gt;&lt;property id=&quot;20307&quot; value=&quot;442&quot;/&gt;&lt;/object&gt;&lt;object type=&quot;3&quot; unique_id=&quot;17491&quot;&gt;&lt;property id=&quot;20148&quot; value=&quot;5&quot;/&gt;&lt;property id=&quot;20300&quot; value=&quot;Slide 69 - &amp;quot;When Can I Enroll in a Medicare Advantage Plan (continued)&amp;quot;&quot;/&gt;&lt;property id=&quot;20307&quot; value=&quot;443&quot;/&gt;&lt;/object&gt;&lt;object type=&quot;3&quot; unique_id=&quot;17492&quot;&gt;&lt;property id=&quot;20148&quot; value=&quot;5&quot;/&gt;&lt;property id=&quot;20300&quot; value=&quot;Slide 70 - &amp;quot;How Do I Enroll in a Medicare Advantage Plan?&amp;quot;&quot;/&gt;&lt;property id=&quot;20307&quot; value=&quot;444&quot;/&gt;&lt;/object&gt;&lt;object type=&quot;3&quot; unique_id=&quot;17493&quot;&gt;&lt;property id=&quot;20148&quot; value=&quot;5&quot;/&gt;&lt;property id=&quot;20300&quot; value=&quot;Slide 71 - &amp;quot;Decision: Should I Join a Medicare Advantage Plan?&amp;quot;&quot;/&gt;&lt;property id=&quot;20307&quot; value=&quot;445&quot;/&gt;&lt;/object&gt;&lt;object type=&quot;3&quot; unique_id=&quot;17494&quot;&gt;&lt;property id=&quot;20148&quot; value=&quot;5&quot;/&gt;&lt;property id=&quot;20300&quot; value=&quot;Slide 72 - &amp;quot;Can I Join a Medicare Advantage Plan If I Have End-Stage Renal Disease (ESRD)?&amp;quot;&quot;/&gt;&lt;property id=&quot;20307&quot; value=&quot;446&quot;/&gt;&lt;/object&gt;&lt;object type=&quot;3&quot; unique_id=&quot;17495&quot;&gt;&lt;property id=&quot;20148&quot; value=&quot;5&quot;/&gt;&lt;property id=&quot;20300&quot; value=&quot;Slide 73 - &amp;quot;How are Medigap Policies and Medicare Advantage Plans Different?&amp;quot;&quot;/&gt;&lt;property id=&quot;20307&quot; value=&quot;447&quot;/&gt;&lt;/object&gt;&lt;object type=&quot;3&quot; unique_id=&quot;17496&quot;&gt;&lt;property id=&quot;20148&quot; value=&quot;5&quot;/&gt;&lt;property id=&quot;20300&quot; value=&quot;Slide 76 - &amp;quot;Check Your Knowledge—Question 7&amp;quot;&quot;/&gt;&lt;property id=&quot;20307&quot; value=&quot;448&quot;/&gt;&lt;/object&gt;&lt;object type=&quot;3&quot; unique_id=&quot;17497&quot;&gt;&lt;property id=&quot;20148&quot; value=&quot;5&quot;/&gt;&lt;property id=&quot;20300&quot; value=&quot;Slide 77 - &amp;quot;Lesson 6&amp;quot;&quot;/&gt;&lt;property id=&quot;20307&quot; value=&quot;449&quot;/&gt;&lt;/object&gt;&lt;object type=&quot;3&quot; unique_id=&quot;17498&quot;&gt;&lt;property id=&quot;20148&quot; value=&quot;5&quot;/&gt;&lt;property id=&quot;20300&quot; value=&quot;Slide 78 - &amp;quot;Medicare and the Marketplace&amp;quot;&quot;/&gt;&lt;property id=&quot;20307&quot; value=&quot;450&quot;/&gt;&lt;/object&gt;&lt;object type=&quot;3&quot; unique_id=&quot;17499&quot;&gt;&lt;property id=&quot;20148&quot; value=&quot;5&quot;/&gt;&lt;property id=&quot;20300&quot; value=&quot;Slide 79 - &amp;quot;Marketplace and Becoming Eligible for Medicare&amp;quot;&quot;/&gt;&lt;property id=&quot;20307&quot; value=&quot;451&quot;/&gt;&lt;/object&gt;&lt;object type=&quot;3&quot; unique_id=&quot;17500&quot;&gt;&lt;property id=&quot;20148&quot; value=&quot;5&quot;/&gt;&lt;property id=&quot;20300&quot; value=&quot;Slide 80 - &amp;quot;Medicare for People with Disabilities and the Marketplace&amp;quot;&quot;/&gt;&lt;property id=&quot;20307&quot; value=&quot;452&quot;/&gt;&lt;/object&gt;&lt;object type=&quot;3&quot; unique_id=&quot;17501&quot;&gt;&lt;property id=&quot;20148&quot; value=&quot;5&quot;/&gt;&lt;property id=&quot;20300&quot; value=&quot;Slide 81 - &amp;quot;Choosing Marketplace Coverage Instead of Medicare&amp;quot;&quot;/&gt;&lt;property id=&quot;20307&quot; value=&quot;453&quot;/&gt;&lt;/object&gt;&lt;object type=&quot;3&quot; unique_id=&quot;17502&quot;&gt;&lt;property id=&quot;20148&quot; value=&quot;5&quot;/&gt;&lt;property id=&quot;20300&quot; value=&quot;Slide 83 - &amp;quot;Check Your Knowledge—Question 8&amp;quot;&quot;/&gt;&lt;property id=&quot;20307&quot; value=&quot;454&quot;/&gt;&lt;/object&gt;&lt;object type=&quot;3&quot; unique_id=&quot;17503&quot;&gt;&lt;property id=&quot;20148&quot; value=&quot;5&quot;/&gt;&lt;property id=&quot;20300&quot; value=&quot;Slide 84 - &amp;quot;Lesson 7&amp;quot;&quot;/&gt;&lt;property id=&quot;20307&quot; value=&quot;455&quot;/&gt;&lt;/object&gt;&lt;object type=&quot;3&quot; unique_id=&quot;17504&quot;&gt;&lt;property id=&quot;20148&quot; value=&quot;5&quot;/&gt;&lt;property id=&quot;20300&quot; value=&quot;Slide 85 - &amp;quot;Help for People with Limited Income and Resources&amp;quot;&quot;/&gt;&lt;property id=&quot;20307&quot; value=&quot;456&quot;/&gt;&lt;/object&gt;&lt;object type=&quot;3&quot; unique_id=&quot;17505&quot;&gt;&lt;property id=&quot;20148&quot; value=&quot;5&quot;/&gt;&lt;property id=&quot;20300&quot; value=&quot;Slide 86 - &amp;quot;Minimum Federal Eligibility Requirements for the Medicare Savings Program&amp;quot;&quot;/&gt;&lt;property id=&quot;20307&quot; value=&quot;457&quot;/&gt;&lt;/object&gt;&lt;object type=&quot;3&quot; unique_id=&quot;17506&quot;&gt;&lt;property id=&quot;20148&quot; value=&quot;5&quot;/&gt;&lt;property id=&quot;20300&quot; value=&quot;Slide 87 - &amp;quot;What’s Extra Help?&amp;quot;&quot;/&gt;&lt;property id=&quot;20307&quot; value=&quot;458&quot;/&gt;&lt;/object&gt;&lt;object type=&quot;3&quot; unique_id=&quot;17507&quot;&gt;&lt;property id=&quot;20148&quot; value=&quot;5&quot;/&gt;&lt;property id=&quot;20300&quot; value=&quot;Slide 88 - &amp;quot;Qualifying for Extra Help&amp;quot;&quot;/&gt;&lt;property id=&quot;20307&quot; value=&quot;459&quot;/&gt;&lt;/object&gt;&lt;object type=&quot;3&quot; unique_id=&quot;17508&quot;&gt;&lt;property id=&quot;20148&quot; value=&quot;5&quot;/&gt;&lt;property id=&quot;20300&quot; value=&quot;Slide 89 - &amp;quot;What’s Medicaid?&amp;quot;&quot;/&gt;&lt;property id=&quot;20307&quot; value=&quot;460&quot;/&gt;&lt;/object&gt;&lt;object type=&quot;3&quot; unique_id=&quot;17509&quot;&gt;&lt;property id=&quot;20148&quot; value=&quot;5&quot;/&gt;&lt;property id=&quot;20300&quot; value=&quot;Slide 90 - &amp;quot;Qualifying for Medicaid&amp;quot;&quot;/&gt;&lt;property id=&quot;20307&quot; value=&quot;461&quot;/&gt;&lt;/object&gt;&lt;object type=&quot;3&quot; unique_id=&quot;17510&quot;&gt;&lt;property id=&quot;20148&quot; value=&quot;5&quot;/&gt;&lt;property id=&quot;20300&quot; value=&quot;Slide 91 - &amp;quot;How are Medicare and Medicaid Different?&amp;quot;&quot;/&gt;&lt;property id=&quot;20307&quot; value=&quot;462&quot;/&gt;&lt;/object&gt;&lt;object type=&quot;3&quot; unique_id=&quot;17511&quot;&gt;&lt;property id=&quot;20148&quot; value=&quot;5&quot;/&gt;&lt;property id=&quot;20300&quot; value=&quot;Slide 92 - &amp;quot;What is the Children’s Health Insurance Program (CHIP)?&amp;quot;&quot;/&gt;&lt;property id=&quot;20307&quot; value=&quot;464&quot;/&gt;&lt;/object&gt;&lt;object type=&quot;3&quot; unique_id=&quot;17512&quot;&gt;&lt;property id=&quot;20148&quot; value=&quot;5&quot;/&gt;&lt;property id=&quot;20300&quot; value=&quot;Slide 93 - &amp;quot;Helpful Websites&amp;quot;&quot;/&gt;&lt;property id=&quot;20307&quot; value=&quot;465&quot;/&gt;&lt;/object&gt;&lt;object type=&quot;3&quot; unique_id=&quot;17513&quot;&gt;&lt;property id=&quot;20148&quot; value=&quot;5&quot;/&gt;&lt;property id=&quot;20300&quot; value=&quot;Slide 94 - &amp;quot;Key Points to Remember&amp;quot;&quot;/&gt;&lt;property id=&quot;20307&quot; value=&quot;466&quot;/&gt;&lt;/object&gt;&lt;object type=&quot;3&quot; unique_id=&quot;17528&quot;&gt;&lt;property id=&quot;20148&quot; value=&quot;5&quot;/&gt;&lt;property id=&quot;20300&quot; value=&quot;Slide 98 - &amp;quot;CMS National Training Program (NTP)&amp;quot;&quot;/&gt;&lt;property id=&quot;20307&quot; value=&quot;482&quot;/&gt;&lt;/object&gt;&lt;object type=&quot;3&quot; unique_id=&quot;336775&quot;&gt;&lt;property id=&quot;20148&quot; value=&quot;5&quot;/&gt;&lt;property id=&quot;20300&quot; value=&quot;Slide 57 - &amp;quot;Part D Cost Considerations (continued)&amp;quot;&quot;/&gt;&lt;property id=&quot;20307&quot; value=&quot;486&quot;/&gt;&lt;/object&gt;&lt;object type=&quot;3&quot; unique_id=&quot;336776&quot;&gt;&lt;property id=&quot;20148&quot; value=&quot;5&quot;/&gt;&lt;property id=&quot;20300&quot; value=&quot;Slide 74 - &amp;quot;Other Health Plans—Medicare Cost Plans&amp;quot;&quot;/&gt;&lt;property id=&quot;20307&quot; value=&quot;483&quot;/&gt;&lt;/object&gt;&lt;object type=&quot;3&quot; unique_id=&quot;336777&quot;&gt;&lt;property id=&quot;20148&quot; value=&quot;5&quot;/&gt;&lt;property id=&quot;20300&quot; value=&quot;Slide 75 - &amp;quot;Other Health Plans—Programs of All-inclusive Care for the Elderly (PACE)&amp;quot;&quot;/&gt;&lt;property id=&quot;20307&quot; value=&quot;484&quot;/&gt;&lt;/object&gt;&lt;object type=&quot;3&quot; unique_id=&quot;336778&quot;&gt;&lt;property id=&quot;20148&quot; value=&quot;5&quot;/&gt;&lt;property id=&quot;20300&quot; value=&quot;Slide 82 - &amp;quot;Marketplace Special Enrollment Period—Overview and Background&amp;quot;&quot;/&gt;&lt;property id=&quot;20307&quot; value=&quot;485&quot;/&gt;&lt;/object&gt;&lt;/object&gt;&lt;object type=&quot;8&quot; unique_id=&quot;17389&quot;&gt;&lt;/object&gt;&lt;/object&gt;&lt;/database&gt;"/>
  <p:tag name="SECTOMILLISECCONVERTED" val="1"/>
  <p:tag name="ARTICULATE_DESIGN_ID_2_THEME1" val="z5EqcSXy"/>
  <p:tag name="ARTICULATE_SLIDE_COUNT" val="10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3F45F8-AE27-4641-B41C-ACC0EAD412F1}">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2f988a62-6330-4bf6-856a-0a838bb88c35"/>
    <ds:schemaRef ds:uri="http://schemas.microsoft.com/office/infopath/2007/PartnerControls"/>
    <ds:schemaRef ds:uri="http://purl.org/dc/terms/"/>
    <ds:schemaRef ds:uri="f10d27d4-cb4b-47d3-9f3b-886ddac8491f"/>
    <ds:schemaRef ds:uri="http://www.w3.org/XML/1998/namespace"/>
    <ds:schemaRef ds:uri="http://purl.org/dc/dcmitype/"/>
  </ds:schemaRefs>
</ds:datastoreItem>
</file>

<file path=customXml/itemProps2.xml><?xml version="1.0" encoding="utf-8"?>
<ds:datastoreItem xmlns:ds="http://schemas.openxmlformats.org/officeDocument/2006/customXml" ds:itemID="{4E1DB2E2-7049-493F-80AE-249518FCA770}">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1EC4A5C-6DEA-4FC6-BB32-983FB50750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43916</TotalTime>
  <Words>33598</Words>
  <Application>Microsoft Office PowerPoint</Application>
  <PresentationFormat>Widescreen</PresentationFormat>
  <Paragraphs>2337</Paragraphs>
  <Slides>104</Slides>
  <Notes>104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104</vt:i4>
      </vt:variant>
    </vt:vector>
  </HeadingPairs>
  <TitlesOfParts>
    <vt:vector size="116" baseType="lpstr">
      <vt:lpstr>ＭＳ Ｐゴシック</vt:lpstr>
      <vt:lpstr>Arial</vt:lpstr>
      <vt:lpstr>Arial Black</vt:lpstr>
      <vt:lpstr>Arial Rounded MT Bold</vt:lpstr>
      <vt:lpstr>Arial,Sans-Serif</vt:lpstr>
      <vt:lpstr>Calibri</vt:lpstr>
      <vt:lpstr>Courier New</vt:lpstr>
      <vt:lpstr>Rubik</vt:lpstr>
      <vt:lpstr>Times New Roman</vt:lpstr>
      <vt:lpstr>Wingdings</vt:lpstr>
      <vt:lpstr>Wingdings,Sans-Serif</vt:lpstr>
      <vt:lpstr>2_Theme1</vt:lpstr>
      <vt:lpstr>Getting Started with Medicare</vt:lpstr>
      <vt:lpstr>Table of Contents</vt:lpstr>
      <vt:lpstr>Session Objectives</vt:lpstr>
      <vt:lpstr>Lesson 1</vt:lpstr>
      <vt:lpstr>Lesson 1 Objectives</vt:lpstr>
      <vt:lpstr>Medicare</vt:lpstr>
      <vt:lpstr>What Agencies Are Responsible for Medicare?</vt:lpstr>
      <vt:lpstr>What Are the Parts of Medicare?</vt:lpstr>
      <vt:lpstr>Your Medicare Options</vt:lpstr>
      <vt:lpstr>Original Medicare vs. Medicare Advantage: Doctor &amp; Hospital Choice</vt:lpstr>
      <vt:lpstr>Original Medicare vs. Medicare Advantage: Cost </vt:lpstr>
      <vt:lpstr>Original Medicare vs. Medicare Advantage: Coverage </vt:lpstr>
      <vt:lpstr>Original Medicare vs. Medicare Advantage: Foreign Travel </vt:lpstr>
      <vt:lpstr>Automatic Enrollment: Medicare Part A &amp; Part B</vt:lpstr>
      <vt:lpstr>Some People Must Take Action to Enroll in Medicare</vt:lpstr>
      <vt:lpstr>Your Medicare Card</vt:lpstr>
      <vt:lpstr>When to Sign Up or  Make Changes to Your Medicare Coverage</vt:lpstr>
      <vt:lpstr>Initial Enrollment Period (IEP) 2022 </vt:lpstr>
      <vt:lpstr>Special Enrollment Period (SEP) 2022</vt:lpstr>
      <vt:lpstr>General Enrollment Period (GEP) 2022</vt:lpstr>
      <vt:lpstr>Yearly Open Enrollment Period (OEP)  for People with Medicare</vt:lpstr>
      <vt:lpstr>Medicare Advantage Open Enrollment Period </vt:lpstr>
      <vt:lpstr>5-Star Special Enrollment Period (SEP)</vt:lpstr>
      <vt:lpstr>Other Medicare Special Enrollment Periods (SEPs)</vt:lpstr>
      <vt:lpstr>Check Your Knowledge: Question 1</vt:lpstr>
      <vt:lpstr>Lesson 2</vt:lpstr>
      <vt:lpstr>Lesson 2 Objectives</vt:lpstr>
      <vt:lpstr>Part A (Hospital Insurance) Covers</vt:lpstr>
      <vt:lpstr>Part A (Hospital Insurance) Covers (continued)</vt:lpstr>
      <vt:lpstr>Paying for Part A 2022/2023</vt:lpstr>
      <vt:lpstr>What You Pay in Original Medicare in 2022/2023: Part A</vt:lpstr>
      <vt:lpstr>What You Pay in Original Medicare in 2022/2023: Part A  (continued)</vt:lpstr>
      <vt:lpstr>Benefit Periods in Original Medicare</vt:lpstr>
      <vt:lpstr>Decision: Do I Need to Sign Up for Part A?</vt:lpstr>
      <vt:lpstr>Medicare Part B (Medical Insurance) Covers</vt:lpstr>
      <vt:lpstr>Part B: Preventive Services</vt:lpstr>
      <vt:lpstr>What’s Not Covered by Part A &amp; Part B?</vt:lpstr>
      <vt:lpstr>What You Pay in 2022/2023: Part B Monthly Premiums</vt:lpstr>
      <vt:lpstr>Monthly Part B Standard Premium—Income-Related Monthly Adjustment Amount (IRMAA) for 2022</vt:lpstr>
      <vt:lpstr>Monthly Part B Standard Premium—Income-Related Monthly Adjustment Amount (IRMAA) for 2023</vt:lpstr>
      <vt:lpstr>What You Pay in Original Medicare in 2022/2023: Part B</vt:lpstr>
      <vt:lpstr>Decision: Should I Keep/Sign Up for Part B?</vt:lpstr>
      <vt:lpstr>When You Must Have Part A &amp; Part B</vt:lpstr>
      <vt:lpstr>Check Your Knowledge: Question 2</vt:lpstr>
      <vt:lpstr>Check Your Knowledge: Question 3</vt:lpstr>
      <vt:lpstr>Lesson 3</vt:lpstr>
      <vt:lpstr>Lesson 3 Objectives</vt:lpstr>
      <vt:lpstr>Medigap Policies</vt:lpstr>
      <vt:lpstr>Medigap Plan Coverage</vt:lpstr>
      <vt:lpstr>Decision: Do I Need a Medigap Policy?</vt:lpstr>
      <vt:lpstr>When’s the Best Time to Buy a Medigap Policy?</vt:lpstr>
      <vt:lpstr>How to Buy a Medigap Policy</vt:lpstr>
      <vt:lpstr>Check Your Knowledge: Question 4</vt:lpstr>
      <vt:lpstr>Lesson 4</vt:lpstr>
      <vt:lpstr>Lesson 4 Objectives</vt:lpstr>
      <vt:lpstr>Medicare Drug Coverage (Part D)</vt:lpstr>
      <vt:lpstr>How Part D Works</vt:lpstr>
      <vt:lpstr>Medicare Drug Plan Costs: What You Pay in 2022/2023</vt:lpstr>
      <vt:lpstr>Income-Related Monthly Adjustment Amount (IRMAA):  Part D Premium for 2022</vt:lpstr>
      <vt:lpstr>Income-Related Monthly Adjustment Amount (IRMAA):  Part D Premium for 2023</vt:lpstr>
      <vt:lpstr>Part D Late Enrollment Penalty 2022/2023</vt:lpstr>
      <vt:lpstr>Who Can Join Part D?</vt:lpstr>
      <vt:lpstr>When Can I Enroll in a Part D Plan?</vt:lpstr>
      <vt:lpstr>When Can I Enroll in a Part D Plan? (continued)</vt:lpstr>
      <vt:lpstr>Choosing a Part D Plan</vt:lpstr>
      <vt:lpstr>Decision: Should I Enroll in a Part D Plan?</vt:lpstr>
      <vt:lpstr>Check Your Knowledge: Question 5</vt:lpstr>
      <vt:lpstr>Check Your Knowledge: Question 6</vt:lpstr>
      <vt:lpstr>Lesson 5</vt:lpstr>
      <vt:lpstr>Lesson 5 Objectives</vt:lpstr>
      <vt:lpstr>Medicare Advantage Plans (Part C)</vt:lpstr>
      <vt:lpstr>How Medicare Advantage Plans Work</vt:lpstr>
      <vt:lpstr>How Medicare Advantage Plans Work (continued)</vt:lpstr>
      <vt:lpstr>When Can I Enroll in a Medicare Advantage Plan?</vt:lpstr>
      <vt:lpstr>When Can I Enroll in a Medicare Advantage Plan?  (continued)</vt:lpstr>
      <vt:lpstr>How Do I Enroll in a Medicare Advantage Plan?</vt:lpstr>
      <vt:lpstr>Decision: Should I Join a Medicare Advantage Plan?</vt:lpstr>
      <vt:lpstr>Can I Join a Medicare Advantage Plan if I Have  End-Stage Renal Disease (ESRD)?</vt:lpstr>
      <vt:lpstr>How Are Medigap Policies &amp;  Medicare Advantage Plans Different?</vt:lpstr>
      <vt:lpstr>Other Health Plans: Medicare Cost Plans</vt:lpstr>
      <vt:lpstr>Other Health Plans: Program of All-inclusive Care for  the Elderly (PACE) Plans</vt:lpstr>
      <vt:lpstr>Other Health Plans: Programs of All-inclusive Care for  the Elderly (PACE) (continued)</vt:lpstr>
      <vt:lpstr>Check Your Knowledge: Question 7</vt:lpstr>
      <vt:lpstr>Lesson 6</vt:lpstr>
      <vt:lpstr>Lesson 6 Objectives</vt:lpstr>
      <vt:lpstr>Medicare &amp; the Marketplace</vt:lpstr>
      <vt:lpstr>Marketplace &amp; Becoming Eligible for Medicare</vt:lpstr>
      <vt:lpstr>Choosing Marketplace Coverage Instead of Medicare</vt:lpstr>
      <vt:lpstr>Check Your Knowledge: Question 8</vt:lpstr>
      <vt:lpstr>Lesson 7</vt:lpstr>
      <vt:lpstr>Lesson 7 Objectives</vt:lpstr>
      <vt:lpstr>Help for People with Limited Income &amp; Resources</vt:lpstr>
      <vt:lpstr>Minimum Federal Eligibility Requirements  for Medicare Savings Programs</vt:lpstr>
      <vt:lpstr>What’s Extra Help?</vt:lpstr>
      <vt:lpstr>Qualifying for Extra Help</vt:lpstr>
      <vt:lpstr>What’s Medicaid?</vt:lpstr>
      <vt:lpstr>How Are Medicare &amp; Medicaid Different?</vt:lpstr>
      <vt:lpstr>What’s the Children’s Health Insurance Program (CHIP)?</vt:lpstr>
      <vt:lpstr>Helpful Websites</vt:lpstr>
      <vt:lpstr>Key Points to Remember</vt:lpstr>
      <vt:lpstr>Acronyms (AB–IR)</vt:lpstr>
      <vt:lpstr>Acronyms (LI–RN)</vt:lpstr>
      <vt:lpstr>Acronyms (RR–VA)</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Leslie Long</cp:lastModifiedBy>
  <cp:revision>660</cp:revision>
  <cp:lastPrinted>2020-02-19T15:15:50Z</cp:lastPrinted>
  <dcterms:created xsi:type="dcterms:W3CDTF">2019-11-14T20:32:59Z</dcterms:created>
  <dcterms:modified xsi:type="dcterms:W3CDTF">2022-10-07T18:46:00Z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0x0101007D9DC2E4582D5D4982FF35358BA9F759</vt:lpwstr>
  </property>
  <property fmtid="{D5CDD505-2E9C-101B-9397-08002B2CF9AE}" pid="4" name="ArticulateGUID">
    <vt:lpwstr>F607C671-5D09-4C5C-94ED-00CC51D9EC5E</vt:lpwstr>
  </property>
  <property fmtid="{D5CDD505-2E9C-101B-9397-08002B2CF9AE}" pid="5" name="ArticulatePath">
    <vt:lpwstr>https://synergye365.sharepoint.com/sites/CMS2018/Shared Documents/CMS PPT Redesign/PPT 6 - Getting Stared With Medicare/2021_Getting Started With Medicare_Original Graphics_DT Edits</vt:lpwstr>
  </property>
</Properties>
</file>